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08" r:id="rId2"/>
    <p:sldMasterId id="2147484458" r:id="rId3"/>
    <p:sldMasterId id="2147484470" r:id="rId4"/>
    <p:sldMasterId id="2147484482" r:id="rId5"/>
  </p:sldMasterIdLst>
  <p:notesMasterIdLst>
    <p:notesMasterId r:id="rId68"/>
  </p:notesMasterIdLst>
  <p:handoutMasterIdLst>
    <p:handoutMasterId r:id="rId69"/>
  </p:handoutMasterIdLst>
  <p:sldIdLst>
    <p:sldId id="256" r:id="rId6"/>
    <p:sldId id="428" r:id="rId7"/>
    <p:sldId id="497" r:id="rId8"/>
    <p:sldId id="596" r:id="rId9"/>
    <p:sldId id="555" r:id="rId10"/>
    <p:sldId id="556" r:id="rId11"/>
    <p:sldId id="557" r:id="rId12"/>
    <p:sldId id="558" r:id="rId13"/>
    <p:sldId id="559" r:id="rId14"/>
    <p:sldId id="560" r:id="rId15"/>
    <p:sldId id="561" r:id="rId16"/>
    <p:sldId id="563" r:id="rId17"/>
    <p:sldId id="564" r:id="rId18"/>
    <p:sldId id="565" r:id="rId19"/>
    <p:sldId id="566" r:id="rId20"/>
    <p:sldId id="568" r:id="rId21"/>
    <p:sldId id="569" r:id="rId22"/>
    <p:sldId id="570"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5" r:id="rId37"/>
    <p:sldId id="58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9" r:id="rId52"/>
    <p:sldId id="458" r:id="rId53"/>
    <p:sldId id="460" r:id="rId54"/>
    <p:sldId id="461" r:id="rId55"/>
    <p:sldId id="475" r:id="rId56"/>
    <p:sldId id="463" r:id="rId57"/>
    <p:sldId id="464" r:id="rId58"/>
    <p:sldId id="594" r:id="rId59"/>
    <p:sldId id="465" r:id="rId60"/>
    <p:sldId id="466" r:id="rId61"/>
    <p:sldId id="467" r:id="rId62"/>
    <p:sldId id="468" r:id="rId63"/>
    <p:sldId id="515" r:id="rId64"/>
    <p:sldId id="516" r:id="rId65"/>
    <p:sldId id="517" r:id="rId66"/>
    <p:sldId id="473" r:id="rId67"/>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F3EE"/>
    <a:srgbClr val="9933FF"/>
    <a:srgbClr val="CCECFF"/>
    <a:srgbClr val="FF5050"/>
    <a:srgbClr val="FF0000"/>
    <a:srgbClr val="000000"/>
    <a:srgbClr val="0000CC"/>
    <a:srgbClr val="FF0066"/>
    <a:srgbClr val="FFCC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86628" autoAdjust="0"/>
  </p:normalViewPr>
  <p:slideViewPr>
    <p:cSldViewPr snapToGrid="0">
      <p:cViewPr varScale="1">
        <p:scale>
          <a:sx n="54" d="100"/>
          <a:sy n="54" d="100"/>
        </p:scale>
        <p:origin x="1758" y="66"/>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smtClean="0">
              <a:solidFill>
                <a:srgbClr val="FF3300"/>
              </a:solidFill>
              <a:latin typeface="Arial" charset="0"/>
              <a:ea typeface="宋体" charset="-122"/>
            </a:endParaRPr>
          </a:p>
        </p:txBody>
      </p:sp>
    </p:spTree>
    <p:extLst>
      <p:ext uri="{BB962C8B-B14F-4D97-AF65-F5344CB8AC3E}">
        <p14:creationId xmlns:p14="http://schemas.microsoft.com/office/powerpoint/2010/main" val="305111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zh-CN" altLang="en-US" dirty="0" smtClean="0">
                <a:latin typeface="宋体" charset="-122"/>
              </a:rPr>
              <a:t>启发性信息就是有利于尽快找到问题之解的信息。按其用途划分</a:t>
            </a:r>
            <a:r>
              <a:rPr lang="en-US" altLang="zh-CN" dirty="0" smtClean="0">
                <a:latin typeface="宋体" charset="-122"/>
              </a:rPr>
              <a:t>, </a:t>
            </a:r>
            <a:r>
              <a:rPr lang="zh-CN" altLang="en-US" dirty="0" smtClean="0">
                <a:latin typeface="宋体" charset="-122"/>
              </a:rPr>
              <a:t>启发性信息一般可分为以下三类： </a:t>
            </a:r>
          </a:p>
          <a:p>
            <a:pPr algn="just">
              <a:lnSpc>
                <a:spcPct val="13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用于扩展节点的选择</a:t>
            </a:r>
            <a:r>
              <a:rPr lang="en-US" altLang="zh-CN" dirty="0" smtClean="0">
                <a:latin typeface="宋体" charset="-122"/>
              </a:rPr>
              <a:t>, </a:t>
            </a:r>
            <a:r>
              <a:rPr lang="zh-CN" altLang="en-US" dirty="0" smtClean="0">
                <a:latin typeface="宋体" charset="-122"/>
              </a:rPr>
              <a:t>即用于决定应先扩展哪一个节点</a:t>
            </a:r>
            <a:r>
              <a:rPr lang="en-US" altLang="zh-CN" dirty="0" smtClean="0">
                <a:latin typeface="宋体" charset="-122"/>
              </a:rPr>
              <a:t>, </a:t>
            </a:r>
            <a:r>
              <a:rPr lang="zh-CN" altLang="en-US" dirty="0" smtClean="0">
                <a:latin typeface="宋体" charset="-122"/>
              </a:rPr>
              <a:t>以免盲目扩展。 </a:t>
            </a:r>
          </a:p>
          <a:p>
            <a:pPr algn="just">
              <a:lnSpc>
                <a:spcPct val="130000"/>
              </a:lnSpc>
              <a:spcBef>
                <a:spcPct val="50000"/>
              </a:spcBef>
            </a:pPr>
            <a:r>
              <a:rPr lang="zh-CN" altLang="en-US" dirty="0" smtClean="0">
                <a:latin typeface="宋体" charset="-122"/>
              </a:rPr>
              <a:t>    </a:t>
            </a:r>
            <a:r>
              <a:rPr lang="en-US" altLang="zh-CN" dirty="0" smtClean="0">
                <a:latin typeface="宋体" charset="-122"/>
              </a:rPr>
              <a:t>(2) </a:t>
            </a:r>
            <a:r>
              <a:rPr lang="zh-CN" altLang="en-US" dirty="0" smtClean="0">
                <a:latin typeface="宋体" charset="-122"/>
              </a:rPr>
              <a:t>用于生成节点的选择</a:t>
            </a:r>
            <a:r>
              <a:rPr lang="en-US" altLang="zh-CN" dirty="0" smtClean="0">
                <a:latin typeface="宋体" charset="-122"/>
              </a:rPr>
              <a:t>,</a:t>
            </a:r>
            <a:r>
              <a:rPr lang="zh-CN" altLang="en-US" dirty="0" smtClean="0">
                <a:latin typeface="宋体" charset="-122"/>
              </a:rPr>
              <a:t>即用于决定应生成哪些后续节点</a:t>
            </a:r>
            <a:r>
              <a:rPr lang="en-US" altLang="zh-CN" dirty="0" smtClean="0">
                <a:latin typeface="宋体" charset="-122"/>
              </a:rPr>
              <a:t>,</a:t>
            </a:r>
            <a:r>
              <a:rPr lang="zh-CN" altLang="en-US" dirty="0" smtClean="0">
                <a:latin typeface="宋体" charset="-122"/>
              </a:rPr>
              <a:t>以免盲目地生成过多无用节点。 </a:t>
            </a:r>
          </a:p>
          <a:p>
            <a:pPr algn="just">
              <a:lnSpc>
                <a:spcPct val="130000"/>
              </a:lnSpc>
              <a:spcBef>
                <a:spcPct val="50000"/>
              </a:spcBef>
            </a:pPr>
            <a:r>
              <a:rPr lang="zh-CN" altLang="en-US" dirty="0" smtClean="0">
                <a:latin typeface="宋体" charset="-122"/>
              </a:rPr>
              <a:t>    </a:t>
            </a:r>
            <a:r>
              <a:rPr lang="en-US" altLang="zh-CN" dirty="0" smtClean="0">
                <a:latin typeface="宋体" charset="-122"/>
              </a:rPr>
              <a:t>(3) </a:t>
            </a:r>
            <a:r>
              <a:rPr lang="zh-CN" altLang="en-US" dirty="0" smtClean="0">
                <a:latin typeface="宋体" charset="-122"/>
              </a:rPr>
              <a:t>用于删除节点的选择</a:t>
            </a:r>
            <a:r>
              <a:rPr lang="en-US" altLang="zh-CN" dirty="0" smtClean="0">
                <a:latin typeface="宋体" charset="-122"/>
              </a:rPr>
              <a:t>,</a:t>
            </a:r>
            <a:r>
              <a:rPr lang="zh-CN" altLang="en-US" dirty="0" smtClean="0">
                <a:latin typeface="宋体" charset="-122"/>
              </a:rPr>
              <a:t>即用于决定应删除哪些无用节点</a:t>
            </a:r>
            <a:r>
              <a:rPr lang="en-US" altLang="zh-CN" dirty="0" smtClean="0">
                <a:latin typeface="宋体" charset="-122"/>
              </a:rPr>
              <a:t>, </a:t>
            </a:r>
            <a:r>
              <a:rPr lang="zh-CN" altLang="en-US" dirty="0" smtClean="0">
                <a:latin typeface="宋体" charset="-122"/>
              </a:rPr>
              <a:t>以免造成进一步的时空浪费。</a:t>
            </a:r>
            <a:r>
              <a:rPr lang="zh-CN" altLang="en-US" dirty="0" smtClean="0"/>
              <a:t> </a:t>
            </a:r>
          </a:p>
          <a:p>
            <a:pPr algn="just">
              <a:lnSpc>
                <a:spcPct val="140000"/>
              </a:lnSpc>
              <a:spcBef>
                <a:spcPct val="50000"/>
              </a:spcBef>
            </a:pPr>
            <a:r>
              <a:rPr lang="zh-CN" altLang="en-US" dirty="0" smtClean="0">
                <a:latin typeface="宋体" charset="-122"/>
              </a:rPr>
              <a:t>　例如</a:t>
            </a:r>
            <a:r>
              <a:rPr lang="en-US" altLang="zh-CN" dirty="0" smtClean="0">
                <a:latin typeface="宋体" charset="-122"/>
              </a:rPr>
              <a:t>, </a:t>
            </a:r>
            <a:r>
              <a:rPr lang="zh-CN" altLang="en-US" dirty="0" smtClean="0">
                <a:latin typeface="宋体" charset="-122"/>
              </a:rPr>
              <a:t>由八数码问题的部分状态图可以看出</a:t>
            </a:r>
            <a:r>
              <a:rPr lang="en-US" altLang="zh-CN" dirty="0" smtClean="0">
                <a:latin typeface="宋体" charset="-122"/>
              </a:rPr>
              <a:t>, </a:t>
            </a:r>
            <a:r>
              <a:rPr lang="zh-CN" altLang="en-US" dirty="0" smtClean="0">
                <a:latin typeface="宋体" charset="-122"/>
              </a:rPr>
              <a:t>从初始节点开始</a:t>
            </a:r>
            <a:r>
              <a:rPr lang="en-US" altLang="zh-CN" dirty="0" smtClean="0">
                <a:latin typeface="宋体" charset="-122"/>
              </a:rPr>
              <a:t>, </a:t>
            </a:r>
            <a:r>
              <a:rPr lang="zh-CN" altLang="en-US" dirty="0" smtClean="0">
                <a:latin typeface="宋体" charset="-122"/>
              </a:rPr>
              <a:t>在通向目标节点的路径上</a:t>
            </a:r>
            <a:r>
              <a:rPr lang="en-US" altLang="zh-CN" dirty="0" smtClean="0">
                <a:latin typeface="宋体" charset="-122"/>
              </a:rPr>
              <a:t>, </a:t>
            </a:r>
            <a:r>
              <a:rPr lang="zh-CN" altLang="en-US" dirty="0" smtClean="0">
                <a:latin typeface="宋体" charset="-122"/>
              </a:rPr>
              <a:t>各节点的数码格局同目标节点相比较</a:t>
            </a:r>
            <a:r>
              <a:rPr lang="en-US" altLang="zh-CN" dirty="0" smtClean="0">
                <a:latin typeface="宋体" charset="-122"/>
              </a:rPr>
              <a:t>, </a:t>
            </a:r>
            <a:r>
              <a:rPr lang="zh-CN" altLang="en-US" dirty="0" smtClean="0">
                <a:latin typeface="宋体" charset="-122"/>
              </a:rPr>
              <a:t>其数码不同的位置个数在逐渐减少</a:t>
            </a:r>
            <a:r>
              <a:rPr lang="en-US" altLang="zh-CN" dirty="0" smtClean="0">
                <a:latin typeface="宋体" charset="-122"/>
              </a:rPr>
              <a:t>, </a:t>
            </a:r>
            <a:r>
              <a:rPr lang="zh-CN" altLang="en-US" dirty="0" smtClean="0">
                <a:latin typeface="宋体" charset="-122"/>
              </a:rPr>
              <a:t>最后为零。 所以</a:t>
            </a:r>
            <a:r>
              <a:rPr lang="en-US" altLang="zh-CN" dirty="0" smtClean="0">
                <a:latin typeface="宋体" charset="-122"/>
              </a:rPr>
              <a:t>, </a:t>
            </a:r>
            <a:r>
              <a:rPr lang="zh-CN" altLang="en-US" dirty="0" smtClean="0">
                <a:latin typeface="宋体" charset="-122"/>
              </a:rPr>
              <a:t>这个数码不同的位置个数便是标志一个节点到目标节点距离远近的一个启发性信息</a:t>
            </a:r>
            <a:r>
              <a:rPr lang="en-US" altLang="zh-CN" dirty="0" smtClean="0">
                <a:latin typeface="宋体" charset="-122"/>
              </a:rPr>
              <a:t>, </a:t>
            </a:r>
            <a:r>
              <a:rPr lang="zh-CN" altLang="en-US" dirty="0" smtClean="0">
                <a:latin typeface="宋体" charset="-122"/>
              </a:rPr>
              <a:t>利用这个信息就可以指导搜索。 可以看出</a:t>
            </a:r>
            <a:r>
              <a:rPr lang="en-US" altLang="zh-CN" dirty="0" smtClean="0">
                <a:latin typeface="宋体" charset="-122"/>
              </a:rPr>
              <a:t>, </a:t>
            </a:r>
            <a:r>
              <a:rPr lang="zh-CN" altLang="en-US" dirty="0" smtClean="0">
                <a:latin typeface="宋体" charset="-122"/>
              </a:rPr>
              <a:t>这种启发性信息属于上面的第一种类型。 </a:t>
            </a:r>
          </a:p>
          <a:p>
            <a:pPr algn="just">
              <a:lnSpc>
                <a:spcPct val="140000"/>
              </a:lnSpc>
              <a:spcBef>
                <a:spcPct val="50000"/>
              </a:spcBef>
            </a:pPr>
            <a:r>
              <a:rPr lang="zh-CN" altLang="en-US" dirty="0" smtClean="0">
                <a:latin typeface="宋体" charset="-122"/>
              </a:rPr>
              <a:t>    需指出的是</a:t>
            </a:r>
            <a:r>
              <a:rPr lang="en-US" altLang="zh-CN" dirty="0" smtClean="0">
                <a:latin typeface="宋体" charset="-122"/>
              </a:rPr>
              <a:t>,</a:t>
            </a:r>
            <a:r>
              <a:rPr lang="zh-CN" altLang="en-US" dirty="0" smtClean="0">
                <a:latin typeface="宋体" charset="-122"/>
              </a:rPr>
              <a:t>不存在能适合所有问题的万能启发性信息</a:t>
            </a:r>
            <a:r>
              <a:rPr lang="en-US" altLang="zh-CN" dirty="0" smtClean="0">
                <a:latin typeface="宋体" charset="-122"/>
              </a:rPr>
              <a:t>, </a:t>
            </a:r>
            <a:r>
              <a:rPr lang="zh-CN" altLang="en-US" dirty="0" smtClean="0">
                <a:latin typeface="宋体" charset="-122"/>
              </a:rPr>
              <a:t>或者说</a:t>
            </a:r>
            <a:r>
              <a:rPr lang="en-US" altLang="zh-CN" dirty="0" smtClean="0">
                <a:latin typeface="宋体" charset="-122"/>
              </a:rPr>
              <a:t>, </a:t>
            </a:r>
            <a:r>
              <a:rPr lang="zh-CN" altLang="en-US" dirty="0" smtClean="0">
                <a:latin typeface="宋体" charset="-122"/>
              </a:rPr>
              <a:t>不同的问题有不同的启发性信息。</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14</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297641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159105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09496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1909053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03246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10290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99997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1755201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371749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3799949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95683049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81721851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162003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6142178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054063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489598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380898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99841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47586217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383180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8816785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9858726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4158887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527744"/>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660698"/>
      </p:ext>
    </p:extLst>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0.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0.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1.png"/><Relationship Id="rId9" Type="http://schemas.openxmlformats.org/officeDocument/2006/relationships/image" Target="../media/image33.png"/><Relationship Id="rId14" Type="http://schemas.openxmlformats.org/officeDocument/2006/relationships/image" Target="../media/image38.png"/></Relationships>
</file>

<file path=ppt/slides/_rels/slide42.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0.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0.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1.png"/><Relationship Id="rId9" Type="http://schemas.openxmlformats.org/officeDocument/2006/relationships/image" Target="../media/image33.png"/><Relationship Id="rId1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kumimoji="0" lang="en-US" altLang="zh-CN" b="0" smtClean="0">
                <a:solidFill>
                  <a:schemeClr val="tx1"/>
                </a:solidFill>
                <a:latin typeface="黑体" panose="02010609060101010101" pitchFamily="49" charset="-122"/>
                <a:ea typeface="黑体" panose="02010609060101010101" pitchFamily="49" charset="-122"/>
              </a:rPr>
              <a:t>                   </a:t>
            </a:r>
            <a:r>
              <a:rPr kumimoji="0" lang="zh-CN" altLang="en-US" b="0" smtClean="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smtClean="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kumimoji="0" lang="en-US" altLang="zh-CN" sz="2800" b="0" dirty="0" smtClean="0">
              <a:solidFill>
                <a:schemeClr val="tx1"/>
              </a:solidFill>
              <a:latin typeface="黑体" panose="02010609060101010101" pitchFamily="49" charset="-122"/>
              <a:ea typeface="黑体" panose="02010609060101010101" pitchFamily="49" charset="-122"/>
            </a:endParaRPr>
          </a:p>
        </p:txBody>
      </p:sp>
      <p:sp>
        <p:nvSpPr>
          <p:cNvPr id="8"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2020年3月10日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9"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smtClean="0">
                <a:ln>
                  <a:noFill/>
                </a:ln>
                <a:solidFill>
                  <a:srgbClr val="C84340">
                    <a:lumMod val="75000"/>
                  </a:srgbClr>
                </a:solidFill>
              </a:rPr>
              <a:t>     </a:t>
            </a:r>
            <a:r>
              <a:rPr kumimoji="0" lang="zh-CN" altLang="en-US" sz="6000" dirty="0" smtClean="0">
                <a:ln>
                  <a:noFill/>
                </a:ln>
                <a:solidFill>
                  <a:srgbClr val="C84340">
                    <a:lumMod val="75000"/>
                  </a:srgbClr>
                </a:solidFill>
                <a:latin typeface="黑体" pitchFamily="49" charset="-122"/>
                <a:ea typeface="黑体" pitchFamily="49" charset="-122"/>
              </a:rPr>
              <a:t>离散数学</a:t>
            </a:r>
            <a:r>
              <a:rPr kumimoji="0" lang="en-US" altLang="zh-CN" sz="6000" dirty="0" smtClean="0">
                <a:ln>
                  <a:noFill/>
                </a:ln>
                <a:solidFill>
                  <a:srgbClr val="C84340">
                    <a:lumMod val="75000"/>
                  </a:srgbClr>
                </a:solidFill>
                <a:latin typeface="黑体" pitchFamily="49" charset="-122"/>
                <a:ea typeface="黑体" pitchFamily="49" charset="-122"/>
              </a:rPr>
              <a:t>II</a:t>
            </a:r>
            <a:br>
              <a:rPr kumimoji="0" lang="en-US" altLang="zh-CN" sz="6000" dirty="0" smtClean="0">
                <a:ln>
                  <a:noFill/>
                </a:ln>
                <a:solidFill>
                  <a:srgbClr val="C84340">
                    <a:lumMod val="75000"/>
                  </a:srgbClr>
                </a:solidFill>
                <a:latin typeface="黑体" pitchFamily="49" charset="-122"/>
                <a:ea typeface="黑体" pitchFamily="49" charset="-122"/>
              </a:rPr>
            </a:br>
            <a:r>
              <a:rPr kumimoji="0" lang="en-US" altLang="zh-CN" sz="6000" dirty="0" smtClean="0">
                <a:ln>
                  <a:noFill/>
                </a:ln>
                <a:solidFill>
                  <a:srgbClr val="C84340">
                    <a:lumMod val="75000"/>
                  </a:srgbClr>
                </a:solidFill>
                <a:latin typeface="黑体" pitchFamily="49" charset="-122"/>
                <a:ea typeface="黑体" pitchFamily="49" charset="-122"/>
              </a:rPr>
              <a:t>      </a:t>
            </a:r>
            <a:r>
              <a:rPr kumimoji="0" lang="en-US" altLang="zh-CN" sz="4800" dirty="0" smtClean="0">
                <a:ln>
                  <a:noFill/>
                </a:ln>
                <a:solidFill>
                  <a:srgbClr val="C84340">
                    <a:lumMod val="75000"/>
                  </a:srgbClr>
                </a:solidFill>
                <a:latin typeface="黑体" pitchFamily="49" charset="-122"/>
                <a:ea typeface="黑体" pitchFamily="49" charset="-122"/>
              </a:rPr>
              <a:t>―</a:t>
            </a:r>
            <a:r>
              <a:rPr kumimoji="0" lang="zh-CN" altLang="en-US" sz="4800" dirty="0" smtClean="0">
                <a:ln>
                  <a:noFill/>
                </a:ln>
                <a:solidFill>
                  <a:srgbClr val="C84340">
                    <a:lumMod val="75000"/>
                  </a:srgbClr>
                </a:solidFill>
                <a:latin typeface="黑体" pitchFamily="49" charset="-122"/>
                <a:ea typeface="黑体" pitchFamily="49" charset="-122"/>
              </a:rPr>
              <a:t>图论第四讲</a:t>
            </a:r>
            <a:r>
              <a:rPr kumimoji="0" lang="en-US" altLang="zh-CN" sz="4800" dirty="0" smtClean="0">
                <a:ln>
                  <a:noFill/>
                </a:ln>
                <a:solidFill>
                  <a:srgbClr val="C84340">
                    <a:lumMod val="75000"/>
                  </a:srgbClr>
                </a:solidFill>
              </a:rPr>
              <a:t/>
            </a:r>
            <a:br>
              <a:rPr kumimoji="0" lang="en-US" altLang="zh-CN" sz="4800" dirty="0" smtClean="0">
                <a:ln>
                  <a:noFill/>
                </a:ln>
                <a:solidFill>
                  <a:srgbClr val="C84340">
                    <a:lumMod val="75000"/>
                  </a:srgbClr>
                </a:solidFill>
              </a:rPr>
            </a:br>
            <a:r>
              <a:rPr kumimoji="0" lang="en-US" altLang="zh-CN" sz="7200" dirty="0" smtClean="0">
                <a:ln>
                  <a:noFill/>
                </a:ln>
                <a:solidFill>
                  <a:srgbClr val="C84340">
                    <a:lumMod val="75000"/>
                  </a:srgbClr>
                </a:solidFill>
              </a:rPr>
              <a:t/>
            </a:r>
            <a:br>
              <a:rPr kumimoji="0" lang="en-US" altLang="zh-CN" sz="7200" dirty="0" smtClean="0">
                <a:ln>
                  <a:noFill/>
                </a:ln>
                <a:solidFill>
                  <a:srgbClr val="C84340">
                    <a:lumMod val="75000"/>
                  </a:srgbClr>
                </a:solidFill>
              </a:rPr>
            </a:br>
            <a:endParaRPr kumimoji="0" lang="zh-CN" altLang="en-US" sz="7200" dirty="0" smtClean="0">
              <a:ln>
                <a:noFill/>
              </a:ln>
              <a:solidFill>
                <a:srgbClr val="C84340">
                  <a:lumMod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(Breadth First Search)</a:t>
            </a:r>
          </a:p>
        </p:txBody>
      </p:sp>
      <p:sp>
        <p:nvSpPr>
          <p:cNvPr id="54276" name="Rectangle 4"/>
          <p:cNvSpPr>
            <a:spLocks noChangeArrowheads="1"/>
          </p:cNvSpPr>
          <p:nvPr/>
        </p:nvSpPr>
        <p:spPr bwMode="auto">
          <a:xfrm>
            <a:off x="447695" y="1916113"/>
            <a:ext cx="7056438" cy="10985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例：</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用</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BFS</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找下图中</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到</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的一条道路。</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搜索</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结点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0</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endPar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2" name="标题 31"/>
          <p:cNvSpPr>
            <a:spLocks noGrp="1"/>
          </p:cNvSpPr>
          <p:nvPr>
            <p:ph type="title"/>
          </p:nvPr>
        </p:nvSpPr>
        <p:spPr/>
        <p:txBody>
          <a:bodyPr/>
          <a:lstStyle/>
          <a:p>
            <a:r>
              <a:rPr lang="zh-CN" altLang="en-US" dirty="0" smtClean="0"/>
              <a:t>路径的搜索法</a:t>
            </a:r>
            <a:endParaRPr lang="zh-CN" altLang="en-US" dirty="0"/>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9" name="Rectangle 24"/>
          <p:cNvSpPr>
            <a:spLocks noChangeArrowheads="1"/>
          </p:cNvSpPr>
          <p:nvPr/>
        </p:nvSpPr>
        <p:spPr bwMode="auto">
          <a:xfrm>
            <a:off x="1070016" y="241549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50" name="Rectangle 25"/>
          <p:cNvSpPr>
            <a:spLocks noChangeArrowheads="1"/>
          </p:cNvSpPr>
          <p:nvPr/>
        </p:nvSpPr>
        <p:spPr bwMode="auto">
          <a:xfrm>
            <a:off x="2511466" y="242888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51" name="Rectangle 26"/>
          <p:cNvSpPr>
            <a:spLocks noChangeArrowheads="1"/>
          </p:cNvSpPr>
          <p:nvPr/>
        </p:nvSpPr>
        <p:spPr bwMode="auto">
          <a:xfrm>
            <a:off x="3086141" y="384196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p>
        </p:txBody>
      </p:sp>
      <p:sp>
        <p:nvSpPr>
          <p:cNvPr id="52" name="Rectangle 27"/>
          <p:cNvSpPr>
            <a:spLocks noChangeArrowheads="1"/>
          </p:cNvSpPr>
          <p:nvPr/>
        </p:nvSpPr>
        <p:spPr bwMode="auto">
          <a:xfrm>
            <a:off x="2540041" y="510948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53" name="Rectangle 28"/>
          <p:cNvSpPr>
            <a:spLocks noChangeArrowheads="1"/>
          </p:cNvSpPr>
          <p:nvPr/>
        </p:nvSpPr>
        <p:spPr bwMode="auto">
          <a:xfrm>
            <a:off x="1070016" y="512286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sp>
        <p:nvSpPr>
          <p:cNvPr id="54" name="Rectangle 29"/>
          <p:cNvSpPr>
            <a:spLocks noChangeArrowheads="1"/>
          </p:cNvSpPr>
          <p:nvPr/>
        </p:nvSpPr>
        <p:spPr bwMode="auto">
          <a:xfrm>
            <a:off x="93456" y="3648704"/>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p>
        </p:txBody>
      </p:sp>
      <p:sp>
        <p:nvSpPr>
          <p:cNvPr id="2" name="矩形 1"/>
          <p:cNvSpPr/>
          <p:nvPr/>
        </p:nvSpPr>
        <p:spPr>
          <a:xfrm>
            <a:off x="5771805" y="3236270"/>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 name="矩形 2"/>
          <p:cNvSpPr/>
          <p:nvPr/>
        </p:nvSpPr>
        <p:spPr>
          <a:xfrm>
            <a:off x="5771805" y="4352282"/>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4" name="矩形 3"/>
          <p:cNvSpPr/>
          <p:nvPr/>
        </p:nvSpPr>
        <p:spPr>
          <a:xfrm>
            <a:off x="5614351" y="5465225"/>
            <a:ext cx="1661032"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找到目标</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4</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 name="矩形 4"/>
          <p:cNvSpPr/>
          <p:nvPr/>
        </p:nvSpPr>
        <p:spPr>
          <a:xfrm>
            <a:off x="6043155" y="2145655"/>
            <a:ext cx="803425"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队列</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5" name="矩形 54"/>
          <p:cNvSpPr/>
          <p:nvPr/>
        </p:nvSpPr>
        <p:spPr>
          <a:xfrm>
            <a:off x="5779062" y="3785957"/>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6" name="矩形 55"/>
          <p:cNvSpPr/>
          <p:nvPr/>
        </p:nvSpPr>
        <p:spPr>
          <a:xfrm>
            <a:off x="5804728" y="4901831"/>
            <a:ext cx="1149674"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4</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57" name="矩形 56"/>
          <p:cNvSpPr/>
          <p:nvPr/>
        </p:nvSpPr>
        <p:spPr>
          <a:xfrm>
            <a:off x="7078845" y="2706630"/>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 0, 0,0]</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8" name="矩形 57"/>
          <p:cNvSpPr/>
          <p:nvPr/>
        </p:nvSpPr>
        <p:spPr>
          <a:xfrm>
            <a:off x="7715476" y="2150647"/>
            <a:ext cx="98616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visited</a:t>
            </a:r>
            <a:endParaRPr kumimoji="1" lang="zh-CN" altLang="en-US"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 0,</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0" name="矩形 59"/>
          <p:cNvSpPr/>
          <p:nvPr/>
        </p:nvSpPr>
        <p:spPr>
          <a:xfrm>
            <a:off x="7090645" y="3847512"/>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2</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 name="矩形 60"/>
          <p:cNvSpPr/>
          <p:nvPr/>
        </p:nvSpPr>
        <p:spPr>
          <a:xfrm>
            <a:off x="7093275" y="4413837"/>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2</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6</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2" name="矩形 61"/>
          <p:cNvSpPr/>
          <p:nvPr/>
        </p:nvSpPr>
        <p:spPr>
          <a:xfrm>
            <a:off x="7090644" y="4984043"/>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2</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6</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3" name="矩形 62"/>
          <p:cNvSpPr/>
          <p:nvPr/>
        </p:nvSpPr>
        <p:spPr>
          <a:xfrm>
            <a:off x="7122670" y="5503865"/>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2</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5</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6</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371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9750" y="1341438"/>
            <a:ext cx="7273925"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深探法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(Depth First Search)</a:t>
            </a:r>
          </a:p>
        </p:txBody>
      </p:sp>
      <p:sp>
        <p:nvSpPr>
          <p:cNvPr id="259076" name="Rectangle 4"/>
          <p:cNvSpPr>
            <a:spLocks noChangeArrowheads="1"/>
          </p:cNvSpPr>
          <p:nvPr/>
        </p:nvSpPr>
        <p:spPr bwMode="auto">
          <a:xfrm>
            <a:off x="900113" y="2133600"/>
            <a:ext cx="6985000" cy="36576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DFS</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是从某一结点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开始，只查找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的某个</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直接的后继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1</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记下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的前趋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，然后再找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的某个未搜索</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过的后继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2</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依此类推，当从某个结点 </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err="1">
                <a:ln>
                  <a:noFill/>
                </a:ln>
                <a:solidFill>
                  <a:srgbClr val="000000"/>
                </a:solidFill>
                <a:effectLst/>
                <a:uLnTx/>
                <a:uFillTx/>
                <a:latin typeface="Times New Roman" pitchFamily="18" charset="0"/>
                <a:ea typeface="华文细黑" pitchFamily="2" charset="-122"/>
                <a:cs typeface="+mn-cs"/>
              </a:rPr>
              <a:t>j</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无法再向下搜索时，</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退回到它的父亲</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j-1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，然后再找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j-1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的另一个未查</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过的直接后继</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DFS</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的特点是尽量向下搜索，只有碰壁才回头</a:t>
            </a:r>
          </a:p>
        </p:txBody>
      </p:sp>
      <p:sp>
        <p:nvSpPr>
          <p:cNvPr id="7" name="标题 6"/>
          <p:cNvSpPr>
            <a:spLocks noGrp="1"/>
          </p:cNvSpPr>
          <p:nvPr>
            <p:ph type="title"/>
          </p:nvPr>
        </p:nvSpPr>
        <p:spPr/>
        <p:txBody>
          <a:bodyPr/>
          <a:lstStyle/>
          <a:p>
            <a:r>
              <a:rPr lang="zh-CN" altLang="en-US" dirty="0" smtClean="0"/>
              <a:t>路径的搜索法</a:t>
            </a:r>
            <a:endParaRPr lang="zh-CN" altLang="en-US" dirty="0"/>
          </a:p>
        </p:txBody>
      </p:sp>
    </p:spTree>
    <p:extLst>
      <p:ext uri="{BB962C8B-B14F-4D97-AF65-F5344CB8AC3E}">
        <p14:creationId xmlns:p14="http://schemas.microsoft.com/office/powerpoint/2010/main" val="69171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6">
                                            <p:txEl>
                                              <p:pRg st="0" end="0"/>
                                            </p:txEl>
                                          </p:spTgt>
                                        </p:tgtEl>
                                        <p:attrNameLst>
                                          <p:attrName>style.visibility</p:attrName>
                                        </p:attrNameLst>
                                      </p:cBhvr>
                                      <p:to>
                                        <p:strVal val="visible"/>
                                      </p:to>
                                    </p:set>
                                    <p:animEffect transition="in" filter="blinds(horizontal)">
                                      <p:cBhvr>
                                        <p:cTn id="7" dur="500"/>
                                        <p:tgtEl>
                                          <p:spTgt spid="25907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9076">
                                            <p:txEl>
                                              <p:pRg st="1" end="1"/>
                                            </p:txEl>
                                          </p:spTgt>
                                        </p:tgtEl>
                                        <p:attrNameLst>
                                          <p:attrName>style.visibility</p:attrName>
                                        </p:attrNameLst>
                                      </p:cBhvr>
                                      <p:to>
                                        <p:strVal val="visible"/>
                                      </p:to>
                                    </p:set>
                                    <p:animEffect transition="in" filter="blinds(horizontal)">
                                      <p:cBhvr>
                                        <p:cTn id="10" dur="500"/>
                                        <p:tgtEl>
                                          <p:spTgt spid="25907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9076">
                                            <p:txEl>
                                              <p:pRg st="2" end="2"/>
                                            </p:txEl>
                                          </p:spTgt>
                                        </p:tgtEl>
                                        <p:attrNameLst>
                                          <p:attrName>style.visibility</p:attrName>
                                        </p:attrNameLst>
                                      </p:cBhvr>
                                      <p:to>
                                        <p:strVal val="visible"/>
                                      </p:to>
                                    </p:set>
                                    <p:animEffect transition="in" filter="blinds(horizontal)">
                                      <p:cBhvr>
                                        <p:cTn id="15" dur="500"/>
                                        <p:tgtEl>
                                          <p:spTgt spid="25907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9076">
                                            <p:txEl>
                                              <p:pRg st="3" end="3"/>
                                            </p:txEl>
                                          </p:spTgt>
                                        </p:tgtEl>
                                        <p:attrNameLst>
                                          <p:attrName>style.visibility</p:attrName>
                                        </p:attrNameLst>
                                      </p:cBhvr>
                                      <p:to>
                                        <p:strVal val="visible"/>
                                      </p:to>
                                    </p:set>
                                    <p:animEffect transition="in" filter="blinds(horizontal)">
                                      <p:cBhvr>
                                        <p:cTn id="18" dur="500"/>
                                        <p:tgtEl>
                                          <p:spTgt spid="25907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9076">
                                            <p:txEl>
                                              <p:pRg st="4" end="4"/>
                                            </p:txEl>
                                          </p:spTgt>
                                        </p:tgtEl>
                                        <p:attrNameLst>
                                          <p:attrName>style.visibility</p:attrName>
                                        </p:attrNameLst>
                                      </p:cBhvr>
                                      <p:to>
                                        <p:strVal val="visible"/>
                                      </p:to>
                                    </p:set>
                                    <p:animEffect transition="in" filter="blinds(horizontal)">
                                      <p:cBhvr>
                                        <p:cTn id="23" dur="500"/>
                                        <p:tgtEl>
                                          <p:spTgt spid="25907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9076">
                                            <p:txEl>
                                              <p:pRg st="5" end="5"/>
                                            </p:txEl>
                                          </p:spTgt>
                                        </p:tgtEl>
                                        <p:attrNameLst>
                                          <p:attrName>style.visibility</p:attrName>
                                        </p:attrNameLst>
                                      </p:cBhvr>
                                      <p:to>
                                        <p:strVal val="visible"/>
                                      </p:to>
                                    </p:set>
                                    <p:animEffect transition="in" filter="blinds(horizontal)">
                                      <p:cBhvr>
                                        <p:cTn id="26" dur="500"/>
                                        <p:tgtEl>
                                          <p:spTgt spid="25907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9076">
                                            <p:txEl>
                                              <p:pRg st="6" end="6"/>
                                            </p:txEl>
                                          </p:spTgt>
                                        </p:tgtEl>
                                        <p:attrNameLst>
                                          <p:attrName>style.visibility</p:attrName>
                                        </p:attrNameLst>
                                      </p:cBhvr>
                                      <p:to>
                                        <p:strVal val="visible"/>
                                      </p:to>
                                    </p:set>
                                    <p:animEffect transition="in" filter="blinds(horizontal)">
                                      <p:cBhvr>
                                        <p:cTn id="29" dur="500"/>
                                        <p:tgtEl>
                                          <p:spTgt spid="25907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9076">
                                            <p:txEl>
                                              <p:pRg st="7" end="7"/>
                                            </p:txEl>
                                          </p:spTgt>
                                        </p:tgtEl>
                                        <p:attrNameLst>
                                          <p:attrName>style.visibility</p:attrName>
                                        </p:attrNameLst>
                                      </p:cBhvr>
                                      <p:to>
                                        <p:strVal val="visible"/>
                                      </p:to>
                                    </p:set>
                                    <p:animEffect transition="in" filter="blinds(horizontal)">
                                      <p:cBhvr>
                                        <p:cTn id="34" dur="500"/>
                                        <p:tgtEl>
                                          <p:spTgt spid="259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ChangeArrowheads="1"/>
          </p:cNvSpPr>
          <p:nvPr/>
        </p:nvSpPr>
        <p:spPr bwMode="auto">
          <a:xfrm>
            <a:off x="539750" y="1916113"/>
            <a:ext cx="7056438" cy="10985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例：</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用</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DFS</a:t>
            </a:r>
            <a:r>
              <a:rPr kumimoji="1" lang="zh-CN" altLang="en-US" sz="2400" b="1" i="0" u="none" strike="noStrike" kern="1200" cap="none" spc="0" normalizeH="0" baseline="0" noProof="0">
                <a:ln>
                  <a:noFill/>
                </a:ln>
                <a:solidFill>
                  <a:srgbClr val="000000"/>
                </a:solidFill>
                <a:effectLst/>
                <a:uLnTx/>
                <a:uFillTx/>
                <a:latin typeface="华文细黑" pitchFamily="2" charset="-122"/>
                <a:ea typeface="华文细黑" pitchFamily="2" charset="-122"/>
                <a:cs typeface="+mn-cs"/>
              </a:rPr>
              <a:t>找下图中</a:t>
            </a: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a:ln>
                  <a:noFill/>
                </a:ln>
                <a:solidFill>
                  <a:srgbClr val="000000"/>
                </a:solidFill>
                <a:effectLst/>
                <a:uLnTx/>
                <a:uFillTx/>
                <a:latin typeface="华文细黑" pitchFamily="2" charset="-122"/>
                <a:ea typeface="华文细黑" pitchFamily="2" charset="-122"/>
                <a:cs typeface="+mn-cs"/>
              </a:rPr>
              <a:t>到</a:t>
            </a: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1" lang="zh-CN" altLang="en-US" sz="2400" b="1" i="0" u="none" strike="noStrike" kern="1200" cap="none" spc="0" normalizeH="0" baseline="0" noProof="0">
                <a:ln>
                  <a:noFill/>
                </a:ln>
                <a:solidFill>
                  <a:srgbClr val="000000"/>
                </a:solidFill>
                <a:effectLst/>
                <a:uLnTx/>
                <a:uFillTx/>
                <a:latin typeface="华文细黑" pitchFamily="2" charset="-122"/>
                <a:ea typeface="华文细黑" pitchFamily="2" charset="-122"/>
                <a:cs typeface="+mn-cs"/>
              </a:rPr>
              <a:t>的一条道路。</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800" b="1" i="0" u="none" strike="noStrike" kern="1200" cap="none" spc="0" normalizeH="0" baseline="0" noProof="0">
              <a:ln>
                <a:noFill/>
              </a:ln>
              <a:solidFill>
                <a:srgbClr val="000000"/>
              </a:solidFill>
              <a:effectLst/>
              <a:uLnTx/>
              <a:uFillTx/>
              <a:latin typeface="宋体" pitchFamily="2" charset="-122"/>
              <a:ea typeface="宋体" pitchFamily="2" charset="-122"/>
              <a:cs typeface="+mn-cs"/>
            </a:endParaRPr>
          </a:p>
        </p:txBody>
      </p:sp>
      <p:graphicFrame>
        <p:nvGraphicFramePr>
          <p:cNvPr id="260119" name="Group 23"/>
          <p:cNvGraphicFramePr>
            <a:graphicFrameLocks noGrp="1"/>
          </p:cNvGraphicFramePr>
          <p:nvPr>
            <p:extLst/>
          </p:nvPr>
        </p:nvGraphicFramePr>
        <p:xfrm>
          <a:off x="323236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32" name="Line 36"/>
          <p:cNvSpPr>
            <a:spLocks noChangeShapeType="1"/>
          </p:cNvSpPr>
          <p:nvPr/>
        </p:nvSpPr>
        <p:spPr bwMode="auto">
          <a:xfrm flipV="1">
            <a:off x="3807036" y="32131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33" name="Rectangle 37"/>
          <p:cNvSpPr>
            <a:spLocks noChangeArrowheads="1"/>
          </p:cNvSpPr>
          <p:nvPr/>
        </p:nvSpPr>
        <p:spPr bwMode="auto">
          <a:xfrm>
            <a:off x="3305386" y="2635250"/>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graphicFrame>
        <p:nvGraphicFramePr>
          <p:cNvPr id="260134" name="Group 38"/>
          <p:cNvGraphicFramePr>
            <a:graphicFrameLocks noGrp="1"/>
          </p:cNvGraphicFramePr>
          <p:nvPr>
            <p:extLst/>
          </p:nvPr>
        </p:nvGraphicFramePr>
        <p:xfrm>
          <a:off x="4024524" y="37163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46" name="Line 50"/>
          <p:cNvSpPr>
            <a:spLocks noChangeShapeType="1"/>
          </p:cNvSpPr>
          <p:nvPr/>
        </p:nvSpPr>
        <p:spPr bwMode="auto">
          <a:xfrm flipV="1">
            <a:off x="4024524" y="32115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47" name="Line 51"/>
          <p:cNvSpPr>
            <a:spLocks noChangeShapeType="1"/>
          </p:cNvSpPr>
          <p:nvPr/>
        </p:nvSpPr>
        <p:spPr bwMode="auto">
          <a:xfrm flipV="1">
            <a:off x="4600786" y="32115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48" name="Rectangle 52"/>
          <p:cNvSpPr>
            <a:spLocks noChangeArrowheads="1"/>
          </p:cNvSpPr>
          <p:nvPr/>
        </p:nvSpPr>
        <p:spPr bwMode="auto">
          <a:xfrm>
            <a:off x="4095961" y="5372100"/>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graphicFrame>
        <p:nvGraphicFramePr>
          <p:cNvPr id="260149" name="Group 53"/>
          <p:cNvGraphicFramePr>
            <a:graphicFrameLocks noGrp="1"/>
          </p:cNvGraphicFramePr>
          <p:nvPr>
            <p:extLst/>
          </p:nvPr>
        </p:nvGraphicFramePr>
        <p:xfrm>
          <a:off x="488971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61" name="Line 65"/>
          <p:cNvSpPr>
            <a:spLocks noChangeShapeType="1"/>
          </p:cNvSpPr>
          <p:nvPr/>
        </p:nvSpPr>
        <p:spPr bwMode="auto">
          <a:xfrm flipV="1">
            <a:off x="4889711" y="32131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62" name="Line 66"/>
          <p:cNvSpPr>
            <a:spLocks noChangeShapeType="1"/>
          </p:cNvSpPr>
          <p:nvPr/>
        </p:nvSpPr>
        <p:spPr bwMode="auto">
          <a:xfrm flipV="1">
            <a:off x="5465974" y="32115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63" name="Rectangle 67"/>
          <p:cNvSpPr>
            <a:spLocks noChangeArrowheads="1"/>
          </p:cNvSpPr>
          <p:nvPr/>
        </p:nvSpPr>
        <p:spPr bwMode="auto">
          <a:xfrm>
            <a:off x="4959561" y="5373688"/>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260164" name="Rectangle 68"/>
          <p:cNvSpPr>
            <a:spLocks noChangeArrowheads="1"/>
          </p:cNvSpPr>
          <p:nvPr/>
        </p:nvSpPr>
        <p:spPr bwMode="auto">
          <a:xfrm>
            <a:off x="4959561" y="4868863"/>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sp>
        <p:nvSpPr>
          <p:cNvPr id="260165" name="Rectangle 69"/>
          <p:cNvSpPr>
            <a:spLocks noChangeArrowheads="1"/>
          </p:cNvSpPr>
          <p:nvPr/>
        </p:nvSpPr>
        <p:spPr bwMode="auto">
          <a:xfrm>
            <a:off x="4167399" y="263683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sp>
        <p:nvSpPr>
          <p:cNvPr id="260166" name="Rectangle 70"/>
          <p:cNvSpPr>
            <a:spLocks noChangeArrowheads="1"/>
          </p:cNvSpPr>
          <p:nvPr/>
        </p:nvSpPr>
        <p:spPr bwMode="auto">
          <a:xfrm>
            <a:off x="4959561" y="2636838"/>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graphicFrame>
        <p:nvGraphicFramePr>
          <p:cNvPr id="260173" name="Group 77"/>
          <p:cNvGraphicFramePr>
            <a:graphicFrameLocks noGrp="1"/>
          </p:cNvGraphicFramePr>
          <p:nvPr>
            <p:extLst/>
          </p:nvPr>
        </p:nvGraphicFramePr>
        <p:xfrm>
          <a:off x="5751724" y="3717925"/>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85" name="Line 89"/>
          <p:cNvSpPr>
            <a:spLocks noChangeShapeType="1"/>
          </p:cNvSpPr>
          <p:nvPr/>
        </p:nvSpPr>
        <p:spPr bwMode="auto">
          <a:xfrm flipV="1">
            <a:off x="5751724" y="3214688"/>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86" name="Line 90"/>
          <p:cNvSpPr>
            <a:spLocks noChangeShapeType="1"/>
          </p:cNvSpPr>
          <p:nvPr/>
        </p:nvSpPr>
        <p:spPr bwMode="auto">
          <a:xfrm flipV="1">
            <a:off x="6327986" y="32131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187" name="Rectangle 91"/>
          <p:cNvSpPr>
            <a:spLocks noChangeArrowheads="1"/>
          </p:cNvSpPr>
          <p:nvPr/>
        </p:nvSpPr>
        <p:spPr bwMode="auto">
          <a:xfrm>
            <a:off x="5821574" y="537527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260188" name="Rectangle 92"/>
          <p:cNvSpPr>
            <a:spLocks noChangeArrowheads="1"/>
          </p:cNvSpPr>
          <p:nvPr/>
        </p:nvSpPr>
        <p:spPr bwMode="auto">
          <a:xfrm>
            <a:off x="5821574" y="263842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graphicFrame>
        <p:nvGraphicFramePr>
          <p:cNvPr id="260189" name="Group 93"/>
          <p:cNvGraphicFramePr>
            <a:graphicFrameLocks noGrp="1"/>
          </p:cNvGraphicFramePr>
          <p:nvPr>
            <p:extLst/>
          </p:nvPr>
        </p:nvGraphicFramePr>
        <p:xfrm>
          <a:off x="661691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201" name="Line 105"/>
          <p:cNvSpPr>
            <a:spLocks noChangeShapeType="1"/>
          </p:cNvSpPr>
          <p:nvPr/>
        </p:nvSpPr>
        <p:spPr bwMode="auto">
          <a:xfrm flipV="1">
            <a:off x="6616911" y="32131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202" name="Line 106"/>
          <p:cNvSpPr>
            <a:spLocks noChangeShapeType="1"/>
          </p:cNvSpPr>
          <p:nvPr/>
        </p:nvSpPr>
        <p:spPr bwMode="auto">
          <a:xfrm flipV="1">
            <a:off x="7193174" y="32115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203" name="Rectangle 107"/>
          <p:cNvSpPr>
            <a:spLocks noChangeArrowheads="1"/>
          </p:cNvSpPr>
          <p:nvPr/>
        </p:nvSpPr>
        <p:spPr bwMode="auto">
          <a:xfrm>
            <a:off x="6686761" y="5373688"/>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260204" name="Rectangle 108"/>
          <p:cNvSpPr>
            <a:spLocks noChangeArrowheads="1"/>
          </p:cNvSpPr>
          <p:nvPr/>
        </p:nvSpPr>
        <p:spPr bwMode="auto">
          <a:xfrm>
            <a:off x="6686761" y="4868863"/>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sp>
        <p:nvSpPr>
          <p:cNvPr id="260205" name="Rectangle 109"/>
          <p:cNvSpPr>
            <a:spLocks noChangeArrowheads="1"/>
          </p:cNvSpPr>
          <p:nvPr/>
        </p:nvSpPr>
        <p:spPr bwMode="auto">
          <a:xfrm>
            <a:off x="6686761" y="2636838"/>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graphicFrame>
        <p:nvGraphicFramePr>
          <p:cNvPr id="260206" name="Group 110"/>
          <p:cNvGraphicFramePr>
            <a:graphicFrameLocks noGrp="1"/>
          </p:cNvGraphicFramePr>
          <p:nvPr>
            <p:extLst/>
          </p:nvPr>
        </p:nvGraphicFramePr>
        <p:xfrm>
          <a:off x="7551949" y="37163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218" name="Line 122"/>
          <p:cNvSpPr>
            <a:spLocks noChangeShapeType="1"/>
          </p:cNvSpPr>
          <p:nvPr/>
        </p:nvSpPr>
        <p:spPr bwMode="auto">
          <a:xfrm flipV="1">
            <a:off x="7551949" y="32131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219" name="Line 123"/>
          <p:cNvSpPr>
            <a:spLocks noChangeShapeType="1"/>
          </p:cNvSpPr>
          <p:nvPr/>
        </p:nvSpPr>
        <p:spPr bwMode="auto">
          <a:xfrm flipV="1">
            <a:off x="8128211" y="32115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60220" name="Rectangle 124"/>
          <p:cNvSpPr>
            <a:spLocks noChangeArrowheads="1"/>
          </p:cNvSpPr>
          <p:nvPr/>
        </p:nvSpPr>
        <p:spPr bwMode="auto">
          <a:xfrm>
            <a:off x="7621799" y="537368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260221" name="Rectangle 125"/>
          <p:cNvSpPr>
            <a:spLocks noChangeArrowheads="1"/>
          </p:cNvSpPr>
          <p:nvPr/>
        </p:nvSpPr>
        <p:spPr bwMode="auto">
          <a:xfrm>
            <a:off x="7621799" y="4868863"/>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sp>
        <p:nvSpPr>
          <p:cNvPr id="260222" name="Rectangle 126"/>
          <p:cNvSpPr>
            <a:spLocks noChangeArrowheads="1"/>
          </p:cNvSpPr>
          <p:nvPr/>
        </p:nvSpPr>
        <p:spPr bwMode="auto">
          <a:xfrm>
            <a:off x="7621799" y="263683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p>
        </p:txBody>
      </p:sp>
      <p:sp>
        <p:nvSpPr>
          <p:cNvPr id="260223" name="Rectangle 127"/>
          <p:cNvSpPr>
            <a:spLocks noChangeArrowheads="1"/>
          </p:cNvSpPr>
          <p:nvPr/>
        </p:nvSpPr>
        <p:spPr bwMode="auto">
          <a:xfrm>
            <a:off x="7624974" y="429260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56447" name="Rectangle 128"/>
          <p:cNvSpPr>
            <a:spLocks noChangeArrowheads="1"/>
          </p:cNvSpPr>
          <p:nvPr/>
        </p:nvSpPr>
        <p:spPr bwMode="auto">
          <a:xfrm>
            <a:off x="539750" y="1341438"/>
            <a:ext cx="7273925"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深探法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(Depth First Search)</a:t>
            </a:r>
          </a:p>
        </p:txBody>
      </p:sp>
      <p:sp>
        <p:nvSpPr>
          <p:cNvPr id="64" name="标题 63"/>
          <p:cNvSpPr>
            <a:spLocks noGrp="1"/>
          </p:cNvSpPr>
          <p:nvPr>
            <p:ph type="title"/>
          </p:nvPr>
        </p:nvSpPr>
        <p:spPr/>
        <p:txBody>
          <a:bodyPr/>
          <a:lstStyle/>
          <a:p>
            <a:r>
              <a:rPr lang="zh-CN" altLang="en-US" dirty="0" smtClean="0"/>
              <a:t>路径的搜索法</a:t>
            </a:r>
            <a:endParaRPr lang="zh-CN" altLang="en-US" dirty="0"/>
          </a:p>
        </p:txBody>
      </p:sp>
      <p:graphicFrame>
        <p:nvGraphicFramePr>
          <p:cNvPr id="111" name="Group 110"/>
          <p:cNvGraphicFramePr>
            <a:graphicFrameLocks noGrp="1"/>
          </p:cNvGraphicFramePr>
          <p:nvPr>
            <p:extLst/>
          </p:nvPr>
        </p:nvGraphicFramePr>
        <p:xfrm>
          <a:off x="8476862" y="37181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112" name="Line 122"/>
          <p:cNvSpPr>
            <a:spLocks noChangeShapeType="1"/>
          </p:cNvSpPr>
          <p:nvPr/>
        </p:nvSpPr>
        <p:spPr bwMode="auto">
          <a:xfrm flipV="1">
            <a:off x="8476862" y="3214900"/>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3" name="Line 123"/>
          <p:cNvSpPr>
            <a:spLocks noChangeShapeType="1"/>
          </p:cNvSpPr>
          <p:nvPr/>
        </p:nvSpPr>
        <p:spPr bwMode="auto">
          <a:xfrm flipV="1">
            <a:off x="9053124" y="3213313"/>
            <a:ext cx="0" cy="2663825"/>
          </a:xfrm>
          <a:prstGeom prst="line">
            <a:avLst/>
          </a:prstGeom>
          <a:noFill/>
          <a:ln w="9525">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4" name="Rectangle 124"/>
          <p:cNvSpPr>
            <a:spLocks noChangeArrowheads="1"/>
          </p:cNvSpPr>
          <p:nvPr/>
        </p:nvSpPr>
        <p:spPr bwMode="auto">
          <a:xfrm>
            <a:off x="8546712" y="537548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115" name="Rectangle 125"/>
          <p:cNvSpPr>
            <a:spLocks noChangeArrowheads="1"/>
          </p:cNvSpPr>
          <p:nvPr/>
        </p:nvSpPr>
        <p:spPr bwMode="auto">
          <a:xfrm>
            <a:off x="8546712" y="4870663"/>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p:txBody>
      </p:sp>
      <p:sp>
        <p:nvSpPr>
          <p:cNvPr id="116" name="Rectangle 126"/>
          <p:cNvSpPr>
            <a:spLocks noChangeArrowheads="1"/>
          </p:cNvSpPr>
          <p:nvPr/>
        </p:nvSpPr>
        <p:spPr bwMode="auto">
          <a:xfrm>
            <a:off x="8546712" y="2638638"/>
            <a:ext cx="423514"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117" name="Rectangle 127"/>
          <p:cNvSpPr>
            <a:spLocks noChangeArrowheads="1"/>
          </p:cNvSpPr>
          <p:nvPr/>
        </p:nvSpPr>
        <p:spPr bwMode="auto">
          <a:xfrm>
            <a:off x="8549887" y="429440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6</a:t>
            </a:r>
            <a:endPar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endParaRPr>
          </a:p>
        </p:txBody>
      </p:sp>
      <p:sp>
        <p:nvSpPr>
          <p:cNvPr id="2" name="矩形 1"/>
          <p:cNvSpPr/>
          <p:nvPr/>
        </p:nvSpPr>
        <p:spPr>
          <a:xfrm>
            <a:off x="8549887" y="3758738"/>
            <a:ext cx="42351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5</a:t>
            </a:r>
            <a:endPar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endParaRPr>
          </a:p>
        </p:txBody>
      </p:sp>
      <p:sp>
        <p:nvSpPr>
          <p:cNvPr id="142" name="Oval 11"/>
          <p:cNvSpPr>
            <a:spLocks noChangeArrowheads="1"/>
          </p:cNvSpPr>
          <p:nvPr/>
        </p:nvSpPr>
        <p:spPr bwMode="auto">
          <a:xfrm>
            <a:off x="2179188" y="5219259"/>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43" name="Line 12"/>
          <p:cNvSpPr>
            <a:spLocks noChangeShapeType="1"/>
          </p:cNvSpPr>
          <p:nvPr/>
        </p:nvSpPr>
        <p:spPr bwMode="auto">
          <a:xfrm flipH="1">
            <a:off x="2308682" y="3361656"/>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4" name="Line 13"/>
          <p:cNvSpPr>
            <a:spLocks noChangeShapeType="1"/>
          </p:cNvSpPr>
          <p:nvPr/>
        </p:nvSpPr>
        <p:spPr bwMode="auto">
          <a:xfrm>
            <a:off x="1157744" y="3361656"/>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5" name="Line 14"/>
          <p:cNvSpPr>
            <a:spLocks noChangeShapeType="1"/>
          </p:cNvSpPr>
          <p:nvPr/>
        </p:nvSpPr>
        <p:spPr bwMode="auto">
          <a:xfrm>
            <a:off x="1300619" y="5306344"/>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6" name="Line 15"/>
          <p:cNvSpPr>
            <a:spLocks noChangeShapeType="1"/>
          </p:cNvSpPr>
          <p:nvPr/>
        </p:nvSpPr>
        <p:spPr bwMode="auto">
          <a:xfrm flipV="1">
            <a:off x="2381707" y="4369719"/>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7" name="Line 16"/>
          <p:cNvSpPr>
            <a:spLocks noChangeShapeType="1"/>
          </p:cNvSpPr>
          <p:nvPr/>
        </p:nvSpPr>
        <p:spPr bwMode="auto">
          <a:xfrm flipH="1" flipV="1">
            <a:off x="2453144" y="3290219"/>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8" name="Line 17"/>
          <p:cNvSpPr>
            <a:spLocks noChangeShapeType="1"/>
          </p:cNvSpPr>
          <p:nvPr/>
        </p:nvSpPr>
        <p:spPr bwMode="auto">
          <a:xfrm flipH="1" flipV="1">
            <a:off x="1214214" y="3304739"/>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9" name="Line 18"/>
          <p:cNvSpPr>
            <a:spLocks noChangeShapeType="1"/>
          </p:cNvSpPr>
          <p:nvPr/>
        </p:nvSpPr>
        <p:spPr bwMode="auto">
          <a:xfrm flipV="1">
            <a:off x="581482" y="3290219"/>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0" name="Line 19"/>
          <p:cNvSpPr>
            <a:spLocks noChangeShapeType="1"/>
          </p:cNvSpPr>
          <p:nvPr/>
        </p:nvSpPr>
        <p:spPr bwMode="auto">
          <a:xfrm flipH="1" flipV="1">
            <a:off x="581482" y="4225256"/>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1" name="Line 20"/>
          <p:cNvSpPr>
            <a:spLocks noChangeShapeType="1"/>
          </p:cNvSpPr>
          <p:nvPr/>
        </p:nvSpPr>
        <p:spPr bwMode="auto">
          <a:xfrm flipH="1">
            <a:off x="581482" y="3361656"/>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2" name="Line 21"/>
          <p:cNvSpPr>
            <a:spLocks noChangeShapeType="1"/>
          </p:cNvSpPr>
          <p:nvPr/>
        </p:nvSpPr>
        <p:spPr bwMode="auto">
          <a:xfrm>
            <a:off x="1229182" y="3361656"/>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3" name="Line 22"/>
          <p:cNvSpPr>
            <a:spLocks noChangeShapeType="1"/>
          </p:cNvSpPr>
          <p:nvPr/>
        </p:nvSpPr>
        <p:spPr bwMode="auto">
          <a:xfrm flipV="1">
            <a:off x="1300619" y="3290219"/>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4" name="Line 23"/>
          <p:cNvSpPr>
            <a:spLocks noChangeShapeType="1"/>
          </p:cNvSpPr>
          <p:nvPr/>
        </p:nvSpPr>
        <p:spPr bwMode="auto">
          <a:xfrm flipV="1">
            <a:off x="1373644" y="4298281"/>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55" name="Rectangle 24"/>
          <p:cNvSpPr>
            <a:spLocks noChangeArrowheads="1"/>
          </p:cNvSpPr>
          <p:nvPr/>
        </p:nvSpPr>
        <p:spPr bwMode="auto">
          <a:xfrm>
            <a:off x="940257" y="2670414"/>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156" name="Rectangle 25"/>
          <p:cNvSpPr>
            <a:spLocks noChangeArrowheads="1"/>
          </p:cNvSpPr>
          <p:nvPr/>
        </p:nvSpPr>
        <p:spPr bwMode="auto">
          <a:xfrm>
            <a:off x="2381707" y="2683796"/>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157" name="Rectangle 27"/>
          <p:cNvSpPr>
            <a:spLocks noChangeArrowheads="1"/>
          </p:cNvSpPr>
          <p:nvPr/>
        </p:nvSpPr>
        <p:spPr bwMode="auto">
          <a:xfrm>
            <a:off x="2410282" y="5364401"/>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158" name="Rectangle 28"/>
          <p:cNvSpPr>
            <a:spLocks noChangeArrowheads="1"/>
          </p:cNvSpPr>
          <p:nvPr/>
        </p:nvSpPr>
        <p:spPr bwMode="auto">
          <a:xfrm>
            <a:off x="940257" y="5377781"/>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sp>
        <p:nvSpPr>
          <p:cNvPr id="159" name="Rectangle 29"/>
          <p:cNvSpPr>
            <a:spLocks noChangeArrowheads="1"/>
          </p:cNvSpPr>
          <p:nvPr/>
        </p:nvSpPr>
        <p:spPr bwMode="auto">
          <a:xfrm>
            <a:off x="227129" y="4226640"/>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p>
        </p:txBody>
      </p:sp>
      <p:sp>
        <p:nvSpPr>
          <p:cNvPr id="160" name="Oval 11"/>
          <p:cNvSpPr>
            <a:spLocks noChangeArrowheads="1"/>
          </p:cNvSpPr>
          <p:nvPr/>
        </p:nvSpPr>
        <p:spPr bwMode="auto">
          <a:xfrm>
            <a:off x="1083359" y="5168459"/>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61" name="Oval 11"/>
          <p:cNvSpPr>
            <a:spLocks noChangeArrowheads="1"/>
          </p:cNvSpPr>
          <p:nvPr/>
        </p:nvSpPr>
        <p:spPr bwMode="auto">
          <a:xfrm>
            <a:off x="437473" y="4058116"/>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62" name="Oval 11"/>
          <p:cNvSpPr>
            <a:spLocks noChangeArrowheads="1"/>
          </p:cNvSpPr>
          <p:nvPr/>
        </p:nvSpPr>
        <p:spPr bwMode="auto">
          <a:xfrm>
            <a:off x="2723473" y="416697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63" name="Oval 11"/>
          <p:cNvSpPr>
            <a:spLocks noChangeArrowheads="1"/>
          </p:cNvSpPr>
          <p:nvPr/>
        </p:nvSpPr>
        <p:spPr bwMode="auto">
          <a:xfrm>
            <a:off x="2302559" y="3121945"/>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64" name="Oval 11"/>
          <p:cNvSpPr>
            <a:spLocks noChangeArrowheads="1"/>
          </p:cNvSpPr>
          <p:nvPr/>
        </p:nvSpPr>
        <p:spPr bwMode="auto">
          <a:xfrm>
            <a:off x="1039816" y="3107430"/>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65" name="Rectangle 26"/>
          <p:cNvSpPr>
            <a:spLocks noChangeArrowheads="1"/>
          </p:cNvSpPr>
          <p:nvPr/>
        </p:nvSpPr>
        <p:spPr bwMode="auto">
          <a:xfrm>
            <a:off x="2822375" y="428607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p>
        </p:txBody>
      </p:sp>
    </p:spTree>
    <p:extLst>
      <p:ext uri="{BB962C8B-B14F-4D97-AF65-F5344CB8AC3E}">
        <p14:creationId xmlns:p14="http://schemas.microsoft.com/office/powerpoint/2010/main" val="102922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64"/>
                                        </p:tgtEl>
                                        <p:attrNameLst>
                                          <p:attrName>fillcolor</p:attrName>
                                        </p:attrNameLst>
                                      </p:cBhvr>
                                      <p:to>
                                        <a:srgbClr val="C00000"/>
                                      </p:to>
                                    </p:animClr>
                                    <p:set>
                                      <p:cBhvr>
                                        <p:cTn id="7" dur="500" fill="hold"/>
                                        <p:tgtEl>
                                          <p:spTgt spid="164"/>
                                        </p:tgtEl>
                                        <p:attrNameLst>
                                          <p:attrName>fill.type</p:attrName>
                                        </p:attrNameLst>
                                      </p:cBhvr>
                                      <p:to>
                                        <p:strVal val="solid"/>
                                      </p:to>
                                    </p:set>
                                    <p:set>
                                      <p:cBhvr>
                                        <p:cTn id="8" dur="500" fill="hold"/>
                                        <p:tgtEl>
                                          <p:spTgt spid="16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60119"/>
                                        </p:tgtEl>
                                        <p:attrNameLst>
                                          <p:attrName>style.visibility</p:attrName>
                                        </p:attrNameLst>
                                      </p:cBhvr>
                                      <p:to>
                                        <p:strVal val="visible"/>
                                      </p:to>
                                    </p:set>
                                    <p:animEffect transition="in" filter="blinds(horizontal)">
                                      <p:cBhvr>
                                        <p:cTn id="13" dur="500"/>
                                        <p:tgtEl>
                                          <p:spTgt spid="2601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0132"/>
                                        </p:tgtEl>
                                        <p:attrNameLst>
                                          <p:attrName>style.visibility</p:attrName>
                                        </p:attrNameLst>
                                      </p:cBhvr>
                                      <p:to>
                                        <p:strVal val="visible"/>
                                      </p:to>
                                    </p:set>
                                    <p:animEffect transition="in" filter="blinds(horizontal)">
                                      <p:cBhvr>
                                        <p:cTn id="16" dur="500"/>
                                        <p:tgtEl>
                                          <p:spTgt spid="26013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0133"/>
                                        </p:tgtEl>
                                        <p:attrNameLst>
                                          <p:attrName>style.visibility</p:attrName>
                                        </p:attrNameLst>
                                      </p:cBhvr>
                                      <p:to>
                                        <p:strVal val="visible"/>
                                      </p:to>
                                    </p:set>
                                    <p:animEffect transition="in" filter="blinds(horizontal)">
                                      <p:cBhvr>
                                        <p:cTn id="19" dur="500"/>
                                        <p:tgtEl>
                                          <p:spTgt spid="260133"/>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49"/>
                                        </p:tgtEl>
                                        <p:attrNameLst>
                                          <p:attrName>stroke.color</p:attrName>
                                        </p:attrNameLst>
                                      </p:cBhvr>
                                      <p:to>
                                        <a:srgbClr val="1A97E4"/>
                                      </p:to>
                                    </p:animClr>
                                    <p:set>
                                      <p:cBhvr>
                                        <p:cTn id="24" dur="500" fill="hold"/>
                                        <p:tgtEl>
                                          <p:spTgt spid="149"/>
                                        </p:tgtEl>
                                        <p:attrNameLst>
                                          <p:attrName>stroke.on</p:attrName>
                                        </p:attrNameLst>
                                      </p:cBhvr>
                                      <p:to>
                                        <p:strVal val="true"/>
                                      </p:to>
                                    </p:set>
                                  </p:childTnLst>
                                </p:cTn>
                              </p:par>
                              <p:par>
                                <p:cTn id="25" presetID="22" presetClass="entr" presetSubtype="1"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up)">
                                      <p:cBhvr>
                                        <p:cTn id="27" dur="1300"/>
                                        <p:tgtEl>
                                          <p:spTgt spid="149"/>
                                        </p:tgtEl>
                                      </p:cBhvr>
                                    </p:animEffect>
                                  </p:childTnLst>
                                </p:cTn>
                              </p:par>
                              <p:par>
                                <p:cTn id="28" presetID="1" presetClass="emph" presetSubtype="2" fill="hold" nodeType="withEffect">
                                  <p:stCondLst>
                                    <p:cond delay="900"/>
                                  </p:stCondLst>
                                  <p:childTnLst>
                                    <p:animClr clrSpc="rgb" dir="cw">
                                      <p:cBhvr>
                                        <p:cTn id="29" dur="800" fill="hold"/>
                                        <p:tgtEl>
                                          <p:spTgt spid="161"/>
                                        </p:tgtEl>
                                        <p:attrNameLst>
                                          <p:attrName>fillcolor</p:attrName>
                                        </p:attrNameLst>
                                      </p:cBhvr>
                                      <p:to>
                                        <a:srgbClr val="C00000"/>
                                      </p:to>
                                    </p:animClr>
                                    <p:set>
                                      <p:cBhvr>
                                        <p:cTn id="30" dur="800" fill="hold"/>
                                        <p:tgtEl>
                                          <p:spTgt spid="161"/>
                                        </p:tgtEl>
                                        <p:attrNameLst>
                                          <p:attrName>fill.type</p:attrName>
                                        </p:attrNameLst>
                                      </p:cBhvr>
                                      <p:to>
                                        <p:strVal val="solid"/>
                                      </p:to>
                                    </p:set>
                                    <p:set>
                                      <p:cBhvr>
                                        <p:cTn id="31" dur="800" fill="hold"/>
                                        <p:tgtEl>
                                          <p:spTgt spid="161"/>
                                        </p:tgtEl>
                                        <p:attrNameLst>
                                          <p:attrName>fill.on</p:attrName>
                                        </p:attrNameLst>
                                      </p:cBhvr>
                                      <p:to>
                                        <p:strVal val="true"/>
                                      </p:to>
                                    </p:set>
                                  </p:childTnLst>
                                </p:cTn>
                              </p:par>
                              <p:par>
                                <p:cTn id="32" presetID="1" presetClass="emph" presetSubtype="2" fill="hold" nodeType="withEffect">
                                  <p:stCondLst>
                                    <p:cond delay="900"/>
                                  </p:stCondLst>
                                  <p:childTnLst>
                                    <p:animClr clrSpc="rgb" dir="cw">
                                      <p:cBhvr>
                                        <p:cTn id="33" dur="800" fill="hold"/>
                                        <p:tgtEl>
                                          <p:spTgt spid="164"/>
                                        </p:tgtEl>
                                        <p:attrNameLst>
                                          <p:attrName>fillcolor</p:attrName>
                                        </p:attrNameLst>
                                      </p:cBhvr>
                                      <p:to>
                                        <a:srgbClr val="54AA5C"/>
                                      </p:to>
                                    </p:animClr>
                                    <p:set>
                                      <p:cBhvr>
                                        <p:cTn id="34" dur="800" fill="hold"/>
                                        <p:tgtEl>
                                          <p:spTgt spid="164"/>
                                        </p:tgtEl>
                                        <p:attrNameLst>
                                          <p:attrName>fill.type</p:attrName>
                                        </p:attrNameLst>
                                      </p:cBhvr>
                                      <p:to>
                                        <p:strVal val="solid"/>
                                      </p:to>
                                    </p:set>
                                    <p:set>
                                      <p:cBhvr>
                                        <p:cTn id="35" dur="800" fill="hold"/>
                                        <p:tgtEl>
                                          <p:spTgt spid="16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0134"/>
                                        </p:tgtEl>
                                        <p:attrNameLst>
                                          <p:attrName>style.visibility</p:attrName>
                                        </p:attrNameLst>
                                      </p:cBhvr>
                                      <p:to>
                                        <p:strVal val="visible"/>
                                      </p:to>
                                    </p:set>
                                    <p:animEffect transition="in" filter="blinds(horizontal)">
                                      <p:cBhvr>
                                        <p:cTn id="40" dur="500"/>
                                        <p:tgtEl>
                                          <p:spTgt spid="26013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0146"/>
                                        </p:tgtEl>
                                        <p:attrNameLst>
                                          <p:attrName>style.visibility</p:attrName>
                                        </p:attrNameLst>
                                      </p:cBhvr>
                                      <p:to>
                                        <p:strVal val="visible"/>
                                      </p:to>
                                    </p:set>
                                    <p:animEffect transition="in" filter="blinds(horizontal)">
                                      <p:cBhvr>
                                        <p:cTn id="43" dur="500"/>
                                        <p:tgtEl>
                                          <p:spTgt spid="2601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0147"/>
                                        </p:tgtEl>
                                        <p:attrNameLst>
                                          <p:attrName>style.visibility</p:attrName>
                                        </p:attrNameLst>
                                      </p:cBhvr>
                                      <p:to>
                                        <p:strVal val="visible"/>
                                      </p:to>
                                    </p:set>
                                    <p:animEffect transition="in" filter="blinds(horizontal)">
                                      <p:cBhvr>
                                        <p:cTn id="46" dur="500"/>
                                        <p:tgtEl>
                                          <p:spTgt spid="26014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0148"/>
                                        </p:tgtEl>
                                        <p:attrNameLst>
                                          <p:attrName>style.visibility</p:attrName>
                                        </p:attrNameLst>
                                      </p:cBhvr>
                                      <p:to>
                                        <p:strVal val="visible"/>
                                      </p:to>
                                    </p:set>
                                    <p:animEffect transition="in" filter="blinds(horizontal)">
                                      <p:cBhvr>
                                        <p:cTn id="49" dur="500"/>
                                        <p:tgtEl>
                                          <p:spTgt spid="2601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60165"/>
                                        </p:tgtEl>
                                        <p:attrNameLst>
                                          <p:attrName>style.visibility</p:attrName>
                                        </p:attrNameLst>
                                      </p:cBhvr>
                                      <p:to>
                                        <p:strVal val="visible"/>
                                      </p:to>
                                    </p:set>
                                    <p:animEffect transition="in" filter="blinds(horizontal)">
                                      <p:cBhvr>
                                        <p:cTn id="52" dur="500"/>
                                        <p:tgtEl>
                                          <p:spTgt spid="26016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1100"/>
                                  </p:stCondLst>
                                  <p:childTnLst>
                                    <p:animClr clrSpc="rgb" dir="cw">
                                      <p:cBhvr>
                                        <p:cTn id="56" dur="700" fill="hold"/>
                                        <p:tgtEl>
                                          <p:spTgt spid="161"/>
                                        </p:tgtEl>
                                        <p:attrNameLst>
                                          <p:attrName>fillcolor</p:attrName>
                                        </p:attrNameLst>
                                      </p:cBhvr>
                                      <p:to>
                                        <a:srgbClr val="54AA5C"/>
                                      </p:to>
                                    </p:animClr>
                                    <p:set>
                                      <p:cBhvr>
                                        <p:cTn id="57" dur="700" fill="hold"/>
                                        <p:tgtEl>
                                          <p:spTgt spid="161"/>
                                        </p:tgtEl>
                                        <p:attrNameLst>
                                          <p:attrName>fill.type</p:attrName>
                                        </p:attrNameLst>
                                      </p:cBhvr>
                                      <p:to>
                                        <p:strVal val="solid"/>
                                      </p:to>
                                    </p:set>
                                    <p:set>
                                      <p:cBhvr>
                                        <p:cTn id="58" dur="700" fill="hold"/>
                                        <p:tgtEl>
                                          <p:spTgt spid="161"/>
                                        </p:tgtEl>
                                        <p:attrNameLst>
                                          <p:attrName>fill.on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50"/>
                                        </p:tgtEl>
                                        <p:attrNameLst>
                                          <p:attrName>stroke.color</p:attrName>
                                        </p:attrNameLst>
                                      </p:cBhvr>
                                      <p:to>
                                        <a:srgbClr val="1A97E4"/>
                                      </p:to>
                                    </p:animClr>
                                    <p:set>
                                      <p:cBhvr>
                                        <p:cTn id="61" dur="500" fill="hold"/>
                                        <p:tgtEl>
                                          <p:spTgt spid="150"/>
                                        </p:tgtEl>
                                        <p:attrNameLst>
                                          <p:attrName>stroke.on</p:attrName>
                                        </p:attrNameLst>
                                      </p:cBhvr>
                                      <p:to>
                                        <p:strVal val="true"/>
                                      </p:to>
                                    </p:set>
                                  </p:childTnLst>
                                </p:cTn>
                              </p:par>
                              <p:par>
                                <p:cTn id="62" presetID="22" presetClass="entr" presetSubtype="1" fill="hold" grpId="0" nodeType="with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wipe(up)">
                                      <p:cBhvr>
                                        <p:cTn id="64" dur="1300"/>
                                        <p:tgtEl>
                                          <p:spTgt spid="150"/>
                                        </p:tgtEl>
                                      </p:cBhvr>
                                    </p:animEffect>
                                  </p:childTnLst>
                                </p:cTn>
                              </p:par>
                              <p:par>
                                <p:cTn id="65" presetID="1" presetClass="emph" presetSubtype="2" fill="hold" nodeType="withEffect">
                                  <p:stCondLst>
                                    <p:cond delay="1100"/>
                                  </p:stCondLst>
                                  <p:childTnLst>
                                    <p:animClr clrSpc="rgb" dir="cw">
                                      <p:cBhvr>
                                        <p:cTn id="66" dur="800" fill="hold"/>
                                        <p:tgtEl>
                                          <p:spTgt spid="160"/>
                                        </p:tgtEl>
                                        <p:attrNameLst>
                                          <p:attrName>fillcolor</p:attrName>
                                        </p:attrNameLst>
                                      </p:cBhvr>
                                      <p:to>
                                        <a:srgbClr val="C00000"/>
                                      </p:to>
                                    </p:animClr>
                                    <p:set>
                                      <p:cBhvr>
                                        <p:cTn id="67" dur="800" fill="hold"/>
                                        <p:tgtEl>
                                          <p:spTgt spid="160"/>
                                        </p:tgtEl>
                                        <p:attrNameLst>
                                          <p:attrName>fill.type</p:attrName>
                                        </p:attrNameLst>
                                      </p:cBhvr>
                                      <p:to>
                                        <p:strVal val="solid"/>
                                      </p:to>
                                    </p:set>
                                    <p:set>
                                      <p:cBhvr>
                                        <p:cTn id="68" dur="800" fill="hold"/>
                                        <p:tgtEl>
                                          <p:spTgt spid="16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60149"/>
                                        </p:tgtEl>
                                        <p:attrNameLst>
                                          <p:attrName>style.visibility</p:attrName>
                                        </p:attrNameLst>
                                      </p:cBhvr>
                                      <p:to>
                                        <p:strVal val="visible"/>
                                      </p:to>
                                    </p:set>
                                    <p:animEffect transition="in" filter="blinds(horizontal)">
                                      <p:cBhvr>
                                        <p:cTn id="73" dur="500"/>
                                        <p:tgtEl>
                                          <p:spTgt spid="26014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60161"/>
                                        </p:tgtEl>
                                        <p:attrNameLst>
                                          <p:attrName>style.visibility</p:attrName>
                                        </p:attrNameLst>
                                      </p:cBhvr>
                                      <p:to>
                                        <p:strVal val="visible"/>
                                      </p:to>
                                    </p:set>
                                    <p:animEffect transition="in" filter="blinds(horizontal)">
                                      <p:cBhvr>
                                        <p:cTn id="76" dur="500"/>
                                        <p:tgtEl>
                                          <p:spTgt spid="26016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60162"/>
                                        </p:tgtEl>
                                        <p:attrNameLst>
                                          <p:attrName>style.visibility</p:attrName>
                                        </p:attrNameLst>
                                      </p:cBhvr>
                                      <p:to>
                                        <p:strVal val="visible"/>
                                      </p:to>
                                    </p:set>
                                    <p:animEffect transition="in" filter="blinds(horizontal)">
                                      <p:cBhvr>
                                        <p:cTn id="79" dur="500"/>
                                        <p:tgtEl>
                                          <p:spTgt spid="26016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0163"/>
                                        </p:tgtEl>
                                        <p:attrNameLst>
                                          <p:attrName>style.visibility</p:attrName>
                                        </p:attrNameLst>
                                      </p:cBhvr>
                                      <p:to>
                                        <p:strVal val="visible"/>
                                      </p:to>
                                    </p:set>
                                    <p:animEffect transition="in" filter="blinds(horizontal)">
                                      <p:cBhvr>
                                        <p:cTn id="82" dur="500"/>
                                        <p:tgtEl>
                                          <p:spTgt spid="26016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60164"/>
                                        </p:tgtEl>
                                        <p:attrNameLst>
                                          <p:attrName>style.visibility</p:attrName>
                                        </p:attrNameLst>
                                      </p:cBhvr>
                                      <p:to>
                                        <p:strVal val="visible"/>
                                      </p:to>
                                    </p:set>
                                    <p:animEffect transition="in" filter="blinds(horizontal)">
                                      <p:cBhvr>
                                        <p:cTn id="85" dur="500"/>
                                        <p:tgtEl>
                                          <p:spTgt spid="26016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0166"/>
                                        </p:tgtEl>
                                        <p:attrNameLst>
                                          <p:attrName>style.visibility</p:attrName>
                                        </p:attrNameLst>
                                      </p:cBhvr>
                                      <p:to>
                                        <p:strVal val="visible"/>
                                      </p:to>
                                    </p:set>
                                    <p:animEffect transition="in" filter="blinds(horizontal)">
                                      <p:cBhvr>
                                        <p:cTn id="88" dur="500"/>
                                        <p:tgtEl>
                                          <p:spTgt spid="26016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160"/>
                                        </p:tgtEl>
                                        <p:attrNameLst>
                                          <p:attrName>fillcolor</p:attrName>
                                        </p:attrNameLst>
                                      </p:cBhvr>
                                      <p:to>
                                        <a:schemeClr val="accent2"/>
                                      </p:to>
                                    </p:animClr>
                                    <p:set>
                                      <p:cBhvr>
                                        <p:cTn id="93" dur="500" fill="hold"/>
                                        <p:tgtEl>
                                          <p:spTgt spid="160"/>
                                        </p:tgtEl>
                                        <p:attrNameLst>
                                          <p:attrName>fill.type</p:attrName>
                                        </p:attrNameLst>
                                      </p:cBhvr>
                                      <p:to>
                                        <p:strVal val="solid"/>
                                      </p:to>
                                    </p:set>
                                    <p:set>
                                      <p:cBhvr>
                                        <p:cTn id="94" dur="500" fill="hold"/>
                                        <p:tgtEl>
                                          <p:spTgt spid="160"/>
                                        </p:tgtEl>
                                        <p:attrNameLst>
                                          <p:attrName>fill.on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150"/>
                                        </p:tgtEl>
                                        <p:attrNameLst>
                                          <p:attrName>stroke.color</p:attrName>
                                        </p:attrNameLst>
                                      </p:cBhvr>
                                      <p:to>
                                        <a:schemeClr val="accent2"/>
                                      </p:to>
                                    </p:animClr>
                                    <p:set>
                                      <p:cBhvr>
                                        <p:cTn id="97" dur="500" fill="hold"/>
                                        <p:tgtEl>
                                          <p:spTgt spid="150"/>
                                        </p:tgtEl>
                                        <p:attrNameLst>
                                          <p:attrName>stroke.on</p:attrName>
                                        </p:attrNameLst>
                                      </p:cBhvr>
                                      <p:to>
                                        <p:strVal val="true"/>
                                      </p:to>
                                    </p:set>
                                  </p:childTnLst>
                                </p:cTn>
                              </p:par>
                              <p:par>
                                <p:cTn id="98" presetID="1" presetClass="emph" presetSubtype="2" fill="hold" nodeType="withEffect">
                                  <p:stCondLst>
                                    <p:cond delay="0"/>
                                  </p:stCondLst>
                                  <p:childTnLst>
                                    <p:animClr clrSpc="rgb" dir="cw">
                                      <p:cBhvr>
                                        <p:cTn id="99" dur="500" fill="hold"/>
                                        <p:tgtEl>
                                          <p:spTgt spid="161"/>
                                        </p:tgtEl>
                                        <p:attrNameLst>
                                          <p:attrName>fillcolor</p:attrName>
                                        </p:attrNameLst>
                                      </p:cBhvr>
                                      <p:to>
                                        <a:srgbClr val="C00000"/>
                                      </p:to>
                                    </p:animClr>
                                    <p:set>
                                      <p:cBhvr>
                                        <p:cTn id="100" dur="500" fill="hold"/>
                                        <p:tgtEl>
                                          <p:spTgt spid="161"/>
                                        </p:tgtEl>
                                        <p:attrNameLst>
                                          <p:attrName>fill.type</p:attrName>
                                        </p:attrNameLst>
                                      </p:cBhvr>
                                      <p:to>
                                        <p:strVal val="solid"/>
                                      </p:to>
                                    </p:set>
                                    <p:set>
                                      <p:cBhvr>
                                        <p:cTn id="101" dur="500" fill="hold"/>
                                        <p:tgtEl>
                                          <p:spTgt spid="161"/>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60173"/>
                                        </p:tgtEl>
                                        <p:attrNameLst>
                                          <p:attrName>style.visibility</p:attrName>
                                        </p:attrNameLst>
                                      </p:cBhvr>
                                      <p:to>
                                        <p:strVal val="visible"/>
                                      </p:to>
                                    </p:set>
                                    <p:animEffect transition="in" filter="blinds(horizontal)">
                                      <p:cBhvr>
                                        <p:cTn id="106" dur="500"/>
                                        <p:tgtEl>
                                          <p:spTgt spid="26017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60185"/>
                                        </p:tgtEl>
                                        <p:attrNameLst>
                                          <p:attrName>style.visibility</p:attrName>
                                        </p:attrNameLst>
                                      </p:cBhvr>
                                      <p:to>
                                        <p:strVal val="visible"/>
                                      </p:to>
                                    </p:set>
                                    <p:animEffect transition="in" filter="blinds(horizontal)">
                                      <p:cBhvr>
                                        <p:cTn id="109" dur="500"/>
                                        <p:tgtEl>
                                          <p:spTgt spid="26018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60186"/>
                                        </p:tgtEl>
                                        <p:attrNameLst>
                                          <p:attrName>style.visibility</p:attrName>
                                        </p:attrNameLst>
                                      </p:cBhvr>
                                      <p:to>
                                        <p:strVal val="visible"/>
                                      </p:to>
                                    </p:set>
                                    <p:animEffect transition="in" filter="blinds(horizontal)">
                                      <p:cBhvr>
                                        <p:cTn id="112" dur="500"/>
                                        <p:tgtEl>
                                          <p:spTgt spid="26018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60187"/>
                                        </p:tgtEl>
                                        <p:attrNameLst>
                                          <p:attrName>style.visibility</p:attrName>
                                        </p:attrNameLst>
                                      </p:cBhvr>
                                      <p:to>
                                        <p:strVal val="visible"/>
                                      </p:to>
                                    </p:set>
                                    <p:animEffect transition="in" filter="blinds(horizontal)">
                                      <p:cBhvr>
                                        <p:cTn id="115" dur="500"/>
                                        <p:tgtEl>
                                          <p:spTgt spid="26018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60188"/>
                                        </p:tgtEl>
                                        <p:attrNameLst>
                                          <p:attrName>style.visibility</p:attrName>
                                        </p:attrNameLst>
                                      </p:cBhvr>
                                      <p:to>
                                        <p:strVal val="visible"/>
                                      </p:to>
                                    </p:set>
                                    <p:animEffect transition="in" filter="blinds(horizontal)">
                                      <p:cBhvr>
                                        <p:cTn id="118" dur="500"/>
                                        <p:tgtEl>
                                          <p:spTgt spid="260188"/>
                                        </p:tgtEl>
                                      </p:cBhvr>
                                    </p:animEffect>
                                  </p:childTnLst>
                                </p:cTn>
                              </p:par>
                            </p:childTnLst>
                          </p:cTn>
                        </p:par>
                      </p:childTnLst>
                    </p:cTn>
                  </p:par>
                  <p:par>
                    <p:cTn id="119" fill="hold">
                      <p:stCondLst>
                        <p:cond delay="indefinite"/>
                      </p:stCondLst>
                      <p:childTnLst>
                        <p:par>
                          <p:cTn id="120" fill="hold">
                            <p:stCondLst>
                              <p:cond delay="0"/>
                            </p:stCondLst>
                            <p:childTnLst>
                              <p:par>
                                <p:cTn id="121" presetID="7" presetClass="emph" presetSubtype="2" fill="hold" nodeType="clickEffect">
                                  <p:stCondLst>
                                    <p:cond delay="0"/>
                                  </p:stCondLst>
                                  <p:childTnLst>
                                    <p:animClr clrSpc="rgb" dir="cw">
                                      <p:cBhvr>
                                        <p:cTn id="122" dur="500" fill="hold"/>
                                        <p:tgtEl>
                                          <p:spTgt spid="151"/>
                                        </p:tgtEl>
                                        <p:attrNameLst>
                                          <p:attrName>stroke.color</p:attrName>
                                        </p:attrNameLst>
                                      </p:cBhvr>
                                      <p:to>
                                        <a:srgbClr val="1A97E4"/>
                                      </p:to>
                                    </p:animClr>
                                    <p:set>
                                      <p:cBhvr>
                                        <p:cTn id="123" dur="500" fill="hold"/>
                                        <p:tgtEl>
                                          <p:spTgt spid="151"/>
                                        </p:tgtEl>
                                        <p:attrNameLst>
                                          <p:attrName>stroke.on</p:attrName>
                                        </p:attrNameLst>
                                      </p:cBhvr>
                                      <p:to>
                                        <p:strVal val="true"/>
                                      </p:to>
                                    </p:set>
                                  </p:childTnLst>
                                </p:cTn>
                              </p:par>
                              <p:par>
                                <p:cTn id="124" presetID="22" presetClass="entr" presetSubtype="4" fill="hold" grpId="0" nodeType="withEffect">
                                  <p:stCondLst>
                                    <p:cond delay="0"/>
                                  </p:stCondLst>
                                  <p:childTnLst>
                                    <p:set>
                                      <p:cBhvr>
                                        <p:cTn id="125" dur="1" fill="hold">
                                          <p:stCondLst>
                                            <p:cond delay="0"/>
                                          </p:stCondLst>
                                        </p:cTn>
                                        <p:tgtEl>
                                          <p:spTgt spid="151"/>
                                        </p:tgtEl>
                                        <p:attrNameLst>
                                          <p:attrName>style.visibility</p:attrName>
                                        </p:attrNameLst>
                                      </p:cBhvr>
                                      <p:to>
                                        <p:strVal val="visible"/>
                                      </p:to>
                                    </p:set>
                                    <p:animEffect transition="in" filter="wipe(down)">
                                      <p:cBhvr>
                                        <p:cTn id="126" dur="1300"/>
                                        <p:tgtEl>
                                          <p:spTgt spid="151"/>
                                        </p:tgtEl>
                                      </p:cBhvr>
                                    </p:animEffect>
                                  </p:childTnLst>
                                </p:cTn>
                              </p:par>
                              <p:par>
                                <p:cTn id="127" presetID="1" presetClass="emph" presetSubtype="2" fill="hold" nodeType="withEffect">
                                  <p:stCondLst>
                                    <p:cond delay="1100"/>
                                  </p:stCondLst>
                                  <p:childTnLst>
                                    <p:animClr clrSpc="rgb" dir="cw">
                                      <p:cBhvr>
                                        <p:cTn id="128" dur="800" fill="hold"/>
                                        <p:tgtEl>
                                          <p:spTgt spid="163"/>
                                        </p:tgtEl>
                                        <p:attrNameLst>
                                          <p:attrName>fillcolor</p:attrName>
                                        </p:attrNameLst>
                                      </p:cBhvr>
                                      <p:to>
                                        <a:srgbClr val="C00000"/>
                                      </p:to>
                                    </p:animClr>
                                    <p:set>
                                      <p:cBhvr>
                                        <p:cTn id="129" dur="800" fill="hold"/>
                                        <p:tgtEl>
                                          <p:spTgt spid="163"/>
                                        </p:tgtEl>
                                        <p:attrNameLst>
                                          <p:attrName>fill.type</p:attrName>
                                        </p:attrNameLst>
                                      </p:cBhvr>
                                      <p:to>
                                        <p:strVal val="solid"/>
                                      </p:to>
                                    </p:set>
                                    <p:set>
                                      <p:cBhvr>
                                        <p:cTn id="130" dur="800" fill="hold"/>
                                        <p:tgtEl>
                                          <p:spTgt spid="163"/>
                                        </p:tgtEl>
                                        <p:attrNameLst>
                                          <p:attrName>fill.on</p:attrName>
                                        </p:attrNameLst>
                                      </p:cBhvr>
                                      <p:to>
                                        <p:strVal val="true"/>
                                      </p:to>
                                    </p:set>
                                  </p:childTnLst>
                                </p:cTn>
                              </p:par>
                              <p:par>
                                <p:cTn id="131" presetID="1" presetClass="emph" presetSubtype="2" fill="hold" nodeType="withEffect">
                                  <p:stCondLst>
                                    <p:cond delay="1100"/>
                                  </p:stCondLst>
                                  <p:childTnLst>
                                    <p:animClr clrSpc="rgb" dir="cw">
                                      <p:cBhvr>
                                        <p:cTn id="132" dur="700" fill="hold"/>
                                        <p:tgtEl>
                                          <p:spTgt spid="161"/>
                                        </p:tgtEl>
                                        <p:attrNameLst>
                                          <p:attrName>fillcolor</p:attrName>
                                        </p:attrNameLst>
                                      </p:cBhvr>
                                      <p:to>
                                        <a:srgbClr val="00B050"/>
                                      </p:to>
                                    </p:animClr>
                                    <p:set>
                                      <p:cBhvr>
                                        <p:cTn id="133" dur="700" fill="hold"/>
                                        <p:tgtEl>
                                          <p:spTgt spid="161"/>
                                        </p:tgtEl>
                                        <p:attrNameLst>
                                          <p:attrName>fill.type</p:attrName>
                                        </p:attrNameLst>
                                      </p:cBhvr>
                                      <p:to>
                                        <p:strVal val="solid"/>
                                      </p:to>
                                    </p:set>
                                    <p:set>
                                      <p:cBhvr>
                                        <p:cTn id="134" dur="700" fill="hold"/>
                                        <p:tgtEl>
                                          <p:spTgt spid="161"/>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260189"/>
                                        </p:tgtEl>
                                        <p:attrNameLst>
                                          <p:attrName>style.visibility</p:attrName>
                                        </p:attrNameLst>
                                      </p:cBhvr>
                                      <p:to>
                                        <p:strVal val="visible"/>
                                      </p:to>
                                    </p:set>
                                    <p:animEffect transition="in" filter="blinds(horizontal)">
                                      <p:cBhvr>
                                        <p:cTn id="139" dur="500"/>
                                        <p:tgtEl>
                                          <p:spTgt spid="260189"/>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60201"/>
                                        </p:tgtEl>
                                        <p:attrNameLst>
                                          <p:attrName>style.visibility</p:attrName>
                                        </p:attrNameLst>
                                      </p:cBhvr>
                                      <p:to>
                                        <p:strVal val="visible"/>
                                      </p:to>
                                    </p:set>
                                    <p:animEffect transition="in" filter="blinds(horizontal)">
                                      <p:cBhvr>
                                        <p:cTn id="142" dur="500"/>
                                        <p:tgtEl>
                                          <p:spTgt spid="260201"/>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260202"/>
                                        </p:tgtEl>
                                        <p:attrNameLst>
                                          <p:attrName>style.visibility</p:attrName>
                                        </p:attrNameLst>
                                      </p:cBhvr>
                                      <p:to>
                                        <p:strVal val="visible"/>
                                      </p:to>
                                    </p:set>
                                    <p:animEffect transition="in" filter="blinds(horizontal)">
                                      <p:cBhvr>
                                        <p:cTn id="145" dur="500"/>
                                        <p:tgtEl>
                                          <p:spTgt spid="260202"/>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60203"/>
                                        </p:tgtEl>
                                        <p:attrNameLst>
                                          <p:attrName>style.visibility</p:attrName>
                                        </p:attrNameLst>
                                      </p:cBhvr>
                                      <p:to>
                                        <p:strVal val="visible"/>
                                      </p:to>
                                    </p:set>
                                    <p:animEffect transition="in" filter="blinds(horizontal)">
                                      <p:cBhvr>
                                        <p:cTn id="148" dur="500"/>
                                        <p:tgtEl>
                                          <p:spTgt spid="260203"/>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60204"/>
                                        </p:tgtEl>
                                        <p:attrNameLst>
                                          <p:attrName>style.visibility</p:attrName>
                                        </p:attrNameLst>
                                      </p:cBhvr>
                                      <p:to>
                                        <p:strVal val="visible"/>
                                      </p:to>
                                    </p:set>
                                    <p:animEffect transition="in" filter="blinds(horizontal)">
                                      <p:cBhvr>
                                        <p:cTn id="151" dur="500"/>
                                        <p:tgtEl>
                                          <p:spTgt spid="26020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260205"/>
                                        </p:tgtEl>
                                        <p:attrNameLst>
                                          <p:attrName>style.visibility</p:attrName>
                                        </p:attrNameLst>
                                      </p:cBhvr>
                                      <p:to>
                                        <p:strVal val="visible"/>
                                      </p:to>
                                    </p:set>
                                    <p:animEffect transition="in" filter="blinds(horizontal)">
                                      <p:cBhvr>
                                        <p:cTn id="154" dur="500"/>
                                        <p:tgtEl>
                                          <p:spTgt spid="260205"/>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1000"/>
                                  </p:stCondLst>
                                  <p:childTnLst>
                                    <p:animClr clrSpc="rgb" dir="cw">
                                      <p:cBhvr>
                                        <p:cTn id="158" dur="800" fill="hold"/>
                                        <p:tgtEl>
                                          <p:spTgt spid="163"/>
                                        </p:tgtEl>
                                        <p:attrNameLst>
                                          <p:attrName>fillcolor</p:attrName>
                                        </p:attrNameLst>
                                      </p:cBhvr>
                                      <p:to>
                                        <a:srgbClr val="54AA5C"/>
                                      </p:to>
                                    </p:animClr>
                                    <p:set>
                                      <p:cBhvr>
                                        <p:cTn id="159" dur="800" fill="hold"/>
                                        <p:tgtEl>
                                          <p:spTgt spid="163"/>
                                        </p:tgtEl>
                                        <p:attrNameLst>
                                          <p:attrName>fill.type</p:attrName>
                                        </p:attrNameLst>
                                      </p:cBhvr>
                                      <p:to>
                                        <p:strVal val="solid"/>
                                      </p:to>
                                    </p:set>
                                    <p:set>
                                      <p:cBhvr>
                                        <p:cTn id="160" dur="800" fill="hold"/>
                                        <p:tgtEl>
                                          <p:spTgt spid="163"/>
                                        </p:tgtEl>
                                        <p:attrNameLst>
                                          <p:attrName>fill.on</p:attrName>
                                        </p:attrNameLst>
                                      </p:cBhvr>
                                      <p:to>
                                        <p:strVal val="true"/>
                                      </p:to>
                                    </p:set>
                                  </p:childTnLst>
                                </p:cTn>
                              </p:par>
                              <p:par>
                                <p:cTn id="161" presetID="7" presetClass="emph" presetSubtype="2" fill="hold" nodeType="withEffect">
                                  <p:stCondLst>
                                    <p:cond delay="0"/>
                                  </p:stCondLst>
                                  <p:childTnLst>
                                    <p:animClr clrSpc="rgb" dir="cw">
                                      <p:cBhvr>
                                        <p:cTn id="162" dur="500" fill="hold"/>
                                        <p:tgtEl>
                                          <p:spTgt spid="147"/>
                                        </p:tgtEl>
                                        <p:attrNameLst>
                                          <p:attrName>stroke.color</p:attrName>
                                        </p:attrNameLst>
                                      </p:cBhvr>
                                      <p:to>
                                        <a:srgbClr val="1A97E4"/>
                                      </p:to>
                                    </p:animClr>
                                    <p:set>
                                      <p:cBhvr>
                                        <p:cTn id="163" dur="500" fill="hold"/>
                                        <p:tgtEl>
                                          <p:spTgt spid="147"/>
                                        </p:tgtEl>
                                        <p:attrNameLst>
                                          <p:attrName>stroke.on</p:attrName>
                                        </p:attrNameLst>
                                      </p:cBhvr>
                                      <p:to>
                                        <p:strVal val="true"/>
                                      </p:to>
                                    </p:set>
                                  </p:childTnLst>
                                </p:cTn>
                              </p:par>
                              <p:par>
                                <p:cTn id="164" presetID="22" presetClass="entr" presetSubtype="1" fill="hold" grpId="0" nodeType="withEffect">
                                  <p:stCondLst>
                                    <p:cond delay="0"/>
                                  </p:stCondLst>
                                  <p:childTnLst>
                                    <p:set>
                                      <p:cBhvr>
                                        <p:cTn id="165" dur="1" fill="hold">
                                          <p:stCondLst>
                                            <p:cond delay="0"/>
                                          </p:stCondLst>
                                        </p:cTn>
                                        <p:tgtEl>
                                          <p:spTgt spid="147"/>
                                        </p:tgtEl>
                                        <p:attrNameLst>
                                          <p:attrName>style.visibility</p:attrName>
                                        </p:attrNameLst>
                                      </p:cBhvr>
                                      <p:to>
                                        <p:strVal val="visible"/>
                                      </p:to>
                                    </p:set>
                                    <p:animEffect transition="in" filter="wipe(up)">
                                      <p:cBhvr>
                                        <p:cTn id="166" dur="1300"/>
                                        <p:tgtEl>
                                          <p:spTgt spid="147"/>
                                        </p:tgtEl>
                                      </p:cBhvr>
                                    </p:animEffect>
                                  </p:childTnLst>
                                </p:cTn>
                              </p:par>
                              <p:par>
                                <p:cTn id="167" presetID="1" presetClass="emph" presetSubtype="2" fill="hold" nodeType="withEffect">
                                  <p:stCondLst>
                                    <p:cond delay="1100"/>
                                  </p:stCondLst>
                                  <p:childTnLst>
                                    <p:animClr clrSpc="rgb" dir="cw">
                                      <p:cBhvr>
                                        <p:cTn id="168" dur="800" fill="hold"/>
                                        <p:tgtEl>
                                          <p:spTgt spid="162"/>
                                        </p:tgtEl>
                                        <p:attrNameLst>
                                          <p:attrName>fillcolor</p:attrName>
                                        </p:attrNameLst>
                                      </p:cBhvr>
                                      <p:to>
                                        <a:srgbClr val="C00000"/>
                                      </p:to>
                                    </p:animClr>
                                    <p:set>
                                      <p:cBhvr>
                                        <p:cTn id="169" dur="800" fill="hold"/>
                                        <p:tgtEl>
                                          <p:spTgt spid="162"/>
                                        </p:tgtEl>
                                        <p:attrNameLst>
                                          <p:attrName>fill.type</p:attrName>
                                        </p:attrNameLst>
                                      </p:cBhvr>
                                      <p:to>
                                        <p:strVal val="solid"/>
                                      </p:to>
                                    </p:set>
                                    <p:set>
                                      <p:cBhvr>
                                        <p:cTn id="170" dur="800" fill="hold"/>
                                        <p:tgtEl>
                                          <p:spTgt spid="162"/>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60206"/>
                                        </p:tgtEl>
                                        <p:attrNameLst>
                                          <p:attrName>style.visibility</p:attrName>
                                        </p:attrNameLst>
                                      </p:cBhvr>
                                      <p:to>
                                        <p:strVal val="visible"/>
                                      </p:to>
                                    </p:set>
                                    <p:animEffect transition="in" filter="blinds(horizontal)">
                                      <p:cBhvr>
                                        <p:cTn id="175" dur="500"/>
                                        <p:tgtEl>
                                          <p:spTgt spid="260206"/>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260218"/>
                                        </p:tgtEl>
                                        <p:attrNameLst>
                                          <p:attrName>style.visibility</p:attrName>
                                        </p:attrNameLst>
                                      </p:cBhvr>
                                      <p:to>
                                        <p:strVal val="visible"/>
                                      </p:to>
                                    </p:set>
                                    <p:animEffect transition="in" filter="blinds(horizontal)">
                                      <p:cBhvr>
                                        <p:cTn id="178" dur="500"/>
                                        <p:tgtEl>
                                          <p:spTgt spid="260218"/>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260219"/>
                                        </p:tgtEl>
                                        <p:attrNameLst>
                                          <p:attrName>style.visibility</p:attrName>
                                        </p:attrNameLst>
                                      </p:cBhvr>
                                      <p:to>
                                        <p:strVal val="visible"/>
                                      </p:to>
                                    </p:set>
                                    <p:animEffect transition="in" filter="blinds(horizontal)">
                                      <p:cBhvr>
                                        <p:cTn id="181" dur="500"/>
                                        <p:tgtEl>
                                          <p:spTgt spid="260219"/>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260220"/>
                                        </p:tgtEl>
                                        <p:attrNameLst>
                                          <p:attrName>style.visibility</p:attrName>
                                        </p:attrNameLst>
                                      </p:cBhvr>
                                      <p:to>
                                        <p:strVal val="visible"/>
                                      </p:to>
                                    </p:set>
                                    <p:animEffect transition="in" filter="blinds(horizontal)">
                                      <p:cBhvr>
                                        <p:cTn id="184" dur="500"/>
                                        <p:tgtEl>
                                          <p:spTgt spid="260220"/>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260221"/>
                                        </p:tgtEl>
                                        <p:attrNameLst>
                                          <p:attrName>style.visibility</p:attrName>
                                        </p:attrNameLst>
                                      </p:cBhvr>
                                      <p:to>
                                        <p:strVal val="visible"/>
                                      </p:to>
                                    </p:set>
                                    <p:animEffect transition="in" filter="blinds(horizontal)">
                                      <p:cBhvr>
                                        <p:cTn id="187" dur="500"/>
                                        <p:tgtEl>
                                          <p:spTgt spid="260221"/>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60222"/>
                                        </p:tgtEl>
                                        <p:attrNameLst>
                                          <p:attrName>style.visibility</p:attrName>
                                        </p:attrNameLst>
                                      </p:cBhvr>
                                      <p:to>
                                        <p:strVal val="visible"/>
                                      </p:to>
                                    </p:set>
                                    <p:animEffect transition="in" filter="blinds(horizontal)">
                                      <p:cBhvr>
                                        <p:cTn id="190" dur="500"/>
                                        <p:tgtEl>
                                          <p:spTgt spid="260222"/>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60223"/>
                                        </p:tgtEl>
                                        <p:attrNameLst>
                                          <p:attrName>style.visibility</p:attrName>
                                        </p:attrNameLst>
                                      </p:cBhvr>
                                      <p:to>
                                        <p:strVal val="visible"/>
                                      </p:to>
                                    </p:set>
                                    <p:animEffect transition="in" filter="blinds(horizontal)">
                                      <p:cBhvr>
                                        <p:cTn id="193" dur="500"/>
                                        <p:tgtEl>
                                          <p:spTgt spid="260223"/>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mph" presetSubtype="2" fill="hold" nodeType="clickEffect">
                                  <p:stCondLst>
                                    <p:cond delay="1000"/>
                                  </p:stCondLst>
                                  <p:childTnLst>
                                    <p:animClr clrSpc="rgb" dir="cw">
                                      <p:cBhvr>
                                        <p:cTn id="197" dur="800" fill="hold"/>
                                        <p:tgtEl>
                                          <p:spTgt spid="162"/>
                                        </p:tgtEl>
                                        <p:attrNameLst>
                                          <p:attrName>fillcolor</p:attrName>
                                        </p:attrNameLst>
                                      </p:cBhvr>
                                      <p:to>
                                        <a:srgbClr val="54AA5C"/>
                                      </p:to>
                                    </p:animClr>
                                    <p:set>
                                      <p:cBhvr>
                                        <p:cTn id="198" dur="800" fill="hold"/>
                                        <p:tgtEl>
                                          <p:spTgt spid="162"/>
                                        </p:tgtEl>
                                        <p:attrNameLst>
                                          <p:attrName>fill.type</p:attrName>
                                        </p:attrNameLst>
                                      </p:cBhvr>
                                      <p:to>
                                        <p:strVal val="solid"/>
                                      </p:to>
                                    </p:set>
                                    <p:set>
                                      <p:cBhvr>
                                        <p:cTn id="199" dur="800" fill="hold"/>
                                        <p:tgtEl>
                                          <p:spTgt spid="162"/>
                                        </p:tgtEl>
                                        <p:attrNameLst>
                                          <p:attrName>fill.on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146"/>
                                        </p:tgtEl>
                                        <p:attrNameLst>
                                          <p:attrName>stroke.color</p:attrName>
                                        </p:attrNameLst>
                                      </p:cBhvr>
                                      <p:to>
                                        <a:srgbClr val="1A97E4"/>
                                      </p:to>
                                    </p:animClr>
                                    <p:set>
                                      <p:cBhvr>
                                        <p:cTn id="202" dur="500" fill="hold"/>
                                        <p:tgtEl>
                                          <p:spTgt spid="146"/>
                                        </p:tgtEl>
                                        <p:attrNameLst>
                                          <p:attrName>stroke.on</p:attrName>
                                        </p:attrNameLst>
                                      </p:cBhvr>
                                      <p:to>
                                        <p:strVal val="true"/>
                                      </p:to>
                                    </p:set>
                                  </p:childTnLst>
                                </p:cTn>
                              </p:par>
                              <p:par>
                                <p:cTn id="203" presetID="22" presetClass="entr" presetSubtype="1" fill="hold" grpId="0" nodeType="with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300"/>
                                        <p:tgtEl>
                                          <p:spTgt spid="146"/>
                                        </p:tgtEl>
                                      </p:cBhvr>
                                    </p:animEffect>
                                  </p:childTnLst>
                                </p:cTn>
                              </p:par>
                              <p:par>
                                <p:cTn id="206" presetID="1" presetClass="emph" presetSubtype="2" fill="hold" nodeType="withEffect">
                                  <p:stCondLst>
                                    <p:cond delay="1100"/>
                                  </p:stCondLst>
                                  <p:childTnLst>
                                    <p:animClr clrSpc="rgb" dir="cw">
                                      <p:cBhvr>
                                        <p:cTn id="207" dur="700" fill="hold"/>
                                        <p:tgtEl>
                                          <p:spTgt spid="142"/>
                                        </p:tgtEl>
                                        <p:attrNameLst>
                                          <p:attrName>fillcolor</p:attrName>
                                        </p:attrNameLst>
                                      </p:cBhvr>
                                      <p:to>
                                        <a:srgbClr val="C00000"/>
                                      </p:to>
                                    </p:animClr>
                                    <p:set>
                                      <p:cBhvr>
                                        <p:cTn id="208" dur="700" fill="hold"/>
                                        <p:tgtEl>
                                          <p:spTgt spid="142"/>
                                        </p:tgtEl>
                                        <p:attrNameLst>
                                          <p:attrName>fill.type</p:attrName>
                                        </p:attrNameLst>
                                      </p:cBhvr>
                                      <p:to>
                                        <p:strVal val="solid"/>
                                      </p:to>
                                    </p:set>
                                    <p:set>
                                      <p:cBhvr>
                                        <p:cTn id="209" dur="700" fill="hold"/>
                                        <p:tgtEl>
                                          <p:spTgt spid="142"/>
                                        </p:tgtEl>
                                        <p:attrNameLst>
                                          <p:attrName>fill.on</p:attrName>
                                        </p:attrNameLst>
                                      </p:cBhvr>
                                      <p:to>
                                        <p:strVal val="true"/>
                                      </p:to>
                                    </p:se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blinds(horizontal)">
                                      <p:cBhvr>
                                        <p:cTn id="214" dur="500"/>
                                        <p:tgtEl>
                                          <p:spTgt spid="111"/>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112"/>
                                        </p:tgtEl>
                                        <p:attrNameLst>
                                          <p:attrName>style.visibility</p:attrName>
                                        </p:attrNameLst>
                                      </p:cBhvr>
                                      <p:to>
                                        <p:strVal val="visible"/>
                                      </p:to>
                                    </p:set>
                                    <p:animEffect transition="in" filter="blinds(horizontal)">
                                      <p:cBhvr>
                                        <p:cTn id="217" dur="500"/>
                                        <p:tgtEl>
                                          <p:spTgt spid="112"/>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blinds(horizontal)">
                                      <p:cBhvr>
                                        <p:cTn id="220" dur="500"/>
                                        <p:tgtEl>
                                          <p:spTgt spid="113"/>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blinds(horizontal)">
                                      <p:cBhvr>
                                        <p:cTn id="223" dur="500"/>
                                        <p:tgtEl>
                                          <p:spTgt spid="114"/>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blinds(horizontal)">
                                      <p:cBhvr>
                                        <p:cTn id="226" dur="500"/>
                                        <p:tgtEl>
                                          <p:spTgt spid="115"/>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116"/>
                                        </p:tgtEl>
                                        <p:attrNameLst>
                                          <p:attrName>style.visibility</p:attrName>
                                        </p:attrNameLst>
                                      </p:cBhvr>
                                      <p:to>
                                        <p:strVal val="visible"/>
                                      </p:to>
                                    </p:set>
                                    <p:animEffect transition="in" filter="blinds(horizontal)">
                                      <p:cBhvr>
                                        <p:cTn id="229" dur="500"/>
                                        <p:tgtEl>
                                          <p:spTgt spid="116"/>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blinds(horizontal)">
                                      <p:cBhvr>
                                        <p:cTn id="232" dur="500"/>
                                        <p:tgtEl>
                                          <p:spTgt spid="117"/>
                                        </p:tgtEl>
                                      </p:cBhvr>
                                    </p:animEffect>
                                  </p:childTnLst>
                                </p:cTn>
                              </p:par>
                              <p:par>
                                <p:cTn id="233" presetID="3" presetClass="entr" presetSubtype="10" fill="hold" nodeType="withEffect">
                                  <p:stCondLst>
                                    <p:cond delay="0"/>
                                  </p:stCondLst>
                                  <p:childTnLst>
                                    <p:set>
                                      <p:cBhvr>
                                        <p:cTn id="234" dur="1" fill="hold">
                                          <p:stCondLst>
                                            <p:cond delay="0"/>
                                          </p:stCondLst>
                                        </p:cTn>
                                        <p:tgtEl>
                                          <p:spTgt spid="2">
                                            <p:txEl>
                                              <p:pRg st="0" end="0"/>
                                            </p:txEl>
                                          </p:spTgt>
                                        </p:tgtEl>
                                        <p:attrNameLst>
                                          <p:attrName>style.visibility</p:attrName>
                                        </p:attrNameLst>
                                      </p:cBhvr>
                                      <p:to>
                                        <p:strVal val="visible"/>
                                      </p:to>
                                    </p:set>
                                    <p:animEffect transition="in" filter="blinds(horizontal)">
                                      <p:cBhvr>
                                        <p:cTn id="2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2" grpId="0" animBg="1"/>
      <p:bldP spid="260133" grpId="0"/>
      <p:bldP spid="260146" grpId="0" animBg="1"/>
      <p:bldP spid="260147" grpId="0" animBg="1"/>
      <p:bldP spid="260148" grpId="0"/>
      <p:bldP spid="260161" grpId="0" animBg="1"/>
      <p:bldP spid="260162" grpId="0" animBg="1"/>
      <p:bldP spid="260163" grpId="0"/>
      <p:bldP spid="260164" grpId="0"/>
      <p:bldP spid="260165" grpId="0"/>
      <p:bldP spid="260166" grpId="0"/>
      <p:bldP spid="260185" grpId="0" animBg="1"/>
      <p:bldP spid="260186" grpId="0" animBg="1"/>
      <p:bldP spid="260187" grpId="0"/>
      <p:bldP spid="260188" grpId="0"/>
      <p:bldP spid="260201" grpId="0" animBg="1"/>
      <p:bldP spid="260202" grpId="0" animBg="1"/>
      <p:bldP spid="260203" grpId="0"/>
      <p:bldP spid="260204" grpId="0"/>
      <p:bldP spid="260205" grpId="0"/>
      <p:bldP spid="260218" grpId="0" animBg="1"/>
      <p:bldP spid="260219" grpId="0" animBg="1"/>
      <p:bldP spid="260220" grpId="0"/>
      <p:bldP spid="260221" grpId="0"/>
      <p:bldP spid="260222" grpId="0"/>
      <p:bldP spid="260223" grpId="0"/>
      <p:bldP spid="112" grpId="0" animBg="1"/>
      <p:bldP spid="113" grpId="0" animBg="1"/>
      <p:bldP spid="114" grpId="0"/>
      <p:bldP spid="115" grpId="0"/>
      <p:bldP spid="116" grpId="0"/>
      <p:bldP spid="117" grpId="0"/>
      <p:bldP spid="146" grpId="0" animBg="1"/>
      <p:bldP spid="147" grpId="0" animBg="1"/>
      <p:bldP spid="149" grpId="0" animBg="1"/>
      <p:bldP spid="150" grpId="0" animBg="1"/>
      <p:bldP spid="1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97806" y="1196298"/>
            <a:ext cx="7273925"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深探法</a:t>
            </a:r>
            <a:r>
              <a:rPr kumimoji="1" lang="en-US" altLang="zh-CN"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(Depth First Search)</a:t>
            </a:r>
          </a:p>
        </p:txBody>
      </p:sp>
      <p:sp>
        <p:nvSpPr>
          <p:cNvPr id="7" name="标题 6"/>
          <p:cNvSpPr>
            <a:spLocks noGrp="1"/>
          </p:cNvSpPr>
          <p:nvPr>
            <p:ph type="title"/>
          </p:nvPr>
        </p:nvSpPr>
        <p:spPr/>
        <p:txBody>
          <a:bodyPr/>
          <a:lstStyle/>
          <a:p>
            <a:r>
              <a:rPr lang="zh-CN" altLang="en-US" dirty="0" smtClean="0"/>
              <a:t>路径的搜索法</a:t>
            </a:r>
            <a:endParaRPr lang="zh-CN" altLang="en-US" dirty="0"/>
          </a:p>
        </p:txBody>
      </p:sp>
      <p:sp>
        <p:nvSpPr>
          <p:cNvPr id="5" name="TextBox 4"/>
          <p:cNvSpPr txBox="1"/>
          <p:nvPr/>
        </p:nvSpPr>
        <p:spPr>
          <a:xfrm>
            <a:off x="667657" y="2119083"/>
            <a:ext cx="7649028" cy="4093428"/>
          </a:xfrm>
          <a:prstGeom prst="rect">
            <a:avLst/>
          </a:prstGeom>
          <a:noFill/>
        </p:spPr>
        <p:txBody>
          <a:bodyPr wrap="square" rtlCol="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//visited</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的所有元素初始化为</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0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 </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所有已搜索的顶点</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i</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都有</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visited[</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i</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]=1.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DFS(v) //</a:t>
            </a:r>
            <a:r>
              <a:rPr kumimoji="1" lang="zh-CN" altLang="en-US"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访问由</a:t>
            </a:r>
            <a:r>
              <a:rPr kumimoji="1" lang="en-US" altLang="zh-CN"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v</a:t>
            </a:r>
            <a:r>
              <a:rPr kumimoji="1" lang="zh-CN" altLang="en-US"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可到达的所有</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顶点</a:t>
            </a:r>
            <a:endPar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endParaRP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visited[v]=1;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for </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邻接于</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的每个顶点</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w  do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if visited[w]=0 then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DFS(w);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endif</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endfor</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p>
          <a:p>
            <a:pPr marL="457200" marR="0" lvl="0" indent="-457200" algn="l" defTabSz="914400" rtl="0" eaLnBrk="1" fontAlgn="base" latinLnBrk="0" hangingPunct="1">
              <a:lnSpc>
                <a:spcPct val="13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end DFS</a:t>
            </a:r>
            <a:endParaRPr kumimoji="1" lang="zh-CN" altLang="en-US"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6" name="Rectangle 2"/>
          <p:cNvSpPr>
            <a:spLocks noChangeArrowheads="1"/>
          </p:cNvSpPr>
          <p:nvPr/>
        </p:nvSpPr>
        <p:spPr bwMode="auto">
          <a:xfrm>
            <a:off x="1084036" y="1608821"/>
            <a:ext cx="7273925"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通过递归进行深探</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78" name="Oval 11"/>
          <p:cNvSpPr>
            <a:spLocks noChangeArrowheads="1"/>
          </p:cNvSpPr>
          <p:nvPr/>
        </p:nvSpPr>
        <p:spPr bwMode="auto">
          <a:xfrm>
            <a:off x="7531364" y="590586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9" name="Line 12"/>
          <p:cNvSpPr>
            <a:spLocks noChangeShapeType="1"/>
          </p:cNvSpPr>
          <p:nvPr/>
        </p:nvSpPr>
        <p:spPr bwMode="auto">
          <a:xfrm flipH="1">
            <a:off x="7660858" y="404826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0" name="Line 13"/>
          <p:cNvSpPr>
            <a:spLocks noChangeShapeType="1"/>
          </p:cNvSpPr>
          <p:nvPr/>
        </p:nvSpPr>
        <p:spPr bwMode="auto">
          <a:xfrm>
            <a:off x="6509920" y="404826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1" name="Line 14"/>
          <p:cNvSpPr>
            <a:spLocks noChangeShapeType="1"/>
          </p:cNvSpPr>
          <p:nvPr/>
        </p:nvSpPr>
        <p:spPr bwMode="auto">
          <a:xfrm>
            <a:off x="6652795" y="599294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2" name="Line 15"/>
          <p:cNvSpPr>
            <a:spLocks noChangeShapeType="1"/>
          </p:cNvSpPr>
          <p:nvPr/>
        </p:nvSpPr>
        <p:spPr bwMode="auto">
          <a:xfrm flipV="1">
            <a:off x="7733883" y="505632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3" name="Line 16"/>
          <p:cNvSpPr>
            <a:spLocks noChangeShapeType="1"/>
          </p:cNvSpPr>
          <p:nvPr/>
        </p:nvSpPr>
        <p:spPr bwMode="auto">
          <a:xfrm flipH="1" flipV="1">
            <a:off x="7805320" y="397682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4" name="Line 17"/>
          <p:cNvSpPr>
            <a:spLocks noChangeShapeType="1"/>
          </p:cNvSpPr>
          <p:nvPr/>
        </p:nvSpPr>
        <p:spPr bwMode="auto">
          <a:xfrm flipH="1" flipV="1">
            <a:off x="6566390" y="399134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5" name="Line 18"/>
          <p:cNvSpPr>
            <a:spLocks noChangeShapeType="1"/>
          </p:cNvSpPr>
          <p:nvPr/>
        </p:nvSpPr>
        <p:spPr bwMode="auto">
          <a:xfrm flipV="1">
            <a:off x="5933658" y="397682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6" name="Line 19"/>
          <p:cNvSpPr>
            <a:spLocks noChangeShapeType="1"/>
          </p:cNvSpPr>
          <p:nvPr/>
        </p:nvSpPr>
        <p:spPr bwMode="auto">
          <a:xfrm flipH="1" flipV="1">
            <a:off x="5933658" y="491186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7" name="Line 20"/>
          <p:cNvSpPr>
            <a:spLocks noChangeShapeType="1"/>
          </p:cNvSpPr>
          <p:nvPr/>
        </p:nvSpPr>
        <p:spPr bwMode="auto">
          <a:xfrm flipH="1">
            <a:off x="5933658" y="404826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8" name="Line 21"/>
          <p:cNvSpPr>
            <a:spLocks noChangeShapeType="1"/>
          </p:cNvSpPr>
          <p:nvPr/>
        </p:nvSpPr>
        <p:spPr bwMode="auto">
          <a:xfrm>
            <a:off x="6581358" y="404826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89" name="Line 22"/>
          <p:cNvSpPr>
            <a:spLocks noChangeShapeType="1"/>
          </p:cNvSpPr>
          <p:nvPr/>
        </p:nvSpPr>
        <p:spPr bwMode="auto">
          <a:xfrm flipV="1">
            <a:off x="6652795" y="397682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90" name="Line 23"/>
          <p:cNvSpPr>
            <a:spLocks noChangeShapeType="1"/>
          </p:cNvSpPr>
          <p:nvPr/>
        </p:nvSpPr>
        <p:spPr bwMode="auto">
          <a:xfrm flipV="1">
            <a:off x="6725820" y="498488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91" name="Rectangle 24"/>
          <p:cNvSpPr>
            <a:spLocks noChangeArrowheads="1"/>
          </p:cNvSpPr>
          <p:nvPr/>
        </p:nvSpPr>
        <p:spPr bwMode="auto">
          <a:xfrm>
            <a:off x="6292433" y="335701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92" name="Rectangle 25"/>
          <p:cNvSpPr>
            <a:spLocks noChangeArrowheads="1"/>
          </p:cNvSpPr>
          <p:nvPr/>
        </p:nvSpPr>
        <p:spPr bwMode="auto">
          <a:xfrm>
            <a:off x="7733883" y="337040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93" name="Rectangle 27"/>
          <p:cNvSpPr>
            <a:spLocks noChangeArrowheads="1"/>
          </p:cNvSpPr>
          <p:nvPr/>
        </p:nvSpPr>
        <p:spPr bwMode="auto">
          <a:xfrm>
            <a:off x="7762458" y="605100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94" name="Rectangle 28"/>
          <p:cNvSpPr>
            <a:spLocks noChangeArrowheads="1"/>
          </p:cNvSpPr>
          <p:nvPr/>
        </p:nvSpPr>
        <p:spPr bwMode="auto">
          <a:xfrm>
            <a:off x="6292433" y="606438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sp>
        <p:nvSpPr>
          <p:cNvPr id="95" name="Rectangle 29"/>
          <p:cNvSpPr>
            <a:spLocks noChangeArrowheads="1"/>
          </p:cNvSpPr>
          <p:nvPr/>
        </p:nvSpPr>
        <p:spPr bwMode="auto">
          <a:xfrm>
            <a:off x="5579305" y="4913244"/>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p>
        </p:txBody>
      </p:sp>
      <p:sp>
        <p:nvSpPr>
          <p:cNvPr id="96" name="Oval 11"/>
          <p:cNvSpPr>
            <a:spLocks noChangeArrowheads="1"/>
          </p:cNvSpPr>
          <p:nvPr/>
        </p:nvSpPr>
        <p:spPr bwMode="auto">
          <a:xfrm>
            <a:off x="6435535" y="585506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 name="Oval 11"/>
          <p:cNvSpPr>
            <a:spLocks noChangeArrowheads="1"/>
          </p:cNvSpPr>
          <p:nvPr/>
        </p:nvSpPr>
        <p:spPr bwMode="auto">
          <a:xfrm>
            <a:off x="5789649" y="4744720"/>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8" name="Oval 11"/>
          <p:cNvSpPr>
            <a:spLocks noChangeArrowheads="1"/>
          </p:cNvSpPr>
          <p:nvPr/>
        </p:nvSpPr>
        <p:spPr bwMode="auto">
          <a:xfrm>
            <a:off x="8075649" y="4853577"/>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9" name="Oval 11"/>
          <p:cNvSpPr>
            <a:spLocks noChangeArrowheads="1"/>
          </p:cNvSpPr>
          <p:nvPr/>
        </p:nvSpPr>
        <p:spPr bwMode="auto">
          <a:xfrm>
            <a:off x="7654735" y="3808549"/>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00" name="Oval 11"/>
          <p:cNvSpPr>
            <a:spLocks noChangeArrowheads="1"/>
          </p:cNvSpPr>
          <p:nvPr/>
        </p:nvSpPr>
        <p:spPr bwMode="auto">
          <a:xfrm>
            <a:off x="6391992" y="3794034"/>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01" name="Rectangle 26"/>
          <p:cNvSpPr>
            <a:spLocks noChangeArrowheads="1"/>
          </p:cNvSpPr>
          <p:nvPr/>
        </p:nvSpPr>
        <p:spPr bwMode="auto">
          <a:xfrm>
            <a:off x="8174551" y="4972674"/>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p>
        </p:txBody>
      </p:sp>
    </p:spTree>
    <p:extLst>
      <p:ext uri="{BB962C8B-B14F-4D97-AF65-F5344CB8AC3E}">
        <p14:creationId xmlns:p14="http://schemas.microsoft.com/office/powerpoint/2010/main" val="1179363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194731"/>
            <a:ext cx="7273925" cy="18319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0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  </a:t>
            </a:r>
            <a:r>
              <a:rPr kumimoji="1" lang="zh-CN" altLang="en-US" sz="3000" b="1" i="0" u="none" strike="noStrike" kern="1200" cap="none" spc="0" normalizeH="0" baseline="0" noProof="0" dirty="0" smtClean="0">
                <a:ln>
                  <a:noFill/>
                </a:ln>
                <a:solidFill>
                  <a:srgbClr val="5E2CAE"/>
                </a:solidFill>
                <a:effectLst/>
                <a:uLnTx/>
                <a:uFillTx/>
                <a:latin typeface="Arial" pitchFamily="34" charset="0"/>
                <a:ea typeface="宋体" pitchFamily="2" charset="-122"/>
                <a:cs typeface="+mn-cs"/>
              </a:rPr>
              <a:t>蛮力搜索方法：</a:t>
            </a:r>
            <a:r>
              <a:rPr kumimoji="1" lang="zh-CN" altLang="en-US" sz="3000" b="1" i="0" u="none" strike="noStrike" kern="1200" cap="none" spc="0" normalizeH="0" baseline="0" noProof="0" dirty="0" smtClean="0">
                <a:ln>
                  <a:noFill/>
                </a:ln>
                <a:solidFill>
                  <a:srgbClr val="C00000"/>
                </a:solidFill>
                <a:effectLst/>
                <a:uLnTx/>
                <a:uFillTx/>
                <a:latin typeface="Arial" pitchFamily="34" charset="0"/>
                <a:ea typeface="宋体" pitchFamily="2" charset="-122"/>
                <a:cs typeface="+mn-cs"/>
              </a:rPr>
              <a:t>存在问题？</a:t>
            </a:r>
            <a:endParaRPr kumimoji="1" lang="zh-CN" altLang="en-US" sz="3000" b="1" i="0" u="none" strike="noStrike" kern="1200" cap="none" spc="0" normalizeH="0" baseline="0" noProof="0" dirty="0">
              <a:ln>
                <a:noFill/>
              </a:ln>
              <a:solidFill>
                <a:srgbClr val="C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(Breadth First Search)</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深探法</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(Depth First Search)</a:t>
            </a: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图的搜索方法</a:t>
            </a:r>
            <a:endParaRPr lang="zh-CN" altLang="en-US" dirty="0"/>
          </a:p>
        </p:txBody>
      </p:sp>
      <p:sp>
        <p:nvSpPr>
          <p:cNvPr id="4" name="Rectangle 2"/>
          <p:cNvSpPr>
            <a:spLocks noChangeArrowheads="1"/>
          </p:cNvSpPr>
          <p:nvPr/>
        </p:nvSpPr>
        <p:spPr bwMode="auto">
          <a:xfrm>
            <a:off x="518729" y="3144399"/>
            <a:ext cx="8625271" cy="189282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0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  </a:t>
            </a:r>
            <a:r>
              <a:rPr kumimoji="1" lang="zh-CN" altLang="en-US" sz="3000" b="1" i="0" u="none" strike="noStrike" kern="1200" cap="none" spc="0" normalizeH="0" baseline="0" noProof="0" dirty="0" smtClean="0">
                <a:ln>
                  <a:noFill/>
                </a:ln>
                <a:solidFill>
                  <a:srgbClr val="5E2CAE"/>
                </a:solidFill>
                <a:effectLst/>
                <a:uLnTx/>
                <a:uFillTx/>
                <a:latin typeface="Arial" pitchFamily="34" charset="0"/>
                <a:ea typeface="宋体" pitchFamily="2" charset="-122"/>
                <a:cs typeface="+mn-cs"/>
              </a:rPr>
              <a:t>有界深度优先搜索</a:t>
            </a:r>
            <a:endParaRPr kumimoji="1" lang="en-US" altLang="zh-CN" sz="3000" b="1" i="0" u="none" strike="noStrike" kern="1200" cap="none" spc="0" normalizeH="0" baseline="0" noProof="0" dirty="0" smtClean="0">
              <a:ln>
                <a:noFill/>
              </a:ln>
              <a:solidFill>
                <a:srgbClr val="5E2CAE"/>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itchFamily="34" charset="0"/>
              <a:buChar char="•"/>
              <a:tabLst/>
              <a:defRPr/>
            </a:pPr>
            <a:r>
              <a:rPr kumimoji="1" lang="zh-CN" altLang="en-US" sz="3000" b="1" i="0" u="none" strike="noStrike" kern="1200" cap="none" spc="0" normalizeH="0" baseline="0" noProof="0" dirty="0" smtClean="0">
                <a:ln>
                  <a:noFill/>
                </a:ln>
                <a:solidFill>
                  <a:srgbClr val="5E2CAE"/>
                </a:solidFill>
                <a:effectLst/>
                <a:uLnTx/>
                <a:uFillTx/>
                <a:latin typeface="Arial" pitchFamily="34" charset="0"/>
                <a:ea typeface="宋体" pitchFamily="2" charset="-122"/>
                <a:cs typeface="+mn-cs"/>
              </a:rPr>
              <a:t>  启发式搜索方法（感兴趣同学课下扩展阅读）</a:t>
            </a:r>
            <a:endParaRPr kumimoji="1" lang="zh-CN" altLang="en-US" sz="3000" b="1" i="0" u="none" strike="noStrike" kern="1200" cap="none" spc="0" normalizeH="0" baseline="0" noProof="0" dirty="0">
              <a:ln>
                <a:noFill/>
              </a:ln>
              <a:solidFill>
                <a:srgbClr val="5E2CAE"/>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Ex</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*算法</a:t>
            </a:r>
            <a:endPar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859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320800"/>
            <a:ext cx="7315200" cy="2143125"/>
          </a:xfrm>
          <a:prstGeom prst="rect">
            <a:avLst/>
          </a:prstGeom>
          <a:noFill/>
        </p:spPr>
        <p:txBody>
          <a:bodyPr vert="horz" wrap="square" rtlCol="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有一个人带着狼、羊和白菜过河，但只有一只小船，人每次渡河只能带一样东西。如果人不在，狼要吃羊，羊要吃白菜。问这个人怎样渡河才能保证三样东西都安全带过河？</a:t>
            </a: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smtClean="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endParaRPr kumimoji="1" lang="zh-CN" altLang="en-US" sz="16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p:cNvSpPr/>
          <p:nvPr>
            <p:custDataLst>
              <p:tags r:id="rId4"/>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smtClean="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1" lang="en-US" altLang="zh-CN" sz="1200" b="1" i="0" u="none" strike="noStrike" kern="1200" cap="none" spc="0" normalizeH="0" baseline="0" noProof="0" smtClean="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1" lang="zh-CN" altLang="en-US" sz="1200" b="1" i="0" u="none" strike="noStrike" kern="1200" cap="none" spc="0" normalizeH="0" baseline="0" noProof="0" smtClean="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endParaRPr kumimoji="1" lang="zh-CN" altLang="en-US" sz="1200" b="1"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ColorBlock"/>
            <p:cNvSpPr/>
            <p:nvPr>
              <p:custDataLst>
                <p:tags r:id="rId8"/>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smtClean="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主观题</a:t>
              </a:r>
              <a:endParaRPr kumimoji="1" lang="zh-CN" altLang="en-US" sz="2600" b="1"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smtClean="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10</a:t>
              </a:r>
              <a:r>
                <a:rPr kumimoji="1" lang="zh-CN" altLang="en-US" sz="2000" b="1" i="0" u="none" strike="noStrike" kern="1200" cap="none" spc="0" normalizeH="0" baseline="0" noProof="0" smtClean="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endParaRPr kumimoji="1" lang="zh-CN" altLang="en-US" sz="2000" b="1"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9958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250825" y="1196975"/>
            <a:ext cx="8893175" cy="544149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解：人、狼、羊、白菜四样东西的任意组合共有</a:t>
            </a:r>
            <a:r>
              <a:rPr kumimoji="1" lang="en-US" altLang="zh-CN"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2</a:t>
            </a:r>
            <a:r>
              <a:rPr kumimoji="1" lang="en-US" altLang="zh-CN" sz="2200" b="1" i="0" u="none" strike="noStrike" kern="1200" cap="none" spc="0" normalizeH="0" baseline="30000" noProof="0" dirty="0">
                <a:ln>
                  <a:noFill/>
                </a:ln>
                <a:solidFill>
                  <a:srgbClr val="000000"/>
                </a:solidFill>
                <a:effectLst/>
                <a:uLnTx/>
                <a:uFillTx/>
                <a:latin typeface="Tahoma" pitchFamily="34" charset="0"/>
                <a:ea typeface="宋体" pitchFamily="2" charset="-122"/>
                <a:cs typeface="+mn-cs"/>
              </a:rPr>
              <a:t>4</a:t>
            </a:r>
            <a:r>
              <a:rPr kumimoji="1" lang="en-US" altLang="zh-CN"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=16</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种情况，其中，狼羊菜、狼羊、羊菜三种情况不允许出现，这三种情况的余集：人、人菜、人狼也不允许出现，因此只有如下</a:t>
            </a:r>
            <a:r>
              <a:rPr kumimoji="1" lang="en-US" altLang="zh-CN"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10</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种情况：</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人狼羊菜    人狼羊      人狼菜     人羊菜     人羊</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                                                                   </a:t>
            </a:r>
            <a:endPar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endPar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endPar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endPar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                                                                 </a:t>
            </a:r>
            <a:endPar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ath A"/>
              </a:rPr>
              <a:t>          </a:t>
            </a:r>
            <a:r>
              <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ath A"/>
              </a:rPr>
              <a:t>             </a:t>
            </a:r>
            <a:r>
              <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菜            羊           狼        狼菜</a:t>
            </a:r>
            <a:endParaRPr kumimoji="1" lang="zh-CN" altLang="en-US" sz="22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ath A"/>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两种情况的两顶点有边相连当且仅当边相连两种情况可用载人或加一物的渡船互相转变。原问题化为：求一条从人狼羊菜</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到</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ath A"/>
              </a:rPr>
              <a:t>。的路</a:t>
            </a:r>
            <a:endPar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ath A"/>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ath A"/>
              </a:rPr>
              <a:t>有两种方法渡河</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ath A"/>
              </a:rPr>
              <a:t>：</a:t>
            </a:r>
            <a:endParaRPr kumimoji="1" lang="en-US" altLang="zh-CN"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ath A"/>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ath A"/>
              </a:rPr>
              <a:t>      </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人</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狼羊</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菜</a:t>
            </a:r>
            <a:endParaRPr kumimoji="1" lang="en-US" altLang="zh-CN"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人</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狼羊</a:t>
            </a:r>
            <a:r>
              <a:rPr kumimoji="1" lang="zh-CN" altLang="en-US"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菜</a:t>
            </a:r>
            <a:endParaRPr kumimoji="1" lang="en-US" altLang="zh-CN" sz="22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p:txBody>
      </p:sp>
      <p:sp>
        <p:nvSpPr>
          <p:cNvPr id="7" name="标题 6"/>
          <p:cNvSpPr>
            <a:spLocks noGrp="1"/>
          </p:cNvSpPr>
          <p:nvPr>
            <p:ph type="title"/>
          </p:nvPr>
        </p:nvSpPr>
        <p:spPr/>
        <p:txBody>
          <a:bodyPr/>
          <a:lstStyle/>
          <a:p>
            <a:r>
              <a:rPr lang="zh-CN" altLang="en-US" dirty="0" smtClean="0"/>
              <a:t>课堂讨论</a:t>
            </a:r>
            <a:endParaRPr lang="zh-CN" altLang="en-US" dirty="0"/>
          </a:p>
        </p:txBody>
      </p:sp>
      <p:cxnSp>
        <p:nvCxnSpPr>
          <p:cNvPr id="3" name="直接连接符 2"/>
          <p:cNvCxnSpPr/>
          <p:nvPr/>
        </p:nvCxnSpPr>
        <p:spPr>
          <a:xfrm>
            <a:off x="1600200" y="2829910"/>
            <a:ext cx="4579883" cy="124547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492469" y="2802320"/>
            <a:ext cx="4805855" cy="127306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45676" y="2829910"/>
            <a:ext cx="969579" cy="124547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33855" y="2802320"/>
            <a:ext cx="2167758" cy="130065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601310" y="2774731"/>
            <a:ext cx="1458311" cy="130065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14800" y="2829910"/>
            <a:ext cx="898633" cy="124547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114800" y="2802320"/>
            <a:ext cx="2065283" cy="127306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601310" y="2774731"/>
            <a:ext cx="2640725" cy="132824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815255" y="2802320"/>
            <a:ext cx="1481960" cy="130065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895396" y="2829910"/>
            <a:ext cx="2473873" cy="127306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86376" name="矩形 186375"/>
          <p:cNvSpPr/>
          <p:nvPr/>
        </p:nvSpPr>
        <p:spPr>
          <a:xfrm>
            <a:off x="1889653" y="5752182"/>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狼菜</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77" name="矩形 186376"/>
          <p:cNvSpPr/>
          <p:nvPr/>
        </p:nvSpPr>
        <p:spPr>
          <a:xfrm>
            <a:off x="2838548" y="5752182"/>
            <a:ext cx="141737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人狼菜</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78" name="矩形 186377"/>
          <p:cNvSpPr/>
          <p:nvPr/>
        </p:nvSpPr>
        <p:spPr>
          <a:xfrm>
            <a:off x="4144802" y="5752182"/>
            <a:ext cx="79861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狼</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79" name="矩形 186378"/>
          <p:cNvSpPr/>
          <p:nvPr/>
        </p:nvSpPr>
        <p:spPr>
          <a:xfrm>
            <a:off x="4792706" y="5752181"/>
            <a:ext cx="141737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人狼羊</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80" name="矩形 186379"/>
          <p:cNvSpPr/>
          <p:nvPr/>
        </p:nvSpPr>
        <p:spPr>
          <a:xfrm>
            <a:off x="6096072" y="5752182"/>
            <a:ext cx="79861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羊</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81" name="矩形 186380"/>
          <p:cNvSpPr/>
          <p:nvPr/>
        </p:nvSpPr>
        <p:spPr>
          <a:xfrm>
            <a:off x="6761189" y="5752182"/>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rPr>
              <a:t>人羊</a:t>
            </a:r>
            <a:endParaRPr kumimoji="1" lang="zh-CN" altLang="en-US" sz="2400" b="1" i="0" u="none" strike="noStrike" kern="1200" cap="none" spc="0" normalizeH="0" baseline="0" noProof="0" dirty="0">
              <a:ln>
                <a:noFill/>
              </a:ln>
              <a:solidFill>
                <a:srgbClr val="00B050"/>
              </a:solidFill>
              <a:effectLst/>
              <a:uLnTx/>
              <a:uFillTx/>
              <a:latin typeface="Arial" pitchFamily="34" charset="0"/>
              <a:ea typeface="宋体" pitchFamily="2" charset="-122"/>
              <a:cs typeface="+mn-cs"/>
            </a:endParaRPr>
          </a:p>
        </p:txBody>
      </p:sp>
      <p:sp>
        <p:nvSpPr>
          <p:cNvPr id="186382" name="矩形 186381"/>
          <p:cNvSpPr/>
          <p:nvPr/>
        </p:nvSpPr>
        <p:spPr>
          <a:xfrm>
            <a:off x="7741063" y="5752180"/>
            <a:ext cx="888385" cy="461665"/>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Tx/>
              <a:buNone/>
              <a:tabLst/>
              <a:defRPr/>
            </a:pPr>
            <a:r>
              <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rPr>
              <a:t> </a:t>
            </a:r>
            <a:r>
              <a:rPr kumimoji="1" lang="zh-CN" altLang="en-US" sz="2400" b="1" i="0" u="none" strike="noStrike" kern="1200" cap="none" spc="0" normalizeH="0" baseline="0" noProof="0" dirty="0" smtClean="0">
                <a:ln>
                  <a:noFill/>
                </a:ln>
                <a:solidFill>
                  <a:srgbClr val="00B050"/>
                </a:solidFill>
                <a:effectLst/>
                <a:uLnTx/>
                <a:uFillTx/>
                <a:latin typeface="Tahoma" pitchFamily="34" charset="0"/>
                <a:ea typeface="宋体" pitchFamily="2" charset="-122"/>
                <a:cs typeface="+mn-cs"/>
                <a:sym typeface="Math A"/>
              </a:rPr>
              <a:t>。</a:t>
            </a:r>
            <a:endParaRPr kumimoji="1" lang="zh-CN" altLang="en-US" sz="2400" b="1" i="0" u="none" strike="noStrike" kern="1200" cap="none" spc="0" normalizeH="0" baseline="0" noProof="0" dirty="0">
              <a:ln>
                <a:noFill/>
              </a:ln>
              <a:solidFill>
                <a:srgbClr val="00B050"/>
              </a:solidFill>
              <a:effectLst/>
              <a:uLnTx/>
              <a:uFillTx/>
              <a:latin typeface="Tahoma" pitchFamily="34" charset="0"/>
              <a:ea typeface="宋体" pitchFamily="2" charset="-122"/>
              <a:cs typeface="+mn-cs"/>
              <a:sym typeface="Symbol" pitchFamily="18" charset="2"/>
            </a:endParaRPr>
          </a:p>
        </p:txBody>
      </p:sp>
      <p:sp>
        <p:nvSpPr>
          <p:cNvPr id="57" name="矩形 56"/>
          <p:cNvSpPr/>
          <p:nvPr/>
        </p:nvSpPr>
        <p:spPr>
          <a:xfrm>
            <a:off x="1881770" y="6143297"/>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狼菜</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58" name="矩形 57"/>
          <p:cNvSpPr/>
          <p:nvPr/>
        </p:nvSpPr>
        <p:spPr>
          <a:xfrm>
            <a:off x="2829910" y="6135810"/>
            <a:ext cx="141737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人狼菜</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59" name="矩形 58"/>
          <p:cNvSpPr/>
          <p:nvPr/>
        </p:nvSpPr>
        <p:spPr>
          <a:xfrm>
            <a:off x="4144801" y="6135414"/>
            <a:ext cx="79861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FF0000"/>
                </a:solidFill>
                <a:effectLst/>
                <a:uLnTx/>
                <a:uFillTx/>
                <a:latin typeface="Tahoma" pitchFamily="34" charset="0"/>
                <a:ea typeface="宋体" pitchFamily="2" charset="-122"/>
                <a:cs typeface="+mn-cs"/>
                <a:sym typeface="Symbol" pitchFamily="18" charset="2"/>
              </a:rPr>
              <a:t>菜</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60" name="矩形 59"/>
          <p:cNvSpPr/>
          <p:nvPr/>
        </p:nvSpPr>
        <p:spPr>
          <a:xfrm>
            <a:off x="4792706" y="6135413"/>
            <a:ext cx="141737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smtClean="0">
                <a:ln>
                  <a:noFill/>
                </a:ln>
                <a:solidFill>
                  <a:srgbClr val="FF0000"/>
                </a:solidFill>
                <a:effectLst/>
                <a:uLnTx/>
                <a:uFillTx/>
                <a:latin typeface="Tahoma" pitchFamily="34" charset="0"/>
                <a:ea typeface="宋体" pitchFamily="2" charset="-122"/>
                <a:cs typeface="+mn-cs"/>
              </a:rPr>
              <a:t>人羊菜</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61" name="矩形 60"/>
          <p:cNvSpPr/>
          <p:nvPr/>
        </p:nvSpPr>
        <p:spPr>
          <a:xfrm>
            <a:off x="6096072" y="6135412"/>
            <a:ext cx="79861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羊</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62" name="矩形 61"/>
          <p:cNvSpPr/>
          <p:nvPr/>
        </p:nvSpPr>
        <p:spPr>
          <a:xfrm>
            <a:off x="6761189" y="6135411"/>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人羊</a:t>
            </a:r>
            <a:endParaRPr kumimoji="1"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p:txBody>
      </p:sp>
      <p:sp>
        <p:nvSpPr>
          <p:cNvPr id="63" name="矩形 62"/>
          <p:cNvSpPr/>
          <p:nvPr/>
        </p:nvSpPr>
        <p:spPr>
          <a:xfrm>
            <a:off x="7741063" y="6127527"/>
            <a:ext cx="888385" cy="461665"/>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Tx/>
              <a:buNone/>
              <a:tabLst/>
              <a:defRPr/>
            </a:pPr>
            <a:r>
              <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rPr>
              <a:t> </a:t>
            </a:r>
            <a:r>
              <a:rPr kumimoji="1" lang="zh-CN" altLang="en-US" sz="2400" b="1" i="0" u="none" strike="noStrike" kern="1200" cap="none" spc="0" normalizeH="0" baseline="0" noProof="0" dirty="0" smtClean="0">
                <a:ln>
                  <a:noFill/>
                </a:ln>
                <a:solidFill>
                  <a:srgbClr val="FF0000"/>
                </a:solidFill>
                <a:effectLst/>
                <a:uLnTx/>
                <a:uFillTx/>
                <a:latin typeface="Tahoma" pitchFamily="34" charset="0"/>
                <a:ea typeface="宋体" pitchFamily="2" charset="-122"/>
                <a:cs typeface="+mn-cs"/>
                <a:sym typeface="Math A"/>
              </a:rPr>
              <a:t>。</a:t>
            </a:r>
            <a:endPar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Symbol" pitchFamily="18" charset="2"/>
            </a:endParaRPr>
          </a:p>
        </p:txBody>
      </p:sp>
    </p:spTree>
    <p:extLst>
      <p:ext uri="{BB962C8B-B14F-4D97-AF65-F5344CB8AC3E}">
        <p14:creationId xmlns:p14="http://schemas.microsoft.com/office/powerpoint/2010/main" val="189585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Effect transition="in" filter="blinds(horizontal)">
                                      <p:cBhvr>
                                        <p:cTn id="7" dur="500"/>
                                        <p:tgtEl>
                                          <p:spTgt spid="186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0">
                                            <p:txEl>
                                              <p:pRg st="1" end="1"/>
                                            </p:txEl>
                                          </p:spTgt>
                                        </p:tgtEl>
                                        <p:attrNameLst>
                                          <p:attrName>style.visibility</p:attrName>
                                        </p:attrNameLst>
                                      </p:cBhvr>
                                      <p:to>
                                        <p:strVal val="visible"/>
                                      </p:to>
                                    </p:set>
                                    <p:animEffect transition="in" filter="blinds(horizontal)">
                                      <p:cBhvr>
                                        <p:cTn id="12" dur="500"/>
                                        <p:tgtEl>
                                          <p:spTgt spid="18637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6370">
                                            <p:txEl>
                                              <p:pRg st="2" end="2"/>
                                            </p:txEl>
                                          </p:spTgt>
                                        </p:tgtEl>
                                        <p:attrNameLst>
                                          <p:attrName>style.visibility</p:attrName>
                                        </p:attrNameLst>
                                      </p:cBhvr>
                                      <p:to>
                                        <p:strVal val="visible"/>
                                      </p:to>
                                    </p:set>
                                    <p:animEffect transition="in" filter="blinds(horizontal)">
                                      <p:cBhvr>
                                        <p:cTn id="15" dur="500"/>
                                        <p:tgtEl>
                                          <p:spTgt spid="18637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6370">
                                            <p:txEl>
                                              <p:pRg st="6" end="6"/>
                                            </p:txEl>
                                          </p:spTgt>
                                        </p:tgtEl>
                                        <p:attrNameLst>
                                          <p:attrName>style.visibility</p:attrName>
                                        </p:attrNameLst>
                                      </p:cBhvr>
                                      <p:to>
                                        <p:strVal val="visible"/>
                                      </p:to>
                                    </p:set>
                                    <p:animEffect transition="in" filter="blinds(horizontal)">
                                      <p:cBhvr>
                                        <p:cTn id="18" dur="500"/>
                                        <p:tgtEl>
                                          <p:spTgt spid="186370">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6370">
                                            <p:txEl>
                                              <p:pRg st="7" end="7"/>
                                            </p:txEl>
                                          </p:spTgt>
                                        </p:tgtEl>
                                        <p:attrNameLst>
                                          <p:attrName>style.visibility</p:attrName>
                                        </p:attrNameLst>
                                      </p:cBhvr>
                                      <p:to>
                                        <p:strVal val="visible"/>
                                      </p:to>
                                    </p:set>
                                    <p:animEffect transition="in" filter="blinds(horizontal)">
                                      <p:cBhvr>
                                        <p:cTn id="21" dur="500"/>
                                        <p:tgtEl>
                                          <p:spTgt spid="186370">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par>
                                <p:cTn id="40" presetID="3" presetClass="entr" presetSubtype="1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par>
                                <p:cTn id="43" presetID="3" presetClass="entr" presetSubtype="1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linds(horizontal)">
                                      <p:cBhvr>
                                        <p:cTn id="45" dur="500"/>
                                        <p:tgtEl>
                                          <p:spTgt spid="34"/>
                                        </p:tgtEl>
                                      </p:cBhvr>
                                    </p:animEffect>
                                  </p:childTnLst>
                                </p:cTn>
                              </p:par>
                              <p:par>
                                <p:cTn id="46" presetID="3" presetClass="entr" presetSubtype="1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6370">
                                            <p:txEl>
                                              <p:pRg st="8" end="8"/>
                                            </p:txEl>
                                          </p:spTgt>
                                        </p:tgtEl>
                                        <p:attrNameLst>
                                          <p:attrName>style.visibility</p:attrName>
                                        </p:attrNameLst>
                                      </p:cBhvr>
                                      <p:to>
                                        <p:strVal val="visible"/>
                                      </p:to>
                                    </p:set>
                                    <p:animEffect transition="in" filter="blinds(horizontal)">
                                      <p:cBhvr>
                                        <p:cTn id="56" dur="500"/>
                                        <p:tgtEl>
                                          <p:spTgt spid="186370">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86370">
                                            <p:txEl>
                                              <p:pRg st="9" end="9"/>
                                            </p:txEl>
                                          </p:spTgt>
                                        </p:tgtEl>
                                        <p:attrNameLst>
                                          <p:attrName>style.visibility</p:attrName>
                                        </p:attrNameLst>
                                      </p:cBhvr>
                                      <p:to>
                                        <p:strVal val="visible"/>
                                      </p:to>
                                    </p:set>
                                    <p:animEffect transition="in" filter="blinds(horizontal)">
                                      <p:cBhvr>
                                        <p:cTn id="61" dur="500"/>
                                        <p:tgtEl>
                                          <p:spTgt spid="186370">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86370">
                                            <p:txEl>
                                              <p:pRg st="10" end="10"/>
                                            </p:txEl>
                                          </p:spTgt>
                                        </p:tgtEl>
                                        <p:attrNameLst>
                                          <p:attrName>style.visibility</p:attrName>
                                        </p:attrNameLst>
                                      </p:cBhvr>
                                      <p:to>
                                        <p:strVal val="visible"/>
                                      </p:to>
                                    </p:set>
                                    <p:animEffect transition="in" filter="blinds(horizontal)">
                                      <p:cBhvr>
                                        <p:cTn id="66" dur="500"/>
                                        <p:tgtEl>
                                          <p:spTgt spid="186370">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7" presetClass="emph" presetSubtype="2" fill="hold" nodeType="clickEffect">
                                  <p:stCondLst>
                                    <p:cond delay="0"/>
                                  </p:stCondLst>
                                  <p:childTnLst>
                                    <p:animClr clrSpc="rgb" dir="cw">
                                      <p:cBhvr>
                                        <p:cTn id="70" dur="200" fill="hold"/>
                                        <p:tgtEl>
                                          <p:spTgt spid="3"/>
                                        </p:tgtEl>
                                        <p:attrNameLst>
                                          <p:attrName>stroke.color</p:attrName>
                                        </p:attrNameLst>
                                      </p:cBhvr>
                                      <p:to>
                                        <a:srgbClr val="00B050"/>
                                      </p:to>
                                    </p:animClr>
                                    <p:set>
                                      <p:cBhvr>
                                        <p:cTn id="71" dur="200" fill="hold"/>
                                        <p:tgtEl>
                                          <p:spTgt spid="3"/>
                                        </p:tgtEl>
                                        <p:attrNameLst>
                                          <p:attrName>stroke.on</p:attrName>
                                        </p:attrNameLst>
                                      </p:cBhvr>
                                      <p:to>
                                        <p:strVal val="true"/>
                                      </p:to>
                                    </p:set>
                                  </p:childTnLst>
                                </p:cTn>
                              </p:par>
                              <p:par>
                                <p:cTn id="72" presetID="22" presetClass="entr" presetSubtype="1"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up)">
                                      <p:cBhvr>
                                        <p:cTn id="74" dur="10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86376"/>
                                        </p:tgtEl>
                                        <p:attrNameLst>
                                          <p:attrName>style.visibility</p:attrName>
                                        </p:attrNameLst>
                                      </p:cBhvr>
                                      <p:to>
                                        <p:strVal val="visible"/>
                                      </p:to>
                                    </p:set>
                                    <p:animEffect transition="in" filter="blinds(horizontal)">
                                      <p:cBhvr>
                                        <p:cTn id="79" dur="500"/>
                                        <p:tgtEl>
                                          <p:spTgt spid="186376"/>
                                        </p:tgtEl>
                                      </p:cBhvr>
                                    </p:animEffect>
                                  </p:childTnLst>
                                </p:cTn>
                              </p:par>
                            </p:childTnLst>
                          </p:cTn>
                        </p:par>
                      </p:childTnLst>
                    </p:cTn>
                  </p:par>
                  <p:par>
                    <p:cTn id="80" fill="hold">
                      <p:stCondLst>
                        <p:cond delay="indefinite"/>
                      </p:stCondLst>
                      <p:childTnLst>
                        <p:par>
                          <p:cTn id="81" fill="hold">
                            <p:stCondLst>
                              <p:cond delay="0"/>
                            </p:stCondLst>
                            <p:childTnLst>
                              <p:par>
                                <p:cTn id="82" presetID="7" presetClass="emph" presetSubtype="2" fill="hold" nodeType="clickEffect">
                                  <p:stCondLst>
                                    <p:cond delay="0"/>
                                  </p:stCondLst>
                                  <p:childTnLst>
                                    <p:animClr clrSpc="rgb" dir="cw">
                                      <p:cBhvr>
                                        <p:cTn id="83" dur="300" fill="hold"/>
                                        <p:tgtEl>
                                          <p:spTgt spid="28"/>
                                        </p:tgtEl>
                                        <p:attrNameLst>
                                          <p:attrName>stroke.color</p:attrName>
                                        </p:attrNameLst>
                                      </p:cBhvr>
                                      <p:to>
                                        <a:srgbClr val="00B050"/>
                                      </p:to>
                                    </p:animClr>
                                    <p:set>
                                      <p:cBhvr>
                                        <p:cTn id="84" dur="300" fill="hold"/>
                                        <p:tgtEl>
                                          <p:spTgt spid="28"/>
                                        </p:tgtEl>
                                        <p:attrNameLst>
                                          <p:attrName>stroke.on</p:attrName>
                                        </p:attrNameLst>
                                      </p:cBhvr>
                                      <p:to>
                                        <p:strVal val="true"/>
                                      </p:to>
                                    </p:set>
                                  </p:childTnLst>
                                </p:cTn>
                              </p:par>
                              <p:par>
                                <p:cTn id="85" presetID="22" presetClass="entr" presetSubtype="4"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10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86377"/>
                                        </p:tgtEl>
                                        <p:attrNameLst>
                                          <p:attrName>style.visibility</p:attrName>
                                        </p:attrNameLst>
                                      </p:cBhvr>
                                      <p:to>
                                        <p:strVal val="visible"/>
                                      </p:to>
                                    </p:set>
                                    <p:animEffect transition="in" filter="blinds(horizontal)">
                                      <p:cBhvr>
                                        <p:cTn id="92" dur="500"/>
                                        <p:tgtEl>
                                          <p:spTgt spid="186377"/>
                                        </p:tgtEl>
                                      </p:cBhvr>
                                    </p:animEffec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200" fill="hold"/>
                                        <p:tgtEl>
                                          <p:spTgt spid="23"/>
                                        </p:tgtEl>
                                        <p:attrNameLst>
                                          <p:attrName>stroke.color</p:attrName>
                                        </p:attrNameLst>
                                      </p:cBhvr>
                                      <p:to>
                                        <a:srgbClr val="00B050"/>
                                      </p:to>
                                    </p:animClr>
                                    <p:set>
                                      <p:cBhvr>
                                        <p:cTn id="97" dur="200" fill="hold"/>
                                        <p:tgtEl>
                                          <p:spTgt spid="23"/>
                                        </p:tgtEl>
                                        <p:attrNameLst>
                                          <p:attrName>stroke.on</p:attrName>
                                        </p:attrNameLst>
                                      </p:cBhvr>
                                      <p:to>
                                        <p:strVal val="true"/>
                                      </p:to>
                                    </p:set>
                                  </p:childTnLst>
                                </p:cTn>
                              </p:par>
                              <p:par>
                                <p:cTn id="98" presetID="22" presetClass="entr" presetSubtype="1"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ipe(up)">
                                      <p:cBhvr>
                                        <p:cTn id="100" dur="10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86378"/>
                                        </p:tgtEl>
                                        <p:attrNameLst>
                                          <p:attrName>style.visibility</p:attrName>
                                        </p:attrNameLst>
                                      </p:cBhvr>
                                      <p:to>
                                        <p:strVal val="visible"/>
                                      </p:to>
                                    </p:set>
                                    <p:animEffect transition="in" filter="blinds(horizontal)">
                                      <p:cBhvr>
                                        <p:cTn id="105" dur="500"/>
                                        <p:tgtEl>
                                          <p:spTgt spid="186378"/>
                                        </p:tgtEl>
                                      </p:cBhvr>
                                    </p:animEffect>
                                  </p:childTnLst>
                                </p:cTn>
                              </p:par>
                            </p:childTnLst>
                          </p:cTn>
                        </p:par>
                      </p:childTnLst>
                    </p:cTn>
                  </p:par>
                  <p:par>
                    <p:cTn id="106" fill="hold">
                      <p:stCondLst>
                        <p:cond delay="indefinite"/>
                      </p:stCondLst>
                      <p:childTnLst>
                        <p:par>
                          <p:cTn id="107" fill="hold">
                            <p:stCondLst>
                              <p:cond delay="0"/>
                            </p:stCondLst>
                            <p:childTnLst>
                              <p:par>
                                <p:cTn id="108" presetID="7" presetClass="emph" presetSubtype="2" fill="hold" nodeType="clickEffect">
                                  <p:stCondLst>
                                    <p:cond delay="0"/>
                                  </p:stCondLst>
                                  <p:childTnLst>
                                    <p:animClr clrSpc="rgb" dir="cw">
                                      <p:cBhvr>
                                        <p:cTn id="109" dur="200" fill="hold"/>
                                        <p:tgtEl>
                                          <p:spTgt spid="16"/>
                                        </p:tgtEl>
                                        <p:attrNameLst>
                                          <p:attrName>stroke.color</p:attrName>
                                        </p:attrNameLst>
                                      </p:cBhvr>
                                      <p:to>
                                        <a:srgbClr val="00B050"/>
                                      </p:to>
                                    </p:animClr>
                                    <p:set>
                                      <p:cBhvr>
                                        <p:cTn id="110" dur="200" fill="hold"/>
                                        <p:tgtEl>
                                          <p:spTgt spid="16"/>
                                        </p:tgtEl>
                                        <p:attrNameLst>
                                          <p:attrName>stroke.on</p:attrName>
                                        </p:attrNameLst>
                                      </p:cBhvr>
                                      <p:to>
                                        <p:strVal val="true"/>
                                      </p:to>
                                    </p:set>
                                  </p:childTnLst>
                                </p:cTn>
                              </p:par>
                              <p:par>
                                <p:cTn id="111" presetID="22" presetClass="entr" presetSubtype="4" fill="hold"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wipe(down)">
                                      <p:cBhvr>
                                        <p:cTn id="113" dur="1000"/>
                                        <p:tgtEl>
                                          <p:spTgt spid="1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86379"/>
                                        </p:tgtEl>
                                        <p:attrNameLst>
                                          <p:attrName>style.visibility</p:attrName>
                                        </p:attrNameLst>
                                      </p:cBhvr>
                                      <p:to>
                                        <p:strVal val="visible"/>
                                      </p:to>
                                    </p:set>
                                    <p:animEffect transition="in" filter="blinds(horizontal)">
                                      <p:cBhvr>
                                        <p:cTn id="118" dur="500"/>
                                        <p:tgtEl>
                                          <p:spTgt spid="186379"/>
                                        </p:tgtEl>
                                      </p:cBhvr>
                                    </p:animEffect>
                                  </p:childTnLst>
                                </p:cTn>
                              </p:par>
                            </p:childTnLst>
                          </p:cTn>
                        </p:par>
                      </p:childTnLst>
                    </p:cTn>
                  </p:par>
                  <p:par>
                    <p:cTn id="119" fill="hold">
                      <p:stCondLst>
                        <p:cond delay="indefinite"/>
                      </p:stCondLst>
                      <p:childTnLst>
                        <p:par>
                          <p:cTn id="120" fill="hold">
                            <p:stCondLst>
                              <p:cond delay="0"/>
                            </p:stCondLst>
                            <p:childTnLst>
                              <p:par>
                                <p:cTn id="121" presetID="7" presetClass="emph" presetSubtype="2" fill="hold" nodeType="clickEffect">
                                  <p:stCondLst>
                                    <p:cond delay="0"/>
                                  </p:stCondLst>
                                  <p:childTnLst>
                                    <p:animClr clrSpc="rgb" dir="cw">
                                      <p:cBhvr>
                                        <p:cTn id="122" dur="200" fill="hold"/>
                                        <p:tgtEl>
                                          <p:spTgt spid="13"/>
                                        </p:tgtEl>
                                        <p:attrNameLst>
                                          <p:attrName>stroke.color</p:attrName>
                                        </p:attrNameLst>
                                      </p:cBhvr>
                                      <p:to>
                                        <a:srgbClr val="00B050"/>
                                      </p:to>
                                    </p:animClr>
                                    <p:set>
                                      <p:cBhvr>
                                        <p:cTn id="123" dur="200" fill="hold"/>
                                        <p:tgtEl>
                                          <p:spTgt spid="13"/>
                                        </p:tgtEl>
                                        <p:attrNameLst>
                                          <p:attrName>stroke.on</p:attrName>
                                        </p:attrNameLst>
                                      </p:cBhvr>
                                      <p:to>
                                        <p:strVal val="true"/>
                                      </p:to>
                                    </p:set>
                                  </p:childTnLst>
                                </p:cTn>
                              </p:par>
                              <p:par>
                                <p:cTn id="124" presetID="22" presetClass="entr" presetSubtype="1" fill="hold" nodeType="with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wipe(up)">
                                      <p:cBhvr>
                                        <p:cTn id="126" dur="10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186380"/>
                                        </p:tgtEl>
                                        <p:attrNameLst>
                                          <p:attrName>style.visibility</p:attrName>
                                        </p:attrNameLst>
                                      </p:cBhvr>
                                      <p:to>
                                        <p:strVal val="visible"/>
                                      </p:to>
                                    </p:set>
                                    <p:animEffect transition="in" filter="blinds(horizontal)">
                                      <p:cBhvr>
                                        <p:cTn id="131" dur="500"/>
                                        <p:tgtEl>
                                          <p:spTgt spid="186380"/>
                                        </p:tgtEl>
                                      </p:cBhvr>
                                    </p:animEffect>
                                  </p:childTnLst>
                                </p:cTn>
                              </p:par>
                            </p:childTnLst>
                          </p:cTn>
                        </p:par>
                      </p:childTnLst>
                    </p:cTn>
                  </p:par>
                  <p:par>
                    <p:cTn id="132" fill="hold">
                      <p:stCondLst>
                        <p:cond delay="indefinite"/>
                      </p:stCondLst>
                      <p:childTnLst>
                        <p:par>
                          <p:cTn id="133" fill="hold">
                            <p:stCondLst>
                              <p:cond delay="0"/>
                            </p:stCondLst>
                            <p:childTnLst>
                              <p:par>
                                <p:cTn id="134" presetID="7" presetClass="emph" presetSubtype="2" fill="hold" nodeType="clickEffect">
                                  <p:stCondLst>
                                    <p:cond delay="0"/>
                                  </p:stCondLst>
                                  <p:childTnLst>
                                    <p:animClr clrSpc="rgb" dir="cw">
                                      <p:cBhvr>
                                        <p:cTn id="135" dur="200" fill="hold"/>
                                        <p:tgtEl>
                                          <p:spTgt spid="37"/>
                                        </p:tgtEl>
                                        <p:attrNameLst>
                                          <p:attrName>stroke.color</p:attrName>
                                        </p:attrNameLst>
                                      </p:cBhvr>
                                      <p:to>
                                        <a:srgbClr val="00B050"/>
                                      </p:to>
                                    </p:animClr>
                                    <p:set>
                                      <p:cBhvr>
                                        <p:cTn id="136" dur="200" fill="hold"/>
                                        <p:tgtEl>
                                          <p:spTgt spid="37"/>
                                        </p:tgtEl>
                                        <p:attrNameLst>
                                          <p:attrName>stroke.on</p:attrName>
                                        </p:attrNameLst>
                                      </p:cBhvr>
                                      <p:to>
                                        <p:strVal val="true"/>
                                      </p:to>
                                    </p:set>
                                  </p:childTnLst>
                                </p:cTn>
                              </p:par>
                              <p:par>
                                <p:cTn id="137" presetID="22" presetClass="entr" presetSubtype="4" fill="hold" nodeType="with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wipe(down)">
                                      <p:cBhvr>
                                        <p:cTn id="139" dur="1000"/>
                                        <p:tgtEl>
                                          <p:spTgt spid="37"/>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86381"/>
                                        </p:tgtEl>
                                        <p:attrNameLst>
                                          <p:attrName>style.visibility</p:attrName>
                                        </p:attrNameLst>
                                      </p:cBhvr>
                                      <p:to>
                                        <p:strVal val="visible"/>
                                      </p:to>
                                    </p:set>
                                    <p:animEffect transition="in" filter="blinds(horizontal)">
                                      <p:cBhvr>
                                        <p:cTn id="144" dur="500"/>
                                        <p:tgtEl>
                                          <p:spTgt spid="186381"/>
                                        </p:tgtEl>
                                      </p:cBhvr>
                                    </p:animEffect>
                                  </p:childTnLst>
                                </p:cTn>
                              </p:par>
                            </p:childTnLst>
                          </p:cTn>
                        </p:par>
                      </p:childTnLst>
                    </p:cTn>
                  </p:par>
                  <p:par>
                    <p:cTn id="145" fill="hold">
                      <p:stCondLst>
                        <p:cond delay="indefinite"/>
                      </p:stCondLst>
                      <p:childTnLst>
                        <p:par>
                          <p:cTn id="146" fill="hold">
                            <p:stCondLst>
                              <p:cond delay="0"/>
                            </p:stCondLst>
                            <p:childTnLst>
                              <p:par>
                                <p:cTn id="147" presetID="7" presetClass="emph" presetSubtype="2" fill="hold" nodeType="clickEffect">
                                  <p:stCondLst>
                                    <p:cond delay="0"/>
                                  </p:stCondLst>
                                  <p:childTnLst>
                                    <p:animClr clrSpc="rgb" dir="cw">
                                      <p:cBhvr>
                                        <p:cTn id="148" dur="200" fill="hold"/>
                                        <p:tgtEl>
                                          <p:spTgt spid="10"/>
                                        </p:tgtEl>
                                        <p:attrNameLst>
                                          <p:attrName>stroke.color</p:attrName>
                                        </p:attrNameLst>
                                      </p:cBhvr>
                                      <p:to>
                                        <a:srgbClr val="00B050"/>
                                      </p:to>
                                    </p:animClr>
                                    <p:set>
                                      <p:cBhvr>
                                        <p:cTn id="149" dur="200" fill="hold"/>
                                        <p:tgtEl>
                                          <p:spTgt spid="10"/>
                                        </p:tgtEl>
                                        <p:attrNameLst>
                                          <p:attrName>stroke.on</p:attrName>
                                        </p:attrNameLst>
                                      </p:cBhvr>
                                      <p:to>
                                        <p:strVal val="true"/>
                                      </p:to>
                                    </p:set>
                                  </p:childTnLst>
                                </p:cTn>
                              </p:par>
                              <p:par>
                                <p:cTn id="150" presetID="22" presetClass="entr" presetSubtype="1" fill="hold" nodeType="with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up)">
                                      <p:cBhvr>
                                        <p:cTn id="152" dur="1000"/>
                                        <p:tgtEl>
                                          <p:spTgt spid="10"/>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86382"/>
                                        </p:tgtEl>
                                        <p:attrNameLst>
                                          <p:attrName>style.visibility</p:attrName>
                                        </p:attrNameLst>
                                      </p:cBhvr>
                                      <p:to>
                                        <p:strVal val="visible"/>
                                      </p:to>
                                    </p:set>
                                    <p:animEffect transition="in" filter="blinds(horizontal)">
                                      <p:cBhvr>
                                        <p:cTn id="157" dur="500"/>
                                        <p:tgtEl>
                                          <p:spTgt spid="18638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186370">
                                            <p:txEl>
                                              <p:pRg st="11" end="11"/>
                                            </p:txEl>
                                          </p:spTgt>
                                        </p:tgtEl>
                                        <p:attrNameLst>
                                          <p:attrName>style.visibility</p:attrName>
                                        </p:attrNameLst>
                                      </p:cBhvr>
                                      <p:to>
                                        <p:strVal val="visible"/>
                                      </p:to>
                                    </p:set>
                                    <p:animEffect transition="in" filter="blinds(horizontal)">
                                      <p:cBhvr>
                                        <p:cTn id="162" dur="500"/>
                                        <p:tgtEl>
                                          <p:spTgt spid="186370">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 fill="hold"/>
                                        <p:tgtEl>
                                          <p:spTgt spid="3"/>
                                        </p:tgtEl>
                                        <p:attrNameLst>
                                          <p:attrName>stroke.color</p:attrName>
                                        </p:attrNameLst>
                                      </p:cBhvr>
                                      <p:to>
                                        <a:srgbClr val="FF0000"/>
                                      </p:to>
                                    </p:animClr>
                                    <p:set>
                                      <p:cBhvr>
                                        <p:cTn id="167" dur="200" fill="hold"/>
                                        <p:tgtEl>
                                          <p:spTgt spid="3"/>
                                        </p:tgtEl>
                                        <p:attrNameLst>
                                          <p:attrName>stroke.on</p:attrName>
                                        </p:attrNameLst>
                                      </p:cBhvr>
                                      <p:to>
                                        <p:strVal val="true"/>
                                      </p:to>
                                    </p:set>
                                  </p:childTnLst>
                                </p:cTn>
                              </p:par>
                              <p:par>
                                <p:cTn id="168" presetID="22" presetClass="entr" presetSubtype="1" fill="hold" nodeType="with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wipe(up)">
                                      <p:cBhvr>
                                        <p:cTn id="170" dur="10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blinds(horizontal)">
                                      <p:cBhvr>
                                        <p:cTn id="175" dur="500"/>
                                        <p:tgtEl>
                                          <p:spTgt spid="57"/>
                                        </p:tgtEl>
                                      </p:cBhvr>
                                    </p:animEffect>
                                  </p:childTnLst>
                                </p:cTn>
                              </p:par>
                            </p:childTnLst>
                          </p:cTn>
                        </p:par>
                      </p:childTnLst>
                    </p:cTn>
                  </p:par>
                  <p:par>
                    <p:cTn id="176" fill="hold">
                      <p:stCondLst>
                        <p:cond delay="indefinite"/>
                      </p:stCondLst>
                      <p:childTnLst>
                        <p:par>
                          <p:cTn id="177" fill="hold">
                            <p:stCondLst>
                              <p:cond delay="0"/>
                            </p:stCondLst>
                            <p:childTnLst>
                              <p:par>
                                <p:cTn id="178" presetID="7" presetClass="emph" presetSubtype="2" fill="hold" nodeType="clickEffect">
                                  <p:stCondLst>
                                    <p:cond delay="0"/>
                                  </p:stCondLst>
                                  <p:childTnLst>
                                    <p:animClr clrSpc="rgb" dir="cw">
                                      <p:cBhvr>
                                        <p:cTn id="179" dur="200" fill="hold"/>
                                        <p:tgtEl>
                                          <p:spTgt spid="28"/>
                                        </p:tgtEl>
                                        <p:attrNameLst>
                                          <p:attrName>stroke.color</p:attrName>
                                        </p:attrNameLst>
                                      </p:cBhvr>
                                      <p:to>
                                        <a:srgbClr val="FF0000"/>
                                      </p:to>
                                    </p:animClr>
                                    <p:set>
                                      <p:cBhvr>
                                        <p:cTn id="180" dur="200" fill="hold"/>
                                        <p:tgtEl>
                                          <p:spTgt spid="28"/>
                                        </p:tgtEl>
                                        <p:attrNameLst>
                                          <p:attrName>stroke.on</p:attrName>
                                        </p:attrNameLst>
                                      </p:cBhvr>
                                      <p:to>
                                        <p:strVal val="true"/>
                                      </p:to>
                                    </p:set>
                                  </p:childTnLst>
                                </p:cTn>
                              </p:par>
                              <p:par>
                                <p:cTn id="181" presetID="22" presetClass="entr" presetSubtype="4" fill="hold" nodeType="withEffect">
                                  <p:stCondLst>
                                    <p:cond delay="0"/>
                                  </p:stCondLst>
                                  <p:childTnLst>
                                    <p:set>
                                      <p:cBhvr>
                                        <p:cTn id="182" dur="1" fill="hold">
                                          <p:stCondLst>
                                            <p:cond delay="0"/>
                                          </p:stCondLst>
                                        </p:cTn>
                                        <p:tgtEl>
                                          <p:spTgt spid="28"/>
                                        </p:tgtEl>
                                        <p:attrNameLst>
                                          <p:attrName>style.visibility</p:attrName>
                                        </p:attrNameLst>
                                      </p:cBhvr>
                                      <p:to>
                                        <p:strVal val="visible"/>
                                      </p:to>
                                    </p:set>
                                    <p:animEffect transition="in" filter="wipe(down)">
                                      <p:cBhvr>
                                        <p:cTn id="183" dur="1000"/>
                                        <p:tgtEl>
                                          <p:spTgt spid="28"/>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grpId="0"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blinds(horizontal)">
                                      <p:cBhvr>
                                        <p:cTn id="188" dur="500"/>
                                        <p:tgtEl>
                                          <p:spTgt spid="58"/>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300" fill="hold"/>
                                        <p:tgtEl>
                                          <p:spTgt spid="20"/>
                                        </p:tgtEl>
                                        <p:attrNameLst>
                                          <p:attrName>stroke.color</p:attrName>
                                        </p:attrNameLst>
                                      </p:cBhvr>
                                      <p:to>
                                        <a:srgbClr val="FF0000"/>
                                      </p:to>
                                    </p:animClr>
                                    <p:set>
                                      <p:cBhvr>
                                        <p:cTn id="193" dur="300" fill="hold"/>
                                        <p:tgtEl>
                                          <p:spTgt spid="20"/>
                                        </p:tgtEl>
                                        <p:attrNameLst>
                                          <p:attrName>stroke.on</p:attrName>
                                        </p:attrNameLst>
                                      </p:cBhvr>
                                      <p:to>
                                        <p:strVal val="true"/>
                                      </p:to>
                                    </p:set>
                                  </p:childTnLst>
                                </p:cTn>
                              </p:par>
                              <p:par>
                                <p:cTn id="194" presetID="22" presetClass="entr" presetSubtype="1" fill="hold" nodeType="withEffect">
                                  <p:stCondLst>
                                    <p:cond delay="0"/>
                                  </p:stCondLst>
                                  <p:childTnLst>
                                    <p:set>
                                      <p:cBhvr>
                                        <p:cTn id="195" dur="1" fill="hold">
                                          <p:stCondLst>
                                            <p:cond delay="0"/>
                                          </p:stCondLst>
                                        </p:cTn>
                                        <p:tgtEl>
                                          <p:spTgt spid="20"/>
                                        </p:tgtEl>
                                        <p:attrNameLst>
                                          <p:attrName>style.visibility</p:attrName>
                                        </p:attrNameLst>
                                      </p:cBhvr>
                                      <p:to>
                                        <p:strVal val="visible"/>
                                      </p:to>
                                    </p:set>
                                    <p:animEffect transition="in" filter="wipe(up)">
                                      <p:cBhvr>
                                        <p:cTn id="196" dur="1000"/>
                                        <p:tgtEl>
                                          <p:spTgt spid="20"/>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59"/>
                                        </p:tgtEl>
                                        <p:attrNameLst>
                                          <p:attrName>style.visibility</p:attrName>
                                        </p:attrNameLst>
                                      </p:cBhvr>
                                      <p:to>
                                        <p:strVal val="visible"/>
                                      </p:to>
                                    </p:set>
                                    <p:animEffect transition="in" filter="blinds(horizontal)">
                                      <p:cBhvr>
                                        <p:cTn id="201" dur="500"/>
                                        <p:tgtEl>
                                          <p:spTgt spid="59"/>
                                        </p:tgtEl>
                                      </p:cBhvr>
                                    </p:animEffect>
                                  </p:childTnLst>
                                </p:cTn>
                              </p:par>
                            </p:childTnLst>
                          </p:cTn>
                        </p:par>
                      </p:childTnLst>
                    </p:cTn>
                  </p:par>
                  <p:par>
                    <p:cTn id="202" fill="hold">
                      <p:stCondLst>
                        <p:cond delay="indefinite"/>
                      </p:stCondLst>
                      <p:childTnLst>
                        <p:par>
                          <p:cTn id="203" fill="hold">
                            <p:stCondLst>
                              <p:cond delay="0"/>
                            </p:stCondLst>
                            <p:childTnLst>
                              <p:par>
                                <p:cTn id="204" presetID="7" presetClass="emph" presetSubtype="2" fill="hold" nodeType="clickEffect">
                                  <p:stCondLst>
                                    <p:cond delay="0"/>
                                  </p:stCondLst>
                                  <p:childTnLst>
                                    <p:animClr clrSpc="rgb" dir="cw">
                                      <p:cBhvr>
                                        <p:cTn id="205" dur="200" fill="hold"/>
                                        <p:tgtEl>
                                          <p:spTgt spid="31"/>
                                        </p:tgtEl>
                                        <p:attrNameLst>
                                          <p:attrName>stroke.color</p:attrName>
                                        </p:attrNameLst>
                                      </p:cBhvr>
                                      <p:to>
                                        <a:srgbClr val="FF0000"/>
                                      </p:to>
                                    </p:animClr>
                                    <p:set>
                                      <p:cBhvr>
                                        <p:cTn id="206" dur="200" fill="hold"/>
                                        <p:tgtEl>
                                          <p:spTgt spid="31"/>
                                        </p:tgtEl>
                                        <p:attrNameLst>
                                          <p:attrName>stroke.on</p:attrName>
                                        </p:attrNameLst>
                                      </p:cBhvr>
                                      <p:to>
                                        <p:strVal val="true"/>
                                      </p:to>
                                    </p:set>
                                  </p:childTnLst>
                                </p:cTn>
                              </p:par>
                              <p:par>
                                <p:cTn id="207" presetID="22" presetClass="entr" presetSubtype="4" fill="hold" nodeType="withEffect">
                                  <p:stCondLst>
                                    <p:cond delay="0"/>
                                  </p:stCondLst>
                                  <p:childTnLst>
                                    <p:set>
                                      <p:cBhvr>
                                        <p:cTn id="208" dur="1" fill="hold">
                                          <p:stCondLst>
                                            <p:cond delay="0"/>
                                          </p:stCondLst>
                                        </p:cTn>
                                        <p:tgtEl>
                                          <p:spTgt spid="31"/>
                                        </p:tgtEl>
                                        <p:attrNameLst>
                                          <p:attrName>style.visibility</p:attrName>
                                        </p:attrNameLst>
                                      </p:cBhvr>
                                      <p:to>
                                        <p:strVal val="visible"/>
                                      </p:to>
                                    </p:set>
                                    <p:animEffect transition="in" filter="wipe(down)">
                                      <p:cBhvr>
                                        <p:cTn id="209" dur="1000"/>
                                        <p:tgtEl>
                                          <p:spTgt spid="31"/>
                                        </p:tgtEl>
                                      </p:cBhvr>
                                    </p:animEffec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grpId="0" nodeType="clickEffect">
                                  <p:stCondLst>
                                    <p:cond delay="0"/>
                                  </p:stCondLst>
                                  <p:childTnLst>
                                    <p:set>
                                      <p:cBhvr>
                                        <p:cTn id="213" dur="1" fill="hold">
                                          <p:stCondLst>
                                            <p:cond delay="0"/>
                                          </p:stCondLst>
                                        </p:cTn>
                                        <p:tgtEl>
                                          <p:spTgt spid="60"/>
                                        </p:tgtEl>
                                        <p:attrNameLst>
                                          <p:attrName>style.visibility</p:attrName>
                                        </p:attrNameLst>
                                      </p:cBhvr>
                                      <p:to>
                                        <p:strVal val="visible"/>
                                      </p:to>
                                    </p:set>
                                    <p:animEffect transition="in" filter="blinds(horizontal)">
                                      <p:cBhvr>
                                        <p:cTn id="214" dur="500"/>
                                        <p:tgtEl>
                                          <p:spTgt spid="60"/>
                                        </p:tgtEl>
                                      </p:cBhvr>
                                    </p:animEffect>
                                  </p:childTnLst>
                                </p:cTn>
                              </p:par>
                            </p:childTnLst>
                          </p:cTn>
                        </p:par>
                      </p:childTnLst>
                    </p:cTn>
                  </p:par>
                  <p:par>
                    <p:cTn id="215" fill="hold">
                      <p:stCondLst>
                        <p:cond delay="indefinite"/>
                      </p:stCondLst>
                      <p:childTnLst>
                        <p:par>
                          <p:cTn id="216" fill="hold">
                            <p:stCondLst>
                              <p:cond delay="0"/>
                            </p:stCondLst>
                            <p:childTnLst>
                              <p:par>
                                <p:cTn id="217" presetID="7" presetClass="emph" presetSubtype="2" fill="hold" nodeType="clickEffect">
                                  <p:stCondLst>
                                    <p:cond delay="0"/>
                                  </p:stCondLst>
                                  <p:childTnLst>
                                    <p:animClr clrSpc="rgb" dir="cw">
                                      <p:cBhvr>
                                        <p:cTn id="218" dur="200" fill="hold"/>
                                        <p:tgtEl>
                                          <p:spTgt spid="34"/>
                                        </p:tgtEl>
                                        <p:attrNameLst>
                                          <p:attrName>stroke.color</p:attrName>
                                        </p:attrNameLst>
                                      </p:cBhvr>
                                      <p:to>
                                        <a:srgbClr val="FF0000"/>
                                      </p:to>
                                    </p:animClr>
                                    <p:set>
                                      <p:cBhvr>
                                        <p:cTn id="219" dur="200" fill="hold"/>
                                        <p:tgtEl>
                                          <p:spTgt spid="34"/>
                                        </p:tgtEl>
                                        <p:attrNameLst>
                                          <p:attrName>stroke.on</p:attrName>
                                        </p:attrNameLst>
                                      </p:cBhvr>
                                      <p:to>
                                        <p:strVal val="true"/>
                                      </p:to>
                                    </p:set>
                                  </p:childTnLst>
                                </p:cTn>
                              </p:par>
                              <p:par>
                                <p:cTn id="220" presetID="22" presetClass="entr" presetSubtype="1" fill="hold" nodeType="withEffect">
                                  <p:stCondLst>
                                    <p:cond delay="0"/>
                                  </p:stCondLst>
                                  <p:childTnLst>
                                    <p:set>
                                      <p:cBhvr>
                                        <p:cTn id="221" dur="1" fill="hold">
                                          <p:stCondLst>
                                            <p:cond delay="0"/>
                                          </p:stCondLst>
                                        </p:cTn>
                                        <p:tgtEl>
                                          <p:spTgt spid="34"/>
                                        </p:tgtEl>
                                        <p:attrNameLst>
                                          <p:attrName>style.visibility</p:attrName>
                                        </p:attrNameLst>
                                      </p:cBhvr>
                                      <p:to>
                                        <p:strVal val="visible"/>
                                      </p:to>
                                    </p:set>
                                    <p:animEffect transition="in" filter="wipe(up)">
                                      <p:cBhvr>
                                        <p:cTn id="222" dur="1000"/>
                                        <p:tgtEl>
                                          <p:spTgt spid="34"/>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blinds(horizontal)">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7" presetClass="emph" presetSubtype="2" fill="hold" nodeType="clickEffect">
                                  <p:stCondLst>
                                    <p:cond delay="0"/>
                                  </p:stCondLst>
                                  <p:childTnLst>
                                    <p:animClr clrSpc="rgb" dir="cw">
                                      <p:cBhvr>
                                        <p:cTn id="231" dur="200" fill="hold"/>
                                        <p:tgtEl>
                                          <p:spTgt spid="37"/>
                                        </p:tgtEl>
                                        <p:attrNameLst>
                                          <p:attrName>stroke.color</p:attrName>
                                        </p:attrNameLst>
                                      </p:cBhvr>
                                      <p:to>
                                        <a:srgbClr val="FF0000"/>
                                      </p:to>
                                    </p:animClr>
                                    <p:set>
                                      <p:cBhvr>
                                        <p:cTn id="232" dur="200" fill="hold"/>
                                        <p:tgtEl>
                                          <p:spTgt spid="37"/>
                                        </p:tgtEl>
                                        <p:attrNameLst>
                                          <p:attrName>stroke.on</p:attrName>
                                        </p:attrNameLst>
                                      </p:cBhvr>
                                      <p:to>
                                        <p:strVal val="true"/>
                                      </p:to>
                                    </p:set>
                                  </p:childTnLst>
                                </p:cTn>
                              </p:par>
                              <p:par>
                                <p:cTn id="233" presetID="22" presetClass="entr" presetSubtype="4" fill="hold" nodeType="withEffect">
                                  <p:stCondLst>
                                    <p:cond delay="0"/>
                                  </p:stCondLst>
                                  <p:childTnLst>
                                    <p:set>
                                      <p:cBhvr>
                                        <p:cTn id="234" dur="1" fill="hold">
                                          <p:stCondLst>
                                            <p:cond delay="0"/>
                                          </p:stCondLst>
                                        </p:cTn>
                                        <p:tgtEl>
                                          <p:spTgt spid="37"/>
                                        </p:tgtEl>
                                        <p:attrNameLst>
                                          <p:attrName>style.visibility</p:attrName>
                                        </p:attrNameLst>
                                      </p:cBhvr>
                                      <p:to>
                                        <p:strVal val="visible"/>
                                      </p:to>
                                    </p:set>
                                    <p:animEffect transition="in" filter="wipe(down)">
                                      <p:cBhvr>
                                        <p:cTn id="235" dur="1000"/>
                                        <p:tgtEl>
                                          <p:spTgt spid="37"/>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grpId="0" nodeType="clickEffect">
                                  <p:stCondLst>
                                    <p:cond delay="0"/>
                                  </p:stCondLst>
                                  <p:childTnLst>
                                    <p:set>
                                      <p:cBhvr>
                                        <p:cTn id="239" dur="1" fill="hold">
                                          <p:stCondLst>
                                            <p:cond delay="0"/>
                                          </p:stCondLst>
                                        </p:cTn>
                                        <p:tgtEl>
                                          <p:spTgt spid="62"/>
                                        </p:tgtEl>
                                        <p:attrNameLst>
                                          <p:attrName>style.visibility</p:attrName>
                                        </p:attrNameLst>
                                      </p:cBhvr>
                                      <p:to>
                                        <p:strVal val="visible"/>
                                      </p:to>
                                    </p:set>
                                    <p:animEffect transition="in" filter="blinds(horizontal)">
                                      <p:cBhvr>
                                        <p:cTn id="240" dur="500"/>
                                        <p:tgtEl>
                                          <p:spTgt spid="62"/>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 fill="hold"/>
                                        <p:tgtEl>
                                          <p:spTgt spid="10"/>
                                        </p:tgtEl>
                                        <p:attrNameLst>
                                          <p:attrName>stroke.color</p:attrName>
                                        </p:attrNameLst>
                                      </p:cBhvr>
                                      <p:to>
                                        <a:srgbClr val="FF0000"/>
                                      </p:to>
                                    </p:animClr>
                                    <p:set>
                                      <p:cBhvr>
                                        <p:cTn id="245" dur="200" fill="hold"/>
                                        <p:tgtEl>
                                          <p:spTgt spid="10"/>
                                        </p:tgtEl>
                                        <p:attrNameLst>
                                          <p:attrName>stroke.on</p:attrName>
                                        </p:attrNameLst>
                                      </p:cBhvr>
                                      <p:to>
                                        <p:strVal val="true"/>
                                      </p:to>
                                    </p:set>
                                  </p:childTnLst>
                                </p:cTn>
                              </p:par>
                              <p:par>
                                <p:cTn id="246" presetID="22" presetClass="entr" presetSubtype="1" fill="hold" nodeType="withEffect">
                                  <p:stCondLst>
                                    <p:cond delay="0"/>
                                  </p:stCondLst>
                                  <p:childTnLst>
                                    <p:set>
                                      <p:cBhvr>
                                        <p:cTn id="247" dur="1" fill="hold">
                                          <p:stCondLst>
                                            <p:cond delay="0"/>
                                          </p:stCondLst>
                                        </p:cTn>
                                        <p:tgtEl>
                                          <p:spTgt spid="10"/>
                                        </p:tgtEl>
                                        <p:attrNameLst>
                                          <p:attrName>style.visibility</p:attrName>
                                        </p:attrNameLst>
                                      </p:cBhvr>
                                      <p:to>
                                        <p:strVal val="visible"/>
                                      </p:to>
                                    </p:set>
                                    <p:animEffect transition="in" filter="wipe(up)">
                                      <p:cBhvr>
                                        <p:cTn id="248" dur="1000"/>
                                        <p:tgtEl>
                                          <p:spTgt spid="10"/>
                                        </p:tgtEl>
                                      </p:cBhvr>
                                    </p:animEffect>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grpId="0" nodeType="clickEffect">
                                  <p:stCondLst>
                                    <p:cond delay="0"/>
                                  </p:stCondLst>
                                  <p:childTnLst>
                                    <p:set>
                                      <p:cBhvr>
                                        <p:cTn id="252" dur="1" fill="hold">
                                          <p:stCondLst>
                                            <p:cond delay="0"/>
                                          </p:stCondLst>
                                        </p:cTn>
                                        <p:tgtEl>
                                          <p:spTgt spid="63"/>
                                        </p:tgtEl>
                                        <p:attrNameLst>
                                          <p:attrName>style.visibility</p:attrName>
                                        </p:attrNameLst>
                                      </p:cBhvr>
                                      <p:to>
                                        <p:strVal val="visible"/>
                                      </p:to>
                                    </p:set>
                                    <p:animEffect transition="in" filter="blinds(horizontal)">
                                      <p:cBhvr>
                                        <p:cTn id="25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P spid="186377" grpId="0"/>
      <p:bldP spid="186378" grpId="0"/>
      <p:bldP spid="186379" grpId="0"/>
      <p:bldP spid="186380" grpId="0"/>
      <p:bldP spid="186381" grpId="0"/>
      <p:bldP spid="186382" grpId="0"/>
      <p:bldP spid="57" grpId="0"/>
      <p:bldP spid="58" grpId="0"/>
      <p:bldP spid="59" grpId="0"/>
      <p:bldP spid="60" grpId="0"/>
      <p:bldP spid="61" grpId="0"/>
      <p:bldP spid="62"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pPr eaLnBrk="1" hangingPunct="1"/>
            <a:r>
              <a:rPr lang="en-US" altLang="zh-CN" sz="2800" b="1" dirty="0" smtClean="0">
                <a:latin typeface="+mn-ea"/>
                <a:ea typeface="+mn-ea"/>
              </a:rPr>
              <a:t> </a:t>
            </a:r>
            <a:r>
              <a:rPr lang="zh-CN" altLang="zh-CN" sz="2800" b="1" dirty="0" smtClean="0">
                <a:solidFill>
                  <a:srgbClr val="B2B2B2"/>
                </a:solidFill>
                <a:latin typeface="+mn-ea"/>
                <a:ea typeface="+mn-ea"/>
              </a:rPr>
              <a:t>道路与回路的定义和相关概念</a:t>
            </a:r>
          </a:p>
          <a:p>
            <a:pPr eaLnBrk="1" hangingPunct="1"/>
            <a:r>
              <a:rPr lang="zh-CN" altLang="en-US" sz="2800" b="1" dirty="0" smtClean="0">
                <a:latin typeface="+mn-ea"/>
                <a:ea typeface="+mn-ea"/>
              </a:rPr>
              <a:t> </a:t>
            </a:r>
            <a:r>
              <a:rPr lang="zh-CN" altLang="zh-CN" sz="2800" b="1" dirty="0" smtClean="0">
                <a:solidFill>
                  <a:srgbClr val="B2B2B2"/>
                </a:solidFill>
                <a:latin typeface="+mn-ea"/>
                <a:ea typeface="+mn-ea"/>
              </a:rPr>
              <a:t>道路与回路的判定方法</a:t>
            </a:r>
          </a:p>
          <a:p>
            <a:pPr eaLnBrk="1" hangingPunct="1"/>
            <a:r>
              <a:rPr lang="zh-CN" altLang="en-US" sz="2800" b="1" dirty="0" smtClean="0">
                <a:latin typeface="+mn-ea"/>
                <a:ea typeface="+mn-ea"/>
              </a:rPr>
              <a:t> </a:t>
            </a:r>
            <a:r>
              <a:rPr lang="zh-CN" altLang="zh-CN" sz="2800" b="1" dirty="0" smtClean="0">
                <a:solidFill>
                  <a:srgbClr val="FF3399"/>
                </a:solidFill>
                <a:latin typeface="+mn-ea"/>
                <a:ea typeface="+mn-ea"/>
              </a:rPr>
              <a:t>欧拉道路与回路</a:t>
            </a:r>
          </a:p>
          <a:p>
            <a:pPr eaLnBrk="1" hangingPunct="1"/>
            <a:r>
              <a:rPr lang="zh-CN" altLang="en-US" sz="2800" b="1" dirty="0" smtClean="0">
                <a:latin typeface="+mn-ea"/>
                <a:ea typeface="+mn-ea"/>
              </a:rPr>
              <a:t> </a:t>
            </a:r>
            <a:r>
              <a:rPr lang="zh-CN" altLang="zh-CN" sz="2800" b="1" dirty="0" smtClean="0">
                <a:latin typeface="+mn-ea"/>
                <a:ea typeface="+mn-ea"/>
              </a:rPr>
              <a:t>哈密顿道路与回路</a:t>
            </a:r>
          </a:p>
          <a:p>
            <a:pPr eaLnBrk="1" hangingPunct="1"/>
            <a:r>
              <a:rPr lang="zh-CN" altLang="en-US" sz="2800" b="1" dirty="0" smtClean="0">
                <a:latin typeface="+mn-ea"/>
                <a:ea typeface="+mn-ea"/>
              </a:rPr>
              <a:t> </a:t>
            </a:r>
            <a:r>
              <a:rPr lang="zh-CN" altLang="zh-CN" sz="2800" b="1" dirty="0" smtClean="0">
                <a:latin typeface="+mn-ea"/>
                <a:ea typeface="+mn-ea"/>
              </a:rPr>
              <a:t>旅行商问题与分支定界法</a:t>
            </a:r>
          </a:p>
          <a:p>
            <a:pPr eaLnBrk="1" hangingPunct="1"/>
            <a:r>
              <a:rPr lang="zh-CN" altLang="en-US" sz="2800" b="1" dirty="0" smtClean="0">
                <a:latin typeface="+mn-ea"/>
                <a:ea typeface="+mn-ea"/>
              </a:rPr>
              <a:t> </a:t>
            </a:r>
            <a:r>
              <a:rPr lang="zh-CN" altLang="zh-CN" sz="2800" b="1" dirty="0" smtClean="0">
                <a:latin typeface="+mn-ea"/>
                <a:ea typeface="+mn-ea"/>
              </a:rPr>
              <a:t>最短路径</a:t>
            </a:r>
          </a:p>
          <a:p>
            <a:pPr eaLnBrk="1" hangingPunct="1"/>
            <a:r>
              <a:rPr lang="zh-CN" altLang="en-US" sz="2800" b="1" dirty="0" smtClean="0">
                <a:latin typeface="+mn-ea"/>
                <a:ea typeface="+mn-ea"/>
              </a:rPr>
              <a:t> </a:t>
            </a:r>
            <a:r>
              <a:rPr lang="zh-CN" altLang="zh-CN" sz="2800" b="1" dirty="0" smtClean="0">
                <a:latin typeface="+mn-ea"/>
                <a:ea typeface="+mn-ea"/>
              </a:rPr>
              <a:t>关键路径</a:t>
            </a:r>
          </a:p>
          <a:p>
            <a:pPr eaLnBrk="1" hangingPunct="1"/>
            <a:r>
              <a:rPr lang="zh-CN" altLang="en-US" sz="2800" b="1" dirty="0" smtClean="0">
                <a:latin typeface="+mn-ea"/>
                <a:ea typeface="+mn-ea"/>
              </a:rPr>
              <a:t> </a:t>
            </a:r>
            <a:r>
              <a:rPr lang="zh-CN" altLang="zh-CN" sz="2800" b="1" dirty="0" smtClean="0">
                <a:latin typeface="+mn-ea"/>
                <a:ea typeface="+mn-ea"/>
              </a:rPr>
              <a:t>中国邮路</a:t>
            </a:r>
            <a:endParaRPr lang="zh-CN" altLang="en-US" sz="2800" b="1" dirty="0" smtClean="0">
              <a:latin typeface="+mn-ea"/>
              <a:ea typeface="+mn-ea"/>
            </a:endParaRP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第二章 道路与回路 </a:t>
            </a:r>
          </a:p>
        </p:txBody>
      </p:sp>
    </p:spTree>
    <p:extLst>
      <p:ext uri="{BB962C8B-B14F-4D97-AF65-F5344CB8AC3E}">
        <p14:creationId xmlns:p14="http://schemas.microsoft.com/office/powerpoint/2010/main" val="1579318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欧拉道路与回路</a:t>
            </a:r>
            <a:endParaRPr lang="zh-CN" altLang="en-US" dirty="0"/>
          </a:p>
        </p:txBody>
      </p:sp>
      <p:sp>
        <p:nvSpPr>
          <p:cNvPr id="14339" name="Rectangle 3"/>
          <p:cNvSpPr>
            <a:spLocks noGrp="1" noChangeArrowheads="1"/>
          </p:cNvSpPr>
          <p:nvPr>
            <p:ph idx="1"/>
          </p:nvPr>
        </p:nvSpPr>
        <p:spPr/>
        <p:txBody>
          <a:bodyPr/>
          <a:lstStyle/>
          <a:p>
            <a:pPr eaLnBrk="1" hangingPunct="1"/>
            <a:r>
              <a:rPr lang="zh-CN" altLang="en-US" b="1" dirty="0" smtClean="0"/>
              <a:t>哥尼斯堡七桥问题</a:t>
            </a:r>
          </a:p>
        </p:txBody>
      </p:sp>
      <p:sp>
        <p:nvSpPr>
          <p:cNvPr id="304132" name="Line 4"/>
          <p:cNvSpPr>
            <a:spLocks noChangeShapeType="1"/>
          </p:cNvSpPr>
          <p:nvPr/>
        </p:nvSpPr>
        <p:spPr bwMode="auto">
          <a:xfrm>
            <a:off x="539750" y="1700213"/>
            <a:ext cx="3671888" cy="0"/>
          </a:xfrm>
          <a:prstGeom prst="line">
            <a:avLst/>
          </a:prstGeom>
          <a:noFill/>
          <a:ln w="38100">
            <a:solidFill>
              <a:srgbClr val="FF33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304133"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12658" name="Picture2" r:id="rId3" imgW="5946648" imgH="1828800" progId="Word.Picture.8">
                  <p:embed/>
                </p:oleObj>
              </mc:Choice>
              <mc:Fallback>
                <p:oleObj name="Picture2" r:id="rId3" imgW="5946648" imgH="1828800" progId="Word.Picture.8">
                  <p:embed/>
                  <p:pic>
                    <p:nvPicPr>
                      <p:cNvPr id="3041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4"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2" name="Group 7"/>
          <p:cNvGrpSpPr>
            <a:grpSpLocks/>
          </p:cNvGrpSpPr>
          <p:nvPr/>
        </p:nvGrpSpPr>
        <p:grpSpPr bwMode="auto">
          <a:xfrm>
            <a:off x="6084888" y="2492375"/>
            <a:ext cx="2808287" cy="2187575"/>
            <a:chOff x="1973" y="2732"/>
            <a:chExt cx="1769" cy="1378"/>
          </a:xfrm>
        </p:grpSpPr>
        <p:sp>
          <p:nvSpPr>
            <p:cNvPr id="14346"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4347"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cxnSp>
          <p:nvCxnSpPr>
            <p:cNvPr id="14348" name="AutoShape 10"/>
            <p:cNvCxnSpPr>
              <a:cxnSpLocks noChangeShapeType="1"/>
              <a:stCxn id="14346" idx="2"/>
              <a:endCxn id="14352" idx="2"/>
            </p:cNvCxnSpPr>
            <p:nvPr/>
          </p:nvCxnSpPr>
          <p:spPr bwMode="auto">
            <a:xfrm rot="10800000" flipH="1">
              <a:off x="2397" y="2970"/>
              <a:ext cx="1" cy="482"/>
            </a:xfrm>
            <a:prstGeom prst="curvedConnector3">
              <a:avLst>
                <a:gd name="adj1" fmla="val -14400005"/>
              </a:avLst>
            </a:prstGeom>
            <a:noFill/>
            <a:ln w="25400">
              <a:solidFill>
                <a:srgbClr val="FF3399"/>
              </a:solidFill>
              <a:round/>
              <a:headEnd/>
              <a:tailEnd/>
            </a:ln>
          </p:spPr>
        </p:cxnSp>
        <p:cxnSp>
          <p:nvCxnSpPr>
            <p:cNvPr id="14349" name="AutoShape 11"/>
            <p:cNvCxnSpPr>
              <a:cxnSpLocks noChangeShapeType="1"/>
              <a:stCxn id="14346" idx="6"/>
              <a:endCxn id="14347" idx="2"/>
            </p:cNvCxnSpPr>
            <p:nvPr/>
          </p:nvCxnSpPr>
          <p:spPr bwMode="auto">
            <a:xfrm flipV="1">
              <a:off x="2471" y="3424"/>
              <a:ext cx="953" cy="28"/>
            </a:xfrm>
            <a:prstGeom prst="straightConnector1">
              <a:avLst/>
            </a:prstGeom>
            <a:noFill/>
            <a:ln w="25400">
              <a:solidFill>
                <a:srgbClr val="FF3399"/>
              </a:solidFill>
              <a:round/>
              <a:headEnd/>
              <a:tailEnd/>
            </a:ln>
          </p:spPr>
        </p:cxnSp>
        <p:sp>
          <p:nvSpPr>
            <p:cNvPr id="304140" name="Text Box 12"/>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C</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cxnSp>
          <p:nvCxnSpPr>
            <p:cNvPr id="14351" name="AutoShape 13"/>
            <p:cNvCxnSpPr>
              <a:cxnSpLocks noChangeShapeType="1"/>
              <a:stCxn id="14352" idx="6"/>
              <a:endCxn id="14347" idx="1"/>
            </p:cNvCxnSpPr>
            <p:nvPr/>
          </p:nvCxnSpPr>
          <p:spPr bwMode="auto">
            <a:xfrm>
              <a:off x="2472" y="2970"/>
              <a:ext cx="963" cy="426"/>
            </a:xfrm>
            <a:prstGeom prst="curvedConnector2">
              <a:avLst/>
            </a:prstGeom>
            <a:noFill/>
            <a:ln w="25400">
              <a:solidFill>
                <a:srgbClr val="FF3399"/>
              </a:solidFill>
              <a:round/>
              <a:headEnd/>
              <a:tailEnd/>
            </a:ln>
          </p:spPr>
        </p:cxnSp>
        <p:sp>
          <p:nvSpPr>
            <p:cNvPr id="14352"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04143" name="Text Box 15"/>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A</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cxnSp>
          <p:nvCxnSpPr>
            <p:cNvPr id="14354" name="AutoShape 16"/>
            <p:cNvCxnSpPr>
              <a:cxnSpLocks noChangeShapeType="1"/>
              <a:stCxn id="14346" idx="6"/>
              <a:endCxn id="14352" idx="6"/>
            </p:cNvCxnSpPr>
            <p:nvPr/>
          </p:nvCxnSpPr>
          <p:spPr bwMode="auto">
            <a:xfrm flipV="1">
              <a:off x="2471" y="2970"/>
              <a:ext cx="1" cy="482"/>
            </a:xfrm>
            <a:prstGeom prst="curvedConnector3">
              <a:avLst>
                <a:gd name="adj1" fmla="val 14500005"/>
              </a:avLst>
            </a:prstGeom>
            <a:noFill/>
            <a:ln w="25400">
              <a:solidFill>
                <a:srgbClr val="FF3399"/>
              </a:solidFill>
              <a:round/>
              <a:headEnd/>
              <a:tailEnd/>
            </a:ln>
          </p:spPr>
        </p:cxnSp>
        <p:sp>
          <p:nvSpPr>
            <p:cNvPr id="14355"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cxnSp>
          <p:nvCxnSpPr>
            <p:cNvPr id="14356" name="AutoShape 18"/>
            <p:cNvCxnSpPr>
              <a:cxnSpLocks noChangeShapeType="1"/>
              <a:stCxn id="14355" idx="2"/>
            </p:cNvCxnSpPr>
            <p:nvPr/>
          </p:nvCxnSpPr>
          <p:spPr bwMode="auto">
            <a:xfrm rot="10800000" flipH="1">
              <a:off x="2398" y="3459"/>
              <a:ext cx="1" cy="454"/>
            </a:xfrm>
            <a:prstGeom prst="curvedConnector3">
              <a:avLst>
                <a:gd name="adj1" fmla="val -14400005"/>
              </a:avLst>
            </a:prstGeom>
            <a:noFill/>
            <a:ln w="25400">
              <a:solidFill>
                <a:srgbClr val="FF3399"/>
              </a:solidFill>
              <a:round/>
              <a:headEnd/>
              <a:tailEnd/>
            </a:ln>
          </p:spPr>
        </p:cxnSp>
        <p:cxnSp>
          <p:nvCxnSpPr>
            <p:cNvPr id="14357" name="AutoShape 19"/>
            <p:cNvCxnSpPr>
              <a:cxnSpLocks noChangeShapeType="1"/>
              <a:stCxn id="14355" idx="6"/>
            </p:cNvCxnSpPr>
            <p:nvPr/>
          </p:nvCxnSpPr>
          <p:spPr bwMode="auto">
            <a:xfrm flipV="1">
              <a:off x="2472" y="3459"/>
              <a:ext cx="1" cy="454"/>
            </a:xfrm>
            <a:prstGeom prst="curvedConnector3">
              <a:avLst>
                <a:gd name="adj1" fmla="val 14500005"/>
              </a:avLst>
            </a:prstGeom>
            <a:noFill/>
            <a:ln w="25400">
              <a:solidFill>
                <a:srgbClr val="FF3399"/>
              </a:solidFill>
              <a:round/>
              <a:headEnd/>
              <a:tailEnd/>
            </a:ln>
          </p:spPr>
        </p:cxnSp>
        <p:cxnSp>
          <p:nvCxnSpPr>
            <p:cNvPr id="14358" name="AutoShape 20"/>
            <p:cNvCxnSpPr>
              <a:cxnSpLocks noChangeShapeType="1"/>
              <a:stCxn id="14355" idx="6"/>
              <a:endCxn id="14347" idx="4"/>
            </p:cNvCxnSpPr>
            <p:nvPr/>
          </p:nvCxnSpPr>
          <p:spPr bwMode="auto">
            <a:xfrm flipV="1">
              <a:off x="2472" y="3463"/>
              <a:ext cx="990" cy="450"/>
            </a:xfrm>
            <a:prstGeom prst="curvedConnector2">
              <a:avLst/>
            </a:prstGeom>
            <a:noFill/>
            <a:ln w="25400">
              <a:solidFill>
                <a:srgbClr val="FF3399"/>
              </a:solidFill>
              <a:round/>
              <a:headEnd/>
              <a:tailEnd/>
            </a:ln>
          </p:spPr>
        </p:cxnSp>
        <p:sp>
          <p:nvSpPr>
            <p:cNvPr id="304149" name="Text Box 21"/>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B</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sp>
          <p:nvSpPr>
            <p:cNvPr id="304150" name="Text Box 22"/>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D</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grpSp>
      <p:sp>
        <p:nvSpPr>
          <p:cNvPr id="304152" name="Text Box 24"/>
          <p:cNvSpPr txBox="1">
            <a:spLocks noChangeArrowheads="1"/>
          </p:cNvSpPr>
          <p:nvPr/>
        </p:nvSpPr>
        <p:spPr bwMode="auto">
          <a:xfrm>
            <a:off x="5795963" y="1196975"/>
            <a:ext cx="2879725" cy="82232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图论的第一篇论文（</a:t>
            </a:r>
            <a:r>
              <a:rPr kumimoji="1" lang="en-US" altLang="zh-CN"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1736</a:t>
            </a: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a:t>
            </a:r>
          </a:p>
        </p:txBody>
      </p:sp>
      <p:sp>
        <p:nvSpPr>
          <p:cNvPr id="304153" name="Rectangle 25"/>
          <p:cNvSpPr>
            <a:spLocks noChangeArrowheads="1"/>
          </p:cNvSpPr>
          <p:nvPr/>
        </p:nvSpPr>
        <p:spPr bwMode="auto">
          <a:xfrm>
            <a:off x="468313" y="5229225"/>
            <a:ext cx="8280400" cy="75713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问题转化为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从图中任一点出发，通过每条边且仅一次，</a:t>
            </a:r>
          </a:p>
          <a:p>
            <a:pPr marL="0" marR="0" lvl="0" indent="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最后返回到出发点</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7102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 calcmode="lin" valueType="num">
                                      <p:cBhvr>
                                        <p:cTn id="12" dur="500" fill="hold"/>
                                        <p:tgtEl>
                                          <p:spTgt spid="304133"/>
                                        </p:tgtEl>
                                        <p:attrNameLst>
                                          <p:attrName>ppt_w</p:attrName>
                                        </p:attrNameLst>
                                      </p:cBhvr>
                                      <p:tavLst>
                                        <p:tav tm="0">
                                          <p:val>
                                            <p:fltVal val="0"/>
                                          </p:val>
                                        </p:tav>
                                        <p:tav tm="100000">
                                          <p:val>
                                            <p:strVal val="#ppt_w"/>
                                          </p:val>
                                        </p:tav>
                                      </p:tavLst>
                                    </p:anim>
                                    <p:anim calcmode="lin" valueType="num">
                                      <p:cBhvr>
                                        <p:cTn id="13" dur="500" fill="hold"/>
                                        <p:tgtEl>
                                          <p:spTgt spid="30413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4134"/>
                                        </p:tgtEl>
                                        <p:attrNameLst>
                                          <p:attrName>style.visibility</p:attrName>
                                        </p:attrNameLst>
                                      </p:cBhvr>
                                      <p:to>
                                        <p:strVal val="visible"/>
                                      </p:to>
                                    </p:set>
                                    <p:animEffect transition="in" filter="wipe(up)">
                                      <p:cBhvr>
                                        <p:cTn id="18" dur="500"/>
                                        <p:tgtEl>
                                          <p:spTgt spid="30413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4153"/>
                                        </p:tgtEl>
                                        <p:attrNameLst>
                                          <p:attrName>style.visibility</p:attrName>
                                        </p:attrNameLst>
                                      </p:cBhvr>
                                      <p:to>
                                        <p:strVal val="visible"/>
                                      </p:to>
                                    </p:set>
                                    <p:animEffect transition="in" filter="blinds(horizontal)">
                                      <p:cBhvr>
                                        <p:cTn id="29" dur="500"/>
                                        <p:tgtEl>
                                          <p:spTgt spid="3041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04152"/>
                                        </p:tgtEl>
                                        <p:attrNameLst>
                                          <p:attrName>style.visibility</p:attrName>
                                        </p:attrNameLst>
                                      </p:cBhvr>
                                      <p:to>
                                        <p:strVal val="visible"/>
                                      </p:to>
                                    </p:set>
                                    <p:animEffect transition="in" filter="blinds(horizontal)">
                                      <p:cBhvr>
                                        <p:cTn id="34" dur="500"/>
                                        <p:tgtEl>
                                          <p:spTgt spid="30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P spid="304134" grpId="0" animBg="1"/>
      <p:bldP spid="304152" grpId="0"/>
      <p:bldP spid="3041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zh-CN" altLang="en-US" dirty="0" smtClean="0"/>
              <a:t>欧拉图</a:t>
            </a:r>
          </a:p>
        </p:txBody>
      </p:sp>
      <p:sp>
        <p:nvSpPr>
          <p:cNvPr id="305155" name="Rectangle 3"/>
          <p:cNvSpPr>
            <a:spLocks noGrp="1" noChangeArrowheads="1"/>
          </p:cNvSpPr>
          <p:nvPr>
            <p:ph idx="1"/>
          </p:nvPr>
        </p:nvSpPr>
        <p:spPr/>
        <p:txBody>
          <a:bodyPr/>
          <a:lstStyle/>
          <a:p>
            <a:pPr algn="just" eaLnBrk="1" hangingPunct="1">
              <a:buNone/>
            </a:pPr>
            <a:r>
              <a:rPr lang="zh-CN" altLang="en-US" sz="3600" b="1" dirty="0" smtClean="0">
                <a:solidFill>
                  <a:srgbClr val="C00000"/>
                </a:solidFill>
                <a:latin typeface="+mn-ea"/>
                <a:ea typeface="+mn-ea"/>
              </a:rPr>
              <a:t>基本术语</a:t>
            </a:r>
            <a:endParaRPr lang="en-US" altLang="zh-CN" sz="3600" b="1" dirty="0" smtClean="0">
              <a:solidFill>
                <a:srgbClr val="C00000"/>
              </a:solidFill>
              <a:latin typeface="+mn-ea"/>
              <a:ea typeface="+mn-ea"/>
            </a:endParaRPr>
          </a:p>
          <a:p>
            <a:pPr algn="just" eaLnBrk="1" hangingPunct="1">
              <a:buFont typeface="Wingdings" pitchFamily="2" charset="2"/>
              <a:buNone/>
            </a:pPr>
            <a:r>
              <a:rPr lang="zh-CN" altLang="en-US" sz="2400" b="1" dirty="0" smtClean="0">
                <a:solidFill>
                  <a:srgbClr val="FF3300"/>
                </a:solidFill>
                <a:latin typeface="+mn-ea"/>
                <a:ea typeface="+mn-ea"/>
              </a:rPr>
              <a:t>欧拉通路</a:t>
            </a:r>
            <a:r>
              <a:rPr lang="en-US" altLang="zh-CN" sz="2400" b="1" dirty="0" smtClean="0">
                <a:latin typeface="+mn-ea"/>
                <a:ea typeface="+mn-ea"/>
              </a:rPr>
              <a:t>: </a:t>
            </a:r>
            <a:r>
              <a:rPr lang="zh-CN" altLang="en-US" sz="2400" b="1" dirty="0" smtClean="0">
                <a:latin typeface="+mn-ea"/>
                <a:ea typeface="+mn-ea"/>
              </a:rPr>
              <a:t>经过所有顶点</a:t>
            </a:r>
            <a:r>
              <a:rPr lang="en-US" altLang="zh-CN" sz="2400" b="1" dirty="0" smtClean="0">
                <a:latin typeface="+mn-ea"/>
                <a:ea typeface="+mn-ea"/>
              </a:rPr>
              <a:t>,</a:t>
            </a:r>
            <a:r>
              <a:rPr lang="zh-CN" altLang="en-US" sz="2400" b="1" dirty="0" smtClean="0">
                <a:latin typeface="+mn-ea"/>
                <a:ea typeface="+mn-ea"/>
              </a:rPr>
              <a:t>且每条边恰好经过一次的通路  </a:t>
            </a:r>
          </a:p>
          <a:p>
            <a:pPr algn="just" eaLnBrk="1" hangingPunct="1">
              <a:buFont typeface="Wingdings" pitchFamily="2" charset="2"/>
              <a:buNone/>
            </a:pPr>
            <a:r>
              <a:rPr lang="zh-CN" altLang="en-US" sz="2400" b="1" dirty="0" smtClean="0">
                <a:solidFill>
                  <a:srgbClr val="FF3300"/>
                </a:solidFill>
                <a:latin typeface="+mn-ea"/>
                <a:ea typeface="+mn-ea"/>
              </a:rPr>
              <a:t>欧拉回路</a:t>
            </a:r>
            <a:r>
              <a:rPr lang="en-US" altLang="zh-CN" sz="2400" b="1" dirty="0" smtClean="0">
                <a:latin typeface="+mn-ea"/>
                <a:ea typeface="+mn-ea"/>
              </a:rPr>
              <a:t>: </a:t>
            </a:r>
            <a:r>
              <a:rPr lang="zh-CN" altLang="en-US" sz="2400" b="1" dirty="0" smtClean="0">
                <a:latin typeface="+mn-ea"/>
                <a:ea typeface="+mn-ea"/>
              </a:rPr>
              <a:t>经过所有顶点</a:t>
            </a:r>
            <a:r>
              <a:rPr lang="en-US" altLang="zh-CN" sz="2400" b="1" dirty="0" smtClean="0">
                <a:latin typeface="+mn-ea"/>
                <a:ea typeface="+mn-ea"/>
              </a:rPr>
              <a:t>,</a:t>
            </a:r>
            <a:r>
              <a:rPr lang="zh-CN" altLang="en-US" sz="2400" b="1" dirty="0" smtClean="0">
                <a:latin typeface="+mn-ea"/>
                <a:ea typeface="+mn-ea"/>
              </a:rPr>
              <a:t>且每条边恰好经过一次的回路</a:t>
            </a:r>
          </a:p>
          <a:p>
            <a:pPr algn="just" eaLnBrk="1" hangingPunct="1">
              <a:buFont typeface="Wingdings" pitchFamily="2" charset="2"/>
              <a:buNone/>
            </a:pPr>
            <a:r>
              <a:rPr lang="zh-CN" altLang="en-US" sz="2400" b="1" dirty="0" smtClean="0">
                <a:solidFill>
                  <a:srgbClr val="FF3300"/>
                </a:solidFill>
                <a:latin typeface="+mn-ea"/>
                <a:ea typeface="+mn-ea"/>
              </a:rPr>
              <a:t>欧拉图</a:t>
            </a:r>
            <a:r>
              <a:rPr lang="en-US" altLang="zh-CN" sz="2400" b="1" dirty="0" smtClean="0">
                <a:latin typeface="+mn-ea"/>
                <a:ea typeface="+mn-ea"/>
              </a:rPr>
              <a:t>:   </a:t>
            </a:r>
            <a:r>
              <a:rPr lang="zh-CN" altLang="en-US" sz="2400" b="1" dirty="0" smtClean="0">
                <a:latin typeface="+mn-ea"/>
                <a:ea typeface="+mn-ea"/>
              </a:rPr>
              <a:t>有欧拉回路的图</a:t>
            </a:r>
          </a:p>
          <a:p>
            <a:pPr algn="just" eaLnBrk="1" hangingPunct="1">
              <a:buFont typeface="Wingdings" pitchFamily="2" charset="2"/>
              <a:buNone/>
            </a:pPr>
            <a:r>
              <a:rPr lang="zh-CN" altLang="en-US" sz="2400" b="1" dirty="0" smtClean="0">
                <a:solidFill>
                  <a:srgbClr val="FF3300"/>
                </a:solidFill>
                <a:latin typeface="+mn-ea"/>
                <a:ea typeface="+mn-ea"/>
              </a:rPr>
              <a:t>半欧拉图</a:t>
            </a:r>
            <a:r>
              <a:rPr lang="en-US" altLang="zh-CN" sz="2400" b="1" dirty="0" smtClean="0">
                <a:latin typeface="+mn-ea"/>
                <a:ea typeface="+mn-ea"/>
              </a:rPr>
              <a:t>: </a:t>
            </a:r>
            <a:r>
              <a:rPr lang="zh-CN" altLang="en-US" sz="2400" b="1" dirty="0" smtClean="0">
                <a:latin typeface="+mn-ea"/>
                <a:ea typeface="+mn-ea"/>
              </a:rPr>
              <a:t>有欧拉通路而无欧拉回路的图</a:t>
            </a:r>
            <a:r>
              <a:rPr lang="en-US" altLang="zh-CN" sz="2400" b="1" dirty="0" smtClean="0">
                <a:latin typeface="+mn-ea"/>
                <a:ea typeface="+mn-ea"/>
              </a:rPr>
              <a:t>.</a:t>
            </a:r>
          </a:p>
          <a:p>
            <a:pPr algn="just" eaLnBrk="1" hangingPunct="1">
              <a:buFont typeface="Wingdings" pitchFamily="2" charset="2"/>
              <a:buNone/>
            </a:pPr>
            <a:endParaRPr lang="en-US" altLang="zh-CN" sz="2400" b="1" dirty="0" smtClean="0">
              <a:latin typeface="+mn-ea"/>
              <a:ea typeface="+mn-ea"/>
            </a:endParaRPr>
          </a:p>
          <a:p>
            <a:pPr algn="just" eaLnBrk="1" hangingPunct="1">
              <a:buFont typeface="Wingdings" pitchFamily="2" charset="2"/>
              <a:buNone/>
            </a:pPr>
            <a:r>
              <a:rPr lang="zh-CN" altLang="en-US" sz="2400" b="1" dirty="0" smtClean="0">
                <a:latin typeface="+mn-ea"/>
                <a:ea typeface="+mn-ea"/>
              </a:rPr>
              <a:t>说明：</a:t>
            </a:r>
          </a:p>
          <a:p>
            <a:pPr algn="just" eaLnBrk="1" hangingPunct="1">
              <a:buFont typeface="Wingdings" pitchFamily="2" charset="2"/>
              <a:buNone/>
            </a:pPr>
            <a:r>
              <a:rPr lang="zh-CN" altLang="en-US" sz="2400" b="1" dirty="0" smtClean="0">
                <a:latin typeface="+mn-ea"/>
                <a:ea typeface="+mn-ea"/>
              </a:rPr>
              <a:t>     上述定义对无向图和有向图都适用</a:t>
            </a:r>
          </a:p>
          <a:p>
            <a:pPr algn="just" eaLnBrk="1" hangingPunct="1">
              <a:buFont typeface="Wingdings" pitchFamily="2" charset="2"/>
              <a:buNone/>
            </a:pPr>
            <a:r>
              <a:rPr lang="zh-CN" altLang="en-US" sz="2400" b="1" dirty="0" smtClean="0">
                <a:latin typeface="+mn-ea"/>
                <a:ea typeface="+mn-ea"/>
              </a:rPr>
              <a:t>     欧拉通路是简单通路</a:t>
            </a:r>
            <a:r>
              <a:rPr lang="en-US" altLang="zh-CN" sz="2400" b="1" dirty="0" smtClean="0">
                <a:latin typeface="+mn-ea"/>
                <a:ea typeface="+mn-ea"/>
              </a:rPr>
              <a:t>, </a:t>
            </a:r>
            <a:r>
              <a:rPr lang="zh-CN" altLang="en-US" sz="2400" b="1" dirty="0" smtClean="0">
                <a:latin typeface="+mn-ea"/>
                <a:ea typeface="+mn-ea"/>
              </a:rPr>
              <a:t>欧拉回路是简单回路</a:t>
            </a:r>
          </a:p>
          <a:p>
            <a:pPr eaLnBrk="1" hangingPunct="1">
              <a:buFont typeface="Wingdings" pitchFamily="2" charset="2"/>
              <a:buNone/>
            </a:pPr>
            <a:r>
              <a:rPr lang="zh-CN" altLang="en-US" sz="2400" b="1" dirty="0" smtClean="0">
                <a:latin typeface="+mn-ea"/>
                <a:ea typeface="+mn-ea"/>
              </a:rPr>
              <a:t>     环不影响图的欧拉性</a:t>
            </a:r>
          </a:p>
        </p:txBody>
      </p:sp>
    </p:spTree>
    <p:extLst>
      <p:ext uri="{BB962C8B-B14F-4D97-AF65-F5344CB8AC3E}">
        <p14:creationId xmlns:p14="http://schemas.microsoft.com/office/powerpoint/2010/main" val="24190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5155">
                                            <p:txEl>
                                              <p:pRg st="7" end="7"/>
                                            </p:txEl>
                                          </p:spTgt>
                                        </p:tgtEl>
                                        <p:attrNameLst>
                                          <p:attrName>style.visibility</p:attrName>
                                        </p:attrNameLst>
                                      </p:cBhvr>
                                      <p:to>
                                        <p:strVal val="visible"/>
                                      </p:to>
                                    </p:set>
                                    <p:animEffect transition="in" filter="blinds(horizontal)">
                                      <p:cBhvr>
                                        <p:cTn id="35" dur="500"/>
                                        <p:tgtEl>
                                          <p:spTgt spid="30515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5155">
                                            <p:txEl>
                                              <p:pRg st="8" end="8"/>
                                            </p:txEl>
                                          </p:spTgt>
                                        </p:tgtEl>
                                        <p:attrNameLst>
                                          <p:attrName>style.visibility</p:attrName>
                                        </p:attrNameLst>
                                      </p:cBhvr>
                                      <p:to>
                                        <p:strVal val="visible"/>
                                      </p:to>
                                    </p:set>
                                    <p:animEffect transition="in" filter="blinds(horizontal)">
                                      <p:cBhvr>
                                        <p:cTn id="40" dur="500"/>
                                        <p:tgtEl>
                                          <p:spTgt spid="30515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05155">
                                            <p:txEl>
                                              <p:pRg st="9" end="9"/>
                                            </p:txEl>
                                          </p:spTgt>
                                        </p:tgtEl>
                                        <p:attrNameLst>
                                          <p:attrName>style.visibility</p:attrName>
                                        </p:attrNameLst>
                                      </p:cBhvr>
                                      <p:to>
                                        <p:strVal val="visible"/>
                                      </p:to>
                                    </p:set>
                                    <p:animEffect transition="in" filter="blinds(horizontal)">
                                      <p:cBhvr>
                                        <p:cTn id="45" dur="500"/>
                                        <p:tgtEl>
                                          <p:spTgt spid="305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pPr eaLnBrk="1" hangingPunct="1"/>
            <a:r>
              <a:rPr lang="en-US" altLang="zh-CN" sz="2800" b="1" dirty="0" smtClean="0">
                <a:latin typeface="+mn-ea"/>
                <a:ea typeface="+mn-ea"/>
              </a:rPr>
              <a:t> </a:t>
            </a:r>
            <a:r>
              <a:rPr lang="zh-CN" altLang="zh-CN" sz="2800" b="1" dirty="0" smtClean="0">
                <a:solidFill>
                  <a:srgbClr val="B2B2B2"/>
                </a:solidFill>
                <a:latin typeface="+mn-ea"/>
                <a:ea typeface="+mn-ea"/>
              </a:rPr>
              <a:t>道路与回路的定义和相关概念</a:t>
            </a:r>
          </a:p>
          <a:p>
            <a:pPr eaLnBrk="1" hangingPunct="1"/>
            <a:r>
              <a:rPr lang="zh-CN" altLang="en-US" sz="2800" b="1" dirty="0" smtClean="0">
                <a:latin typeface="+mn-ea"/>
                <a:ea typeface="+mn-ea"/>
              </a:rPr>
              <a:t> </a:t>
            </a:r>
            <a:r>
              <a:rPr lang="zh-CN" altLang="zh-CN" sz="2800" b="1" dirty="0" smtClean="0">
                <a:solidFill>
                  <a:srgbClr val="B2B2B2"/>
                </a:solidFill>
                <a:latin typeface="+mn-ea"/>
                <a:ea typeface="+mn-ea"/>
              </a:rPr>
              <a:t>道路与回路的判定方法</a:t>
            </a:r>
          </a:p>
          <a:p>
            <a:pPr eaLnBrk="1" hangingPunct="1"/>
            <a:r>
              <a:rPr lang="zh-CN" altLang="en-US" sz="2800" b="1" dirty="0" smtClean="0">
                <a:latin typeface="+mn-ea"/>
                <a:ea typeface="+mn-ea"/>
              </a:rPr>
              <a:t> </a:t>
            </a:r>
            <a:r>
              <a:rPr lang="zh-CN" altLang="zh-CN" sz="2800" b="1" dirty="0" smtClean="0">
                <a:solidFill>
                  <a:srgbClr val="FF3399"/>
                </a:solidFill>
                <a:latin typeface="+mn-ea"/>
                <a:ea typeface="+mn-ea"/>
              </a:rPr>
              <a:t>欧拉道路与回路</a:t>
            </a:r>
          </a:p>
          <a:p>
            <a:pPr eaLnBrk="1" hangingPunct="1"/>
            <a:r>
              <a:rPr lang="zh-CN" altLang="en-US" sz="2800" b="1" dirty="0" smtClean="0">
                <a:latin typeface="+mn-ea"/>
                <a:ea typeface="+mn-ea"/>
              </a:rPr>
              <a:t> </a:t>
            </a:r>
            <a:r>
              <a:rPr lang="zh-CN" altLang="zh-CN" sz="2800" b="1" dirty="0" smtClean="0">
                <a:latin typeface="+mn-ea"/>
                <a:ea typeface="+mn-ea"/>
              </a:rPr>
              <a:t>哈密顿道路与回路</a:t>
            </a:r>
          </a:p>
          <a:p>
            <a:pPr eaLnBrk="1" hangingPunct="1"/>
            <a:r>
              <a:rPr lang="zh-CN" altLang="en-US" sz="2800" b="1" dirty="0" smtClean="0">
                <a:latin typeface="+mn-ea"/>
                <a:ea typeface="+mn-ea"/>
              </a:rPr>
              <a:t> </a:t>
            </a:r>
            <a:r>
              <a:rPr lang="zh-CN" altLang="zh-CN" sz="2800" b="1" dirty="0" smtClean="0">
                <a:latin typeface="+mn-ea"/>
                <a:ea typeface="+mn-ea"/>
              </a:rPr>
              <a:t>旅行商问题与分支定界法</a:t>
            </a:r>
          </a:p>
          <a:p>
            <a:pPr eaLnBrk="1" hangingPunct="1"/>
            <a:r>
              <a:rPr lang="zh-CN" altLang="en-US" sz="2800" b="1" dirty="0" smtClean="0">
                <a:latin typeface="+mn-ea"/>
                <a:ea typeface="+mn-ea"/>
              </a:rPr>
              <a:t> </a:t>
            </a:r>
            <a:r>
              <a:rPr lang="zh-CN" altLang="zh-CN" sz="2800" b="1" dirty="0" smtClean="0">
                <a:latin typeface="+mn-ea"/>
                <a:ea typeface="+mn-ea"/>
              </a:rPr>
              <a:t>最短路径</a:t>
            </a:r>
          </a:p>
          <a:p>
            <a:pPr eaLnBrk="1" hangingPunct="1"/>
            <a:r>
              <a:rPr lang="zh-CN" altLang="en-US" sz="2800" b="1" dirty="0" smtClean="0">
                <a:latin typeface="+mn-ea"/>
                <a:ea typeface="+mn-ea"/>
              </a:rPr>
              <a:t> </a:t>
            </a:r>
            <a:r>
              <a:rPr lang="zh-CN" altLang="zh-CN" sz="2800" b="1" dirty="0" smtClean="0">
                <a:latin typeface="+mn-ea"/>
                <a:ea typeface="+mn-ea"/>
              </a:rPr>
              <a:t>关键路径</a:t>
            </a:r>
          </a:p>
          <a:p>
            <a:pPr eaLnBrk="1" hangingPunct="1"/>
            <a:r>
              <a:rPr lang="zh-CN" altLang="en-US" sz="2800" b="1" dirty="0" smtClean="0">
                <a:latin typeface="+mn-ea"/>
                <a:ea typeface="+mn-ea"/>
              </a:rPr>
              <a:t> </a:t>
            </a:r>
            <a:r>
              <a:rPr lang="zh-CN" altLang="zh-CN" sz="2800" b="1" dirty="0" smtClean="0">
                <a:latin typeface="+mn-ea"/>
                <a:ea typeface="+mn-ea"/>
              </a:rPr>
              <a:t>中国邮路</a:t>
            </a:r>
            <a:endParaRPr lang="zh-CN" altLang="en-US" sz="2800" b="1" dirty="0" smtClean="0">
              <a:latin typeface="+mn-ea"/>
              <a:ea typeface="+mn-ea"/>
            </a:endParaRP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第二章 道路与回路 </a:t>
            </a:r>
          </a:p>
        </p:txBody>
      </p:sp>
    </p:spTree>
    <p:extLst>
      <p:ext uri="{BB962C8B-B14F-4D97-AF65-F5344CB8AC3E}">
        <p14:creationId xmlns:p14="http://schemas.microsoft.com/office/powerpoint/2010/main" val="2075176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86325" y="2619375"/>
            <a:ext cx="1411288" cy="933450"/>
            <a:chOff x="2823" y="2035"/>
            <a:chExt cx="889" cy="588"/>
          </a:xfrm>
        </p:grpSpPr>
        <p:sp>
          <p:nvSpPr>
            <p:cNvPr id="60447" name="Line 3"/>
            <p:cNvSpPr>
              <a:spLocks noChangeShapeType="1"/>
            </p:cNvSpPr>
            <p:nvPr/>
          </p:nvSpPr>
          <p:spPr bwMode="auto">
            <a:xfrm>
              <a:off x="2828" y="2035"/>
              <a:ext cx="0"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48" name="Line 4"/>
            <p:cNvSpPr>
              <a:spLocks noChangeShapeType="1"/>
            </p:cNvSpPr>
            <p:nvPr/>
          </p:nvSpPr>
          <p:spPr bwMode="auto">
            <a:xfrm>
              <a:off x="3707" y="2035"/>
              <a:ext cx="0"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49" name="Line 5"/>
            <p:cNvSpPr>
              <a:spLocks noChangeShapeType="1"/>
            </p:cNvSpPr>
            <p:nvPr/>
          </p:nvSpPr>
          <p:spPr bwMode="auto">
            <a:xfrm>
              <a:off x="2828" y="2623"/>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50" name="Line 6"/>
            <p:cNvSpPr>
              <a:spLocks noChangeShapeType="1"/>
            </p:cNvSpPr>
            <p:nvPr/>
          </p:nvSpPr>
          <p:spPr bwMode="auto">
            <a:xfrm>
              <a:off x="2823" y="2035"/>
              <a:ext cx="884"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51" name="Line 7"/>
            <p:cNvSpPr>
              <a:spLocks noChangeShapeType="1"/>
            </p:cNvSpPr>
            <p:nvPr/>
          </p:nvSpPr>
          <p:spPr bwMode="auto">
            <a:xfrm flipV="1">
              <a:off x="2823" y="2035"/>
              <a:ext cx="884"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52" name="Line 8"/>
            <p:cNvSpPr>
              <a:spLocks noChangeShapeType="1"/>
            </p:cNvSpPr>
            <p:nvPr/>
          </p:nvSpPr>
          <p:spPr bwMode="auto">
            <a:xfrm>
              <a:off x="2823" y="2047"/>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60419" name="Line 9"/>
          <p:cNvSpPr>
            <a:spLocks noChangeShapeType="1"/>
          </p:cNvSpPr>
          <p:nvPr/>
        </p:nvSpPr>
        <p:spPr bwMode="auto">
          <a:xfrm>
            <a:off x="2816225" y="2619375"/>
            <a:ext cx="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0" name="Line 10"/>
          <p:cNvSpPr>
            <a:spLocks noChangeShapeType="1"/>
          </p:cNvSpPr>
          <p:nvPr/>
        </p:nvSpPr>
        <p:spPr bwMode="auto">
          <a:xfrm>
            <a:off x="2816225" y="2619375"/>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1" name="Line 11"/>
          <p:cNvSpPr>
            <a:spLocks noChangeShapeType="1"/>
          </p:cNvSpPr>
          <p:nvPr/>
        </p:nvSpPr>
        <p:spPr bwMode="auto">
          <a:xfrm>
            <a:off x="4219575" y="2619375"/>
            <a:ext cx="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2" name="Line 12"/>
          <p:cNvSpPr>
            <a:spLocks noChangeShapeType="1"/>
          </p:cNvSpPr>
          <p:nvPr/>
        </p:nvSpPr>
        <p:spPr bwMode="auto">
          <a:xfrm>
            <a:off x="2816225" y="2619375"/>
            <a:ext cx="140335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3" name="Line 13"/>
          <p:cNvSpPr>
            <a:spLocks noChangeShapeType="1"/>
          </p:cNvSpPr>
          <p:nvPr/>
        </p:nvSpPr>
        <p:spPr bwMode="auto">
          <a:xfrm flipV="1">
            <a:off x="2816225" y="2619375"/>
            <a:ext cx="140335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4" name="Line 14"/>
          <p:cNvSpPr>
            <a:spLocks noChangeShapeType="1"/>
          </p:cNvSpPr>
          <p:nvPr/>
        </p:nvSpPr>
        <p:spPr bwMode="auto">
          <a:xfrm>
            <a:off x="2816225"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5" name="Line 15"/>
          <p:cNvSpPr>
            <a:spLocks noChangeShapeType="1"/>
          </p:cNvSpPr>
          <p:nvPr/>
        </p:nvSpPr>
        <p:spPr bwMode="auto">
          <a:xfrm flipH="1">
            <a:off x="3517900"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6" name="Line 16"/>
          <p:cNvSpPr>
            <a:spLocks noChangeShapeType="1"/>
          </p:cNvSpPr>
          <p:nvPr/>
        </p:nvSpPr>
        <p:spPr bwMode="auto">
          <a:xfrm>
            <a:off x="2816225" y="3571875"/>
            <a:ext cx="1403350" cy="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7" name="Line 17"/>
          <p:cNvSpPr>
            <a:spLocks noChangeShapeType="1"/>
          </p:cNvSpPr>
          <p:nvPr/>
        </p:nvSpPr>
        <p:spPr bwMode="auto">
          <a:xfrm>
            <a:off x="106362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8" name="Line 18"/>
          <p:cNvSpPr>
            <a:spLocks noChangeShapeType="1"/>
          </p:cNvSpPr>
          <p:nvPr/>
        </p:nvSpPr>
        <p:spPr bwMode="auto">
          <a:xfrm>
            <a:off x="1063625" y="256698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29" name="Line 19"/>
          <p:cNvSpPr>
            <a:spLocks noChangeShapeType="1"/>
          </p:cNvSpPr>
          <p:nvPr/>
        </p:nvSpPr>
        <p:spPr bwMode="auto">
          <a:xfrm>
            <a:off x="246697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0" name="Line 20"/>
          <p:cNvSpPr>
            <a:spLocks noChangeShapeType="1"/>
          </p:cNvSpPr>
          <p:nvPr/>
        </p:nvSpPr>
        <p:spPr bwMode="auto">
          <a:xfrm>
            <a:off x="1063625" y="350043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1" name="Line 21"/>
          <p:cNvSpPr>
            <a:spLocks noChangeShapeType="1"/>
          </p:cNvSpPr>
          <p:nvPr/>
        </p:nvSpPr>
        <p:spPr bwMode="auto">
          <a:xfrm>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2" name="Line 22"/>
          <p:cNvSpPr>
            <a:spLocks noChangeShapeType="1"/>
          </p:cNvSpPr>
          <p:nvPr/>
        </p:nvSpPr>
        <p:spPr bwMode="auto">
          <a:xfrm>
            <a:off x="1063625"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3" name="Line 23"/>
          <p:cNvSpPr>
            <a:spLocks noChangeShapeType="1"/>
          </p:cNvSpPr>
          <p:nvPr/>
        </p:nvSpPr>
        <p:spPr bwMode="auto">
          <a:xfrm flipH="1">
            <a:off x="1765300"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4" name="Line 24"/>
          <p:cNvSpPr>
            <a:spLocks noChangeShapeType="1"/>
          </p:cNvSpPr>
          <p:nvPr/>
        </p:nvSpPr>
        <p:spPr bwMode="auto">
          <a:xfrm flipV="1">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5" name="Line 25"/>
          <p:cNvSpPr>
            <a:spLocks noChangeShapeType="1"/>
          </p:cNvSpPr>
          <p:nvPr/>
        </p:nvSpPr>
        <p:spPr bwMode="auto">
          <a:xfrm flipH="1">
            <a:off x="1063625" y="19002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6" name="Line 26"/>
          <p:cNvSpPr>
            <a:spLocks noChangeShapeType="1"/>
          </p:cNvSpPr>
          <p:nvPr/>
        </p:nvSpPr>
        <p:spPr bwMode="auto">
          <a:xfrm>
            <a:off x="1765300" y="1900238"/>
            <a:ext cx="701675" cy="6667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0437" name="Rectangle 27"/>
          <p:cNvSpPr>
            <a:spLocks noChangeArrowheads="1"/>
          </p:cNvSpPr>
          <p:nvPr/>
        </p:nvSpPr>
        <p:spPr bwMode="auto">
          <a:xfrm>
            <a:off x="2595067" y="2257425"/>
            <a:ext cx="397866" cy="246221"/>
          </a:xfrm>
          <a:prstGeom prst="rect">
            <a:avLst/>
          </a:prstGeom>
          <a:ln w="38100">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ctr" defTabSz="914400" rtl="0" eaLnBrk="1" fontAlgn="base" latinLnBrk="0" hangingPunct="1">
              <a:lnSpc>
                <a:spcPct val="5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pitchFamily="18" charset="0"/>
                <a:ea typeface="楷体_GB2312"/>
                <a:cs typeface="楷体_GB2312"/>
              </a:rPr>
              <a:t>v</a:t>
            </a:r>
            <a:r>
              <a:rPr kumimoji="1" lang="en-US" altLang="zh-CN" sz="2000" b="1" i="0" u="none" strike="noStrike" kern="1200" cap="none" spc="0" normalizeH="0" baseline="-25000" noProof="0">
                <a:ln>
                  <a:noFill/>
                </a:ln>
                <a:solidFill>
                  <a:srgbClr val="000000"/>
                </a:solidFill>
                <a:effectLst/>
                <a:uLnTx/>
                <a:uFillTx/>
                <a:latin typeface="Times" pitchFamily="18" charset="0"/>
                <a:ea typeface="楷体_GB2312"/>
                <a:cs typeface="楷体_GB2312"/>
              </a:rPr>
              <a:t>1</a:t>
            </a:r>
          </a:p>
        </p:txBody>
      </p:sp>
      <p:sp>
        <p:nvSpPr>
          <p:cNvPr id="60438" name="Rectangle 28"/>
          <p:cNvSpPr>
            <a:spLocks noChangeArrowheads="1"/>
          </p:cNvSpPr>
          <p:nvPr/>
        </p:nvSpPr>
        <p:spPr bwMode="auto">
          <a:xfrm>
            <a:off x="4094163" y="2257426"/>
            <a:ext cx="448808" cy="246221"/>
          </a:xfrm>
          <a:prstGeom prst="rect">
            <a:avLst/>
          </a:prstGeom>
          <a:ln w="38100">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base" latinLnBrk="0" hangingPunct="1">
              <a:lnSpc>
                <a:spcPct val="5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pitchFamily="18" charset="0"/>
                <a:ea typeface="楷体_GB2312"/>
                <a:cs typeface="楷体_GB2312"/>
              </a:rPr>
              <a:t>v</a:t>
            </a:r>
            <a:r>
              <a:rPr kumimoji="1" lang="en-US" altLang="zh-CN" sz="2000" b="1" i="0" u="none" strike="noStrike" kern="1200" cap="none" spc="0" normalizeH="0" baseline="-25000" noProof="0" dirty="0">
                <a:ln>
                  <a:noFill/>
                </a:ln>
                <a:solidFill>
                  <a:srgbClr val="000000"/>
                </a:solidFill>
                <a:effectLst/>
                <a:uLnTx/>
                <a:uFillTx/>
                <a:latin typeface="Times" pitchFamily="18" charset="0"/>
                <a:ea typeface="楷体_GB2312"/>
                <a:cs typeface="楷体_GB2312"/>
              </a:rPr>
              <a:t>2</a:t>
            </a:r>
          </a:p>
        </p:txBody>
      </p:sp>
      <p:sp>
        <p:nvSpPr>
          <p:cNvPr id="306206" name="Text Box 30"/>
          <p:cNvSpPr txBox="1">
            <a:spLocks noChangeArrowheads="1"/>
          </p:cNvSpPr>
          <p:nvPr/>
        </p:nvSpPr>
        <p:spPr bwMode="auto">
          <a:xfrm>
            <a:off x="1106488" y="4778375"/>
            <a:ext cx="1512887"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rPr>
              <a:t>欧拉图</a:t>
            </a:r>
          </a:p>
        </p:txBody>
      </p:sp>
      <p:sp>
        <p:nvSpPr>
          <p:cNvPr id="306207" name="Text Box 31"/>
          <p:cNvSpPr txBox="1">
            <a:spLocks noChangeArrowheads="1"/>
          </p:cNvSpPr>
          <p:nvPr/>
        </p:nvSpPr>
        <p:spPr bwMode="auto">
          <a:xfrm>
            <a:off x="2862263" y="4778375"/>
            <a:ext cx="1512887"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rPr>
              <a:t>半欧拉图</a:t>
            </a:r>
          </a:p>
        </p:txBody>
      </p:sp>
      <p:sp>
        <p:nvSpPr>
          <p:cNvPr id="306208" name="Text Box 32"/>
          <p:cNvSpPr txBox="1">
            <a:spLocks noChangeArrowheads="1"/>
          </p:cNvSpPr>
          <p:nvPr/>
        </p:nvSpPr>
        <p:spPr bwMode="auto">
          <a:xfrm>
            <a:off x="4886325" y="4778375"/>
            <a:ext cx="1512888"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Calibri"/>
                <a:ea typeface="宋体" panose="02010600030101010101" pitchFamily="2" charset="-122"/>
                <a:cs typeface="+mn-cs"/>
              </a:rPr>
              <a:t>非欧拉图</a:t>
            </a:r>
          </a:p>
        </p:txBody>
      </p:sp>
      <p:sp>
        <p:nvSpPr>
          <p:cNvPr id="306209" name="Rectangle 33"/>
          <p:cNvSpPr>
            <a:spLocks noChangeArrowheads="1"/>
          </p:cNvSpPr>
          <p:nvPr/>
        </p:nvSpPr>
        <p:spPr bwMode="auto">
          <a:xfrm>
            <a:off x="468313" y="5516563"/>
            <a:ext cx="7991475" cy="476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a:ln>
                  <a:noFill/>
                </a:ln>
                <a:solidFill>
                  <a:srgbClr val="FF3399"/>
                </a:solidFill>
                <a:effectLst/>
                <a:uLnTx/>
                <a:uFillTx/>
                <a:latin typeface="Tahoma" pitchFamily="34" charset="0"/>
                <a:ea typeface="宋体" pitchFamily="2" charset="-122"/>
                <a:cs typeface="+mn-cs"/>
                <a:sym typeface="MT Extra" pitchFamily="18" charset="2"/>
              </a:rPr>
              <a:t>如何快速判定一个图中是否有欧拉路或欧拉回路</a:t>
            </a:r>
            <a:r>
              <a:rPr kumimoji="1" lang="en-US" altLang="zh-CN" sz="2800" b="1" i="0" u="none" strike="noStrike" kern="1200" cap="none" spc="0" normalizeH="0" baseline="0" noProof="0">
                <a:ln>
                  <a:noFill/>
                </a:ln>
                <a:solidFill>
                  <a:srgbClr val="FF3399"/>
                </a:solidFill>
                <a:effectLst/>
                <a:uLnTx/>
                <a:uFillTx/>
                <a:latin typeface="Tahoma" pitchFamily="34" charset="0"/>
                <a:ea typeface="宋体" pitchFamily="2" charset="-122"/>
                <a:cs typeface="+mn-cs"/>
                <a:sym typeface="MT Extra" pitchFamily="18" charset="2"/>
              </a:rPr>
              <a:t>?</a:t>
            </a:r>
          </a:p>
        </p:txBody>
      </p:sp>
      <p:pic>
        <p:nvPicPr>
          <p:cNvPr id="60444" name="Picture 34" descr="图6"/>
          <p:cNvPicPr>
            <a:picLocks noChangeAspect="1" noChangeArrowheads="1"/>
          </p:cNvPicPr>
          <p:nvPr/>
        </p:nvPicPr>
        <p:blipFill>
          <a:blip r:embed="rId2" cstate="print"/>
          <a:srcRect/>
          <a:stretch>
            <a:fillRect/>
          </a:stretch>
        </p:blipFill>
        <p:spPr bwMode="auto">
          <a:xfrm>
            <a:off x="6686550" y="2438400"/>
            <a:ext cx="2070100" cy="1601788"/>
          </a:xfrm>
          <a:prstGeom prst="rect">
            <a:avLst/>
          </a:prstGeom>
          <a:ln>
            <a:noFill/>
            <a:headEnd/>
            <a:tailEnd/>
          </a:ln>
        </p:spPr>
        <p:style>
          <a:lnRef idx="2">
            <a:schemeClr val="accent3"/>
          </a:lnRef>
          <a:fillRef idx="1">
            <a:schemeClr val="lt1"/>
          </a:fillRef>
          <a:effectRef idx="0">
            <a:schemeClr val="accent3"/>
          </a:effectRef>
          <a:fontRef idx="minor">
            <a:schemeClr val="dk1"/>
          </a:fontRef>
        </p:style>
      </p:pic>
      <p:sp>
        <p:nvSpPr>
          <p:cNvPr id="306211" name="Text Box 35"/>
          <p:cNvSpPr txBox="1">
            <a:spLocks noChangeArrowheads="1"/>
          </p:cNvSpPr>
          <p:nvPr/>
        </p:nvSpPr>
        <p:spPr bwMode="auto">
          <a:xfrm>
            <a:off x="7092950" y="4778068"/>
            <a:ext cx="1512888"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欧拉图</a:t>
            </a:r>
          </a:p>
        </p:txBody>
      </p:sp>
      <p:sp>
        <p:nvSpPr>
          <p:cNvPr id="60446" name="Text Box 36"/>
          <p:cNvSpPr txBox="1">
            <a:spLocks noChangeArrowheads="1"/>
          </p:cNvSpPr>
          <p:nvPr/>
        </p:nvSpPr>
        <p:spPr bwMode="auto">
          <a:xfrm>
            <a:off x="468313" y="1268413"/>
            <a:ext cx="1998662"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例</a:t>
            </a:r>
            <a:r>
              <a:rPr kumimoji="1" lang="en-US" altLang="zh-CN"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2.3.1</a:t>
            </a:r>
          </a:p>
        </p:txBody>
      </p:sp>
      <p:sp>
        <p:nvSpPr>
          <p:cNvPr id="39" name="标题 38"/>
          <p:cNvSpPr>
            <a:spLocks noGrp="1"/>
          </p:cNvSpPr>
          <p:nvPr>
            <p:ph type="title"/>
          </p:nvPr>
        </p:nvSpPr>
        <p:spPr/>
        <p:txBody>
          <a:bodyPr/>
          <a:lstStyle/>
          <a:p>
            <a:r>
              <a:rPr lang="zh-CN" altLang="en-US" dirty="0" smtClean="0"/>
              <a:t>欧拉图</a:t>
            </a:r>
            <a:endParaRPr lang="zh-CN" altLang="en-US" dirty="0"/>
          </a:p>
        </p:txBody>
      </p:sp>
    </p:spTree>
    <p:extLst>
      <p:ext uri="{BB962C8B-B14F-4D97-AF65-F5344CB8AC3E}">
        <p14:creationId xmlns:p14="http://schemas.microsoft.com/office/powerpoint/2010/main" val="139339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206"/>
                                        </p:tgtEl>
                                        <p:attrNameLst>
                                          <p:attrName>style.visibility</p:attrName>
                                        </p:attrNameLst>
                                      </p:cBhvr>
                                      <p:to>
                                        <p:strVal val="visible"/>
                                      </p:to>
                                    </p:set>
                                    <p:animEffect transition="in" filter="blinds(horizontal)">
                                      <p:cBhvr>
                                        <p:cTn id="7" dur="500"/>
                                        <p:tgtEl>
                                          <p:spTgt spid="306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207"/>
                                        </p:tgtEl>
                                        <p:attrNameLst>
                                          <p:attrName>style.visibility</p:attrName>
                                        </p:attrNameLst>
                                      </p:cBhvr>
                                      <p:to>
                                        <p:strVal val="visible"/>
                                      </p:to>
                                    </p:set>
                                    <p:animEffect transition="in" filter="blinds(horizontal)">
                                      <p:cBhvr>
                                        <p:cTn id="12" dur="500"/>
                                        <p:tgtEl>
                                          <p:spTgt spid="3062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6208"/>
                                        </p:tgtEl>
                                        <p:attrNameLst>
                                          <p:attrName>style.visibility</p:attrName>
                                        </p:attrNameLst>
                                      </p:cBhvr>
                                      <p:to>
                                        <p:strVal val="visible"/>
                                      </p:to>
                                    </p:set>
                                    <p:animEffect transition="in" filter="blinds(horizontal)">
                                      <p:cBhvr>
                                        <p:cTn id="17" dur="500"/>
                                        <p:tgtEl>
                                          <p:spTgt spid="3062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6211"/>
                                        </p:tgtEl>
                                        <p:attrNameLst>
                                          <p:attrName>style.visibility</p:attrName>
                                        </p:attrNameLst>
                                      </p:cBhvr>
                                      <p:to>
                                        <p:strVal val="visible"/>
                                      </p:to>
                                    </p:set>
                                    <p:animEffect transition="in" filter="blinds(horizontal)">
                                      <p:cBhvr>
                                        <p:cTn id="22" dur="500"/>
                                        <p:tgtEl>
                                          <p:spTgt spid="3062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6209"/>
                                        </p:tgtEl>
                                        <p:attrNameLst>
                                          <p:attrName>style.visibility</p:attrName>
                                        </p:attrNameLst>
                                      </p:cBhvr>
                                      <p:to>
                                        <p:strVal val="visible"/>
                                      </p:to>
                                    </p:set>
                                    <p:animEffect transition="in" filter="blinds(horizontal)">
                                      <p:cBhvr>
                                        <p:cTn id="27" dur="500"/>
                                        <p:tgtEl>
                                          <p:spTgt spid="30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6" grpId="0" animBg="1"/>
      <p:bldP spid="306207" grpId="0" animBg="1"/>
      <p:bldP spid="306208" grpId="0" animBg="1"/>
      <p:bldP spid="306209" grpId="0"/>
      <p:bldP spid="3062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zh-CN" altLang="en-US" dirty="0" smtClean="0"/>
              <a:t>欧拉图判别定理</a:t>
            </a:r>
          </a:p>
        </p:txBody>
      </p:sp>
      <p:sp>
        <p:nvSpPr>
          <p:cNvPr id="61443" name="Rectangle 3"/>
          <p:cNvSpPr>
            <a:spLocks noGrp="1" noChangeArrowheads="1"/>
          </p:cNvSpPr>
          <p:nvPr>
            <p:ph idx="1"/>
          </p:nvPr>
        </p:nvSpPr>
        <p:spPr/>
        <p:txBody>
          <a:bodyPr/>
          <a:lstStyle/>
          <a:p>
            <a:pPr eaLnBrk="1" hangingPunct="1">
              <a:spcBef>
                <a:spcPct val="40000"/>
              </a:spcBef>
              <a:buFont typeface="Wingdings" pitchFamily="2" charset="2"/>
              <a:buNone/>
            </a:pPr>
            <a:r>
              <a:rPr lang="zh-CN" altLang="en-US" b="1" dirty="0" smtClean="0">
                <a:solidFill>
                  <a:srgbClr val="FF0000"/>
                </a:solidFill>
                <a:latin typeface="+mn-ea"/>
                <a:ea typeface="+mn-ea"/>
              </a:rPr>
              <a:t>定理</a:t>
            </a:r>
            <a:r>
              <a:rPr lang="en-US" altLang="zh-CN" b="1" dirty="0" smtClean="0">
                <a:solidFill>
                  <a:srgbClr val="FF0000"/>
                </a:solidFill>
                <a:latin typeface="+mn-ea"/>
                <a:ea typeface="+mn-ea"/>
              </a:rPr>
              <a:t>2.3.1  </a:t>
            </a:r>
            <a:r>
              <a:rPr lang="zh-CN" altLang="zh-CN" b="1" dirty="0" smtClean="0">
                <a:latin typeface="+mn-ea"/>
                <a:ea typeface="+mn-ea"/>
              </a:rPr>
              <a:t>无向连通图G有欧拉回路的充要条件是各顶点的度都是偶数。</a:t>
            </a:r>
            <a:endParaRPr lang="zh-CN" altLang="en-US" b="1" dirty="0" smtClean="0">
              <a:latin typeface="+mn-ea"/>
              <a:ea typeface="+mn-ea"/>
            </a:endParaRPr>
          </a:p>
        </p:txBody>
      </p:sp>
      <p:sp>
        <p:nvSpPr>
          <p:cNvPr id="307204" name="Rectangle 4"/>
          <p:cNvSpPr>
            <a:spLocks noChangeArrowheads="1"/>
          </p:cNvSpPr>
          <p:nvPr/>
        </p:nvSpPr>
        <p:spPr bwMode="auto">
          <a:xfrm>
            <a:off x="468313" y="2565400"/>
            <a:ext cx="8137525" cy="340042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证明</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a:ln>
                  <a:noFill/>
                </a:ln>
                <a:solidFill>
                  <a:srgbClr val="7F7F7F"/>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必要性</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   已知存在欧拉回路，要证明度都是偶数</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欧拉回路经过每边一次且仅一次</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沿该回路进入某点后，必定经由另一条边出去</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Arial" pitchFamily="34" charset="0"/>
                <a:ea typeface="宋体" pitchFamily="2" charset="-122"/>
                <a:cs typeface="+mn-cs"/>
              </a:rPr>
              <a:t>因此，各点的度都是偶数</a:t>
            </a:r>
          </a:p>
        </p:txBody>
      </p:sp>
    </p:spTree>
    <p:extLst>
      <p:ext uri="{BB962C8B-B14F-4D97-AF65-F5344CB8AC3E}">
        <p14:creationId xmlns:p14="http://schemas.microsoft.com/office/powerpoint/2010/main" val="3283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4">
                                            <p:txEl>
                                              <p:pRg st="0" end="0"/>
                                            </p:txEl>
                                          </p:spTgt>
                                        </p:tgtEl>
                                        <p:attrNameLst>
                                          <p:attrName>style.visibility</p:attrName>
                                        </p:attrNameLst>
                                      </p:cBhvr>
                                      <p:to>
                                        <p:strVal val="visible"/>
                                      </p:to>
                                    </p:set>
                                    <p:animEffect transition="in" filter="blinds(horizontal)">
                                      <p:cBhvr>
                                        <p:cTn id="7" dur="500"/>
                                        <p:tgtEl>
                                          <p:spTgt spid="3072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4">
                                            <p:txEl>
                                              <p:pRg st="1" end="1"/>
                                            </p:txEl>
                                          </p:spTgt>
                                        </p:tgtEl>
                                        <p:attrNameLst>
                                          <p:attrName>style.visibility</p:attrName>
                                        </p:attrNameLst>
                                      </p:cBhvr>
                                      <p:to>
                                        <p:strVal val="visible"/>
                                      </p:to>
                                    </p:set>
                                    <p:animEffect transition="in" filter="blinds(horizontal)">
                                      <p:cBhvr>
                                        <p:cTn id="10" dur="500"/>
                                        <p:tgtEl>
                                          <p:spTgt spid="30720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4">
                                            <p:txEl>
                                              <p:pRg st="2" end="2"/>
                                            </p:txEl>
                                          </p:spTgt>
                                        </p:tgtEl>
                                        <p:attrNameLst>
                                          <p:attrName>style.visibility</p:attrName>
                                        </p:attrNameLst>
                                      </p:cBhvr>
                                      <p:to>
                                        <p:strVal val="visible"/>
                                      </p:to>
                                    </p:set>
                                    <p:animEffect transition="in" filter="blinds(horizontal)">
                                      <p:cBhvr>
                                        <p:cTn id="13" dur="500"/>
                                        <p:tgtEl>
                                          <p:spTgt spid="30720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04">
                                            <p:txEl>
                                              <p:pRg st="3" end="3"/>
                                            </p:txEl>
                                          </p:spTgt>
                                        </p:tgtEl>
                                        <p:attrNameLst>
                                          <p:attrName>style.visibility</p:attrName>
                                        </p:attrNameLst>
                                      </p:cBhvr>
                                      <p:to>
                                        <p:strVal val="visible"/>
                                      </p:to>
                                    </p:set>
                                    <p:animEffect transition="in" filter="blinds(horizontal)">
                                      <p:cBhvr>
                                        <p:cTn id="18" dur="500"/>
                                        <p:tgtEl>
                                          <p:spTgt spid="3072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204">
                                            <p:txEl>
                                              <p:pRg st="4" end="4"/>
                                            </p:txEl>
                                          </p:spTgt>
                                        </p:tgtEl>
                                        <p:attrNameLst>
                                          <p:attrName>style.visibility</p:attrName>
                                        </p:attrNameLst>
                                      </p:cBhvr>
                                      <p:to>
                                        <p:strVal val="visible"/>
                                      </p:to>
                                    </p:set>
                                    <p:animEffect transition="in" filter="blinds(horizontal)">
                                      <p:cBhvr>
                                        <p:cTn id="23" dur="500"/>
                                        <p:tgtEl>
                                          <p:spTgt spid="30720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204">
                                            <p:txEl>
                                              <p:pRg st="5" end="5"/>
                                            </p:txEl>
                                          </p:spTgt>
                                        </p:tgtEl>
                                        <p:attrNameLst>
                                          <p:attrName>style.visibility</p:attrName>
                                        </p:attrNameLst>
                                      </p:cBhvr>
                                      <p:to>
                                        <p:strVal val="visible"/>
                                      </p:to>
                                    </p:set>
                                    <p:animEffect transition="in" filter="blinds(horizontal)">
                                      <p:cBhvr>
                                        <p:cTn id="28" dur="500"/>
                                        <p:tgtEl>
                                          <p:spTgt spid="30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539750" y="1273175"/>
            <a:ext cx="8134350" cy="4843463"/>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zh-CN" sz="28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sym typeface="MT Extra" pitchFamily="18" charset="2"/>
              </a:rPr>
              <a:t>例</a:t>
            </a:r>
            <a:r>
              <a:rPr kumimoji="1" lang="en-US" altLang="zh-CN" sz="2800" b="1" i="0" u="none" strike="noStrike" kern="1200" cap="none" spc="0" normalizeH="0" baseline="0" noProof="0" dirty="0" smtClean="0">
                <a:ln>
                  <a:noFill/>
                </a:ln>
                <a:solidFill>
                  <a:srgbClr val="FF0000"/>
                </a:solidFill>
                <a:effectLst/>
                <a:uLnTx/>
                <a:uFillTx/>
                <a:latin typeface="Garamond" pitchFamily="18" charset="0"/>
                <a:ea typeface="宋体" pitchFamily="2" charset="-122"/>
                <a:cs typeface="+mn-cs"/>
                <a:sym typeface="MT Extra" pitchFamily="18" charset="2"/>
              </a:rPr>
              <a:t>2.3.2</a:t>
            </a:r>
            <a:r>
              <a:rPr kumimoji="1" lang="zh-CN" altLang="zh-CN" sz="2800" b="1" i="0" u="none" strike="noStrike" kern="1200" cap="none" spc="0" normalizeH="0" baseline="0" noProof="0" dirty="0" smtClean="0">
                <a:ln>
                  <a:noFill/>
                </a:ln>
                <a:solidFill>
                  <a:srgbClr val="FF0000"/>
                </a:solidFill>
                <a:effectLst/>
                <a:uLnTx/>
                <a:uFillTx/>
                <a:latin typeface="Garamond" pitchFamily="18" charset="0"/>
                <a:ea typeface="宋体" pitchFamily="2" charset="-122"/>
                <a:cs typeface="+mn-cs"/>
                <a:sym typeface="MT Extra" pitchFamily="18" charset="2"/>
              </a:rPr>
              <a:t>：</a:t>
            </a:r>
            <a:r>
              <a:rPr kumimoji="1" lang="zh-CN" altLang="zh-CN" sz="28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sym typeface="MT Extra" pitchFamily="18" charset="2"/>
              </a:rPr>
              <a:t>求右图中欧拉回路.</a:t>
            </a:r>
            <a:endParaRPr kumimoji="1" lang="en-US" altLang="zh-CN" sz="28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选以</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为起点的连通回路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:1261</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b)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不包含所有边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在</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G-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中找新回路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6356   </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 </a:t>
            </a:r>
            <a:r>
              <a:rPr kumimoji="1" lang="en-US" altLang="zh-CN" sz="24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sym typeface="MT Extra" pitchFamily="18" charset="2"/>
              </a:rPr>
              <a:t>6</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的公共点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d)</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以公共点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6</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为起点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中的边排序</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:C=6356126</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 C;        f)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不包含所有边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g)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在</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G-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中找新连通回路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52345  ( </a:t>
            </a:r>
            <a:r>
              <a:rPr kumimoji="1" lang="en-US" altLang="zh-CN" sz="24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sym typeface="MT Extra" pitchFamily="18" charset="2"/>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的公共点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h)</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以公共点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为起点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2</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中的边排序</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:C=52345612635</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sym typeface="MT Extra" pitchFamily="18" charset="2"/>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 C</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j) 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包含所有边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k)</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输出</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E</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sym typeface="MT Extra" pitchFamily="18" charset="2"/>
              </a:rPr>
              <a:t>1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=52345612635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p>
        </p:txBody>
      </p:sp>
      <p:grpSp>
        <p:nvGrpSpPr>
          <p:cNvPr id="2" name="Group 3"/>
          <p:cNvGrpSpPr>
            <a:grpSpLocks/>
          </p:cNvGrpSpPr>
          <p:nvPr/>
        </p:nvGrpSpPr>
        <p:grpSpPr bwMode="auto">
          <a:xfrm>
            <a:off x="5292725" y="1344613"/>
            <a:ext cx="1600200" cy="1905000"/>
            <a:chOff x="4128" y="432"/>
            <a:chExt cx="1008" cy="1200"/>
          </a:xfrm>
        </p:grpSpPr>
        <p:sp>
          <p:nvSpPr>
            <p:cNvPr id="67610" name="Text Box 4"/>
            <p:cNvSpPr txBox="1">
              <a:spLocks noChangeArrowheads="1"/>
            </p:cNvSpPr>
            <p:nvPr/>
          </p:nvSpPr>
          <p:spPr bwMode="auto">
            <a:xfrm>
              <a:off x="4464" y="432"/>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1</a:t>
              </a:r>
            </a:p>
          </p:txBody>
        </p:sp>
        <p:grpSp>
          <p:nvGrpSpPr>
            <p:cNvPr id="3" name="Group 5"/>
            <p:cNvGrpSpPr>
              <a:grpSpLocks/>
            </p:cNvGrpSpPr>
            <p:nvPr/>
          </p:nvGrpSpPr>
          <p:grpSpPr bwMode="auto">
            <a:xfrm>
              <a:off x="4128" y="768"/>
              <a:ext cx="1008" cy="624"/>
              <a:chOff x="1776" y="1824"/>
              <a:chExt cx="1008" cy="624"/>
            </a:xfrm>
          </p:grpSpPr>
          <p:sp>
            <p:nvSpPr>
              <p:cNvPr id="67619" name="Text Box 6"/>
              <p:cNvSpPr txBox="1">
                <a:spLocks noChangeArrowheads="1"/>
              </p:cNvSpPr>
              <p:nvPr/>
            </p:nvSpPr>
            <p:spPr bwMode="auto">
              <a:xfrm>
                <a:off x="1776" y="1824"/>
                <a:ext cx="384"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6</a:t>
                </a:r>
              </a:p>
            </p:txBody>
          </p:sp>
          <p:sp>
            <p:nvSpPr>
              <p:cNvPr id="67620" name="Text Box 7"/>
              <p:cNvSpPr txBox="1">
                <a:spLocks noChangeArrowheads="1"/>
              </p:cNvSpPr>
              <p:nvPr/>
            </p:nvSpPr>
            <p:spPr bwMode="auto">
              <a:xfrm>
                <a:off x="2400" y="1824"/>
                <a:ext cx="384"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2</a:t>
                </a:r>
              </a:p>
            </p:txBody>
          </p:sp>
          <p:sp>
            <p:nvSpPr>
              <p:cNvPr id="67621" name="Text Box 8"/>
              <p:cNvSpPr txBox="1">
                <a:spLocks noChangeArrowheads="1"/>
              </p:cNvSpPr>
              <p:nvPr/>
            </p:nvSpPr>
            <p:spPr bwMode="auto">
              <a:xfrm>
                <a:off x="1776" y="2160"/>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5</a:t>
                </a:r>
              </a:p>
            </p:txBody>
          </p:sp>
          <p:sp>
            <p:nvSpPr>
              <p:cNvPr id="67622" name="Text Box 9"/>
              <p:cNvSpPr txBox="1">
                <a:spLocks noChangeArrowheads="1"/>
              </p:cNvSpPr>
              <p:nvPr/>
            </p:nvSpPr>
            <p:spPr bwMode="auto">
              <a:xfrm>
                <a:off x="2400" y="2160"/>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3</a:t>
                </a:r>
              </a:p>
            </p:txBody>
          </p:sp>
          <p:sp>
            <p:nvSpPr>
              <p:cNvPr id="67623" name="Line 10"/>
              <p:cNvSpPr>
                <a:spLocks noChangeShapeType="1"/>
              </p:cNvSpPr>
              <p:nvPr/>
            </p:nvSpPr>
            <p:spPr bwMode="auto">
              <a:xfrm>
                <a:off x="1968" y="2016"/>
                <a:ext cx="0"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24" name="Line 11"/>
              <p:cNvSpPr>
                <a:spLocks noChangeShapeType="1"/>
              </p:cNvSpPr>
              <p:nvPr/>
            </p:nvSpPr>
            <p:spPr bwMode="auto">
              <a:xfrm flipV="1">
                <a:off x="1968" y="1968"/>
                <a:ext cx="528"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25" name="Line 12"/>
              <p:cNvSpPr>
                <a:spLocks noChangeShapeType="1"/>
              </p:cNvSpPr>
              <p:nvPr/>
            </p:nvSpPr>
            <p:spPr bwMode="auto">
              <a:xfrm flipH="1">
                <a:off x="2496" y="2016"/>
                <a:ext cx="0"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26" name="Line 13"/>
              <p:cNvSpPr>
                <a:spLocks noChangeShapeType="1"/>
              </p:cNvSpPr>
              <p:nvPr/>
            </p:nvSpPr>
            <p:spPr bwMode="auto">
              <a:xfrm>
                <a:off x="1968" y="1968"/>
                <a:ext cx="528"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7612" name="Line 14"/>
            <p:cNvSpPr>
              <a:spLocks noChangeShapeType="1"/>
            </p:cNvSpPr>
            <p:nvPr/>
          </p:nvSpPr>
          <p:spPr bwMode="auto">
            <a:xfrm>
              <a:off x="4320" y="912"/>
              <a:ext cx="528"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13" name="Line 15"/>
            <p:cNvSpPr>
              <a:spLocks noChangeShapeType="1"/>
            </p:cNvSpPr>
            <p:nvPr/>
          </p:nvSpPr>
          <p:spPr bwMode="auto">
            <a:xfrm>
              <a:off x="4320" y="1248"/>
              <a:ext cx="528"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14" name="Line 16"/>
            <p:cNvSpPr>
              <a:spLocks noChangeShapeType="1"/>
            </p:cNvSpPr>
            <p:nvPr/>
          </p:nvSpPr>
          <p:spPr bwMode="auto">
            <a:xfrm flipH="1">
              <a:off x="4320" y="576"/>
              <a:ext cx="240"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15" name="Line 17"/>
            <p:cNvSpPr>
              <a:spLocks noChangeShapeType="1"/>
            </p:cNvSpPr>
            <p:nvPr/>
          </p:nvSpPr>
          <p:spPr bwMode="auto">
            <a:xfrm>
              <a:off x="4560" y="576"/>
              <a:ext cx="288"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16" name="Text Box 18"/>
            <p:cNvSpPr txBox="1">
              <a:spLocks noChangeArrowheads="1"/>
            </p:cNvSpPr>
            <p:nvPr/>
          </p:nvSpPr>
          <p:spPr bwMode="auto">
            <a:xfrm>
              <a:off x="4512" y="1344"/>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4</a:t>
              </a:r>
            </a:p>
          </p:txBody>
        </p:sp>
        <p:sp>
          <p:nvSpPr>
            <p:cNvPr id="67617" name="Line 19"/>
            <p:cNvSpPr>
              <a:spLocks noChangeShapeType="1"/>
            </p:cNvSpPr>
            <p:nvPr/>
          </p:nvSpPr>
          <p:spPr bwMode="auto">
            <a:xfrm>
              <a:off x="4320" y="1248"/>
              <a:ext cx="288" cy="24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18" name="Line 20"/>
            <p:cNvSpPr>
              <a:spLocks noChangeShapeType="1"/>
            </p:cNvSpPr>
            <p:nvPr/>
          </p:nvSpPr>
          <p:spPr bwMode="auto">
            <a:xfrm flipV="1">
              <a:off x="4608" y="1248"/>
              <a:ext cx="240" cy="24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7588" name="Text Box 21"/>
          <p:cNvSpPr txBox="1">
            <a:spLocks noChangeArrowheads="1"/>
          </p:cNvSpPr>
          <p:nvPr/>
        </p:nvSpPr>
        <p:spPr bwMode="auto">
          <a:xfrm>
            <a:off x="7481888" y="1316038"/>
            <a:ext cx="533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1</a:t>
            </a:r>
          </a:p>
        </p:txBody>
      </p:sp>
      <p:sp>
        <p:nvSpPr>
          <p:cNvPr id="67589" name="Text Box 22"/>
          <p:cNvSpPr txBox="1">
            <a:spLocks noChangeArrowheads="1"/>
          </p:cNvSpPr>
          <p:nvPr/>
        </p:nvSpPr>
        <p:spPr bwMode="auto">
          <a:xfrm>
            <a:off x="6948488" y="1849438"/>
            <a:ext cx="6096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6</a:t>
            </a:r>
          </a:p>
        </p:txBody>
      </p:sp>
      <p:sp>
        <p:nvSpPr>
          <p:cNvPr id="67590" name="Text Box 23"/>
          <p:cNvSpPr txBox="1">
            <a:spLocks noChangeArrowheads="1"/>
          </p:cNvSpPr>
          <p:nvPr/>
        </p:nvSpPr>
        <p:spPr bwMode="auto">
          <a:xfrm>
            <a:off x="7939088" y="1849438"/>
            <a:ext cx="6096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2</a:t>
            </a:r>
          </a:p>
        </p:txBody>
      </p:sp>
      <p:sp>
        <p:nvSpPr>
          <p:cNvPr id="67591" name="Text Box 24"/>
          <p:cNvSpPr txBox="1">
            <a:spLocks noChangeArrowheads="1"/>
          </p:cNvSpPr>
          <p:nvPr/>
        </p:nvSpPr>
        <p:spPr bwMode="auto">
          <a:xfrm>
            <a:off x="6948488" y="2382838"/>
            <a:ext cx="533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5</a:t>
            </a:r>
          </a:p>
        </p:txBody>
      </p:sp>
      <p:sp>
        <p:nvSpPr>
          <p:cNvPr id="67592" name="Text Box 25"/>
          <p:cNvSpPr txBox="1">
            <a:spLocks noChangeArrowheads="1"/>
          </p:cNvSpPr>
          <p:nvPr/>
        </p:nvSpPr>
        <p:spPr bwMode="auto">
          <a:xfrm>
            <a:off x="7939088" y="2382838"/>
            <a:ext cx="533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3</a:t>
            </a:r>
          </a:p>
        </p:txBody>
      </p:sp>
      <p:grpSp>
        <p:nvGrpSpPr>
          <p:cNvPr id="4" name="Group 26"/>
          <p:cNvGrpSpPr>
            <a:grpSpLocks/>
          </p:cNvGrpSpPr>
          <p:nvPr/>
        </p:nvGrpSpPr>
        <p:grpSpPr bwMode="auto">
          <a:xfrm>
            <a:off x="7253288" y="2078038"/>
            <a:ext cx="838200" cy="533400"/>
            <a:chOff x="3936" y="144"/>
            <a:chExt cx="528" cy="336"/>
          </a:xfrm>
        </p:grpSpPr>
        <p:sp>
          <p:nvSpPr>
            <p:cNvPr id="67607" name="Line 27"/>
            <p:cNvSpPr>
              <a:spLocks noChangeShapeType="1"/>
            </p:cNvSpPr>
            <p:nvPr/>
          </p:nvSpPr>
          <p:spPr bwMode="auto">
            <a:xfrm>
              <a:off x="3936" y="144"/>
              <a:ext cx="0" cy="336"/>
            </a:xfrm>
            <a:prstGeom prst="line">
              <a:avLst/>
            </a:prstGeom>
            <a:noFill/>
            <a:ln w="9525">
              <a:solidFill>
                <a:srgbClr val="00E4A8"/>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8" name="Line 28"/>
            <p:cNvSpPr>
              <a:spLocks noChangeShapeType="1"/>
            </p:cNvSpPr>
            <p:nvPr/>
          </p:nvSpPr>
          <p:spPr bwMode="auto">
            <a:xfrm>
              <a:off x="3936" y="144"/>
              <a:ext cx="528" cy="336"/>
            </a:xfrm>
            <a:prstGeom prst="line">
              <a:avLst/>
            </a:prstGeom>
            <a:noFill/>
            <a:ln w="9525">
              <a:solidFill>
                <a:srgbClr val="00E4A8"/>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9" name="Line 29"/>
            <p:cNvSpPr>
              <a:spLocks noChangeShapeType="1"/>
            </p:cNvSpPr>
            <p:nvPr/>
          </p:nvSpPr>
          <p:spPr bwMode="auto">
            <a:xfrm>
              <a:off x="3936" y="480"/>
              <a:ext cx="528" cy="0"/>
            </a:xfrm>
            <a:prstGeom prst="line">
              <a:avLst/>
            </a:prstGeom>
            <a:noFill/>
            <a:ln w="9525">
              <a:solidFill>
                <a:srgbClr val="00E4A8"/>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 name="Group 30"/>
          <p:cNvGrpSpPr>
            <a:grpSpLocks/>
          </p:cNvGrpSpPr>
          <p:nvPr/>
        </p:nvGrpSpPr>
        <p:grpSpPr bwMode="auto">
          <a:xfrm>
            <a:off x="7253288" y="1544638"/>
            <a:ext cx="838200" cy="533400"/>
            <a:chOff x="3936" y="192"/>
            <a:chExt cx="528" cy="336"/>
          </a:xfrm>
        </p:grpSpPr>
        <p:sp>
          <p:nvSpPr>
            <p:cNvPr id="67604" name="Line 31"/>
            <p:cNvSpPr>
              <a:spLocks noChangeShapeType="1"/>
            </p:cNvSpPr>
            <p:nvPr/>
          </p:nvSpPr>
          <p:spPr bwMode="auto">
            <a:xfrm>
              <a:off x="3936" y="528"/>
              <a:ext cx="528" cy="0"/>
            </a:xfrm>
            <a:prstGeom prst="line">
              <a:avLst/>
            </a:prstGeom>
            <a:noFill/>
            <a:ln w="9525">
              <a:solidFill>
                <a:srgbClr val="FF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5" name="Line 32"/>
            <p:cNvSpPr>
              <a:spLocks noChangeShapeType="1"/>
            </p:cNvSpPr>
            <p:nvPr/>
          </p:nvSpPr>
          <p:spPr bwMode="auto">
            <a:xfrm flipH="1">
              <a:off x="3936" y="192"/>
              <a:ext cx="240" cy="336"/>
            </a:xfrm>
            <a:prstGeom prst="line">
              <a:avLst/>
            </a:prstGeom>
            <a:noFill/>
            <a:ln w="9525">
              <a:solidFill>
                <a:srgbClr val="FF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6" name="Line 33"/>
            <p:cNvSpPr>
              <a:spLocks noChangeShapeType="1"/>
            </p:cNvSpPr>
            <p:nvPr/>
          </p:nvSpPr>
          <p:spPr bwMode="auto">
            <a:xfrm>
              <a:off x="4176" y="192"/>
              <a:ext cx="288" cy="336"/>
            </a:xfrm>
            <a:prstGeom prst="line">
              <a:avLst/>
            </a:prstGeom>
            <a:noFill/>
            <a:ln w="9525">
              <a:solidFill>
                <a:srgbClr val="FF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7595" name="Text Box 34"/>
          <p:cNvSpPr txBox="1">
            <a:spLocks noChangeArrowheads="1"/>
          </p:cNvSpPr>
          <p:nvPr/>
        </p:nvSpPr>
        <p:spPr bwMode="auto">
          <a:xfrm>
            <a:off x="7558088" y="2763838"/>
            <a:ext cx="533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MT Extra" pitchFamily="18" charset="2"/>
              </a:rPr>
              <a:t>4</a:t>
            </a:r>
          </a:p>
        </p:txBody>
      </p:sp>
      <p:grpSp>
        <p:nvGrpSpPr>
          <p:cNvPr id="6" name="Group 35"/>
          <p:cNvGrpSpPr>
            <a:grpSpLocks/>
          </p:cNvGrpSpPr>
          <p:nvPr/>
        </p:nvGrpSpPr>
        <p:grpSpPr bwMode="auto">
          <a:xfrm>
            <a:off x="7253288" y="2078038"/>
            <a:ext cx="838200" cy="914400"/>
            <a:chOff x="3984" y="2208"/>
            <a:chExt cx="528" cy="576"/>
          </a:xfrm>
        </p:grpSpPr>
        <p:sp>
          <p:nvSpPr>
            <p:cNvPr id="67600" name="Line 36"/>
            <p:cNvSpPr>
              <a:spLocks noChangeShapeType="1"/>
            </p:cNvSpPr>
            <p:nvPr/>
          </p:nvSpPr>
          <p:spPr bwMode="auto">
            <a:xfrm flipV="1">
              <a:off x="3984" y="2208"/>
              <a:ext cx="528"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1" name="Line 37"/>
            <p:cNvSpPr>
              <a:spLocks noChangeShapeType="1"/>
            </p:cNvSpPr>
            <p:nvPr/>
          </p:nvSpPr>
          <p:spPr bwMode="auto">
            <a:xfrm flipH="1">
              <a:off x="4512" y="2208"/>
              <a:ext cx="0"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2" name="Line 38"/>
            <p:cNvSpPr>
              <a:spLocks noChangeShapeType="1"/>
            </p:cNvSpPr>
            <p:nvPr/>
          </p:nvSpPr>
          <p:spPr bwMode="auto">
            <a:xfrm>
              <a:off x="3984" y="2544"/>
              <a:ext cx="288" cy="24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7603" name="Line 39"/>
            <p:cNvSpPr>
              <a:spLocks noChangeShapeType="1"/>
            </p:cNvSpPr>
            <p:nvPr/>
          </p:nvSpPr>
          <p:spPr bwMode="auto">
            <a:xfrm flipV="1">
              <a:off x="4272" y="2544"/>
              <a:ext cx="240" cy="24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312361" name="Oval 41"/>
          <p:cNvSpPr>
            <a:spLocks noChangeArrowheads="1"/>
          </p:cNvSpPr>
          <p:nvPr/>
        </p:nvSpPr>
        <p:spPr bwMode="auto">
          <a:xfrm>
            <a:off x="7164388" y="1992313"/>
            <a:ext cx="144462" cy="144462"/>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12362" name="Oval 42"/>
          <p:cNvSpPr>
            <a:spLocks noChangeArrowheads="1"/>
          </p:cNvSpPr>
          <p:nvPr/>
        </p:nvSpPr>
        <p:spPr bwMode="auto">
          <a:xfrm>
            <a:off x="7164388" y="2568575"/>
            <a:ext cx="144462" cy="144463"/>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 name="Rectangle 40"/>
          <p:cNvSpPr>
            <a:spLocks noGrp="1" noRot="1" noChangeArrowheads="1"/>
          </p:cNvSpPr>
          <p:nvPr>
            <p:ph type="title"/>
          </p:nvPr>
        </p:nvSpPr>
        <p:spPr bwMode="auto">
          <a:prstGeom prst="rect">
            <a:avLst/>
          </a:prstGeom>
        </p:spPr>
        <p:txBody>
          <a:bodyPr vert="horz" lIns="91440" tIns="45720" rIns="91440" bIns="45720" rtlCol="0" anchor="b">
            <a:noAutofit/>
          </a:bodyPr>
          <a:lstStyle/>
          <a:p>
            <a:pPr eaLnBrk="1" hangingPunct="1"/>
            <a:r>
              <a:rPr lang="zh-CN" altLang="en-US" dirty="0"/>
              <a:t>构造欧拉图的实例</a:t>
            </a:r>
          </a:p>
        </p:txBody>
      </p:sp>
    </p:spTree>
    <p:extLst>
      <p:ext uri="{BB962C8B-B14F-4D97-AF65-F5344CB8AC3E}">
        <p14:creationId xmlns:p14="http://schemas.microsoft.com/office/powerpoint/2010/main" val="196082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2">
                                            <p:txEl>
                                              <p:pRg st="1" end="1"/>
                                            </p:txEl>
                                          </p:spTgt>
                                        </p:tgtEl>
                                        <p:attrNameLst>
                                          <p:attrName>style.visibility</p:attrName>
                                        </p:attrNameLst>
                                      </p:cBhvr>
                                      <p:to>
                                        <p:strVal val="visible"/>
                                      </p:to>
                                    </p:set>
                                    <p:animEffect transition="in" filter="blinds(horizontal)">
                                      <p:cBhvr>
                                        <p:cTn id="7" dur="500"/>
                                        <p:tgtEl>
                                          <p:spTgt spid="312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2322">
                                            <p:txEl>
                                              <p:pRg st="2" end="2"/>
                                            </p:txEl>
                                          </p:spTgt>
                                        </p:tgtEl>
                                        <p:attrNameLst>
                                          <p:attrName>style.visibility</p:attrName>
                                        </p:attrNameLst>
                                      </p:cBhvr>
                                      <p:to>
                                        <p:strVal val="visible"/>
                                      </p:to>
                                    </p:set>
                                    <p:animEffect transition="in" filter="blinds(horizontal)">
                                      <p:cBhvr>
                                        <p:cTn id="17" dur="500"/>
                                        <p:tgtEl>
                                          <p:spTgt spid="312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2322">
                                            <p:txEl>
                                              <p:pRg st="3" end="3"/>
                                            </p:txEl>
                                          </p:spTgt>
                                        </p:tgtEl>
                                        <p:attrNameLst>
                                          <p:attrName>style.visibility</p:attrName>
                                        </p:attrNameLst>
                                      </p:cBhvr>
                                      <p:to>
                                        <p:strVal val="visible"/>
                                      </p:to>
                                    </p:set>
                                    <p:animEffect transition="in" filter="blinds(horizontal)">
                                      <p:cBhvr>
                                        <p:cTn id="22" dur="500"/>
                                        <p:tgtEl>
                                          <p:spTgt spid="312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2322">
                                            <p:txEl>
                                              <p:pRg st="4" end="4"/>
                                            </p:txEl>
                                          </p:spTgt>
                                        </p:tgtEl>
                                        <p:attrNameLst>
                                          <p:attrName>style.visibility</p:attrName>
                                        </p:attrNameLst>
                                      </p:cBhvr>
                                      <p:to>
                                        <p:strVal val="visible"/>
                                      </p:to>
                                    </p:set>
                                    <p:animEffect transition="in" filter="blinds(horizontal)">
                                      <p:cBhvr>
                                        <p:cTn id="27" dur="500"/>
                                        <p:tgtEl>
                                          <p:spTgt spid="3123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23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2322">
                                            <p:txEl>
                                              <p:pRg st="5" end="5"/>
                                            </p:txEl>
                                          </p:spTgt>
                                        </p:tgtEl>
                                        <p:attrNameLst>
                                          <p:attrName>style.visibility</p:attrName>
                                        </p:attrNameLst>
                                      </p:cBhvr>
                                      <p:to>
                                        <p:strVal val="visible"/>
                                      </p:to>
                                    </p:set>
                                    <p:animEffect transition="in" filter="blinds(horizontal)">
                                      <p:cBhvr>
                                        <p:cTn id="41" dur="500"/>
                                        <p:tgtEl>
                                          <p:spTgt spid="31232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2322">
                                            <p:txEl>
                                              <p:pRg st="6" end="6"/>
                                            </p:txEl>
                                          </p:spTgt>
                                        </p:tgtEl>
                                        <p:attrNameLst>
                                          <p:attrName>style.visibility</p:attrName>
                                        </p:attrNameLst>
                                      </p:cBhvr>
                                      <p:to>
                                        <p:strVal val="visible"/>
                                      </p:to>
                                    </p:set>
                                    <p:animEffect transition="in" filter="blinds(horizontal)">
                                      <p:cBhvr>
                                        <p:cTn id="46" dur="500"/>
                                        <p:tgtEl>
                                          <p:spTgt spid="31232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12322">
                                            <p:txEl>
                                              <p:pRg st="7" end="7"/>
                                            </p:txEl>
                                          </p:spTgt>
                                        </p:tgtEl>
                                        <p:attrNameLst>
                                          <p:attrName>style.visibility</p:attrName>
                                        </p:attrNameLst>
                                      </p:cBhvr>
                                      <p:to>
                                        <p:strVal val="visible"/>
                                      </p:to>
                                    </p:set>
                                    <p:animEffect transition="in" filter="blinds(horizontal)">
                                      <p:cBhvr>
                                        <p:cTn id="51" dur="500"/>
                                        <p:tgtEl>
                                          <p:spTgt spid="31232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23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12322">
                                            <p:txEl>
                                              <p:pRg st="8" end="8"/>
                                            </p:txEl>
                                          </p:spTgt>
                                        </p:tgtEl>
                                        <p:attrNameLst>
                                          <p:attrName>style.visibility</p:attrName>
                                        </p:attrNameLst>
                                      </p:cBhvr>
                                      <p:to>
                                        <p:strVal val="visible"/>
                                      </p:to>
                                    </p:set>
                                    <p:animEffect transition="in" filter="blinds(horizontal)">
                                      <p:cBhvr>
                                        <p:cTn id="60" dur="500"/>
                                        <p:tgtEl>
                                          <p:spTgt spid="312322">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12322">
                                            <p:txEl>
                                              <p:pRg st="9" end="9"/>
                                            </p:txEl>
                                          </p:spTgt>
                                        </p:tgtEl>
                                        <p:attrNameLst>
                                          <p:attrName>style.visibility</p:attrName>
                                        </p:attrNameLst>
                                      </p:cBhvr>
                                      <p:to>
                                        <p:strVal val="visible"/>
                                      </p:to>
                                    </p:set>
                                    <p:animEffect transition="in" filter="blinds(horizontal)">
                                      <p:cBhvr>
                                        <p:cTn id="70" dur="500"/>
                                        <p:tgtEl>
                                          <p:spTgt spid="312322">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12322">
                                            <p:txEl>
                                              <p:pRg st="10" end="10"/>
                                            </p:txEl>
                                          </p:spTgt>
                                        </p:tgtEl>
                                        <p:attrNameLst>
                                          <p:attrName>style.visibility</p:attrName>
                                        </p:attrNameLst>
                                      </p:cBhvr>
                                      <p:to>
                                        <p:strVal val="visible"/>
                                      </p:to>
                                    </p:set>
                                    <p:animEffect transition="in" filter="blinds(horizontal)">
                                      <p:cBhvr>
                                        <p:cTn id="75" dur="500"/>
                                        <p:tgtEl>
                                          <p:spTgt spid="3123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uild="p" autoUpdateAnimBg="0"/>
      <p:bldP spid="312361" grpId="0" animBg="1"/>
      <p:bldP spid="3123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zh-CN" altLang="en-US" dirty="0" smtClean="0"/>
              <a:t>欧拉图判别定理</a:t>
            </a:r>
          </a:p>
        </p:txBody>
      </p:sp>
      <p:sp>
        <p:nvSpPr>
          <p:cNvPr id="5" name="Rectangle 3"/>
          <p:cNvSpPr>
            <a:spLocks noChangeArrowheads="1"/>
          </p:cNvSpPr>
          <p:nvPr/>
        </p:nvSpPr>
        <p:spPr bwMode="auto">
          <a:xfrm>
            <a:off x="539750" y="1298964"/>
            <a:ext cx="8424863" cy="4799012"/>
          </a:xfrm>
          <a:prstGeom prst="rect">
            <a:avLst/>
          </a:prstGeom>
          <a:noFill/>
          <a:ln w="9525">
            <a:noFill/>
            <a:miter lim="800000"/>
            <a:headEnd/>
            <a:tailEnd/>
          </a:ln>
        </p:spPr>
        <p:txBody>
          <a:bodyPr>
            <a:spAutoFit/>
          </a:bodyPr>
          <a:lstStyle/>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充分性</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已知各顶点的度都是偶数，则必存在欧拉回路</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采用构造法证明</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从任意点</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0</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出发，构造</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的一条简单回路</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C</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由于</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的度为偶，所以不可能停留在某点</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上，</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而不能继续向前构造</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由于</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是有穷图，因此最终一定能够回到</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，构成简单</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回路</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C</a:t>
            </a:r>
          </a:p>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若</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C</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包含了</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中的所有边，它即是</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的欧拉回路</a:t>
            </a:r>
          </a:p>
        </p:txBody>
      </p:sp>
    </p:spTree>
    <p:extLst>
      <p:ext uri="{BB962C8B-B14F-4D97-AF65-F5344CB8AC3E}">
        <p14:creationId xmlns:p14="http://schemas.microsoft.com/office/powerpoint/2010/main" val="185966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zh-CN" altLang="en-US" dirty="0" smtClean="0"/>
              <a:t>欧拉图判别定理</a:t>
            </a:r>
          </a:p>
        </p:txBody>
      </p:sp>
      <p:sp>
        <p:nvSpPr>
          <p:cNvPr id="5" name="Rectangle 3"/>
          <p:cNvSpPr>
            <a:spLocks noChangeArrowheads="1"/>
          </p:cNvSpPr>
          <p:nvPr/>
        </p:nvSpPr>
        <p:spPr bwMode="auto">
          <a:xfrm>
            <a:off x="539750" y="1268413"/>
            <a:ext cx="8424863" cy="4725987"/>
          </a:xfrm>
          <a:prstGeom prst="rect">
            <a:avLst/>
          </a:prstGeom>
          <a:noFill/>
          <a:ln w="9525">
            <a:noFill/>
            <a:miter lim="800000"/>
            <a:headEnd/>
            <a:tailEnd/>
          </a:ln>
        </p:spPr>
        <p:txBody>
          <a:bodyPr>
            <a:spAutoFit/>
          </a:bodyPr>
          <a:lstStyle/>
          <a:p>
            <a:pPr marL="342900" marR="0" lvl="0" indent="-342900" algn="l" defTabSz="914400" rtl="0" eaLnBrk="1" fontAlgn="base" latinLnBrk="0" hangingPunct="1">
              <a:lnSpc>
                <a:spcPct val="100000"/>
              </a:lnSpc>
              <a:spcBef>
                <a:spcPct val="35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充分性</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（续）</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否则，从</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中删去</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的各边，得到</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。显然</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每点的度仍然是偶数</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此时，</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中一定存在度非</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的顶点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，它同时还是</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回路</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经过的顶点</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（否则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是非连通图）</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这时，在</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所在的</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的连通支中，同理可构造简</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单回路</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，令</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C=C</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，得到包含边数比原来</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更多的的简单回路</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继续上述构造过程，最终该简单回路必是包含了</a:t>
            </a:r>
          </a:p>
          <a:p>
            <a:pPr marL="342900" marR="0" lvl="0" indent="-34290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的所有边，即构造出了的一条欧拉回路</a:t>
            </a:r>
          </a:p>
        </p:txBody>
      </p:sp>
    </p:spTree>
    <p:extLst>
      <p:ext uri="{BB962C8B-B14F-4D97-AF65-F5344CB8AC3E}">
        <p14:creationId xmlns:p14="http://schemas.microsoft.com/office/powerpoint/2010/main" val="384014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linds(horizontal)">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linds(horizontal)">
                                      <p:cBhvr>
                                        <p:cTn id="39" dur="500"/>
                                        <p:tgtEl>
                                          <p:spTgt spid="5">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zh-CN" altLang="en-US" dirty="0" smtClean="0"/>
              <a:t>构造欧拉图的算法</a:t>
            </a:r>
          </a:p>
        </p:txBody>
      </p:sp>
      <p:sp>
        <p:nvSpPr>
          <p:cNvPr id="66563" name="AutoShape 3"/>
          <p:cNvSpPr>
            <a:spLocks noChangeArrowheads="1"/>
          </p:cNvSpPr>
          <p:nvPr/>
        </p:nvSpPr>
        <p:spPr bwMode="auto">
          <a:xfrm>
            <a:off x="2579688" y="1649413"/>
            <a:ext cx="1219200" cy="609600"/>
          </a:xfrm>
          <a:prstGeom prst="flowChartDecision">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4" name="Rectangle 4"/>
          <p:cNvSpPr>
            <a:spLocks noChangeArrowheads="1"/>
          </p:cNvSpPr>
          <p:nvPr/>
        </p:nvSpPr>
        <p:spPr bwMode="auto">
          <a:xfrm>
            <a:off x="2579688" y="2487613"/>
            <a:ext cx="1143000" cy="4572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5" name="AutoShape 5"/>
          <p:cNvSpPr>
            <a:spLocks noChangeArrowheads="1"/>
          </p:cNvSpPr>
          <p:nvPr/>
        </p:nvSpPr>
        <p:spPr bwMode="auto">
          <a:xfrm>
            <a:off x="2274888" y="3935413"/>
            <a:ext cx="1828800" cy="685800"/>
          </a:xfrm>
          <a:prstGeom prst="flowChartDecision">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6" name="Rectangle 6"/>
          <p:cNvSpPr>
            <a:spLocks noChangeArrowheads="1"/>
          </p:cNvSpPr>
          <p:nvPr/>
        </p:nvSpPr>
        <p:spPr bwMode="auto">
          <a:xfrm>
            <a:off x="1403350" y="4926013"/>
            <a:ext cx="3240088" cy="7620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7" name="Rectangle 7"/>
          <p:cNvSpPr>
            <a:spLocks noChangeArrowheads="1"/>
          </p:cNvSpPr>
          <p:nvPr/>
        </p:nvSpPr>
        <p:spPr bwMode="auto">
          <a:xfrm>
            <a:off x="827088" y="4087813"/>
            <a:ext cx="990600" cy="3810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8" name="Rectangle 8"/>
          <p:cNvSpPr>
            <a:spLocks noChangeArrowheads="1"/>
          </p:cNvSpPr>
          <p:nvPr/>
        </p:nvSpPr>
        <p:spPr bwMode="auto">
          <a:xfrm>
            <a:off x="5170488" y="4697413"/>
            <a:ext cx="2971800" cy="9906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69" name="Rectangle 9"/>
          <p:cNvSpPr>
            <a:spLocks noChangeArrowheads="1"/>
          </p:cNvSpPr>
          <p:nvPr/>
        </p:nvSpPr>
        <p:spPr bwMode="auto">
          <a:xfrm>
            <a:off x="5551488" y="4011613"/>
            <a:ext cx="2057400" cy="4572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0" name="Oval 10"/>
          <p:cNvSpPr>
            <a:spLocks noChangeArrowheads="1"/>
          </p:cNvSpPr>
          <p:nvPr/>
        </p:nvSpPr>
        <p:spPr bwMode="auto">
          <a:xfrm>
            <a:off x="3113088" y="1268413"/>
            <a:ext cx="152400" cy="152400"/>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1" name="Text Box 11"/>
          <p:cNvSpPr txBox="1">
            <a:spLocks noChangeArrowheads="1"/>
          </p:cNvSpPr>
          <p:nvPr/>
        </p:nvSpPr>
        <p:spPr bwMode="auto">
          <a:xfrm>
            <a:off x="2579688" y="1725613"/>
            <a:ext cx="1524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1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有</a:t>
            </a:r>
            <a:r>
              <a:rPr kumimoji="1" lang="zh-CN" altLang="en-US"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欧拉</a:t>
            </a:r>
            <a:r>
              <a:rPr kumimoji="1" lang="zh-CN" altLang="en-US" sz="1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回路</a:t>
            </a: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66572" name="Line 12"/>
          <p:cNvSpPr>
            <a:spLocks noChangeShapeType="1"/>
          </p:cNvSpPr>
          <p:nvPr/>
        </p:nvSpPr>
        <p:spPr bwMode="auto">
          <a:xfrm>
            <a:off x="3189288" y="1420813"/>
            <a:ext cx="0" cy="2286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3" name="Oval 13"/>
          <p:cNvSpPr>
            <a:spLocks noChangeArrowheads="1"/>
          </p:cNvSpPr>
          <p:nvPr/>
        </p:nvSpPr>
        <p:spPr bwMode="auto">
          <a:xfrm>
            <a:off x="979488" y="2411413"/>
            <a:ext cx="685800" cy="609600"/>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4" name="Text Box 14"/>
          <p:cNvSpPr txBox="1">
            <a:spLocks noChangeArrowheads="1"/>
          </p:cNvSpPr>
          <p:nvPr/>
        </p:nvSpPr>
        <p:spPr bwMode="auto">
          <a:xfrm>
            <a:off x="979488" y="2487613"/>
            <a:ext cx="762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停止</a:t>
            </a:r>
          </a:p>
        </p:txBody>
      </p:sp>
      <p:sp>
        <p:nvSpPr>
          <p:cNvPr id="66575" name="Line 15"/>
          <p:cNvSpPr>
            <a:spLocks noChangeShapeType="1"/>
          </p:cNvSpPr>
          <p:nvPr/>
        </p:nvSpPr>
        <p:spPr bwMode="auto">
          <a:xfrm flipH="1">
            <a:off x="1284288" y="1954213"/>
            <a:ext cx="129540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6" name="Line 16"/>
          <p:cNvSpPr>
            <a:spLocks noChangeShapeType="1"/>
          </p:cNvSpPr>
          <p:nvPr/>
        </p:nvSpPr>
        <p:spPr bwMode="auto">
          <a:xfrm>
            <a:off x="1284288" y="1954213"/>
            <a:ext cx="0" cy="457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77" name="Text Box 17"/>
          <p:cNvSpPr txBox="1">
            <a:spLocks noChangeArrowheads="1"/>
          </p:cNvSpPr>
          <p:nvPr/>
        </p:nvSpPr>
        <p:spPr bwMode="auto">
          <a:xfrm>
            <a:off x="2122488" y="1649413"/>
            <a:ext cx="381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a:t>
            </a:r>
          </a:p>
        </p:txBody>
      </p:sp>
      <p:sp>
        <p:nvSpPr>
          <p:cNvPr id="66578" name="Text Box 18"/>
          <p:cNvSpPr txBox="1">
            <a:spLocks noChangeArrowheads="1"/>
          </p:cNvSpPr>
          <p:nvPr/>
        </p:nvSpPr>
        <p:spPr bwMode="auto">
          <a:xfrm>
            <a:off x="2655888" y="2573338"/>
            <a:ext cx="1196975" cy="33855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任选结点</a:t>
            </a: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p>
        </p:txBody>
      </p:sp>
      <p:sp>
        <p:nvSpPr>
          <p:cNvPr id="66579" name="Line 19"/>
          <p:cNvSpPr>
            <a:spLocks noChangeShapeType="1"/>
          </p:cNvSpPr>
          <p:nvPr/>
        </p:nvSpPr>
        <p:spPr bwMode="auto">
          <a:xfrm>
            <a:off x="3189288" y="2259013"/>
            <a:ext cx="0" cy="2286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80" name="Text Box 20"/>
          <p:cNvSpPr txBox="1">
            <a:spLocks noChangeArrowheads="1"/>
          </p:cNvSpPr>
          <p:nvPr/>
        </p:nvSpPr>
        <p:spPr bwMode="auto">
          <a:xfrm>
            <a:off x="1835150" y="3213100"/>
            <a:ext cx="3038475" cy="338554"/>
          </a:xfrm>
          <a:prstGeom prst="rect">
            <a:avLst/>
          </a:prstGeom>
          <a:noFill/>
          <a:ln w="9525">
            <a:solidFill>
              <a:srgbClr val="000000"/>
            </a:solid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a:t>
            </a: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zh-CN"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为起点找简单回路</a:t>
            </a:r>
            <a:r>
              <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endParaRPr kumimoji="1" lang="en-US" altLang="zh-CN" sz="1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6581" name="Text Box 21"/>
          <p:cNvSpPr txBox="1">
            <a:spLocks noChangeArrowheads="1"/>
          </p:cNvSpPr>
          <p:nvPr/>
        </p:nvSpPr>
        <p:spPr bwMode="auto">
          <a:xfrm>
            <a:off x="2655888" y="3859213"/>
            <a:ext cx="1411287" cy="73250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endPar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3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包含所有</a:t>
            </a:r>
          </a:p>
          <a:p>
            <a:pPr marL="0" marR="0" lvl="0" indent="0" algn="l" defTabSz="914400" rtl="0" eaLnBrk="1" fontAlgn="base" latinLnBrk="0" hangingPunct="1">
              <a:lnSpc>
                <a:spcPct val="3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边</a:t>
            </a:r>
          </a:p>
        </p:txBody>
      </p:sp>
      <p:sp>
        <p:nvSpPr>
          <p:cNvPr id="66582" name="Line 22"/>
          <p:cNvSpPr>
            <a:spLocks noChangeShapeType="1"/>
          </p:cNvSpPr>
          <p:nvPr/>
        </p:nvSpPr>
        <p:spPr bwMode="auto">
          <a:xfrm>
            <a:off x="3189288" y="2944813"/>
            <a:ext cx="0" cy="2286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83" name="Line 23"/>
          <p:cNvSpPr>
            <a:spLocks noChangeShapeType="1"/>
          </p:cNvSpPr>
          <p:nvPr/>
        </p:nvSpPr>
        <p:spPr bwMode="auto">
          <a:xfrm>
            <a:off x="3189288" y="3630613"/>
            <a:ext cx="0" cy="3048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84" name="Line 24"/>
          <p:cNvSpPr>
            <a:spLocks noChangeShapeType="1"/>
          </p:cNvSpPr>
          <p:nvPr/>
        </p:nvSpPr>
        <p:spPr bwMode="auto">
          <a:xfrm flipH="1">
            <a:off x="1817688" y="4316413"/>
            <a:ext cx="533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85" name="Text Box 25"/>
          <p:cNvSpPr txBox="1">
            <a:spLocks noChangeArrowheads="1"/>
          </p:cNvSpPr>
          <p:nvPr/>
        </p:nvSpPr>
        <p:spPr bwMode="auto">
          <a:xfrm>
            <a:off x="1970088" y="4011613"/>
            <a:ext cx="381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Y</a:t>
            </a:r>
          </a:p>
        </p:txBody>
      </p:sp>
      <p:sp>
        <p:nvSpPr>
          <p:cNvPr id="66586" name="Text Box 26"/>
          <p:cNvSpPr txBox="1">
            <a:spLocks noChangeArrowheads="1"/>
          </p:cNvSpPr>
          <p:nvPr/>
        </p:nvSpPr>
        <p:spPr bwMode="auto">
          <a:xfrm>
            <a:off x="827088" y="4087813"/>
            <a:ext cx="1143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输出 </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endPar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6587" name="Line 27"/>
          <p:cNvSpPr>
            <a:spLocks noChangeShapeType="1"/>
          </p:cNvSpPr>
          <p:nvPr/>
        </p:nvSpPr>
        <p:spPr bwMode="auto">
          <a:xfrm flipV="1">
            <a:off x="1284288" y="3021013"/>
            <a:ext cx="0" cy="10668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88" name="Text Box 28"/>
          <p:cNvSpPr txBox="1">
            <a:spLocks noChangeArrowheads="1"/>
          </p:cNvSpPr>
          <p:nvPr/>
        </p:nvSpPr>
        <p:spPr bwMode="auto">
          <a:xfrm>
            <a:off x="1331913" y="4941888"/>
            <a:ext cx="3384550" cy="5847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在</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G-E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中找一个</a:t>
            </a:r>
            <a:r>
              <a:rPr kumimoji="1" lang="zh-CN" altLang="en-US" sz="1600" b="1" i="0" u="none" strike="noStrike" kern="1200" cap="none" spc="0" normalizeH="0" baseline="0" noProof="0">
                <a:ln>
                  <a:noFill/>
                </a:ln>
                <a:solidFill>
                  <a:srgbClr val="000000"/>
                </a:solidFill>
                <a:effectLst/>
                <a:uLnTx/>
                <a:uFillTx/>
                <a:latin typeface="Arial" pitchFamily="34" charset="0"/>
                <a:ea typeface="宋体" pitchFamily="2" charset="-122"/>
                <a:cs typeface="+mn-cs"/>
              </a:rPr>
              <a:t>简单</a:t>
            </a:r>
            <a:r>
              <a:rPr kumimoji="1" lang="zh-CN" altLang="zh-CN" sz="1600" b="1" i="0" u="none" strike="noStrike" kern="1200" cap="none" spc="0" normalizeH="0" baseline="0" noProof="0">
                <a:ln>
                  <a:noFill/>
                </a:ln>
                <a:solidFill>
                  <a:srgbClr val="000000"/>
                </a:solidFill>
                <a:effectLst/>
                <a:uLnTx/>
                <a:uFillTx/>
                <a:latin typeface="Arial" pitchFamily="34" charset="0"/>
                <a:ea typeface="宋体" pitchFamily="2" charset="-122"/>
                <a:cs typeface="+mn-cs"/>
              </a:rPr>
              <a:t>回路</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 </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使 </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与 </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至少有一个公共点</a:t>
            </a:r>
          </a:p>
        </p:txBody>
      </p:sp>
      <p:sp>
        <p:nvSpPr>
          <p:cNvPr id="66589" name="Line 29"/>
          <p:cNvSpPr>
            <a:spLocks noChangeShapeType="1"/>
          </p:cNvSpPr>
          <p:nvPr/>
        </p:nvSpPr>
        <p:spPr bwMode="auto">
          <a:xfrm>
            <a:off x="3189288" y="4621213"/>
            <a:ext cx="0" cy="3048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90" name="Text Box 30"/>
          <p:cNvSpPr txBox="1">
            <a:spLocks noChangeArrowheads="1"/>
          </p:cNvSpPr>
          <p:nvPr/>
        </p:nvSpPr>
        <p:spPr bwMode="auto">
          <a:xfrm>
            <a:off x="3265488" y="4545013"/>
            <a:ext cx="3810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a:t>
            </a:r>
          </a:p>
        </p:txBody>
      </p:sp>
      <p:sp>
        <p:nvSpPr>
          <p:cNvPr id="66591" name="Text Box 31"/>
          <p:cNvSpPr txBox="1">
            <a:spLocks noChangeArrowheads="1"/>
          </p:cNvSpPr>
          <p:nvPr/>
        </p:nvSpPr>
        <p:spPr bwMode="auto">
          <a:xfrm>
            <a:off x="5094288" y="4697413"/>
            <a:ext cx="3200400" cy="83099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以某公共点为起、末点</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对</a:t>
            </a:r>
          </a:p>
          <a:p>
            <a:pPr marL="0" marR="0" lvl="0" indent="0" algn="l" defTabSz="914400" rtl="0" eaLnBrk="1" fontAlgn="base" latinLnBrk="0" hangingPunct="1">
              <a:lnSpc>
                <a:spcPct val="5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中的边重新排序得</a:t>
            </a:r>
          </a:p>
          <a:p>
            <a:pPr marL="0" marR="0" lvl="0" indent="0" algn="l" defTabSz="914400" rtl="0" eaLnBrk="1" fontAlgn="base" latinLnBrk="0" hangingPunct="1">
              <a:lnSpc>
                <a:spcPct val="5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新的</a:t>
            </a:r>
            <a:r>
              <a:rPr kumimoji="1" lang="zh-CN" altLang="en-US" sz="1600" b="1" i="0" u="none" strike="noStrike" kern="1200" cap="none" spc="0" normalizeH="0" baseline="0" noProof="0">
                <a:ln>
                  <a:noFill/>
                </a:ln>
                <a:solidFill>
                  <a:srgbClr val="000000"/>
                </a:solidFill>
                <a:effectLst/>
                <a:uLnTx/>
                <a:uFillTx/>
                <a:latin typeface="Arial" pitchFamily="34" charset="0"/>
                <a:ea typeface="宋体" pitchFamily="2" charset="-122"/>
                <a:cs typeface="+mn-cs"/>
              </a:rPr>
              <a:t>简单</a:t>
            </a:r>
            <a:r>
              <a:rPr kumimoji="1" lang="zh-CN" altLang="zh-CN" sz="1600" b="1" i="0" u="none" strike="noStrike" kern="1200" cap="none" spc="0" normalizeH="0" baseline="0" noProof="0">
                <a:ln>
                  <a:noFill/>
                </a:ln>
                <a:solidFill>
                  <a:srgbClr val="000000"/>
                </a:solidFill>
                <a:effectLst/>
                <a:uLnTx/>
                <a:uFillTx/>
                <a:latin typeface="Arial" pitchFamily="34" charset="0"/>
                <a:ea typeface="宋体" pitchFamily="2" charset="-122"/>
                <a:cs typeface="+mn-cs"/>
              </a:rPr>
              <a:t>回路</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p>
        </p:txBody>
      </p:sp>
      <p:sp>
        <p:nvSpPr>
          <p:cNvPr id="66592" name="Line 32"/>
          <p:cNvSpPr>
            <a:spLocks noChangeShapeType="1"/>
          </p:cNvSpPr>
          <p:nvPr/>
        </p:nvSpPr>
        <p:spPr bwMode="auto">
          <a:xfrm>
            <a:off x="4637088" y="5307013"/>
            <a:ext cx="533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93" name="Line 33"/>
          <p:cNvSpPr>
            <a:spLocks noChangeShapeType="1"/>
          </p:cNvSpPr>
          <p:nvPr/>
        </p:nvSpPr>
        <p:spPr bwMode="auto">
          <a:xfrm flipV="1">
            <a:off x="6618288" y="4468813"/>
            <a:ext cx="0" cy="2286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94" name="Text Box 34"/>
          <p:cNvSpPr txBox="1">
            <a:spLocks noChangeArrowheads="1"/>
          </p:cNvSpPr>
          <p:nvPr/>
        </p:nvSpPr>
        <p:spPr bwMode="auto">
          <a:xfrm>
            <a:off x="6008688" y="4087813"/>
            <a:ext cx="12192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E</a:t>
            </a:r>
            <a:r>
              <a:rPr kumimoji="1" lang="en-US" altLang="zh-CN" sz="16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p>
        </p:txBody>
      </p:sp>
      <p:sp>
        <p:nvSpPr>
          <p:cNvPr id="66595" name="Line 35"/>
          <p:cNvSpPr>
            <a:spLocks noChangeShapeType="1"/>
          </p:cNvSpPr>
          <p:nvPr/>
        </p:nvSpPr>
        <p:spPr bwMode="auto">
          <a:xfrm flipH="1">
            <a:off x="3189288" y="3783013"/>
            <a:ext cx="34290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66596" name="Text Box 36"/>
          <p:cNvSpPr txBox="1">
            <a:spLocks noChangeArrowheads="1"/>
          </p:cNvSpPr>
          <p:nvPr/>
        </p:nvSpPr>
        <p:spPr bwMode="auto">
          <a:xfrm>
            <a:off x="3265488" y="2106613"/>
            <a:ext cx="457200" cy="33855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Y</a:t>
            </a:r>
          </a:p>
        </p:txBody>
      </p:sp>
      <p:sp>
        <p:nvSpPr>
          <p:cNvPr id="66597" name="Line 37"/>
          <p:cNvSpPr>
            <a:spLocks noChangeShapeType="1"/>
          </p:cNvSpPr>
          <p:nvPr/>
        </p:nvSpPr>
        <p:spPr bwMode="auto">
          <a:xfrm flipV="1">
            <a:off x="6618288" y="3783013"/>
            <a:ext cx="0" cy="2286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6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59336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39750" y="1196975"/>
            <a:ext cx="8134350" cy="4843463"/>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zh-CN" sz="2400" b="1" i="0" u="none" strike="noStrike" kern="1200" cap="none" spc="0" normalizeH="0" baseline="0" noProof="0">
                <a:ln>
                  <a:noFill/>
                </a:ln>
                <a:solidFill>
                  <a:srgbClr val="5E2CAE"/>
                </a:solidFill>
                <a:effectLst/>
                <a:uLnTx/>
                <a:uFillTx/>
                <a:latin typeface="Garamond" pitchFamily="18" charset="0"/>
                <a:ea typeface="宋体" pitchFamily="2" charset="-122"/>
                <a:cs typeface="+mn-cs"/>
                <a:sym typeface="MT Extra" pitchFamily="18" charset="2"/>
              </a:rPr>
              <a:t>例</a:t>
            </a:r>
            <a:r>
              <a:rPr kumimoji="1" lang="en-US" altLang="zh-CN" sz="2400" b="1" i="0" u="none" strike="noStrike" kern="1200" cap="none" spc="0" normalizeH="0" baseline="0" noProof="0">
                <a:ln>
                  <a:noFill/>
                </a:ln>
                <a:solidFill>
                  <a:srgbClr val="5E2CAE"/>
                </a:solidFill>
                <a:effectLst/>
                <a:uLnTx/>
                <a:uFillTx/>
                <a:latin typeface="Garamond" pitchFamily="18" charset="0"/>
                <a:ea typeface="宋体" pitchFamily="2" charset="-122"/>
                <a:cs typeface="+mn-cs"/>
                <a:sym typeface="MT Extra" pitchFamily="18" charset="2"/>
              </a:rPr>
              <a:t>2.3.4</a:t>
            </a:r>
            <a:r>
              <a:rPr kumimoji="1" lang="zh-CN" altLang="zh-CN" sz="2400" b="1" i="0" u="none" strike="noStrike" kern="1200" cap="none" spc="0" normalizeH="0" baseline="0" noProof="0">
                <a:ln>
                  <a:noFill/>
                </a:ln>
                <a:solidFill>
                  <a:srgbClr val="5E2CAE"/>
                </a:solidFill>
                <a:effectLst/>
                <a:uLnTx/>
                <a:uFillTx/>
                <a:latin typeface="Garamond" pitchFamily="18" charset="0"/>
                <a:ea typeface="宋体" pitchFamily="2" charset="-122"/>
                <a:cs typeface="+mn-cs"/>
                <a:sym typeface="MT Extra" pitchFamily="18" charset="2"/>
              </a:rPr>
              <a:t>：设某城市的街道布置如图所示。每条边代表一个特定街道的一段街区，每个结点代表街区间的交点。扫雪车车库位于结点</a:t>
            </a:r>
            <a:r>
              <a:rPr kumimoji="1" lang="en-US" altLang="zh-CN" sz="2400" b="1" i="0" u="none" strike="noStrike" kern="1200" cap="none" spc="0" normalizeH="0" baseline="0" noProof="0">
                <a:ln>
                  <a:noFill/>
                </a:ln>
                <a:solidFill>
                  <a:srgbClr val="5E2CAE"/>
                </a:solidFill>
                <a:effectLst/>
                <a:uLnTx/>
                <a:uFillTx/>
                <a:latin typeface="Garamond" pitchFamily="18" charset="0"/>
                <a:ea typeface="宋体" pitchFamily="2" charset="-122"/>
                <a:cs typeface="+mn-cs"/>
                <a:sym typeface="MT Extra" pitchFamily="18" charset="2"/>
              </a:rPr>
              <a:t>d</a:t>
            </a:r>
            <a:r>
              <a:rPr kumimoji="1" lang="zh-CN" altLang="en-US" sz="2400" b="1" i="0" u="none" strike="noStrike" kern="1200" cap="none" spc="0" normalizeH="0" baseline="0" noProof="0">
                <a:ln>
                  <a:noFill/>
                </a:ln>
                <a:solidFill>
                  <a:srgbClr val="5E2CAE"/>
                </a:solidFill>
                <a:effectLst/>
                <a:uLnTx/>
                <a:uFillTx/>
                <a:latin typeface="Garamond" pitchFamily="18" charset="0"/>
                <a:ea typeface="宋体" pitchFamily="2" charset="-122"/>
                <a:cs typeface="+mn-cs"/>
                <a:sym typeface="MT Extra" pitchFamily="18" charset="2"/>
              </a:rPr>
              <a:t>。证明存在一条路线使得扫雪车清扫每个街区恰好一次且清扫完最后一个街区正好返回车库。为这个扫雪车找出完成此任务的路线。</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a:ln>
                <a:noFill/>
              </a:ln>
              <a:solidFill>
                <a:srgbClr val="E8DED8"/>
              </a:solidFill>
              <a:effectLst/>
              <a:uLnTx/>
              <a:uFillTx/>
              <a:latin typeface="Garamond" pitchFamily="18" charset="0"/>
              <a:ea typeface="宋体" pitchFamily="2" charset="-122"/>
              <a:cs typeface="+mn-cs"/>
              <a:sym typeface="MT Extra" pitchFamily="18" charset="2"/>
            </a:endParaRPr>
          </a:p>
        </p:txBody>
      </p:sp>
      <p:sp>
        <p:nvSpPr>
          <p:cNvPr id="68612" name="Rectangle 4"/>
          <p:cNvSpPr>
            <a:spLocks noChangeArrowheads="1"/>
          </p:cNvSpPr>
          <p:nvPr/>
        </p:nvSpPr>
        <p:spPr bwMode="auto">
          <a:xfrm>
            <a:off x="5795963" y="3933825"/>
            <a:ext cx="2376487" cy="1511300"/>
          </a:xfrm>
          <a:prstGeom prst="rect">
            <a:avLst/>
          </a:prstGeom>
          <a:noFill/>
          <a:ln w="3810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3" name="Line 5"/>
          <p:cNvSpPr>
            <a:spLocks noChangeShapeType="1"/>
          </p:cNvSpPr>
          <p:nvPr/>
        </p:nvSpPr>
        <p:spPr bwMode="auto">
          <a:xfrm>
            <a:off x="7019925" y="3933825"/>
            <a:ext cx="0" cy="15113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4" name="Line 6"/>
          <p:cNvSpPr>
            <a:spLocks noChangeShapeType="1"/>
          </p:cNvSpPr>
          <p:nvPr/>
        </p:nvSpPr>
        <p:spPr bwMode="auto">
          <a:xfrm flipH="1">
            <a:off x="7019925" y="3933825"/>
            <a:ext cx="1152525" cy="15113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5" name="Line 7"/>
          <p:cNvSpPr>
            <a:spLocks noChangeShapeType="1"/>
          </p:cNvSpPr>
          <p:nvPr/>
        </p:nvSpPr>
        <p:spPr bwMode="auto">
          <a:xfrm flipH="1">
            <a:off x="5795963" y="3933825"/>
            <a:ext cx="1223962" cy="15113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6" name="Line 8"/>
          <p:cNvSpPr>
            <a:spLocks noChangeShapeType="1"/>
          </p:cNvSpPr>
          <p:nvPr/>
        </p:nvSpPr>
        <p:spPr bwMode="auto">
          <a:xfrm>
            <a:off x="5795963" y="3933825"/>
            <a:ext cx="1223962" cy="15113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7" name="Line 9"/>
          <p:cNvSpPr>
            <a:spLocks noChangeShapeType="1"/>
          </p:cNvSpPr>
          <p:nvPr/>
        </p:nvSpPr>
        <p:spPr bwMode="auto">
          <a:xfrm>
            <a:off x="5795963" y="5445125"/>
            <a:ext cx="647700" cy="4318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8" name="Line 10"/>
          <p:cNvSpPr>
            <a:spLocks noChangeShapeType="1"/>
          </p:cNvSpPr>
          <p:nvPr/>
        </p:nvSpPr>
        <p:spPr bwMode="auto">
          <a:xfrm flipH="1">
            <a:off x="6443663" y="5445125"/>
            <a:ext cx="576262" cy="431800"/>
          </a:xfrm>
          <a:prstGeom prst="line">
            <a:avLst/>
          </a:prstGeom>
          <a:noFill/>
          <a:ln w="3810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19" name="Freeform 11"/>
          <p:cNvSpPr>
            <a:spLocks/>
          </p:cNvSpPr>
          <p:nvPr/>
        </p:nvSpPr>
        <p:spPr bwMode="auto">
          <a:xfrm>
            <a:off x="5795963" y="3416300"/>
            <a:ext cx="2376487" cy="517525"/>
          </a:xfrm>
          <a:custGeom>
            <a:avLst/>
            <a:gdLst>
              <a:gd name="T0" fmla="*/ 0 w 1497"/>
              <a:gd name="T1" fmla="*/ 2147483647 h 326"/>
              <a:gd name="T2" fmla="*/ 2147483647 w 1497"/>
              <a:gd name="T3" fmla="*/ 2147483647 h 326"/>
              <a:gd name="T4" fmla="*/ 2147483647 w 1497"/>
              <a:gd name="T5" fmla="*/ 2147483647 h 326"/>
              <a:gd name="T6" fmla="*/ 2147483647 w 1497"/>
              <a:gd name="T7" fmla="*/ 2147483647 h 326"/>
              <a:gd name="T8" fmla="*/ 2147483647 w 1497"/>
              <a:gd name="T9" fmla="*/ 2147483647 h 326"/>
              <a:gd name="T10" fmla="*/ 2147483647 w 1497"/>
              <a:gd name="T11" fmla="*/ 2147483647 h 326"/>
              <a:gd name="T12" fmla="*/ 0 60000 65536"/>
              <a:gd name="T13" fmla="*/ 0 60000 65536"/>
              <a:gd name="T14" fmla="*/ 0 60000 65536"/>
              <a:gd name="T15" fmla="*/ 0 60000 65536"/>
              <a:gd name="T16" fmla="*/ 0 60000 65536"/>
              <a:gd name="T17" fmla="*/ 0 60000 65536"/>
              <a:gd name="T18" fmla="*/ 0 w 1497"/>
              <a:gd name="T19" fmla="*/ 0 h 326"/>
              <a:gd name="T20" fmla="*/ 1497 w 149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1497" h="326">
                <a:moveTo>
                  <a:pt x="0" y="326"/>
                </a:moveTo>
                <a:cubicBezTo>
                  <a:pt x="3" y="326"/>
                  <a:pt x="7" y="326"/>
                  <a:pt x="45" y="280"/>
                </a:cubicBezTo>
                <a:cubicBezTo>
                  <a:pt x="83" y="234"/>
                  <a:pt x="136" y="98"/>
                  <a:pt x="227" y="53"/>
                </a:cubicBezTo>
                <a:cubicBezTo>
                  <a:pt x="318" y="8"/>
                  <a:pt x="431" y="8"/>
                  <a:pt x="590" y="8"/>
                </a:cubicBezTo>
                <a:cubicBezTo>
                  <a:pt x="749" y="8"/>
                  <a:pt x="1028" y="0"/>
                  <a:pt x="1179" y="53"/>
                </a:cubicBezTo>
                <a:cubicBezTo>
                  <a:pt x="1330" y="106"/>
                  <a:pt x="1413" y="216"/>
                  <a:pt x="1497" y="326"/>
                </a:cubicBezTo>
              </a:path>
            </a:pathLst>
          </a:custGeom>
          <a:noFill/>
          <a:ln w="38100" cmpd="sng">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0" name="Oval 12"/>
          <p:cNvSpPr>
            <a:spLocks noChangeArrowheads="1"/>
          </p:cNvSpPr>
          <p:nvPr/>
        </p:nvSpPr>
        <p:spPr bwMode="auto">
          <a:xfrm>
            <a:off x="5724525" y="3860800"/>
            <a:ext cx="142875" cy="144463"/>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1" name="Oval 13"/>
          <p:cNvSpPr>
            <a:spLocks noChangeArrowheads="1"/>
          </p:cNvSpPr>
          <p:nvPr/>
        </p:nvSpPr>
        <p:spPr bwMode="auto">
          <a:xfrm>
            <a:off x="5724525" y="5373688"/>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2" name="Oval 14"/>
          <p:cNvSpPr>
            <a:spLocks noChangeArrowheads="1"/>
          </p:cNvSpPr>
          <p:nvPr/>
        </p:nvSpPr>
        <p:spPr bwMode="auto">
          <a:xfrm>
            <a:off x="8081963" y="3878263"/>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3" name="Oval 15"/>
          <p:cNvSpPr>
            <a:spLocks noChangeArrowheads="1"/>
          </p:cNvSpPr>
          <p:nvPr/>
        </p:nvSpPr>
        <p:spPr bwMode="auto">
          <a:xfrm>
            <a:off x="6327775" y="4598988"/>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4" name="Oval 16"/>
          <p:cNvSpPr>
            <a:spLocks noChangeArrowheads="1"/>
          </p:cNvSpPr>
          <p:nvPr/>
        </p:nvSpPr>
        <p:spPr bwMode="auto">
          <a:xfrm>
            <a:off x="6958013" y="3878263"/>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5" name="Oval 17"/>
          <p:cNvSpPr>
            <a:spLocks noChangeArrowheads="1"/>
          </p:cNvSpPr>
          <p:nvPr/>
        </p:nvSpPr>
        <p:spPr bwMode="auto">
          <a:xfrm>
            <a:off x="8081963" y="5364163"/>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6" name="Oval 18"/>
          <p:cNvSpPr>
            <a:spLocks noChangeArrowheads="1"/>
          </p:cNvSpPr>
          <p:nvPr/>
        </p:nvSpPr>
        <p:spPr bwMode="auto">
          <a:xfrm>
            <a:off x="6958013" y="5364163"/>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7" name="Oval 19"/>
          <p:cNvSpPr>
            <a:spLocks noChangeArrowheads="1"/>
          </p:cNvSpPr>
          <p:nvPr/>
        </p:nvSpPr>
        <p:spPr bwMode="auto">
          <a:xfrm>
            <a:off x="6372225" y="5815013"/>
            <a:ext cx="142875" cy="14446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8628" name="Rectangle 20"/>
          <p:cNvSpPr>
            <a:spLocks noChangeArrowheads="1"/>
          </p:cNvSpPr>
          <p:nvPr/>
        </p:nvSpPr>
        <p:spPr bwMode="auto">
          <a:xfrm>
            <a:off x="5449888" y="3698875"/>
            <a:ext cx="311150" cy="461665"/>
          </a:xfrm>
          <a:prstGeom prst="rect">
            <a:avLst/>
          </a:prstGeom>
          <a:noFill/>
          <a:ln w="9525">
            <a:solidFill>
              <a:srgbClr val="000000"/>
            </a:solid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sp>
        <p:nvSpPr>
          <p:cNvPr id="68629" name="Rectangle 21"/>
          <p:cNvSpPr>
            <a:spLocks noChangeArrowheads="1"/>
          </p:cNvSpPr>
          <p:nvPr/>
        </p:nvSpPr>
        <p:spPr bwMode="auto">
          <a:xfrm>
            <a:off x="5472113" y="5319713"/>
            <a:ext cx="35560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a</a:t>
            </a:r>
          </a:p>
        </p:txBody>
      </p:sp>
      <p:sp>
        <p:nvSpPr>
          <p:cNvPr id="68630" name="Rectangle 22"/>
          <p:cNvSpPr>
            <a:spLocks noChangeArrowheads="1"/>
          </p:cNvSpPr>
          <p:nvPr/>
        </p:nvSpPr>
        <p:spPr bwMode="auto">
          <a:xfrm>
            <a:off x="6958013" y="5454650"/>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h</a:t>
            </a:r>
          </a:p>
        </p:txBody>
      </p:sp>
      <p:sp>
        <p:nvSpPr>
          <p:cNvPr id="68631" name="Rectangle 23"/>
          <p:cNvSpPr>
            <a:spLocks noChangeArrowheads="1"/>
          </p:cNvSpPr>
          <p:nvPr/>
        </p:nvSpPr>
        <p:spPr bwMode="auto">
          <a:xfrm>
            <a:off x="7002463" y="3563938"/>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d</a:t>
            </a:r>
          </a:p>
        </p:txBody>
      </p:sp>
      <p:sp>
        <p:nvSpPr>
          <p:cNvPr id="68632" name="Rectangle 24"/>
          <p:cNvSpPr>
            <a:spLocks noChangeArrowheads="1"/>
          </p:cNvSpPr>
          <p:nvPr/>
        </p:nvSpPr>
        <p:spPr bwMode="auto">
          <a:xfrm>
            <a:off x="6507163" y="5724525"/>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f</a:t>
            </a:r>
          </a:p>
        </p:txBody>
      </p:sp>
      <p:sp>
        <p:nvSpPr>
          <p:cNvPr id="68633" name="Rectangle 25"/>
          <p:cNvSpPr>
            <a:spLocks noChangeArrowheads="1"/>
          </p:cNvSpPr>
          <p:nvPr/>
        </p:nvSpPr>
        <p:spPr bwMode="auto">
          <a:xfrm>
            <a:off x="8128000" y="5319713"/>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g</a:t>
            </a:r>
          </a:p>
        </p:txBody>
      </p:sp>
      <p:sp>
        <p:nvSpPr>
          <p:cNvPr id="68634" name="Rectangle 26"/>
          <p:cNvSpPr>
            <a:spLocks noChangeArrowheads="1"/>
          </p:cNvSpPr>
          <p:nvPr/>
        </p:nvSpPr>
        <p:spPr bwMode="auto">
          <a:xfrm>
            <a:off x="8172450" y="3743325"/>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68635" name="Rectangle 27"/>
          <p:cNvSpPr>
            <a:spLocks noChangeArrowheads="1"/>
          </p:cNvSpPr>
          <p:nvPr/>
        </p:nvSpPr>
        <p:spPr bwMode="auto">
          <a:xfrm>
            <a:off x="6462713" y="4464050"/>
            <a:ext cx="311150"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e</a:t>
            </a:r>
          </a:p>
        </p:txBody>
      </p:sp>
      <p:sp>
        <p:nvSpPr>
          <p:cNvPr id="313372" name="Text Box 28"/>
          <p:cNvSpPr txBox="1">
            <a:spLocks noChangeArrowheads="1"/>
          </p:cNvSpPr>
          <p:nvPr/>
        </p:nvSpPr>
        <p:spPr bwMode="auto">
          <a:xfrm>
            <a:off x="522288" y="3159125"/>
            <a:ext cx="5265737" cy="1938992"/>
          </a:xfrm>
          <a:prstGeom prst="rect">
            <a:avLst/>
          </a:prstGeom>
          <a:noFill/>
          <a:ln w="9525">
            <a:noFill/>
            <a:miter lim="800000"/>
            <a:headEnd/>
            <a:tailEnd/>
          </a:ln>
        </p:spPr>
        <p:txBody>
          <a:bodyPr>
            <a:spAutoFit/>
          </a:bodyPr>
          <a:lstStyle>
            <a:defPPr>
              <a:defRPr lang="ja-JP"/>
            </a:defPPr>
            <a:lvl1pPr>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解：</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连通且每个结点的度数均为偶数，故存在欧拉回路。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C=</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dbghbceahfacdhed</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p>
        </p:txBody>
      </p:sp>
      <p:sp>
        <p:nvSpPr>
          <p:cNvPr id="31" name="标题 30"/>
          <p:cNvSpPr>
            <a:spLocks noGrp="1"/>
          </p:cNvSpPr>
          <p:nvPr>
            <p:ph type="title"/>
          </p:nvPr>
        </p:nvSpPr>
        <p:spPr/>
        <p:txBody>
          <a:bodyPr/>
          <a:lstStyle/>
          <a:p>
            <a:r>
              <a:rPr lang="zh-CN" altLang="en-US" dirty="0" smtClean="0"/>
              <a:t>构造欧拉图的实例</a:t>
            </a:r>
            <a:endParaRPr lang="zh-CN" altLang="en-US" dirty="0"/>
          </a:p>
        </p:txBody>
      </p:sp>
    </p:spTree>
    <p:extLst>
      <p:ext uri="{BB962C8B-B14F-4D97-AF65-F5344CB8AC3E}">
        <p14:creationId xmlns:p14="http://schemas.microsoft.com/office/powerpoint/2010/main" val="3402493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372">
                                            <p:txEl>
                                              <p:pRg st="1" end="1"/>
                                            </p:txEl>
                                          </p:spTgt>
                                        </p:tgtEl>
                                        <p:attrNameLst>
                                          <p:attrName>style.visibility</p:attrName>
                                        </p:attrNameLst>
                                      </p:cBhvr>
                                      <p:to>
                                        <p:strVal val="visible"/>
                                      </p:to>
                                    </p:set>
                                    <p:animEffect transition="in" filter="blinds(horizontal)">
                                      <p:cBhvr>
                                        <p:cTn id="7" dur="500"/>
                                        <p:tgtEl>
                                          <p:spTgt spid="3133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3372">
                                            <p:txEl>
                                              <p:pRg st="2" end="2"/>
                                            </p:txEl>
                                          </p:spTgt>
                                        </p:tgtEl>
                                        <p:attrNameLst>
                                          <p:attrName>style.visibility</p:attrName>
                                        </p:attrNameLst>
                                      </p:cBhvr>
                                      <p:to>
                                        <p:strVal val="visible"/>
                                      </p:to>
                                    </p:set>
                                    <p:animEffect transition="in" filter="blinds(horizontal)">
                                      <p:cBhvr>
                                        <p:cTn id="12" dur="500"/>
                                        <p:tgtEl>
                                          <p:spTgt spid="313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zh-CN" altLang="en-US" dirty="0" smtClean="0"/>
              <a:t>欧拉道路判别定理</a:t>
            </a:r>
          </a:p>
        </p:txBody>
      </p:sp>
      <p:sp>
        <p:nvSpPr>
          <p:cNvPr id="64515" name="Rectangle 3"/>
          <p:cNvSpPr>
            <a:spLocks noGrp="1" noChangeArrowheads="1"/>
          </p:cNvSpPr>
          <p:nvPr>
            <p:ph idx="1"/>
          </p:nvPr>
        </p:nvSpPr>
        <p:spPr/>
        <p:txBody>
          <a:bodyPr/>
          <a:lstStyle/>
          <a:p>
            <a:pPr eaLnBrk="1" hangingPunct="1">
              <a:spcBef>
                <a:spcPct val="40000"/>
              </a:spcBef>
              <a:buFont typeface="Wingdings" pitchFamily="2" charset="2"/>
              <a:buNone/>
            </a:pPr>
            <a:r>
              <a:rPr lang="zh-CN" altLang="en-US" sz="3000" b="1" dirty="0" smtClean="0">
                <a:solidFill>
                  <a:srgbClr val="FF0000"/>
                </a:solidFill>
                <a:latin typeface="Times New Roman" panose="02020603050405020304" pitchFamily="18" charset="0"/>
                <a:ea typeface="+mn-ea"/>
                <a:cs typeface="Times New Roman" panose="02020603050405020304" pitchFamily="18" charset="0"/>
              </a:rPr>
              <a:t>推论</a:t>
            </a:r>
            <a:r>
              <a:rPr lang="en-US" altLang="zh-CN" sz="3000" b="1" dirty="0" smtClean="0">
                <a:solidFill>
                  <a:srgbClr val="FF0000"/>
                </a:solidFill>
                <a:latin typeface="Times New Roman" panose="02020603050405020304" pitchFamily="18" charset="0"/>
                <a:ea typeface="+mn-ea"/>
                <a:cs typeface="Times New Roman" panose="02020603050405020304" pitchFamily="18" charset="0"/>
              </a:rPr>
              <a:t>2.3.1 </a:t>
            </a:r>
            <a:r>
              <a:rPr lang="zh-CN" altLang="en-US" sz="3000" b="1" dirty="0" smtClean="0">
                <a:latin typeface="Times New Roman" panose="02020603050405020304" pitchFamily="18" charset="0"/>
                <a:ea typeface="+mn-ea"/>
                <a:cs typeface="Times New Roman" panose="02020603050405020304" pitchFamily="18" charset="0"/>
              </a:rPr>
              <a:t>若无向连通图</a:t>
            </a:r>
            <a:r>
              <a:rPr lang="en-US" altLang="zh-CN" sz="3000" b="1" dirty="0" smtClean="0">
                <a:latin typeface="Times New Roman" panose="02020603050405020304" pitchFamily="18" charset="0"/>
                <a:ea typeface="+mn-ea"/>
                <a:cs typeface="Times New Roman" panose="02020603050405020304" pitchFamily="18" charset="0"/>
              </a:rPr>
              <a:t>G</a:t>
            </a:r>
            <a:r>
              <a:rPr lang="zh-CN" altLang="en-US" sz="3000" b="1" dirty="0" smtClean="0">
                <a:latin typeface="Times New Roman" panose="02020603050405020304" pitchFamily="18" charset="0"/>
                <a:ea typeface="+mn-ea"/>
                <a:cs typeface="Times New Roman" panose="02020603050405020304" pitchFamily="18" charset="0"/>
              </a:rPr>
              <a:t>中只有两个奇顶点，</a:t>
            </a:r>
          </a:p>
          <a:p>
            <a:pPr eaLnBrk="1" hangingPunct="1">
              <a:spcBef>
                <a:spcPct val="40000"/>
              </a:spcBef>
              <a:buFont typeface="Wingdings" pitchFamily="2" charset="2"/>
              <a:buNone/>
            </a:pPr>
            <a:r>
              <a:rPr lang="zh-CN" altLang="en-US" sz="3000" b="1" dirty="0" smtClean="0">
                <a:latin typeface="Times New Roman" panose="02020603050405020304" pitchFamily="18" charset="0"/>
                <a:ea typeface="+mn-ea"/>
                <a:cs typeface="Times New Roman" panose="02020603050405020304" pitchFamily="18" charset="0"/>
              </a:rPr>
              <a:t>          则</a:t>
            </a:r>
            <a:r>
              <a:rPr lang="en-US" altLang="zh-CN" sz="3000" b="1" dirty="0" smtClean="0">
                <a:latin typeface="Times New Roman" panose="02020603050405020304" pitchFamily="18" charset="0"/>
                <a:ea typeface="+mn-ea"/>
                <a:cs typeface="Times New Roman" panose="02020603050405020304" pitchFamily="18" charset="0"/>
              </a:rPr>
              <a:t>G</a:t>
            </a:r>
            <a:r>
              <a:rPr lang="zh-CN" altLang="en-US" sz="3000" b="1" dirty="0" smtClean="0">
                <a:latin typeface="Times New Roman" panose="02020603050405020304" pitchFamily="18" charset="0"/>
                <a:ea typeface="+mn-ea"/>
                <a:cs typeface="Times New Roman" panose="02020603050405020304" pitchFamily="18" charset="0"/>
              </a:rPr>
              <a:t>存在欧拉道路。</a:t>
            </a:r>
          </a:p>
        </p:txBody>
      </p:sp>
      <p:sp>
        <p:nvSpPr>
          <p:cNvPr id="314372" name="Rectangle 4"/>
          <p:cNvSpPr>
            <a:spLocks noChangeArrowheads="1"/>
          </p:cNvSpPr>
          <p:nvPr/>
        </p:nvSpPr>
        <p:spPr bwMode="auto">
          <a:xfrm>
            <a:off x="468313" y="2565400"/>
            <a:ext cx="8351837" cy="2635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证明</a:t>
            </a: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设这两个奇顶点是</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endPar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endParaRP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在图G中加入一条边</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en-US" sz="26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则所有的顶点的度都</a:t>
            </a:r>
            <a:endPar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endParaRP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为偶，此时其中必然存在一条欧拉回路</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endPar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endParaRPr>
          </a:p>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然后将边</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en-US" sz="26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去掉，可得从</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到</a:t>
            </a:r>
            <a:r>
              <a:rPr kumimoji="1" lang="en-US" altLang="en-US" sz="2600" b="1" i="1"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v</a:t>
            </a:r>
            <a:r>
              <a:rPr kumimoji="1" lang="en-US" altLang="en-US"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en-US" altLang="en-US" sz="2600" b="1" i="0" u="none" strike="noStrike" kern="1200" cap="none" spc="0" normalizeH="0" baseline="0" noProof="0" dirty="0" err="1">
                <a:ln>
                  <a:noFill/>
                </a:ln>
                <a:solidFill>
                  <a:srgbClr val="000000"/>
                </a:solidFill>
                <a:effectLst/>
                <a:uLnTx/>
                <a:uFillTx/>
                <a:latin typeface="Times New Roman" pitchFamily="18" charset="0"/>
                <a:ea typeface="华文细黑" pitchFamily="2" charset="-122"/>
                <a:cs typeface="+mn-cs"/>
              </a:rPr>
              <a:t>的欧拉道路</a:t>
            </a:r>
            <a:r>
              <a:rPr kumimoji="1" lang="en-US" altLang="en-US" sz="26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p>
        </p:txBody>
      </p:sp>
    </p:spTree>
    <p:extLst>
      <p:ext uri="{BB962C8B-B14F-4D97-AF65-F5344CB8AC3E}">
        <p14:creationId xmlns:p14="http://schemas.microsoft.com/office/powerpoint/2010/main" val="285410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animEffect transition="in" filter="blinds(horizontal)">
                                      <p:cBhvr>
                                        <p:cTn id="7" dur="500"/>
                                        <p:tgtEl>
                                          <p:spTgt spid="314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2">
                                            <p:txEl>
                                              <p:pRg st="1" end="1"/>
                                            </p:txEl>
                                          </p:spTgt>
                                        </p:tgtEl>
                                        <p:attrNameLst>
                                          <p:attrName>style.visibility</p:attrName>
                                        </p:attrNameLst>
                                      </p:cBhvr>
                                      <p:to>
                                        <p:strVal val="visible"/>
                                      </p:to>
                                    </p:set>
                                    <p:animEffect transition="in" filter="blinds(horizontal)">
                                      <p:cBhvr>
                                        <p:cTn id="12" dur="500"/>
                                        <p:tgtEl>
                                          <p:spTgt spid="314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2">
                                            <p:txEl>
                                              <p:pRg st="2" end="2"/>
                                            </p:txEl>
                                          </p:spTgt>
                                        </p:tgtEl>
                                        <p:attrNameLst>
                                          <p:attrName>style.visibility</p:attrName>
                                        </p:attrNameLst>
                                      </p:cBhvr>
                                      <p:to>
                                        <p:strVal val="visible"/>
                                      </p:to>
                                    </p:set>
                                    <p:animEffect transition="in" filter="blinds(horizontal)">
                                      <p:cBhvr>
                                        <p:cTn id="17" dur="500"/>
                                        <p:tgtEl>
                                          <p:spTgt spid="31437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4372">
                                            <p:txEl>
                                              <p:pRg st="3" end="3"/>
                                            </p:txEl>
                                          </p:spTgt>
                                        </p:tgtEl>
                                        <p:attrNameLst>
                                          <p:attrName>style.visibility</p:attrName>
                                        </p:attrNameLst>
                                      </p:cBhvr>
                                      <p:to>
                                        <p:strVal val="visible"/>
                                      </p:to>
                                    </p:set>
                                    <p:animEffect transition="in" filter="blinds(horizontal)">
                                      <p:cBhvr>
                                        <p:cTn id="20" dur="500"/>
                                        <p:tgtEl>
                                          <p:spTgt spid="31437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4372">
                                            <p:txEl>
                                              <p:pRg st="4" end="4"/>
                                            </p:txEl>
                                          </p:spTgt>
                                        </p:tgtEl>
                                        <p:attrNameLst>
                                          <p:attrName>style.visibility</p:attrName>
                                        </p:attrNameLst>
                                      </p:cBhvr>
                                      <p:to>
                                        <p:strVal val="visible"/>
                                      </p:to>
                                    </p:set>
                                    <p:animEffect transition="in" filter="blinds(horizontal)">
                                      <p:cBhvr>
                                        <p:cTn id="25" dur="500"/>
                                        <p:tgtEl>
                                          <p:spTgt spid="3143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zh-CN" altLang="en-US" dirty="0" smtClean="0"/>
              <a:t>欧拉图判别实例</a:t>
            </a:r>
          </a:p>
        </p:txBody>
      </p:sp>
      <p:sp>
        <p:nvSpPr>
          <p:cNvPr id="310275" name="Text Box 3"/>
          <p:cNvSpPr txBox="1">
            <a:spLocks noChangeArrowheads="1"/>
          </p:cNvSpPr>
          <p:nvPr/>
        </p:nvSpPr>
        <p:spPr bwMode="auto">
          <a:xfrm>
            <a:off x="1095375" y="2810463"/>
            <a:ext cx="1752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无欧拉通路</a:t>
            </a:r>
          </a:p>
        </p:txBody>
      </p:sp>
      <p:pic>
        <p:nvPicPr>
          <p:cNvPr id="65540" name="Picture 4" descr="图6"/>
          <p:cNvPicPr>
            <a:picLocks noChangeAspect="1" noChangeArrowheads="1"/>
          </p:cNvPicPr>
          <p:nvPr/>
        </p:nvPicPr>
        <p:blipFill>
          <a:blip r:embed="rId2" cstate="print"/>
          <a:srcRect/>
          <a:stretch>
            <a:fillRect/>
          </a:stretch>
        </p:blipFill>
        <p:spPr bwMode="auto">
          <a:xfrm>
            <a:off x="626599" y="1503489"/>
            <a:ext cx="2578100" cy="1108075"/>
          </a:xfrm>
          <a:prstGeom prst="rect">
            <a:avLst/>
          </a:prstGeom>
          <a:noFill/>
          <a:ln w="9525">
            <a:noFill/>
            <a:miter lim="800000"/>
            <a:headEnd/>
            <a:tailEnd/>
          </a:ln>
        </p:spPr>
      </p:pic>
      <p:pic>
        <p:nvPicPr>
          <p:cNvPr id="65541" name="Picture 5" descr="图6"/>
          <p:cNvPicPr>
            <a:picLocks noChangeAspect="1" noChangeArrowheads="1"/>
          </p:cNvPicPr>
          <p:nvPr/>
        </p:nvPicPr>
        <p:blipFill>
          <a:blip r:embed="rId3" cstate="print"/>
          <a:srcRect/>
          <a:stretch>
            <a:fillRect/>
          </a:stretch>
        </p:blipFill>
        <p:spPr bwMode="auto">
          <a:xfrm>
            <a:off x="3838575" y="1341438"/>
            <a:ext cx="1524000" cy="1179512"/>
          </a:xfrm>
          <a:prstGeom prst="rect">
            <a:avLst/>
          </a:prstGeom>
          <a:noFill/>
          <a:ln w="9525">
            <a:noFill/>
            <a:miter lim="800000"/>
            <a:headEnd/>
            <a:tailEnd/>
          </a:ln>
        </p:spPr>
      </p:pic>
      <p:pic>
        <p:nvPicPr>
          <p:cNvPr id="65542" name="Picture 6" descr="图6"/>
          <p:cNvPicPr>
            <a:picLocks noChangeAspect="1" noChangeArrowheads="1"/>
          </p:cNvPicPr>
          <p:nvPr/>
        </p:nvPicPr>
        <p:blipFill>
          <a:blip r:embed="rId4" cstate="print"/>
          <a:srcRect/>
          <a:stretch>
            <a:fillRect/>
          </a:stretch>
        </p:blipFill>
        <p:spPr bwMode="auto">
          <a:xfrm>
            <a:off x="6353175" y="1417638"/>
            <a:ext cx="1676400" cy="1165225"/>
          </a:xfrm>
          <a:prstGeom prst="rect">
            <a:avLst/>
          </a:prstGeom>
          <a:noFill/>
          <a:ln w="9525">
            <a:noFill/>
            <a:miter lim="800000"/>
            <a:headEnd/>
            <a:tailEnd/>
          </a:ln>
        </p:spPr>
      </p:pic>
      <p:pic>
        <p:nvPicPr>
          <p:cNvPr id="65543" name="Picture 7" descr="图6"/>
          <p:cNvPicPr>
            <a:picLocks noChangeAspect="1" noChangeArrowheads="1"/>
          </p:cNvPicPr>
          <p:nvPr/>
        </p:nvPicPr>
        <p:blipFill>
          <a:blip r:embed="rId5" cstate="print"/>
          <a:srcRect/>
          <a:stretch>
            <a:fillRect/>
          </a:stretch>
        </p:blipFill>
        <p:spPr bwMode="auto">
          <a:xfrm>
            <a:off x="1031875" y="3280363"/>
            <a:ext cx="1557338" cy="1489075"/>
          </a:xfrm>
          <a:prstGeom prst="rect">
            <a:avLst/>
          </a:prstGeom>
          <a:noFill/>
          <a:ln w="9525">
            <a:noFill/>
            <a:miter lim="800000"/>
            <a:headEnd/>
            <a:tailEnd/>
          </a:ln>
        </p:spPr>
      </p:pic>
      <p:pic>
        <p:nvPicPr>
          <p:cNvPr id="65544" name="Picture 8" descr="图6"/>
          <p:cNvPicPr>
            <a:picLocks noChangeAspect="1" noChangeArrowheads="1"/>
          </p:cNvPicPr>
          <p:nvPr/>
        </p:nvPicPr>
        <p:blipFill>
          <a:blip r:embed="rId6" cstate="print"/>
          <a:srcRect/>
          <a:stretch>
            <a:fillRect/>
          </a:stretch>
        </p:blipFill>
        <p:spPr bwMode="auto">
          <a:xfrm>
            <a:off x="3851275" y="3508963"/>
            <a:ext cx="1447800" cy="1263650"/>
          </a:xfrm>
          <a:prstGeom prst="rect">
            <a:avLst/>
          </a:prstGeom>
          <a:noFill/>
          <a:ln w="9525">
            <a:noFill/>
            <a:miter lim="800000"/>
            <a:headEnd/>
            <a:tailEnd/>
          </a:ln>
        </p:spPr>
      </p:pic>
      <p:pic>
        <p:nvPicPr>
          <p:cNvPr id="65545" name="Picture 9" descr="图6"/>
          <p:cNvPicPr>
            <a:picLocks noChangeAspect="1" noChangeArrowheads="1"/>
          </p:cNvPicPr>
          <p:nvPr/>
        </p:nvPicPr>
        <p:blipFill>
          <a:blip r:embed="rId7" cstate="print"/>
          <a:srcRect/>
          <a:stretch>
            <a:fillRect/>
          </a:stretch>
        </p:blipFill>
        <p:spPr bwMode="auto">
          <a:xfrm>
            <a:off x="6289675" y="3475625"/>
            <a:ext cx="1905000" cy="1328738"/>
          </a:xfrm>
          <a:prstGeom prst="rect">
            <a:avLst/>
          </a:prstGeom>
          <a:noFill/>
          <a:ln w="9525">
            <a:noFill/>
            <a:miter lim="800000"/>
            <a:headEnd/>
            <a:tailEnd/>
          </a:ln>
        </p:spPr>
      </p:pic>
      <p:sp>
        <p:nvSpPr>
          <p:cNvPr id="310282" name="Text Box 10"/>
          <p:cNvSpPr txBox="1">
            <a:spLocks noChangeArrowheads="1"/>
          </p:cNvSpPr>
          <p:nvPr/>
        </p:nvSpPr>
        <p:spPr bwMode="auto">
          <a:xfrm>
            <a:off x="4067175" y="2810463"/>
            <a:ext cx="1752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欧拉图</a:t>
            </a:r>
          </a:p>
        </p:txBody>
      </p:sp>
      <p:sp>
        <p:nvSpPr>
          <p:cNvPr id="310283" name="Text Box 11"/>
          <p:cNvSpPr txBox="1">
            <a:spLocks noChangeArrowheads="1"/>
          </p:cNvSpPr>
          <p:nvPr/>
        </p:nvSpPr>
        <p:spPr bwMode="auto">
          <a:xfrm>
            <a:off x="6657975" y="2810463"/>
            <a:ext cx="1752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欧拉图</a:t>
            </a:r>
          </a:p>
        </p:txBody>
      </p:sp>
      <p:sp>
        <p:nvSpPr>
          <p:cNvPr id="310284" name="Text Box 12"/>
          <p:cNvSpPr txBox="1">
            <a:spLocks noChangeArrowheads="1"/>
          </p:cNvSpPr>
          <p:nvPr/>
        </p:nvSpPr>
        <p:spPr bwMode="auto">
          <a:xfrm>
            <a:off x="1042988" y="4898025"/>
            <a:ext cx="1752600" cy="830997"/>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有欧拉通路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非欧拉图</a:t>
            </a:r>
          </a:p>
        </p:txBody>
      </p:sp>
      <p:sp>
        <p:nvSpPr>
          <p:cNvPr id="310285" name="Text Box 13"/>
          <p:cNvSpPr txBox="1">
            <a:spLocks noChangeArrowheads="1"/>
          </p:cNvSpPr>
          <p:nvPr/>
        </p:nvSpPr>
        <p:spPr bwMode="auto">
          <a:xfrm>
            <a:off x="3635375" y="4898025"/>
            <a:ext cx="1752600" cy="830997"/>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有欧拉通路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非欧拉图</a:t>
            </a:r>
          </a:p>
        </p:txBody>
      </p:sp>
      <p:sp>
        <p:nvSpPr>
          <p:cNvPr id="310286" name="Text Box 14"/>
          <p:cNvSpPr txBox="1">
            <a:spLocks noChangeArrowheads="1"/>
          </p:cNvSpPr>
          <p:nvPr/>
        </p:nvSpPr>
        <p:spPr bwMode="auto">
          <a:xfrm>
            <a:off x="6443663" y="4971050"/>
            <a:ext cx="1752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无欧拉通路</a:t>
            </a:r>
          </a:p>
        </p:txBody>
      </p:sp>
      <p:grpSp>
        <p:nvGrpSpPr>
          <p:cNvPr id="2" name="Group 15"/>
          <p:cNvGrpSpPr>
            <a:grpSpLocks/>
          </p:cNvGrpSpPr>
          <p:nvPr/>
        </p:nvGrpSpPr>
        <p:grpSpPr bwMode="auto">
          <a:xfrm>
            <a:off x="1031875" y="3813763"/>
            <a:ext cx="1524000" cy="152400"/>
            <a:chOff x="624" y="2784"/>
            <a:chExt cx="960" cy="96"/>
          </a:xfrm>
        </p:grpSpPr>
        <p:pic>
          <p:nvPicPr>
            <p:cNvPr id="65571" name="Picture 16" descr="0"/>
            <p:cNvPicPr>
              <a:picLocks noChangeAspect="1" noChangeArrowheads="1"/>
            </p:cNvPicPr>
            <p:nvPr/>
          </p:nvPicPr>
          <p:blipFill>
            <a:blip r:embed="rId8" cstate="print"/>
            <a:srcRect/>
            <a:stretch>
              <a:fillRect/>
            </a:stretch>
          </p:blipFill>
          <p:spPr bwMode="auto">
            <a:xfrm>
              <a:off x="624" y="2784"/>
              <a:ext cx="96" cy="96"/>
            </a:xfrm>
            <a:prstGeom prst="rect">
              <a:avLst/>
            </a:prstGeom>
            <a:noFill/>
            <a:ln w="9525">
              <a:noFill/>
              <a:miter lim="800000"/>
              <a:headEnd/>
              <a:tailEnd/>
            </a:ln>
          </p:spPr>
        </p:pic>
        <p:pic>
          <p:nvPicPr>
            <p:cNvPr id="65572" name="Picture 17" descr="0"/>
            <p:cNvPicPr>
              <a:picLocks noChangeAspect="1" noChangeArrowheads="1"/>
            </p:cNvPicPr>
            <p:nvPr/>
          </p:nvPicPr>
          <p:blipFill>
            <a:blip r:embed="rId8" cstate="print"/>
            <a:srcRect/>
            <a:stretch>
              <a:fillRect/>
            </a:stretch>
          </p:blipFill>
          <p:spPr bwMode="auto">
            <a:xfrm>
              <a:off x="1488" y="2784"/>
              <a:ext cx="96" cy="96"/>
            </a:xfrm>
            <a:prstGeom prst="rect">
              <a:avLst/>
            </a:prstGeom>
            <a:noFill/>
            <a:ln w="9525">
              <a:noFill/>
              <a:miter lim="800000"/>
              <a:headEnd/>
              <a:tailEnd/>
            </a:ln>
          </p:spPr>
        </p:pic>
      </p:grpSp>
      <p:grpSp>
        <p:nvGrpSpPr>
          <p:cNvPr id="3" name="Group 18"/>
          <p:cNvGrpSpPr>
            <a:grpSpLocks/>
          </p:cNvGrpSpPr>
          <p:nvPr/>
        </p:nvGrpSpPr>
        <p:grpSpPr bwMode="auto">
          <a:xfrm>
            <a:off x="4308475" y="3889963"/>
            <a:ext cx="533400" cy="533400"/>
            <a:chOff x="2688" y="2832"/>
            <a:chExt cx="336" cy="336"/>
          </a:xfrm>
        </p:grpSpPr>
        <p:pic>
          <p:nvPicPr>
            <p:cNvPr id="65569" name="Picture 19" descr="0"/>
            <p:cNvPicPr>
              <a:picLocks noChangeAspect="1" noChangeArrowheads="1"/>
            </p:cNvPicPr>
            <p:nvPr/>
          </p:nvPicPr>
          <p:blipFill>
            <a:blip r:embed="rId8" cstate="print"/>
            <a:srcRect/>
            <a:stretch>
              <a:fillRect/>
            </a:stretch>
          </p:blipFill>
          <p:spPr bwMode="auto">
            <a:xfrm>
              <a:off x="2688" y="2832"/>
              <a:ext cx="96" cy="96"/>
            </a:xfrm>
            <a:prstGeom prst="rect">
              <a:avLst/>
            </a:prstGeom>
            <a:noFill/>
            <a:ln w="9525">
              <a:noFill/>
              <a:miter lim="800000"/>
              <a:headEnd/>
              <a:tailEnd/>
            </a:ln>
          </p:spPr>
        </p:pic>
        <p:pic>
          <p:nvPicPr>
            <p:cNvPr id="65570" name="Picture 20" descr="0"/>
            <p:cNvPicPr>
              <a:picLocks noChangeAspect="1" noChangeArrowheads="1"/>
            </p:cNvPicPr>
            <p:nvPr/>
          </p:nvPicPr>
          <p:blipFill>
            <a:blip r:embed="rId8" cstate="print"/>
            <a:srcRect/>
            <a:stretch>
              <a:fillRect/>
            </a:stretch>
          </p:blipFill>
          <p:spPr bwMode="auto">
            <a:xfrm>
              <a:off x="2928" y="3072"/>
              <a:ext cx="96" cy="96"/>
            </a:xfrm>
            <a:prstGeom prst="rect">
              <a:avLst/>
            </a:prstGeom>
            <a:noFill/>
            <a:ln w="9525">
              <a:noFill/>
              <a:miter lim="800000"/>
              <a:headEnd/>
              <a:tailEnd/>
            </a:ln>
          </p:spPr>
        </p:pic>
      </p:grpSp>
      <p:grpSp>
        <p:nvGrpSpPr>
          <p:cNvPr id="4" name="Group 21"/>
          <p:cNvGrpSpPr>
            <a:grpSpLocks/>
          </p:cNvGrpSpPr>
          <p:nvPr/>
        </p:nvGrpSpPr>
        <p:grpSpPr bwMode="auto">
          <a:xfrm>
            <a:off x="6594475" y="3508963"/>
            <a:ext cx="1295400" cy="1295400"/>
            <a:chOff x="4128" y="2592"/>
            <a:chExt cx="816" cy="816"/>
          </a:xfrm>
        </p:grpSpPr>
        <p:pic>
          <p:nvPicPr>
            <p:cNvPr id="65565" name="Picture 22" descr="1"/>
            <p:cNvPicPr>
              <a:picLocks noChangeAspect="1" noChangeArrowheads="1"/>
            </p:cNvPicPr>
            <p:nvPr/>
          </p:nvPicPr>
          <p:blipFill>
            <a:blip r:embed="rId9" cstate="print"/>
            <a:srcRect/>
            <a:stretch>
              <a:fillRect/>
            </a:stretch>
          </p:blipFill>
          <p:spPr bwMode="auto">
            <a:xfrm>
              <a:off x="4512" y="2592"/>
              <a:ext cx="96" cy="96"/>
            </a:xfrm>
            <a:prstGeom prst="rect">
              <a:avLst/>
            </a:prstGeom>
            <a:noFill/>
            <a:ln w="9525">
              <a:noFill/>
              <a:miter lim="800000"/>
              <a:headEnd/>
              <a:tailEnd/>
            </a:ln>
          </p:spPr>
        </p:pic>
        <p:pic>
          <p:nvPicPr>
            <p:cNvPr id="65566" name="Picture 23" descr="1"/>
            <p:cNvPicPr>
              <a:picLocks noChangeAspect="1" noChangeArrowheads="1"/>
            </p:cNvPicPr>
            <p:nvPr/>
          </p:nvPicPr>
          <p:blipFill>
            <a:blip r:embed="rId9" cstate="print"/>
            <a:srcRect/>
            <a:stretch>
              <a:fillRect/>
            </a:stretch>
          </p:blipFill>
          <p:spPr bwMode="auto">
            <a:xfrm>
              <a:off x="4128" y="2928"/>
              <a:ext cx="96" cy="96"/>
            </a:xfrm>
            <a:prstGeom prst="rect">
              <a:avLst/>
            </a:prstGeom>
            <a:noFill/>
            <a:ln w="9525">
              <a:noFill/>
              <a:miter lim="800000"/>
              <a:headEnd/>
              <a:tailEnd/>
            </a:ln>
          </p:spPr>
        </p:pic>
        <p:pic>
          <p:nvPicPr>
            <p:cNvPr id="65567" name="Picture 24" descr="1"/>
            <p:cNvPicPr>
              <a:picLocks noChangeAspect="1" noChangeArrowheads="1"/>
            </p:cNvPicPr>
            <p:nvPr/>
          </p:nvPicPr>
          <p:blipFill>
            <a:blip r:embed="rId9" cstate="print"/>
            <a:srcRect/>
            <a:stretch>
              <a:fillRect/>
            </a:stretch>
          </p:blipFill>
          <p:spPr bwMode="auto">
            <a:xfrm>
              <a:off x="4848" y="2928"/>
              <a:ext cx="96" cy="96"/>
            </a:xfrm>
            <a:prstGeom prst="rect">
              <a:avLst/>
            </a:prstGeom>
            <a:noFill/>
            <a:ln w="9525">
              <a:noFill/>
              <a:miter lim="800000"/>
              <a:headEnd/>
              <a:tailEnd/>
            </a:ln>
          </p:spPr>
        </p:pic>
        <p:pic>
          <p:nvPicPr>
            <p:cNvPr id="65568" name="Picture 25" descr="1"/>
            <p:cNvPicPr>
              <a:picLocks noChangeAspect="1" noChangeArrowheads="1"/>
            </p:cNvPicPr>
            <p:nvPr/>
          </p:nvPicPr>
          <p:blipFill>
            <a:blip r:embed="rId9" cstate="print"/>
            <a:srcRect/>
            <a:stretch>
              <a:fillRect/>
            </a:stretch>
          </p:blipFill>
          <p:spPr bwMode="auto">
            <a:xfrm>
              <a:off x="4512" y="3312"/>
              <a:ext cx="96" cy="96"/>
            </a:xfrm>
            <a:prstGeom prst="rect">
              <a:avLst/>
            </a:prstGeom>
            <a:noFill/>
            <a:ln w="9525">
              <a:noFill/>
              <a:miter lim="800000"/>
              <a:headEnd/>
              <a:tailEnd/>
            </a:ln>
          </p:spPr>
        </p:pic>
      </p:grpSp>
      <p:grpSp>
        <p:nvGrpSpPr>
          <p:cNvPr id="5" name="Group 26"/>
          <p:cNvGrpSpPr>
            <a:grpSpLocks/>
          </p:cNvGrpSpPr>
          <p:nvPr/>
        </p:nvGrpSpPr>
        <p:grpSpPr bwMode="auto">
          <a:xfrm>
            <a:off x="638175" y="1738902"/>
            <a:ext cx="2590800" cy="658813"/>
            <a:chOff x="384" y="1341"/>
            <a:chExt cx="1632" cy="415"/>
          </a:xfrm>
        </p:grpSpPr>
        <p:pic>
          <p:nvPicPr>
            <p:cNvPr id="65557" name="Picture 27" descr="1"/>
            <p:cNvPicPr>
              <a:picLocks noChangeAspect="1" noChangeArrowheads="1"/>
            </p:cNvPicPr>
            <p:nvPr/>
          </p:nvPicPr>
          <p:blipFill>
            <a:blip r:embed="rId9" cstate="print"/>
            <a:srcRect/>
            <a:stretch>
              <a:fillRect/>
            </a:stretch>
          </p:blipFill>
          <p:spPr bwMode="auto">
            <a:xfrm>
              <a:off x="384" y="1488"/>
              <a:ext cx="96" cy="96"/>
            </a:xfrm>
            <a:prstGeom prst="rect">
              <a:avLst/>
            </a:prstGeom>
            <a:noFill/>
            <a:ln w="9525">
              <a:noFill/>
              <a:miter lim="800000"/>
              <a:headEnd/>
              <a:tailEnd/>
            </a:ln>
          </p:spPr>
        </p:pic>
        <p:pic>
          <p:nvPicPr>
            <p:cNvPr id="65558" name="Picture 28" descr="1"/>
            <p:cNvPicPr>
              <a:picLocks noChangeAspect="1" noChangeArrowheads="1"/>
            </p:cNvPicPr>
            <p:nvPr/>
          </p:nvPicPr>
          <p:blipFill>
            <a:blip r:embed="rId9" cstate="print"/>
            <a:srcRect/>
            <a:stretch>
              <a:fillRect/>
            </a:stretch>
          </p:blipFill>
          <p:spPr bwMode="auto">
            <a:xfrm>
              <a:off x="720" y="1488"/>
              <a:ext cx="96" cy="96"/>
            </a:xfrm>
            <a:prstGeom prst="rect">
              <a:avLst/>
            </a:prstGeom>
            <a:noFill/>
            <a:ln w="9525">
              <a:noFill/>
              <a:miter lim="800000"/>
              <a:headEnd/>
              <a:tailEnd/>
            </a:ln>
          </p:spPr>
        </p:pic>
        <p:pic>
          <p:nvPicPr>
            <p:cNvPr id="65559" name="Picture 29" descr="1"/>
            <p:cNvPicPr>
              <a:picLocks noChangeAspect="1" noChangeArrowheads="1"/>
            </p:cNvPicPr>
            <p:nvPr/>
          </p:nvPicPr>
          <p:blipFill>
            <a:blip r:embed="rId9" cstate="print"/>
            <a:srcRect/>
            <a:stretch>
              <a:fillRect/>
            </a:stretch>
          </p:blipFill>
          <p:spPr bwMode="auto">
            <a:xfrm>
              <a:off x="1584" y="1488"/>
              <a:ext cx="96" cy="96"/>
            </a:xfrm>
            <a:prstGeom prst="rect">
              <a:avLst/>
            </a:prstGeom>
            <a:noFill/>
            <a:ln w="9525">
              <a:noFill/>
              <a:miter lim="800000"/>
              <a:headEnd/>
              <a:tailEnd/>
            </a:ln>
          </p:spPr>
        </p:pic>
        <p:pic>
          <p:nvPicPr>
            <p:cNvPr id="65560" name="Picture 30" descr="1"/>
            <p:cNvPicPr>
              <a:picLocks noChangeAspect="1" noChangeArrowheads="1"/>
            </p:cNvPicPr>
            <p:nvPr/>
          </p:nvPicPr>
          <p:blipFill>
            <a:blip r:embed="rId9" cstate="print"/>
            <a:srcRect/>
            <a:stretch>
              <a:fillRect/>
            </a:stretch>
          </p:blipFill>
          <p:spPr bwMode="auto">
            <a:xfrm>
              <a:off x="1920" y="1488"/>
              <a:ext cx="96" cy="96"/>
            </a:xfrm>
            <a:prstGeom prst="rect">
              <a:avLst/>
            </a:prstGeom>
            <a:noFill/>
            <a:ln w="9525">
              <a:noFill/>
              <a:miter lim="800000"/>
              <a:headEnd/>
              <a:tailEnd/>
            </a:ln>
          </p:spPr>
        </p:pic>
        <p:pic>
          <p:nvPicPr>
            <p:cNvPr id="65561" name="Picture 31" descr="1"/>
            <p:cNvPicPr>
              <a:picLocks noChangeAspect="1" noChangeArrowheads="1"/>
            </p:cNvPicPr>
            <p:nvPr/>
          </p:nvPicPr>
          <p:blipFill>
            <a:blip r:embed="rId9" cstate="print"/>
            <a:srcRect/>
            <a:stretch>
              <a:fillRect/>
            </a:stretch>
          </p:blipFill>
          <p:spPr bwMode="auto">
            <a:xfrm>
              <a:off x="912" y="1660"/>
              <a:ext cx="96" cy="96"/>
            </a:xfrm>
            <a:prstGeom prst="rect">
              <a:avLst/>
            </a:prstGeom>
            <a:noFill/>
            <a:ln w="9525">
              <a:noFill/>
              <a:miter lim="800000"/>
              <a:headEnd/>
              <a:tailEnd/>
            </a:ln>
          </p:spPr>
        </p:pic>
        <p:pic>
          <p:nvPicPr>
            <p:cNvPr id="65562" name="Picture 32" descr="1"/>
            <p:cNvPicPr>
              <a:picLocks noChangeAspect="1" noChangeArrowheads="1"/>
            </p:cNvPicPr>
            <p:nvPr/>
          </p:nvPicPr>
          <p:blipFill>
            <a:blip r:embed="rId9" cstate="print"/>
            <a:srcRect/>
            <a:stretch>
              <a:fillRect/>
            </a:stretch>
          </p:blipFill>
          <p:spPr bwMode="auto">
            <a:xfrm>
              <a:off x="925" y="1341"/>
              <a:ext cx="96" cy="96"/>
            </a:xfrm>
            <a:prstGeom prst="rect">
              <a:avLst/>
            </a:prstGeom>
            <a:noFill/>
            <a:ln w="9525">
              <a:noFill/>
              <a:miter lim="800000"/>
              <a:headEnd/>
              <a:tailEnd/>
            </a:ln>
          </p:spPr>
        </p:pic>
        <p:pic>
          <p:nvPicPr>
            <p:cNvPr id="65563" name="Picture 33" descr="1"/>
            <p:cNvPicPr>
              <a:picLocks noChangeAspect="1" noChangeArrowheads="1"/>
            </p:cNvPicPr>
            <p:nvPr/>
          </p:nvPicPr>
          <p:blipFill>
            <a:blip r:embed="rId9" cstate="print"/>
            <a:srcRect/>
            <a:stretch>
              <a:fillRect/>
            </a:stretch>
          </p:blipFill>
          <p:spPr bwMode="auto">
            <a:xfrm>
              <a:off x="1344" y="1344"/>
              <a:ext cx="96" cy="96"/>
            </a:xfrm>
            <a:prstGeom prst="rect">
              <a:avLst/>
            </a:prstGeom>
            <a:noFill/>
            <a:ln w="9525">
              <a:noFill/>
              <a:miter lim="800000"/>
              <a:headEnd/>
              <a:tailEnd/>
            </a:ln>
          </p:spPr>
        </p:pic>
        <p:pic>
          <p:nvPicPr>
            <p:cNvPr id="65564" name="Picture 34" descr="1"/>
            <p:cNvPicPr>
              <a:picLocks noChangeAspect="1" noChangeArrowheads="1"/>
            </p:cNvPicPr>
            <p:nvPr/>
          </p:nvPicPr>
          <p:blipFill>
            <a:blip r:embed="rId9" cstate="print"/>
            <a:srcRect/>
            <a:stretch>
              <a:fillRect/>
            </a:stretch>
          </p:blipFill>
          <p:spPr bwMode="auto">
            <a:xfrm>
              <a:off x="1382" y="1660"/>
              <a:ext cx="96" cy="96"/>
            </a:xfrm>
            <a:prstGeom prst="rect">
              <a:avLst/>
            </a:prstGeom>
            <a:noFill/>
            <a:ln w="9525">
              <a:noFill/>
              <a:miter lim="800000"/>
              <a:headEnd/>
              <a:tailEnd/>
            </a:ln>
          </p:spPr>
        </p:pic>
      </p:grpSp>
      <p:sp>
        <p:nvSpPr>
          <p:cNvPr id="310307" name="Rectangle 35"/>
          <p:cNvSpPr>
            <a:spLocks noChangeArrowheads="1"/>
          </p:cNvSpPr>
          <p:nvPr/>
        </p:nvSpPr>
        <p:spPr bwMode="auto">
          <a:xfrm>
            <a:off x="827088" y="5763213"/>
            <a:ext cx="7991475" cy="476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dirty="0">
                <a:ln>
                  <a:noFill/>
                </a:ln>
                <a:solidFill>
                  <a:srgbClr val="FF3399"/>
                </a:solidFill>
                <a:effectLst/>
                <a:uLnTx/>
                <a:uFillTx/>
                <a:latin typeface="Tahoma" pitchFamily="34" charset="0"/>
                <a:ea typeface="宋体" pitchFamily="2" charset="-122"/>
                <a:cs typeface="+mn-cs"/>
                <a:sym typeface="MT Extra" pitchFamily="18" charset="2"/>
              </a:rPr>
              <a:t>如何快速找到一个图中的欧拉</a:t>
            </a:r>
            <a:r>
              <a:rPr kumimoji="1" lang="zh-CN" altLang="en-US" sz="2800" b="1" i="0" u="none" strike="noStrike" kern="1200" cap="none" spc="0" normalizeH="0" baseline="0" noProof="0" dirty="0" smtClean="0">
                <a:ln>
                  <a:noFill/>
                </a:ln>
                <a:solidFill>
                  <a:srgbClr val="FF3399"/>
                </a:solidFill>
                <a:effectLst/>
                <a:uLnTx/>
                <a:uFillTx/>
                <a:latin typeface="Tahoma" pitchFamily="34" charset="0"/>
                <a:ea typeface="宋体" pitchFamily="2" charset="-122"/>
                <a:cs typeface="+mn-cs"/>
                <a:sym typeface="MT Extra" pitchFamily="18" charset="2"/>
              </a:rPr>
              <a:t>通路？</a:t>
            </a:r>
            <a:endParaRPr kumimoji="1" lang="zh-CN" altLang="en-US" sz="2800" b="1" i="0" u="none" strike="noStrike" kern="1200" cap="none" spc="0" normalizeH="0" baseline="0" noProof="0" dirty="0">
              <a:ln>
                <a:noFill/>
              </a:ln>
              <a:solidFill>
                <a:srgbClr val="FF3399"/>
              </a:solidFill>
              <a:effectLst/>
              <a:uLnTx/>
              <a:uFillTx/>
              <a:latin typeface="Tahoma" pitchFamily="34" charset="0"/>
              <a:ea typeface="宋体" pitchFamily="2" charset="-122"/>
              <a:cs typeface="+mn-cs"/>
              <a:sym typeface="MT Extra" pitchFamily="18" charset="2"/>
            </a:endParaRPr>
          </a:p>
        </p:txBody>
      </p:sp>
      <p:sp>
        <p:nvSpPr>
          <p:cNvPr id="65556" name="Text Box 36"/>
          <p:cNvSpPr txBox="1">
            <a:spLocks noChangeArrowheads="1"/>
          </p:cNvSpPr>
          <p:nvPr/>
        </p:nvSpPr>
        <p:spPr bwMode="auto">
          <a:xfrm>
            <a:off x="523513" y="1200613"/>
            <a:ext cx="1998663"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2.3.3</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2520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2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02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0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0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0307"/>
                                        </p:tgtEl>
                                        <p:attrNameLst>
                                          <p:attrName>style.visibility</p:attrName>
                                        </p:attrNameLst>
                                      </p:cBhvr>
                                      <p:to>
                                        <p:strVal val="visible"/>
                                      </p:to>
                                    </p:set>
                                    <p:animEffect transition="in" filter="blinds(horizontal)">
                                      <p:cBhvr>
                                        <p:cTn id="47"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P spid="310282" grpId="0" autoUpdateAnimBg="0"/>
      <p:bldP spid="310283" grpId="0" autoUpdateAnimBg="0"/>
      <p:bldP spid="310284" grpId="0" autoUpdateAnimBg="0"/>
      <p:bldP spid="310285" grpId="0" autoUpdateAnimBg="0"/>
      <p:bldP spid="310286" grpId="0" autoUpdateAnimBg="0"/>
      <p:bldP spid="3103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87438" y="3140075"/>
            <a:ext cx="914400" cy="990600"/>
            <a:chOff x="912" y="576"/>
            <a:chExt cx="576" cy="624"/>
          </a:xfrm>
        </p:grpSpPr>
        <p:sp>
          <p:nvSpPr>
            <p:cNvPr id="70685" name="Line 3"/>
            <p:cNvSpPr>
              <a:spLocks noChangeShapeType="1"/>
            </p:cNvSpPr>
            <p:nvPr/>
          </p:nvSpPr>
          <p:spPr bwMode="auto">
            <a:xfrm>
              <a:off x="912" y="816"/>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6" name="Line 4"/>
            <p:cNvSpPr>
              <a:spLocks noChangeShapeType="1"/>
            </p:cNvSpPr>
            <p:nvPr/>
          </p:nvSpPr>
          <p:spPr bwMode="auto">
            <a:xfrm flipH="1">
              <a:off x="1008" y="816"/>
              <a:ext cx="480" cy="38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7" name="Line 5"/>
            <p:cNvSpPr>
              <a:spLocks noChangeShapeType="1"/>
            </p:cNvSpPr>
            <p:nvPr/>
          </p:nvSpPr>
          <p:spPr bwMode="auto">
            <a:xfrm flipV="1">
              <a:off x="1008" y="576"/>
              <a:ext cx="19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8" name="Line 6"/>
            <p:cNvSpPr>
              <a:spLocks noChangeShapeType="1"/>
            </p:cNvSpPr>
            <p:nvPr/>
          </p:nvSpPr>
          <p:spPr bwMode="auto">
            <a:xfrm>
              <a:off x="1200" y="576"/>
              <a:ext cx="19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9" name="Line 7"/>
            <p:cNvSpPr>
              <a:spLocks noChangeShapeType="1"/>
            </p:cNvSpPr>
            <p:nvPr/>
          </p:nvSpPr>
          <p:spPr bwMode="auto">
            <a:xfrm>
              <a:off x="912" y="816"/>
              <a:ext cx="480" cy="38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grpSp>
        <p:nvGrpSpPr>
          <p:cNvPr id="3" name="Group 8"/>
          <p:cNvGrpSpPr>
            <a:grpSpLocks/>
          </p:cNvGrpSpPr>
          <p:nvPr/>
        </p:nvGrpSpPr>
        <p:grpSpPr bwMode="auto">
          <a:xfrm>
            <a:off x="2916238" y="3213100"/>
            <a:ext cx="1066800" cy="990600"/>
            <a:chOff x="1824" y="672"/>
            <a:chExt cx="672" cy="624"/>
          </a:xfrm>
        </p:grpSpPr>
        <p:sp>
          <p:nvSpPr>
            <p:cNvPr id="70682" name="Rectangle 9"/>
            <p:cNvSpPr>
              <a:spLocks noChangeArrowheads="1"/>
            </p:cNvSpPr>
            <p:nvPr/>
          </p:nvSpPr>
          <p:spPr bwMode="auto">
            <a:xfrm>
              <a:off x="1824" y="816"/>
              <a:ext cx="672" cy="336"/>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3" name="Rectangle 10"/>
            <p:cNvSpPr>
              <a:spLocks noChangeArrowheads="1"/>
            </p:cNvSpPr>
            <p:nvPr/>
          </p:nvSpPr>
          <p:spPr bwMode="auto">
            <a:xfrm>
              <a:off x="1968" y="912"/>
              <a:ext cx="384" cy="144"/>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4" name="Line 11"/>
            <p:cNvSpPr>
              <a:spLocks noChangeShapeType="1"/>
            </p:cNvSpPr>
            <p:nvPr/>
          </p:nvSpPr>
          <p:spPr bwMode="auto">
            <a:xfrm>
              <a:off x="2160" y="672"/>
              <a:ext cx="0"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grpSp>
        <p:nvGrpSpPr>
          <p:cNvPr id="4" name="Group 12"/>
          <p:cNvGrpSpPr>
            <a:grpSpLocks/>
          </p:cNvGrpSpPr>
          <p:nvPr/>
        </p:nvGrpSpPr>
        <p:grpSpPr bwMode="auto">
          <a:xfrm rot="-2656828">
            <a:off x="4592638" y="3216275"/>
            <a:ext cx="914400" cy="914400"/>
            <a:chOff x="3264" y="624"/>
            <a:chExt cx="576" cy="576"/>
          </a:xfrm>
        </p:grpSpPr>
        <p:sp>
          <p:nvSpPr>
            <p:cNvPr id="70668" name="Line 13"/>
            <p:cNvSpPr>
              <a:spLocks noChangeShapeType="1"/>
            </p:cNvSpPr>
            <p:nvPr/>
          </p:nvSpPr>
          <p:spPr bwMode="auto">
            <a:xfrm>
              <a:off x="3264" y="768"/>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69" name="Line 14"/>
            <p:cNvSpPr>
              <a:spLocks noChangeShapeType="1"/>
            </p:cNvSpPr>
            <p:nvPr/>
          </p:nvSpPr>
          <p:spPr bwMode="auto">
            <a:xfrm>
              <a:off x="3840" y="768"/>
              <a:ext cx="0" cy="14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0" name="Line 15"/>
            <p:cNvSpPr>
              <a:spLocks noChangeShapeType="1"/>
            </p:cNvSpPr>
            <p:nvPr/>
          </p:nvSpPr>
          <p:spPr bwMode="auto">
            <a:xfrm>
              <a:off x="3264" y="912"/>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1" name="Line 16"/>
            <p:cNvSpPr>
              <a:spLocks noChangeShapeType="1"/>
            </p:cNvSpPr>
            <p:nvPr/>
          </p:nvSpPr>
          <p:spPr bwMode="auto">
            <a:xfrm>
              <a:off x="3264" y="912"/>
              <a:ext cx="0" cy="14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2" name="Line 17"/>
            <p:cNvSpPr>
              <a:spLocks noChangeShapeType="1"/>
            </p:cNvSpPr>
            <p:nvPr/>
          </p:nvSpPr>
          <p:spPr bwMode="auto">
            <a:xfrm>
              <a:off x="3264" y="1056"/>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3" name="Line 18"/>
            <p:cNvSpPr>
              <a:spLocks noChangeShapeType="1"/>
            </p:cNvSpPr>
            <p:nvPr/>
          </p:nvSpPr>
          <p:spPr bwMode="auto">
            <a:xfrm flipH="1" flipV="1">
              <a:off x="3264" y="624"/>
              <a:ext cx="0" cy="14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4" name="Line 19"/>
            <p:cNvSpPr>
              <a:spLocks noChangeShapeType="1"/>
            </p:cNvSpPr>
            <p:nvPr/>
          </p:nvSpPr>
          <p:spPr bwMode="auto">
            <a:xfrm flipV="1">
              <a:off x="3264" y="624"/>
              <a:ext cx="144"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5" name="Line 20"/>
            <p:cNvSpPr>
              <a:spLocks noChangeShapeType="1"/>
            </p:cNvSpPr>
            <p:nvPr/>
          </p:nvSpPr>
          <p:spPr bwMode="auto">
            <a:xfrm>
              <a:off x="3408" y="624"/>
              <a:ext cx="0"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6" name="Line 21"/>
            <p:cNvSpPr>
              <a:spLocks noChangeShapeType="1"/>
            </p:cNvSpPr>
            <p:nvPr/>
          </p:nvSpPr>
          <p:spPr bwMode="auto">
            <a:xfrm>
              <a:off x="3408" y="1200"/>
              <a:ext cx="144"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7" name="Line 22"/>
            <p:cNvSpPr>
              <a:spLocks noChangeShapeType="1"/>
            </p:cNvSpPr>
            <p:nvPr/>
          </p:nvSpPr>
          <p:spPr bwMode="auto">
            <a:xfrm flipV="1">
              <a:off x="3552" y="624"/>
              <a:ext cx="0"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8" name="Line 23"/>
            <p:cNvSpPr>
              <a:spLocks noChangeShapeType="1"/>
            </p:cNvSpPr>
            <p:nvPr/>
          </p:nvSpPr>
          <p:spPr bwMode="auto">
            <a:xfrm>
              <a:off x="3552" y="624"/>
              <a:ext cx="144"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79" name="Line 24"/>
            <p:cNvSpPr>
              <a:spLocks noChangeShapeType="1"/>
            </p:cNvSpPr>
            <p:nvPr/>
          </p:nvSpPr>
          <p:spPr bwMode="auto">
            <a:xfrm>
              <a:off x="3696" y="624"/>
              <a:ext cx="0"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0" name="Line 25"/>
            <p:cNvSpPr>
              <a:spLocks noChangeShapeType="1"/>
            </p:cNvSpPr>
            <p:nvPr/>
          </p:nvSpPr>
          <p:spPr bwMode="auto">
            <a:xfrm>
              <a:off x="3696" y="1200"/>
              <a:ext cx="144"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81" name="Line 26"/>
            <p:cNvSpPr>
              <a:spLocks noChangeShapeType="1"/>
            </p:cNvSpPr>
            <p:nvPr/>
          </p:nvSpPr>
          <p:spPr bwMode="auto">
            <a:xfrm>
              <a:off x="3840" y="1056"/>
              <a:ext cx="0" cy="14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grpSp>
        <p:nvGrpSpPr>
          <p:cNvPr id="5" name="Group 27"/>
          <p:cNvGrpSpPr>
            <a:grpSpLocks/>
          </p:cNvGrpSpPr>
          <p:nvPr/>
        </p:nvGrpSpPr>
        <p:grpSpPr bwMode="auto">
          <a:xfrm>
            <a:off x="6421438" y="3127375"/>
            <a:ext cx="1600200" cy="1076325"/>
            <a:chOff x="4080" y="618"/>
            <a:chExt cx="1008" cy="678"/>
          </a:xfrm>
        </p:grpSpPr>
        <p:sp>
          <p:nvSpPr>
            <p:cNvPr id="70665" name="Rectangle 28"/>
            <p:cNvSpPr>
              <a:spLocks noChangeArrowheads="1"/>
            </p:cNvSpPr>
            <p:nvPr/>
          </p:nvSpPr>
          <p:spPr bwMode="auto">
            <a:xfrm>
              <a:off x="4080" y="624"/>
              <a:ext cx="1008" cy="672"/>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66" name="AutoShape 29"/>
            <p:cNvSpPr>
              <a:spLocks noChangeArrowheads="1"/>
            </p:cNvSpPr>
            <p:nvPr/>
          </p:nvSpPr>
          <p:spPr bwMode="auto">
            <a:xfrm>
              <a:off x="4080" y="618"/>
              <a:ext cx="1008" cy="672"/>
            </a:xfrm>
            <a:prstGeom prst="flowChartDecision">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0667" name="Rectangle 30"/>
            <p:cNvSpPr>
              <a:spLocks noChangeArrowheads="1"/>
            </p:cNvSpPr>
            <p:nvPr/>
          </p:nvSpPr>
          <p:spPr bwMode="auto">
            <a:xfrm>
              <a:off x="4368" y="768"/>
              <a:ext cx="432" cy="384"/>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70662" name="Rectangle 31"/>
          <p:cNvSpPr>
            <a:spLocks noChangeArrowheads="1"/>
          </p:cNvSpPr>
          <p:nvPr/>
        </p:nvSpPr>
        <p:spPr bwMode="auto">
          <a:xfrm>
            <a:off x="827088" y="1844675"/>
            <a:ext cx="7255512" cy="52322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欧拉道路与欧拉回路</a:t>
            </a:r>
            <a:r>
              <a:rPr kumimoji="1" lang="zh-CN" altLang="en-US" sz="28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T Extra" pitchFamily="18" charset="2"/>
              </a:rPr>
              <a:t>问题，也</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称一笔画问题</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a:t>
            </a:r>
          </a:p>
        </p:txBody>
      </p:sp>
      <p:sp>
        <p:nvSpPr>
          <p:cNvPr id="70664" name="Text Box 33"/>
          <p:cNvSpPr txBox="1">
            <a:spLocks noChangeArrowheads="1"/>
          </p:cNvSpPr>
          <p:nvPr/>
        </p:nvSpPr>
        <p:spPr bwMode="auto">
          <a:xfrm>
            <a:off x="755650" y="4724400"/>
            <a:ext cx="7488238"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现在我们可以很容易判断出是否可一笔画、如何画</a:t>
            </a:r>
          </a:p>
        </p:txBody>
      </p:sp>
      <p:sp>
        <p:nvSpPr>
          <p:cNvPr id="34" name="标题 33"/>
          <p:cNvSpPr>
            <a:spLocks noGrp="1"/>
          </p:cNvSpPr>
          <p:nvPr>
            <p:ph type="title"/>
          </p:nvPr>
        </p:nvSpPr>
        <p:spPr/>
        <p:txBody>
          <a:bodyPr/>
          <a:lstStyle/>
          <a:p>
            <a:r>
              <a:rPr lang="zh-CN" altLang="en-US" dirty="0" smtClean="0"/>
              <a:t>一笔画问题</a:t>
            </a:r>
            <a:endParaRPr lang="zh-CN" altLang="en-US" dirty="0"/>
          </a:p>
        </p:txBody>
      </p:sp>
    </p:spTree>
    <p:extLst>
      <p:ext uri="{BB962C8B-B14F-4D97-AF65-F5344CB8AC3E}">
        <p14:creationId xmlns:p14="http://schemas.microsoft.com/office/powerpoint/2010/main" val="304142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smtClean="0">
                <a:latin typeface="宋体" pitchFamily="2" charset="-122"/>
              </a:rPr>
              <a:t>上堂课回顾</a:t>
            </a:r>
          </a:p>
        </p:txBody>
      </p:sp>
      <p:sp>
        <p:nvSpPr>
          <p:cNvPr id="7" name="Rectangle 2"/>
          <p:cNvSpPr>
            <a:spLocks noGrp="1" noChangeArrowheads="1"/>
          </p:cNvSpPr>
          <p:nvPr>
            <p:ph idx="1"/>
          </p:nvPr>
        </p:nvSpPr>
        <p:spPr>
          <a:xfrm>
            <a:off x="638627" y="1259113"/>
            <a:ext cx="8026401" cy="5214257"/>
          </a:xfrm>
        </p:spPr>
        <p:txBody>
          <a:bodyPr>
            <a:normAutofit/>
          </a:bodyPr>
          <a:lstStyle/>
          <a:p>
            <a:pPr eaLnBrk="1" hangingPunct="1"/>
            <a:r>
              <a:rPr lang="zh-CN" altLang="en-US" sz="3200" b="1" dirty="0">
                <a:latin typeface="Times New Roman" panose="02020603050405020304" pitchFamily="18" charset="0"/>
                <a:ea typeface="+mn-ea"/>
                <a:cs typeface="Times New Roman" panose="02020603050405020304" pitchFamily="18" charset="0"/>
              </a:rPr>
              <a:t> 道路与回路的基本概念</a:t>
            </a:r>
          </a:p>
          <a:p>
            <a:pPr marL="0" indent="0" eaLnBrk="1" hangingPunct="1">
              <a:buNone/>
            </a:pPr>
            <a:r>
              <a:rPr lang="zh-CN" altLang="en-US" sz="3200" b="1" dirty="0">
                <a:latin typeface="Times New Roman" panose="02020603050405020304" pitchFamily="18" charset="0"/>
                <a:ea typeface="+mn-ea"/>
                <a:cs typeface="Times New Roman" panose="02020603050405020304" pitchFamily="18" charset="0"/>
              </a:rPr>
              <a:t>     简单、初级道路（回路）、连通、连通支</a:t>
            </a:r>
            <a:r>
              <a:rPr lang="zh-CN" altLang="en-US" sz="3200" b="1" dirty="0" smtClean="0">
                <a:latin typeface="Times New Roman" panose="02020603050405020304" pitchFamily="18" charset="0"/>
                <a:ea typeface="+mn-ea"/>
                <a:cs typeface="Times New Roman" panose="02020603050405020304" pitchFamily="18" charset="0"/>
              </a:rPr>
              <a:t>、连通度</a:t>
            </a:r>
            <a:r>
              <a:rPr lang="zh-CN" altLang="en-US" sz="3200" b="1" dirty="0">
                <a:latin typeface="Times New Roman" panose="02020603050405020304" pitchFamily="18" charset="0"/>
                <a:ea typeface="+mn-ea"/>
                <a:cs typeface="Times New Roman" panose="02020603050405020304" pitchFamily="18" charset="0"/>
              </a:rPr>
              <a:t>、点割集、割点、边割集、</a:t>
            </a:r>
            <a:r>
              <a:rPr lang="zh-CN" altLang="en-US" sz="3200" b="1" dirty="0" smtClean="0">
                <a:latin typeface="Times New Roman" panose="02020603050405020304" pitchFamily="18" charset="0"/>
                <a:ea typeface="+mn-ea"/>
                <a:cs typeface="Times New Roman" panose="02020603050405020304" pitchFamily="18" charset="0"/>
              </a:rPr>
              <a:t>桥</a:t>
            </a:r>
            <a:endParaRPr lang="en-US" altLang="zh-CN" sz="3200" b="1" dirty="0" smtClean="0">
              <a:latin typeface="Times New Roman" panose="02020603050405020304" pitchFamily="18" charset="0"/>
              <a:ea typeface="+mn-ea"/>
              <a:cs typeface="Times New Roman" panose="02020603050405020304" pitchFamily="18" charset="0"/>
            </a:endParaRPr>
          </a:p>
          <a:p>
            <a:pPr marL="0" indent="0" eaLnBrk="1" hangingPunct="1">
              <a:buNone/>
            </a:pPr>
            <a:endParaRPr lang="en-US" altLang="zh-CN" sz="3200" b="1" dirty="0" smtClean="0">
              <a:latin typeface="Times New Roman" panose="02020603050405020304" pitchFamily="18" charset="0"/>
              <a:ea typeface="+mn-ea"/>
              <a:cs typeface="Times New Roman" panose="02020603050405020304" pitchFamily="18" charset="0"/>
            </a:endParaRPr>
          </a:p>
          <a:p>
            <a:pPr eaLnBrk="1" hangingPunct="1"/>
            <a:r>
              <a:rPr lang="zh-CN" altLang="en-US" sz="3200" b="1" dirty="0" smtClean="0">
                <a:latin typeface="Times New Roman" panose="02020603050405020304" pitchFamily="18" charset="0"/>
                <a:ea typeface="+mn-ea"/>
                <a:cs typeface="Times New Roman" panose="02020603050405020304" pitchFamily="18" charset="0"/>
              </a:rPr>
              <a:t>道路</a:t>
            </a:r>
            <a:r>
              <a:rPr lang="zh-CN" altLang="en-US" sz="3200" b="1" dirty="0">
                <a:latin typeface="Times New Roman" panose="02020603050405020304" pitchFamily="18" charset="0"/>
                <a:ea typeface="+mn-ea"/>
                <a:cs typeface="Times New Roman" panose="02020603050405020304" pitchFamily="18" charset="0"/>
              </a:rPr>
              <a:t>与回路判定代数方</a:t>
            </a:r>
            <a:r>
              <a:rPr lang="zh-CN" altLang="zh-CN" sz="3200" b="1" dirty="0" smtClean="0">
                <a:latin typeface="Times New Roman" panose="02020603050405020304" pitchFamily="18" charset="0"/>
                <a:ea typeface="+mn-ea"/>
                <a:cs typeface="Times New Roman" panose="02020603050405020304" pitchFamily="18" charset="0"/>
              </a:rPr>
              <a:t>法</a:t>
            </a:r>
            <a:endParaRPr lang="zh-CN" altLang="en-US" sz="3200" b="1" dirty="0" smtClean="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zh-CN" altLang="en-US" sz="3200" b="1" dirty="0" smtClean="0">
                <a:latin typeface="Times New Roman" panose="02020603050405020304" pitchFamily="18" charset="0"/>
                <a:ea typeface="+mn-ea"/>
                <a:cs typeface="Times New Roman" panose="02020603050405020304" pitchFamily="18" charset="0"/>
              </a:rPr>
              <a:t>     </a:t>
            </a:r>
            <a:r>
              <a:rPr lang="en-US" altLang="zh-CN" sz="3200" b="1" dirty="0" err="1" smtClean="0">
                <a:latin typeface="Times New Roman" panose="02020603050405020304" pitchFamily="18" charset="0"/>
                <a:ea typeface="+mn-ea"/>
                <a:cs typeface="Times New Roman" panose="02020603050405020304" pitchFamily="18" charset="0"/>
              </a:rPr>
              <a:t>Warshall</a:t>
            </a:r>
            <a:r>
              <a:rPr lang="en-US" altLang="zh-CN" sz="3200" b="1" dirty="0" smtClean="0">
                <a:latin typeface="Times New Roman" panose="02020603050405020304" pitchFamily="18" charset="0"/>
                <a:ea typeface="+mn-ea"/>
                <a:cs typeface="Times New Roman" panose="02020603050405020304" pitchFamily="18" charset="0"/>
              </a:rPr>
              <a:t> </a:t>
            </a:r>
            <a:r>
              <a:rPr lang="zh-CN" altLang="en-US" sz="3200" b="1" dirty="0" smtClean="0">
                <a:latin typeface="Times New Roman" panose="02020603050405020304" pitchFamily="18" charset="0"/>
                <a:ea typeface="+mn-ea"/>
                <a:cs typeface="Times New Roman" panose="02020603050405020304" pitchFamily="18" charset="0"/>
              </a:rPr>
              <a:t>算法</a:t>
            </a:r>
            <a:endParaRPr lang="zh-CN" altLang="zh-CN" sz="3200" b="1" dirty="0" smtClean="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endParaRPr lang="en-US" altLang="zh-CN" sz="3200" b="1" dirty="0" smtClean="0">
              <a:solidFill>
                <a:srgbClr val="000000"/>
              </a:solidFill>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en-US" altLang="zh-CN" sz="3200" b="1"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3200" b="1" dirty="0" smtClean="0">
                <a:latin typeface="Times New Roman" panose="02020603050405020304" pitchFamily="18" charset="0"/>
                <a:ea typeface="+mn-ea"/>
                <a:cs typeface="Times New Roman" panose="02020603050405020304" pitchFamily="18" charset="0"/>
              </a:rPr>
              <a:t>     </a:t>
            </a:r>
            <a:endParaRPr lang="zh-CN" altLang="zh-CN" sz="32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63795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ChangeArrowheads="1"/>
          </p:cNvSpPr>
          <p:nvPr/>
        </p:nvSpPr>
        <p:spPr bwMode="auto">
          <a:xfrm>
            <a:off x="657225" y="1223963"/>
            <a:ext cx="7640638" cy="9461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3399"/>
                </a:solidFill>
                <a:effectLst/>
                <a:uLnTx/>
                <a:uFillTx/>
                <a:latin typeface="Times New Roman" pitchFamily="18" charset="0"/>
                <a:ea typeface="宋体" pitchFamily="2" charset="-122"/>
                <a:cs typeface="+mn-cs"/>
              </a:rPr>
              <a:t>定理</a:t>
            </a:r>
            <a:r>
              <a:rPr kumimoji="1" lang="en-US" altLang="zh-CN" sz="2800" b="1" i="0" u="none" strike="noStrike" kern="1200" cap="none" spc="0" normalizeH="0" baseline="0" noProof="0">
                <a:ln>
                  <a:noFill/>
                </a:ln>
                <a:solidFill>
                  <a:srgbClr val="FF3399"/>
                </a:solidFill>
                <a:effectLst/>
                <a:uLnTx/>
                <a:uFillTx/>
                <a:latin typeface="Times New Roman" pitchFamily="18" charset="0"/>
                <a:ea typeface="宋体" pitchFamily="2" charset="-122"/>
                <a:cs typeface="+mn-cs"/>
              </a:rPr>
              <a:t>2.3.2</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：设连通图中有</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K</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个度为奇数的顶点。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证明</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E(G)</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可以划分成</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K/2</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条简单道路</a:t>
            </a:r>
          </a:p>
        </p:txBody>
      </p:sp>
      <p:sp>
        <p:nvSpPr>
          <p:cNvPr id="318468" name="Rectangle 4"/>
          <p:cNvSpPr>
            <a:spLocks noChangeArrowheads="1"/>
          </p:cNvSpPr>
          <p:nvPr/>
        </p:nvSpPr>
        <p:spPr bwMode="auto">
          <a:xfrm>
            <a:off x="755650" y="2349500"/>
            <a:ext cx="7848600" cy="37798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证明（基本思路：构造法）</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由图的性质可得，</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K</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是偶数</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在这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K</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个顶点中两两配对，增添互不相邻的</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K/2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条边，</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得到</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  G’ </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中每点的度都是偶数，由定理，</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中有欧拉回路</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在</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中删去这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K/2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条边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便得到了</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K/2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条简单道路，</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它们包含了原图</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中的所有边</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即这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K/2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条简单道路就是</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E</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）的一个划分</a:t>
            </a:r>
          </a:p>
        </p:txBody>
      </p:sp>
      <p:sp>
        <p:nvSpPr>
          <p:cNvPr id="5" name="标题 4"/>
          <p:cNvSpPr>
            <a:spLocks noGrp="1"/>
          </p:cNvSpPr>
          <p:nvPr>
            <p:ph type="title"/>
          </p:nvPr>
        </p:nvSpPr>
        <p:spPr/>
        <p:txBody>
          <a:bodyPr/>
          <a:lstStyle/>
          <a:p>
            <a:r>
              <a:rPr lang="en-US" altLang="zh-CN" dirty="0" smtClean="0"/>
              <a:t>k</a:t>
            </a:r>
            <a:r>
              <a:rPr lang="zh-CN" altLang="en-US" dirty="0" smtClean="0"/>
              <a:t>笔画问题</a:t>
            </a:r>
            <a:endParaRPr lang="zh-CN" altLang="en-US" dirty="0"/>
          </a:p>
        </p:txBody>
      </p:sp>
    </p:spTree>
    <p:extLst>
      <p:ext uri="{BB962C8B-B14F-4D97-AF65-F5344CB8AC3E}">
        <p14:creationId xmlns:p14="http://schemas.microsoft.com/office/powerpoint/2010/main" val="403894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blinds(horizontal)">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8468">
                                            <p:txEl>
                                              <p:pRg st="0" end="0"/>
                                            </p:txEl>
                                          </p:spTgt>
                                        </p:tgtEl>
                                        <p:attrNameLst>
                                          <p:attrName>style.visibility</p:attrName>
                                        </p:attrNameLst>
                                      </p:cBhvr>
                                      <p:to>
                                        <p:strVal val="visible"/>
                                      </p:to>
                                    </p:set>
                                    <p:animEffect transition="in" filter="blinds(horizontal)">
                                      <p:cBhvr>
                                        <p:cTn id="12" dur="500"/>
                                        <p:tgtEl>
                                          <p:spTgt spid="318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8468">
                                            <p:txEl>
                                              <p:pRg st="1" end="1"/>
                                            </p:txEl>
                                          </p:spTgt>
                                        </p:tgtEl>
                                        <p:attrNameLst>
                                          <p:attrName>style.visibility</p:attrName>
                                        </p:attrNameLst>
                                      </p:cBhvr>
                                      <p:to>
                                        <p:strVal val="visible"/>
                                      </p:to>
                                    </p:set>
                                    <p:animEffect transition="in" filter="blinds(horizontal)">
                                      <p:cBhvr>
                                        <p:cTn id="17" dur="500"/>
                                        <p:tgtEl>
                                          <p:spTgt spid="318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8468">
                                            <p:txEl>
                                              <p:pRg st="2" end="2"/>
                                            </p:txEl>
                                          </p:spTgt>
                                        </p:tgtEl>
                                        <p:attrNameLst>
                                          <p:attrName>style.visibility</p:attrName>
                                        </p:attrNameLst>
                                      </p:cBhvr>
                                      <p:to>
                                        <p:strVal val="visible"/>
                                      </p:to>
                                    </p:set>
                                    <p:animEffect transition="in" filter="blinds(horizontal)">
                                      <p:cBhvr>
                                        <p:cTn id="22" dur="500"/>
                                        <p:tgtEl>
                                          <p:spTgt spid="318468">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8468">
                                            <p:txEl>
                                              <p:pRg st="3" end="3"/>
                                            </p:txEl>
                                          </p:spTgt>
                                        </p:tgtEl>
                                        <p:attrNameLst>
                                          <p:attrName>style.visibility</p:attrName>
                                        </p:attrNameLst>
                                      </p:cBhvr>
                                      <p:to>
                                        <p:strVal val="visible"/>
                                      </p:to>
                                    </p:set>
                                    <p:animEffect transition="in" filter="blinds(horizontal)">
                                      <p:cBhvr>
                                        <p:cTn id="25" dur="500"/>
                                        <p:tgtEl>
                                          <p:spTgt spid="31846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8468">
                                            <p:txEl>
                                              <p:pRg st="4" end="4"/>
                                            </p:txEl>
                                          </p:spTgt>
                                        </p:tgtEl>
                                        <p:attrNameLst>
                                          <p:attrName>style.visibility</p:attrName>
                                        </p:attrNameLst>
                                      </p:cBhvr>
                                      <p:to>
                                        <p:strVal val="visible"/>
                                      </p:to>
                                    </p:set>
                                    <p:animEffect transition="in" filter="blinds(horizontal)">
                                      <p:cBhvr>
                                        <p:cTn id="30" dur="500"/>
                                        <p:tgtEl>
                                          <p:spTgt spid="31846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18468">
                                            <p:txEl>
                                              <p:pRg st="5" end="5"/>
                                            </p:txEl>
                                          </p:spTgt>
                                        </p:tgtEl>
                                        <p:attrNameLst>
                                          <p:attrName>style.visibility</p:attrName>
                                        </p:attrNameLst>
                                      </p:cBhvr>
                                      <p:to>
                                        <p:strVal val="visible"/>
                                      </p:to>
                                    </p:set>
                                    <p:animEffect transition="in" filter="blinds(horizontal)">
                                      <p:cBhvr>
                                        <p:cTn id="35" dur="500"/>
                                        <p:tgtEl>
                                          <p:spTgt spid="318468">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18468">
                                            <p:txEl>
                                              <p:pRg st="6" end="6"/>
                                            </p:txEl>
                                          </p:spTgt>
                                        </p:tgtEl>
                                        <p:attrNameLst>
                                          <p:attrName>style.visibility</p:attrName>
                                        </p:attrNameLst>
                                      </p:cBhvr>
                                      <p:to>
                                        <p:strVal val="visible"/>
                                      </p:to>
                                    </p:set>
                                    <p:animEffect transition="in" filter="blinds(horizontal)">
                                      <p:cBhvr>
                                        <p:cTn id="38" dur="500"/>
                                        <p:tgtEl>
                                          <p:spTgt spid="31846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18468">
                                            <p:txEl>
                                              <p:pRg st="7" end="7"/>
                                            </p:txEl>
                                          </p:spTgt>
                                        </p:tgtEl>
                                        <p:attrNameLst>
                                          <p:attrName>style.visibility</p:attrName>
                                        </p:attrNameLst>
                                      </p:cBhvr>
                                      <p:to>
                                        <p:strVal val="visible"/>
                                      </p:to>
                                    </p:set>
                                    <p:animEffect transition="in" filter="blinds(horizontal)">
                                      <p:cBhvr>
                                        <p:cTn id="43" dur="500"/>
                                        <p:tgtEl>
                                          <p:spTgt spid="3184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684213" y="1557338"/>
            <a:ext cx="7640637" cy="137318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99"/>
                </a:solidFill>
                <a:effectLst/>
                <a:uLnTx/>
                <a:uFillTx/>
                <a:latin typeface="Times New Roman" pitchFamily="18" charset="0"/>
                <a:ea typeface="宋体" pitchFamily="2" charset="-122"/>
                <a:cs typeface="+mn-cs"/>
              </a:rPr>
              <a:t>推论</a:t>
            </a:r>
            <a:r>
              <a:rPr kumimoji="1" lang="en-US" altLang="zh-CN" sz="2800" b="1" i="0" u="none" strike="noStrike" kern="1200" cap="none" spc="0" normalizeH="0" baseline="0" noProof="0" dirty="0">
                <a:ln>
                  <a:noFill/>
                </a:ln>
                <a:solidFill>
                  <a:srgbClr val="FF3399"/>
                </a:solidFill>
                <a:effectLst/>
                <a:uLnTx/>
                <a:uFillTx/>
                <a:latin typeface="Times New Roman" pitchFamily="18" charset="0"/>
                <a:ea typeface="宋体" pitchFamily="2" charset="-122"/>
                <a:cs typeface="+mn-cs"/>
              </a:rPr>
              <a:t>2.3.2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设图</a:t>
            </a:r>
            <a:r>
              <a:rPr kumimoji="1"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G</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是</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连通的，并且恰有</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2k</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个奇点，那么图形</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可用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k</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笔不重复画成，并且至少要用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k</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笔画成。</a:t>
            </a:r>
          </a:p>
        </p:txBody>
      </p:sp>
      <p:sp>
        <p:nvSpPr>
          <p:cNvPr id="4" name="标题 3"/>
          <p:cNvSpPr>
            <a:spLocks noGrp="1"/>
          </p:cNvSpPr>
          <p:nvPr>
            <p:ph type="title"/>
          </p:nvPr>
        </p:nvSpPr>
        <p:spPr/>
        <p:txBody>
          <a:bodyPr/>
          <a:lstStyle/>
          <a:p>
            <a:r>
              <a:rPr lang="en-US" altLang="zh-CN" dirty="0" smtClean="0"/>
              <a:t>k</a:t>
            </a:r>
            <a:r>
              <a:rPr lang="zh-CN" altLang="en-US" dirty="0" smtClean="0"/>
              <a:t>笔画问题</a:t>
            </a:r>
            <a:endParaRPr lang="zh-CN" altLang="en-US" dirty="0"/>
          </a:p>
        </p:txBody>
      </p:sp>
    </p:spTree>
    <p:extLst>
      <p:ext uri="{BB962C8B-B14F-4D97-AF65-F5344CB8AC3E}">
        <p14:creationId xmlns:p14="http://schemas.microsoft.com/office/powerpoint/2010/main" val="4112538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835150" y="2349500"/>
            <a:ext cx="3889375" cy="2159000"/>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2" name="Rectangle 4"/>
          <p:cNvSpPr>
            <a:spLocks noChangeArrowheads="1"/>
          </p:cNvSpPr>
          <p:nvPr/>
        </p:nvSpPr>
        <p:spPr bwMode="auto">
          <a:xfrm>
            <a:off x="3132138" y="3068638"/>
            <a:ext cx="1439862" cy="719137"/>
          </a:xfrm>
          <a:prstGeom prst="rect">
            <a:avLst/>
          </a:prstGeom>
          <a:no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3" name="Line 5"/>
          <p:cNvSpPr>
            <a:spLocks noChangeShapeType="1"/>
          </p:cNvSpPr>
          <p:nvPr/>
        </p:nvSpPr>
        <p:spPr bwMode="auto">
          <a:xfrm>
            <a:off x="1835150" y="2349500"/>
            <a:ext cx="1296988" cy="719138"/>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4" name="Line 6"/>
          <p:cNvSpPr>
            <a:spLocks noChangeShapeType="1"/>
          </p:cNvSpPr>
          <p:nvPr/>
        </p:nvSpPr>
        <p:spPr bwMode="auto">
          <a:xfrm flipH="1">
            <a:off x="1835150" y="3789363"/>
            <a:ext cx="1296988" cy="719137"/>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5" name="Line 7"/>
          <p:cNvSpPr>
            <a:spLocks noChangeShapeType="1"/>
          </p:cNvSpPr>
          <p:nvPr/>
        </p:nvSpPr>
        <p:spPr bwMode="auto">
          <a:xfrm flipH="1">
            <a:off x="4572000" y="2349500"/>
            <a:ext cx="1152525" cy="719138"/>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6" name="Line 8"/>
          <p:cNvSpPr>
            <a:spLocks noChangeShapeType="1"/>
          </p:cNvSpPr>
          <p:nvPr/>
        </p:nvSpPr>
        <p:spPr bwMode="auto">
          <a:xfrm>
            <a:off x="4572000" y="3789363"/>
            <a:ext cx="1152525" cy="719137"/>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7" name="Line 9"/>
          <p:cNvSpPr>
            <a:spLocks noChangeShapeType="1"/>
          </p:cNvSpPr>
          <p:nvPr/>
        </p:nvSpPr>
        <p:spPr bwMode="auto">
          <a:xfrm>
            <a:off x="1835150" y="2349500"/>
            <a:ext cx="2016125" cy="719138"/>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8" name="Line 10"/>
          <p:cNvSpPr>
            <a:spLocks noChangeShapeType="1"/>
          </p:cNvSpPr>
          <p:nvPr/>
        </p:nvSpPr>
        <p:spPr bwMode="auto">
          <a:xfrm flipH="1">
            <a:off x="3851275" y="2349500"/>
            <a:ext cx="1873250" cy="719138"/>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39" name="Line 11"/>
          <p:cNvSpPr>
            <a:spLocks noChangeShapeType="1"/>
          </p:cNvSpPr>
          <p:nvPr/>
        </p:nvSpPr>
        <p:spPr bwMode="auto">
          <a:xfrm flipH="1">
            <a:off x="1835150" y="3789363"/>
            <a:ext cx="1944688" cy="719137"/>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40" name="Line 12"/>
          <p:cNvSpPr>
            <a:spLocks noChangeShapeType="1"/>
          </p:cNvSpPr>
          <p:nvPr/>
        </p:nvSpPr>
        <p:spPr bwMode="auto">
          <a:xfrm>
            <a:off x="3779838" y="3789363"/>
            <a:ext cx="1944687" cy="719137"/>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741" name="Rectangle 13"/>
          <p:cNvSpPr>
            <a:spLocks noChangeArrowheads="1"/>
          </p:cNvSpPr>
          <p:nvPr/>
        </p:nvSpPr>
        <p:spPr bwMode="auto">
          <a:xfrm>
            <a:off x="611188" y="1268413"/>
            <a:ext cx="7640637"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rPr>
              <a:t>例</a:t>
            </a:r>
            <a:r>
              <a:rPr kumimoji="1" lang="en-US" altLang="zh-CN" sz="28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rPr>
              <a:t>2.3.6</a:t>
            </a:r>
          </a:p>
        </p:txBody>
      </p:sp>
      <p:sp>
        <p:nvSpPr>
          <p:cNvPr id="320526" name="Text Box 14"/>
          <p:cNvSpPr txBox="1">
            <a:spLocks noChangeArrowheads="1"/>
          </p:cNvSpPr>
          <p:nvPr/>
        </p:nvSpPr>
        <p:spPr bwMode="auto">
          <a:xfrm>
            <a:off x="900113" y="5013325"/>
            <a:ext cx="360045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k</a:t>
            </a: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笔画路径</a:t>
            </a:r>
            <a:r>
              <a:rPr kumimoji="1" lang="en-US" altLang="zh-CN"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a:t>
            </a:r>
          </a:p>
        </p:txBody>
      </p:sp>
      <p:sp>
        <p:nvSpPr>
          <p:cNvPr id="15" name="标题 14"/>
          <p:cNvSpPr>
            <a:spLocks noGrp="1"/>
          </p:cNvSpPr>
          <p:nvPr>
            <p:ph type="title"/>
          </p:nvPr>
        </p:nvSpPr>
        <p:spPr/>
        <p:txBody>
          <a:bodyPr/>
          <a:lstStyle/>
          <a:p>
            <a:r>
              <a:rPr lang="en-US" altLang="zh-CN" dirty="0" smtClean="0"/>
              <a:t>k</a:t>
            </a:r>
            <a:r>
              <a:rPr lang="zh-CN" altLang="en-US" dirty="0" smtClean="0"/>
              <a:t>笔画问题</a:t>
            </a:r>
            <a:endParaRPr lang="zh-CN" altLang="en-US" dirty="0"/>
          </a:p>
        </p:txBody>
      </p:sp>
    </p:spTree>
    <p:extLst>
      <p:ext uri="{BB962C8B-B14F-4D97-AF65-F5344CB8AC3E}">
        <p14:creationId xmlns:p14="http://schemas.microsoft.com/office/powerpoint/2010/main" val="366993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26"/>
                                        </p:tgtEl>
                                        <p:attrNameLst>
                                          <p:attrName>style.visibility</p:attrName>
                                        </p:attrNameLst>
                                      </p:cBhvr>
                                      <p:to>
                                        <p:strVal val="visible"/>
                                      </p:to>
                                    </p:set>
                                    <p:animEffect transition="in" filter="blinds(horizontal)">
                                      <p:cBhvr>
                                        <p:cTn id="7" dur="5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lstStyle/>
          <a:p>
            <a:r>
              <a:rPr lang="zh-CN" altLang="en-US" dirty="0" smtClean="0"/>
              <a:t>欧拉道路与回路</a:t>
            </a:r>
            <a:endParaRPr lang="zh-CN" altLang="en-US" dirty="0"/>
          </a:p>
        </p:txBody>
      </p:sp>
      <p:sp>
        <p:nvSpPr>
          <p:cNvPr id="15364" name="Rectangle 3"/>
          <p:cNvSpPr>
            <a:spLocks noGrp="1" noChangeArrowheads="1"/>
          </p:cNvSpPr>
          <p:nvPr>
            <p:ph idx="1"/>
          </p:nvPr>
        </p:nvSpPr>
        <p:spPr/>
        <p:txBody>
          <a:bodyPr/>
          <a:lstStyle/>
          <a:p>
            <a:pPr eaLnBrk="1" hangingPunct="1"/>
            <a:r>
              <a:rPr lang="zh-CN" altLang="en-US" dirty="0" smtClean="0"/>
              <a:t>哥尼斯堡七桥问题</a:t>
            </a:r>
          </a:p>
        </p:txBody>
      </p:sp>
      <p:sp>
        <p:nvSpPr>
          <p:cNvPr id="315396" name="Line 4"/>
          <p:cNvSpPr>
            <a:spLocks noChangeShapeType="1"/>
          </p:cNvSpPr>
          <p:nvPr/>
        </p:nvSpPr>
        <p:spPr bwMode="auto">
          <a:xfrm>
            <a:off x="539750" y="1700213"/>
            <a:ext cx="3671888" cy="0"/>
          </a:xfrm>
          <a:prstGeom prst="line">
            <a:avLst/>
          </a:prstGeom>
          <a:noFill/>
          <a:ln w="38100">
            <a:solidFill>
              <a:srgbClr val="FF33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315397"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13680" name="Picture2" r:id="rId3" imgW="5946648" imgH="1828800" progId="Word.Picture.8">
                  <p:embed/>
                </p:oleObj>
              </mc:Choice>
              <mc:Fallback>
                <p:oleObj name="Picture2" r:id="rId3" imgW="5946648" imgH="1828800" progId="Word.Picture.8">
                  <p:embed/>
                  <p:pic>
                    <p:nvPicPr>
                      <p:cNvPr id="3153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8"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2" name="Group 7"/>
          <p:cNvGrpSpPr>
            <a:grpSpLocks/>
          </p:cNvGrpSpPr>
          <p:nvPr/>
        </p:nvGrpSpPr>
        <p:grpSpPr bwMode="auto">
          <a:xfrm>
            <a:off x="6084888" y="2492375"/>
            <a:ext cx="2808287" cy="2187575"/>
            <a:chOff x="1973" y="2732"/>
            <a:chExt cx="1769" cy="1378"/>
          </a:xfrm>
        </p:grpSpPr>
        <p:sp>
          <p:nvSpPr>
            <p:cNvPr id="15370"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5371"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cxnSp>
          <p:nvCxnSpPr>
            <p:cNvPr id="15372" name="AutoShape 10"/>
            <p:cNvCxnSpPr>
              <a:cxnSpLocks noChangeShapeType="1"/>
              <a:stCxn id="15370" idx="2"/>
              <a:endCxn id="15376" idx="2"/>
            </p:cNvCxnSpPr>
            <p:nvPr/>
          </p:nvCxnSpPr>
          <p:spPr bwMode="auto">
            <a:xfrm rot="10800000" flipH="1">
              <a:off x="2397" y="2970"/>
              <a:ext cx="1" cy="482"/>
            </a:xfrm>
            <a:prstGeom prst="curvedConnector3">
              <a:avLst>
                <a:gd name="adj1" fmla="val -14400005"/>
              </a:avLst>
            </a:prstGeom>
            <a:noFill/>
            <a:ln w="25400">
              <a:solidFill>
                <a:srgbClr val="FF3399"/>
              </a:solidFill>
              <a:round/>
              <a:headEnd/>
              <a:tailEnd/>
            </a:ln>
          </p:spPr>
        </p:cxnSp>
        <p:cxnSp>
          <p:nvCxnSpPr>
            <p:cNvPr id="15373" name="AutoShape 11"/>
            <p:cNvCxnSpPr>
              <a:cxnSpLocks noChangeShapeType="1"/>
              <a:stCxn id="15370" idx="6"/>
              <a:endCxn id="15371" idx="2"/>
            </p:cNvCxnSpPr>
            <p:nvPr/>
          </p:nvCxnSpPr>
          <p:spPr bwMode="auto">
            <a:xfrm flipV="1">
              <a:off x="2471" y="3424"/>
              <a:ext cx="953" cy="28"/>
            </a:xfrm>
            <a:prstGeom prst="straightConnector1">
              <a:avLst/>
            </a:prstGeom>
            <a:noFill/>
            <a:ln w="25400">
              <a:solidFill>
                <a:srgbClr val="FF3399"/>
              </a:solidFill>
              <a:round/>
              <a:headEnd/>
              <a:tailEnd/>
            </a:ln>
          </p:spPr>
        </p:cxnSp>
        <p:sp>
          <p:nvSpPr>
            <p:cNvPr id="315404" name="Text Box 12"/>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C</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cxnSp>
          <p:nvCxnSpPr>
            <p:cNvPr id="15375" name="AutoShape 13"/>
            <p:cNvCxnSpPr>
              <a:cxnSpLocks noChangeShapeType="1"/>
              <a:stCxn id="15376" idx="6"/>
              <a:endCxn id="15371" idx="1"/>
            </p:cNvCxnSpPr>
            <p:nvPr/>
          </p:nvCxnSpPr>
          <p:spPr bwMode="auto">
            <a:xfrm>
              <a:off x="2472" y="2970"/>
              <a:ext cx="963" cy="426"/>
            </a:xfrm>
            <a:prstGeom prst="curvedConnector2">
              <a:avLst/>
            </a:prstGeom>
            <a:noFill/>
            <a:ln w="25400">
              <a:solidFill>
                <a:srgbClr val="FF3399"/>
              </a:solidFill>
              <a:round/>
              <a:headEnd/>
              <a:tailEnd/>
            </a:ln>
          </p:spPr>
        </p:cxnSp>
        <p:sp>
          <p:nvSpPr>
            <p:cNvPr id="15376"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15407" name="Text Box 15"/>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A</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cxnSp>
          <p:nvCxnSpPr>
            <p:cNvPr id="15378" name="AutoShape 16"/>
            <p:cNvCxnSpPr>
              <a:cxnSpLocks noChangeShapeType="1"/>
              <a:stCxn id="15370" idx="6"/>
              <a:endCxn id="15376" idx="6"/>
            </p:cNvCxnSpPr>
            <p:nvPr/>
          </p:nvCxnSpPr>
          <p:spPr bwMode="auto">
            <a:xfrm flipV="1">
              <a:off x="2471" y="2970"/>
              <a:ext cx="1" cy="482"/>
            </a:xfrm>
            <a:prstGeom prst="curvedConnector3">
              <a:avLst>
                <a:gd name="adj1" fmla="val 14500005"/>
              </a:avLst>
            </a:prstGeom>
            <a:noFill/>
            <a:ln w="25400">
              <a:solidFill>
                <a:srgbClr val="FF3399"/>
              </a:solidFill>
              <a:round/>
              <a:headEnd/>
              <a:tailEnd/>
            </a:ln>
          </p:spPr>
        </p:cxnSp>
        <p:sp>
          <p:nvSpPr>
            <p:cNvPr id="15379"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cxnSp>
          <p:nvCxnSpPr>
            <p:cNvPr id="15380" name="AutoShape 18"/>
            <p:cNvCxnSpPr>
              <a:cxnSpLocks noChangeShapeType="1"/>
              <a:stCxn id="15379" idx="2"/>
            </p:cNvCxnSpPr>
            <p:nvPr/>
          </p:nvCxnSpPr>
          <p:spPr bwMode="auto">
            <a:xfrm rot="10800000" flipH="1">
              <a:off x="2398" y="3459"/>
              <a:ext cx="1" cy="454"/>
            </a:xfrm>
            <a:prstGeom prst="curvedConnector3">
              <a:avLst>
                <a:gd name="adj1" fmla="val -14400005"/>
              </a:avLst>
            </a:prstGeom>
            <a:noFill/>
            <a:ln w="25400">
              <a:solidFill>
                <a:srgbClr val="FF3399"/>
              </a:solidFill>
              <a:round/>
              <a:headEnd/>
              <a:tailEnd/>
            </a:ln>
          </p:spPr>
        </p:cxnSp>
        <p:cxnSp>
          <p:nvCxnSpPr>
            <p:cNvPr id="15381" name="AutoShape 19"/>
            <p:cNvCxnSpPr>
              <a:cxnSpLocks noChangeShapeType="1"/>
              <a:stCxn id="15379" idx="6"/>
            </p:cNvCxnSpPr>
            <p:nvPr/>
          </p:nvCxnSpPr>
          <p:spPr bwMode="auto">
            <a:xfrm flipV="1">
              <a:off x="2472" y="3459"/>
              <a:ext cx="1" cy="454"/>
            </a:xfrm>
            <a:prstGeom prst="curvedConnector3">
              <a:avLst>
                <a:gd name="adj1" fmla="val 14500005"/>
              </a:avLst>
            </a:prstGeom>
            <a:noFill/>
            <a:ln w="25400">
              <a:solidFill>
                <a:srgbClr val="FF3399"/>
              </a:solidFill>
              <a:round/>
              <a:headEnd/>
              <a:tailEnd/>
            </a:ln>
          </p:spPr>
        </p:cxnSp>
        <p:cxnSp>
          <p:nvCxnSpPr>
            <p:cNvPr id="15382" name="AutoShape 20"/>
            <p:cNvCxnSpPr>
              <a:cxnSpLocks noChangeShapeType="1"/>
              <a:stCxn id="15379" idx="6"/>
              <a:endCxn id="15371" idx="4"/>
            </p:cNvCxnSpPr>
            <p:nvPr/>
          </p:nvCxnSpPr>
          <p:spPr bwMode="auto">
            <a:xfrm flipV="1">
              <a:off x="2472" y="3463"/>
              <a:ext cx="990" cy="450"/>
            </a:xfrm>
            <a:prstGeom prst="curvedConnector2">
              <a:avLst/>
            </a:prstGeom>
            <a:noFill/>
            <a:ln w="25400">
              <a:solidFill>
                <a:srgbClr val="FF3399"/>
              </a:solidFill>
              <a:round/>
              <a:headEnd/>
              <a:tailEnd/>
            </a:ln>
          </p:spPr>
        </p:cxnSp>
        <p:sp>
          <p:nvSpPr>
            <p:cNvPr id="315413" name="Text Box 21"/>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B</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sp>
          <p:nvSpPr>
            <p:cNvPr id="315414" name="Text Box 22"/>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D</a:t>
              </a:r>
              <a:endParaRPr kumimoji="1" lang="en-US" sz="24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grpSp>
      <p:sp>
        <p:nvSpPr>
          <p:cNvPr id="315416" name="Rectangle 24"/>
          <p:cNvSpPr>
            <a:spLocks noChangeArrowheads="1"/>
          </p:cNvSpPr>
          <p:nvPr/>
        </p:nvSpPr>
        <p:spPr bwMode="auto">
          <a:xfrm>
            <a:off x="468313" y="5229225"/>
            <a:ext cx="8675687" cy="867930"/>
          </a:xfrm>
          <a:prstGeom prst="rect">
            <a:avLst/>
          </a:prstGeom>
          <a:noFill/>
          <a:ln w="9525">
            <a:noFill/>
            <a:miter lim="800000"/>
            <a:headEnd/>
            <a:tailEnd/>
          </a:ln>
        </p:spPr>
        <p:txBody>
          <a:bodyPr>
            <a:spAutoFit/>
          </a:bodyPr>
          <a:lstStyle/>
          <a:p>
            <a:pPr marL="449263" marR="0" lvl="0" indent="-449263"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不是欧拉路径和回路</a:t>
            </a:r>
          </a:p>
          <a:p>
            <a:pPr marL="449263" marR="0" lvl="0" indent="-449263"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如何变成欧拉道路？如何变成欧拉回路？</a:t>
            </a:r>
          </a:p>
        </p:txBody>
      </p:sp>
    </p:spTree>
    <p:extLst>
      <p:ext uri="{BB962C8B-B14F-4D97-AF65-F5344CB8AC3E}">
        <p14:creationId xmlns:p14="http://schemas.microsoft.com/office/powerpoint/2010/main" val="230751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wipe(left)">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 calcmode="lin" valueType="num">
                                      <p:cBhvr>
                                        <p:cTn id="12" dur="500" fill="hold"/>
                                        <p:tgtEl>
                                          <p:spTgt spid="315397"/>
                                        </p:tgtEl>
                                        <p:attrNameLst>
                                          <p:attrName>ppt_w</p:attrName>
                                        </p:attrNameLst>
                                      </p:cBhvr>
                                      <p:tavLst>
                                        <p:tav tm="0">
                                          <p:val>
                                            <p:fltVal val="0"/>
                                          </p:val>
                                        </p:tav>
                                        <p:tav tm="100000">
                                          <p:val>
                                            <p:strVal val="#ppt_w"/>
                                          </p:val>
                                        </p:tav>
                                      </p:tavLst>
                                    </p:anim>
                                    <p:anim calcmode="lin" valueType="num">
                                      <p:cBhvr>
                                        <p:cTn id="13" dur="500" fill="hold"/>
                                        <p:tgtEl>
                                          <p:spTgt spid="31539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5398"/>
                                        </p:tgtEl>
                                        <p:attrNameLst>
                                          <p:attrName>style.visibility</p:attrName>
                                        </p:attrNameLst>
                                      </p:cBhvr>
                                      <p:to>
                                        <p:strVal val="visible"/>
                                      </p:to>
                                    </p:set>
                                    <p:animEffect transition="in" filter="wipe(up)">
                                      <p:cBhvr>
                                        <p:cTn id="18" dur="500"/>
                                        <p:tgtEl>
                                          <p:spTgt spid="315398"/>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5416">
                                            <p:txEl>
                                              <p:pRg st="0" end="0"/>
                                            </p:txEl>
                                          </p:spTgt>
                                        </p:tgtEl>
                                        <p:attrNameLst>
                                          <p:attrName>style.visibility</p:attrName>
                                        </p:attrNameLst>
                                      </p:cBhvr>
                                      <p:to>
                                        <p:strVal val="visible"/>
                                      </p:to>
                                    </p:set>
                                    <p:animEffect transition="in" filter="blinds(horizontal)">
                                      <p:cBhvr>
                                        <p:cTn id="29" dur="500"/>
                                        <p:tgtEl>
                                          <p:spTgt spid="315416">
                                            <p:txEl>
                                              <p:pRg st="0" end="0"/>
                                            </p:txEl>
                                          </p:spTgt>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15416">
                                            <p:txEl>
                                              <p:pRg st="1" end="1"/>
                                            </p:txEl>
                                          </p:spTgt>
                                        </p:tgtEl>
                                        <p:attrNameLst>
                                          <p:attrName>style.visibility</p:attrName>
                                        </p:attrNameLst>
                                      </p:cBhvr>
                                      <p:to>
                                        <p:strVal val="visible"/>
                                      </p:to>
                                    </p:set>
                                    <p:animEffect transition="in" filter="blinds(horizontal)">
                                      <p:cBhvr>
                                        <p:cTn id="33" dur="500"/>
                                        <p:tgtEl>
                                          <p:spTgt spid="3154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P spid="315398" grpId="0" animBg="1"/>
      <p:bldP spid="31541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611188" y="1341438"/>
            <a:ext cx="8135937" cy="3141662"/>
          </a:xfrm>
          <a:prstGeom prst="rect">
            <a:avLst/>
          </a:prstGeom>
          <a:noFill/>
          <a:ln w="9525">
            <a:noFill/>
            <a:miter lim="800000"/>
            <a:headEnd/>
            <a:tailEnd/>
          </a:ln>
        </p:spPr>
        <p:txBody>
          <a:bodyPr>
            <a:spAutoFit/>
          </a:bodyPr>
          <a:lstStyle/>
          <a:p>
            <a:pPr marL="457200" indent="-457200">
              <a:spcBef>
                <a:spcPct val="50000"/>
              </a:spcBef>
            </a:pPr>
            <a:r>
              <a:rPr lang="zh-CN" altLang="en-US" sz="2800">
                <a:solidFill>
                  <a:srgbClr val="000000"/>
                </a:solidFill>
                <a:cs typeface="Times New Roman" pitchFamily="18" charset="0"/>
              </a:rPr>
              <a:t>如图，给定一个由</a:t>
            </a:r>
            <a:r>
              <a:rPr lang="en-US" altLang="zh-CN" sz="2800">
                <a:solidFill>
                  <a:srgbClr val="000000"/>
                </a:solidFill>
                <a:cs typeface="Times New Roman" pitchFamily="18" charset="0"/>
              </a:rPr>
              <a:t>16</a:t>
            </a:r>
            <a:r>
              <a:rPr lang="zh-CN" altLang="en-US" sz="2800">
                <a:solidFill>
                  <a:srgbClr val="000000"/>
                </a:solidFill>
                <a:cs typeface="Times New Roman" pitchFamily="18" charset="0"/>
              </a:rPr>
              <a:t>条线段构成的图形，证明不能引一条折线与每一线段恰好相交一次</a:t>
            </a:r>
            <a:r>
              <a:rPr lang="zh-CN" altLang="en-US" sz="2800">
                <a:solidFill>
                  <a:srgbClr val="000000"/>
                </a:solidFill>
                <a:latin typeface="华文细黑" pitchFamily="2" charset="-122"/>
                <a:ea typeface="华文细黑" pitchFamily="2" charset="-122"/>
                <a:cs typeface="Times New Roman" pitchFamily="18" charset="0"/>
              </a:rPr>
              <a:t>。</a:t>
            </a:r>
          </a:p>
          <a:p>
            <a:pPr marL="457200" indent="-457200">
              <a:spcBef>
                <a:spcPct val="50000"/>
              </a:spcBef>
            </a:pPr>
            <a:r>
              <a:rPr lang="zh-CN" altLang="en-US">
                <a:solidFill>
                  <a:srgbClr val="000000"/>
                </a:solidFill>
                <a:latin typeface="华文细黑" pitchFamily="2" charset="-122"/>
                <a:ea typeface="华文细黑" pitchFamily="2" charset="-122"/>
                <a:cs typeface="Times New Roman" pitchFamily="18" charset="0"/>
              </a:rPr>
              <a:t>（折线可以是不封闭和自由相交的，但它的顶点不在给定的线段上，而边也不通过线段的公共端点）</a:t>
            </a:r>
          </a:p>
          <a:p>
            <a:pPr marL="457200" indent="-457200">
              <a:spcBef>
                <a:spcPct val="50000"/>
              </a:spcBef>
            </a:pPr>
            <a:endParaRPr lang="zh-CN" altLang="en-US" sz="2800">
              <a:solidFill>
                <a:srgbClr val="000000"/>
              </a:solidFill>
              <a:ea typeface="华文细黑" pitchFamily="2" charset="-122"/>
              <a:cs typeface="Times New Roman" pitchFamily="18" charset="0"/>
            </a:endParaRPr>
          </a:p>
          <a:p>
            <a:pPr marL="457200" indent="-457200">
              <a:spcBef>
                <a:spcPct val="50000"/>
              </a:spcBef>
            </a:pPr>
            <a:endParaRPr lang="en-US" altLang="zh-CN" sz="2800">
              <a:solidFill>
                <a:srgbClr val="000000"/>
              </a:solidFill>
              <a:ea typeface="华文细黑" pitchFamily="2" charset="-122"/>
              <a:cs typeface="Times New Roman" pitchFamily="18" charset="0"/>
            </a:endParaRPr>
          </a:p>
        </p:txBody>
      </p:sp>
      <p:sp>
        <p:nvSpPr>
          <p:cNvPr id="74756" name="Line 4"/>
          <p:cNvSpPr>
            <a:spLocks noChangeShapeType="1"/>
          </p:cNvSpPr>
          <p:nvPr/>
        </p:nvSpPr>
        <p:spPr bwMode="auto">
          <a:xfrm>
            <a:off x="2771775" y="3644900"/>
            <a:ext cx="1295400"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57" name="Line 5"/>
          <p:cNvSpPr>
            <a:spLocks noChangeShapeType="1"/>
          </p:cNvSpPr>
          <p:nvPr/>
        </p:nvSpPr>
        <p:spPr bwMode="auto">
          <a:xfrm>
            <a:off x="4356100" y="3644900"/>
            <a:ext cx="13684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58" name="Line 6"/>
          <p:cNvSpPr>
            <a:spLocks noChangeShapeType="1"/>
          </p:cNvSpPr>
          <p:nvPr/>
        </p:nvSpPr>
        <p:spPr bwMode="auto">
          <a:xfrm>
            <a:off x="2700338" y="3789363"/>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59" name="Line 7"/>
          <p:cNvSpPr>
            <a:spLocks noChangeShapeType="1"/>
          </p:cNvSpPr>
          <p:nvPr/>
        </p:nvSpPr>
        <p:spPr bwMode="auto">
          <a:xfrm>
            <a:off x="4211638" y="3789363"/>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0" name="Line 8"/>
          <p:cNvSpPr>
            <a:spLocks noChangeShapeType="1"/>
          </p:cNvSpPr>
          <p:nvPr/>
        </p:nvSpPr>
        <p:spPr bwMode="auto">
          <a:xfrm>
            <a:off x="5867400" y="3789363"/>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1" name="Line 9"/>
          <p:cNvSpPr>
            <a:spLocks noChangeShapeType="1"/>
          </p:cNvSpPr>
          <p:nvPr/>
        </p:nvSpPr>
        <p:spPr bwMode="auto">
          <a:xfrm>
            <a:off x="2771775" y="4797425"/>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2" name="Line 10"/>
          <p:cNvSpPr>
            <a:spLocks noChangeShapeType="1"/>
          </p:cNvSpPr>
          <p:nvPr/>
        </p:nvSpPr>
        <p:spPr bwMode="auto">
          <a:xfrm>
            <a:off x="3563938" y="4797425"/>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3" name="Line 11"/>
          <p:cNvSpPr>
            <a:spLocks noChangeShapeType="1"/>
          </p:cNvSpPr>
          <p:nvPr/>
        </p:nvSpPr>
        <p:spPr bwMode="auto">
          <a:xfrm>
            <a:off x="4427538" y="4797425"/>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4" name="Line 12"/>
          <p:cNvSpPr>
            <a:spLocks noChangeShapeType="1"/>
          </p:cNvSpPr>
          <p:nvPr/>
        </p:nvSpPr>
        <p:spPr bwMode="auto">
          <a:xfrm>
            <a:off x="5219700" y="4797425"/>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5" name="Line 13"/>
          <p:cNvSpPr>
            <a:spLocks noChangeShapeType="1"/>
          </p:cNvSpPr>
          <p:nvPr/>
        </p:nvSpPr>
        <p:spPr bwMode="auto">
          <a:xfrm>
            <a:off x="2700338" y="4941888"/>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6" name="Line 14"/>
          <p:cNvSpPr>
            <a:spLocks noChangeShapeType="1"/>
          </p:cNvSpPr>
          <p:nvPr/>
        </p:nvSpPr>
        <p:spPr bwMode="auto">
          <a:xfrm>
            <a:off x="3419475" y="4941888"/>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7" name="Line 15"/>
          <p:cNvSpPr>
            <a:spLocks noChangeShapeType="1"/>
          </p:cNvSpPr>
          <p:nvPr/>
        </p:nvSpPr>
        <p:spPr bwMode="auto">
          <a:xfrm>
            <a:off x="5867400" y="4941888"/>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8" name="Line 16"/>
          <p:cNvSpPr>
            <a:spLocks noChangeShapeType="1"/>
          </p:cNvSpPr>
          <p:nvPr/>
        </p:nvSpPr>
        <p:spPr bwMode="auto">
          <a:xfrm>
            <a:off x="2771775" y="5949950"/>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69" name="Line 17"/>
          <p:cNvSpPr>
            <a:spLocks noChangeShapeType="1"/>
          </p:cNvSpPr>
          <p:nvPr/>
        </p:nvSpPr>
        <p:spPr bwMode="auto">
          <a:xfrm>
            <a:off x="3563938" y="5949950"/>
            <a:ext cx="1439862"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70" name="Line 18"/>
          <p:cNvSpPr>
            <a:spLocks noChangeShapeType="1"/>
          </p:cNvSpPr>
          <p:nvPr/>
        </p:nvSpPr>
        <p:spPr bwMode="auto">
          <a:xfrm>
            <a:off x="5219700" y="5949950"/>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4771" name="Line 19"/>
          <p:cNvSpPr>
            <a:spLocks noChangeShapeType="1"/>
          </p:cNvSpPr>
          <p:nvPr/>
        </p:nvSpPr>
        <p:spPr bwMode="auto">
          <a:xfrm>
            <a:off x="5076825" y="4941888"/>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20" name="标题 19"/>
          <p:cNvSpPr>
            <a:spLocks noGrp="1"/>
          </p:cNvSpPr>
          <p:nvPr>
            <p:ph type="title"/>
          </p:nvPr>
        </p:nvSpPr>
        <p:spPr/>
        <p:txBody>
          <a:bodyPr/>
          <a:lstStyle/>
          <a:p>
            <a:r>
              <a:rPr lang="zh-CN" altLang="en-US" dirty="0" smtClean="0"/>
              <a:t>课堂讨论题</a:t>
            </a:r>
            <a:endParaRPr lang="zh-CN" altLang="en-US" dirty="0"/>
          </a:p>
        </p:txBody>
      </p:sp>
    </p:spTree>
    <p:extLst>
      <p:ext uri="{BB962C8B-B14F-4D97-AF65-F5344CB8AC3E}">
        <p14:creationId xmlns:p14="http://schemas.microsoft.com/office/powerpoint/2010/main" val="92776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611188" y="1341438"/>
            <a:ext cx="8135937" cy="2228850"/>
          </a:xfrm>
          <a:prstGeom prst="rect">
            <a:avLst/>
          </a:prstGeom>
          <a:noFill/>
          <a:ln w="9525">
            <a:noFill/>
            <a:miter lim="800000"/>
            <a:headEnd/>
            <a:tailEnd/>
          </a:ln>
        </p:spPr>
        <p:txBody>
          <a:bodyPr>
            <a:spAutoFit/>
          </a:bodyPr>
          <a:lstStyle/>
          <a:p>
            <a:pPr marL="457200" indent="-457200">
              <a:spcBef>
                <a:spcPct val="50000"/>
              </a:spcBef>
            </a:pPr>
            <a:r>
              <a:rPr lang="zh-CN" altLang="en-US" sz="2800">
                <a:solidFill>
                  <a:srgbClr val="000000"/>
                </a:solidFill>
                <a:cs typeface="Times New Roman" pitchFamily="18" charset="0"/>
              </a:rPr>
              <a:t>如图，给定一个由</a:t>
            </a:r>
            <a:r>
              <a:rPr lang="en-US" altLang="zh-CN" sz="2800">
                <a:solidFill>
                  <a:srgbClr val="000000"/>
                </a:solidFill>
                <a:cs typeface="Times New Roman" pitchFamily="18" charset="0"/>
              </a:rPr>
              <a:t>16</a:t>
            </a:r>
            <a:r>
              <a:rPr lang="zh-CN" altLang="en-US" sz="2800">
                <a:solidFill>
                  <a:srgbClr val="000000"/>
                </a:solidFill>
                <a:cs typeface="Times New Roman" pitchFamily="18" charset="0"/>
              </a:rPr>
              <a:t>条线段构成的图形，证明不能引一条折线与每一线段恰好相交一次</a:t>
            </a:r>
            <a:r>
              <a:rPr lang="zh-CN" altLang="en-US" sz="2800">
                <a:solidFill>
                  <a:srgbClr val="000000"/>
                </a:solidFill>
                <a:latin typeface="华文细黑" pitchFamily="2" charset="-122"/>
                <a:ea typeface="华文细黑" pitchFamily="2" charset="-122"/>
                <a:cs typeface="Times New Roman" pitchFamily="18" charset="0"/>
              </a:rPr>
              <a:t>。</a:t>
            </a:r>
          </a:p>
          <a:p>
            <a:pPr marL="457200" indent="-457200">
              <a:spcBef>
                <a:spcPct val="50000"/>
              </a:spcBef>
            </a:pPr>
            <a:r>
              <a:rPr lang="zh-CN" altLang="en-US" sz="2800">
                <a:solidFill>
                  <a:srgbClr val="000000"/>
                </a:solidFill>
                <a:latin typeface="华文细黑" pitchFamily="2" charset="-122"/>
                <a:ea typeface="华文细黑" pitchFamily="2" charset="-122"/>
                <a:cs typeface="Times New Roman" pitchFamily="18" charset="0"/>
              </a:rPr>
              <a:t>解：建模</a:t>
            </a:r>
            <a:endParaRPr lang="zh-CN" altLang="en-US" sz="2800">
              <a:solidFill>
                <a:srgbClr val="000000"/>
              </a:solidFill>
              <a:ea typeface="华文细黑" pitchFamily="2" charset="-122"/>
              <a:cs typeface="Times New Roman" pitchFamily="18" charset="0"/>
            </a:endParaRPr>
          </a:p>
          <a:p>
            <a:pPr marL="457200" indent="-457200">
              <a:spcBef>
                <a:spcPct val="50000"/>
              </a:spcBef>
            </a:pPr>
            <a:endParaRPr lang="en-US" altLang="zh-CN" sz="2800">
              <a:solidFill>
                <a:srgbClr val="000000"/>
              </a:solidFill>
              <a:ea typeface="华文细黑" pitchFamily="2" charset="-122"/>
              <a:cs typeface="Times New Roman" pitchFamily="18" charset="0"/>
            </a:endParaRPr>
          </a:p>
        </p:txBody>
      </p:sp>
      <p:sp>
        <p:nvSpPr>
          <p:cNvPr id="75780" name="Line 4"/>
          <p:cNvSpPr>
            <a:spLocks noChangeShapeType="1"/>
          </p:cNvSpPr>
          <p:nvPr/>
        </p:nvSpPr>
        <p:spPr bwMode="auto">
          <a:xfrm>
            <a:off x="1042988" y="3141663"/>
            <a:ext cx="1295400"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1" name="Line 5"/>
          <p:cNvSpPr>
            <a:spLocks noChangeShapeType="1"/>
          </p:cNvSpPr>
          <p:nvPr/>
        </p:nvSpPr>
        <p:spPr bwMode="auto">
          <a:xfrm>
            <a:off x="2627313" y="3141663"/>
            <a:ext cx="13684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2" name="Line 6"/>
          <p:cNvSpPr>
            <a:spLocks noChangeShapeType="1"/>
          </p:cNvSpPr>
          <p:nvPr/>
        </p:nvSpPr>
        <p:spPr bwMode="auto">
          <a:xfrm>
            <a:off x="971550" y="3286125"/>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3" name="Line 7"/>
          <p:cNvSpPr>
            <a:spLocks noChangeShapeType="1"/>
          </p:cNvSpPr>
          <p:nvPr/>
        </p:nvSpPr>
        <p:spPr bwMode="auto">
          <a:xfrm>
            <a:off x="2482850" y="3286125"/>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4" name="Line 8"/>
          <p:cNvSpPr>
            <a:spLocks noChangeShapeType="1"/>
          </p:cNvSpPr>
          <p:nvPr/>
        </p:nvSpPr>
        <p:spPr bwMode="auto">
          <a:xfrm>
            <a:off x="4138613" y="3286125"/>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5" name="Line 9"/>
          <p:cNvSpPr>
            <a:spLocks noChangeShapeType="1"/>
          </p:cNvSpPr>
          <p:nvPr/>
        </p:nvSpPr>
        <p:spPr bwMode="auto">
          <a:xfrm>
            <a:off x="1042988" y="4294188"/>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6" name="Line 10"/>
          <p:cNvSpPr>
            <a:spLocks noChangeShapeType="1"/>
          </p:cNvSpPr>
          <p:nvPr/>
        </p:nvSpPr>
        <p:spPr bwMode="auto">
          <a:xfrm>
            <a:off x="1835150" y="4294188"/>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7" name="Line 11"/>
          <p:cNvSpPr>
            <a:spLocks noChangeShapeType="1"/>
          </p:cNvSpPr>
          <p:nvPr/>
        </p:nvSpPr>
        <p:spPr bwMode="auto">
          <a:xfrm>
            <a:off x="2698750" y="4294188"/>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8" name="Line 12"/>
          <p:cNvSpPr>
            <a:spLocks noChangeShapeType="1"/>
          </p:cNvSpPr>
          <p:nvPr/>
        </p:nvSpPr>
        <p:spPr bwMode="auto">
          <a:xfrm>
            <a:off x="3490913" y="4294188"/>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89" name="Line 13"/>
          <p:cNvSpPr>
            <a:spLocks noChangeShapeType="1"/>
          </p:cNvSpPr>
          <p:nvPr/>
        </p:nvSpPr>
        <p:spPr bwMode="auto">
          <a:xfrm>
            <a:off x="971550" y="4438650"/>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0" name="Line 14"/>
          <p:cNvSpPr>
            <a:spLocks noChangeShapeType="1"/>
          </p:cNvSpPr>
          <p:nvPr/>
        </p:nvSpPr>
        <p:spPr bwMode="auto">
          <a:xfrm>
            <a:off x="1690688" y="4438650"/>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1" name="Line 15"/>
          <p:cNvSpPr>
            <a:spLocks noChangeShapeType="1"/>
          </p:cNvSpPr>
          <p:nvPr/>
        </p:nvSpPr>
        <p:spPr bwMode="auto">
          <a:xfrm>
            <a:off x="4138613" y="4438650"/>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2" name="Line 16"/>
          <p:cNvSpPr>
            <a:spLocks noChangeShapeType="1"/>
          </p:cNvSpPr>
          <p:nvPr/>
        </p:nvSpPr>
        <p:spPr bwMode="auto">
          <a:xfrm>
            <a:off x="1042988" y="5446713"/>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3" name="Line 17"/>
          <p:cNvSpPr>
            <a:spLocks noChangeShapeType="1"/>
          </p:cNvSpPr>
          <p:nvPr/>
        </p:nvSpPr>
        <p:spPr bwMode="auto">
          <a:xfrm>
            <a:off x="1835150" y="5446713"/>
            <a:ext cx="1439863"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4" name="Line 18"/>
          <p:cNvSpPr>
            <a:spLocks noChangeShapeType="1"/>
          </p:cNvSpPr>
          <p:nvPr/>
        </p:nvSpPr>
        <p:spPr bwMode="auto">
          <a:xfrm>
            <a:off x="3490913" y="5446713"/>
            <a:ext cx="504825"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5795" name="Line 19"/>
          <p:cNvSpPr>
            <a:spLocks noChangeShapeType="1"/>
          </p:cNvSpPr>
          <p:nvPr/>
        </p:nvSpPr>
        <p:spPr bwMode="auto">
          <a:xfrm>
            <a:off x="3348038" y="4438650"/>
            <a:ext cx="0" cy="8636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580" name="Text Box 20"/>
          <p:cNvSpPr txBox="1">
            <a:spLocks noChangeArrowheads="1"/>
          </p:cNvSpPr>
          <p:nvPr/>
        </p:nvSpPr>
        <p:spPr bwMode="auto">
          <a:xfrm>
            <a:off x="4572000" y="4292600"/>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1</a:t>
            </a:r>
          </a:p>
        </p:txBody>
      </p:sp>
      <p:sp>
        <p:nvSpPr>
          <p:cNvPr id="322581" name="Text Box 21"/>
          <p:cNvSpPr txBox="1">
            <a:spLocks noChangeArrowheads="1"/>
          </p:cNvSpPr>
          <p:nvPr/>
        </p:nvSpPr>
        <p:spPr bwMode="auto">
          <a:xfrm>
            <a:off x="1474788" y="3430588"/>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2</a:t>
            </a:r>
          </a:p>
        </p:txBody>
      </p:sp>
      <p:sp>
        <p:nvSpPr>
          <p:cNvPr id="322582" name="Text Box 22"/>
          <p:cNvSpPr txBox="1">
            <a:spLocks noChangeArrowheads="1"/>
          </p:cNvSpPr>
          <p:nvPr/>
        </p:nvSpPr>
        <p:spPr bwMode="auto">
          <a:xfrm>
            <a:off x="3203575" y="3430588"/>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3</a:t>
            </a:r>
          </a:p>
        </p:txBody>
      </p:sp>
      <p:sp>
        <p:nvSpPr>
          <p:cNvPr id="322583" name="Text Box 23"/>
          <p:cNvSpPr txBox="1">
            <a:spLocks noChangeArrowheads="1"/>
          </p:cNvSpPr>
          <p:nvPr/>
        </p:nvSpPr>
        <p:spPr bwMode="auto">
          <a:xfrm>
            <a:off x="1042988" y="4654550"/>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4</a:t>
            </a:r>
          </a:p>
        </p:txBody>
      </p:sp>
      <p:sp>
        <p:nvSpPr>
          <p:cNvPr id="322584" name="Text Box 24"/>
          <p:cNvSpPr txBox="1">
            <a:spLocks noChangeArrowheads="1"/>
          </p:cNvSpPr>
          <p:nvPr/>
        </p:nvSpPr>
        <p:spPr bwMode="auto">
          <a:xfrm>
            <a:off x="2195513" y="4654550"/>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5</a:t>
            </a:r>
          </a:p>
        </p:txBody>
      </p:sp>
      <p:sp>
        <p:nvSpPr>
          <p:cNvPr id="322585" name="Text Box 25"/>
          <p:cNvSpPr txBox="1">
            <a:spLocks noChangeArrowheads="1"/>
          </p:cNvSpPr>
          <p:nvPr/>
        </p:nvSpPr>
        <p:spPr bwMode="auto">
          <a:xfrm>
            <a:off x="3490913" y="4654550"/>
            <a:ext cx="504825" cy="457200"/>
          </a:xfrm>
          <a:prstGeom prst="rect">
            <a:avLst/>
          </a:prstGeom>
          <a:noFill/>
          <a:ln w="9525">
            <a:noFill/>
            <a:miter lim="800000"/>
            <a:headEnd/>
            <a:tailEnd/>
          </a:ln>
        </p:spPr>
        <p:txBody>
          <a:bodyPr>
            <a:spAutoFit/>
          </a:bodyPr>
          <a:lstStyle/>
          <a:p>
            <a:pPr>
              <a:spcBef>
                <a:spcPct val="50000"/>
              </a:spcBef>
            </a:pPr>
            <a:r>
              <a:rPr lang="en-US" altLang="zh-CN" i="1">
                <a:solidFill>
                  <a:srgbClr val="5E2CAE"/>
                </a:solidFill>
                <a:latin typeface="Times New Roman" pitchFamily="18" charset="0"/>
              </a:rPr>
              <a:t>X</a:t>
            </a:r>
            <a:r>
              <a:rPr lang="en-US" altLang="zh-CN" i="1" baseline="-25000">
                <a:solidFill>
                  <a:srgbClr val="5E2CAE"/>
                </a:solidFill>
                <a:latin typeface="Times New Roman" pitchFamily="18" charset="0"/>
              </a:rPr>
              <a:t>6</a:t>
            </a:r>
          </a:p>
        </p:txBody>
      </p:sp>
      <p:sp>
        <p:nvSpPr>
          <p:cNvPr id="322586" name="Oval 26"/>
          <p:cNvSpPr>
            <a:spLocks noChangeArrowheads="1"/>
          </p:cNvSpPr>
          <p:nvPr/>
        </p:nvSpPr>
        <p:spPr bwMode="auto">
          <a:xfrm>
            <a:off x="6804025" y="3500438"/>
            <a:ext cx="144463"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87" name="Oval 27"/>
          <p:cNvSpPr>
            <a:spLocks noChangeArrowheads="1"/>
          </p:cNvSpPr>
          <p:nvPr/>
        </p:nvSpPr>
        <p:spPr bwMode="auto">
          <a:xfrm>
            <a:off x="6804025" y="4149725"/>
            <a:ext cx="144463" cy="144463"/>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88" name="Oval 28"/>
          <p:cNvSpPr>
            <a:spLocks noChangeArrowheads="1"/>
          </p:cNvSpPr>
          <p:nvPr/>
        </p:nvSpPr>
        <p:spPr bwMode="auto">
          <a:xfrm>
            <a:off x="5724525" y="4221163"/>
            <a:ext cx="144463"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89" name="Oval 29"/>
          <p:cNvSpPr>
            <a:spLocks noChangeArrowheads="1"/>
          </p:cNvSpPr>
          <p:nvPr/>
        </p:nvSpPr>
        <p:spPr bwMode="auto">
          <a:xfrm>
            <a:off x="6804025" y="4797425"/>
            <a:ext cx="144463" cy="144463"/>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90" name="Oval 30"/>
          <p:cNvSpPr>
            <a:spLocks noChangeArrowheads="1"/>
          </p:cNvSpPr>
          <p:nvPr/>
        </p:nvSpPr>
        <p:spPr bwMode="auto">
          <a:xfrm>
            <a:off x="8101013" y="3500438"/>
            <a:ext cx="144462"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91" name="Oval 31"/>
          <p:cNvSpPr>
            <a:spLocks noChangeArrowheads="1"/>
          </p:cNvSpPr>
          <p:nvPr/>
        </p:nvSpPr>
        <p:spPr bwMode="auto">
          <a:xfrm>
            <a:off x="6804025" y="5373688"/>
            <a:ext cx="144463"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4D5B6B"/>
              </a:solidFill>
            </a:endParaRPr>
          </a:p>
        </p:txBody>
      </p:sp>
      <p:sp>
        <p:nvSpPr>
          <p:cNvPr id="322592" name="Text Box 32"/>
          <p:cNvSpPr txBox="1">
            <a:spLocks noChangeArrowheads="1"/>
          </p:cNvSpPr>
          <p:nvPr/>
        </p:nvSpPr>
        <p:spPr bwMode="auto">
          <a:xfrm>
            <a:off x="5508625" y="4365625"/>
            <a:ext cx="504825" cy="396875"/>
          </a:xfrm>
          <a:prstGeom prst="rect">
            <a:avLst/>
          </a:prstGeom>
          <a:noFill/>
          <a:ln w="9525">
            <a:noFill/>
            <a:miter lim="800000"/>
            <a:headEnd/>
            <a:tailEnd/>
          </a:ln>
        </p:spPr>
        <p:txBody>
          <a:bodyPr>
            <a:spAutoFit/>
          </a:bodyPr>
          <a:lstStyle/>
          <a:p>
            <a:pPr>
              <a:spcBef>
                <a:spcPct val="50000"/>
              </a:spcBef>
            </a:pPr>
            <a:r>
              <a:rPr lang="en-US" altLang="zh-CN" sz="2000" i="1">
                <a:solidFill>
                  <a:srgbClr val="5E2CAE"/>
                </a:solidFill>
                <a:latin typeface="Times New Roman" pitchFamily="18" charset="0"/>
              </a:rPr>
              <a:t>X</a:t>
            </a:r>
            <a:r>
              <a:rPr lang="en-US" altLang="zh-CN" sz="2000" i="1" baseline="-25000">
                <a:solidFill>
                  <a:srgbClr val="5E2CAE"/>
                </a:solidFill>
                <a:latin typeface="Times New Roman" pitchFamily="18" charset="0"/>
              </a:rPr>
              <a:t>1</a:t>
            </a:r>
          </a:p>
        </p:txBody>
      </p:sp>
      <p:sp>
        <p:nvSpPr>
          <p:cNvPr id="322593" name="Text Box 33"/>
          <p:cNvSpPr txBox="1">
            <a:spLocks noChangeArrowheads="1"/>
          </p:cNvSpPr>
          <p:nvPr/>
        </p:nvSpPr>
        <p:spPr bwMode="auto">
          <a:xfrm>
            <a:off x="6877050" y="3141663"/>
            <a:ext cx="504825" cy="396875"/>
          </a:xfrm>
          <a:prstGeom prst="rect">
            <a:avLst/>
          </a:prstGeom>
          <a:noFill/>
          <a:ln w="9525">
            <a:noFill/>
            <a:miter lim="800000"/>
            <a:headEnd/>
            <a:tailEnd/>
          </a:ln>
        </p:spPr>
        <p:txBody>
          <a:bodyPr>
            <a:spAutoFit/>
          </a:bodyPr>
          <a:lstStyle/>
          <a:p>
            <a:pPr>
              <a:spcBef>
                <a:spcPct val="50000"/>
              </a:spcBef>
            </a:pPr>
            <a:r>
              <a:rPr lang="en-US" altLang="zh-CN" sz="2000" i="1" dirty="0">
                <a:solidFill>
                  <a:srgbClr val="5E2CAE"/>
                </a:solidFill>
                <a:latin typeface="Times New Roman" pitchFamily="18" charset="0"/>
              </a:rPr>
              <a:t>X</a:t>
            </a:r>
            <a:r>
              <a:rPr lang="en-US" altLang="zh-CN" sz="2000" i="1" baseline="-25000" dirty="0">
                <a:solidFill>
                  <a:srgbClr val="5E2CAE"/>
                </a:solidFill>
                <a:latin typeface="Times New Roman" pitchFamily="18" charset="0"/>
              </a:rPr>
              <a:t>2</a:t>
            </a:r>
          </a:p>
        </p:txBody>
      </p:sp>
      <p:sp>
        <p:nvSpPr>
          <p:cNvPr id="322594" name="Text Box 34"/>
          <p:cNvSpPr txBox="1">
            <a:spLocks noChangeArrowheads="1"/>
          </p:cNvSpPr>
          <p:nvPr/>
        </p:nvSpPr>
        <p:spPr bwMode="auto">
          <a:xfrm>
            <a:off x="8172450" y="3141663"/>
            <a:ext cx="504825" cy="396875"/>
          </a:xfrm>
          <a:prstGeom prst="rect">
            <a:avLst/>
          </a:prstGeom>
          <a:noFill/>
          <a:ln w="9525">
            <a:noFill/>
            <a:miter lim="800000"/>
            <a:headEnd/>
            <a:tailEnd/>
          </a:ln>
        </p:spPr>
        <p:txBody>
          <a:bodyPr>
            <a:spAutoFit/>
          </a:bodyPr>
          <a:lstStyle/>
          <a:p>
            <a:pPr>
              <a:spcBef>
                <a:spcPct val="50000"/>
              </a:spcBef>
            </a:pPr>
            <a:r>
              <a:rPr lang="en-US" altLang="zh-CN" sz="2000" i="1">
                <a:solidFill>
                  <a:srgbClr val="5E2CAE"/>
                </a:solidFill>
                <a:latin typeface="Times New Roman" pitchFamily="18" charset="0"/>
              </a:rPr>
              <a:t>X</a:t>
            </a:r>
            <a:r>
              <a:rPr lang="en-US" altLang="zh-CN" sz="2000" i="1" baseline="-25000">
                <a:solidFill>
                  <a:srgbClr val="5E2CAE"/>
                </a:solidFill>
                <a:latin typeface="Times New Roman" pitchFamily="18" charset="0"/>
              </a:rPr>
              <a:t>3</a:t>
            </a:r>
          </a:p>
        </p:txBody>
      </p:sp>
      <p:sp>
        <p:nvSpPr>
          <p:cNvPr id="322595" name="Text Box 35"/>
          <p:cNvSpPr txBox="1">
            <a:spLocks noChangeArrowheads="1"/>
          </p:cNvSpPr>
          <p:nvPr/>
        </p:nvSpPr>
        <p:spPr bwMode="auto">
          <a:xfrm>
            <a:off x="6948488" y="4005263"/>
            <a:ext cx="504825" cy="396875"/>
          </a:xfrm>
          <a:prstGeom prst="rect">
            <a:avLst/>
          </a:prstGeom>
          <a:noFill/>
          <a:ln w="9525">
            <a:noFill/>
            <a:miter lim="800000"/>
            <a:headEnd/>
            <a:tailEnd/>
          </a:ln>
        </p:spPr>
        <p:txBody>
          <a:bodyPr>
            <a:spAutoFit/>
          </a:bodyPr>
          <a:lstStyle/>
          <a:p>
            <a:pPr>
              <a:spcBef>
                <a:spcPct val="50000"/>
              </a:spcBef>
            </a:pPr>
            <a:r>
              <a:rPr lang="en-US" altLang="zh-CN" sz="2000" i="1">
                <a:solidFill>
                  <a:srgbClr val="5E2CAE"/>
                </a:solidFill>
                <a:latin typeface="Times New Roman" pitchFamily="18" charset="0"/>
              </a:rPr>
              <a:t>X</a:t>
            </a:r>
            <a:r>
              <a:rPr lang="en-US" altLang="zh-CN" sz="2000" i="1" baseline="-25000">
                <a:solidFill>
                  <a:srgbClr val="5E2CAE"/>
                </a:solidFill>
                <a:latin typeface="Times New Roman" pitchFamily="18" charset="0"/>
              </a:rPr>
              <a:t>4</a:t>
            </a:r>
          </a:p>
        </p:txBody>
      </p:sp>
      <p:sp>
        <p:nvSpPr>
          <p:cNvPr id="322596" name="Text Box 36"/>
          <p:cNvSpPr txBox="1">
            <a:spLocks noChangeArrowheads="1"/>
          </p:cNvSpPr>
          <p:nvPr/>
        </p:nvSpPr>
        <p:spPr bwMode="auto">
          <a:xfrm>
            <a:off x="6877050" y="4724400"/>
            <a:ext cx="504825" cy="396875"/>
          </a:xfrm>
          <a:prstGeom prst="rect">
            <a:avLst/>
          </a:prstGeom>
          <a:noFill/>
          <a:ln w="9525">
            <a:noFill/>
            <a:miter lim="800000"/>
            <a:headEnd/>
            <a:tailEnd/>
          </a:ln>
        </p:spPr>
        <p:txBody>
          <a:bodyPr>
            <a:spAutoFit/>
          </a:bodyPr>
          <a:lstStyle/>
          <a:p>
            <a:pPr>
              <a:spcBef>
                <a:spcPct val="50000"/>
              </a:spcBef>
            </a:pPr>
            <a:r>
              <a:rPr lang="en-US" altLang="zh-CN" sz="2000" i="1">
                <a:solidFill>
                  <a:srgbClr val="5E2CAE"/>
                </a:solidFill>
                <a:latin typeface="Times New Roman" pitchFamily="18" charset="0"/>
              </a:rPr>
              <a:t>X</a:t>
            </a:r>
            <a:r>
              <a:rPr lang="en-US" altLang="zh-CN" sz="2000" i="1" baseline="-25000">
                <a:solidFill>
                  <a:srgbClr val="5E2CAE"/>
                </a:solidFill>
                <a:latin typeface="Times New Roman" pitchFamily="18" charset="0"/>
              </a:rPr>
              <a:t>5</a:t>
            </a:r>
          </a:p>
        </p:txBody>
      </p:sp>
      <p:sp>
        <p:nvSpPr>
          <p:cNvPr id="322597" name="Text Box 37"/>
          <p:cNvSpPr txBox="1">
            <a:spLocks noChangeArrowheads="1"/>
          </p:cNvSpPr>
          <p:nvPr/>
        </p:nvSpPr>
        <p:spPr bwMode="auto">
          <a:xfrm>
            <a:off x="6948488" y="5516563"/>
            <a:ext cx="504825" cy="396875"/>
          </a:xfrm>
          <a:prstGeom prst="rect">
            <a:avLst/>
          </a:prstGeom>
          <a:noFill/>
          <a:ln w="9525">
            <a:noFill/>
            <a:miter lim="800000"/>
            <a:headEnd/>
            <a:tailEnd/>
          </a:ln>
        </p:spPr>
        <p:txBody>
          <a:bodyPr>
            <a:spAutoFit/>
          </a:bodyPr>
          <a:lstStyle/>
          <a:p>
            <a:pPr>
              <a:spcBef>
                <a:spcPct val="50000"/>
              </a:spcBef>
            </a:pPr>
            <a:r>
              <a:rPr lang="en-US" altLang="zh-CN" sz="2000" i="1">
                <a:solidFill>
                  <a:srgbClr val="5E2CAE"/>
                </a:solidFill>
                <a:latin typeface="Times New Roman" pitchFamily="18" charset="0"/>
              </a:rPr>
              <a:t>X</a:t>
            </a:r>
            <a:r>
              <a:rPr lang="en-US" altLang="zh-CN" sz="2000" i="1" baseline="-25000">
                <a:solidFill>
                  <a:srgbClr val="5E2CAE"/>
                </a:solidFill>
                <a:latin typeface="Times New Roman" pitchFamily="18" charset="0"/>
              </a:rPr>
              <a:t>6</a:t>
            </a:r>
          </a:p>
        </p:txBody>
      </p:sp>
      <p:sp>
        <p:nvSpPr>
          <p:cNvPr id="322598" name="Line 38"/>
          <p:cNvSpPr>
            <a:spLocks noChangeShapeType="1"/>
          </p:cNvSpPr>
          <p:nvPr/>
        </p:nvSpPr>
        <p:spPr bwMode="auto">
          <a:xfrm flipH="1">
            <a:off x="6877050" y="3573463"/>
            <a:ext cx="1295400" cy="1871662"/>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599" name="Line 39"/>
          <p:cNvSpPr>
            <a:spLocks noChangeShapeType="1"/>
          </p:cNvSpPr>
          <p:nvPr/>
        </p:nvSpPr>
        <p:spPr bwMode="auto">
          <a:xfrm>
            <a:off x="6877050" y="3573463"/>
            <a:ext cx="0" cy="1871662"/>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600" name="Line 40"/>
          <p:cNvSpPr>
            <a:spLocks noChangeShapeType="1"/>
          </p:cNvSpPr>
          <p:nvPr/>
        </p:nvSpPr>
        <p:spPr bwMode="auto">
          <a:xfrm>
            <a:off x="6877050" y="3573463"/>
            <a:ext cx="1295400" cy="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601" name="Line 41"/>
          <p:cNvSpPr>
            <a:spLocks noChangeShapeType="1"/>
          </p:cNvSpPr>
          <p:nvPr/>
        </p:nvSpPr>
        <p:spPr bwMode="auto">
          <a:xfrm>
            <a:off x="5795963" y="4292600"/>
            <a:ext cx="1081087" cy="576263"/>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602" name="Freeform 42"/>
          <p:cNvSpPr>
            <a:spLocks/>
          </p:cNvSpPr>
          <p:nvPr/>
        </p:nvSpPr>
        <p:spPr bwMode="auto">
          <a:xfrm>
            <a:off x="5795963" y="4292600"/>
            <a:ext cx="1081087" cy="1152525"/>
          </a:xfrm>
          <a:custGeom>
            <a:avLst/>
            <a:gdLst>
              <a:gd name="T0" fmla="*/ 0 w 681"/>
              <a:gd name="T1" fmla="*/ 0 h 726"/>
              <a:gd name="T2" fmla="*/ 2147483647 w 681"/>
              <a:gd name="T3" fmla="*/ 2147483647 h 726"/>
              <a:gd name="T4" fmla="*/ 2147483647 w 681"/>
              <a:gd name="T5" fmla="*/ 2147483647 h 726"/>
              <a:gd name="T6" fmla="*/ 0 60000 65536"/>
              <a:gd name="T7" fmla="*/ 0 60000 65536"/>
              <a:gd name="T8" fmla="*/ 0 60000 65536"/>
              <a:gd name="T9" fmla="*/ 0 w 681"/>
              <a:gd name="T10" fmla="*/ 0 h 726"/>
              <a:gd name="T11" fmla="*/ 681 w 681"/>
              <a:gd name="T12" fmla="*/ 726 h 726"/>
            </a:gdLst>
            <a:ahLst/>
            <a:cxnLst>
              <a:cxn ang="T6">
                <a:pos x="T0" y="T1"/>
              </a:cxn>
              <a:cxn ang="T7">
                <a:pos x="T2" y="T3"/>
              </a:cxn>
              <a:cxn ang="T8">
                <a:pos x="T4" y="T5"/>
              </a:cxn>
            </a:cxnLst>
            <a:rect l="T9" t="T10" r="T11" b="T12"/>
            <a:pathLst>
              <a:path w="681" h="726">
                <a:moveTo>
                  <a:pt x="0" y="0"/>
                </a:moveTo>
                <a:cubicBezTo>
                  <a:pt x="56" y="166"/>
                  <a:pt x="113" y="333"/>
                  <a:pt x="227" y="454"/>
                </a:cubicBezTo>
                <a:cubicBezTo>
                  <a:pt x="341" y="575"/>
                  <a:pt x="605" y="681"/>
                  <a:pt x="681" y="726"/>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3" name="Freeform 43"/>
          <p:cNvSpPr>
            <a:spLocks/>
          </p:cNvSpPr>
          <p:nvPr/>
        </p:nvSpPr>
        <p:spPr bwMode="auto">
          <a:xfrm>
            <a:off x="5795963" y="4221163"/>
            <a:ext cx="1081087" cy="155575"/>
          </a:xfrm>
          <a:custGeom>
            <a:avLst/>
            <a:gdLst>
              <a:gd name="T0" fmla="*/ 0 w 681"/>
              <a:gd name="T1" fmla="*/ 2147483647 h 98"/>
              <a:gd name="T2" fmla="*/ 2147483647 w 681"/>
              <a:gd name="T3" fmla="*/ 2147483647 h 98"/>
              <a:gd name="T4" fmla="*/ 2147483647 w 681"/>
              <a:gd name="T5" fmla="*/ 0 h 98"/>
              <a:gd name="T6" fmla="*/ 0 60000 65536"/>
              <a:gd name="T7" fmla="*/ 0 60000 65536"/>
              <a:gd name="T8" fmla="*/ 0 60000 65536"/>
              <a:gd name="T9" fmla="*/ 0 w 681"/>
              <a:gd name="T10" fmla="*/ 0 h 98"/>
              <a:gd name="T11" fmla="*/ 681 w 681"/>
              <a:gd name="T12" fmla="*/ 98 h 98"/>
            </a:gdLst>
            <a:ahLst/>
            <a:cxnLst>
              <a:cxn ang="T6">
                <a:pos x="T0" y="T1"/>
              </a:cxn>
              <a:cxn ang="T7">
                <a:pos x="T2" y="T3"/>
              </a:cxn>
              <a:cxn ang="T8">
                <a:pos x="T4" y="T5"/>
              </a:cxn>
            </a:cxnLst>
            <a:rect l="T9" t="T10" r="T11" b="T12"/>
            <a:pathLst>
              <a:path w="681" h="98">
                <a:moveTo>
                  <a:pt x="0" y="45"/>
                </a:moveTo>
                <a:cubicBezTo>
                  <a:pt x="125" y="71"/>
                  <a:pt x="250" y="98"/>
                  <a:pt x="363" y="91"/>
                </a:cubicBezTo>
                <a:cubicBezTo>
                  <a:pt x="476" y="84"/>
                  <a:pt x="578" y="42"/>
                  <a:pt x="681" y="0"/>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4" name="Freeform 44"/>
          <p:cNvSpPr>
            <a:spLocks/>
          </p:cNvSpPr>
          <p:nvPr/>
        </p:nvSpPr>
        <p:spPr bwMode="auto">
          <a:xfrm>
            <a:off x="5795963" y="4292600"/>
            <a:ext cx="1081087" cy="1152525"/>
          </a:xfrm>
          <a:custGeom>
            <a:avLst/>
            <a:gdLst>
              <a:gd name="T0" fmla="*/ 0 w 681"/>
              <a:gd name="T1" fmla="*/ 0 h 726"/>
              <a:gd name="T2" fmla="*/ 2147483647 w 681"/>
              <a:gd name="T3" fmla="*/ 2147483647 h 726"/>
              <a:gd name="T4" fmla="*/ 2147483647 w 681"/>
              <a:gd name="T5" fmla="*/ 2147483647 h 726"/>
              <a:gd name="T6" fmla="*/ 0 60000 65536"/>
              <a:gd name="T7" fmla="*/ 0 60000 65536"/>
              <a:gd name="T8" fmla="*/ 0 60000 65536"/>
              <a:gd name="T9" fmla="*/ 0 w 681"/>
              <a:gd name="T10" fmla="*/ 0 h 726"/>
              <a:gd name="T11" fmla="*/ 681 w 681"/>
              <a:gd name="T12" fmla="*/ 726 h 726"/>
            </a:gdLst>
            <a:ahLst/>
            <a:cxnLst>
              <a:cxn ang="T6">
                <a:pos x="T0" y="T1"/>
              </a:cxn>
              <a:cxn ang="T7">
                <a:pos x="T2" y="T3"/>
              </a:cxn>
              <a:cxn ang="T8">
                <a:pos x="T4" y="T5"/>
              </a:cxn>
            </a:cxnLst>
            <a:rect l="T9" t="T10" r="T11" b="T12"/>
            <a:pathLst>
              <a:path w="681" h="726">
                <a:moveTo>
                  <a:pt x="0" y="0"/>
                </a:moveTo>
                <a:cubicBezTo>
                  <a:pt x="147" y="121"/>
                  <a:pt x="295" y="242"/>
                  <a:pt x="408" y="363"/>
                </a:cubicBezTo>
                <a:cubicBezTo>
                  <a:pt x="521" y="484"/>
                  <a:pt x="601" y="605"/>
                  <a:pt x="681" y="726"/>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5" name="Freeform 45"/>
          <p:cNvSpPr>
            <a:spLocks/>
          </p:cNvSpPr>
          <p:nvPr/>
        </p:nvSpPr>
        <p:spPr bwMode="auto">
          <a:xfrm>
            <a:off x="5795963" y="3573463"/>
            <a:ext cx="1081087" cy="719137"/>
          </a:xfrm>
          <a:custGeom>
            <a:avLst/>
            <a:gdLst>
              <a:gd name="T0" fmla="*/ 0 w 681"/>
              <a:gd name="T1" fmla="*/ 2147483647 h 453"/>
              <a:gd name="T2" fmla="*/ 2147483647 w 681"/>
              <a:gd name="T3" fmla="*/ 2147483647 h 453"/>
              <a:gd name="T4" fmla="*/ 2147483647 w 681"/>
              <a:gd name="T5" fmla="*/ 0 h 453"/>
              <a:gd name="T6" fmla="*/ 0 60000 65536"/>
              <a:gd name="T7" fmla="*/ 0 60000 65536"/>
              <a:gd name="T8" fmla="*/ 0 60000 65536"/>
              <a:gd name="T9" fmla="*/ 0 w 681"/>
              <a:gd name="T10" fmla="*/ 0 h 453"/>
              <a:gd name="T11" fmla="*/ 681 w 681"/>
              <a:gd name="T12" fmla="*/ 453 h 453"/>
            </a:gdLst>
            <a:ahLst/>
            <a:cxnLst>
              <a:cxn ang="T6">
                <a:pos x="T0" y="T1"/>
              </a:cxn>
              <a:cxn ang="T7">
                <a:pos x="T2" y="T3"/>
              </a:cxn>
              <a:cxn ang="T8">
                <a:pos x="T4" y="T5"/>
              </a:cxn>
            </a:cxnLst>
            <a:rect l="T9" t="T10" r="T11" b="T12"/>
            <a:pathLst>
              <a:path w="681" h="453">
                <a:moveTo>
                  <a:pt x="0" y="453"/>
                </a:moveTo>
                <a:cubicBezTo>
                  <a:pt x="79" y="332"/>
                  <a:pt x="159" y="211"/>
                  <a:pt x="272" y="136"/>
                </a:cubicBezTo>
                <a:cubicBezTo>
                  <a:pt x="385" y="61"/>
                  <a:pt x="533" y="30"/>
                  <a:pt x="681" y="0"/>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6" name="Freeform 46"/>
          <p:cNvSpPr>
            <a:spLocks/>
          </p:cNvSpPr>
          <p:nvPr/>
        </p:nvSpPr>
        <p:spPr bwMode="auto">
          <a:xfrm>
            <a:off x="5724525" y="3573463"/>
            <a:ext cx="1152525" cy="719137"/>
          </a:xfrm>
          <a:custGeom>
            <a:avLst/>
            <a:gdLst>
              <a:gd name="T0" fmla="*/ 2147483647 w 726"/>
              <a:gd name="T1" fmla="*/ 0 h 453"/>
              <a:gd name="T2" fmla="*/ 2147483647 w 726"/>
              <a:gd name="T3" fmla="*/ 2147483647 h 453"/>
              <a:gd name="T4" fmla="*/ 0 w 726"/>
              <a:gd name="T5" fmla="*/ 2147483647 h 453"/>
              <a:gd name="T6" fmla="*/ 0 60000 65536"/>
              <a:gd name="T7" fmla="*/ 0 60000 65536"/>
              <a:gd name="T8" fmla="*/ 0 60000 65536"/>
              <a:gd name="T9" fmla="*/ 0 w 726"/>
              <a:gd name="T10" fmla="*/ 0 h 453"/>
              <a:gd name="T11" fmla="*/ 726 w 726"/>
              <a:gd name="T12" fmla="*/ 453 h 453"/>
            </a:gdLst>
            <a:ahLst/>
            <a:cxnLst>
              <a:cxn ang="T6">
                <a:pos x="T0" y="T1"/>
              </a:cxn>
              <a:cxn ang="T7">
                <a:pos x="T2" y="T3"/>
              </a:cxn>
              <a:cxn ang="T8">
                <a:pos x="T4" y="T5"/>
              </a:cxn>
            </a:cxnLst>
            <a:rect l="T9" t="T10" r="T11" b="T12"/>
            <a:pathLst>
              <a:path w="726" h="453">
                <a:moveTo>
                  <a:pt x="726" y="0"/>
                </a:moveTo>
                <a:cubicBezTo>
                  <a:pt x="673" y="76"/>
                  <a:pt x="620" y="152"/>
                  <a:pt x="499" y="227"/>
                </a:cubicBezTo>
                <a:cubicBezTo>
                  <a:pt x="378" y="302"/>
                  <a:pt x="189" y="377"/>
                  <a:pt x="0" y="453"/>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7" name="Freeform 47"/>
          <p:cNvSpPr>
            <a:spLocks/>
          </p:cNvSpPr>
          <p:nvPr/>
        </p:nvSpPr>
        <p:spPr bwMode="auto">
          <a:xfrm>
            <a:off x="5795963" y="4138613"/>
            <a:ext cx="1081087" cy="153987"/>
          </a:xfrm>
          <a:custGeom>
            <a:avLst/>
            <a:gdLst>
              <a:gd name="T0" fmla="*/ 0 w 681"/>
              <a:gd name="T1" fmla="*/ 2147483647 h 97"/>
              <a:gd name="T2" fmla="*/ 2147483647 w 681"/>
              <a:gd name="T3" fmla="*/ 2147483647 h 97"/>
              <a:gd name="T4" fmla="*/ 2147483647 w 681"/>
              <a:gd name="T5" fmla="*/ 2147483647 h 97"/>
              <a:gd name="T6" fmla="*/ 0 60000 65536"/>
              <a:gd name="T7" fmla="*/ 0 60000 65536"/>
              <a:gd name="T8" fmla="*/ 0 60000 65536"/>
              <a:gd name="T9" fmla="*/ 0 w 681"/>
              <a:gd name="T10" fmla="*/ 0 h 97"/>
              <a:gd name="T11" fmla="*/ 681 w 681"/>
              <a:gd name="T12" fmla="*/ 97 h 97"/>
            </a:gdLst>
            <a:ahLst/>
            <a:cxnLst>
              <a:cxn ang="T6">
                <a:pos x="T0" y="T1"/>
              </a:cxn>
              <a:cxn ang="T7">
                <a:pos x="T2" y="T3"/>
              </a:cxn>
              <a:cxn ang="T8">
                <a:pos x="T4" y="T5"/>
              </a:cxn>
            </a:cxnLst>
            <a:rect l="T9" t="T10" r="T11" b="T12"/>
            <a:pathLst>
              <a:path w="681" h="97">
                <a:moveTo>
                  <a:pt x="0" y="97"/>
                </a:moveTo>
                <a:cubicBezTo>
                  <a:pt x="125" y="55"/>
                  <a:pt x="250" y="14"/>
                  <a:pt x="363" y="7"/>
                </a:cubicBezTo>
                <a:cubicBezTo>
                  <a:pt x="476" y="0"/>
                  <a:pt x="578" y="26"/>
                  <a:pt x="681" y="52"/>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08" name="Line 48"/>
          <p:cNvSpPr>
            <a:spLocks noChangeShapeType="1"/>
          </p:cNvSpPr>
          <p:nvPr/>
        </p:nvSpPr>
        <p:spPr bwMode="auto">
          <a:xfrm flipH="1">
            <a:off x="6877050" y="3573463"/>
            <a:ext cx="1295400" cy="129540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322609" name="Freeform 49"/>
          <p:cNvSpPr>
            <a:spLocks/>
          </p:cNvSpPr>
          <p:nvPr/>
        </p:nvSpPr>
        <p:spPr bwMode="auto">
          <a:xfrm>
            <a:off x="6877050" y="3573463"/>
            <a:ext cx="215900" cy="1295400"/>
          </a:xfrm>
          <a:custGeom>
            <a:avLst/>
            <a:gdLst>
              <a:gd name="T0" fmla="*/ 0 w 136"/>
              <a:gd name="T1" fmla="*/ 0 h 816"/>
              <a:gd name="T2" fmla="*/ 2147483647 w 136"/>
              <a:gd name="T3" fmla="*/ 2147483647 h 816"/>
              <a:gd name="T4" fmla="*/ 0 w 136"/>
              <a:gd name="T5" fmla="*/ 2147483647 h 816"/>
              <a:gd name="T6" fmla="*/ 0 60000 65536"/>
              <a:gd name="T7" fmla="*/ 0 60000 65536"/>
              <a:gd name="T8" fmla="*/ 0 60000 65536"/>
              <a:gd name="T9" fmla="*/ 0 w 136"/>
              <a:gd name="T10" fmla="*/ 0 h 816"/>
              <a:gd name="T11" fmla="*/ 136 w 136"/>
              <a:gd name="T12" fmla="*/ 816 h 816"/>
            </a:gdLst>
            <a:ahLst/>
            <a:cxnLst>
              <a:cxn ang="T6">
                <a:pos x="T0" y="T1"/>
              </a:cxn>
              <a:cxn ang="T7">
                <a:pos x="T2" y="T3"/>
              </a:cxn>
              <a:cxn ang="T8">
                <a:pos x="T4" y="T5"/>
              </a:cxn>
            </a:cxnLst>
            <a:rect l="T9" t="T10" r="T11" b="T12"/>
            <a:pathLst>
              <a:path w="136" h="816">
                <a:moveTo>
                  <a:pt x="0" y="0"/>
                </a:moveTo>
                <a:cubicBezTo>
                  <a:pt x="68" y="136"/>
                  <a:pt x="136" y="272"/>
                  <a:pt x="136" y="408"/>
                </a:cubicBezTo>
                <a:cubicBezTo>
                  <a:pt x="136" y="544"/>
                  <a:pt x="68" y="680"/>
                  <a:pt x="0" y="816"/>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10" name="Freeform 50"/>
          <p:cNvSpPr>
            <a:spLocks/>
          </p:cNvSpPr>
          <p:nvPr/>
        </p:nvSpPr>
        <p:spPr bwMode="auto">
          <a:xfrm>
            <a:off x="5795963" y="3032125"/>
            <a:ext cx="2376487" cy="1260475"/>
          </a:xfrm>
          <a:custGeom>
            <a:avLst/>
            <a:gdLst>
              <a:gd name="T0" fmla="*/ 0 w 1497"/>
              <a:gd name="T1" fmla="*/ 2147483647 h 794"/>
              <a:gd name="T2" fmla="*/ 2147483647 w 1497"/>
              <a:gd name="T3" fmla="*/ 2147483647 h 794"/>
              <a:gd name="T4" fmla="*/ 2147483647 w 1497"/>
              <a:gd name="T5" fmla="*/ 2147483647 h 794"/>
              <a:gd name="T6" fmla="*/ 2147483647 w 1497"/>
              <a:gd name="T7" fmla="*/ 2147483647 h 794"/>
              <a:gd name="T8" fmla="*/ 0 60000 65536"/>
              <a:gd name="T9" fmla="*/ 0 60000 65536"/>
              <a:gd name="T10" fmla="*/ 0 60000 65536"/>
              <a:gd name="T11" fmla="*/ 0 60000 65536"/>
              <a:gd name="T12" fmla="*/ 0 w 1497"/>
              <a:gd name="T13" fmla="*/ 0 h 794"/>
              <a:gd name="T14" fmla="*/ 1497 w 1497"/>
              <a:gd name="T15" fmla="*/ 794 h 794"/>
            </a:gdLst>
            <a:ahLst/>
            <a:cxnLst>
              <a:cxn ang="T8">
                <a:pos x="T0" y="T1"/>
              </a:cxn>
              <a:cxn ang="T9">
                <a:pos x="T2" y="T3"/>
              </a:cxn>
              <a:cxn ang="T10">
                <a:pos x="T4" y="T5"/>
              </a:cxn>
              <a:cxn ang="T11">
                <a:pos x="T6" y="T7"/>
              </a:cxn>
            </a:cxnLst>
            <a:rect l="T12" t="T13" r="T14" b="T15"/>
            <a:pathLst>
              <a:path w="1497" h="794">
                <a:moveTo>
                  <a:pt x="0" y="794"/>
                </a:moveTo>
                <a:cubicBezTo>
                  <a:pt x="45" y="564"/>
                  <a:pt x="91" y="334"/>
                  <a:pt x="227" y="205"/>
                </a:cubicBezTo>
                <a:cubicBezTo>
                  <a:pt x="363" y="76"/>
                  <a:pt x="605" y="0"/>
                  <a:pt x="817" y="23"/>
                </a:cubicBezTo>
                <a:cubicBezTo>
                  <a:pt x="1029" y="46"/>
                  <a:pt x="1263" y="193"/>
                  <a:pt x="1497" y="341"/>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11" name="Freeform 51"/>
          <p:cNvSpPr>
            <a:spLocks/>
          </p:cNvSpPr>
          <p:nvPr/>
        </p:nvSpPr>
        <p:spPr bwMode="auto">
          <a:xfrm>
            <a:off x="5795963" y="2708275"/>
            <a:ext cx="2376487" cy="1584325"/>
          </a:xfrm>
          <a:custGeom>
            <a:avLst/>
            <a:gdLst>
              <a:gd name="T0" fmla="*/ 0 w 1497"/>
              <a:gd name="T1" fmla="*/ 2147483647 h 998"/>
              <a:gd name="T2" fmla="*/ 2147483647 w 1497"/>
              <a:gd name="T3" fmla="*/ 2147483647 h 998"/>
              <a:gd name="T4" fmla="*/ 2147483647 w 1497"/>
              <a:gd name="T5" fmla="*/ 0 h 998"/>
              <a:gd name="T6" fmla="*/ 2147483647 w 1497"/>
              <a:gd name="T7" fmla="*/ 2147483647 h 998"/>
              <a:gd name="T8" fmla="*/ 2147483647 w 1497"/>
              <a:gd name="T9" fmla="*/ 2147483647 h 998"/>
              <a:gd name="T10" fmla="*/ 0 60000 65536"/>
              <a:gd name="T11" fmla="*/ 0 60000 65536"/>
              <a:gd name="T12" fmla="*/ 0 60000 65536"/>
              <a:gd name="T13" fmla="*/ 0 60000 65536"/>
              <a:gd name="T14" fmla="*/ 0 60000 65536"/>
              <a:gd name="T15" fmla="*/ 0 w 1497"/>
              <a:gd name="T16" fmla="*/ 0 h 998"/>
              <a:gd name="T17" fmla="*/ 1497 w 1497"/>
              <a:gd name="T18" fmla="*/ 998 h 998"/>
            </a:gdLst>
            <a:ahLst/>
            <a:cxnLst>
              <a:cxn ang="T10">
                <a:pos x="T0" y="T1"/>
              </a:cxn>
              <a:cxn ang="T11">
                <a:pos x="T2" y="T3"/>
              </a:cxn>
              <a:cxn ang="T12">
                <a:pos x="T4" y="T5"/>
              </a:cxn>
              <a:cxn ang="T13">
                <a:pos x="T6" y="T7"/>
              </a:cxn>
              <a:cxn ang="T14">
                <a:pos x="T8" y="T9"/>
              </a:cxn>
            </a:cxnLst>
            <a:rect l="T15" t="T16" r="T17" b="T18"/>
            <a:pathLst>
              <a:path w="1497" h="998">
                <a:moveTo>
                  <a:pt x="0" y="998"/>
                </a:moveTo>
                <a:cubicBezTo>
                  <a:pt x="7" y="673"/>
                  <a:pt x="15" y="348"/>
                  <a:pt x="136" y="182"/>
                </a:cubicBezTo>
                <a:cubicBezTo>
                  <a:pt x="257" y="16"/>
                  <a:pt x="537" y="0"/>
                  <a:pt x="726" y="0"/>
                </a:cubicBezTo>
                <a:cubicBezTo>
                  <a:pt x="915" y="0"/>
                  <a:pt x="1141" y="91"/>
                  <a:pt x="1270" y="182"/>
                </a:cubicBezTo>
                <a:cubicBezTo>
                  <a:pt x="1399" y="273"/>
                  <a:pt x="1448" y="409"/>
                  <a:pt x="1497" y="545"/>
                </a:cubicBezTo>
              </a:path>
            </a:pathLst>
          </a:custGeom>
          <a:noFill/>
          <a:ln w="9525">
            <a:solidFill>
              <a:srgbClr val="000000"/>
            </a:solidFill>
            <a:round/>
            <a:headEnd/>
            <a:tailEnd/>
          </a:ln>
        </p:spPr>
        <p:txBody>
          <a:bodyPr/>
          <a:lstStyle/>
          <a:p>
            <a:endParaRPr lang="zh-CN" altLang="en-US">
              <a:solidFill>
                <a:srgbClr val="4D5B6B"/>
              </a:solidFill>
            </a:endParaRPr>
          </a:p>
        </p:txBody>
      </p:sp>
      <p:sp>
        <p:nvSpPr>
          <p:cNvPr id="322612" name="Text Box 52"/>
          <p:cNvSpPr txBox="1">
            <a:spLocks noChangeArrowheads="1"/>
          </p:cNvSpPr>
          <p:nvPr/>
        </p:nvSpPr>
        <p:spPr bwMode="auto">
          <a:xfrm>
            <a:off x="684213" y="5589588"/>
            <a:ext cx="4751387" cy="457200"/>
          </a:xfrm>
          <a:prstGeom prst="rect">
            <a:avLst/>
          </a:prstGeom>
          <a:noFill/>
          <a:ln w="9525">
            <a:noFill/>
            <a:miter lim="800000"/>
            <a:headEnd/>
            <a:tailEnd/>
          </a:ln>
        </p:spPr>
        <p:txBody>
          <a:bodyPr>
            <a:spAutoFit/>
          </a:bodyPr>
          <a:lstStyle/>
          <a:p>
            <a:pPr>
              <a:spcBef>
                <a:spcPct val="50000"/>
              </a:spcBef>
            </a:pPr>
            <a:r>
              <a:rPr lang="en-US" altLang="zh-CN">
                <a:solidFill>
                  <a:srgbClr val="FF3399"/>
                </a:solidFill>
              </a:rPr>
              <a:t>4</a:t>
            </a:r>
            <a:r>
              <a:rPr lang="zh-CN" altLang="en-US">
                <a:solidFill>
                  <a:srgbClr val="FF3399"/>
                </a:solidFill>
              </a:rPr>
              <a:t>个奇点，不存在欧拉通路</a:t>
            </a:r>
          </a:p>
        </p:txBody>
      </p:sp>
      <p:sp>
        <p:nvSpPr>
          <p:cNvPr id="53" name="标题 52"/>
          <p:cNvSpPr>
            <a:spLocks noGrp="1"/>
          </p:cNvSpPr>
          <p:nvPr>
            <p:ph type="title"/>
          </p:nvPr>
        </p:nvSpPr>
        <p:spPr/>
        <p:txBody>
          <a:bodyPr/>
          <a:lstStyle/>
          <a:p>
            <a:r>
              <a:rPr lang="zh-CN" altLang="en-US" dirty="0" smtClean="0"/>
              <a:t>课堂讨论题</a:t>
            </a:r>
            <a:endParaRPr lang="zh-CN" altLang="en-US" dirty="0"/>
          </a:p>
        </p:txBody>
      </p:sp>
    </p:spTree>
    <p:extLst>
      <p:ext uri="{BB962C8B-B14F-4D97-AF65-F5344CB8AC3E}">
        <p14:creationId xmlns:p14="http://schemas.microsoft.com/office/powerpoint/2010/main" val="9951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22580"/>
                                        </p:tgtEl>
                                        <p:attrNameLst>
                                          <p:attrName>style.visibility</p:attrName>
                                        </p:attrNameLst>
                                      </p:cBhvr>
                                      <p:to>
                                        <p:strVal val="visible"/>
                                      </p:to>
                                    </p:set>
                                    <p:animEffect transition="in" filter="wedge">
                                      <p:cBhvr>
                                        <p:cTn id="7" dur="1000"/>
                                        <p:tgtEl>
                                          <p:spTgt spid="322580"/>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22581"/>
                                        </p:tgtEl>
                                        <p:attrNameLst>
                                          <p:attrName>style.visibility</p:attrName>
                                        </p:attrNameLst>
                                      </p:cBhvr>
                                      <p:to>
                                        <p:strVal val="visible"/>
                                      </p:to>
                                    </p:set>
                                    <p:animEffect transition="in" filter="wedge">
                                      <p:cBhvr>
                                        <p:cTn id="11" dur="1000"/>
                                        <p:tgtEl>
                                          <p:spTgt spid="322581"/>
                                        </p:tgtEl>
                                      </p:cBhvr>
                                    </p:animEffect>
                                  </p:childTnLst>
                                </p:cTn>
                              </p:par>
                            </p:childTnLst>
                          </p:cTn>
                        </p:par>
                        <p:par>
                          <p:cTn id="12" fill="hold">
                            <p:stCondLst>
                              <p:cond delay="2000"/>
                            </p:stCondLst>
                            <p:childTnLst>
                              <p:par>
                                <p:cTn id="13" presetID="20" presetClass="entr" presetSubtype="0" fill="hold" grpId="0" nodeType="afterEffect">
                                  <p:stCondLst>
                                    <p:cond delay="0"/>
                                  </p:stCondLst>
                                  <p:childTnLst>
                                    <p:set>
                                      <p:cBhvr>
                                        <p:cTn id="14" dur="1" fill="hold">
                                          <p:stCondLst>
                                            <p:cond delay="0"/>
                                          </p:stCondLst>
                                        </p:cTn>
                                        <p:tgtEl>
                                          <p:spTgt spid="322582"/>
                                        </p:tgtEl>
                                        <p:attrNameLst>
                                          <p:attrName>style.visibility</p:attrName>
                                        </p:attrNameLst>
                                      </p:cBhvr>
                                      <p:to>
                                        <p:strVal val="visible"/>
                                      </p:to>
                                    </p:set>
                                    <p:animEffect transition="in" filter="wedge">
                                      <p:cBhvr>
                                        <p:cTn id="15" dur="1000"/>
                                        <p:tgtEl>
                                          <p:spTgt spid="322582"/>
                                        </p:tgtEl>
                                      </p:cBhvr>
                                    </p:animEffect>
                                  </p:childTnLst>
                                </p:cTn>
                              </p:par>
                            </p:childTnLst>
                          </p:cTn>
                        </p:par>
                        <p:par>
                          <p:cTn id="16" fill="hold">
                            <p:stCondLst>
                              <p:cond delay="3000"/>
                            </p:stCondLst>
                            <p:childTnLst>
                              <p:par>
                                <p:cTn id="17" presetID="20" presetClass="entr" presetSubtype="0" fill="hold" grpId="0" nodeType="afterEffect">
                                  <p:stCondLst>
                                    <p:cond delay="0"/>
                                  </p:stCondLst>
                                  <p:childTnLst>
                                    <p:set>
                                      <p:cBhvr>
                                        <p:cTn id="18" dur="1" fill="hold">
                                          <p:stCondLst>
                                            <p:cond delay="0"/>
                                          </p:stCondLst>
                                        </p:cTn>
                                        <p:tgtEl>
                                          <p:spTgt spid="322583"/>
                                        </p:tgtEl>
                                        <p:attrNameLst>
                                          <p:attrName>style.visibility</p:attrName>
                                        </p:attrNameLst>
                                      </p:cBhvr>
                                      <p:to>
                                        <p:strVal val="visible"/>
                                      </p:to>
                                    </p:set>
                                    <p:animEffect transition="in" filter="wedge">
                                      <p:cBhvr>
                                        <p:cTn id="19" dur="1000"/>
                                        <p:tgtEl>
                                          <p:spTgt spid="322583"/>
                                        </p:tgtEl>
                                      </p:cBhvr>
                                    </p:animEffect>
                                  </p:childTnLst>
                                </p:cTn>
                              </p:par>
                            </p:childTnLst>
                          </p:cTn>
                        </p:par>
                        <p:par>
                          <p:cTn id="20" fill="hold">
                            <p:stCondLst>
                              <p:cond delay="4000"/>
                            </p:stCondLst>
                            <p:childTnLst>
                              <p:par>
                                <p:cTn id="21" presetID="20" presetClass="entr" presetSubtype="0" fill="hold" grpId="0" nodeType="afterEffect">
                                  <p:stCondLst>
                                    <p:cond delay="0"/>
                                  </p:stCondLst>
                                  <p:childTnLst>
                                    <p:set>
                                      <p:cBhvr>
                                        <p:cTn id="22" dur="1" fill="hold">
                                          <p:stCondLst>
                                            <p:cond delay="0"/>
                                          </p:stCondLst>
                                        </p:cTn>
                                        <p:tgtEl>
                                          <p:spTgt spid="322584"/>
                                        </p:tgtEl>
                                        <p:attrNameLst>
                                          <p:attrName>style.visibility</p:attrName>
                                        </p:attrNameLst>
                                      </p:cBhvr>
                                      <p:to>
                                        <p:strVal val="visible"/>
                                      </p:to>
                                    </p:set>
                                    <p:animEffect transition="in" filter="wedge">
                                      <p:cBhvr>
                                        <p:cTn id="23" dur="1000"/>
                                        <p:tgtEl>
                                          <p:spTgt spid="322584"/>
                                        </p:tgtEl>
                                      </p:cBhvr>
                                    </p:animEffect>
                                  </p:childTnLst>
                                </p:cTn>
                              </p:par>
                            </p:childTnLst>
                          </p:cTn>
                        </p:par>
                        <p:par>
                          <p:cTn id="24" fill="hold">
                            <p:stCondLst>
                              <p:cond delay="5000"/>
                            </p:stCondLst>
                            <p:childTnLst>
                              <p:par>
                                <p:cTn id="25" presetID="20" presetClass="entr" presetSubtype="0" fill="hold" grpId="0" nodeType="afterEffect">
                                  <p:stCondLst>
                                    <p:cond delay="0"/>
                                  </p:stCondLst>
                                  <p:childTnLst>
                                    <p:set>
                                      <p:cBhvr>
                                        <p:cTn id="26" dur="1" fill="hold">
                                          <p:stCondLst>
                                            <p:cond delay="0"/>
                                          </p:stCondLst>
                                        </p:cTn>
                                        <p:tgtEl>
                                          <p:spTgt spid="322585"/>
                                        </p:tgtEl>
                                        <p:attrNameLst>
                                          <p:attrName>style.visibility</p:attrName>
                                        </p:attrNameLst>
                                      </p:cBhvr>
                                      <p:to>
                                        <p:strVal val="visible"/>
                                      </p:to>
                                    </p:set>
                                    <p:animEffect transition="in" filter="wedge">
                                      <p:cBhvr>
                                        <p:cTn id="27" dur="1000"/>
                                        <p:tgtEl>
                                          <p:spTgt spid="32258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2586"/>
                                        </p:tgtEl>
                                        <p:attrNameLst>
                                          <p:attrName>style.visibility</p:attrName>
                                        </p:attrNameLst>
                                      </p:cBhvr>
                                      <p:to>
                                        <p:strVal val="visible"/>
                                      </p:to>
                                    </p:set>
                                    <p:animEffect transition="in" filter="blinds(horizontal)">
                                      <p:cBhvr>
                                        <p:cTn id="32" dur="500"/>
                                        <p:tgtEl>
                                          <p:spTgt spid="32258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2587"/>
                                        </p:tgtEl>
                                        <p:attrNameLst>
                                          <p:attrName>style.visibility</p:attrName>
                                        </p:attrNameLst>
                                      </p:cBhvr>
                                      <p:to>
                                        <p:strVal val="visible"/>
                                      </p:to>
                                    </p:set>
                                    <p:animEffect transition="in" filter="blinds(horizontal)">
                                      <p:cBhvr>
                                        <p:cTn id="35" dur="500"/>
                                        <p:tgtEl>
                                          <p:spTgt spid="32258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22588"/>
                                        </p:tgtEl>
                                        <p:attrNameLst>
                                          <p:attrName>style.visibility</p:attrName>
                                        </p:attrNameLst>
                                      </p:cBhvr>
                                      <p:to>
                                        <p:strVal val="visible"/>
                                      </p:to>
                                    </p:set>
                                    <p:animEffect transition="in" filter="blinds(horizontal)">
                                      <p:cBhvr>
                                        <p:cTn id="38" dur="500"/>
                                        <p:tgtEl>
                                          <p:spTgt spid="32258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22589"/>
                                        </p:tgtEl>
                                        <p:attrNameLst>
                                          <p:attrName>style.visibility</p:attrName>
                                        </p:attrNameLst>
                                      </p:cBhvr>
                                      <p:to>
                                        <p:strVal val="visible"/>
                                      </p:to>
                                    </p:set>
                                    <p:animEffect transition="in" filter="blinds(horizontal)">
                                      <p:cBhvr>
                                        <p:cTn id="41" dur="500"/>
                                        <p:tgtEl>
                                          <p:spTgt spid="32258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22590"/>
                                        </p:tgtEl>
                                        <p:attrNameLst>
                                          <p:attrName>style.visibility</p:attrName>
                                        </p:attrNameLst>
                                      </p:cBhvr>
                                      <p:to>
                                        <p:strVal val="visible"/>
                                      </p:to>
                                    </p:set>
                                    <p:animEffect transition="in" filter="blinds(horizontal)">
                                      <p:cBhvr>
                                        <p:cTn id="44" dur="500"/>
                                        <p:tgtEl>
                                          <p:spTgt spid="32259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22591"/>
                                        </p:tgtEl>
                                        <p:attrNameLst>
                                          <p:attrName>style.visibility</p:attrName>
                                        </p:attrNameLst>
                                      </p:cBhvr>
                                      <p:to>
                                        <p:strVal val="visible"/>
                                      </p:to>
                                    </p:set>
                                    <p:animEffect transition="in" filter="blinds(horizontal)">
                                      <p:cBhvr>
                                        <p:cTn id="47" dur="500"/>
                                        <p:tgtEl>
                                          <p:spTgt spid="32259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22592"/>
                                        </p:tgtEl>
                                        <p:attrNameLst>
                                          <p:attrName>style.visibility</p:attrName>
                                        </p:attrNameLst>
                                      </p:cBhvr>
                                      <p:to>
                                        <p:strVal val="visible"/>
                                      </p:to>
                                    </p:set>
                                    <p:animEffect transition="in" filter="blinds(horizontal)">
                                      <p:cBhvr>
                                        <p:cTn id="50" dur="500"/>
                                        <p:tgtEl>
                                          <p:spTgt spid="32259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22593"/>
                                        </p:tgtEl>
                                        <p:attrNameLst>
                                          <p:attrName>style.visibility</p:attrName>
                                        </p:attrNameLst>
                                      </p:cBhvr>
                                      <p:to>
                                        <p:strVal val="visible"/>
                                      </p:to>
                                    </p:set>
                                    <p:animEffect transition="in" filter="blinds(horizontal)">
                                      <p:cBhvr>
                                        <p:cTn id="53" dur="500"/>
                                        <p:tgtEl>
                                          <p:spTgt spid="32259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22594"/>
                                        </p:tgtEl>
                                        <p:attrNameLst>
                                          <p:attrName>style.visibility</p:attrName>
                                        </p:attrNameLst>
                                      </p:cBhvr>
                                      <p:to>
                                        <p:strVal val="visible"/>
                                      </p:to>
                                    </p:set>
                                    <p:animEffect transition="in" filter="blinds(horizontal)">
                                      <p:cBhvr>
                                        <p:cTn id="56" dur="500"/>
                                        <p:tgtEl>
                                          <p:spTgt spid="32259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22595"/>
                                        </p:tgtEl>
                                        <p:attrNameLst>
                                          <p:attrName>style.visibility</p:attrName>
                                        </p:attrNameLst>
                                      </p:cBhvr>
                                      <p:to>
                                        <p:strVal val="visible"/>
                                      </p:to>
                                    </p:set>
                                    <p:animEffect transition="in" filter="blinds(horizontal)">
                                      <p:cBhvr>
                                        <p:cTn id="59" dur="500"/>
                                        <p:tgtEl>
                                          <p:spTgt spid="32259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22596"/>
                                        </p:tgtEl>
                                        <p:attrNameLst>
                                          <p:attrName>style.visibility</p:attrName>
                                        </p:attrNameLst>
                                      </p:cBhvr>
                                      <p:to>
                                        <p:strVal val="visible"/>
                                      </p:to>
                                    </p:set>
                                    <p:animEffect transition="in" filter="blinds(horizontal)">
                                      <p:cBhvr>
                                        <p:cTn id="62" dur="500"/>
                                        <p:tgtEl>
                                          <p:spTgt spid="32259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22597"/>
                                        </p:tgtEl>
                                        <p:attrNameLst>
                                          <p:attrName>style.visibility</p:attrName>
                                        </p:attrNameLst>
                                      </p:cBhvr>
                                      <p:to>
                                        <p:strVal val="visible"/>
                                      </p:to>
                                    </p:set>
                                    <p:animEffect transition="in" filter="blinds(horizontal)">
                                      <p:cBhvr>
                                        <p:cTn id="65" dur="500"/>
                                        <p:tgtEl>
                                          <p:spTgt spid="32259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22598"/>
                                        </p:tgtEl>
                                        <p:attrNameLst>
                                          <p:attrName>style.visibility</p:attrName>
                                        </p:attrNameLst>
                                      </p:cBhvr>
                                      <p:to>
                                        <p:strVal val="visible"/>
                                      </p:to>
                                    </p:set>
                                    <p:animEffect transition="in" filter="blinds(horizontal)">
                                      <p:cBhvr>
                                        <p:cTn id="68" dur="500"/>
                                        <p:tgtEl>
                                          <p:spTgt spid="32259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2599"/>
                                        </p:tgtEl>
                                        <p:attrNameLst>
                                          <p:attrName>style.visibility</p:attrName>
                                        </p:attrNameLst>
                                      </p:cBhvr>
                                      <p:to>
                                        <p:strVal val="visible"/>
                                      </p:to>
                                    </p:set>
                                    <p:animEffect transition="in" filter="blinds(horizontal)">
                                      <p:cBhvr>
                                        <p:cTn id="71" dur="500"/>
                                        <p:tgtEl>
                                          <p:spTgt spid="32259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22600"/>
                                        </p:tgtEl>
                                        <p:attrNameLst>
                                          <p:attrName>style.visibility</p:attrName>
                                        </p:attrNameLst>
                                      </p:cBhvr>
                                      <p:to>
                                        <p:strVal val="visible"/>
                                      </p:to>
                                    </p:set>
                                    <p:animEffect transition="in" filter="blinds(horizontal)">
                                      <p:cBhvr>
                                        <p:cTn id="74" dur="500"/>
                                        <p:tgtEl>
                                          <p:spTgt spid="32260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22601"/>
                                        </p:tgtEl>
                                        <p:attrNameLst>
                                          <p:attrName>style.visibility</p:attrName>
                                        </p:attrNameLst>
                                      </p:cBhvr>
                                      <p:to>
                                        <p:strVal val="visible"/>
                                      </p:to>
                                    </p:set>
                                    <p:animEffect transition="in" filter="blinds(horizontal)">
                                      <p:cBhvr>
                                        <p:cTn id="77" dur="500"/>
                                        <p:tgtEl>
                                          <p:spTgt spid="322601"/>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22602"/>
                                        </p:tgtEl>
                                        <p:attrNameLst>
                                          <p:attrName>style.visibility</p:attrName>
                                        </p:attrNameLst>
                                      </p:cBhvr>
                                      <p:to>
                                        <p:strVal val="visible"/>
                                      </p:to>
                                    </p:set>
                                    <p:animEffect transition="in" filter="blinds(horizontal)">
                                      <p:cBhvr>
                                        <p:cTn id="80" dur="500"/>
                                        <p:tgtEl>
                                          <p:spTgt spid="322602"/>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22603"/>
                                        </p:tgtEl>
                                        <p:attrNameLst>
                                          <p:attrName>style.visibility</p:attrName>
                                        </p:attrNameLst>
                                      </p:cBhvr>
                                      <p:to>
                                        <p:strVal val="visible"/>
                                      </p:to>
                                    </p:set>
                                    <p:animEffect transition="in" filter="blinds(horizontal)">
                                      <p:cBhvr>
                                        <p:cTn id="83" dur="500"/>
                                        <p:tgtEl>
                                          <p:spTgt spid="32260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22604"/>
                                        </p:tgtEl>
                                        <p:attrNameLst>
                                          <p:attrName>style.visibility</p:attrName>
                                        </p:attrNameLst>
                                      </p:cBhvr>
                                      <p:to>
                                        <p:strVal val="visible"/>
                                      </p:to>
                                    </p:set>
                                    <p:animEffect transition="in" filter="blinds(horizontal)">
                                      <p:cBhvr>
                                        <p:cTn id="86" dur="500"/>
                                        <p:tgtEl>
                                          <p:spTgt spid="322604"/>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22605"/>
                                        </p:tgtEl>
                                        <p:attrNameLst>
                                          <p:attrName>style.visibility</p:attrName>
                                        </p:attrNameLst>
                                      </p:cBhvr>
                                      <p:to>
                                        <p:strVal val="visible"/>
                                      </p:to>
                                    </p:set>
                                    <p:animEffect transition="in" filter="blinds(horizontal)">
                                      <p:cBhvr>
                                        <p:cTn id="89" dur="500"/>
                                        <p:tgtEl>
                                          <p:spTgt spid="32260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22606"/>
                                        </p:tgtEl>
                                        <p:attrNameLst>
                                          <p:attrName>style.visibility</p:attrName>
                                        </p:attrNameLst>
                                      </p:cBhvr>
                                      <p:to>
                                        <p:strVal val="visible"/>
                                      </p:to>
                                    </p:set>
                                    <p:animEffect transition="in" filter="blinds(horizontal)">
                                      <p:cBhvr>
                                        <p:cTn id="92" dur="500"/>
                                        <p:tgtEl>
                                          <p:spTgt spid="32260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22607"/>
                                        </p:tgtEl>
                                        <p:attrNameLst>
                                          <p:attrName>style.visibility</p:attrName>
                                        </p:attrNameLst>
                                      </p:cBhvr>
                                      <p:to>
                                        <p:strVal val="visible"/>
                                      </p:to>
                                    </p:set>
                                    <p:animEffect transition="in" filter="blinds(horizontal)">
                                      <p:cBhvr>
                                        <p:cTn id="95" dur="500"/>
                                        <p:tgtEl>
                                          <p:spTgt spid="32260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22608"/>
                                        </p:tgtEl>
                                        <p:attrNameLst>
                                          <p:attrName>style.visibility</p:attrName>
                                        </p:attrNameLst>
                                      </p:cBhvr>
                                      <p:to>
                                        <p:strVal val="visible"/>
                                      </p:to>
                                    </p:set>
                                    <p:animEffect transition="in" filter="blinds(horizontal)">
                                      <p:cBhvr>
                                        <p:cTn id="98" dur="500"/>
                                        <p:tgtEl>
                                          <p:spTgt spid="32260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22609"/>
                                        </p:tgtEl>
                                        <p:attrNameLst>
                                          <p:attrName>style.visibility</p:attrName>
                                        </p:attrNameLst>
                                      </p:cBhvr>
                                      <p:to>
                                        <p:strVal val="visible"/>
                                      </p:to>
                                    </p:set>
                                    <p:animEffect transition="in" filter="blinds(horizontal)">
                                      <p:cBhvr>
                                        <p:cTn id="101" dur="500"/>
                                        <p:tgtEl>
                                          <p:spTgt spid="32260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22610"/>
                                        </p:tgtEl>
                                        <p:attrNameLst>
                                          <p:attrName>style.visibility</p:attrName>
                                        </p:attrNameLst>
                                      </p:cBhvr>
                                      <p:to>
                                        <p:strVal val="visible"/>
                                      </p:to>
                                    </p:set>
                                    <p:animEffect transition="in" filter="blinds(horizontal)">
                                      <p:cBhvr>
                                        <p:cTn id="104" dur="500"/>
                                        <p:tgtEl>
                                          <p:spTgt spid="322610"/>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22611"/>
                                        </p:tgtEl>
                                        <p:attrNameLst>
                                          <p:attrName>style.visibility</p:attrName>
                                        </p:attrNameLst>
                                      </p:cBhvr>
                                      <p:to>
                                        <p:strVal val="visible"/>
                                      </p:to>
                                    </p:set>
                                    <p:animEffect transition="in" filter="blinds(horizontal)">
                                      <p:cBhvr>
                                        <p:cTn id="107" dur="500"/>
                                        <p:tgtEl>
                                          <p:spTgt spid="32261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22612"/>
                                        </p:tgtEl>
                                        <p:attrNameLst>
                                          <p:attrName>style.visibility</p:attrName>
                                        </p:attrNameLst>
                                      </p:cBhvr>
                                      <p:to>
                                        <p:strVal val="visible"/>
                                      </p:to>
                                    </p:set>
                                    <p:animEffect transition="in" filter="blinds(horizontal)">
                                      <p:cBhvr>
                                        <p:cTn id="112" dur="500"/>
                                        <p:tgtEl>
                                          <p:spTgt spid="32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80" grpId="0"/>
      <p:bldP spid="322581" grpId="0"/>
      <p:bldP spid="322582" grpId="0"/>
      <p:bldP spid="322583" grpId="0"/>
      <p:bldP spid="322584" grpId="0"/>
      <p:bldP spid="322585" grpId="0"/>
      <p:bldP spid="322586" grpId="0" animBg="1"/>
      <p:bldP spid="322587" grpId="0" animBg="1"/>
      <p:bldP spid="322588" grpId="0" animBg="1"/>
      <p:bldP spid="322589" grpId="0" animBg="1"/>
      <p:bldP spid="322590" grpId="0" animBg="1"/>
      <p:bldP spid="322591" grpId="0" animBg="1"/>
      <p:bldP spid="322592" grpId="0"/>
      <p:bldP spid="322593" grpId="0"/>
      <p:bldP spid="322594" grpId="0"/>
      <p:bldP spid="322595" grpId="0"/>
      <p:bldP spid="322596" grpId="0"/>
      <p:bldP spid="322597" grpId="0"/>
      <p:bldP spid="322598" grpId="0" animBg="1"/>
      <p:bldP spid="322599" grpId="0" animBg="1"/>
      <p:bldP spid="322600" grpId="0" animBg="1"/>
      <p:bldP spid="322601" grpId="0" animBg="1"/>
      <p:bldP spid="322602" grpId="0" animBg="1"/>
      <p:bldP spid="322603" grpId="0" animBg="1"/>
      <p:bldP spid="322604" grpId="0" animBg="1"/>
      <p:bldP spid="322605" grpId="0" animBg="1"/>
      <p:bldP spid="322606" grpId="0" animBg="1"/>
      <p:bldP spid="322607" grpId="0" animBg="1"/>
      <p:bldP spid="322608" grpId="0" animBg="1"/>
      <p:bldP spid="322609" grpId="0" animBg="1"/>
      <p:bldP spid="322610" grpId="0" animBg="1"/>
      <p:bldP spid="322611" grpId="0" animBg="1"/>
      <p:bldP spid="3226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有向图的欧拉道路与回路</a:t>
            </a:r>
            <a:endParaRPr lang="zh-CN" altLang="en-US" dirty="0"/>
          </a:p>
        </p:txBody>
      </p:sp>
      <p:sp>
        <p:nvSpPr>
          <p:cNvPr id="323588" name="Text Box 4"/>
          <p:cNvSpPr txBox="1">
            <a:spLocks noChangeArrowheads="1"/>
          </p:cNvSpPr>
          <p:nvPr/>
        </p:nvSpPr>
        <p:spPr bwMode="auto">
          <a:xfrm>
            <a:off x="755650" y="1484313"/>
            <a:ext cx="7488238" cy="2289175"/>
          </a:xfrm>
          <a:prstGeom prst="rect">
            <a:avLst/>
          </a:prstGeom>
          <a:noFill/>
          <a:ln w="9525">
            <a:noFill/>
            <a:miter lim="800000"/>
            <a:headEnd/>
            <a:tailEnd/>
          </a:ln>
        </p:spPr>
        <p:txBody>
          <a:bodyPr>
            <a:spAutoFit/>
          </a:bodyPr>
          <a:lstStyle/>
          <a:p>
            <a:pPr marL="457200" indent="-457200">
              <a:spcBef>
                <a:spcPct val="50000"/>
              </a:spcBef>
            </a:pPr>
            <a:r>
              <a:rPr lang="zh-CN" altLang="en-US" sz="3200" dirty="0">
                <a:solidFill>
                  <a:srgbClr val="FF0000"/>
                </a:solidFill>
                <a:latin typeface="Garamond" pitchFamily="18" charset="0"/>
              </a:rPr>
              <a:t>推论</a:t>
            </a:r>
            <a:r>
              <a:rPr lang="en-US" altLang="zh-CN" sz="3200" dirty="0">
                <a:solidFill>
                  <a:srgbClr val="FF0000"/>
                </a:solidFill>
                <a:latin typeface="Garamond" pitchFamily="18" charset="0"/>
              </a:rPr>
              <a:t>2.3.3 </a:t>
            </a:r>
            <a:r>
              <a:rPr lang="zh-CN" altLang="en-US" sz="2800" dirty="0">
                <a:solidFill>
                  <a:srgbClr val="000000"/>
                </a:solidFill>
                <a:cs typeface="Times New Roman" pitchFamily="18" charset="0"/>
              </a:rPr>
              <a:t>若有向连通图</a:t>
            </a:r>
            <a:r>
              <a:rPr lang="en-US" altLang="zh-CN" sz="2800" dirty="0">
                <a:solidFill>
                  <a:srgbClr val="000000"/>
                </a:solidFill>
                <a:cs typeface="Times New Roman" pitchFamily="18" charset="0"/>
              </a:rPr>
              <a:t>G</a:t>
            </a:r>
            <a:r>
              <a:rPr lang="zh-CN" altLang="en-US" sz="2800" dirty="0">
                <a:solidFill>
                  <a:srgbClr val="000000"/>
                </a:solidFill>
                <a:latin typeface="华文细黑" pitchFamily="2" charset="-122"/>
                <a:ea typeface="华文细黑" pitchFamily="2" charset="-122"/>
                <a:cs typeface="Times New Roman" pitchFamily="18" charset="0"/>
              </a:rPr>
              <a:t>中各个结点的正负度相等，则</a:t>
            </a:r>
            <a:r>
              <a:rPr lang="en-US" altLang="zh-CN" sz="2800" dirty="0">
                <a:solidFill>
                  <a:srgbClr val="000000"/>
                </a:solidFill>
                <a:ea typeface="华文细黑" pitchFamily="2" charset="-122"/>
                <a:cs typeface="Times New Roman" pitchFamily="18" charset="0"/>
              </a:rPr>
              <a:t>G</a:t>
            </a:r>
            <a:r>
              <a:rPr lang="zh-CN" altLang="en-US" sz="2800" dirty="0">
                <a:solidFill>
                  <a:srgbClr val="000000"/>
                </a:solidFill>
                <a:latin typeface="华文细黑" pitchFamily="2" charset="-122"/>
                <a:ea typeface="华文细黑" pitchFamily="2" charset="-122"/>
                <a:cs typeface="Times New Roman" pitchFamily="18" charset="0"/>
              </a:rPr>
              <a:t>中存在有向欧拉回路。</a:t>
            </a:r>
          </a:p>
          <a:p>
            <a:pPr marL="457200" indent="-457200">
              <a:spcBef>
                <a:spcPct val="50000"/>
              </a:spcBef>
            </a:pPr>
            <a:endParaRPr lang="zh-CN" altLang="en-US" sz="2800" dirty="0">
              <a:solidFill>
                <a:srgbClr val="000000"/>
              </a:solidFill>
              <a:ea typeface="华文细黑" pitchFamily="2" charset="-122"/>
              <a:cs typeface="Times New Roman" pitchFamily="18" charset="0"/>
            </a:endParaRPr>
          </a:p>
          <a:p>
            <a:pPr marL="457200" indent="-457200">
              <a:spcBef>
                <a:spcPct val="50000"/>
              </a:spcBef>
            </a:pPr>
            <a:endParaRPr lang="en-US" altLang="zh-CN" sz="2800" dirty="0">
              <a:solidFill>
                <a:srgbClr val="000000"/>
              </a:solidFill>
              <a:ea typeface="华文细黑" pitchFamily="2" charset="-122"/>
              <a:cs typeface="Times New Roman" pitchFamily="18" charset="0"/>
            </a:endParaRPr>
          </a:p>
        </p:txBody>
      </p:sp>
      <p:sp>
        <p:nvSpPr>
          <p:cNvPr id="323589" name="Text Box 5"/>
          <p:cNvSpPr txBox="1">
            <a:spLocks noChangeArrowheads="1"/>
          </p:cNvSpPr>
          <p:nvPr/>
        </p:nvSpPr>
        <p:spPr bwMode="auto">
          <a:xfrm>
            <a:off x="755650" y="3068638"/>
            <a:ext cx="7488238" cy="1860550"/>
          </a:xfrm>
          <a:prstGeom prst="rect">
            <a:avLst/>
          </a:prstGeom>
          <a:noFill/>
          <a:ln w="9525">
            <a:noFill/>
            <a:miter lim="800000"/>
            <a:headEnd/>
            <a:tailEnd/>
          </a:ln>
        </p:spPr>
        <p:txBody>
          <a:bodyPr>
            <a:spAutoFit/>
          </a:bodyPr>
          <a:lstStyle/>
          <a:p>
            <a:pPr marL="457200" indent="-457200">
              <a:spcBef>
                <a:spcPct val="50000"/>
              </a:spcBef>
            </a:pPr>
            <a:r>
              <a:rPr lang="zh-CN" altLang="en-US" sz="3200" dirty="0">
                <a:solidFill>
                  <a:srgbClr val="FF0000"/>
                </a:solidFill>
                <a:latin typeface="Garamond" pitchFamily="18" charset="0"/>
              </a:rPr>
              <a:t>推论</a:t>
            </a:r>
            <a:r>
              <a:rPr lang="en-US" altLang="zh-CN" sz="3200" dirty="0">
                <a:solidFill>
                  <a:srgbClr val="FF0000"/>
                </a:solidFill>
                <a:latin typeface="Garamond" pitchFamily="18" charset="0"/>
              </a:rPr>
              <a:t>2.3.4 </a:t>
            </a:r>
            <a:r>
              <a:rPr lang="zh-CN" altLang="en-US" sz="2800" dirty="0">
                <a:solidFill>
                  <a:srgbClr val="000000"/>
                </a:solidFill>
                <a:cs typeface="Times New Roman" pitchFamily="18" charset="0"/>
              </a:rPr>
              <a:t>若有向连通图</a:t>
            </a:r>
            <a:r>
              <a:rPr lang="en-US" altLang="zh-CN" sz="2800" dirty="0">
                <a:solidFill>
                  <a:srgbClr val="000000"/>
                </a:solidFill>
                <a:cs typeface="Times New Roman" pitchFamily="18" charset="0"/>
              </a:rPr>
              <a:t>G</a:t>
            </a:r>
            <a:r>
              <a:rPr lang="zh-CN" altLang="en-US" sz="2800" dirty="0">
                <a:solidFill>
                  <a:srgbClr val="000000"/>
                </a:solidFill>
                <a:latin typeface="华文细黑" pitchFamily="2" charset="-122"/>
                <a:ea typeface="华文细黑" pitchFamily="2" charset="-122"/>
                <a:cs typeface="Times New Roman" pitchFamily="18" charset="0"/>
              </a:rPr>
              <a:t>中只有两个结点的正负度不相等，而且其中一个入度比出度多</a:t>
            </a:r>
            <a:r>
              <a:rPr lang="en-US" altLang="zh-CN" sz="2800" dirty="0">
                <a:solidFill>
                  <a:srgbClr val="000000"/>
                </a:solidFill>
                <a:latin typeface="华文细黑" pitchFamily="2" charset="-122"/>
                <a:ea typeface="华文细黑" pitchFamily="2" charset="-122"/>
                <a:cs typeface="Times New Roman" pitchFamily="18" charset="0"/>
              </a:rPr>
              <a:t>1</a:t>
            </a:r>
            <a:r>
              <a:rPr lang="zh-CN" altLang="en-US" sz="2800" dirty="0">
                <a:solidFill>
                  <a:srgbClr val="000000"/>
                </a:solidFill>
                <a:latin typeface="华文细黑" pitchFamily="2" charset="-122"/>
                <a:ea typeface="华文细黑" pitchFamily="2" charset="-122"/>
                <a:cs typeface="Times New Roman" pitchFamily="18" charset="0"/>
              </a:rPr>
              <a:t>，另一个入度比出度少</a:t>
            </a:r>
            <a:r>
              <a:rPr lang="en-US" altLang="zh-CN" sz="2800" dirty="0">
                <a:solidFill>
                  <a:srgbClr val="000000"/>
                </a:solidFill>
                <a:latin typeface="华文细黑" pitchFamily="2" charset="-122"/>
                <a:ea typeface="华文细黑" pitchFamily="2" charset="-122"/>
                <a:cs typeface="Times New Roman" pitchFamily="18" charset="0"/>
              </a:rPr>
              <a:t>1</a:t>
            </a:r>
            <a:r>
              <a:rPr lang="zh-CN" altLang="en-US" sz="2800" dirty="0">
                <a:solidFill>
                  <a:srgbClr val="000000"/>
                </a:solidFill>
                <a:latin typeface="华文细黑" pitchFamily="2" charset="-122"/>
                <a:ea typeface="华文细黑" pitchFamily="2" charset="-122"/>
                <a:cs typeface="Times New Roman" pitchFamily="18" charset="0"/>
              </a:rPr>
              <a:t>，则</a:t>
            </a:r>
            <a:r>
              <a:rPr lang="en-US" altLang="zh-CN" sz="2800" dirty="0">
                <a:solidFill>
                  <a:srgbClr val="000000"/>
                </a:solidFill>
                <a:ea typeface="华文细黑" pitchFamily="2" charset="-122"/>
                <a:cs typeface="Times New Roman" pitchFamily="18" charset="0"/>
              </a:rPr>
              <a:t>G</a:t>
            </a:r>
            <a:r>
              <a:rPr lang="zh-CN" altLang="en-US" sz="2800" dirty="0">
                <a:solidFill>
                  <a:srgbClr val="000000"/>
                </a:solidFill>
                <a:latin typeface="华文细黑" pitchFamily="2" charset="-122"/>
                <a:ea typeface="华文细黑" pitchFamily="2" charset="-122"/>
                <a:cs typeface="Times New Roman" pitchFamily="18" charset="0"/>
              </a:rPr>
              <a:t>中存在有向欧拉通路。</a:t>
            </a:r>
            <a:endParaRPr lang="zh-CN" altLang="en-US" sz="2800" dirty="0">
              <a:solidFill>
                <a:srgbClr val="000000"/>
              </a:solidFill>
              <a:ea typeface="华文细黑" pitchFamily="2" charset="-122"/>
              <a:cs typeface="Times New Roman" pitchFamily="18" charset="0"/>
            </a:endParaRPr>
          </a:p>
        </p:txBody>
      </p:sp>
    </p:spTree>
    <p:extLst>
      <p:ext uri="{BB962C8B-B14F-4D97-AF65-F5344CB8AC3E}">
        <p14:creationId xmlns:p14="http://schemas.microsoft.com/office/powerpoint/2010/main" val="41024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blinds(horizontal)">
                                      <p:cBhvr>
                                        <p:cTn id="7" dur="500"/>
                                        <p:tgtEl>
                                          <p:spTgt spid="323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589"/>
                                        </p:tgtEl>
                                        <p:attrNameLst>
                                          <p:attrName>style.visibility</p:attrName>
                                        </p:attrNameLst>
                                      </p:cBhvr>
                                      <p:to>
                                        <p:strVal val="visible"/>
                                      </p:to>
                                    </p:set>
                                    <p:animEffect transition="in" filter="blinds(horizontal)">
                                      <p:cBhvr>
                                        <p:cTn id="12"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p:bldP spid="3235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69499" y="1183594"/>
            <a:ext cx="3509962" cy="2243137"/>
            <a:chOff x="1701" y="1207"/>
            <a:chExt cx="2211" cy="1413"/>
          </a:xfrm>
        </p:grpSpPr>
        <p:sp>
          <p:nvSpPr>
            <p:cNvPr id="77857" name="Text Box 3"/>
            <p:cNvSpPr txBox="1">
              <a:spLocks noChangeArrowheads="1"/>
            </p:cNvSpPr>
            <p:nvPr/>
          </p:nvSpPr>
          <p:spPr bwMode="auto">
            <a:xfrm>
              <a:off x="1746" y="1207"/>
              <a:ext cx="216" cy="188"/>
            </a:xfrm>
            <a:prstGeom prst="rect">
              <a:avLst/>
            </a:prstGeom>
            <a:noFill/>
            <a:ln w="9525">
              <a:noFill/>
              <a:miter lim="800000"/>
              <a:headEnd/>
              <a:tailEnd/>
            </a:ln>
          </p:spPr>
          <p:txBody>
            <a:bodyPr/>
            <a:lstStyle/>
            <a:p>
              <a:pPr algn="just" eaLnBrk="0" hangingPunct="0"/>
              <a:r>
                <a:rPr lang="en-US" altLang="zh-CN" i="1" dirty="0">
                  <a:solidFill>
                    <a:srgbClr val="000000"/>
                  </a:solidFill>
                  <a:latin typeface="Times New Roman" pitchFamily="18" charset="0"/>
                </a:rPr>
                <a:t>a</a:t>
              </a:r>
            </a:p>
          </p:txBody>
        </p:sp>
        <p:cxnSp>
          <p:nvCxnSpPr>
            <p:cNvPr id="77858" name="AutoShape 4"/>
            <p:cNvCxnSpPr>
              <a:cxnSpLocks noChangeShapeType="1"/>
            </p:cNvCxnSpPr>
            <p:nvPr/>
          </p:nvCxnSpPr>
          <p:spPr bwMode="auto">
            <a:xfrm>
              <a:off x="2075" y="1494"/>
              <a:ext cx="0" cy="864"/>
            </a:xfrm>
            <a:prstGeom prst="straightConnector1">
              <a:avLst/>
            </a:prstGeom>
            <a:noFill/>
            <a:ln w="25400">
              <a:solidFill>
                <a:srgbClr val="4D4D4D"/>
              </a:solidFill>
              <a:round/>
              <a:headEnd type="arrow" w="med" len="med"/>
              <a:tailEnd/>
            </a:ln>
          </p:spPr>
        </p:cxnSp>
        <p:cxnSp>
          <p:nvCxnSpPr>
            <p:cNvPr id="77859" name="AutoShape 5"/>
            <p:cNvCxnSpPr>
              <a:cxnSpLocks noChangeShapeType="1"/>
            </p:cNvCxnSpPr>
            <p:nvPr/>
          </p:nvCxnSpPr>
          <p:spPr bwMode="auto">
            <a:xfrm flipH="1">
              <a:off x="2123" y="1446"/>
              <a:ext cx="1344" cy="0"/>
            </a:xfrm>
            <a:prstGeom prst="straightConnector1">
              <a:avLst/>
            </a:prstGeom>
            <a:noFill/>
            <a:ln w="25400">
              <a:solidFill>
                <a:srgbClr val="4D4D4D"/>
              </a:solidFill>
              <a:round/>
              <a:headEnd type="arrow" w="med" len="med"/>
              <a:tailEnd/>
            </a:ln>
          </p:spPr>
        </p:cxnSp>
        <p:cxnSp>
          <p:nvCxnSpPr>
            <p:cNvPr id="77860" name="AutoShape 6"/>
            <p:cNvCxnSpPr>
              <a:cxnSpLocks noChangeShapeType="1"/>
            </p:cNvCxnSpPr>
            <p:nvPr/>
          </p:nvCxnSpPr>
          <p:spPr bwMode="auto">
            <a:xfrm flipH="1">
              <a:off x="2100" y="1461"/>
              <a:ext cx="1372" cy="892"/>
            </a:xfrm>
            <a:prstGeom prst="straightConnector1">
              <a:avLst/>
            </a:prstGeom>
            <a:noFill/>
            <a:ln w="25400">
              <a:solidFill>
                <a:srgbClr val="4D4D4D"/>
              </a:solidFill>
              <a:round/>
              <a:headEnd/>
              <a:tailEnd type="arrow" w="med" len="med"/>
            </a:ln>
          </p:spPr>
        </p:cxnSp>
        <p:cxnSp>
          <p:nvCxnSpPr>
            <p:cNvPr id="77861" name="AutoShape 7"/>
            <p:cNvCxnSpPr>
              <a:cxnSpLocks noChangeShapeType="1"/>
            </p:cNvCxnSpPr>
            <p:nvPr/>
          </p:nvCxnSpPr>
          <p:spPr bwMode="auto">
            <a:xfrm flipH="1" flipV="1">
              <a:off x="2143" y="1480"/>
              <a:ext cx="1372" cy="892"/>
            </a:xfrm>
            <a:prstGeom prst="straightConnector1">
              <a:avLst/>
            </a:prstGeom>
            <a:noFill/>
            <a:ln w="25400">
              <a:solidFill>
                <a:srgbClr val="4D4D4D"/>
              </a:solidFill>
              <a:round/>
              <a:headEnd type="arrow" w="med" len="med"/>
              <a:tailEnd/>
            </a:ln>
          </p:spPr>
        </p:cxnSp>
        <p:sp>
          <p:nvSpPr>
            <p:cNvPr id="77862" name="AutoShape 8"/>
            <p:cNvSpPr>
              <a:spLocks noChangeArrowheads="1"/>
            </p:cNvSpPr>
            <p:nvPr/>
          </p:nvSpPr>
          <p:spPr bwMode="auto">
            <a:xfrm>
              <a:off x="3488" y="1398"/>
              <a:ext cx="96" cy="96"/>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77863" name="AutoShape 9"/>
            <p:cNvSpPr>
              <a:spLocks noChangeArrowheads="1"/>
            </p:cNvSpPr>
            <p:nvPr/>
          </p:nvSpPr>
          <p:spPr bwMode="auto">
            <a:xfrm>
              <a:off x="2018" y="1389"/>
              <a:ext cx="96" cy="96"/>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77864" name="AutoShape 10"/>
            <p:cNvSpPr>
              <a:spLocks noChangeArrowheads="1"/>
            </p:cNvSpPr>
            <p:nvPr/>
          </p:nvSpPr>
          <p:spPr bwMode="auto">
            <a:xfrm>
              <a:off x="2018" y="2341"/>
              <a:ext cx="96" cy="96"/>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77865" name="AutoShape 11"/>
            <p:cNvSpPr>
              <a:spLocks noChangeArrowheads="1"/>
            </p:cNvSpPr>
            <p:nvPr/>
          </p:nvSpPr>
          <p:spPr bwMode="auto">
            <a:xfrm>
              <a:off x="3506" y="2386"/>
              <a:ext cx="96" cy="96"/>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cxnSp>
          <p:nvCxnSpPr>
            <p:cNvPr id="77866" name="AutoShape 12"/>
            <p:cNvCxnSpPr>
              <a:cxnSpLocks noChangeShapeType="1"/>
              <a:stCxn id="77864" idx="5"/>
              <a:endCxn id="77865" idx="4"/>
            </p:cNvCxnSpPr>
            <p:nvPr/>
          </p:nvCxnSpPr>
          <p:spPr bwMode="auto">
            <a:xfrm rot="16200000" flipH="1">
              <a:off x="2797" y="1725"/>
              <a:ext cx="59" cy="1454"/>
            </a:xfrm>
            <a:prstGeom prst="curvedConnector3">
              <a:avLst>
                <a:gd name="adj1" fmla="val 343827"/>
              </a:avLst>
            </a:prstGeom>
            <a:noFill/>
            <a:ln w="25400">
              <a:solidFill>
                <a:srgbClr val="4D4D4D"/>
              </a:solidFill>
              <a:round/>
              <a:headEnd type="arrow" w="med" len="med"/>
              <a:tailEnd/>
            </a:ln>
          </p:spPr>
        </p:cxnSp>
        <p:cxnSp>
          <p:nvCxnSpPr>
            <p:cNvPr id="77867" name="AutoShape 13"/>
            <p:cNvCxnSpPr>
              <a:cxnSpLocks noChangeShapeType="1"/>
            </p:cNvCxnSpPr>
            <p:nvPr/>
          </p:nvCxnSpPr>
          <p:spPr bwMode="auto">
            <a:xfrm rot="16200000" flipH="1">
              <a:off x="2811" y="1730"/>
              <a:ext cx="14" cy="1418"/>
            </a:xfrm>
            <a:prstGeom prst="curvedConnector3">
              <a:avLst>
                <a:gd name="adj1" fmla="val -1364287"/>
              </a:avLst>
            </a:prstGeom>
            <a:noFill/>
            <a:ln w="25400">
              <a:solidFill>
                <a:srgbClr val="4D4D4D"/>
              </a:solidFill>
              <a:round/>
              <a:headEnd/>
              <a:tailEnd type="arrow" w="med" len="med"/>
            </a:ln>
          </p:spPr>
        </p:cxnSp>
        <p:cxnSp>
          <p:nvCxnSpPr>
            <p:cNvPr id="77868" name="AutoShape 14"/>
            <p:cNvCxnSpPr>
              <a:cxnSpLocks noChangeShapeType="1"/>
            </p:cNvCxnSpPr>
            <p:nvPr/>
          </p:nvCxnSpPr>
          <p:spPr bwMode="auto">
            <a:xfrm flipV="1">
              <a:off x="3560" y="1525"/>
              <a:ext cx="1" cy="943"/>
            </a:xfrm>
            <a:prstGeom prst="curvedConnector3">
              <a:avLst>
                <a:gd name="adj1" fmla="val 23500009"/>
              </a:avLst>
            </a:prstGeom>
            <a:noFill/>
            <a:ln w="25400">
              <a:solidFill>
                <a:srgbClr val="4D4D4D"/>
              </a:solidFill>
              <a:round/>
              <a:headEnd/>
              <a:tailEnd type="arrow" w="med" len="med"/>
            </a:ln>
          </p:spPr>
        </p:cxnSp>
        <p:cxnSp>
          <p:nvCxnSpPr>
            <p:cNvPr id="77869" name="AutoShape 15"/>
            <p:cNvCxnSpPr>
              <a:cxnSpLocks noChangeShapeType="1"/>
              <a:stCxn id="77865" idx="0"/>
              <a:endCxn id="77862" idx="4"/>
            </p:cNvCxnSpPr>
            <p:nvPr/>
          </p:nvCxnSpPr>
          <p:spPr bwMode="auto">
            <a:xfrm rot="5400000" flipH="1">
              <a:off x="3099" y="1931"/>
              <a:ext cx="892" cy="18"/>
            </a:xfrm>
            <a:prstGeom prst="curvedConnector3">
              <a:avLst>
                <a:gd name="adj1" fmla="val 50000"/>
              </a:avLst>
            </a:prstGeom>
            <a:noFill/>
            <a:ln w="25400">
              <a:solidFill>
                <a:srgbClr val="4D4D4D"/>
              </a:solidFill>
              <a:round/>
              <a:headEnd type="arrow" w="med" len="med"/>
              <a:tailEnd/>
            </a:ln>
          </p:spPr>
        </p:cxnSp>
        <p:sp>
          <p:nvSpPr>
            <p:cNvPr id="77870" name="Text Box 16"/>
            <p:cNvSpPr txBox="1">
              <a:spLocks noChangeArrowheads="1"/>
            </p:cNvSpPr>
            <p:nvPr/>
          </p:nvSpPr>
          <p:spPr bwMode="auto">
            <a:xfrm>
              <a:off x="1701" y="2296"/>
              <a:ext cx="216" cy="188"/>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c</a:t>
              </a:r>
            </a:p>
          </p:txBody>
        </p:sp>
        <p:sp>
          <p:nvSpPr>
            <p:cNvPr id="77871" name="Text Box 17"/>
            <p:cNvSpPr txBox="1">
              <a:spLocks noChangeArrowheads="1"/>
            </p:cNvSpPr>
            <p:nvPr/>
          </p:nvSpPr>
          <p:spPr bwMode="auto">
            <a:xfrm>
              <a:off x="3651" y="1253"/>
              <a:ext cx="216" cy="188"/>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b</a:t>
              </a:r>
            </a:p>
          </p:txBody>
        </p:sp>
        <p:sp>
          <p:nvSpPr>
            <p:cNvPr id="77872" name="Text Box 18"/>
            <p:cNvSpPr txBox="1">
              <a:spLocks noChangeArrowheads="1"/>
            </p:cNvSpPr>
            <p:nvPr/>
          </p:nvSpPr>
          <p:spPr bwMode="auto">
            <a:xfrm>
              <a:off x="3696" y="2432"/>
              <a:ext cx="216" cy="188"/>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d</a:t>
              </a:r>
            </a:p>
          </p:txBody>
        </p:sp>
      </p:grpSp>
      <p:graphicFrame>
        <p:nvGraphicFramePr>
          <p:cNvPr id="324627" name="Group 19"/>
          <p:cNvGraphicFramePr>
            <a:graphicFrameLocks noGrp="1"/>
          </p:cNvGraphicFramePr>
          <p:nvPr/>
        </p:nvGraphicFramePr>
        <p:xfrm>
          <a:off x="2484438" y="3525838"/>
          <a:ext cx="4440237" cy="2016760"/>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smtClean="0">
                        <a:ln>
                          <a:noFill/>
                        </a:ln>
                        <a:solidFill>
                          <a:schemeClr val="bg2"/>
                        </a:solidFill>
                        <a:effectLst/>
                        <a:latin typeface="Garamond"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deg</a:t>
                      </a:r>
                      <a:r>
                        <a:rPr kumimoji="0" lang="en-US" altLang="zh-CN" sz="2000" b="1" i="0" u="none" strike="noStrike" cap="none" normalizeH="0" baseline="30000" smtClean="0">
                          <a:ln>
                            <a:noFill/>
                          </a:ln>
                          <a:solidFill>
                            <a:srgbClr val="666633"/>
                          </a:solidFill>
                          <a:effectLst/>
                          <a:latin typeface="Garamond" pitchFamily="18" charset="0"/>
                          <a:ea typeface="宋体" pitchFamily="2" charset="-122"/>
                        </a:rPr>
                        <a:t>-</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v</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deg</a:t>
                      </a:r>
                      <a:r>
                        <a:rPr kumimoji="0" lang="en-US" altLang="zh-CN" sz="2000" b="1" i="0" u="none" strike="noStrike" cap="none" normalizeH="0" baseline="30000" smtClean="0">
                          <a:ln>
                            <a:noFill/>
                          </a:ln>
                          <a:solidFill>
                            <a:srgbClr val="666633"/>
                          </a:solidFill>
                          <a:effectLst/>
                          <a:latin typeface="Garamond" pitchFamily="18" charset="0"/>
                          <a:ea typeface="宋体" pitchFamily="2" charset="-122"/>
                        </a:rPr>
                        <a:t>+</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v</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dirty="0" smtClean="0">
                          <a:ln>
                            <a:noFill/>
                          </a:ln>
                          <a:solidFill>
                            <a:srgbClr val="666633"/>
                          </a:solidFill>
                          <a:effectLst/>
                          <a:latin typeface="Garamond" pitchFamily="18" charset="0"/>
                          <a:ea typeface="宋体" pitchFamily="2" charset="-122"/>
                        </a:rPr>
                        <a:t>d</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4653" name="Text Box 45"/>
          <p:cNvSpPr txBox="1">
            <a:spLocks noChangeArrowheads="1"/>
          </p:cNvSpPr>
          <p:nvPr/>
        </p:nvSpPr>
        <p:spPr bwMode="auto">
          <a:xfrm>
            <a:off x="755650" y="3357563"/>
            <a:ext cx="7632700" cy="457200"/>
          </a:xfrm>
          <a:prstGeom prst="rect">
            <a:avLst/>
          </a:prstGeom>
          <a:noFill/>
          <a:ln w="9525">
            <a:noFill/>
            <a:miter lim="800000"/>
            <a:headEnd/>
            <a:tailEnd/>
          </a:ln>
        </p:spPr>
        <p:txBody>
          <a:bodyPr>
            <a:spAutoFit/>
          </a:bodyPr>
          <a:lstStyle/>
          <a:p>
            <a:pPr marL="457200" indent="-457200">
              <a:spcBef>
                <a:spcPct val="50000"/>
              </a:spcBef>
            </a:pPr>
            <a:r>
              <a:rPr lang="en-US" altLang="zh-CN" i="1" dirty="0">
                <a:solidFill>
                  <a:srgbClr val="0033CC"/>
                </a:solidFill>
                <a:latin typeface="Times New Roman" pitchFamily="18" charset="0"/>
                <a:cs typeface="Times New Roman" pitchFamily="18" charset="0"/>
              </a:rPr>
              <a:t>Solution:</a:t>
            </a:r>
          </a:p>
        </p:txBody>
      </p:sp>
      <p:sp>
        <p:nvSpPr>
          <p:cNvPr id="77854" name="Text Box 46"/>
          <p:cNvSpPr txBox="1">
            <a:spLocks noChangeArrowheads="1"/>
          </p:cNvSpPr>
          <p:nvPr/>
        </p:nvSpPr>
        <p:spPr bwMode="auto">
          <a:xfrm>
            <a:off x="971550" y="1341438"/>
            <a:ext cx="1800225" cy="519112"/>
          </a:xfrm>
          <a:prstGeom prst="rect">
            <a:avLst/>
          </a:prstGeom>
          <a:noFill/>
          <a:ln w="9525">
            <a:noFill/>
            <a:miter lim="800000"/>
            <a:headEnd/>
            <a:tailEnd/>
          </a:ln>
        </p:spPr>
        <p:txBody>
          <a:bodyPr>
            <a:spAutoFit/>
          </a:bodyPr>
          <a:lstStyle/>
          <a:p>
            <a:pPr>
              <a:spcBef>
                <a:spcPct val="50000"/>
              </a:spcBef>
            </a:pPr>
            <a:r>
              <a:rPr lang="zh-CN" altLang="en-US" sz="2800" dirty="0">
                <a:solidFill>
                  <a:srgbClr val="C00000"/>
                </a:solidFill>
              </a:rPr>
              <a:t>例</a:t>
            </a:r>
            <a:r>
              <a:rPr lang="en-US" altLang="zh-CN" sz="2800" dirty="0">
                <a:solidFill>
                  <a:srgbClr val="C00000"/>
                </a:solidFill>
              </a:rPr>
              <a:t>2.3.7</a:t>
            </a:r>
          </a:p>
        </p:txBody>
      </p:sp>
      <p:sp>
        <p:nvSpPr>
          <p:cNvPr id="324656" name="Text Box 48"/>
          <p:cNvSpPr txBox="1">
            <a:spLocks noChangeArrowheads="1"/>
          </p:cNvSpPr>
          <p:nvPr/>
        </p:nvSpPr>
        <p:spPr bwMode="auto">
          <a:xfrm>
            <a:off x="2195513" y="5589588"/>
            <a:ext cx="5184775" cy="457200"/>
          </a:xfrm>
          <a:prstGeom prst="rect">
            <a:avLst/>
          </a:prstGeom>
          <a:noFill/>
          <a:ln w="9525">
            <a:noFill/>
            <a:miter lim="800000"/>
            <a:headEnd/>
            <a:tailEnd/>
          </a:ln>
        </p:spPr>
        <p:txBody>
          <a:bodyPr>
            <a:spAutoFit/>
          </a:bodyPr>
          <a:lstStyle/>
          <a:p>
            <a:pPr>
              <a:spcBef>
                <a:spcPct val="50000"/>
              </a:spcBef>
            </a:pPr>
            <a:r>
              <a:rPr lang="zh-CN" altLang="en-US">
                <a:solidFill>
                  <a:srgbClr val="5E2CAE"/>
                </a:solidFill>
              </a:rPr>
              <a:t>没有有向欧拉回路，但有欧拉通路。</a:t>
            </a:r>
          </a:p>
        </p:txBody>
      </p:sp>
      <p:sp>
        <p:nvSpPr>
          <p:cNvPr id="24" name="标题 23"/>
          <p:cNvSpPr>
            <a:spLocks noGrp="1"/>
          </p:cNvSpPr>
          <p:nvPr>
            <p:ph type="title"/>
          </p:nvPr>
        </p:nvSpPr>
        <p:spPr/>
        <p:txBody>
          <a:bodyPr/>
          <a:lstStyle/>
          <a:p>
            <a:r>
              <a:rPr lang="zh-CN" altLang="en-US" dirty="0" smtClean="0"/>
              <a:t>有向图的欧拉道路与回路</a:t>
            </a:r>
            <a:endParaRPr lang="zh-CN" altLang="en-US" dirty="0"/>
          </a:p>
        </p:txBody>
      </p:sp>
    </p:spTree>
    <p:extLst>
      <p:ext uri="{BB962C8B-B14F-4D97-AF65-F5344CB8AC3E}">
        <p14:creationId xmlns:p14="http://schemas.microsoft.com/office/powerpoint/2010/main" val="357051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53"/>
                                        </p:tgtEl>
                                        <p:attrNameLst>
                                          <p:attrName>style.visibility</p:attrName>
                                        </p:attrNameLst>
                                      </p:cBhvr>
                                      <p:to>
                                        <p:strVal val="visible"/>
                                      </p:to>
                                    </p:set>
                                    <p:animEffect transition="in" filter="wipe(left)">
                                      <p:cBhvr>
                                        <p:cTn id="12" dur="500"/>
                                        <p:tgtEl>
                                          <p:spTgt spid="3246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4627"/>
                                        </p:tgtEl>
                                        <p:attrNameLst>
                                          <p:attrName>style.visibility</p:attrName>
                                        </p:attrNameLst>
                                      </p:cBhvr>
                                      <p:to>
                                        <p:strVal val="visible"/>
                                      </p:to>
                                    </p:set>
                                    <p:animEffect transition="in" filter="box(in)">
                                      <p:cBhvr>
                                        <p:cTn id="17" dur="500"/>
                                        <p:tgtEl>
                                          <p:spTgt spid="3246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4656"/>
                                        </p:tgtEl>
                                        <p:attrNameLst>
                                          <p:attrName>style.visibility</p:attrName>
                                        </p:attrNameLst>
                                      </p:cBhvr>
                                      <p:to>
                                        <p:strVal val="visible"/>
                                      </p:to>
                                    </p:set>
                                    <p:animEffect transition="in" filter="blinds(horizontal)">
                                      <p:cBhvr>
                                        <p:cTn id="22" dur="500"/>
                                        <p:tgtEl>
                                          <p:spTgt spid="32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53" grpId="0" autoUpdateAnimBg="0"/>
      <p:bldP spid="3246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4" name="Group 2"/>
          <p:cNvGraphicFramePr>
            <a:graphicFrameLocks noGrp="1"/>
          </p:cNvGraphicFramePr>
          <p:nvPr/>
        </p:nvGraphicFramePr>
        <p:xfrm>
          <a:off x="2484438" y="3525838"/>
          <a:ext cx="4440237" cy="2016760"/>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smtClean="0">
                        <a:ln>
                          <a:noFill/>
                        </a:ln>
                        <a:solidFill>
                          <a:schemeClr val="bg2"/>
                        </a:solidFill>
                        <a:effectLst/>
                        <a:latin typeface="Garamond"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deg</a:t>
                      </a:r>
                      <a:r>
                        <a:rPr kumimoji="0" lang="en-US" altLang="zh-CN" sz="2000" b="1" i="0" u="none" strike="noStrike" cap="none" normalizeH="0" baseline="30000" smtClean="0">
                          <a:ln>
                            <a:noFill/>
                          </a:ln>
                          <a:solidFill>
                            <a:srgbClr val="666633"/>
                          </a:solidFill>
                          <a:effectLst/>
                          <a:latin typeface="Garamond" pitchFamily="18" charset="0"/>
                          <a:ea typeface="宋体" pitchFamily="2" charset="-122"/>
                        </a:rPr>
                        <a:t>-</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v</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deg</a:t>
                      </a:r>
                      <a:r>
                        <a:rPr kumimoji="0" lang="en-US" altLang="zh-CN" sz="2000" b="1" i="0" u="none" strike="noStrike" cap="none" normalizeH="0" baseline="30000" smtClean="0">
                          <a:ln>
                            <a:noFill/>
                          </a:ln>
                          <a:solidFill>
                            <a:srgbClr val="666633"/>
                          </a:solidFill>
                          <a:effectLst/>
                          <a:latin typeface="Garamond" pitchFamily="18" charset="0"/>
                          <a:ea typeface="宋体" pitchFamily="2" charset="-122"/>
                        </a:rPr>
                        <a:t>+</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v</a:t>
                      </a: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1" u="none" strike="noStrike" cap="none" normalizeH="0" baseline="0" smtClean="0">
                          <a:ln>
                            <a:noFill/>
                          </a:ln>
                          <a:solidFill>
                            <a:srgbClr val="666633"/>
                          </a:solidFill>
                          <a:effectLst/>
                          <a:latin typeface="Garamond" pitchFamily="18" charset="0"/>
                          <a:ea typeface="宋体" pitchFamily="2" charset="-122"/>
                        </a:rPr>
                        <a:t>d</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666633"/>
                          </a:solidFill>
                          <a:effectLst/>
                          <a:latin typeface="Garamond"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8876" name="Text Box 28"/>
          <p:cNvSpPr txBox="1">
            <a:spLocks noChangeArrowheads="1"/>
          </p:cNvSpPr>
          <p:nvPr/>
        </p:nvSpPr>
        <p:spPr bwMode="auto">
          <a:xfrm>
            <a:off x="755650" y="3357563"/>
            <a:ext cx="7632700" cy="457200"/>
          </a:xfrm>
          <a:prstGeom prst="rect">
            <a:avLst/>
          </a:prstGeom>
          <a:noFill/>
          <a:ln w="9525">
            <a:noFill/>
            <a:miter lim="800000"/>
            <a:headEnd/>
            <a:tailEnd/>
          </a:ln>
        </p:spPr>
        <p:txBody>
          <a:bodyPr>
            <a:spAutoFit/>
          </a:bodyPr>
          <a:lstStyle/>
          <a:p>
            <a:pPr marL="457200" indent="-457200">
              <a:spcBef>
                <a:spcPct val="50000"/>
              </a:spcBef>
            </a:pPr>
            <a:r>
              <a:rPr lang="en-US" altLang="zh-CN" i="1">
                <a:solidFill>
                  <a:srgbClr val="0033CC"/>
                </a:solidFill>
                <a:latin typeface="Times New Roman" pitchFamily="18" charset="0"/>
                <a:cs typeface="Times New Roman" pitchFamily="18" charset="0"/>
              </a:rPr>
              <a:t>Solution:</a:t>
            </a:r>
          </a:p>
        </p:txBody>
      </p:sp>
      <p:sp>
        <p:nvSpPr>
          <p:cNvPr id="78877" name="Text Box 29"/>
          <p:cNvSpPr txBox="1">
            <a:spLocks noChangeArrowheads="1"/>
          </p:cNvSpPr>
          <p:nvPr/>
        </p:nvSpPr>
        <p:spPr bwMode="auto">
          <a:xfrm>
            <a:off x="971550" y="1341438"/>
            <a:ext cx="1800225" cy="519112"/>
          </a:xfrm>
          <a:prstGeom prst="rect">
            <a:avLst/>
          </a:prstGeom>
          <a:noFill/>
          <a:ln w="9525">
            <a:noFill/>
            <a:miter lim="800000"/>
            <a:headEnd/>
            <a:tailEnd/>
          </a:ln>
        </p:spPr>
        <p:txBody>
          <a:bodyPr>
            <a:spAutoFit/>
          </a:bodyPr>
          <a:lstStyle/>
          <a:p>
            <a:pPr>
              <a:spcBef>
                <a:spcPct val="50000"/>
              </a:spcBef>
            </a:pPr>
            <a:r>
              <a:rPr lang="zh-CN" altLang="en-US" sz="2800" dirty="0">
                <a:solidFill>
                  <a:srgbClr val="C00000"/>
                </a:solidFill>
              </a:rPr>
              <a:t>例</a:t>
            </a:r>
            <a:r>
              <a:rPr lang="en-US" altLang="zh-CN" sz="2800" dirty="0">
                <a:solidFill>
                  <a:srgbClr val="C00000"/>
                </a:solidFill>
              </a:rPr>
              <a:t>2.3.7</a:t>
            </a:r>
          </a:p>
        </p:txBody>
      </p:sp>
      <p:sp>
        <p:nvSpPr>
          <p:cNvPr id="78879" name="Text Box 31"/>
          <p:cNvSpPr txBox="1">
            <a:spLocks noChangeArrowheads="1"/>
          </p:cNvSpPr>
          <p:nvPr/>
        </p:nvSpPr>
        <p:spPr bwMode="auto">
          <a:xfrm>
            <a:off x="2195513" y="5589588"/>
            <a:ext cx="5184775" cy="457200"/>
          </a:xfrm>
          <a:prstGeom prst="rect">
            <a:avLst/>
          </a:prstGeom>
          <a:noFill/>
          <a:ln w="9525">
            <a:noFill/>
            <a:miter lim="800000"/>
            <a:headEnd/>
            <a:tailEnd/>
          </a:ln>
        </p:spPr>
        <p:txBody>
          <a:bodyPr>
            <a:spAutoFit/>
          </a:bodyPr>
          <a:lstStyle/>
          <a:p>
            <a:pPr>
              <a:spcBef>
                <a:spcPct val="50000"/>
              </a:spcBef>
            </a:pPr>
            <a:r>
              <a:rPr lang="zh-CN" altLang="en-US">
                <a:solidFill>
                  <a:srgbClr val="5E2CAE"/>
                </a:solidFill>
              </a:rPr>
              <a:t>没有有向欧拉回路，但有欧拉通路。</a:t>
            </a:r>
          </a:p>
        </p:txBody>
      </p:sp>
      <p:grpSp>
        <p:nvGrpSpPr>
          <p:cNvPr id="2" name="Group 32"/>
          <p:cNvGrpSpPr>
            <a:grpSpLocks/>
          </p:cNvGrpSpPr>
          <p:nvPr/>
        </p:nvGrpSpPr>
        <p:grpSpPr bwMode="auto">
          <a:xfrm>
            <a:off x="2671763" y="1182688"/>
            <a:ext cx="3509962" cy="2243137"/>
            <a:chOff x="1701" y="1207"/>
            <a:chExt cx="2211" cy="1413"/>
          </a:xfrm>
        </p:grpSpPr>
        <p:sp>
          <p:nvSpPr>
            <p:cNvPr id="78889" name="Text Box 33"/>
            <p:cNvSpPr txBox="1">
              <a:spLocks noChangeArrowheads="1"/>
            </p:cNvSpPr>
            <p:nvPr/>
          </p:nvSpPr>
          <p:spPr bwMode="auto">
            <a:xfrm>
              <a:off x="1746" y="1207"/>
              <a:ext cx="216" cy="188"/>
            </a:xfrm>
            <a:prstGeom prst="rect">
              <a:avLst/>
            </a:prstGeom>
            <a:noFill/>
            <a:ln w="9525">
              <a:noFill/>
              <a:miter lim="800000"/>
              <a:headEnd/>
              <a:tailEnd/>
            </a:ln>
          </p:spPr>
          <p:txBody>
            <a:bodyPr/>
            <a:lstStyle/>
            <a:p>
              <a:pPr algn="just" eaLnBrk="0" hangingPunct="0"/>
              <a:r>
                <a:rPr lang="en-US" altLang="zh-CN" i="1">
                  <a:solidFill>
                    <a:srgbClr val="4D5B6B"/>
                  </a:solidFill>
                  <a:latin typeface="Times New Roman" pitchFamily="18" charset="0"/>
                </a:rPr>
                <a:t>a</a:t>
              </a:r>
            </a:p>
          </p:txBody>
        </p:sp>
        <p:cxnSp>
          <p:nvCxnSpPr>
            <p:cNvPr id="78890" name="AutoShape 34"/>
            <p:cNvCxnSpPr>
              <a:cxnSpLocks noChangeShapeType="1"/>
            </p:cNvCxnSpPr>
            <p:nvPr/>
          </p:nvCxnSpPr>
          <p:spPr bwMode="auto">
            <a:xfrm>
              <a:off x="2075" y="1494"/>
              <a:ext cx="0" cy="864"/>
            </a:xfrm>
            <a:prstGeom prst="straightConnector1">
              <a:avLst/>
            </a:prstGeom>
            <a:noFill/>
            <a:ln w="25400">
              <a:solidFill>
                <a:srgbClr val="66FF33"/>
              </a:solidFill>
              <a:round/>
              <a:headEnd type="arrow" w="med" len="med"/>
              <a:tailEnd/>
            </a:ln>
          </p:spPr>
        </p:cxnSp>
        <p:cxnSp>
          <p:nvCxnSpPr>
            <p:cNvPr id="78891" name="AutoShape 35"/>
            <p:cNvCxnSpPr>
              <a:cxnSpLocks noChangeShapeType="1"/>
            </p:cNvCxnSpPr>
            <p:nvPr/>
          </p:nvCxnSpPr>
          <p:spPr bwMode="auto">
            <a:xfrm flipH="1">
              <a:off x="2123" y="1446"/>
              <a:ext cx="1344" cy="0"/>
            </a:xfrm>
            <a:prstGeom prst="straightConnector1">
              <a:avLst/>
            </a:prstGeom>
            <a:noFill/>
            <a:ln w="25400">
              <a:solidFill>
                <a:srgbClr val="66FF33"/>
              </a:solidFill>
              <a:round/>
              <a:headEnd type="arrow" w="med" len="med"/>
              <a:tailEnd/>
            </a:ln>
          </p:spPr>
        </p:cxnSp>
        <p:cxnSp>
          <p:nvCxnSpPr>
            <p:cNvPr id="78892" name="AutoShape 36"/>
            <p:cNvCxnSpPr>
              <a:cxnSpLocks noChangeShapeType="1"/>
            </p:cNvCxnSpPr>
            <p:nvPr/>
          </p:nvCxnSpPr>
          <p:spPr bwMode="auto">
            <a:xfrm flipH="1">
              <a:off x="2100" y="1461"/>
              <a:ext cx="1372" cy="892"/>
            </a:xfrm>
            <a:prstGeom prst="straightConnector1">
              <a:avLst/>
            </a:prstGeom>
            <a:noFill/>
            <a:ln w="25400">
              <a:solidFill>
                <a:srgbClr val="66FF33"/>
              </a:solidFill>
              <a:round/>
              <a:headEnd/>
              <a:tailEnd type="arrow" w="med" len="med"/>
            </a:ln>
          </p:spPr>
        </p:cxnSp>
        <p:cxnSp>
          <p:nvCxnSpPr>
            <p:cNvPr id="78893" name="AutoShape 37"/>
            <p:cNvCxnSpPr>
              <a:cxnSpLocks noChangeShapeType="1"/>
            </p:cNvCxnSpPr>
            <p:nvPr/>
          </p:nvCxnSpPr>
          <p:spPr bwMode="auto">
            <a:xfrm flipH="1" flipV="1">
              <a:off x="2143" y="1480"/>
              <a:ext cx="1372" cy="892"/>
            </a:xfrm>
            <a:prstGeom prst="straightConnector1">
              <a:avLst/>
            </a:prstGeom>
            <a:noFill/>
            <a:ln w="25400">
              <a:solidFill>
                <a:srgbClr val="66FF33"/>
              </a:solidFill>
              <a:round/>
              <a:headEnd type="arrow" w="med" len="med"/>
              <a:tailEnd/>
            </a:ln>
          </p:spPr>
        </p:cxnSp>
        <p:sp>
          <p:nvSpPr>
            <p:cNvPr id="78894" name="AutoShape 38"/>
            <p:cNvSpPr>
              <a:spLocks noChangeArrowheads="1"/>
            </p:cNvSpPr>
            <p:nvPr/>
          </p:nvSpPr>
          <p:spPr bwMode="auto">
            <a:xfrm>
              <a:off x="3488" y="1398"/>
              <a:ext cx="96" cy="96"/>
            </a:xfrm>
            <a:prstGeom prst="flowChartConnector">
              <a:avLst/>
            </a:prstGeom>
            <a:solidFill>
              <a:srgbClr val="FF3300"/>
            </a:solidFill>
            <a:ln w="9525">
              <a:solidFill>
                <a:schemeClr val="tx1"/>
              </a:solidFill>
              <a:round/>
              <a:headEnd/>
              <a:tailEnd/>
            </a:ln>
          </p:spPr>
          <p:txBody>
            <a:bodyPr wrap="none" anchor="ctr"/>
            <a:lstStyle/>
            <a:p>
              <a:endParaRPr lang="zh-CN" altLang="en-US">
                <a:solidFill>
                  <a:srgbClr val="4D5B6B"/>
                </a:solidFill>
              </a:endParaRPr>
            </a:p>
          </p:txBody>
        </p:sp>
        <p:sp>
          <p:nvSpPr>
            <p:cNvPr id="78895" name="AutoShape 39"/>
            <p:cNvSpPr>
              <a:spLocks noChangeArrowheads="1"/>
            </p:cNvSpPr>
            <p:nvPr/>
          </p:nvSpPr>
          <p:spPr bwMode="auto">
            <a:xfrm>
              <a:off x="2018" y="1389"/>
              <a:ext cx="96" cy="96"/>
            </a:xfrm>
            <a:prstGeom prst="flowChartConnector">
              <a:avLst/>
            </a:prstGeom>
            <a:solidFill>
              <a:srgbClr val="FF3300"/>
            </a:solidFill>
            <a:ln w="9525">
              <a:solidFill>
                <a:schemeClr val="tx1"/>
              </a:solidFill>
              <a:round/>
              <a:headEnd/>
              <a:tailEnd/>
            </a:ln>
          </p:spPr>
          <p:txBody>
            <a:bodyPr wrap="none" anchor="ctr"/>
            <a:lstStyle/>
            <a:p>
              <a:endParaRPr lang="zh-CN" altLang="en-US">
                <a:solidFill>
                  <a:srgbClr val="4D5B6B"/>
                </a:solidFill>
              </a:endParaRPr>
            </a:p>
          </p:txBody>
        </p:sp>
        <p:sp>
          <p:nvSpPr>
            <p:cNvPr id="78896" name="AutoShape 40"/>
            <p:cNvSpPr>
              <a:spLocks noChangeArrowheads="1"/>
            </p:cNvSpPr>
            <p:nvPr/>
          </p:nvSpPr>
          <p:spPr bwMode="auto">
            <a:xfrm>
              <a:off x="2018" y="2341"/>
              <a:ext cx="96" cy="96"/>
            </a:xfrm>
            <a:prstGeom prst="flowChartConnector">
              <a:avLst/>
            </a:prstGeom>
            <a:solidFill>
              <a:srgbClr val="FF3300"/>
            </a:solidFill>
            <a:ln w="9525">
              <a:solidFill>
                <a:schemeClr val="tx1"/>
              </a:solidFill>
              <a:round/>
              <a:headEnd/>
              <a:tailEnd/>
            </a:ln>
          </p:spPr>
          <p:txBody>
            <a:bodyPr wrap="none" anchor="ctr"/>
            <a:lstStyle/>
            <a:p>
              <a:endParaRPr lang="zh-CN" altLang="en-US">
                <a:solidFill>
                  <a:srgbClr val="4D5B6B"/>
                </a:solidFill>
              </a:endParaRPr>
            </a:p>
          </p:txBody>
        </p:sp>
        <p:sp>
          <p:nvSpPr>
            <p:cNvPr id="78897" name="AutoShape 41"/>
            <p:cNvSpPr>
              <a:spLocks noChangeArrowheads="1"/>
            </p:cNvSpPr>
            <p:nvPr/>
          </p:nvSpPr>
          <p:spPr bwMode="auto">
            <a:xfrm>
              <a:off x="3506" y="2386"/>
              <a:ext cx="96" cy="96"/>
            </a:xfrm>
            <a:prstGeom prst="flowChartConnector">
              <a:avLst/>
            </a:prstGeom>
            <a:solidFill>
              <a:srgbClr val="FF3300"/>
            </a:solidFill>
            <a:ln w="9525">
              <a:solidFill>
                <a:schemeClr val="tx1"/>
              </a:solidFill>
              <a:round/>
              <a:headEnd/>
              <a:tailEnd/>
            </a:ln>
          </p:spPr>
          <p:txBody>
            <a:bodyPr wrap="none" anchor="ctr"/>
            <a:lstStyle/>
            <a:p>
              <a:endParaRPr lang="zh-CN" altLang="en-US">
                <a:solidFill>
                  <a:srgbClr val="4D5B6B"/>
                </a:solidFill>
              </a:endParaRPr>
            </a:p>
          </p:txBody>
        </p:sp>
        <p:cxnSp>
          <p:nvCxnSpPr>
            <p:cNvPr id="78898" name="AutoShape 42"/>
            <p:cNvCxnSpPr>
              <a:cxnSpLocks noChangeShapeType="1"/>
              <a:stCxn id="78896" idx="5"/>
              <a:endCxn id="78897" idx="4"/>
            </p:cNvCxnSpPr>
            <p:nvPr/>
          </p:nvCxnSpPr>
          <p:spPr bwMode="auto">
            <a:xfrm rot="16200000" flipH="1">
              <a:off x="2797" y="1726"/>
              <a:ext cx="59" cy="1454"/>
            </a:xfrm>
            <a:prstGeom prst="curvedConnector3">
              <a:avLst>
                <a:gd name="adj1" fmla="val 344069"/>
              </a:avLst>
            </a:prstGeom>
            <a:noFill/>
            <a:ln w="25400">
              <a:solidFill>
                <a:srgbClr val="66FF33"/>
              </a:solidFill>
              <a:round/>
              <a:headEnd type="arrow" w="med" len="med"/>
              <a:tailEnd/>
            </a:ln>
          </p:spPr>
        </p:cxnSp>
        <p:cxnSp>
          <p:nvCxnSpPr>
            <p:cNvPr id="78899" name="AutoShape 43"/>
            <p:cNvCxnSpPr>
              <a:cxnSpLocks noChangeShapeType="1"/>
            </p:cNvCxnSpPr>
            <p:nvPr/>
          </p:nvCxnSpPr>
          <p:spPr bwMode="auto">
            <a:xfrm rot="16200000" flipH="1">
              <a:off x="2811" y="1730"/>
              <a:ext cx="14" cy="1418"/>
            </a:xfrm>
            <a:prstGeom prst="curvedConnector3">
              <a:avLst>
                <a:gd name="adj1" fmla="val -1364287"/>
              </a:avLst>
            </a:prstGeom>
            <a:noFill/>
            <a:ln w="25400">
              <a:solidFill>
                <a:srgbClr val="66FF33"/>
              </a:solidFill>
              <a:round/>
              <a:headEnd/>
              <a:tailEnd type="arrow" w="med" len="med"/>
            </a:ln>
          </p:spPr>
        </p:cxnSp>
        <p:cxnSp>
          <p:nvCxnSpPr>
            <p:cNvPr id="78900" name="AutoShape 44"/>
            <p:cNvCxnSpPr>
              <a:cxnSpLocks noChangeShapeType="1"/>
            </p:cNvCxnSpPr>
            <p:nvPr/>
          </p:nvCxnSpPr>
          <p:spPr bwMode="auto">
            <a:xfrm flipV="1">
              <a:off x="3560" y="1525"/>
              <a:ext cx="1" cy="943"/>
            </a:xfrm>
            <a:prstGeom prst="curvedConnector3">
              <a:avLst>
                <a:gd name="adj1" fmla="val 23500009"/>
              </a:avLst>
            </a:prstGeom>
            <a:noFill/>
            <a:ln w="25400">
              <a:solidFill>
                <a:srgbClr val="66FF33"/>
              </a:solidFill>
              <a:round/>
              <a:headEnd/>
              <a:tailEnd type="arrow" w="med" len="med"/>
            </a:ln>
          </p:spPr>
        </p:cxnSp>
        <p:cxnSp>
          <p:nvCxnSpPr>
            <p:cNvPr id="78901" name="AutoShape 45"/>
            <p:cNvCxnSpPr>
              <a:cxnSpLocks noChangeShapeType="1"/>
              <a:stCxn id="78897" idx="0"/>
              <a:endCxn id="78894" idx="4"/>
            </p:cNvCxnSpPr>
            <p:nvPr/>
          </p:nvCxnSpPr>
          <p:spPr bwMode="auto">
            <a:xfrm rot="5400000" flipH="1">
              <a:off x="3099" y="1931"/>
              <a:ext cx="892" cy="18"/>
            </a:xfrm>
            <a:prstGeom prst="curvedConnector3">
              <a:avLst>
                <a:gd name="adj1" fmla="val 50000"/>
              </a:avLst>
            </a:prstGeom>
            <a:noFill/>
            <a:ln w="25400">
              <a:solidFill>
                <a:srgbClr val="66FF33"/>
              </a:solidFill>
              <a:round/>
              <a:headEnd type="arrow" w="med" len="med"/>
              <a:tailEnd/>
            </a:ln>
          </p:spPr>
        </p:cxnSp>
        <p:sp>
          <p:nvSpPr>
            <p:cNvPr id="78902" name="Text Box 46"/>
            <p:cNvSpPr txBox="1">
              <a:spLocks noChangeArrowheads="1"/>
            </p:cNvSpPr>
            <p:nvPr/>
          </p:nvSpPr>
          <p:spPr bwMode="auto">
            <a:xfrm>
              <a:off x="1701" y="2296"/>
              <a:ext cx="216" cy="188"/>
            </a:xfrm>
            <a:prstGeom prst="rect">
              <a:avLst/>
            </a:prstGeom>
            <a:noFill/>
            <a:ln w="9525">
              <a:noFill/>
              <a:miter lim="800000"/>
              <a:headEnd/>
              <a:tailEnd/>
            </a:ln>
          </p:spPr>
          <p:txBody>
            <a:bodyPr/>
            <a:lstStyle/>
            <a:p>
              <a:pPr algn="just" eaLnBrk="0" hangingPunct="0"/>
              <a:r>
                <a:rPr lang="en-US" altLang="zh-CN" i="1">
                  <a:solidFill>
                    <a:srgbClr val="4D5B6B"/>
                  </a:solidFill>
                  <a:latin typeface="Times New Roman" pitchFamily="18" charset="0"/>
                </a:rPr>
                <a:t>c</a:t>
              </a:r>
            </a:p>
          </p:txBody>
        </p:sp>
        <p:sp>
          <p:nvSpPr>
            <p:cNvPr id="78903" name="Text Box 47"/>
            <p:cNvSpPr txBox="1">
              <a:spLocks noChangeArrowheads="1"/>
            </p:cNvSpPr>
            <p:nvPr/>
          </p:nvSpPr>
          <p:spPr bwMode="auto">
            <a:xfrm>
              <a:off x="3651" y="1253"/>
              <a:ext cx="216" cy="188"/>
            </a:xfrm>
            <a:prstGeom prst="rect">
              <a:avLst/>
            </a:prstGeom>
            <a:noFill/>
            <a:ln w="9525">
              <a:noFill/>
              <a:miter lim="800000"/>
              <a:headEnd/>
              <a:tailEnd/>
            </a:ln>
          </p:spPr>
          <p:txBody>
            <a:bodyPr/>
            <a:lstStyle/>
            <a:p>
              <a:pPr algn="just" eaLnBrk="0" hangingPunct="0"/>
              <a:r>
                <a:rPr lang="en-US" altLang="zh-CN" i="1">
                  <a:solidFill>
                    <a:srgbClr val="4D5B6B"/>
                  </a:solidFill>
                  <a:latin typeface="Times New Roman" pitchFamily="18" charset="0"/>
                </a:rPr>
                <a:t>b</a:t>
              </a:r>
            </a:p>
          </p:txBody>
        </p:sp>
        <p:sp>
          <p:nvSpPr>
            <p:cNvPr id="78904" name="Text Box 48"/>
            <p:cNvSpPr txBox="1">
              <a:spLocks noChangeArrowheads="1"/>
            </p:cNvSpPr>
            <p:nvPr/>
          </p:nvSpPr>
          <p:spPr bwMode="auto">
            <a:xfrm>
              <a:off x="3696" y="2432"/>
              <a:ext cx="216" cy="188"/>
            </a:xfrm>
            <a:prstGeom prst="rect">
              <a:avLst/>
            </a:prstGeom>
            <a:noFill/>
            <a:ln w="9525">
              <a:noFill/>
              <a:miter lim="800000"/>
              <a:headEnd/>
              <a:tailEnd/>
            </a:ln>
          </p:spPr>
          <p:txBody>
            <a:bodyPr/>
            <a:lstStyle/>
            <a:p>
              <a:pPr algn="just" eaLnBrk="0" hangingPunct="0"/>
              <a:r>
                <a:rPr lang="en-US" altLang="zh-CN" i="1">
                  <a:solidFill>
                    <a:srgbClr val="4D5B6B"/>
                  </a:solidFill>
                  <a:latin typeface="Times New Roman" pitchFamily="18" charset="0"/>
                </a:rPr>
                <a:t>d</a:t>
              </a:r>
            </a:p>
          </p:txBody>
        </p:sp>
      </p:grpSp>
      <p:cxnSp>
        <p:nvCxnSpPr>
          <p:cNvPr id="325681" name="AutoShape 49"/>
          <p:cNvCxnSpPr>
            <a:cxnSpLocks noChangeShapeType="1"/>
          </p:cNvCxnSpPr>
          <p:nvPr/>
        </p:nvCxnSpPr>
        <p:spPr bwMode="auto">
          <a:xfrm>
            <a:off x="3262313" y="1671638"/>
            <a:ext cx="0" cy="1371600"/>
          </a:xfrm>
          <a:prstGeom prst="straightConnector1">
            <a:avLst/>
          </a:prstGeom>
          <a:noFill/>
          <a:ln w="25400">
            <a:solidFill>
              <a:srgbClr val="0070C0"/>
            </a:solidFill>
            <a:round/>
            <a:headEnd type="arrow" w="med" len="med"/>
            <a:tailEnd/>
          </a:ln>
        </p:spPr>
      </p:cxnSp>
      <p:cxnSp>
        <p:nvCxnSpPr>
          <p:cNvPr id="325682" name="AutoShape 50"/>
          <p:cNvCxnSpPr>
            <a:cxnSpLocks noChangeShapeType="1"/>
          </p:cNvCxnSpPr>
          <p:nvPr/>
        </p:nvCxnSpPr>
        <p:spPr bwMode="auto">
          <a:xfrm flipH="1">
            <a:off x="3348038" y="1557338"/>
            <a:ext cx="2133600" cy="0"/>
          </a:xfrm>
          <a:prstGeom prst="straightConnector1">
            <a:avLst/>
          </a:prstGeom>
          <a:noFill/>
          <a:ln w="25400">
            <a:solidFill>
              <a:srgbClr val="0070C0"/>
            </a:solidFill>
            <a:round/>
            <a:headEnd type="arrow" w="med" len="med"/>
            <a:tailEnd/>
          </a:ln>
        </p:spPr>
      </p:cxnSp>
      <p:cxnSp>
        <p:nvCxnSpPr>
          <p:cNvPr id="325683" name="AutoShape 51"/>
          <p:cNvCxnSpPr>
            <a:cxnSpLocks noChangeShapeType="1"/>
          </p:cNvCxnSpPr>
          <p:nvPr/>
        </p:nvCxnSpPr>
        <p:spPr bwMode="auto">
          <a:xfrm flipH="1">
            <a:off x="3275013" y="1600200"/>
            <a:ext cx="2178050" cy="1416050"/>
          </a:xfrm>
          <a:prstGeom prst="straightConnector1">
            <a:avLst/>
          </a:prstGeom>
          <a:noFill/>
          <a:ln w="25400">
            <a:solidFill>
              <a:srgbClr val="0070C0"/>
            </a:solidFill>
            <a:round/>
            <a:headEnd/>
            <a:tailEnd type="arrow" w="med" len="med"/>
          </a:ln>
        </p:spPr>
      </p:cxnSp>
      <p:cxnSp>
        <p:nvCxnSpPr>
          <p:cNvPr id="325684" name="AutoShape 52"/>
          <p:cNvCxnSpPr>
            <a:cxnSpLocks noChangeShapeType="1"/>
          </p:cNvCxnSpPr>
          <p:nvPr/>
        </p:nvCxnSpPr>
        <p:spPr bwMode="auto">
          <a:xfrm flipH="1" flipV="1">
            <a:off x="3346450" y="1598613"/>
            <a:ext cx="2178050" cy="1416050"/>
          </a:xfrm>
          <a:prstGeom prst="straightConnector1">
            <a:avLst/>
          </a:prstGeom>
          <a:noFill/>
          <a:ln w="25400">
            <a:solidFill>
              <a:srgbClr val="0070C0"/>
            </a:solidFill>
            <a:round/>
            <a:headEnd type="arrow" w="med" len="med"/>
            <a:tailEnd/>
          </a:ln>
        </p:spPr>
      </p:cxnSp>
      <p:cxnSp>
        <p:nvCxnSpPr>
          <p:cNvPr id="325685" name="AutoShape 53"/>
          <p:cNvCxnSpPr>
            <a:cxnSpLocks noChangeShapeType="1"/>
          </p:cNvCxnSpPr>
          <p:nvPr/>
        </p:nvCxnSpPr>
        <p:spPr bwMode="auto">
          <a:xfrm rot="16200000" flipH="1">
            <a:off x="4398170" y="2005806"/>
            <a:ext cx="93662" cy="2308225"/>
          </a:xfrm>
          <a:prstGeom prst="curvedConnector3">
            <a:avLst>
              <a:gd name="adj1" fmla="val 344069"/>
            </a:avLst>
          </a:prstGeom>
          <a:noFill/>
          <a:ln w="25400">
            <a:solidFill>
              <a:srgbClr val="0070C0"/>
            </a:solidFill>
            <a:round/>
            <a:headEnd type="arrow" w="med" len="med"/>
            <a:tailEnd/>
          </a:ln>
        </p:spPr>
      </p:cxnSp>
      <p:cxnSp>
        <p:nvCxnSpPr>
          <p:cNvPr id="325686" name="AutoShape 54"/>
          <p:cNvCxnSpPr>
            <a:cxnSpLocks noChangeShapeType="1"/>
          </p:cNvCxnSpPr>
          <p:nvPr/>
        </p:nvCxnSpPr>
        <p:spPr bwMode="auto">
          <a:xfrm rot="16200000" flipH="1">
            <a:off x="4433888" y="2012950"/>
            <a:ext cx="22225" cy="2251075"/>
          </a:xfrm>
          <a:prstGeom prst="curvedConnector3">
            <a:avLst>
              <a:gd name="adj1" fmla="val -1364287"/>
            </a:avLst>
          </a:prstGeom>
          <a:noFill/>
          <a:ln w="25400">
            <a:solidFill>
              <a:srgbClr val="0070C0"/>
            </a:solidFill>
            <a:round/>
            <a:headEnd/>
            <a:tailEnd type="arrow" w="med" len="med"/>
          </a:ln>
        </p:spPr>
      </p:cxnSp>
      <p:cxnSp>
        <p:nvCxnSpPr>
          <p:cNvPr id="325687" name="AutoShape 55"/>
          <p:cNvCxnSpPr>
            <a:cxnSpLocks noChangeShapeType="1"/>
          </p:cNvCxnSpPr>
          <p:nvPr/>
        </p:nvCxnSpPr>
        <p:spPr bwMode="auto">
          <a:xfrm flipV="1">
            <a:off x="5624513" y="1700213"/>
            <a:ext cx="1587" cy="1497012"/>
          </a:xfrm>
          <a:prstGeom prst="curvedConnector3">
            <a:avLst>
              <a:gd name="adj1" fmla="val 23500009"/>
            </a:avLst>
          </a:prstGeom>
          <a:noFill/>
          <a:ln w="25400">
            <a:solidFill>
              <a:srgbClr val="0070C0"/>
            </a:solidFill>
            <a:round/>
            <a:headEnd/>
            <a:tailEnd type="arrow" w="med" len="med"/>
          </a:ln>
        </p:spPr>
      </p:cxnSp>
      <p:cxnSp>
        <p:nvCxnSpPr>
          <p:cNvPr id="325688" name="AutoShape 56"/>
          <p:cNvCxnSpPr>
            <a:cxnSpLocks noChangeShapeType="1"/>
          </p:cNvCxnSpPr>
          <p:nvPr/>
        </p:nvCxnSpPr>
        <p:spPr bwMode="auto">
          <a:xfrm rot="5400000" flipH="1">
            <a:off x="4886326" y="2336800"/>
            <a:ext cx="1416050" cy="28575"/>
          </a:xfrm>
          <a:prstGeom prst="curvedConnector3">
            <a:avLst>
              <a:gd name="adj1" fmla="val 50000"/>
            </a:avLst>
          </a:prstGeom>
          <a:noFill/>
          <a:ln w="25400">
            <a:solidFill>
              <a:srgbClr val="0070C0"/>
            </a:solidFill>
            <a:round/>
            <a:headEnd type="arrow" w="med" len="med"/>
            <a:tailEnd/>
          </a:ln>
        </p:spPr>
      </p:cxnSp>
      <p:sp>
        <p:nvSpPr>
          <p:cNvPr id="32" name="标题 31"/>
          <p:cNvSpPr>
            <a:spLocks noGrp="1"/>
          </p:cNvSpPr>
          <p:nvPr>
            <p:ph type="title"/>
          </p:nvPr>
        </p:nvSpPr>
        <p:spPr/>
        <p:txBody>
          <a:bodyPr/>
          <a:lstStyle/>
          <a:p>
            <a:r>
              <a:rPr lang="zh-CN" altLang="en-US" dirty="0" smtClean="0"/>
              <a:t>有向图的欧拉道路与回路</a:t>
            </a:r>
            <a:endParaRPr lang="zh-CN" altLang="en-US" dirty="0"/>
          </a:p>
        </p:txBody>
      </p:sp>
    </p:spTree>
    <p:extLst>
      <p:ext uri="{BB962C8B-B14F-4D97-AF65-F5344CB8AC3E}">
        <p14:creationId xmlns:p14="http://schemas.microsoft.com/office/powerpoint/2010/main" val="331772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5682"/>
                                        </p:tgtEl>
                                        <p:attrNameLst>
                                          <p:attrName>style.visibility</p:attrName>
                                        </p:attrNameLst>
                                      </p:cBhvr>
                                      <p:to>
                                        <p:strVal val="visible"/>
                                      </p:to>
                                    </p:set>
                                    <p:animEffect transition="in" filter="wipe(left)">
                                      <p:cBhvr>
                                        <p:cTn id="7" dur="500"/>
                                        <p:tgtEl>
                                          <p:spTgt spid="325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5683"/>
                                        </p:tgtEl>
                                        <p:attrNameLst>
                                          <p:attrName>style.visibility</p:attrName>
                                        </p:attrNameLst>
                                      </p:cBhvr>
                                      <p:to>
                                        <p:strVal val="visible"/>
                                      </p:to>
                                    </p:set>
                                    <p:animEffect transition="in" filter="wipe(up)">
                                      <p:cBhvr>
                                        <p:cTn id="12" dur="500"/>
                                        <p:tgtEl>
                                          <p:spTgt spid="3256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5686"/>
                                        </p:tgtEl>
                                        <p:attrNameLst>
                                          <p:attrName>style.visibility</p:attrName>
                                        </p:attrNameLst>
                                      </p:cBhvr>
                                      <p:to>
                                        <p:strVal val="visible"/>
                                      </p:to>
                                    </p:set>
                                    <p:animEffect transition="in" filter="wipe(left)">
                                      <p:cBhvr>
                                        <p:cTn id="17" dur="500"/>
                                        <p:tgtEl>
                                          <p:spTgt spid="3256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5687"/>
                                        </p:tgtEl>
                                        <p:attrNameLst>
                                          <p:attrName>style.visibility</p:attrName>
                                        </p:attrNameLst>
                                      </p:cBhvr>
                                      <p:to>
                                        <p:strVal val="visible"/>
                                      </p:to>
                                    </p:set>
                                    <p:animEffect transition="in" filter="wipe(down)">
                                      <p:cBhvr>
                                        <p:cTn id="22" dur="500"/>
                                        <p:tgtEl>
                                          <p:spTgt spid="3256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5688"/>
                                        </p:tgtEl>
                                        <p:attrNameLst>
                                          <p:attrName>style.visibility</p:attrName>
                                        </p:attrNameLst>
                                      </p:cBhvr>
                                      <p:to>
                                        <p:strVal val="visible"/>
                                      </p:to>
                                    </p:set>
                                    <p:animEffect transition="in" filter="wipe(up)">
                                      <p:cBhvr>
                                        <p:cTn id="27" dur="500"/>
                                        <p:tgtEl>
                                          <p:spTgt spid="3256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25685"/>
                                        </p:tgtEl>
                                        <p:attrNameLst>
                                          <p:attrName>style.visibility</p:attrName>
                                        </p:attrNameLst>
                                      </p:cBhvr>
                                      <p:to>
                                        <p:strVal val="visible"/>
                                      </p:to>
                                    </p:set>
                                    <p:animEffect transition="in" filter="wipe(right)">
                                      <p:cBhvr>
                                        <p:cTn id="32" dur="500"/>
                                        <p:tgtEl>
                                          <p:spTgt spid="3256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5681"/>
                                        </p:tgtEl>
                                        <p:attrNameLst>
                                          <p:attrName>style.visibility</p:attrName>
                                        </p:attrNameLst>
                                      </p:cBhvr>
                                      <p:to>
                                        <p:strVal val="visible"/>
                                      </p:to>
                                    </p:set>
                                    <p:animEffect transition="in" filter="wipe(down)">
                                      <p:cBhvr>
                                        <p:cTn id="37" dur="500"/>
                                        <p:tgtEl>
                                          <p:spTgt spid="3256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25684"/>
                                        </p:tgtEl>
                                        <p:attrNameLst>
                                          <p:attrName>style.visibility</p:attrName>
                                        </p:attrNameLst>
                                      </p:cBhvr>
                                      <p:to>
                                        <p:strVal val="visible"/>
                                      </p:to>
                                    </p:set>
                                    <p:animEffect transition="in" filter="wipe(up)">
                                      <p:cBhvr>
                                        <p:cTn id="42" dur="500"/>
                                        <p:tgtEl>
                                          <p:spTgt spid="32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Text Box 3"/>
          <p:cNvSpPr txBox="1">
            <a:spLocks noChangeArrowheads="1"/>
          </p:cNvSpPr>
          <p:nvPr/>
        </p:nvSpPr>
        <p:spPr bwMode="auto">
          <a:xfrm>
            <a:off x="1475871" y="3416967"/>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欧拉图</a:t>
            </a:r>
          </a:p>
        </p:txBody>
      </p:sp>
      <p:pic>
        <p:nvPicPr>
          <p:cNvPr id="79875" name="Picture 4" descr="图6"/>
          <p:cNvPicPr>
            <a:picLocks noChangeAspect="1" noChangeArrowheads="1"/>
          </p:cNvPicPr>
          <p:nvPr/>
        </p:nvPicPr>
        <p:blipFill>
          <a:blip r:embed="rId2" cstate="print"/>
          <a:srcRect/>
          <a:stretch>
            <a:fillRect/>
          </a:stretch>
        </p:blipFill>
        <p:spPr bwMode="auto">
          <a:xfrm>
            <a:off x="1171071" y="1816767"/>
            <a:ext cx="1752600" cy="1631950"/>
          </a:xfrm>
          <a:prstGeom prst="rect">
            <a:avLst/>
          </a:prstGeom>
          <a:noFill/>
          <a:ln w="9525">
            <a:noFill/>
            <a:miter lim="800000"/>
            <a:headEnd/>
            <a:tailEnd/>
          </a:ln>
        </p:spPr>
      </p:pic>
      <p:pic>
        <p:nvPicPr>
          <p:cNvPr id="79876" name="Picture 5" descr="图6"/>
          <p:cNvPicPr>
            <a:picLocks noChangeAspect="1" noChangeArrowheads="1"/>
          </p:cNvPicPr>
          <p:nvPr/>
        </p:nvPicPr>
        <p:blipFill>
          <a:blip r:embed="rId3" cstate="print"/>
          <a:srcRect/>
          <a:stretch>
            <a:fillRect/>
          </a:stretch>
        </p:blipFill>
        <p:spPr bwMode="auto">
          <a:xfrm>
            <a:off x="3838071" y="2121567"/>
            <a:ext cx="1716088" cy="1293813"/>
          </a:xfrm>
          <a:prstGeom prst="rect">
            <a:avLst/>
          </a:prstGeom>
          <a:noFill/>
          <a:ln w="9525">
            <a:noFill/>
            <a:miter lim="800000"/>
            <a:headEnd/>
            <a:tailEnd/>
          </a:ln>
        </p:spPr>
      </p:pic>
      <p:pic>
        <p:nvPicPr>
          <p:cNvPr id="79877" name="Picture 6" descr="图6"/>
          <p:cNvPicPr>
            <a:picLocks noChangeAspect="1" noChangeArrowheads="1"/>
          </p:cNvPicPr>
          <p:nvPr/>
        </p:nvPicPr>
        <p:blipFill>
          <a:blip r:embed="rId4" cstate="print"/>
          <a:srcRect/>
          <a:stretch>
            <a:fillRect/>
          </a:stretch>
        </p:blipFill>
        <p:spPr bwMode="auto">
          <a:xfrm>
            <a:off x="6352671" y="2121567"/>
            <a:ext cx="1752600" cy="1322388"/>
          </a:xfrm>
          <a:prstGeom prst="rect">
            <a:avLst/>
          </a:prstGeom>
          <a:noFill/>
          <a:ln w="9525">
            <a:noFill/>
            <a:miter lim="800000"/>
            <a:headEnd/>
            <a:tailEnd/>
          </a:ln>
        </p:spPr>
      </p:pic>
      <p:pic>
        <p:nvPicPr>
          <p:cNvPr id="79878" name="Picture 7" descr="图6"/>
          <p:cNvPicPr>
            <a:picLocks noChangeAspect="1" noChangeArrowheads="1"/>
          </p:cNvPicPr>
          <p:nvPr/>
        </p:nvPicPr>
        <p:blipFill>
          <a:blip r:embed="rId5" cstate="print"/>
          <a:srcRect/>
          <a:stretch>
            <a:fillRect/>
          </a:stretch>
        </p:blipFill>
        <p:spPr bwMode="auto">
          <a:xfrm>
            <a:off x="1094871" y="4102767"/>
            <a:ext cx="1752600" cy="1320800"/>
          </a:xfrm>
          <a:prstGeom prst="rect">
            <a:avLst/>
          </a:prstGeom>
          <a:noFill/>
          <a:ln w="9525">
            <a:noFill/>
            <a:miter lim="800000"/>
            <a:headEnd/>
            <a:tailEnd/>
          </a:ln>
        </p:spPr>
      </p:pic>
      <p:pic>
        <p:nvPicPr>
          <p:cNvPr id="79879" name="Picture 8" descr="图6"/>
          <p:cNvPicPr>
            <a:picLocks noChangeAspect="1" noChangeArrowheads="1"/>
          </p:cNvPicPr>
          <p:nvPr/>
        </p:nvPicPr>
        <p:blipFill>
          <a:blip r:embed="rId6" cstate="print"/>
          <a:srcRect/>
          <a:stretch>
            <a:fillRect/>
          </a:stretch>
        </p:blipFill>
        <p:spPr bwMode="auto">
          <a:xfrm>
            <a:off x="3838071" y="4178967"/>
            <a:ext cx="1828800" cy="1379538"/>
          </a:xfrm>
          <a:prstGeom prst="rect">
            <a:avLst/>
          </a:prstGeom>
          <a:noFill/>
          <a:ln w="9525">
            <a:noFill/>
            <a:miter lim="800000"/>
            <a:headEnd/>
            <a:tailEnd/>
          </a:ln>
        </p:spPr>
      </p:pic>
      <p:sp>
        <p:nvSpPr>
          <p:cNvPr id="326665" name="Text Box 9"/>
          <p:cNvSpPr txBox="1">
            <a:spLocks noChangeArrowheads="1"/>
          </p:cNvSpPr>
          <p:nvPr/>
        </p:nvSpPr>
        <p:spPr bwMode="auto">
          <a:xfrm>
            <a:off x="3914271" y="3416967"/>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无欧拉通路</a:t>
            </a:r>
          </a:p>
        </p:txBody>
      </p:sp>
      <p:sp>
        <p:nvSpPr>
          <p:cNvPr id="326666" name="Text Box 10"/>
          <p:cNvSpPr txBox="1">
            <a:spLocks noChangeArrowheads="1"/>
          </p:cNvSpPr>
          <p:nvPr/>
        </p:nvSpPr>
        <p:spPr bwMode="auto">
          <a:xfrm>
            <a:off x="6428871" y="3416967"/>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无欧拉通路</a:t>
            </a:r>
          </a:p>
        </p:txBody>
      </p:sp>
      <p:sp>
        <p:nvSpPr>
          <p:cNvPr id="326667" name="Text Box 11"/>
          <p:cNvSpPr txBox="1">
            <a:spLocks noChangeArrowheads="1"/>
          </p:cNvSpPr>
          <p:nvPr/>
        </p:nvSpPr>
        <p:spPr bwMode="auto">
          <a:xfrm>
            <a:off x="1171071" y="5398167"/>
            <a:ext cx="1752600" cy="830997"/>
          </a:xfrm>
          <a:prstGeom prst="rect">
            <a:avLst/>
          </a:prstGeom>
          <a:noFill/>
          <a:ln w="6350">
            <a:noFill/>
            <a:miter lim="800000"/>
            <a:headEnd/>
            <a:tailEnd/>
          </a:ln>
        </p:spPr>
        <p:txBody>
          <a:bodyPr>
            <a:spAutoFit/>
          </a:bodyPr>
          <a:lstStyle/>
          <a:p>
            <a:r>
              <a:rPr lang="zh-CN" altLang="en-US">
                <a:solidFill>
                  <a:srgbClr val="000000"/>
                </a:solidFill>
                <a:latin typeface="Times New Roman" pitchFamily="18" charset="0"/>
              </a:rPr>
              <a:t>有欧拉通路</a:t>
            </a:r>
          </a:p>
          <a:p>
            <a:r>
              <a:rPr lang="zh-CN" altLang="en-US">
                <a:solidFill>
                  <a:srgbClr val="000000"/>
                </a:solidFill>
                <a:latin typeface="Times New Roman" pitchFamily="18" charset="0"/>
              </a:rPr>
              <a:t>无欧拉回路</a:t>
            </a:r>
          </a:p>
        </p:txBody>
      </p:sp>
      <p:sp>
        <p:nvSpPr>
          <p:cNvPr id="326668" name="Text Box 12"/>
          <p:cNvSpPr txBox="1">
            <a:spLocks noChangeArrowheads="1"/>
          </p:cNvSpPr>
          <p:nvPr/>
        </p:nvSpPr>
        <p:spPr bwMode="auto">
          <a:xfrm>
            <a:off x="3914271" y="5550567"/>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无欧拉通路</a:t>
            </a:r>
          </a:p>
        </p:txBody>
      </p:sp>
      <p:pic>
        <p:nvPicPr>
          <p:cNvPr id="79884" name="Picture 13" descr="图6"/>
          <p:cNvPicPr>
            <a:picLocks noChangeAspect="1" noChangeArrowheads="1"/>
          </p:cNvPicPr>
          <p:nvPr/>
        </p:nvPicPr>
        <p:blipFill>
          <a:blip r:embed="rId7" cstate="print"/>
          <a:srcRect/>
          <a:stretch>
            <a:fillRect/>
          </a:stretch>
        </p:blipFill>
        <p:spPr bwMode="auto">
          <a:xfrm>
            <a:off x="6352671" y="4102767"/>
            <a:ext cx="1828800" cy="1379538"/>
          </a:xfrm>
          <a:prstGeom prst="rect">
            <a:avLst/>
          </a:prstGeom>
          <a:noFill/>
          <a:ln w="9525">
            <a:noFill/>
            <a:miter lim="800000"/>
            <a:headEnd/>
            <a:tailEnd/>
          </a:ln>
        </p:spPr>
      </p:pic>
      <p:sp>
        <p:nvSpPr>
          <p:cNvPr id="326670" name="Text Box 14"/>
          <p:cNvSpPr txBox="1">
            <a:spLocks noChangeArrowheads="1"/>
          </p:cNvSpPr>
          <p:nvPr/>
        </p:nvSpPr>
        <p:spPr bwMode="auto">
          <a:xfrm>
            <a:off x="6428871" y="5414042"/>
            <a:ext cx="1752600" cy="830997"/>
          </a:xfrm>
          <a:prstGeom prst="rect">
            <a:avLst/>
          </a:prstGeom>
          <a:noFill/>
          <a:ln w="6350">
            <a:noFill/>
            <a:miter lim="800000"/>
            <a:headEnd/>
            <a:tailEnd/>
          </a:ln>
        </p:spPr>
        <p:txBody>
          <a:bodyPr>
            <a:spAutoFit/>
          </a:bodyPr>
          <a:lstStyle/>
          <a:p>
            <a:r>
              <a:rPr lang="zh-CN" altLang="en-US">
                <a:solidFill>
                  <a:srgbClr val="000000"/>
                </a:solidFill>
                <a:latin typeface="Times New Roman" pitchFamily="18" charset="0"/>
              </a:rPr>
              <a:t>有欧拉通路</a:t>
            </a:r>
          </a:p>
          <a:p>
            <a:r>
              <a:rPr lang="zh-CN" altLang="en-US">
                <a:solidFill>
                  <a:srgbClr val="000000"/>
                </a:solidFill>
                <a:latin typeface="Times New Roman" pitchFamily="18" charset="0"/>
              </a:rPr>
              <a:t>无欧拉回路</a:t>
            </a:r>
          </a:p>
        </p:txBody>
      </p:sp>
      <p:grpSp>
        <p:nvGrpSpPr>
          <p:cNvPr id="2" name="Group 15"/>
          <p:cNvGrpSpPr>
            <a:grpSpLocks/>
          </p:cNvGrpSpPr>
          <p:nvPr/>
        </p:nvGrpSpPr>
        <p:grpSpPr bwMode="auto">
          <a:xfrm>
            <a:off x="1856871" y="4712367"/>
            <a:ext cx="990600" cy="685800"/>
            <a:chOff x="912" y="2832"/>
            <a:chExt cx="624" cy="432"/>
          </a:xfrm>
        </p:grpSpPr>
        <p:pic>
          <p:nvPicPr>
            <p:cNvPr id="79898" name="Picture 16" descr="0"/>
            <p:cNvPicPr>
              <a:picLocks noChangeAspect="1" noChangeArrowheads="1"/>
            </p:cNvPicPr>
            <p:nvPr/>
          </p:nvPicPr>
          <p:blipFill>
            <a:blip r:embed="rId8" cstate="print"/>
            <a:srcRect/>
            <a:stretch>
              <a:fillRect/>
            </a:stretch>
          </p:blipFill>
          <p:spPr bwMode="auto">
            <a:xfrm>
              <a:off x="1440" y="2832"/>
              <a:ext cx="96" cy="96"/>
            </a:xfrm>
            <a:prstGeom prst="rect">
              <a:avLst/>
            </a:prstGeom>
            <a:noFill/>
            <a:ln w="9525">
              <a:noFill/>
              <a:miter lim="800000"/>
              <a:headEnd/>
              <a:tailEnd/>
            </a:ln>
          </p:spPr>
        </p:pic>
        <p:pic>
          <p:nvPicPr>
            <p:cNvPr id="79899" name="Picture 17" descr="00"/>
            <p:cNvPicPr>
              <a:picLocks noChangeAspect="1" noChangeArrowheads="1"/>
            </p:cNvPicPr>
            <p:nvPr/>
          </p:nvPicPr>
          <p:blipFill>
            <a:blip r:embed="rId9" cstate="print"/>
            <a:srcRect/>
            <a:stretch>
              <a:fillRect/>
            </a:stretch>
          </p:blipFill>
          <p:spPr bwMode="auto">
            <a:xfrm>
              <a:off x="912" y="3168"/>
              <a:ext cx="96" cy="96"/>
            </a:xfrm>
            <a:prstGeom prst="rect">
              <a:avLst/>
            </a:prstGeom>
            <a:noFill/>
            <a:ln w="9525">
              <a:noFill/>
              <a:miter lim="800000"/>
              <a:headEnd/>
              <a:tailEnd/>
            </a:ln>
          </p:spPr>
        </p:pic>
      </p:grpSp>
      <p:grpSp>
        <p:nvGrpSpPr>
          <p:cNvPr id="3" name="Group 18"/>
          <p:cNvGrpSpPr>
            <a:grpSpLocks/>
          </p:cNvGrpSpPr>
          <p:nvPr/>
        </p:nvGrpSpPr>
        <p:grpSpPr bwMode="auto">
          <a:xfrm>
            <a:off x="6352671" y="4712367"/>
            <a:ext cx="685800" cy="152400"/>
            <a:chOff x="3744" y="2832"/>
            <a:chExt cx="432" cy="96"/>
          </a:xfrm>
        </p:grpSpPr>
        <p:pic>
          <p:nvPicPr>
            <p:cNvPr id="79896" name="Picture 19" descr="0"/>
            <p:cNvPicPr>
              <a:picLocks noChangeAspect="1" noChangeArrowheads="1"/>
            </p:cNvPicPr>
            <p:nvPr/>
          </p:nvPicPr>
          <p:blipFill>
            <a:blip r:embed="rId8" cstate="print"/>
            <a:srcRect/>
            <a:stretch>
              <a:fillRect/>
            </a:stretch>
          </p:blipFill>
          <p:spPr bwMode="auto">
            <a:xfrm>
              <a:off x="3744" y="2832"/>
              <a:ext cx="96" cy="96"/>
            </a:xfrm>
            <a:prstGeom prst="rect">
              <a:avLst/>
            </a:prstGeom>
            <a:noFill/>
            <a:ln w="9525">
              <a:noFill/>
              <a:miter lim="800000"/>
              <a:headEnd/>
              <a:tailEnd/>
            </a:ln>
          </p:spPr>
        </p:pic>
        <p:pic>
          <p:nvPicPr>
            <p:cNvPr id="79897" name="Picture 20" descr="00"/>
            <p:cNvPicPr>
              <a:picLocks noChangeAspect="1" noChangeArrowheads="1"/>
            </p:cNvPicPr>
            <p:nvPr/>
          </p:nvPicPr>
          <p:blipFill>
            <a:blip r:embed="rId9" cstate="print"/>
            <a:srcRect/>
            <a:stretch>
              <a:fillRect/>
            </a:stretch>
          </p:blipFill>
          <p:spPr bwMode="auto">
            <a:xfrm>
              <a:off x="4080" y="2832"/>
              <a:ext cx="96" cy="96"/>
            </a:xfrm>
            <a:prstGeom prst="rect">
              <a:avLst/>
            </a:prstGeom>
            <a:noFill/>
            <a:ln w="9525">
              <a:noFill/>
              <a:miter lim="800000"/>
              <a:headEnd/>
              <a:tailEnd/>
            </a:ln>
          </p:spPr>
        </p:pic>
      </p:grpSp>
      <p:grpSp>
        <p:nvGrpSpPr>
          <p:cNvPr id="4" name="Group 21"/>
          <p:cNvGrpSpPr>
            <a:grpSpLocks/>
          </p:cNvGrpSpPr>
          <p:nvPr/>
        </p:nvGrpSpPr>
        <p:grpSpPr bwMode="auto">
          <a:xfrm>
            <a:off x="4600071" y="2731167"/>
            <a:ext cx="914400" cy="685800"/>
            <a:chOff x="2640" y="1584"/>
            <a:chExt cx="576" cy="432"/>
          </a:xfrm>
        </p:grpSpPr>
        <p:pic>
          <p:nvPicPr>
            <p:cNvPr id="79894" name="Picture 22" descr="1"/>
            <p:cNvPicPr>
              <a:picLocks noChangeAspect="1" noChangeArrowheads="1"/>
            </p:cNvPicPr>
            <p:nvPr/>
          </p:nvPicPr>
          <p:blipFill>
            <a:blip r:embed="rId10" cstate="print"/>
            <a:srcRect/>
            <a:stretch>
              <a:fillRect/>
            </a:stretch>
          </p:blipFill>
          <p:spPr bwMode="auto">
            <a:xfrm>
              <a:off x="2640" y="1920"/>
              <a:ext cx="96" cy="96"/>
            </a:xfrm>
            <a:prstGeom prst="rect">
              <a:avLst/>
            </a:prstGeom>
            <a:noFill/>
            <a:ln w="9525">
              <a:noFill/>
              <a:miter lim="800000"/>
              <a:headEnd/>
              <a:tailEnd/>
            </a:ln>
          </p:spPr>
        </p:pic>
        <p:pic>
          <p:nvPicPr>
            <p:cNvPr id="79895" name="Picture 23" descr="1"/>
            <p:cNvPicPr>
              <a:picLocks noChangeAspect="1" noChangeArrowheads="1"/>
            </p:cNvPicPr>
            <p:nvPr/>
          </p:nvPicPr>
          <p:blipFill>
            <a:blip r:embed="rId10" cstate="print"/>
            <a:srcRect/>
            <a:stretch>
              <a:fillRect/>
            </a:stretch>
          </p:blipFill>
          <p:spPr bwMode="auto">
            <a:xfrm>
              <a:off x="3120" y="1584"/>
              <a:ext cx="96" cy="96"/>
            </a:xfrm>
            <a:prstGeom prst="rect">
              <a:avLst/>
            </a:prstGeom>
            <a:noFill/>
            <a:ln w="9525">
              <a:noFill/>
              <a:miter lim="800000"/>
              <a:headEnd/>
              <a:tailEnd/>
            </a:ln>
          </p:spPr>
        </p:pic>
      </p:grpSp>
      <p:grpSp>
        <p:nvGrpSpPr>
          <p:cNvPr id="5" name="Group 24"/>
          <p:cNvGrpSpPr>
            <a:grpSpLocks/>
          </p:cNvGrpSpPr>
          <p:nvPr/>
        </p:nvGrpSpPr>
        <p:grpSpPr bwMode="auto">
          <a:xfrm>
            <a:off x="6352671" y="2731167"/>
            <a:ext cx="1752600" cy="152400"/>
            <a:chOff x="3744" y="1584"/>
            <a:chExt cx="1104" cy="96"/>
          </a:xfrm>
        </p:grpSpPr>
        <p:pic>
          <p:nvPicPr>
            <p:cNvPr id="79892" name="Picture 25" descr="1"/>
            <p:cNvPicPr>
              <a:picLocks noChangeAspect="1" noChangeArrowheads="1"/>
            </p:cNvPicPr>
            <p:nvPr/>
          </p:nvPicPr>
          <p:blipFill>
            <a:blip r:embed="rId10" cstate="print"/>
            <a:srcRect/>
            <a:stretch>
              <a:fillRect/>
            </a:stretch>
          </p:blipFill>
          <p:spPr bwMode="auto">
            <a:xfrm>
              <a:off x="3744" y="1584"/>
              <a:ext cx="96" cy="96"/>
            </a:xfrm>
            <a:prstGeom prst="rect">
              <a:avLst/>
            </a:prstGeom>
            <a:noFill/>
            <a:ln w="9525">
              <a:noFill/>
              <a:miter lim="800000"/>
              <a:headEnd/>
              <a:tailEnd/>
            </a:ln>
          </p:spPr>
        </p:pic>
        <p:pic>
          <p:nvPicPr>
            <p:cNvPr id="79893" name="Picture 26" descr="1"/>
            <p:cNvPicPr>
              <a:picLocks noChangeAspect="1" noChangeArrowheads="1"/>
            </p:cNvPicPr>
            <p:nvPr/>
          </p:nvPicPr>
          <p:blipFill>
            <a:blip r:embed="rId10" cstate="print"/>
            <a:srcRect/>
            <a:stretch>
              <a:fillRect/>
            </a:stretch>
          </p:blipFill>
          <p:spPr bwMode="auto">
            <a:xfrm>
              <a:off x="4752" y="1584"/>
              <a:ext cx="96" cy="96"/>
            </a:xfrm>
            <a:prstGeom prst="rect">
              <a:avLst/>
            </a:prstGeom>
            <a:noFill/>
            <a:ln w="9525">
              <a:noFill/>
              <a:miter lim="800000"/>
              <a:headEnd/>
              <a:tailEnd/>
            </a:ln>
          </p:spPr>
        </p:pic>
      </p:grpSp>
      <p:sp>
        <p:nvSpPr>
          <p:cNvPr id="79890" name="Text Box 27"/>
          <p:cNvSpPr txBox="1">
            <a:spLocks noChangeArrowheads="1"/>
          </p:cNvSpPr>
          <p:nvPr/>
        </p:nvSpPr>
        <p:spPr bwMode="auto">
          <a:xfrm>
            <a:off x="575759" y="1359567"/>
            <a:ext cx="1800225" cy="519113"/>
          </a:xfrm>
          <a:prstGeom prst="rect">
            <a:avLst/>
          </a:prstGeom>
          <a:noFill/>
          <a:ln w="9525">
            <a:noFill/>
            <a:miter lim="800000"/>
            <a:headEnd/>
            <a:tailEnd/>
          </a:ln>
        </p:spPr>
        <p:txBody>
          <a:bodyPr>
            <a:spAutoFit/>
          </a:bodyPr>
          <a:lstStyle/>
          <a:p>
            <a:pPr>
              <a:spcBef>
                <a:spcPct val="50000"/>
              </a:spcBef>
            </a:pPr>
            <a:r>
              <a:rPr lang="zh-CN" altLang="en-US" sz="2800" dirty="0">
                <a:solidFill>
                  <a:srgbClr val="C00000"/>
                </a:solidFill>
              </a:rPr>
              <a:t>例</a:t>
            </a:r>
            <a:r>
              <a:rPr lang="en-US" altLang="zh-CN" sz="2800" dirty="0">
                <a:solidFill>
                  <a:srgbClr val="C00000"/>
                </a:solidFill>
              </a:rPr>
              <a:t>2.3.8</a:t>
            </a:r>
          </a:p>
        </p:txBody>
      </p:sp>
      <p:sp>
        <p:nvSpPr>
          <p:cNvPr id="28" name="标题 27"/>
          <p:cNvSpPr>
            <a:spLocks noGrp="1"/>
          </p:cNvSpPr>
          <p:nvPr>
            <p:ph type="title"/>
          </p:nvPr>
        </p:nvSpPr>
        <p:spPr/>
        <p:txBody>
          <a:bodyPr/>
          <a:lstStyle/>
          <a:p>
            <a:r>
              <a:rPr lang="zh-CN" altLang="en-US" dirty="0" smtClean="0"/>
              <a:t>有向图的欧拉道路与回路</a:t>
            </a:r>
            <a:endParaRPr lang="zh-CN" altLang="en-US" dirty="0"/>
          </a:p>
        </p:txBody>
      </p:sp>
    </p:spTree>
    <p:extLst>
      <p:ext uri="{BB962C8B-B14F-4D97-AF65-F5344CB8AC3E}">
        <p14:creationId xmlns:p14="http://schemas.microsoft.com/office/powerpoint/2010/main" val="3179413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blinds(horizontal)">
                                      <p:cBhvr>
                                        <p:cTn id="7" dur="500"/>
                                        <p:tgtEl>
                                          <p:spTgt spid="326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6665"/>
                                        </p:tgtEl>
                                        <p:attrNameLst>
                                          <p:attrName>style.visibility</p:attrName>
                                        </p:attrNameLst>
                                      </p:cBhvr>
                                      <p:to>
                                        <p:strVal val="visible"/>
                                      </p:to>
                                    </p:set>
                                    <p:animEffect transition="in" filter="blinds(horizontal)">
                                      <p:cBhvr>
                                        <p:cTn id="17" dur="500"/>
                                        <p:tgtEl>
                                          <p:spTgt spid="3266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66"/>
                                        </p:tgtEl>
                                        <p:attrNameLst>
                                          <p:attrName>style.visibility</p:attrName>
                                        </p:attrNameLst>
                                      </p:cBhvr>
                                      <p:to>
                                        <p:strVal val="visible"/>
                                      </p:to>
                                    </p:set>
                                    <p:animEffect transition="in" filter="blinds(horizontal)">
                                      <p:cBhvr>
                                        <p:cTn id="27" dur="500"/>
                                        <p:tgtEl>
                                          <p:spTgt spid="3266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6667"/>
                                        </p:tgtEl>
                                        <p:attrNameLst>
                                          <p:attrName>style.visibility</p:attrName>
                                        </p:attrNameLst>
                                      </p:cBhvr>
                                      <p:to>
                                        <p:strVal val="visible"/>
                                      </p:to>
                                    </p:set>
                                    <p:animEffect transition="in" filter="blinds(horizontal)">
                                      <p:cBhvr>
                                        <p:cTn id="37" dur="500"/>
                                        <p:tgtEl>
                                          <p:spTgt spid="32666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68"/>
                                        </p:tgtEl>
                                        <p:attrNameLst>
                                          <p:attrName>style.visibility</p:attrName>
                                        </p:attrNameLst>
                                      </p:cBhvr>
                                      <p:to>
                                        <p:strVal val="visible"/>
                                      </p:to>
                                    </p:set>
                                    <p:animEffect transition="in" filter="blinds(horizontal)">
                                      <p:cBhvr>
                                        <p:cTn id="42" dur="500"/>
                                        <p:tgtEl>
                                          <p:spTgt spid="3266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6670"/>
                                        </p:tgtEl>
                                        <p:attrNameLst>
                                          <p:attrName>style.visibility</p:attrName>
                                        </p:attrNameLst>
                                      </p:cBhvr>
                                      <p:to>
                                        <p:strVal val="visible"/>
                                      </p:to>
                                    </p:set>
                                    <p:animEffect transition="in" filter="blinds(horizontal)">
                                      <p:cBhvr>
                                        <p:cTn id="52" dur="500"/>
                                        <p:tgtEl>
                                          <p:spTgt spid="326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5" grpId="0" autoUpdateAnimBg="0"/>
      <p:bldP spid="326666" grpId="0" autoUpdateAnimBg="0"/>
      <p:bldP spid="326667" grpId="0" autoUpdateAnimBg="0"/>
      <p:bldP spid="326668" grpId="0" autoUpdateAnimBg="0"/>
      <p:bldP spid="3266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道路与回路的判定方法</a:t>
            </a:r>
          </a:p>
        </p:txBody>
      </p:sp>
      <p:sp>
        <p:nvSpPr>
          <p:cNvPr id="50178" name="Rectangle 2"/>
          <p:cNvSpPr>
            <a:spLocks noGrp="1" noChangeArrowheads="1"/>
          </p:cNvSpPr>
          <p:nvPr>
            <p:ph idx="1"/>
          </p:nvPr>
        </p:nvSpPr>
        <p:spPr/>
        <p:txBody>
          <a:bodyPr>
            <a:normAutofit/>
          </a:bodyPr>
          <a:lstStyle/>
          <a:p>
            <a:pPr eaLnBrk="1" hangingPunct="1"/>
            <a:r>
              <a:rPr lang="en-US" altLang="zh-CN" sz="3200" b="1" dirty="0" smtClean="0">
                <a:latin typeface="+mn-ea"/>
                <a:ea typeface="+mn-ea"/>
              </a:rPr>
              <a:t> </a:t>
            </a:r>
            <a:r>
              <a:rPr lang="zh-CN" altLang="en-US" sz="3200" b="1" dirty="0" smtClean="0">
                <a:latin typeface="+mn-ea"/>
                <a:ea typeface="+mn-ea"/>
              </a:rPr>
              <a:t>代数方</a:t>
            </a:r>
            <a:r>
              <a:rPr lang="zh-CN" altLang="zh-CN" sz="3200" b="1" dirty="0" smtClean="0">
                <a:latin typeface="+mn-ea"/>
                <a:ea typeface="+mn-ea"/>
              </a:rPr>
              <a:t>法</a:t>
            </a:r>
            <a:endParaRPr lang="zh-CN" altLang="en-US" sz="3200" b="1" dirty="0" smtClean="0">
              <a:latin typeface="+mn-ea"/>
              <a:ea typeface="+mn-ea"/>
            </a:endParaRPr>
          </a:p>
          <a:p>
            <a:pPr eaLnBrk="1" hangingPunct="1">
              <a:buFont typeface="Wingdings" pitchFamily="2" charset="2"/>
              <a:buNone/>
            </a:pPr>
            <a:r>
              <a:rPr lang="zh-CN" altLang="en-US" sz="3200" b="1" dirty="0" smtClean="0">
                <a:latin typeface="+mn-ea"/>
                <a:ea typeface="+mn-ea"/>
              </a:rPr>
              <a:t>     </a:t>
            </a:r>
            <a:r>
              <a:rPr lang="en-US" altLang="zh-CN" sz="3200" b="1" dirty="0" err="1" smtClean="0">
                <a:latin typeface="Times New Roman" pitchFamily="18" charset="0"/>
                <a:ea typeface="+mn-ea"/>
                <a:cs typeface="Times New Roman" pitchFamily="18" charset="0"/>
              </a:rPr>
              <a:t>Warshall</a:t>
            </a:r>
            <a:r>
              <a:rPr lang="en-US" altLang="zh-CN" sz="3200" b="1" dirty="0" smtClean="0">
                <a:latin typeface="+mn-ea"/>
                <a:ea typeface="+mn-ea"/>
              </a:rPr>
              <a:t> </a:t>
            </a:r>
            <a:r>
              <a:rPr lang="zh-CN" altLang="en-US" sz="3200" b="1" dirty="0" smtClean="0">
                <a:latin typeface="+mn-ea"/>
                <a:ea typeface="+mn-ea"/>
              </a:rPr>
              <a:t>算法</a:t>
            </a:r>
            <a:endParaRPr lang="zh-CN" altLang="zh-CN" sz="3200" b="1" dirty="0" smtClean="0">
              <a:latin typeface="+mn-ea"/>
              <a:ea typeface="+mn-ea"/>
            </a:endParaRPr>
          </a:p>
          <a:p>
            <a:pPr eaLnBrk="1" hangingPunct="1"/>
            <a:r>
              <a:rPr lang="zh-CN" altLang="en-US" sz="3200" b="1" dirty="0" smtClean="0">
                <a:latin typeface="+mn-ea"/>
                <a:ea typeface="+mn-ea"/>
              </a:rPr>
              <a:t> </a:t>
            </a:r>
            <a:r>
              <a:rPr lang="zh-CN" altLang="zh-CN" sz="3200" b="1" dirty="0" smtClean="0">
                <a:latin typeface="+mn-ea"/>
                <a:ea typeface="+mn-ea"/>
              </a:rPr>
              <a:t>搜索法</a:t>
            </a:r>
            <a:endParaRPr lang="zh-CN" altLang="en-US" sz="3200" b="1" dirty="0" smtClean="0">
              <a:latin typeface="+mn-ea"/>
              <a:ea typeface="+mn-ea"/>
            </a:endParaRPr>
          </a:p>
          <a:p>
            <a:pPr eaLnBrk="1" hangingPunct="1">
              <a:buFont typeface="Wingdings" pitchFamily="2" charset="2"/>
              <a:buNone/>
            </a:pPr>
            <a:r>
              <a:rPr lang="zh-CN" altLang="en-US" sz="3200" b="1" dirty="0" smtClean="0">
                <a:latin typeface="+mn-ea"/>
                <a:ea typeface="+mn-ea"/>
              </a:rPr>
              <a:t>     </a:t>
            </a:r>
            <a:r>
              <a:rPr lang="en-US" altLang="zh-CN" sz="3200" b="1" dirty="0" smtClean="0">
                <a:solidFill>
                  <a:srgbClr val="000000"/>
                </a:solidFill>
                <a:latin typeface="+mn-ea"/>
                <a:ea typeface="+mn-ea"/>
              </a:rPr>
              <a:t>–</a:t>
            </a:r>
            <a:r>
              <a:rPr lang="zh-CN" altLang="en-US" sz="3200" b="1" dirty="0" smtClean="0">
                <a:solidFill>
                  <a:srgbClr val="000000"/>
                </a:solidFill>
                <a:latin typeface="+mn-ea"/>
                <a:ea typeface="+mn-ea"/>
              </a:rPr>
              <a:t>广探法</a:t>
            </a:r>
            <a:r>
              <a:rPr lang="en-US" altLang="zh-CN" sz="3200" b="1" dirty="0" smtClean="0">
                <a:solidFill>
                  <a:srgbClr val="000000"/>
                </a:solidFill>
                <a:latin typeface="+mn-ea"/>
                <a:ea typeface="+mn-ea"/>
              </a:rPr>
              <a:t>(</a:t>
            </a:r>
            <a:r>
              <a:rPr lang="en-US" altLang="zh-CN" sz="3200" b="1" dirty="0" smtClean="0">
                <a:solidFill>
                  <a:schemeClr val="tx1">
                    <a:lumMod val="50000"/>
                  </a:schemeClr>
                </a:solidFill>
                <a:latin typeface="Times New Roman" pitchFamily="18" charset="0"/>
                <a:ea typeface="+mn-ea"/>
                <a:cs typeface="Times New Roman" pitchFamily="18" charset="0"/>
              </a:rPr>
              <a:t>Breadth First Search</a:t>
            </a:r>
            <a:r>
              <a:rPr lang="en-US" altLang="zh-CN" sz="3200" b="1" dirty="0" smtClean="0">
                <a:solidFill>
                  <a:srgbClr val="000000"/>
                </a:solidFill>
                <a:latin typeface="+mn-ea"/>
                <a:ea typeface="+mn-ea"/>
              </a:rPr>
              <a:t>)</a:t>
            </a:r>
          </a:p>
          <a:p>
            <a:pPr eaLnBrk="1" hangingPunct="1">
              <a:buFont typeface="Wingdings" pitchFamily="2" charset="2"/>
              <a:buNone/>
            </a:pPr>
            <a:r>
              <a:rPr lang="en-US" altLang="zh-CN" sz="3200" b="1" dirty="0" smtClean="0">
                <a:solidFill>
                  <a:srgbClr val="000000"/>
                </a:solidFill>
                <a:latin typeface="+mn-ea"/>
                <a:ea typeface="+mn-ea"/>
              </a:rPr>
              <a:t>     –</a:t>
            </a:r>
            <a:r>
              <a:rPr lang="zh-CN" altLang="en-US" sz="3200" b="1" dirty="0" smtClean="0">
                <a:solidFill>
                  <a:srgbClr val="000000"/>
                </a:solidFill>
                <a:latin typeface="+mn-ea"/>
                <a:ea typeface="+mn-ea"/>
              </a:rPr>
              <a:t>深探法</a:t>
            </a:r>
            <a:r>
              <a:rPr lang="en-US" altLang="zh-CN" sz="3200" b="1" dirty="0" smtClean="0">
                <a:solidFill>
                  <a:srgbClr val="000000"/>
                </a:solidFill>
                <a:latin typeface="+mn-ea"/>
                <a:ea typeface="+mn-ea"/>
              </a:rPr>
              <a:t>(</a:t>
            </a:r>
            <a:r>
              <a:rPr lang="en-US" altLang="zh-CN" sz="3200" b="1" dirty="0" smtClean="0">
                <a:solidFill>
                  <a:schemeClr val="tx1">
                    <a:lumMod val="50000"/>
                  </a:schemeClr>
                </a:solidFill>
                <a:latin typeface="Times New Roman" pitchFamily="18" charset="0"/>
                <a:ea typeface="+mn-ea"/>
                <a:cs typeface="Times New Roman" pitchFamily="18" charset="0"/>
              </a:rPr>
              <a:t>Depth First Search</a:t>
            </a:r>
            <a:r>
              <a:rPr lang="en-US" altLang="zh-CN" sz="3200" b="1" dirty="0" smtClean="0">
                <a:solidFill>
                  <a:srgbClr val="000000"/>
                </a:solidFill>
                <a:latin typeface="+mn-ea"/>
                <a:ea typeface="+mn-ea"/>
              </a:rPr>
              <a:t>)</a:t>
            </a:r>
            <a:endParaRPr lang="en-US" altLang="zh-CN" sz="3200" b="1" dirty="0" smtClean="0">
              <a:latin typeface="+mn-ea"/>
              <a:ea typeface="+mn-ea"/>
            </a:endParaRPr>
          </a:p>
          <a:p>
            <a:pPr eaLnBrk="1" hangingPunct="1">
              <a:buFont typeface="Wingdings" pitchFamily="2" charset="2"/>
              <a:buNone/>
            </a:pPr>
            <a:r>
              <a:rPr lang="en-US" altLang="zh-CN" sz="3200" b="1" dirty="0" smtClean="0">
                <a:latin typeface="+mn-ea"/>
                <a:ea typeface="+mn-ea"/>
              </a:rPr>
              <a:t>     </a:t>
            </a:r>
            <a:endParaRPr lang="zh-CN" altLang="zh-CN" sz="3200" b="1" dirty="0" smtClean="0">
              <a:latin typeface="+mn-ea"/>
              <a:ea typeface="+mn-ea"/>
            </a:endParaRPr>
          </a:p>
        </p:txBody>
      </p:sp>
    </p:spTree>
    <p:extLst>
      <p:ext uri="{BB962C8B-B14F-4D97-AF65-F5344CB8AC3E}">
        <p14:creationId xmlns:p14="http://schemas.microsoft.com/office/powerpoint/2010/main" val="3304111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23850" y="1341438"/>
            <a:ext cx="8496300" cy="4154984"/>
          </a:xfrm>
          <a:prstGeom prst="rect">
            <a:avLst/>
          </a:prstGeom>
          <a:noFill/>
          <a:ln w="9525">
            <a:noFill/>
            <a:miter lim="800000"/>
            <a:headEnd/>
            <a:tailEnd/>
          </a:ln>
        </p:spPr>
        <p:txBody>
          <a:bodyPr>
            <a:spAutoFit/>
          </a:bodyPr>
          <a:lstStyle/>
          <a:p>
            <a:r>
              <a:rPr lang="zh-CN" altLang="en-US" dirty="0">
                <a:solidFill>
                  <a:srgbClr val="C00000"/>
                </a:solidFill>
              </a:rPr>
              <a:t>例</a:t>
            </a:r>
            <a:r>
              <a:rPr lang="en-US" altLang="zh-CN" dirty="0">
                <a:solidFill>
                  <a:srgbClr val="C00000"/>
                </a:solidFill>
              </a:rPr>
              <a:t>2.3.9  </a:t>
            </a:r>
            <a:r>
              <a:rPr lang="zh-CN" altLang="en-US" dirty="0">
                <a:solidFill>
                  <a:srgbClr val="000000"/>
                </a:solidFill>
              </a:rPr>
              <a:t>计算机编码盘的设计。设有编码盘其表面被等分成</a:t>
            </a:r>
            <a:r>
              <a:rPr lang="en-US" altLang="zh-CN" dirty="0">
                <a:solidFill>
                  <a:srgbClr val="000000"/>
                </a:solidFill>
              </a:rPr>
              <a:t>2</a:t>
            </a:r>
            <a:r>
              <a:rPr lang="en-US" altLang="zh-CN" baseline="30000" dirty="0">
                <a:solidFill>
                  <a:srgbClr val="000000"/>
                </a:solidFill>
              </a:rPr>
              <a:t>4</a:t>
            </a:r>
            <a:r>
              <a:rPr lang="zh-CN" altLang="en-US" dirty="0">
                <a:solidFill>
                  <a:srgbClr val="000000"/>
                </a:solidFill>
              </a:rPr>
              <a:t>个部分，其中每一部分分别用绝缘体或导体组成。绝缘体部分给出信号</a:t>
            </a:r>
            <a:r>
              <a:rPr lang="en-US" altLang="zh-CN" dirty="0">
                <a:solidFill>
                  <a:srgbClr val="000000"/>
                </a:solidFill>
              </a:rPr>
              <a:t>0</a:t>
            </a:r>
            <a:r>
              <a:rPr lang="zh-CN" altLang="en-US" dirty="0">
                <a:solidFill>
                  <a:srgbClr val="000000"/>
                </a:solidFill>
              </a:rPr>
              <a:t>，导体部分给出信号</a:t>
            </a:r>
            <a:r>
              <a:rPr lang="en-US" altLang="zh-CN" dirty="0">
                <a:solidFill>
                  <a:srgbClr val="000000"/>
                </a:solidFill>
              </a:rPr>
              <a:t>1</a:t>
            </a:r>
            <a:r>
              <a:rPr lang="zh-CN" altLang="en-US" dirty="0">
                <a:solidFill>
                  <a:srgbClr val="000000"/>
                </a:solidFill>
              </a:rPr>
              <a:t>，在图中阴影部分表示导体。空白部分表示绝缘体，根据编码盘的位置，触点将得到信息</a:t>
            </a:r>
            <a:r>
              <a:rPr lang="en-US" altLang="zh-CN" dirty="0">
                <a:solidFill>
                  <a:srgbClr val="000000"/>
                </a:solidFill>
              </a:rPr>
              <a:t>1101</a:t>
            </a:r>
            <a:r>
              <a:rPr lang="zh-CN" altLang="en-US" dirty="0">
                <a:solidFill>
                  <a:srgbClr val="000000"/>
                </a:solidFill>
              </a:rPr>
              <a:t>，如果编码盘沿顺时针方向旋转一个部分，触点将有信息</a:t>
            </a:r>
            <a:r>
              <a:rPr lang="en-US" altLang="zh-CN" dirty="0">
                <a:solidFill>
                  <a:srgbClr val="000000"/>
                </a:solidFill>
              </a:rPr>
              <a:t>1010</a:t>
            </a:r>
            <a:r>
              <a:rPr lang="zh-CN" altLang="en-US" dirty="0">
                <a:solidFill>
                  <a:srgbClr val="000000"/>
                </a:solidFill>
              </a:rPr>
              <a:t>。问编码盘上</a:t>
            </a:r>
            <a:r>
              <a:rPr lang="en-US" altLang="zh-CN" dirty="0">
                <a:solidFill>
                  <a:srgbClr val="000000"/>
                </a:solidFill>
              </a:rPr>
              <a:t>16</a:t>
            </a:r>
            <a:r>
              <a:rPr lang="zh-CN" altLang="en-US" dirty="0">
                <a:solidFill>
                  <a:srgbClr val="000000"/>
                </a:solidFill>
              </a:rPr>
              <a:t>个部</a:t>
            </a:r>
          </a:p>
          <a:p>
            <a:r>
              <a:rPr lang="zh-CN" altLang="en-US" dirty="0">
                <a:solidFill>
                  <a:srgbClr val="000000"/>
                </a:solidFill>
              </a:rPr>
              <a:t>分怎样安排导体及绝缘体，</a:t>
            </a:r>
          </a:p>
          <a:p>
            <a:r>
              <a:rPr lang="zh-CN" altLang="en-US" dirty="0">
                <a:solidFill>
                  <a:srgbClr val="000000"/>
                </a:solidFill>
              </a:rPr>
              <a:t>才能使编码盘每旋转一个</a:t>
            </a:r>
          </a:p>
          <a:p>
            <a:r>
              <a:rPr lang="zh-CN" altLang="en-US" dirty="0">
                <a:solidFill>
                  <a:srgbClr val="000000"/>
                </a:solidFill>
              </a:rPr>
              <a:t>部分，四个触点能得到一</a:t>
            </a:r>
          </a:p>
          <a:p>
            <a:r>
              <a:rPr lang="zh-CN" altLang="en-US" dirty="0">
                <a:solidFill>
                  <a:srgbClr val="000000"/>
                </a:solidFill>
              </a:rPr>
              <a:t>组不同的四位二进制数信</a:t>
            </a:r>
          </a:p>
          <a:p>
            <a:r>
              <a:rPr lang="zh-CN" altLang="en-US" dirty="0">
                <a:solidFill>
                  <a:srgbClr val="000000"/>
                </a:solidFill>
              </a:rPr>
              <a:t>息？</a:t>
            </a:r>
          </a:p>
        </p:txBody>
      </p:sp>
      <p:pic>
        <p:nvPicPr>
          <p:cNvPr id="80899" name="Picture 3" descr="d3"/>
          <p:cNvPicPr>
            <a:picLocks noChangeAspect="1" noChangeArrowheads="1"/>
          </p:cNvPicPr>
          <p:nvPr/>
        </p:nvPicPr>
        <p:blipFill>
          <a:blip r:embed="rId2" cstate="print"/>
          <a:srcRect/>
          <a:stretch>
            <a:fillRect/>
          </a:stretch>
        </p:blipFill>
        <p:spPr bwMode="auto">
          <a:xfrm>
            <a:off x="4261178" y="3686066"/>
            <a:ext cx="4679950" cy="2838450"/>
          </a:xfrm>
          <a:prstGeom prst="rect">
            <a:avLst/>
          </a:prstGeom>
          <a:noFill/>
          <a:ln w="9525">
            <a:noFill/>
            <a:miter lim="800000"/>
            <a:headEnd/>
            <a:tailEnd/>
          </a:ln>
        </p:spPr>
      </p:pic>
      <p:sp>
        <p:nvSpPr>
          <p:cNvPr id="5" name="标题 4"/>
          <p:cNvSpPr>
            <a:spLocks noGrp="1"/>
          </p:cNvSpPr>
          <p:nvPr>
            <p:ph type="title"/>
          </p:nvPr>
        </p:nvSpPr>
        <p:spPr/>
        <p:txBody>
          <a:bodyPr/>
          <a:lstStyle/>
          <a:p>
            <a:r>
              <a:rPr lang="zh-CN" altLang="en-US" dirty="0" smtClean="0"/>
              <a:t>欧拉道路与回路</a:t>
            </a:r>
            <a:endParaRPr lang="zh-CN" altLang="en-US" dirty="0"/>
          </a:p>
        </p:txBody>
      </p:sp>
    </p:spTree>
    <p:extLst>
      <p:ext uri="{BB962C8B-B14F-4D97-AF65-F5344CB8AC3E}">
        <p14:creationId xmlns:p14="http://schemas.microsoft.com/office/powerpoint/2010/main" val="2944193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ChangeArrowheads="1"/>
          </p:cNvSpPr>
          <p:nvPr/>
        </p:nvSpPr>
        <p:spPr bwMode="auto">
          <a:xfrm>
            <a:off x="323850" y="1341438"/>
            <a:ext cx="4824413" cy="5010150"/>
          </a:xfrm>
          <a:prstGeom prst="rect">
            <a:avLst/>
          </a:prstGeom>
          <a:noFill/>
          <a:ln w="9525">
            <a:noFill/>
            <a:miter lim="800000"/>
            <a:headEnd/>
            <a:tailEnd/>
          </a:ln>
        </p:spPr>
        <p:txBody>
          <a:bodyPr>
            <a:spAutoFit/>
          </a:bodyPr>
          <a:lstStyle/>
          <a:p>
            <a:pPr>
              <a:spcBef>
                <a:spcPct val="20000"/>
              </a:spcBef>
            </a:pPr>
            <a:r>
              <a:rPr lang="zh-CN" altLang="en-US" sz="2800" dirty="0">
                <a:solidFill>
                  <a:srgbClr val="5E2CAE"/>
                </a:solidFill>
              </a:rPr>
              <a:t>如何进行建模？</a:t>
            </a:r>
          </a:p>
          <a:p>
            <a:pPr>
              <a:spcBef>
                <a:spcPct val="20000"/>
              </a:spcBef>
            </a:pPr>
            <a:r>
              <a:rPr lang="zh-CN" altLang="en-US" dirty="0">
                <a:solidFill>
                  <a:srgbClr val="000000"/>
                </a:solidFill>
              </a:rPr>
              <a:t> </a:t>
            </a:r>
            <a:r>
              <a:rPr lang="en-US" altLang="zh-CN" dirty="0">
                <a:solidFill>
                  <a:srgbClr val="000000"/>
                </a:solidFill>
              </a:rPr>
              <a:t>–</a:t>
            </a:r>
            <a:r>
              <a:rPr lang="zh-CN" altLang="en-US" dirty="0">
                <a:solidFill>
                  <a:srgbClr val="000000"/>
                </a:solidFill>
              </a:rPr>
              <a:t>每次旋转时，输出中有三位不</a:t>
            </a:r>
          </a:p>
          <a:p>
            <a:pPr>
              <a:spcBef>
                <a:spcPct val="20000"/>
              </a:spcBef>
            </a:pPr>
            <a:r>
              <a:rPr lang="zh-CN" altLang="en-US" dirty="0">
                <a:solidFill>
                  <a:srgbClr val="000000"/>
                </a:solidFill>
              </a:rPr>
              <a:t>   变，如</a:t>
            </a:r>
            <a:r>
              <a:rPr lang="en-US" altLang="zh-CN" dirty="0" err="1">
                <a:solidFill>
                  <a:srgbClr val="000000"/>
                </a:solidFill>
              </a:rPr>
              <a:t>xabc</a:t>
            </a:r>
            <a:r>
              <a:rPr lang="zh-CN" altLang="en-US" dirty="0">
                <a:solidFill>
                  <a:srgbClr val="000000"/>
                </a:solidFill>
                <a:latin typeface="华文细黑" pitchFamily="2" charset="-122"/>
                <a:ea typeface="华文细黑" pitchFamily="2" charset="-122"/>
              </a:rPr>
              <a:t>变成</a:t>
            </a:r>
            <a:r>
              <a:rPr lang="en-US" altLang="zh-CN" dirty="0" err="1">
                <a:solidFill>
                  <a:srgbClr val="000000"/>
                </a:solidFill>
                <a:ea typeface="华文细黑" pitchFamily="2" charset="-122"/>
              </a:rPr>
              <a:t>abcy</a:t>
            </a:r>
            <a:endParaRPr lang="en-US" altLang="zh-CN" dirty="0">
              <a:solidFill>
                <a:srgbClr val="000000"/>
              </a:solidFill>
              <a:ea typeface="华文细黑" pitchFamily="2" charset="-122"/>
            </a:endParaRPr>
          </a:p>
          <a:p>
            <a:pPr>
              <a:spcBef>
                <a:spcPct val="20000"/>
              </a:spcBef>
            </a:pPr>
            <a:r>
              <a:rPr lang="en-US" altLang="zh-CN" dirty="0">
                <a:solidFill>
                  <a:srgbClr val="000000"/>
                </a:solidFill>
                <a:ea typeface="华文细黑" pitchFamily="2" charset="-122"/>
              </a:rPr>
              <a:t> – </a:t>
            </a:r>
            <a:r>
              <a:rPr lang="zh-CN" altLang="en-US" dirty="0">
                <a:solidFill>
                  <a:srgbClr val="000000"/>
                </a:solidFill>
                <a:ea typeface="华文细黑" pitchFamily="2" charset="-122"/>
              </a:rPr>
              <a:t>将四位数字的后三位作为结点</a:t>
            </a:r>
          </a:p>
          <a:p>
            <a:pPr>
              <a:spcBef>
                <a:spcPct val="20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八种组合情况作为八个结点</a:t>
            </a:r>
          </a:p>
          <a:p>
            <a:pPr>
              <a:spcBef>
                <a:spcPct val="20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每次旋转可以从一个结点到另</a:t>
            </a:r>
          </a:p>
          <a:p>
            <a:pPr>
              <a:spcBef>
                <a:spcPct val="20000"/>
              </a:spcBef>
            </a:pPr>
            <a:r>
              <a:rPr lang="zh-CN" altLang="en-US" dirty="0">
                <a:solidFill>
                  <a:srgbClr val="000000"/>
                </a:solidFill>
                <a:ea typeface="华文细黑" pitchFamily="2" charset="-122"/>
              </a:rPr>
              <a:t>      一个结点</a:t>
            </a:r>
          </a:p>
          <a:p>
            <a:pPr>
              <a:spcBef>
                <a:spcPct val="20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有两种可能，即</a:t>
            </a:r>
            <a:r>
              <a:rPr lang="en-US" altLang="zh-CN" dirty="0" err="1">
                <a:solidFill>
                  <a:srgbClr val="000000"/>
                </a:solidFill>
                <a:ea typeface="华文细黑" pitchFamily="2" charset="-122"/>
              </a:rPr>
              <a:t>abc</a:t>
            </a:r>
            <a:r>
              <a:rPr lang="en-US" altLang="zh-CN" dirty="0">
                <a:solidFill>
                  <a:srgbClr val="000000"/>
                </a:solidFill>
                <a:ea typeface="华文细黑" pitchFamily="2" charset="-122"/>
              </a:rPr>
              <a:t>-&gt;bc1, </a:t>
            </a:r>
          </a:p>
          <a:p>
            <a:pPr>
              <a:spcBef>
                <a:spcPct val="20000"/>
              </a:spcBef>
            </a:pPr>
            <a:r>
              <a:rPr lang="en-US" altLang="zh-CN" dirty="0">
                <a:solidFill>
                  <a:srgbClr val="000000"/>
                </a:solidFill>
                <a:ea typeface="华文细黑" pitchFamily="2" charset="-122"/>
              </a:rPr>
              <a:t>    </a:t>
            </a:r>
            <a:r>
              <a:rPr lang="en-US" altLang="zh-CN" dirty="0" err="1">
                <a:solidFill>
                  <a:srgbClr val="000000"/>
                </a:solidFill>
                <a:ea typeface="华文细黑" pitchFamily="2" charset="-122"/>
              </a:rPr>
              <a:t>abc</a:t>
            </a:r>
            <a:r>
              <a:rPr lang="en-US" altLang="zh-CN" dirty="0">
                <a:solidFill>
                  <a:srgbClr val="000000"/>
                </a:solidFill>
                <a:ea typeface="华文细黑" pitchFamily="2" charset="-122"/>
              </a:rPr>
              <a:t>-&gt;bc0</a:t>
            </a:r>
            <a:r>
              <a:rPr lang="zh-CN" altLang="en-US" dirty="0">
                <a:solidFill>
                  <a:srgbClr val="000000"/>
                </a:solidFill>
                <a:latin typeface="华文细黑" pitchFamily="2" charset="-122"/>
                <a:ea typeface="华文细黑" pitchFamily="2" charset="-122"/>
              </a:rPr>
              <a:t>，</a:t>
            </a:r>
          </a:p>
          <a:p>
            <a:pPr>
              <a:spcBef>
                <a:spcPct val="20000"/>
              </a:spcBef>
            </a:pPr>
            <a:r>
              <a:rPr lang="zh-CN" altLang="en-US" dirty="0">
                <a:solidFill>
                  <a:srgbClr val="000000"/>
                </a:solidFill>
                <a:latin typeface="华文细黑" pitchFamily="2" charset="-122"/>
                <a:ea typeface="华文细黑" pitchFamily="2" charset="-122"/>
              </a:rPr>
              <a:t>     输出为</a:t>
            </a:r>
            <a:r>
              <a:rPr lang="en-US" altLang="zh-CN" dirty="0">
                <a:solidFill>
                  <a:srgbClr val="000000"/>
                </a:solidFill>
                <a:ea typeface="华文细黑" pitchFamily="2" charset="-122"/>
              </a:rPr>
              <a:t>abc1</a:t>
            </a:r>
            <a:r>
              <a:rPr lang="zh-CN" altLang="en-US" dirty="0">
                <a:solidFill>
                  <a:srgbClr val="000000"/>
                </a:solidFill>
                <a:latin typeface="华文细黑" pitchFamily="2" charset="-122"/>
                <a:ea typeface="华文细黑" pitchFamily="2" charset="-122"/>
              </a:rPr>
              <a:t>或者</a:t>
            </a:r>
            <a:r>
              <a:rPr lang="en-US" altLang="zh-CN" dirty="0">
                <a:solidFill>
                  <a:srgbClr val="000000"/>
                </a:solidFill>
                <a:ea typeface="华文细黑" pitchFamily="2" charset="-122"/>
              </a:rPr>
              <a:t>abc0</a:t>
            </a:r>
          </a:p>
          <a:p>
            <a:pPr>
              <a:spcBef>
                <a:spcPct val="50000"/>
              </a:spcBef>
            </a:pPr>
            <a:endParaRPr lang="en-US" altLang="zh-CN" dirty="0">
              <a:solidFill>
                <a:srgbClr val="FFFFFF"/>
              </a:solidFill>
              <a:ea typeface="华文细黑" pitchFamily="2" charset="-122"/>
            </a:endParaRPr>
          </a:p>
        </p:txBody>
      </p:sp>
      <p:sp>
        <p:nvSpPr>
          <p:cNvPr id="5" name="标题 4"/>
          <p:cNvSpPr>
            <a:spLocks noGrp="1"/>
          </p:cNvSpPr>
          <p:nvPr>
            <p:ph type="title"/>
          </p:nvPr>
        </p:nvSpPr>
        <p:spPr/>
        <p:txBody>
          <a:bodyPr/>
          <a:lstStyle/>
          <a:p>
            <a:r>
              <a:rPr lang="zh-CN" altLang="en-US" dirty="0" smtClean="0"/>
              <a:t>欧拉道路与回路</a:t>
            </a:r>
            <a:endParaRPr lang="zh-CN" altLang="en-US" dirty="0"/>
          </a:p>
        </p:txBody>
      </p:sp>
      <p:grpSp>
        <p:nvGrpSpPr>
          <p:cNvPr id="3" name="组合 2"/>
          <p:cNvGrpSpPr/>
          <p:nvPr/>
        </p:nvGrpSpPr>
        <p:grpSpPr>
          <a:xfrm>
            <a:off x="5008466" y="1336337"/>
            <a:ext cx="3665285" cy="5246155"/>
            <a:chOff x="5008466" y="1336337"/>
            <a:chExt cx="3665285" cy="5246155"/>
          </a:xfrm>
        </p:grpSpPr>
        <p:sp>
          <p:nvSpPr>
            <p:cNvPr id="52" name="椭圆 51"/>
            <p:cNvSpPr/>
            <p:nvPr/>
          </p:nvSpPr>
          <p:spPr>
            <a:xfrm>
              <a:off x="6447546" y="1553149"/>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000</a:t>
              </a:r>
              <a:endParaRPr lang="zh-CN" altLang="en-US" sz="1100" dirty="0">
                <a:solidFill>
                  <a:srgbClr val="FFFFFF"/>
                </a:solidFill>
              </a:endParaRPr>
            </a:p>
          </p:txBody>
        </p:sp>
        <p:sp>
          <p:nvSpPr>
            <p:cNvPr id="53" name="椭圆 52"/>
            <p:cNvSpPr/>
            <p:nvPr/>
          </p:nvSpPr>
          <p:spPr>
            <a:xfrm>
              <a:off x="7541486" y="2357910"/>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100</a:t>
              </a:r>
              <a:endParaRPr lang="zh-CN" altLang="en-US" sz="1100" dirty="0">
                <a:solidFill>
                  <a:srgbClr val="FFFFFF"/>
                </a:solidFill>
              </a:endParaRPr>
            </a:p>
          </p:txBody>
        </p:sp>
        <p:sp>
          <p:nvSpPr>
            <p:cNvPr id="54" name="椭圆 53"/>
            <p:cNvSpPr/>
            <p:nvPr/>
          </p:nvSpPr>
          <p:spPr>
            <a:xfrm>
              <a:off x="6447546" y="3125503"/>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010</a:t>
              </a:r>
              <a:endParaRPr lang="zh-CN" altLang="en-US" sz="1100" dirty="0">
                <a:solidFill>
                  <a:srgbClr val="FFFFFF"/>
                </a:solidFill>
              </a:endParaRPr>
            </a:p>
          </p:txBody>
        </p:sp>
        <p:sp>
          <p:nvSpPr>
            <p:cNvPr id="55" name="椭圆 54"/>
            <p:cNvSpPr/>
            <p:nvPr/>
          </p:nvSpPr>
          <p:spPr>
            <a:xfrm>
              <a:off x="6447545" y="5882954"/>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111</a:t>
              </a:r>
              <a:endParaRPr lang="zh-CN" altLang="en-US" sz="1100" dirty="0">
                <a:solidFill>
                  <a:srgbClr val="FFFFFF"/>
                </a:solidFill>
              </a:endParaRPr>
            </a:p>
          </p:txBody>
        </p:sp>
        <p:sp>
          <p:nvSpPr>
            <p:cNvPr id="56" name="椭圆 55"/>
            <p:cNvSpPr/>
            <p:nvPr/>
          </p:nvSpPr>
          <p:spPr>
            <a:xfrm>
              <a:off x="7541485" y="5100377"/>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110</a:t>
              </a:r>
              <a:endParaRPr lang="zh-CN" altLang="en-US" sz="1100" dirty="0">
                <a:solidFill>
                  <a:srgbClr val="FFFFFF"/>
                </a:solidFill>
              </a:endParaRPr>
            </a:p>
          </p:txBody>
        </p:sp>
        <p:sp>
          <p:nvSpPr>
            <p:cNvPr id="57" name="椭圆 56"/>
            <p:cNvSpPr/>
            <p:nvPr/>
          </p:nvSpPr>
          <p:spPr>
            <a:xfrm>
              <a:off x="5369455" y="5097484"/>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011</a:t>
              </a:r>
              <a:endParaRPr lang="zh-CN" altLang="en-US" sz="1100" dirty="0">
                <a:solidFill>
                  <a:srgbClr val="FFFFFF"/>
                </a:solidFill>
              </a:endParaRPr>
            </a:p>
          </p:txBody>
        </p:sp>
        <p:sp>
          <p:nvSpPr>
            <p:cNvPr id="58" name="椭圆 57"/>
            <p:cNvSpPr/>
            <p:nvPr/>
          </p:nvSpPr>
          <p:spPr>
            <a:xfrm>
              <a:off x="6447546" y="4332742"/>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101</a:t>
              </a:r>
              <a:endParaRPr lang="zh-CN" altLang="en-US" sz="1100" dirty="0">
                <a:solidFill>
                  <a:srgbClr val="FFFFFF"/>
                </a:solidFill>
              </a:endParaRPr>
            </a:p>
          </p:txBody>
        </p:sp>
        <p:sp>
          <p:nvSpPr>
            <p:cNvPr id="59" name="椭圆 58"/>
            <p:cNvSpPr/>
            <p:nvPr/>
          </p:nvSpPr>
          <p:spPr>
            <a:xfrm>
              <a:off x="5376655" y="2363669"/>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001</a:t>
              </a:r>
              <a:endParaRPr lang="zh-CN" altLang="en-US" sz="1100" dirty="0">
                <a:solidFill>
                  <a:srgbClr val="FFFFFF"/>
                </a:solidFill>
              </a:endParaRPr>
            </a:p>
          </p:txBody>
        </p:sp>
        <p:cxnSp>
          <p:nvCxnSpPr>
            <p:cNvPr id="60" name="直接箭头连接符 59"/>
            <p:cNvCxnSpPr>
              <a:stCxn id="52" idx="3"/>
              <a:endCxn id="59" idx="7"/>
            </p:cNvCxnSpPr>
            <p:nvPr/>
          </p:nvCxnSpPr>
          <p:spPr>
            <a:xfrm flipH="1">
              <a:off x="5973750" y="1936468"/>
              <a:ext cx="576242" cy="49296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3" idx="1"/>
              <a:endCxn id="52" idx="5"/>
            </p:cNvCxnSpPr>
            <p:nvPr/>
          </p:nvCxnSpPr>
          <p:spPr>
            <a:xfrm flipH="1" flipV="1">
              <a:off x="7044641" y="1936468"/>
              <a:ext cx="599290" cy="487209"/>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3" idx="2"/>
              <a:endCxn id="59" idx="6"/>
            </p:cNvCxnSpPr>
            <p:nvPr/>
          </p:nvCxnSpPr>
          <p:spPr>
            <a:xfrm flipH="1">
              <a:off x="6076194" y="2582453"/>
              <a:ext cx="1465292" cy="5759"/>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9" idx="5"/>
              <a:endCxn id="54" idx="1"/>
            </p:cNvCxnSpPr>
            <p:nvPr/>
          </p:nvCxnSpPr>
          <p:spPr>
            <a:xfrm>
              <a:off x="5973750" y="2746988"/>
              <a:ext cx="576242" cy="444282"/>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7"/>
            </p:cNvCxnSpPr>
            <p:nvPr/>
          </p:nvCxnSpPr>
          <p:spPr>
            <a:xfrm flipH="1">
              <a:off x="7044641" y="2741229"/>
              <a:ext cx="599290" cy="450041"/>
            </a:xfrm>
            <a:prstGeom prst="straightConnector1">
              <a:avLst/>
            </a:prstGeom>
            <a:ln w="19050">
              <a:solidFill>
                <a:srgbClr val="0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4" idx="3"/>
              <a:endCxn id="58" idx="1"/>
            </p:cNvCxnSpPr>
            <p:nvPr/>
          </p:nvCxnSpPr>
          <p:spPr>
            <a:xfrm>
              <a:off x="6549991" y="3508822"/>
              <a:ext cx="0" cy="889687"/>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8" idx="7"/>
              <a:endCxn id="54" idx="5"/>
            </p:cNvCxnSpPr>
            <p:nvPr/>
          </p:nvCxnSpPr>
          <p:spPr>
            <a:xfrm flipV="1">
              <a:off x="7044641" y="3508822"/>
              <a:ext cx="0" cy="889687"/>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9" idx="4"/>
              <a:endCxn id="57" idx="0"/>
            </p:cNvCxnSpPr>
            <p:nvPr/>
          </p:nvCxnSpPr>
          <p:spPr>
            <a:xfrm flipH="1">
              <a:off x="5719225" y="2812756"/>
              <a:ext cx="7200" cy="228472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0"/>
              <a:endCxn id="53" idx="4"/>
            </p:cNvCxnSpPr>
            <p:nvPr/>
          </p:nvCxnSpPr>
          <p:spPr>
            <a:xfrm flipV="1">
              <a:off x="7891256" y="2806997"/>
              <a:ext cx="1" cy="229338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8" idx="3"/>
              <a:endCxn id="57" idx="7"/>
            </p:cNvCxnSpPr>
            <p:nvPr/>
          </p:nvCxnSpPr>
          <p:spPr>
            <a:xfrm flipH="1">
              <a:off x="5966550" y="4716061"/>
              <a:ext cx="583441" cy="447191"/>
            </a:xfrm>
            <a:prstGeom prst="straightConnector1">
              <a:avLst/>
            </a:prstGeom>
            <a:ln w="1905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5"/>
              <a:endCxn id="55" idx="1"/>
            </p:cNvCxnSpPr>
            <p:nvPr/>
          </p:nvCxnSpPr>
          <p:spPr>
            <a:xfrm>
              <a:off x="5966550" y="5480804"/>
              <a:ext cx="583440" cy="46791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7" idx="6"/>
              <a:endCxn id="56" idx="2"/>
            </p:cNvCxnSpPr>
            <p:nvPr/>
          </p:nvCxnSpPr>
          <p:spPr>
            <a:xfrm>
              <a:off x="6068995" y="5322028"/>
              <a:ext cx="1472491" cy="2893"/>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6" idx="1"/>
              <a:endCxn id="58" idx="5"/>
            </p:cNvCxnSpPr>
            <p:nvPr/>
          </p:nvCxnSpPr>
          <p:spPr>
            <a:xfrm flipH="1" flipV="1">
              <a:off x="7044641" y="4716061"/>
              <a:ext cx="599289" cy="450084"/>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5" idx="7"/>
              <a:endCxn id="56" idx="3"/>
            </p:cNvCxnSpPr>
            <p:nvPr/>
          </p:nvCxnSpPr>
          <p:spPr>
            <a:xfrm flipV="1">
              <a:off x="7044640" y="5483697"/>
              <a:ext cx="599290" cy="465025"/>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6376684" y="133633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𝟎</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𝟎𝟎𝟎𝟎</m:t>
                        </m:r>
                      </m:oMath>
                    </m:oMathPara>
                  </a14:m>
                  <a:endParaRPr lang="zh-CN" altLang="en-US" sz="900" dirty="0">
                    <a:solidFill>
                      <a:srgbClr val="4D5B6B"/>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376684" y="1336337"/>
                  <a:ext cx="824519" cy="259438"/>
                </a:xfrm>
                <a:prstGeom prst="rect">
                  <a:avLst/>
                </a:prstGeom>
                <a:blipFill rotWithShape="1">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5604918" y="1946393"/>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𝟎𝟎𝟎𝟏</m:t>
                        </m:r>
                      </m:oMath>
                    </m:oMathPara>
                  </a14:m>
                  <a:endParaRPr lang="zh-CN" altLang="en-US" sz="900" dirty="0">
                    <a:solidFill>
                      <a:srgbClr val="4D5B6B"/>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5604918" y="1946393"/>
                  <a:ext cx="824519" cy="259438"/>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396582" y="2323014"/>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𝟗</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𝟏𝟎𝟎𝟏</m:t>
                        </m:r>
                      </m:oMath>
                    </m:oMathPara>
                  </a14:m>
                  <a:endParaRPr lang="zh-CN" altLang="en-US" sz="900" dirty="0">
                    <a:solidFill>
                      <a:srgbClr val="4D5B6B"/>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396582" y="2323014"/>
                  <a:ext cx="824519" cy="259438"/>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7231672" y="195397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𝟖</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𝟏𝟎𝟎𝟎</m:t>
                        </m:r>
                      </m:oMath>
                    </m:oMathPara>
                  </a14:m>
                  <a:endParaRPr lang="zh-CN" altLang="en-US" sz="900" dirty="0">
                    <a:solidFill>
                      <a:srgbClr val="4D5B6B"/>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7231672" y="1953977"/>
                  <a:ext cx="824519" cy="259438"/>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008466" y="372590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𝟑</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𝟎𝟎𝟏𝟏</m:t>
                        </m:r>
                      </m:oMath>
                    </m:oMathPara>
                  </a14:m>
                  <a:endParaRPr lang="zh-CN" altLang="en-US" sz="900" dirty="0">
                    <a:solidFill>
                      <a:srgbClr val="4D5B6B"/>
                    </a:soli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5008466" y="3725907"/>
                  <a:ext cx="824519" cy="259438"/>
                </a:xfrm>
                <a:prstGeom prst="rect">
                  <a:avLst/>
                </a:prstGeom>
                <a:blipFill rotWithShape="1">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7768378" y="3707841"/>
                  <a:ext cx="905373"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𝟏𝟐</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𝟏𝟏𝟎𝟎</m:t>
                        </m:r>
                      </m:oMath>
                    </m:oMathPara>
                  </a14:m>
                  <a:endParaRPr lang="zh-CN" altLang="en-US" sz="900" dirty="0">
                    <a:solidFill>
                      <a:srgbClr val="4D5B6B"/>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7768378" y="3707841"/>
                  <a:ext cx="905373" cy="259438"/>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471897" y="5613825"/>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𝟕</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𝟎𝟏𝟏𝟏</m:t>
                        </m:r>
                      </m:oMath>
                    </m:oMathPara>
                  </a14:m>
                  <a:endParaRPr lang="zh-CN" altLang="en-US" sz="900" dirty="0">
                    <a:solidFill>
                      <a:srgbClr val="4D5B6B"/>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5471897" y="5613825"/>
                  <a:ext cx="824519" cy="259438"/>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313807" y="6323054"/>
                  <a:ext cx="947850"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𝟏𝟓</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𝟏𝟏𝟏𝟏</m:t>
                        </m:r>
                      </m:oMath>
                    </m:oMathPara>
                  </a14:m>
                  <a:endParaRPr lang="zh-CN" altLang="en-US" sz="900" dirty="0">
                    <a:solidFill>
                      <a:srgbClr val="4D5B6B"/>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6313807" y="6323054"/>
                  <a:ext cx="947850" cy="259438"/>
                </a:xfrm>
                <a:prstGeom prst="rect">
                  <a:avLst/>
                </a:prstGeom>
                <a:blipFill rotWithShape="1">
                  <a:blip r:embed="rId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7274854" y="5623515"/>
                  <a:ext cx="937133"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𝟏𝟒</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𝟏𝟏𝟏𝟎</m:t>
                        </m:r>
                      </m:oMath>
                    </m:oMathPara>
                  </a14:m>
                  <a:endParaRPr lang="zh-CN" altLang="en-US" sz="900" dirty="0">
                    <a:solidFill>
                      <a:srgbClr val="4D5B6B"/>
                    </a:solidFill>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7274854" y="5623515"/>
                  <a:ext cx="937133" cy="259438"/>
                </a:xfrm>
                <a:prstGeom prst="rect">
                  <a:avLst/>
                </a:prstGeom>
                <a:blipFill rotWithShape="1">
                  <a:blip r:embed="rId1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6420801" y="5287132"/>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𝟔</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𝟎𝟏𝟏𝟎</m:t>
                        </m:r>
                      </m:oMath>
                    </m:oMathPara>
                  </a14:m>
                  <a:endParaRPr lang="zh-CN" altLang="en-US" sz="900" dirty="0">
                    <a:solidFill>
                      <a:srgbClr val="4D5B6B"/>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6420801" y="5287132"/>
                  <a:ext cx="824519" cy="259438"/>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815184" y="390333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𝟓</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𝟎𝟏𝟎𝟏</m:t>
                        </m:r>
                      </m:oMath>
                    </m:oMathPara>
                  </a14:m>
                  <a:endParaRPr lang="zh-CN" altLang="en-US" sz="900" dirty="0">
                    <a:solidFill>
                      <a:srgbClr val="4D5B6B"/>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5815184" y="3903337"/>
                  <a:ext cx="824519" cy="259438"/>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945830" y="3895087"/>
                  <a:ext cx="883537"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𝟏𝟎</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𝟏𝟎𝟏𝟎</m:t>
                        </m:r>
                      </m:oMath>
                    </m:oMathPara>
                  </a14:m>
                  <a:endParaRPr lang="zh-CN" altLang="en-US" sz="900" dirty="0">
                    <a:solidFill>
                      <a:srgbClr val="4D5B6B"/>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945830" y="3895087"/>
                  <a:ext cx="883537" cy="259438"/>
                </a:xfrm>
                <a:prstGeom prst="rect">
                  <a:avLst/>
                </a:prstGeom>
                <a:blipFill rotWithShape="1">
                  <a:blip r:embed="rId1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682776" y="2979462"/>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𝟐</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𝟎𝟎𝟏𝟎</m:t>
                        </m:r>
                      </m:oMath>
                    </m:oMathPara>
                  </a14:m>
                  <a:endParaRPr lang="zh-CN" altLang="en-US" sz="900" dirty="0">
                    <a:solidFill>
                      <a:srgbClr val="4D5B6B"/>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5682776" y="2979462"/>
                  <a:ext cx="824519" cy="259438"/>
                </a:xfrm>
                <a:prstGeom prst="rect">
                  <a:avLst/>
                </a:prstGeom>
                <a:blipFill rotWithShape="1">
                  <a:blip r:embed="rId1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7059941" y="2977559"/>
                  <a:ext cx="824519"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𝟒</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𝟎𝟏𝟎𝟎</m:t>
                        </m:r>
                      </m:oMath>
                    </m:oMathPara>
                  </a14:m>
                  <a:endParaRPr lang="zh-CN" altLang="en-US" sz="900" dirty="0">
                    <a:solidFill>
                      <a:srgbClr val="4D5B6B"/>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7059941" y="2977559"/>
                  <a:ext cx="824519" cy="230832"/>
                </a:xfrm>
                <a:prstGeom prst="rect">
                  <a:avLst/>
                </a:prstGeom>
                <a:blipFill rotWithShape="1">
                  <a:blip r:embed="rId1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5638092" y="4686232"/>
                  <a:ext cx="913278"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𝟏𝟏</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𝟏𝟎𝟏𝟏</m:t>
                        </m:r>
                      </m:oMath>
                    </m:oMathPara>
                  </a14:m>
                  <a:endParaRPr lang="zh-CN" altLang="en-US" sz="900" dirty="0">
                    <a:solidFill>
                      <a:srgbClr val="4D5B6B"/>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5638092" y="4686232"/>
                  <a:ext cx="913278" cy="259438"/>
                </a:xfrm>
                <a:prstGeom prst="rect">
                  <a:avLst/>
                </a:prstGeom>
                <a:blipFill rotWithShape="1">
                  <a:blip r:embed="rId1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7043637" y="4666427"/>
                  <a:ext cx="913278"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𝟏𝟑</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𝟏𝟏𝟎𝟏</m:t>
                        </m:r>
                      </m:oMath>
                    </m:oMathPara>
                  </a14:m>
                  <a:endParaRPr lang="zh-CN" altLang="en-US" sz="900" dirty="0">
                    <a:solidFill>
                      <a:srgbClr val="4D5B6B"/>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043637" y="4666427"/>
                  <a:ext cx="913278" cy="259438"/>
                </a:xfrm>
                <a:prstGeom prst="rect">
                  <a:avLst/>
                </a:prstGeom>
                <a:blipFill rotWithShape="1">
                  <a:blip r:embed="rId17" cstate="print"/>
                  <a:stretch>
                    <a:fillRect/>
                  </a:stretch>
                </a:blipFill>
              </p:spPr>
              <p:txBody>
                <a:bodyPr/>
                <a:lstStyle/>
                <a:p>
                  <a:r>
                    <a:rPr lang="zh-CN" altLang="en-US">
                      <a:noFill/>
                    </a:rPr>
                    <a:t> </a:t>
                  </a:r>
                </a:p>
              </p:txBody>
            </p:sp>
          </mc:Fallback>
        </mc:AlternateContent>
        <p:cxnSp>
          <p:nvCxnSpPr>
            <p:cNvPr id="90" name="曲线连接符 89"/>
            <p:cNvCxnSpPr/>
            <p:nvPr/>
          </p:nvCxnSpPr>
          <p:spPr>
            <a:xfrm flipH="1">
              <a:off x="6459071" y="1777692"/>
              <a:ext cx="699540" cy="12700"/>
            </a:xfrm>
            <a:prstGeom prst="curvedConnector5">
              <a:avLst>
                <a:gd name="adj1" fmla="val 274"/>
                <a:gd name="adj2" fmla="val -4236984"/>
                <a:gd name="adj3" fmla="val 99726"/>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55" idx="2"/>
              <a:endCxn id="55" idx="6"/>
            </p:cNvCxnSpPr>
            <p:nvPr/>
          </p:nvCxnSpPr>
          <p:spPr>
            <a:xfrm rot="10800000" flipH="1">
              <a:off x="6447545" y="6107498"/>
              <a:ext cx="699540" cy="12700"/>
            </a:xfrm>
            <a:prstGeom prst="curvedConnector5">
              <a:avLst>
                <a:gd name="adj1" fmla="val -824"/>
                <a:gd name="adj2" fmla="val -4357992"/>
                <a:gd name="adj3" fmla="val 98627"/>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28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8708">
                                            <p:txEl>
                                              <p:pRg st="1" end="1"/>
                                            </p:txEl>
                                          </p:spTgt>
                                        </p:tgtEl>
                                        <p:attrNameLst>
                                          <p:attrName>style.visibility</p:attrName>
                                        </p:attrNameLst>
                                      </p:cBhvr>
                                      <p:to>
                                        <p:strVal val="visible"/>
                                      </p:to>
                                    </p:set>
                                    <p:animEffect transition="in" filter="blinds(horizontal)">
                                      <p:cBhvr>
                                        <p:cTn id="7" dur="500"/>
                                        <p:tgtEl>
                                          <p:spTgt spid="32870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8708">
                                            <p:txEl>
                                              <p:pRg st="2" end="2"/>
                                            </p:txEl>
                                          </p:spTgt>
                                        </p:tgtEl>
                                        <p:attrNameLst>
                                          <p:attrName>style.visibility</p:attrName>
                                        </p:attrNameLst>
                                      </p:cBhvr>
                                      <p:to>
                                        <p:strVal val="visible"/>
                                      </p:to>
                                    </p:set>
                                    <p:animEffect transition="in" filter="blinds(horizontal)">
                                      <p:cBhvr>
                                        <p:cTn id="10" dur="500"/>
                                        <p:tgtEl>
                                          <p:spTgt spid="3287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28708">
                                            <p:txEl>
                                              <p:pRg st="3" end="3"/>
                                            </p:txEl>
                                          </p:spTgt>
                                        </p:tgtEl>
                                        <p:attrNameLst>
                                          <p:attrName>style.visibility</p:attrName>
                                        </p:attrNameLst>
                                      </p:cBhvr>
                                      <p:to>
                                        <p:strVal val="visible"/>
                                      </p:to>
                                    </p:set>
                                    <p:animEffect transition="in" filter="blinds(horizontal)">
                                      <p:cBhvr>
                                        <p:cTn id="15" dur="500"/>
                                        <p:tgtEl>
                                          <p:spTgt spid="32870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8708">
                                            <p:txEl>
                                              <p:pRg st="4" end="4"/>
                                            </p:txEl>
                                          </p:spTgt>
                                        </p:tgtEl>
                                        <p:attrNameLst>
                                          <p:attrName>style.visibility</p:attrName>
                                        </p:attrNameLst>
                                      </p:cBhvr>
                                      <p:to>
                                        <p:strVal val="visible"/>
                                      </p:to>
                                    </p:set>
                                    <p:animEffect transition="in" filter="blinds(horizontal)">
                                      <p:cBhvr>
                                        <p:cTn id="20" dur="500"/>
                                        <p:tgtEl>
                                          <p:spTgt spid="32870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8708">
                                            <p:txEl>
                                              <p:pRg st="5" end="5"/>
                                            </p:txEl>
                                          </p:spTgt>
                                        </p:tgtEl>
                                        <p:attrNameLst>
                                          <p:attrName>style.visibility</p:attrName>
                                        </p:attrNameLst>
                                      </p:cBhvr>
                                      <p:to>
                                        <p:strVal val="visible"/>
                                      </p:to>
                                    </p:set>
                                    <p:animEffect transition="in" filter="blinds(horizontal)">
                                      <p:cBhvr>
                                        <p:cTn id="25" dur="500"/>
                                        <p:tgtEl>
                                          <p:spTgt spid="328708">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28708">
                                            <p:txEl>
                                              <p:pRg st="6" end="6"/>
                                            </p:txEl>
                                          </p:spTgt>
                                        </p:tgtEl>
                                        <p:attrNameLst>
                                          <p:attrName>style.visibility</p:attrName>
                                        </p:attrNameLst>
                                      </p:cBhvr>
                                      <p:to>
                                        <p:strVal val="visible"/>
                                      </p:to>
                                    </p:set>
                                    <p:animEffect transition="in" filter="blinds(horizontal)">
                                      <p:cBhvr>
                                        <p:cTn id="28" dur="500"/>
                                        <p:tgtEl>
                                          <p:spTgt spid="32870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28708">
                                            <p:txEl>
                                              <p:pRg st="7" end="7"/>
                                            </p:txEl>
                                          </p:spTgt>
                                        </p:tgtEl>
                                        <p:attrNameLst>
                                          <p:attrName>style.visibility</p:attrName>
                                        </p:attrNameLst>
                                      </p:cBhvr>
                                      <p:to>
                                        <p:strVal val="visible"/>
                                      </p:to>
                                    </p:set>
                                    <p:animEffect transition="in" filter="blinds(horizontal)">
                                      <p:cBhvr>
                                        <p:cTn id="33" dur="500"/>
                                        <p:tgtEl>
                                          <p:spTgt spid="328708">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28708">
                                            <p:txEl>
                                              <p:pRg st="8" end="8"/>
                                            </p:txEl>
                                          </p:spTgt>
                                        </p:tgtEl>
                                        <p:attrNameLst>
                                          <p:attrName>style.visibility</p:attrName>
                                        </p:attrNameLst>
                                      </p:cBhvr>
                                      <p:to>
                                        <p:strVal val="visible"/>
                                      </p:to>
                                    </p:set>
                                    <p:animEffect transition="in" filter="blinds(horizontal)">
                                      <p:cBhvr>
                                        <p:cTn id="36" dur="500"/>
                                        <p:tgtEl>
                                          <p:spTgt spid="328708">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28708">
                                            <p:txEl>
                                              <p:pRg st="9" end="9"/>
                                            </p:txEl>
                                          </p:spTgt>
                                        </p:tgtEl>
                                        <p:attrNameLst>
                                          <p:attrName>style.visibility</p:attrName>
                                        </p:attrNameLst>
                                      </p:cBhvr>
                                      <p:to>
                                        <p:strVal val="visible"/>
                                      </p:to>
                                    </p:set>
                                    <p:animEffect transition="in" filter="blinds(horizontal)">
                                      <p:cBhvr>
                                        <p:cTn id="39" dur="500"/>
                                        <p:tgtEl>
                                          <p:spTgt spid="3287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ChangeArrowheads="1"/>
          </p:cNvSpPr>
          <p:nvPr/>
        </p:nvSpPr>
        <p:spPr bwMode="auto">
          <a:xfrm>
            <a:off x="323850" y="1341438"/>
            <a:ext cx="5040313" cy="2702278"/>
          </a:xfrm>
          <a:prstGeom prst="rect">
            <a:avLst/>
          </a:prstGeom>
          <a:noFill/>
          <a:ln w="9525">
            <a:noFill/>
            <a:miter lim="800000"/>
            <a:headEnd/>
            <a:tailEnd/>
          </a:ln>
        </p:spPr>
        <p:txBody>
          <a:bodyPr>
            <a:spAutoFit/>
          </a:bodyPr>
          <a:lstStyle/>
          <a:p>
            <a:pPr>
              <a:spcBef>
                <a:spcPct val="20000"/>
              </a:spcBef>
            </a:pPr>
            <a:r>
              <a:rPr lang="zh-CN" altLang="en-US" sz="2800" dirty="0">
                <a:solidFill>
                  <a:srgbClr val="5E2CAE"/>
                </a:solidFill>
              </a:rPr>
              <a:t>构造有向连通图</a:t>
            </a:r>
          </a:p>
          <a:p>
            <a:pPr>
              <a:spcBef>
                <a:spcPct val="20000"/>
              </a:spcBef>
            </a:pPr>
            <a:r>
              <a:rPr lang="en-US" altLang="en-US" dirty="0">
                <a:solidFill>
                  <a:srgbClr val="000000"/>
                </a:solidFill>
                <a:latin typeface="华文细黑" pitchFamily="2" charset="-122"/>
                <a:ea typeface="华文细黑" pitchFamily="2" charset="-122"/>
              </a:rPr>
              <a:t>其中有</a:t>
            </a:r>
            <a:r>
              <a:rPr lang="en-US" altLang="zh-CN" dirty="0">
                <a:solidFill>
                  <a:srgbClr val="000000"/>
                </a:solidFill>
                <a:latin typeface="华文细黑" pitchFamily="2" charset="-122"/>
                <a:ea typeface="华文细黑" pitchFamily="2" charset="-122"/>
              </a:rPr>
              <a:t>16</a:t>
            </a:r>
            <a:r>
              <a:rPr lang="en-US" altLang="en-US" dirty="0">
                <a:solidFill>
                  <a:srgbClr val="000000"/>
                </a:solidFill>
                <a:latin typeface="华文细黑" pitchFamily="2" charset="-122"/>
                <a:ea typeface="华文细黑" pitchFamily="2" charset="-122"/>
              </a:rPr>
              <a:t>条边，包括了</a:t>
            </a:r>
            <a:r>
              <a:rPr lang="en-US" altLang="zh-CN" dirty="0">
                <a:solidFill>
                  <a:srgbClr val="000000"/>
                </a:solidFill>
                <a:latin typeface="华文细黑" pitchFamily="2" charset="-122"/>
                <a:ea typeface="华文细黑" pitchFamily="2" charset="-122"/>
              </a:rPr>
              <a:t>16</a:t>
            </a:r>
            <a:r>
              <a:rPr lang="zh-CN" altLang="en-US" dirty="0">
                <a:solidFill>
                  <a:srgbClr val="000000"/>
                </a:solidFill>
                <a:latin typeface="华文细黑" pitchFamily="2" charset="-122"/>
                <a:ea typeface="华文细黑" pitchFamily="2" charset="-122"/>
              </a:rPr>
              <a:t>种输出，每个结点的度都是偶数</a:t>
            </a:r>
          </a:p>
          <a:p>
            <a:pPr>
              <a:spcBef>
                <a:spcPct val="20000"/>
              </a:spcBef>
            </a:pPr>
            <a:r>
              <a:rPr lang="zh-CN" altLang="en-US" dirty="0">
                <a:solidFill>
                  <a:srgbClr val="000000"/>
                </a:solidFill>
                <a:latin typeface="华文细黑" pitchFamily="2" charset="-122"/>
                <a:ea typeface="华文细黑" pitchFamily="2" charset="-122"/>
              </a:rPr>
              <a:t>因此存在欧拉回路</a:t>
            </a:r>
            <a:r>
              <a:rPr lang="en-US" altLang="en-US" dirty="0">
                <a:solidFill>
                  <a:srgbClr val="000000"/>
                </a:solidFill>
                <a:latin typeface="华文细黑" pitchFamily="2" charset="-122"/>
                <a:ea typeface="华文细黑" pitchFamily="2" charset="-122"/>
              </a:rPr>
              <a:t>，</a:t>
            </a:r>
            <a:r>
              <a:rPr lang="en-US" altLang="en-US" dirty="0" err="1">
                <a:solidFill>
                  <a:srgbClr val="000000"/>
                </a:solidFill>
                <a:latin typeface="华文细黑" pitchFamily="2" charset="-122"/>
                <a:ea typeface="华文细黑" pitchFamily="2" charset="-122"/>
              </a:rPr>
              <a:t>且任何一条欧拉回路都是一种可行方案例如</a:t>
            </a:r>
            <a:endParaRPr lang="zh-CN" altLang="en-US" dirty="0">
              <a:solidFill>
                <a:srgbClr val="000000"/>
              </a:solidFill>
              <a:latin typeface="华文细黑" pitchFamily="2" charset="-122"/>
              <a:ea typeface="华文细黑" pitchFamily="2" charset="-122"/>
            </a:endParaRPr>
          </a:p>
          <a:p>
            <a:pPr>
              <a:spcBef>
                <a:spcPct val="50000"/>
              </a:spcBef>
            </a:pPr>
            <a:endParaRPr lang="en-US" altLang="zh-CN" dirty="0">
              <a:solidFill>
                <a:srgbClr val="FFFFFF"/>
              </a:solidFill>
              <a:ea typeface="华文细黑" pitchFamily="2" charset="-122"/>
            </a:endParaRPr>
          </a:p>
        </p:txBody>
      </p:sp>
      <p:sp>
        <p:nvSpPr>
          <p:cNvPr id="5" name="标题 4"/>
          <p:cNvSpPr>
            <a:spLocks noGrp="1"/>
          </p:cNvSpPr>
          <p:nvPr>
            <p:ph type="title"/>
          </p:nvPr>
        </p:nvSpPr>
        <p:spPr/>
        <p:txBody>
          <a:bodyPr/>
          <a:lstStyle/>
          <a:p>
            <a:r>
              <a:rPr lang="zh-CN" altLang="en-US" dirty="0" smtClean="0"/>
              <a:t>欧拉道路与回路</a:t>
            </a:r>
            <a:endParaRPr lang="zh-CN" altLang="en-US" dirty="0"/>
          </a:p>
        </p:txBody>
      </p:sp>
      <p:sp>
        <p:nvSpPr>
          <p:cNvPr id="116" name="椭圆 115"/>
          <p:cNvSpPr/>
          <p:nvPr/>
        </p:nvSpPr>
        <p:spPr>
          <a:xfrm>
            <a:off x="6447546" y="1553149"/>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000</a:t>
            </a:r>
            <a:endParaRPr lang="zh-CN" altLang="en-US" sz="1100" dirty="0">
              <a:solidFill>
                <a:srgbClr val="FFFFFF"/>
              </a:solidFill>
            </a:endParaRPr>
          </a:p>
        </p:txBody>
      </p:sp>
      <p:sp>
        <p:nvSpPr>
          <p:cNvPr id="117" name="椭圆 116"/>
          <p:cNvSpPr/>
          <p:nvPr/>
        </p:nvSpPr>
        <p:spPr>
          <a:xfrm>
            <a:off x="7541486" y="2357910"/>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100</a:t>
            </a:r>
            <a:endParaRPr lang="zh-CN" altLang="en-US" sz="1100" dirty="0">
              <a:solidFill>
                <a:srgbClr val="FFFFFF"/>
              </a:solidFill>
            </a:endParaRPr>
          </a:p>
        </p:txBody>
      </p:sp>
      <p:sp>
        <p:nvSpPr>
          <p:cNvPr id="118" name="椭圆 117"/>
          <p:cNvSpPr/>
          <p:nvPr/>
        </p:nvSpPr>
        <p:spPr>
          <a:xfrm>
            <a:off x="6447546" y="3125503"/>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010</a:t>
            </a:r>
            <a:endParaRPr lang="zh-CN" altLang="en-US" sz="1100" dirty="0">
              <a:solidFill>
                <a:srgbClr val="FFFFFF"/>
              </a:solidFill>
            </a:endParaRPr>
          </a:p>
        </p:txBody>
      </p:sp>
      <p:sp>
        <p:nvSpPr>
          <p:cNvPr id="119" name="椭圆 118"/>
          <p:cNvSpPr/>
          <p:nvPr/>
        </p:nvSpPr>
        <p:spPr>
          <a:xfrm>
            <a:off x="6447545" y="5882954"/>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111</a:t>
            </a:r>
            <a:endParaRPr lang="zh-CN" altLang="en-US" sz="1100" dirty="0">
              <a:solidFill>
                <a:srgbClr val="FFFFFF"/>
              </a:solidFill>
            </a:endParaRPr>
          </a:p>
        </p:txBody>
      </p:sp>
      <p:sp>
        <p:nvSpPr>
          <p:cNvPr id="120" name="椭圆 119"/>
          <p:cNvSpPr/>
          <p:nvPr/>
        </p:nvSpPr>
        <p:spPr>
          <a:xfrm>
            <a:off x="7541485" y="5100377"/>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110</a:t>
            </a:r>
            <a:endParaRPr lang="zh-CN" altLang="en-US" sz="1100" dirty="0">
              <a:solidFill>
                <a:srgbClr val="FFFFFF"/>
              </a:solidFill>
            </a:endParaRPr>
          </a:p>
        </p:txBody>
      </p:sp>
      <p:sp>
        <p:nvSpPr>
          <p:cNvPr id="121" name="椭圆 120"/>
          <p:cNvSpPr/>
          <p:nvPr/>
        </p:nvSpPr>
        <p:spPr>
          <a:xfrm>
            <a:off x="5369455" y="5097484"/>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011</a:t>
            </a:r>
            <a:endParaRPr lang="zh-CN" altLang="en-US" sz="1100" dirty="0">
              <a:solidFill>
                <a:srgbClr val="FFFFFF"/>
              </a:solidFill>
            </a:endParaRPr>
          </a:p>
        </p:txBody>
      </p:sp>
      <p:sp>
        <p:nvSpPr>
          <p:cNvPr id="122" name="椭圆 121"/>
          <p:cNvSpPr/>
          <p:nvPr/>
        </p:nvSpPr>
        <p:spPr>
          <a:xfrm>
            <a:off x="6447546" y="4332742"/>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101</a:t>
            </a:r>
            <a:endParaRPr lang="zh-CN" altLang="en-US" sz="1100" dirty="0">
              <a:solidFill>
                <a:srgbClr val="FFFFFF"/>
              </a:solidFill>
            </a:endParaRPr>
          </a:p>
        </p:txBody>
      </p:sp>
      <p:sp>
        <p:nvSpPr>
          <p:cNvPr id="123" name="椭圆 122"/>
          <p:cNvSpPr/>
          <p:nvPr/>
        </p:nvSpPr>
        <p:spPr>
          <a:xfrm>
            <a:off x="5376655" y="2363669"/>
            <a:ext cx="699540" cy="449087"/>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4D5B6B">
                    <a:lumMod val="50000"/>
                  </a:srgbClr>
                </a:solidFill>
              </a:rPr>
              <a:t>001</a:t>
            </a:r>
            <a:endParaRPr lang="zh-CN" altLang="en-US" sz="1100" dirty="0">
              <a:solidFill>
                <a:srgbClr val="FFFFFF"/>
              </a:solidFill>
            </a:endParaRPr>
          </a:p>
        </p:txBody>
      </p:sp>
      <p:cxnSp>
        <p:nvCxnSpPr>
          <p:cNvPr id="124" name="直接箭头连接符 123"/>
          <p:cNvCxnSpPr>
            <a:stCxn id="116" idx="3"/>
            <a:endCxn id="123" idx="7"/>
          </p:cNvCxnSpPr>
          <p:nvPr/>
        </p:nvCxnSpPr>
        <p:spPr>
          <a:xfrm flipH="1">
            <a:off x="5973750" y="1936468"/>
            <a:ext cx="576242" cy="49296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17" idx="1"/>
            <a:endCxn id="116" idx="5"/>
          </p:cNvCxnSpPr>
          <p:nvPr/>
        </p:nvCxnSpPr>
        <p:spPr>
          <a:xfrm flipH="1" flipV="1">
            <a:off x="7044641" y="1936468"/>
            <a:ext cx="599290" cy="487209"/>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17" idx="2"/>
            <a:endCxn id="123" idx="6"/>
          </p:cNvCxnSpPr>
          <p:nvPr/>
        </p:nvCxnSpPr>
        <p:spPr>
          <a:xfrm flipH="1">
            <a:off x="6076194" y="2582453"/>
            <a:ext cx="1465292" cy="5759"/>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23" idx="5"/>
            <a:endCxn id="118" idx="1"/>
          </p:cNvCxnSpPr>
          <p:nvPr/>
        </p:nvCxnSpPr>
        <p:spPr>
          <a:xfrm>
            <a:off x="5973750" y="2746988"/>
            <a:ext cx="576242" cy="444282"/>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17" idx="3"/>
            <a:endCxn id="118" idx="7"/>
          </p:cNvCxnSpPr>
          <p:nvPr/>
        </p:nvCxnSpPr>
        <p:spPr>
          <a:xfrm flipH="1">
            <a:off x="7044641" y="2741229"/>
            <a:ext cx="599290" cy="450041"/>
          </a:xfrm>
          <a:prstGeom prst="straightConnector1">
            <a:avLst/>
          </a:prstGeom>
          <a:ln w="19050">
            <a:solidFill>
              <a:srgbClr val="0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118" idx="3"/>
            <a:endCxn id="122" idx="1"/>
          </p:cNvCxnSpPr>
          <p:nvPr/>
        </p:nvCxnSpPr>
        <p:spPr>
          <a:xfrm>
            <a:off x="6549991" y="3508822"/>
            <a:ext cx="0" cy="889687"/>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22" idx="7"/>
            <a:endCxn id="118" idx="5"/>
          </p:cNvCxnSpPr>
          <p:nvPr/>
        </p:nvCxnSpPr>
        <p:spPr>
          <a:xfrm flipV="1">
            <a:off x="7044641" y="3508822"/>
            <a:ext cx="0" cy="889687"/>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23" idx="4"/>
            <a:endCxn id="121" idx="0"/>
          </p:cNvCxnSpPr>
          <p:nvPr/>
        </p:nvCxnSpPr>
        <p:spPr>
          <a:xfrm flipH="1">
            <a:off x="5719225" y="2812756"/>
            <a:ext cx="7200" cy="228472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20" idx="0"/>
            <a:endCxn id="117" idx="4"/>
          </p:cNvCxnSpPr>
          <p:nvPr/>
        </p:nvCxnSpPr>
        <p:spPr>
          <a:xfrm flipV="1">
            <a:off x="7891256" y="2806997"/>
            <a:ext cx="1" cy="229338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22" idx="3"/>
            <a:endCxn id="121" idx="7"/>
          </p:cNvCxnSpPr>
          <p:nvPr/>
        </p:nvCxnSpPr>
        <p:spPr>
          <a:xfrm flipH="1">
            <a:off x="5966550" y="4716061"/>
            <a:ext cx="583441" cy="447191"/>
          </a:xfrm>
          <a:prstGeom prst="straightConnector1">
            <a:avLst/>
          </a:prstGeom>
          <a:ln w="1905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1" idx="5"/>
            <a:endCxn id="119" idx="1"/>
          </p:cNvCxnSpPr>
          <p:nvPr/>
        </p:nvCxnSpPr>
        <p:spPr>
          <a:xfrm>
            <a:off x="5966550" y="5480804"/>
            <a:ext cx="583440" cy="467918"/>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1" idx="6"/>
            <a:endCxn id="120" idx="2"/>
          </p:cNvCxnSpPr>
          <p:nvPr/>
        </p:nvCxnSpPr>
        <p:spPr>
          <a:xfrm>
            <a:off x="6068995" y="5322028"/>
            <a:ext cx="1472491" cy="2893"/>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0" idx="1"/>
            <a:endCxn id="122" idx="5"/>
          </p:cNvCxnSpPr>
          <p:nvPr/>
        </p:nvCxnSpPr>
        <p:spPr>
          <a:xfrm flipH="1" flipV="1">
            <a:off x="7044641" y="4716061"/>
            <a:ext cx="599289" cy="450084"/>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9" idx="7"/>
            <a:endCxn id="120" idx="3"/>
          </p:cNvCxnSpPr>
          <p:nvPr/>
        </p:nvCxnSpPr>
        <p:spPr>
          <a:xfrm flipV="1">
            <a:off x="7044640" y="5483697"/>
            <a:ext cx="599290" cy="465025"/>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6376684" y="133633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𝟎</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𝟎𝟎𝟎𝟎</m:t>
                      </m:r>
                    </m:oMath>
                  </m:oMathPara>
                </a14:m>
                <a:endParaRPr lang="zh-CN" altLang="en-US" sz="900" dirty="0">
                  <a:solidFill>
                    <a:srgbClr val="4D5B6B"/>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6376684" y="1336337"/>
                <a:ext cx="824519" cy="259438"/>
              </a:xfrm>
              <a:prstGeom prst="rect">
                <a:avLst/>
              </a:prstGeom>
              <a:blipFill rotWithShape="1">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604918" y="1946393"/>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𝟎𝟎𝟎𝟏</m:t>
                      </m:r>
                    </m:oMath>
                  </m:oMathPara>
                </a14:m>
                <a:endParaRPr lang="zh-CN" altLang="en-US" sz="900" dirty="0">
                  <a:solidFill>
                    <a:srgbClr val="4D5B6B"/>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5604918" y="1946393"/>
                <a:ext cx="824519" cy="259438"/>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6396582" y="2323014"/>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𝟗</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𝟏𝟎𝟎𝟏</m:t>
                      </m:r>
                    </m:oMath>
                  </m:oMathPara>
                </a14:m>
                <a:endParaRPr lang="zh-CN" altLang="en-US" sz="900" dirty="0">
                  <a:solidFill>
                    <a:srgbClr val="4D5B6B"/>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6396582" y="2323014"/>
                <a:ext cx="824519" cy="259438"/>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7231672" y="195397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𝟖</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𝟏𝟎𝟎𝟎</m:t>
                      </m:r>
                    </m:oMath>
                  </m:oMathPara>
                </a14:m>
                <a:endParaRPr lang="zh-CN" altLang="en-US" sz="900" dirty="0">
                  <a:solidFill>
                    <a:srgbClr val="4D5B6B"/>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7231672" y="1953977"/>
                <a:ext cx="824519" cy="259438"/>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5008466" y="372590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𝟑</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𝟎𝟎𝟏𝟏</m:t>
                      </m:r>
                    </m:oMath>
                  </m:oMathPara>
                </a14:m>
                <a:endParaRPr lang="zh-CN" altLang="en-US" sz="900" dirty="0">
                  <a:solidFill>
                    <a:srgbClr val="4D5B6B"/>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5008466" y="3725907"/>
                <a:ext cx="824519" cy="259438"/>
              </a:xfrm>
              <a:prstGeom prst="rect">
                <a:avLst/>
              </a:prstGeom>
              <a:blipFill rotWithShape="1">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7768378" y="3707841"/>
                <a:ext cx="905373"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𝟏𝟐</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𝟏𝟏𝟎𝟎</m:t>
                      </m:r>
                    </m:oMath>
                  </m:oMathPara>
                </a14:m>
                <a:endParaRPr lang="zh-CN" altLang="en-US" sz="900" dirty="0">
                  <a:solidFill>
                    <a:srgbClr val="4D5B6B"/>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7768378" y="3707841"/>
                <a:ext cx="905373" cy="259438"/>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5471897" y="5613825"/>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𝟕</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𝟎𝟏𝟏𝟏</m:t>
                      </m:r>
                    </m:oMath>
                  </m:oMathPara>
                </a14:m>
                <a:endParaRPr lang="zh-CN" altLang="en-US" sz="900" dirty="0">
                  <a:solidFill>
                    <a:srgbClr val="4D5B6B"/>
                  </a:solidFill>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5471897" y="5613825"/>
                <a:ext cx="824519" cy="259438"/>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13807" y="6323054"/>
                <a:ext cx="947850"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𝟏𝟓</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𝟏𝟏𝟏𝟏</m:t>
                      </m:r>
                    </m:oMath>
                  </m:oMathPara>
                </a14:m>
                <a:endParaRPr lang="zh-CN" altLang="en-US" sz="900" dirty="0">
                  <a:solidFill>
                    <a:srgbClr val="4D5B6B"/>
                  </a:solidFill>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6313807" y="6323054"/>
                <a:ext cx="947850" cy="259438"/>
              </a:xfrm>
              <a:prstGeom prst="rect">
                <a:avLst/>
              </a:prstGeom>
              <a:blipFill rotWithShape="1">
                <a:blip r:embed="rId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274854" y="5623515"/>
                <a:ext cx="937133"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𝟏𝟒</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𝟏𝟏𝟏𝟎</m:t>
                      </m:r>
                    </m:oMath>
                  </m:oMathPara>
                </a14:m>
                <a:endParaRPr lang="zh-CN" altLang="en-US" sz="900" dirty="0">
                  <a:solidFill>
                    <a:srgbClr val="4D5B6B"/>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274854" y="5623515"/>
                <a:ext cx="937133" cy="259438"/>
              </a:xfrm>
              <a:prstGeom prst="rect">
                <a:avLst/>
              </a:prstGeom>
              <a:blipFill rotWithShape="1">
                <a:blip r:embed="rId1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6420801" y="5287132"/>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𝟔</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𝟎𝟏𝟏𝟎</m:t>
                      </m:r>
                    </m:oMath>
                  </m:oMathPara>
                </a14:m>
                <a:endParaRPr lang="zh-CN" altLang="en-US" sz="900" dirty="0">
                  <a:solidFill>
                    <a:srgbClr val="4D5B6B"/>
                  </a:solidFill>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6420801" y="5287132"/>
                <a:ext cx="824519" cy="259438"/>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5815184" y="3903337"/>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𝟓</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𝟎𝟏𝟎𝟏</m:t>
                      </m:r>
                    </m:oMath>
                  </m:oMathPara>
                </a14:m>
                <a:endParaRPr lang="zh-CN" altLang="en-US" sz="900" dirty="0">
                  <a:solidFill>
                    <a:srgbClr val="4D5B6B"/>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5815184" y="3903337"/>
                <a:ext cx="824519" cy="259438"/>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6945830" y="3895087"/>
                <a:ext cx="883537"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𝟏𝟎</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𝟏𝟎𝟏𝟎</m:t>
                      </m:r>
                    </m:oMath>
                  </m:oMathPara>
                </a14:m>
                <a:endParaRPr lang="zh-CN" altLang="en-US" sz="900" dirty="0">
                  <a:solidFill>
                    <a:srgbClr val="4D5B6B"/>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6945830" y="3895087"/>
                <a:ext cx="883537" cy="259438"/>
              </a:xfrm>
              <a:prstGeom prst="rect">
                <a:avLst/>
              </a:prstGeom>
              <a:blipFill rotWithShape="1">
                <a:blip r:embed="rId1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5682776" y="2979462"/>
                <a:ext cx="824519"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𝟐</m:t>
                          </m:r>
                        </m:sub>
                      </m:sSub>
                      <m:r>
                        <a:rPr lang="en-US" altLang="zh-CN" sz="900" i="1" smtClean="0">
                          <a:solidFill>
                            <a:srgbClr val="000000"/>
                          </a:solidFill>
                          <a:latin typeface="Cambria Math"/>
                        </a:rPr>
                        <m:t>=</m:t>
                      </m:r>
                      <m:r>
                        <a:rPr lang="en-US" altLang="zh-CN" sz="900" i="1" smtClean="0">
                          <a:solidFill>
                            <a:srgbClr val="000000"/>
                          </a:solidFill>
                          <a:latin typeface="Cambria Math"/>
                        </a:rPr>
                        <m:t>𝟎𝟎𝟏𝟎</m:t>
                      </m:r>
                    </m:oMath>
                  </m:oMathPara>
                </a14:m>
                <a:endParaRPr lang="zh-CN" altLang="en-US" sz="900" dirty="0">
                  <a:solidFill>
                    <a:srgbClr val="4D5B6B"/>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5682776" y="2979462"/>
                <a:ext cx="824519" cy="259438"/>
              </a:xfrm>
              <a:prstGeom prst="rect">
                <a:avLst/>
              </a:prstGeom>
              <a:blipFill rotWithShape="1">
                <a:blip r:embed="rId1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7059941" y="2977559"/>
                <a:ext cx="824519"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𝟒</m:t>
                          </m:r>
                        </m:sub>
                      </m:sSub>
                      <m:r>
                        <a:rPr lang="en-US" altLang="zh-CN" sz="900" i="1" smtClean="0">
                          <a:solidFill>
                            <a:srgbClr val="000000"/>
                          </a:solidFill>
                          <a:latin typeface="Cambria Math"/>
                        </a:rPr>
                        <m:t>=</m:t>
                      </m:r>
                      <m:r>
                        <a:rPr lang="en-US" altLang="zh-CN" sz="900" i="1" smtClean="0">
                          <a:solidFill>
                            <a:srgbClr val="000000"/>
                          </a:solidFill>
                          <a:latin typeface="Cambria Math"/>
                        </a:rPr>
                        <m:t>𝟎𝟏𝟎𝟎</m:t>
                      </m:r>
                    </m:oMath>
                  </m:oMathPara>
                </a14:m>
                <a:endParaRPr lang="zh-CN" altLang="en-US" sz="900" dirty="0">
                  <a:solidFill>
                    <a:srgbClr val="4D5B6B"/>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7059941" y="2977559"/>
                <a:ext cx="824519" cy="230832"/>
              </a:xfrm>
              <a:prstGeom prst="rect">
                <a:avLst/>
              </a:prstGeom>
              <a:blipFill rotWithShape="1">
                <a:blip r:embed="rId1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5638092" y="4686232"/>
                <a:ext cx="913278"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𝟏𝟏</m:t>
                          </m:r>
                        </m:sub>
                      </m:sSub>
                      <m:r>
                        <a:rPr lang="en-US" altLang="zh-CN" sz="900" i="1" smtClean="0">
                          <a:solidFill>
                            <a:srgbClr val="000000"/>
                          </a:solidFill>
                          <a:latin typeface="Cambria Math"/>
                        </a:rPr>
                        <m:t>=</m:t>
                      </m:r>
                      <m:r>
                        <a:rPr lang="en-US" altLang="zh-CN" sz="900" i="1" smtClean="0">
                          <a:solidFill>
                            <a:srgbClr val="000000"/>
                          </a:solidFill>
                          <a:latin typeface="Cambria Math"/>
                        </a:rPr>
                        <m:t>𝟏𝟎𝟏𝟏</m:t>
                      </m:r>
                    </m:oMath>
                  </m:oMathPara>
                </a14:m>
                <a:endParaRPr lang="zh-CN" altLang="en-US" sz="900" dirty="0">
                  <a:solidFill>
                    <a:srgbClr val="4D5B6B"/>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638092" y="4686232"/>
                <a:ext cx="913278" cy="259438"/>
              </a:xfrm>
              <a:prstGeom prst="rect">
                <a:avLst/>
              </a:prstGeom>
              <a:blipFill rotWithShape="1">
                <a:blip r:embed="rId1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7043637" y="4666427"/>
                <a:ext cx="913278" cy="259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smtClean="0">
                              <a:solidFill>
                                <a:srgbClr val="000000"/>
                              </a:solidFill>
                              <a:latin typeface="Cambria Math" panose="02040503050406030204" pitchFamily="18" charset="0"/>
                            </a:rPr>
                          </m:ctrlPr>
                        </m:sSubPr>
                        <m:e>
                          <m:r>
                            <a:rPr lang="en-US" altLang="zh-CN" sz="900" i="1" smtClean="0">
                              <a:solidFill>
                                <a:srgbClr val="000000"/>
                              </a:solidFill>
                              <a:latin typeface="Cambria Math"/>
                            </a:rPr>
                            <m:t>𝒆</m:t>
                          </m:r>
                        </m:e>
                        <m:sub>
                          <m:r>
                            <a:rPr lang="en-US" altLang="zh-CN" sz="900" i="1" smtClean="0">
                              <a:solidFill>
                                <a:srgbClr val="000000"/>
                              </a:solidFill>
                              <a:latin typeface="Cambria Math"/>
                            </a:rPr>
                            <m:t>𝟏𝟑</m:t>
                          </m:r>
                        </m:sub>
                      </m:sSub>
                      <m:r>
                        <a:rPr lang="en-US" altLang="zh-CN" sz="900" i="1" smtClean="0">
                          <a:solidFill>
                            <a:srgbClr val="000000"/>
                          </a:solidFill>
                          <a:latin typeface="Cambria Math"/>
                        </a:rPr>
                        <m:t>=</m:t>
                      </m:r>
                      <m:r>
                        <a:rPr lang="en-US" altLang="zh-CN" sz="900" i="1" smtClean="0">
                          <a:solidFill>
                            <a:srgbClr val="000000"/>
                          </a:solidFill>
                          <a:latin typeface="Cambria Math"/>
                        </a:rPr>
                        <m:t>𝟏𝟏𝟎𝟏</m:t>
                      </m:r>
                    </m:oMath>
                  </m:oMathPara>
                </a14:m>
                <a:endParaRPr lang="zh-CN" altLang="en-US" sz="900" dirty="0">
                  <a:solidFill>
                    <a:srgbClr val="4D5B6B"/>
                  </a:solidFill>
                </a:endParaRPr>
              </a:p>
            </p:txBody>
          </p:sp>
        </mc:Choice>
        <mc:Fallback xmlns="">
          <p:sp>
            <p:nvSpPr>
              <p:cNvPr id="113" name="TextBox 112"/>
              <p:cNvSpPr txBox="1">
                <a:spLocks noRot="1" noChangeAspect="1" noMove="1" noResize="1" noEditPoints="1" noAdjustHandles="1" noChangeArrowheads="1" noChangeShapeType="1" noTextEdit="1"/>
              </p:cNvSpPr>
              <p:nvPr/>
            </p:nvSpPr>
            <p:spPr>
              <a:xfrm>
                <a:off x="7043637" y="4666427"/>
                <a:ext cx="913278" cy="259438"/>
              </a:xfrm>
              <a:prstGeom prst="rect">
                <a:avLst/>
              </a:prstGeom>
              <a:blipFill rotWithShape="1">
                <a:blip r:embed="rId17" cstate="print"/>
                <a:stretch>
                  <a:fillRect/>
                </a:stretch>
              </a:blipFill>
            </p:spPr>
            <p:txBody>
              <a:bodyPr/>
              <a:lstStyle/>
              <a:p>
                <a:r>
                  <a:rPr lang="zh-CN" altLang="en-US">
                    <a:noFill/>
                  </a:rPr>
                  <a:t> </a:t>
                </a:r>
              </a:p>
            </p:txBody>
          </p:sp>
        </mc:Fallback>
      </mc:AlternateContent>
      <p:cxnSp>
        <p:nvCxnSpPr>
          <p:cNvPr id="43" name="曲线连接符 42"/>
          <p:cNvCxnSpPr/>
          <p:nvPr/>
        </p:nvCxnSpPr>
        <p:spPr>
          <a:xfrm flipH="1">
            <a:off x="6459071" y="1777692"/>
            <a:ext cx="699540" cy="12700"/>
          </a:xfrm>
          <a:prstGeom prst="curvedConnector5">
            <a:avLst>
              <a:gd name="adj1" fmla="val 274"/>
              <a:gd name="adj2" fmla="val -4236984"/>
              <a:gd name="adj3" fmla="val 99726"/>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19" idx="2"/>
            <a:endCxn id="119" idx="6"/>
          </p:cNvCxnSpPr>
          <p:nvPr/>
        </p:nvCxnSpPr>
        <p:spPr>
          <a:xfrm rot="10800000" flipH="1">
            <a:off x="6447545" y="6107498"/>
            <a:ext cx="699540" cy="12700"/>
          </a:xfrm>
          <a:prstGeom prst="curvedConnector5">
            <a:avLst>
              <a:gd name="adj1" fmla="val -824"/>
              <a:gd name="adj2" fmla="val -4357992"/>
              <a:gd name="adj3" fmla="val 98627"/>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82945" name="矩形 82944"/>
          <p:cNvSpPr/>
          <p:nvPr/>
        </p:nvSpPr>
        <p:spPr>
          <a:xfrm>
            <a:off x="540392" y="3526076"/>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67" name="矩形 166"/>
          <p:cNvSpPr/>
          <p:nvPr/>
        </p:nvSpPr>
        <p:spPr>
          <a:xfrm>
            <a:off x="540989" y="3522034"/>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B05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68" name="矩形 167"/>
          <p:cNvSpPr/>
          <p:nvPr/>
        </p:nvSpPr>
        <p:spPr>
          <a:xfrm>
            <a:off x="542685" y="3523886"/>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a:t>
            </a:r>
            <a:r>
              <a:rPr lang="en-US" altLang="zh-CN" dirty="0">
                <a:solidFill>
                  <a:srgbClr val="00B050"/>
                </a:solidFill>
                <a:ea typeface="华文细黑" pitchFamily="2" charset="-122"/>
              </a:rPr>
              <a:t>000</a:t>
            </a:r>
            <a:r>
              <a:rPr lang="en-US" altLang="en-US" dirty="0">
                <a:solidFill>
                  <a:srgbClr val="00B050"/>
                </a:solidFill>
                <a:ea typeface="华文细黑" pitchFamily="2" charset="-122"/>
              </a:rPr>
              <a:t>1</a:t>
            </a:r>
            <a:r>
              <a:rPr lang="en-US" altLang="en-US" dirty="0">
                <a:solidFill>
                  <a:srgbClr val="000000"/>
                </a:solidFill>
                <a:ea typeface="华文细黑" pitchFamily="2" charset="-122"/>
              </a:rPr>
              <a:t>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69" name="矩形 168"/>
          <p:cNvSpPr/>
          <p:nvPr/>
        </p:nvSpPr>
        <p:spPr>
          <a:xfrm>
            <a:off x="540989" y="3526076"/>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a:t>
            </a:r>
            <a:r>
              <a:rPr lang="en-US" altLang="zh-CN" dirty="0">
                <a:solidFill>
                  <a:srgbClr val="00B050"/>
                </a:solidFill>
                <a:ea typeface="华文细黑" pitchFamily="2" charset="-122"/>
              </a:rPr>
              <a:t>00</a:t>
            </a:r>
            <a:r>
              <a:rPr lang="en-US" altLang="en-US" dirty="0">
                <a:solidFill>
                  <a:srgbClr val="00B050"/>
                </a:solidFill>
                <a:ea typeface="华文细黑" pitchFamily="2" charset="-122"/>
              </a:rPr>
              <a:t>10</a:t>
            </a:r>
            <a:r>
              <a:rPr lang="en-US" altLang="en-US" dirty="0">
                <a:solidFill>
                  <a:srgbClr val="000000"/>
                </a:solidFill>
                <a:ea typeface="华文细黑" pitchFamily="2" charset="-122"/>
              </a:rPr>
              <a:t>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0" name="矩形 169"/>
          <p:cNvSpPr/>
          <p:nvPr/>
        </p:nvSpPr>
        <p:spPr>
          <a:xfrm>
            <a:off x="544889" y="3523282"/>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a:t>
            </a:r>
            <a:r>
              <a:rPr lang="en-US" altLang="zh-CN" dirty="0">
                <a:solidFill>
                  <a:srgbClr val="00B050"/>
                </a:solidFill>
                <a:ea typeface="华文细黑" pitchFamily="2" charset="-122"/>
              </a:rPr>
              <a:t>0</a:t>
            </a:r>
            <a:r>
              <a:rPr lang="en-US" altLang="en-US" dirty="0">
                <a:solidFill>
                  <a:srgbClr val="00B05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1" name="矩形 170"/>
          <p:cNvSpPr/>
          <p:nvPr/>
        </p:nvSpPr>
        <p:spPr>
          <a:xfrm>
            <a:off x="544889" y="3527023"/>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B050"/>
                </a:solidFill>
                <a:ea typeface="华文细黑" pitchFamily="2" charset="-122"/>
              </a:rPr>
              <a:t>101</a:t>
            </a:r>
            <a:r>
              <a:rPr lang="en-US" altLang="zh-CN" dirty="0">
                <a:solidFill>
                  <a:srgbClr val="00B050"/>
                </a:solidFill>
                <a:ea typeface="华文细黑" pitchFamily="2" charset="-122"/>
              </a:rPr>
              <a:t>0</a:t>
            </a:r>
            <a:r>
              <a:rPr lang="en-US" altLang="zh-CN" dirty="0">
                <a:solidFill>
                  <a:srgbClr val="000000"/>
                </a:solidFill>
                <a:ea typeface="华文细黑" pitchFamily="2" charset="-122"/>
              </a:rPr>
              <a:t>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2" name="矩形 171"/>
          <p:cNvSpPr/>
          <p:nvPr/>
        </p:nvSpPr>
        <p:spPr>
          <a:xfrm>
            <a:off x="540198" y="3528442"/>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a:t>
            </a:r>
            <a:r>
              <a:rPr lang="en-US" altLang="en-US" dirty="0">
                <a:solidFill>
                  <a:srgbClr val="00B050"/>
                </a:solidFill>
                <a:ea typeface="华文细黑" pitchFamily="2" charset="-122"/>
              </a:rPr>
              <a:t>01</a:t>
            </a:r>
            <a:r>
              <a:rPr lang="en-US" altLang="zh-CN" dirty="0">
                <a:solidFill>
                  <a:srgbClr val="00B05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3" name="矩形 172"/>
          <p:cNvSpPr/>
          <p:nvPr/>
        </p:nvSpPr>
        <p:spPr>
          <a:xfrm>
            <a:off x="540989" y="3526183"/>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a:t>
            </a:r>
            <a:r>
              <a:rPr lang="en-US" altLang="en-US" dirty="0">
                <a:solidFill>
                  <a:srgbClr val="00B050"/>
                </a:solidFill>
                <a:ea typeface="华文细黑" pitchFamily="2" charset="-122"/>
              </a:rPr>
              <a:t>1</a:t>
            </a:r>
            <a:r>
              <a:rPr lang="en-US" altLang="zh-CN" dirty="0">
                <a:solidFill>
                  <a:srgbClr val="00B050"/>
                </a:solidFill>
                <a:ea typeface="华文细黑" pitchFamily="2" charset="-122"/>
              </a:rPr>
              <a:t>00</a:t>
            </a:r>
            <a:r>
              <a:rPr lang="en-US" altLang="en-US" dirty="0">
                <a:solidFill>
                  <a:srgbClr val="00B050"/>
                </a:solidFill>
                <a:ea typeface="华文细黑" pitchFamily="2" charset="-122"/>
              </a:rPr>
              <a:t>1</a:t>
            </a:r>
            <a:r>
              <a:rPr lang="en-US" altLang="en-US" dirty="0">
                <a:solidFill>
                  <a:srgbClr val="000000"/>
                </a:solidFill>
                <a:ea typeface="华文细黑" pitchFamily="2" charset="-122"/>
              </a:rPr>
              <a:t>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4" name="矩形 173"/>
          <p:cNvSpPr/>
          <p:nvPr/>
        </p:nvSpPr>
        <p:spPr>
          <a:xfrm>
            <a:off x="541513" y="3523948"/>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B050"/>
                </a:solidFill>
                <a:ea typeface="华文细黑" pitchFamily="2" charset="-122"/>
              </a:rPr>
              <a:t>00</a:t>
            </a:r>
            <a:r>
              <a:rPr lang="en-US" altLang="en-US" dirty="0">
                <a:solidFill>
                  <a:srgbClr val="00B050"/>
                </a:solidFill>
                <a:ea typeface="华文细黑" pitchFamily="2" charset="-122"/>
              </a:rPr>
              <a:t>11</a:t>
            </a:r>
            <a:r>
              <a:rPr lang="en-US" altLang="en-US" dirty="0">
                <a:solidFill>
                  <a:srgbClr val="000000"/>
                </a:solidFill>
                <a:ea typeface="华文细黑" pitchFamily="2" charset="-122"/>
              </a:rPr>
              <a:t>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5" name="矩形 174"/>
          <p:cNvSpPr/>
          <p:nvPr/>
        </p:nvSpPr>
        <p:spPr>
          <a:xfrm>
            <a:off x="544889" y="3527897"/>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a:t>
            </a:r>
            <a:r>
              <a:rPr lang="en-US" altLang="zh-CN" dirty="0">
                <a:solidFill>
                  <a:srgbClr val="00B050"/>
                </a:solidFill>
                <a:ea typeface="华文细黑" pitchFamily="2" charset="-122"/>
              </a:rPr>
              <a:t>0</a:t>
            </a:r>
            <a:r>
              <a:rPr lang="en-US" altLang="en-US" dirty="0">
                <a:solidFill>
                  <a:srgbClr val="00B050"/>
                </a:solidFill>
                <a:ea typeface="华文细黑" pitchFamily="2" charset="-122"/>
              </a:rPr>
              <a:t>110</a:t>
            </a:r>
            <a:r>
              <a:rPr lang="en-US" altLang="zh-CN" dirty="0">
                <a:solidFill>
                  <a:srgbClr val="00000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6" name="矩形 175"/>
          <p:cNvSpPr/>
          <p:nvPr/>
        </p:nvSpPr>
        <p:spPr>
          <a:xfrm>
            <a:off x="549197" y="3528442"/>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B050"/>
                </a:solidFill>
                <a:ea typeface="华文细黑" pitchFamily="2" charset="-122"/>
              </a:rPr>
              <a:t>110</a:t>
            </a:r>
            <a:r>
              <a:rPr lang="en-US" altLang="zh-CN" dirty="0">
                <a:solidFill>
                  <a:srgbClr val="00B050"/>
                </a:solidFill>
                <a:ea typeface="华文细黑" pitchFamily="2" charset="-122"/>
              </a:rPr>
              <a:t>1</a:t>
            </a:r>
            <a:r>
              <a:rPr lang="en-US" altLang="zh-CN" dirty="0">
                <a:solidFill>
                  <a:srgbClr val="000000"/>
                </a:solidFill>
                <a:ea typeface="华文细黑" pitchFamily="2" charset="-122"/>
              </a:rPr>
              <a:t>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7" name="矩形 176"/>
          <p:cNvSpPr/>
          <p:nvPr/>
        </p:nvSpPr>
        <p:spPr>
          <a:xfrm>
            <a:off x="541513" y="3527724"/>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a:t>
            </a:r>
            <a:r>
              <a:rPr lang="en-US" altLang="en-US" dirty="0">
                <a:solidFill>
                  <a:srgbClr val="00B050"/>
                </a:solidFill>
                <a:ea typeface="华文细黑" pitchFamily="2" charset="-122"/>
              </a:rPr>
              <a:t>10</a:t>
            </a:r>
            <a:r>
              <a:rPr lang="en-US" altLang="zh-CN" dirty="0">
                <a:solidFill>
                  <a:srgbClr val="00B050"/>
                </a:solidFill>
                <a:ea typeface="华文细黑" pitchFamily="2" charset="-122"/>
              </a:rPr>
              <a:t>11</a:t>
            </a:r>
            <a:r>
              <a:rPr lang="en-US" altLang="zh-CN" dirty="0">
                <a:solidFill>
                  <a:srgbClr val="000000"/>
                </a:solidFill>
                <a:ea typeface="华文细黑" pitchFamily="2" charset="-122"/>
              </a:rPr>
              <a:t>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8" name="矩形 177"/>
          <p:cNvSpPr/>
          <p:nvPr/>
        </p:nvSpPr>
        <p:spPr>
          <a:xfrm>
            <a:off x="540283" y="3527539"/>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a:t>
            </a:r>
            <a:r>
              <a:rPr lang="en-US" altLang="en-US" dirty="0">
                <a:solidFill>
                  <a:srgbClr val="00B050"/>
                </a:solidFill>
                <a:ea typeface="华文细黑" pitchFamily="2" charset="-122"/>
              </a:rPr>
              <a:t>0</a:t>
            </a:r>
            <a:r>
              <a:rPr lang="en-US" altLang="zh-CN" dirty="0">
                <a:solidFill>
                  <a:srgbClr val="00B050"/>
                </a:solidFill>
                <a:ea typeface="华文细黑" pitchFamily="2" charset="-122"/>
              </a:rPr>
              <a:t>111</a:t>
            </a:r>
            <a:r>
              <a:rPr lang="en-US" altLang="zh-CN" dirty="0">
                <a:solidFill>
                  <a:srgbClr val="000000"/>
                </a:solidFill>
                <a:ea typeface="华文细黑" pitchFamily="2" charset="-122"/>
              </a:rPr>
              <a:t>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
        <p:nvSpPr>
          <p:cNvPr id="179" name="矩形 178"/>
          <p:cNvSpPr/>
          <p:nvPr/>
        </p:nvSpPr>
        <p:spPr>
          <a:xfrm>
            <a:off x="540198" y="3520802"/>
            <a:ext cx="3160802" cy="461665"/>
          </a:xfrm>
          <a:prstGeom prst="rect">
            <a:avLst/>
          </a:prstGeom>
        </p:spPr>
        <p:txBody>
          <a:bodyPr wrap="none">
            <a:spAutoFit/>
          </a:bodyPr>
          <a:lstStyle/>
          <a:p>
            <a:pPr>
              <a:spcBef>
                <a:spcPct val="20000"/>
              </a:spcBef>
            </a:pPr>
            <a:r>
              <a:rPr lang="en-US" altLang="en-US" dirty="0">
                <a:solidFill>
                  <a:srgbClr val="000000"/>
                </a:solidFill>
                <a:ea typeface="华文细黑" pitchFamily="2" charset="-122"/>
              </a:rPr>
              <a:t>“</a:t>
            </a:r>
            <a:r>
              <a:rPr lang="en-US" altLang="zh-CN" dirty="0">
                <a:solidFill>
                  <a:srgbClr val="000000"/>
                </a:solidFill>
                <a:ea typeface="华文细黑" pitchFamily="2" charset="-122"/>
              </a:rPr>
              <a:t>0000</a:t>
            </a:r>
            <a:r>
              <a:rPr lang="en-US" altLang="en-US" dirty="0">
                <a:solidFill>
                  <a:srgbClr val="000000"/>
                </a:solidFill>
                <a:ea typeface="华文细黑" pitchFamily="2" charset="-122"/>
              </a:rPr>
              <a:t>101</a:t>
            </a:r>
            <a:r>
              <a:rPr lang="en-US" altLang="zh-CN" dirty="0">
                <a:solidFill>
                  <a:srgbClr val="000000"/>
                </a:solidFill>
                <a:ea typeface="华文细黑" pitchFamily="2" charset="-122"/>
              </a:rPr>
              <a:t>00</a:t>
            </a:r>
            <a:r>
              <a:rPr lang="en-US" altLang="en-US" dirty="0">
                <a:solidFill>
                  <a:srgbClr val="000000"/>
                </a:solidFill>
                <a:ea typeface="华文细黑" pitchFamily="2" charset="-122"/>
              </a:rPr>
              <a:t>110</a:t>
            </a:r>
            <a:r>
              <a:rPr lang="en-US" altLang="zh-CN" dirty="0">
                <a:solidFill>
                  <a:srgbClr val="00B050"/>
                </a:solidFill>
                <a:ea typeface="华文细黑" pitchFamily="2" charset="-122"/>
              </a:rPr>
              <a:t>1111</a:t>
            </a:r>
            <a:r>
              <a:rPr lang="en-US" altLang="en-US" dirty="0">
                <a:solidFill>
                  <a:srgbClr val="000000"/>
                </a:solidFill>
                <a:ea typeface="华文细黑" pitchFamily="2" charset="-122"/>
              </a:rPr>
              <a:t>"</a:t>
            </a:r>
            <a:endParaRPr lang="en-US" altLang="zh-CN" dirty="0">
              <a:solidFill>
                <a:srgbClr val="000000"/>
              </a:solidFill>
              <a:ea typeface="华文细黑" pitchFamily="2" charset="-122"/>
            </a:endParaRPr>
          </a:p>
        </p:txBody>
      </p:sp>
    </p:spTree>
    <p:extLst>
      <p:ext uri="{BB962C8B-B14F-4D97-AF65-F5344CB8AC3E}">
        <p14:creationId xmlns:p14="http://schemas.microsoft.com/office/powerpoint/2010/main" val="181807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2">
                                            <p:txEl>
                                              <p:pRg st="1" end="1"/>
                                            </p:txEl>
                                          </p:spTgt>
                                        </p:tgtEl>
                                        <p:attrNameLst>
                                          <p:attrName>style.visibility</p:attrName>
                                        </p:attrNameLst>
                                      </p:cBhvr>
                                      <p:to>
                                        <p:strVal val="visible"/>
                                      </p:to>
                                    </p:set>
                                    <p:animEffect transition="in" filter="blinds(horizontal)">
                                      <p:cBhvr>
                                        <p:cTn id="7" dur="500"/>
                                        <p:tgtEl>
                                          <p:spTgt spid="3297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9732">
                                            <p:txEl>
                                              <p:pRg st="2" end="2"/>
                                            </p:txEl>
                                          </p:spTgt>
                                        </p:tgtEl>
                                        <p:attrNameLst>
                                          <p:attrName>style.visibility</p:attrName>
                                        </p:attrNameLst>
                                      </p:cBhvr>
                                      <p:to>
                                        <p:strVal val="visible"/>
                                      </p:to>
                                    </p:set>
                                    <p:animEffect transition="in" filter="blinds(horizontal)">
                                      <p:cBhvr>
                                        <p:cTn id="12" dur="500"/>
                                        <p:tgtEl>
                                          <p:spTgt spid="3297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945"/>
                                        </p:tgtEl>
                                        <p:attrNameLst>
                                          <p:attrName>style.visibility</p:attrName>
                                        </p:attrNameLst>
                                      </p:cBhvr>
                                      <p:to>
                                        <p:strVal val="visible"/>
                                      </p:to>
                                    </p:set>
                                    <p:animEffect transition="in" filter="fade">
                                      <p:cBhvr>
                                        <p:cTn id="17" dur="500"/>
                                        <p:tgtEl>
                                          <p:spTgt spid="82945"/>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1100" fill="hold"/>
                                        <p:tgtEl>
                                          <p:spTgt spid="43"/>
                                        </p:tgtEl>
                                        <p:attrNameLst>
                                          <p:attrName>stroke.color</p:attrName>
                                        </p:attrNameLst>
                                      </p:cBhvr>
                                      <p:to>
                                        <a:srgbClr val="00B050"/>
                                      </p:to>
                                    </p:animClr>
                                    <p:set>
                                      <p:cBhvr>
                                        <p:cTn id="22" dur="1100" fill="hold"/>
                                        <p:tgtEl>
                                          <p:spTgt spid="43"/>
                                        </p:tgtEl>
                                        <p:attrNameLst>
                                          <p:attrName>stroke.on</p:attrName>
                                        </p:attrNameLst>
                                      </p:cBhvr>
                                      <p:to>
                                        <p:strVal val="true"/>
                                      </p:to>
                                    </p:set>
                                  </p:childTnLst>
                                </p:cTn>
                              </p:par>
                              <p:par>
                                <p:cTn id="23" presetID="22" presetClass="entr" presetSubtype="2"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1100"/>
                                        <p:tgtEl>
                                          <p:spTgt spid="43"/>
                                        </p:tgtEl>
                                      </p:cBhvr>
                                    </p:animEffect>
                                  </p:childTnLst>
                                </p:cTn>
                              </p:par>
                              <p:par>
                                <p:cTn id="26" presetID="10" presetClass="exit" presetSubtype="0" fill="hold" grpId="1" nodeType="withEffect">
                                  <p:stCondLst>
                                    <p:cond delay="0"/>
                                  </p:stCondLst>
                                  <p:childTnLst>
                                    <p:animEffect transition="out" filter="fade">
                                      <p:cBhvr>
                                        <p:cTn id="27" dur="500"/>
                                        <p:tgtEl>
                                          <p:spTgt spid="82945"/>
                                        </p:tgtEl>
                                      </p:cBhvr>
                                    </p:animEffect>
                                    <p:set>
                                      <p:cBhvr>
                                        <p:cTn id="28" dur="1" fill="hold">
                                          <p:stCondLst>
                                            <p:cond delay="499"/>
                                          </p:stCondLst>
                                        </p:cTn>
                                        <p:tgtEl>
                                          <p:spTgt spid="8294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fade">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1100" fill="hold"/>
                                        <p:tgtEl>
                                          <p:spTgt spid="124"/>
                                        </p:tgtEl>
                                        <p:attrNameLst>
                                          <p:attrName>stroke.color</p:attrName>
                                        </p:attrNameLst>
                                      </p:cBhvr>
                                      <p:to>
                                        <a:srgbClr val="00B050"/>
                                      </p:to>
                                    </p:animClr>
                                    <p:set>
                                      <p:cBhvr>
                                        <p:cTn id="36" dur="1100" fill="hold"/>
                                        <p:tgtEl>
                                          <p:spTgt spid="124"/>
                                        </p:tgtEl>
                                        <p:attrNameLst>
                                          <p:attrName>stroke.on</p:attrName>
                                        </p:attrNameLst>
                                      </p:cBhvr>
                                      <p:to>
                                        <p:strVal val="true"/>
                                      </p:to>
                                    </p:set>
                                  </p:childTnLst>
                                </p:cTn>
                              </p:par>
                              <p:par>
                                <p:cTn id="37" presetID="22" presetClass="entr" presetSubtype="1" fill="hold"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wipe(up)">
                                      <p:cBhvr>
                                        <p:cTn id="39" dur="1100"/>
                                        <p:tgtEl>
                                          <p:spTgt spid="1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500"/>
                                        <p:tgtEl>
                                          <p:spTgt spid="168"/>
                                        </p:tgtEl>
                                      </p:cBhvr>
                                    </p:animEffect>
                                  </p:childTnLst>
                                </p:cTn>
                              </p:par>
                              <p:par>
                                <p:cTn id="43" presetID="10" presetClass="exit" presetSubtype="0" fill="hold" grpId="1" nodeType="withEffect">
                                  <p:stCondLst>
                                    <p:cond delay="0"/>
                                  </p:stCondLst>
                                  <p:childTnLst>
                                    <p:animEffect transition="out" filter="fade">
                                      <p:cBhvr>
                                        <p:cTn id="44" dur="500"/>
                                        <p:tgtEl>
                                          <p:spTgt spid="167"/>
                                        </p:tgtEl>
                                      </p:cBhvr>
                                    </p:animEffect>
                                    <p:set>
                                      <p:cBhvr>
                                        <p:cTn id="45" dur="1" fill="hold">
                                          <p:stCondLst>
                                            <p:cond delay="499"/>
                                          </p:stCondLst>
                                        </p:cTn>
                                        <p:tgtEl>
                                          <p:spTgt spid="16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1100" fill="hold"/>
                                        <p:tgtEl>
                                          <p:spTgt spid="127"/>
                                        </p:tgtEl>
                                        <p:attrNameLst>
                                          <p:attrName>stroke.color</p:attrName>
                                        </p:attrNameLst>
                                      </p:cBhvr>
                                      <p:to>
                                        <a:srgbClr val="00B050"/>
                                      </p:to>
                                    </p:animClr>
                                    <p:set>
                                      <p:cBhvr>
                                        <p:cTn id="50" dur="1100" fill="hold"/>
                                        <p:tgtEl>
                                          <p:spTgt spid="127"/>
                                        </p:tgtEl>
                                        <p:attrNameLst>
                                          <p:attrName>stroke.on</p:attrName>
                                        </p:attrNameLst>
                                      </p:cBhvr>
                                      <p:to>
                                        <p:strVal val="true"/>
                                      </p:to>
                                    </p:set>
                                  </p:childTnLst>
                                </p:cTn>
                              </p:par>
                              <p:par>
                                <p:cTn id="51" presetID="22" presetClass="entr" presetSubtype="1" fill="hold" nodeType="withEffect">
                                  <p:stCondLst>
                                    <p:cond delay="0"/>
                                  </p:stCondLst>
                                  <p:childTnLst>
                                    <p:set>
                                      <p:cBhvr>
                                        <p:cTn id="52" dur="1" fill="hold">
                                          <p:stCondLst>
                                            <p:cond delay="0"/>
                                          </p:stCondLst>
                                        </p:cTn>
                                        <p:tgtEl>
                                          <p:spTgt spid="127"/>
                                        </p:tgtEl>
                                        <p:attrNameLst>
                                          <p:attrName>style.visibility</p:attrName>
                                        </p:attrNameLst>
                                      </p:cBhvr>
                                      <p:to>
                                        <p:strVal val="visible"/>
                                      </p:to>
                                    </p:set>
                                    <p:animEffect transition="in" filter="wipe(up)">
                                      <p:cBhvr>
                                        <p:cTn id="53" dur="1100"/>
                                        <p:tgtEl>
                                          <p:spTgt spid="1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par>
                                <p:cTn id="57" presetID="10" presetClass="exit" presetSubtype="0" fill="hold" grpId="1" nodeType="withEffect">
                                  <p:stCondLst>
                                    <p:cond delay="0"/>
                                  </p:stCondLst>
                                  <p:childTnLst>
                                    <p:animEffect transition="out" filter="fade">
                                      <p:cBhvr>
                                        <p:cTn id="58" dur="500"/>
                                        <p:tgtEl>
                                          <p:spTgt spid="168"/>
                                        </p:tgtEl>
                                      </p:cBhvr>
                                    </p:animEffect>
                                    <p:set>
                                      <p:cBhvr>
                                        <p:cTn id="59" dur="1" fill="hold">
                                          <p:stCondLst>
                                            <p:cond delay="499"/>
                                          </p:stCondLst>
                                        </p:cTn>
                                        <p:tgtEl>
                                          <p:spTgt spid="16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7" presetClass="emph" presetSubtype="2" fill="hold" nodeType="clickEffect">
                                  <p:stCondLst>
                                    <p:cond delay="0"/>
                                  </p:stCondLst>
                                  <p:childTnLst>
                                    <p:animClr clrSpc="rgb" dir="cw">
                                      <p:cBhvr>
                                        <p:cTn id="63" dur="1100" fill="hold"/>
                                        <p:tgtEl>
                                          <p:spTgt spid="129"/>
                                        </p:tgtEl>
                                        <p:attrNameLst>
                                          <p:attrName>stroke.color</p:attrName>
                                        </p:attrNameLst>
                                      </p:cBhvr>
                                      <p:to>
                                        <a:srgbClr val="00B050"/>
                                      </p:to>
                                    </p:animClr>
                                    <p:set>
                                      <p:cBhvr>
                                        <p:cTn id="64" dur="1100" fill="hold"/>
                                        <p:tgtEl>
                                          <p:spTgt spid="129"/>
                                        </p:tgtEl>
                                        <p:attrNameLst>
                                          <p:attrName>stroke.on</p:attrName>
                                        </p:attrNameLst>
                                      </p:cBhvr>
                                      <p:to>
                                        <p:strVal val="true"/>
                                      </p:to>
                                    </p:set>
                                  </p:childTnLst>
                                </p:cTn>
                              </p:par>
                              <p:par>
                                <p:cTn id="65" presetID="22" presetClass="entr" presetSubtype="1" fill="hold" nodeType="with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up)">
                                      <p:cBhvr>
                                        <p:cTn id="67" dur="11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0"/>
                                        </p:tgtEl>
                                        <p:attrNameLst>
                                          <p:attrName>style.visibility</p:attrName>
                                        </p:attrNameLst>
                                      </p:cBhvr>
                                      <p:to>
                                        <p:strVal val="visible"/>
                                      </p:to>
                                    </p:set>
                                    <p:animEffect transition="in" filter="fade">
                                      <p:cBhvr>
                                        <p:cTn id="70" dur="500"/>
                                        <p:tgtEl>
                                          <p:spTgt spid="170"/>
                                        </p:tgtEl>
                                      </p:cBhvr>
                                    </p:animEffect>
                                  </p:childTnLst>
                                </p:cTn>
                              </p:par>
                              <p:par>
                                <p:cTn id="71" presetID="10" presetClass="exit" presetSubtype="0" fill="hold" grpId="1" nodeType="withEffect">
                                  <p:stCondLst>
                                    <p:cond delay="0"/>
                                  </p:stCondLst>
                                  <p:childTnLst>
                                    <p:animEffect transition="out" filter="fade">
                                      <p:cBhvr>
                                        <p:cTn id="72" dur="500"/>
                                        <p:tgtEl>
                                          <p:spTgt spid="169"/>
                                        </p:tgtEl>
                                      </p:cBhvr>
                                    </p:animEffect>
                                    <p:set>
                                      <p:cBhvr>
                                        <p:cTn id="73" dur="1" fill="hold">
                                          <p:stCondLst>
                                            <p:cond delay="499"/>
                                          </p:stCondLst>
                                        </p:cTn>
                                        <p:tgtEl>
                                          <p:spTgt spid="16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2" fill="hold" nodeType="clickEffect">
                                  <p:stCondLst>
                                    <p:cond delay="0"/>
                                  </p:stCondLst>
                                  <p:childTnLst>
                                    <p:animClr clrSpc="rgb" dir="cw">
                                      <p:cBhvr>
                                        <p:cTn id="77" dur="1100" fill="hold"/>
                                        <p:tgtEl>
                                          <p:spTgt spid="130"/>
                                        </p:tgtEl>
                                        <p:attrNameLst>
                                          <p:attrName>stroke.color</p:attrName>
                                        </p:attrNameLst>
                                      </p:cBhvr>
                                      <p:to>
                                        <a:srgbClr val="00B050"/>
                                      </p:to>
                                    </p:animClr>
                                    <p:set>
                                      <p:cBhvr>
                                        <p:cTn id="78" dur="1100" fill="hold"/>
                                        <p:tgtEl>
                                          <p:spTgt spid="130"/>
                                        </p:tgtEl>
                                        <p:attrNameLst>
                                          <p:attrName>stroke.on</p:attrName>
                                        </p:attrNameLst>
                                      </p:cBhvr>
                                      <p:to>
                                        <p:strVal val="true"/>
                                      </p:to>
                                    </p:set>
                                  </p:childTnLst>
                                </p:cTn>
                              </p:par>
                              <p:par>
                                <p:cTn id="79" presetID="22" presetClass="entr" presetSubtype="4" fill="hold" nodeType="withEffect">
                                  <p:stCondLst>
                                    <p:cond delay="0"/>
                                  </p:stCondLst>
                                  <p:childTnLst>
                                    <p:set>
                                      <p:cBhvr>
                                        <p:cTn id="80" dur="1" fill="hold">
                                          <p:stCondLst>
                                            <p:cond delay="0"/>
                                          </p:stCondLst>
                                        </p:cTn>
                                        <p:tgtEl>
                                          <p:spTgt spid="130"/>
                                        </p:tgtEl>
                                        <p:attrNameLst>
                                          <p:attrName>style.visibility</p:attrName>
                                        </p:attrNameLst>
                                      </p:cBhvr>
                                      <p:to>
                                        <p:strVal val="visible"/>
                                      </p:to>
                                    </p:set>
                                    <p:animEffect transition="in" filter="wipe(down)">
                                      <p:cBhvr>
                                        <p:cTn id="81" dur="1100"/>
                                        <p:tgtEl>
                                          <p:spTgt spid="13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71"/>
                                        </p:tgtEl>
                                        <p:attrNameLst>
                                          <p:attrName>style.visibility</p:attrName>
                                        </p:attrNameLst>
                                      </p:cBhvr>
                                      <p:to>
                                        <p:strVal val="visible"/>
                                      </p:to>
                                    </p:set>
                                    <p:animEffect transition="in" filter="fade">
                                      <p:cBhvr>
                                        <p:cTn id="84" dur="500"/>
                                        <p:tgtEl>
                                          <p:spTgt spid="171"/>
                                        </p:tgtEl>
                                      </p:cBhvr>
                                    </p:animEffect>
                                  </p:childTnLst>
                                </p:cTn>
                              </p:par>
                              <p:par>
                                <p:cTn id="85" presetID="10" presetClass="exit" presetSubtype="0" fill="hold" grpId="1" nodeType="withEffect">
                                  <p:stCondLst>
                                    <p:cond delay="0"/>
                                  </p:stCondLst>
                                  <p:childTnLst>
                                    <p:animEffect transition="out" filter="fade">
                                      <p:cBhvr>
                                        <p:cTn id="86" dur="500"/>
                                        <p:tgtEl>
                                          <p:spTgt spid="170"/>
                                        </p:tgtEl>
                                      </p:cBhvr>
                                    </p:animEffect>
                                    <p:set>
                                      <p:cBhvr>
                                        <p:cTn id="87" dur="1" fill="hold">
                                          <p:stCondLst>
                                            <p:cond delay="499"/>
                                          </p:stCondLst>
                                        </p:cTn>
                                        <p:tgtEl>
                                          <p:spTgt spid="17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7" presetClass="emph" presetSubtype="2" fill="hold" nodeType="clickEffect">
                                  <p:stCondLst>
                                    <p:cond delay="0"/>
                                  </p:stCondLst>
                                  <p:childTnLst>
                                    <p:animClr clrSpc="rgb" dir="cw">
                                      <p:cBhvr>
                                        <p:cTn id="91" dur="1100" fill="hold"/>
                                        <p:tgtEl>
                                          <p:spTgt spid="128"/>
                                        </p:tgtEl>
                                        <p:attrNameLst>
                                          <p:attrName>stroke.color</p:attrName>
                                        </p:attrNameLst>
                                      </p:cBhvr>
                                      <p:to>
                                        <a:srgbClr val="00B050"/>
                                      </p:to>
                                    </p:animClr>
                                    <p:set>
                                      <p:cBhvr>
                                        <p:cTn id="92" dur="1100" fill="hold"/>
                                        <p:tgtEl>
                                          <p:spTgt spid="128"/>
                                        </p:tgtEl>
                                        <p:attrNameLst>
                                          <p:attrName>stroke.on</p:attrName>
                                        </p:attrNameLst>
                                      </p:cBhvr>
                                      <p:to>
                                        <p:strVal val="true"/>
                                      </p:to>
                                    </p:set>
                                  </p:childTnLst>
                                </p:cTn>
                              </p:par>
                              <p:par>
                                <p:cTn id="93" presetID="22" presetClass="entr" presetSubtype="4"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animEffect transition="in" filter="wipe(down)">
                                      <p:cBhvr>
                                        <p:cTn id="95" dur="1100"/>
                                        <p:tgtEl>
                                          <p:spTgt spid="1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72"/>
                                        </p:tgtEl>
                                        <p:attrNameLst>
                                          <p:attrName>style.visibility</p:attrName>
                                        </p:attrNameLst>
                                      </p:cBhvr>
                                      <p:to>
                                        <p:strVal val="visible"/>
                                      </p:to>
                                    </p:set>
                                    <p:animEffect transition="in" filter="fade">
                                      <p:cBhvr>
                                        <p:cTn id="98" dur="500"/>
                                        <p:tgtEl>
                                          <p:spTgt spid="172"/>
                                        </p:tgtEl>
                                      </p:cBhvr>
                                    </p:animEffect>
                                  </p:childTnLst>
                                </p:cTn>
                              </p:par>
                              <p:par>
                                <p:cTn id="99" presetID="10" presetClass="exit" presetSubtype="0" fill="hold" grpId="1" nodeType="withEffect">
                                  <p:stCondLst>
                                    <p:cond delay="0"/>
                                  </p:stCondLst>
                                  <p:childTnLst>
                                    <p:animEffect transition="out" filter="fade">
                                      <p:cBhvr>
                                        <p:cTn id="100" dur="500"/>
                                        <p:tgtEl>
                                          <p:spTgt spid="171"/>
                                        </p:tgtEl>
                                      </p:cBhvr>
                                    </p:animEffect>
                                    <p:set>
                                      <p:cBhvr>
                                        <p:cTn id="101" dur="1" fill="hold">
                                          <p:stCondLst>
                                            <p:cond delay="499"/>
                                          </p:stCondLst>
                                        </p:cTn>
                                        <p:tgtEl>
                                          <p:spTgt spid="17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7" presetClass="emph" presetSubtype="2" fill="hold" nodeType="clickEffect">
                                  <p:stCondLst>
                                    <p:cond delay="0"/>
                                  </p:stCondLst>
                                  <p:childTnLst>
                                    <p:animClr clrSpc="rgb" dir="cw">
                                      <p:cBhvr>
                                        <p:cTn id="105" dur="1100" fill="hold"/>
                                        <p:tgtEl>
                                          <p:spTgt spid="126"/>
                                        </p:tgtEl>
                                        <p:attrNameLst>
                                          <p:attrName>stroke.color</p:attrName>
                                        </p:attrNameLst>
                                      </p:cBhvr>
                                      <p:to>
                                        <a:srgbClr val="00B050"/>
                                      </p:to>
                                    </p:animClr>
                                    <p:set>
                                      <p:cBhvr>
                                        <p:cTn id="106" dur="1100" fill="hold"/>
                                        <p:tgtEl>
                                          <p:spTgt spid="126"/>
                                        </p:tgtEl>
                                        <p:attrNameLst>
                                          <p:attrName>stroke.on</p:attrName>
                                        </p:attrNameLst>
                                      </p:cBhvr>
                                      <p:to>
                                        <p:strVal val="true"/>
                                      </p:to>
                                    </p:set>
                                  </p:childTnLst>
                                </p:cTn>
                              </p:par>
                              <p:par>
                                <p:cTn id="107" presetID="22" presetClass="entr" presetSubtype="2" fill="hold" nodeType="withEffect">
                                  <p:stCondLst>
                                    <p:cond delay="0"/>
                                  </p:stCondLst>
                                  <p:childTnLst>
                                    <p:set>
                                      <p:cBhvr>
                                        <p:cTn id="108" dur="1" fill="hold">
                                          <p:stCondLst>
                                            <p:cond delay="0"/>
                                          </p:stCondLst>
                                        </p:cTn>
                                        <p:tgtEl>
                                          <p:spTgt spid="126"/>
                                        </p:tgtEl>
                                        <p:attrNameLst>
                                          <p:attrName>style.visibility</p:attrName>
                                        </p:attrNameLst>
                                      </p:cBhvr>
                                      <p:to>
                                        <p:strVal val="visible"/>
                                      </p:to>
                                    </p:set>
                                    <p:animEffect transition="in" filter="wipe(right)">
                                      <p:cBhvr>
                                        <p:cTn id="109" dur="1100"/>
                                        <p:tgtEl>
                                          <p:spTgt spid="1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73"/>
                                        </p:tgtEl>
                                        <p:attrNameLst>
                                          <p:attrName>style.visibility</p:attrName>
                                        </p:attrNameLst>
                                      </p:cBhvr>
                                      <p:to>
                                        <p:strVal val="visible"/>
                                      </p:to>
                                    </p:set>
                                    <p:animEffect transition="in" filter="fade">
                                      <p:cBhvr>
                                        <p:cTn id="112" dur="500"/>
                                        <p:tgtEl>
                                          <p:spTgt spid="173"/>
                                        </p:tgtEl>
                                      </p:cBhvr>
                                    </p:animEffect>
                                  </p:childTnLst>
                                </p:cTn>
                              </p:par>
                              <p:par>
                                <p:cTn id="113" presetID="10" presetClass="exit" presetSubtype="0" fill="hold" grpId="1" nodeType="withEffect">
                                  <p:stCondLst>
                                    <p:cond delay="0"/>
                                  </p:stCondLst>
                                  <p:childTnLst>
                                    <p:animEffect transition="out" filter="fade">
                                      <p:cBhvr>
                                        <p:cTn id="114" dur="500"/>
                                        <p:tgtEl>
                                          <p:spTgt spid="172"/>
                                        </p:tgtEl>
                                      </p:cBhvr>
                                    </p:animEffect>
                                    <p:set>
                                      <p:cBhvr>
                                        <p:cTn id="115" dur="1" fill="hold">
                                          <p:stCondLst>
                                            <p:cond delay="499"/>
                                          </p:stCondLst>
                                        </p:cTn>
                                        <p:tgtEl>
                                          <p:spTgt spid="17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7" presetClass="emph" presetSubtype="2" fill="hold" nodeType="clickEffect">
                                  <p:stCondLst>
                                    <p:cond delay="0"/>
                                  </p:stCondLst>
                                  <p:childTnLst>
                                    <p:animClr clrSpc="rgb" dir="cw">
                                      <p:cBhvr>
                                        <p:cTn id="119" dur="1100" fill="hold"/>
                                        <p:tgtEl>
                                          <p:spTgt spid="131"/>
                                        </p:tgtEl>
                                        <p:attrNameLst>
                                          <p:attrName>stroke.color</p:attrName>
                                        </p:attrNameLst>
                                      </p:cBhvr>
                                      <p:to>
                                        <a:srgbClr val="00B050"/>
                                      </p:to>
                                    </p:animClr>
                                    <p:set>
                                      <p:cBhvr>
                                        <p:cTn id="120" dur="1100" fill="hold"/>
                                        <p:tgtEl>
                                          <p:spTgt spid="131"/>
                                        </p:tgtEl>
                                        <p:attrNameLst>
                                          <p:attrName>stroke.on</p:attrName>
                                        </p:attrNameLst>
                                      </p:cBhvr>
                                      <p:to>
                                        <p:strVal val="true"/>
                                      </p:to>
                                    </p:set>
                                  </p:childTnLst>
                                </p:cTn>
                              </p:par>
                              <p:par>
                                <p:cTn id="121" presetID="22" presetClass="entr" presetSubtype="1" fill="hold" nodeType="withEffect">
                                  <p:stCondLst>
                                    <p:cond delay="0"/>
                                  </p:stCondLst>
                                  <p:childTnLst>
                                    <p:set>
                                      <p:cBhvr>
                                        <p:cTn id="122" dur="1" fill="hold">
                                          <p:stCondLst>
                                            <p:cond delay="0"/>
                                          </p:stCondLst>
                                        </p:cTn>
                                        <p:tgtEl>
                                          <p:spTgt spid="131"/>
                                        </p:tgtEl>
                                        <p:attrNameLst>
                                          <p:attrName>style.visibility</p:attrName>
                                        </p:attrNameLst>
                                      </p:cBhvr>
                                      <p:to>
                                        <p:strVal val="visible"/>
                                      </p:to>
                                    </p:set>
                                    <p:animEffect transition="in" filter="wipe(up)">
                                      <p:cBhvr>
                                        <p:cTn id="123" dur="1100"/>
                                        <p:tgtEl>
                                          <p:spTgt spid="1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74"/>
                                        </p:tgtEl>
                                        <p:attrNameLst>
                                          <p:attrName>style.visibility</p:attrName>
                                        </p:attrNameLst>
                                      </p:cBhvr>
                                      <p:to>
                                        <p:strVal val="visible"/>
                                      </p:to>
                                    </p:set>
                                    <p:animEffect transition="in" filter="fade">
                                      <p:cBhvr>
                                        <p:cTn id="126" dur="500"/>
                                        <p:tgtEl>
                                          <p:spTgt spid="174"/>
                                        </p:tgtEl>
                                      </p:cBhvr>
                                    </p:animEffect>
                                  </p:childTnLst>
                                </p:cTn>
                              </p:par>
                              <p:par>
                                <p:cTn id="127" presetID="10" presetClass="exit" presetSubtype="0" fill="hold" grpId="1" nodeType="withEffect">
                                  <p:stCondLst>
                                    <p:cond delay="0"/>
                                  </p:stCondLst>
                                  <p:childTnLst>
                                    <p:animEffect transition="out" filter="fade">
                                      <p:cBhvr>
                                        <p:cTn id="128" dur="500"/>
                                        <p:tgtEl>
                                          <p:spTgt spid="173"/>
                                        </p:tgtEl>
                                      </p:cBhvr>
                                    </p:animEffect>
                                    <p:set>
                                      <p:cBhvr>
                                        <p:cTn id="129" dur="1" fill="hold">
                                          <p:stCondLst>
                                            <p:cond delay="499"/>
                                          </p:stCondLst>
                                        </p:cTn>
                                        <p:tgtEl>
                                          <p:spTgt spid="173"/>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7" presetClass="emph" presetSubtype="2" fill="hold" nodeType="clickEffect">
                                  <p:stCondLst>
                                    <p:cond delay="0"/>
                                  </p:stCondLst>
                                  <p:childTnLst>
                                    <p:animClr clrSpc="rgb" dir="cw">
                                      <p:cBhvr>
                                        <p:cTn id="133" dur="1100" fill="hold"/>
                                        <p:tgtEl>
                                          <p:spTgt spid="135"/>
                                        </p:tgtEl>
                                        <p:attrNameLst>
                                          <p:attrName>stroke.color</p:attrName>
                                        </p:attrNameLst>
                                      </p:cBhvr>
                                      <p:to>
                                        <a:srgbClr val="00B050"/>
                                      </p:to>
                                    </p:animClr>
                                    <p:set>
                                      <p:cBhvr>
                                        <p:cTn id="134" dur="1100" fill="hold"/>
                                        <p:tgtEl>
                                          <p:spTgt spid="135"/>
                                        </p:tgtEl>
                                        <p:attrNameLst>
                                          <p:attrName>stroke.on</p:attrName>
                                        </p:attrNameLst>
                                      </p:cBhvr>
                                      <p:to>
                                        <p:strVal val="true"/>
                                      </p:to>
                                    </p:set>
                                  </p:childTnLst>
                                </p:cTn>
                              </p:par>
                              <p:par>
                                <p:cTn id="135" presetID="22" presetClass="entr" presetSubtype="8" fill="hold" nodeType="withEffect">
                                  <p:stCondLst>
                                    <p:cond delay="0"/>
                                  </p:stCondLst>
                                  <p:childTnLst>
                                    <p:set>
                                      <p:cBhvr>
                                        <p:cTn id="136" dur="1" fill="hold">
                                          <p:stCondLst>
                                            <p:cond delay="0"/>
                                          </p:stCondLst>
                                        </p:cTn>
                                        <p:tgtEl>
                                          <p:spTgt spid="135"/>
                                        </p:tgtEl>
                                        <p:attrNameLst>
                                          <p:attrName>style.visibility</p:attrName>
                                        </p:attrNameLst>
                                      </p:cBhvr>
                                      <p:to>
                                        <p:strVal val="visible"/>
                                      </p:to>
                                    </p:set>
                                    <p:animEffect transition="in" filter="wipe(left)">
                                      <p:cBhvr>
                                        <p:cTn id="137" dur="1100"/>
                                        <p:tgtEl>
                                          <p:spTgt spid="13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75"/>
                                        </p:tgtEl>
                                        <p:attrNameLst>
                                          <p:attrName>style.visibility</p:attrName>
                                        </p:attrNameLst>
                                      </p:cBhvr>
                                      <p:to>
                                        <p:strVal val="visible"/>
                                      </p:to>
                                    </p:set>
                                    <p:animEffect transition="in" filter="fade">
                                      <p:cBhvr>
                                        <p:cTn id="140" dur="500"/>
                                        <p:tgtEl>
                                          <p:spTgt spid="175"/>
                                        </p:tgtEl>
                                      </p:cBhvr>
                                    </p:animEffect>
                                  </p:childTnLst>
                                </p:cTn>
                              </p:par>
                              <p:par>
                                <p:cTn id="141" presetID="10" presetClass="exit" presetSubtype="0" fill="hold" grpId="1" nodeType="withEffect">
                                  <p:stCondLst>
                                    <p:cond delay="0"/>
                                  </p:stCondLst>
                                  <p:childTnLst>
                                    <p:animEffect transition="out" filter="fade">
                                      <p:cBhvr>
                                        <p:cTn id="142" dur="500"/>
                                        <p:tgtEl>
                                          <p:spTgt spid="174"/>
                                        </p:tgtEl>
                                      </p:cBhvr>
                                    </p:animEffect>
                                    <p:set>
                                      <p:cBhvr>
                                        <p:cTn id="143" dur="1" fill="hold">
                                          <p:stCondLst>
                                            <p:cond delay="499"/>
                                          </p:stCondLst>
                                        </p:cTn>
                                        <p:tgtEl>
                                          <p:spTgt spid="174"/>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1100" fill="hold"/>
                                        <p:tgtEl>
                                          <p:spTgt spid="136"/>
                                        </p:tgtEl>
                                        <p:attrNameLst>
                                          <p:attrName>stroke.color</p:attrName>
                                        </p:attrNameLst>
                                      </p:cBhvr>
                                      <p:to>
                                        <a:srgbClr val="00B050"/>
                                      </p:to>
                                    </p:animClr>
                                    <p:set>
                                      <p:cBhvr>
                                        <p:cTn id="148" dur="1100" fill="hold"/>
                                        <p:tgtEl>
                                          <p:spTgt spid="136"/>
                                        </p:tgtEl>
                                        <p:attrNameLst>
                                          <p:attrName>stroke.on</p:attrName>
                                        </p:attrNameLst>
                                      </p:cBhvr>
                                      <p:to>
                                        <p:strVal val="true"/>
                                      </p:to>
                                    </p:set>
                                  </p:childTnLst>
                                </p:cTn>
                              </p:par>
                              <p:par>
                                <p:cTn id="149" presetID="22" presetClass="entr" presetSubtype="4" fill="hold" nodeType="withEffect">
                                  <p:stCondLst>
                                    <p:cond delay="0"/>
                                  </p:stCondLst>
                                  <p:childTnLst>
                                    <p:set>
                                      <p:cBhvr>
                                        <p:cTn id="150" dur="1" fill="hold">
                                          <p:stCondLst>
                                            <p:cond delay="0"/>
                                          </p:stCondLst>
                                        </p:cTn>
                                        <p:tgtEl>
                                          <p:spTgt spid="136"/>
                                        </p:tgtEl>
                                        <p:attrNameLst>
                                          <p:attrName>style.visibility</p:attrName>
                                        </p:attrNameLst>
                                      </p:cBhvr>
                                      <p:to>
                                        <p:strVal val="visible"/>
                                      </p:to>
                                    </p:set>
                                    <p:animEffect transition="in" filter="wipe(down)">
                                      <p:cBhvr>
                                        <p:cTn id="151" dur="1100"/>
                                        <p:tgtEl>
                                          <p:spTgt spid="13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76"/>
                                        </p:tgtEl>
                                        <p:attrNameLst>
                                          <p:attrName>style.visibility</p:attrName>
                                        </p:attrNameLst>
                                      </p:cBhvr>
                                      <p:to>
                                        <p:strVal val="visible"/>
                                      </p:to>
                                    </p:set>
                                    <p:animEffect transition="in" filter="fade">
                                      <p:cBhvr>
                                        <p:cTn id="154" dur="500"/>
                                        <p:tgtEl>
                                          <p:spTgt spid="176"/>
                                        </p:tgtEl>
                                      </p:cBhvr>
                                    </p:animEffect>
                                  </p:childTnLst>
                                </p:cTn>
                              </p:par>
                              <p:par>
                                <p:cTn id="155" presetID="10" presetClass="exit" presetSubtype="0" fill="hold" grpId="1" nodeType="withEffect">
                                  <p:stCondLst>
                                    <p:cond delay="0"/>
                                  </p:stCondLst>
                                  <p:childTnLst>
                                    <p:animEffect transition="out" filter="fade">
                                      <p:cBhvr>
                                        <p:cTn id="156" dur="500"/>
                                        <p:tgtEl>
                                          <p:spTgt spid="175"/>
                                        </p:tgtEl>
                                      </p:cBhvr>
                                    </p:animEffect>
                                    <p:set>
                                      <p:cBhvr>
                                        <p:cTn id="157" dur="1" fill="hold">
                                          <p:stCondLst>
                                            <p:cond delay="499"/>
                                          </p:stCondLst>
                                        </p:cTn>
                                        <p:tgtEl>
                                          <p:spTgt spid="175"/>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1100" fill="hold"/>
                                        <p:tgtEl>
                                          <p:spTgt spid="133"/>
                                        </p:tgtEl>
                                        <p:attrNameLst>
                                          <p:attrName>stroke.color</p:attrName>
                                        </p:attrNameLst>
                                      </p:cBhvr>
                                      <p:to>
                                        <a:srgbClr val="00B050"/>
                                      </p:to>
                                    </p:animClr>
                                    <p:set>
                                      <p:cBhvr>
                                        <p:cTn id="162" dur="1100" fill="hold"/>
                                        <p:tgtEl>
                                          <p:spTgt spid="133"/>
                                        </p:tgtEl>
                                        <p:attrNameLst>
                                          <p:attrName>stroke.on</p:attrName>
                                        </p:attrNameLst>
                                      </p:cBhvr>
                                      <p:to>
                                        <p:strVal val="true"/>
                                      </p:to>
                                    </p:set>
                                  </p:childTnLst>
                                </p:cTn>
                              </p:par>
                              <p:par>
                                <p:cTn id="163" presetID="22" presetClass="entr" presetSubtype="1" fill="hold" nodeType="withEffect">
                                  <p:stCondLst>
                                    <p:cond delay="0"/>
                                  </p:stCondLst>
                                  <p:childTnLst>
                                    <p:set>
                                      <p:cBhvr>
                                        <p:cTn id="164" dur="1" fill="hold">
                                          <p:stCondLst>
                                            <p:cond delay="0"/>
                                          </p:stCondLst>
                                        </p:cTn>
                                        <p:tgtEl>
                                          <p:spTgt spid="133"/>
                                        </p:tgtEl>
                                        <p:attrNameLst>
                                          <p:attrName>style.visibility</p:attrName>
                                        </p:attrNameLst>
                                      </p:cBhvr>
                                      <p:to>
                                        <p:strVal val="visible"/>
                                      </p:to>
                                    </p:set>
                                    <p:animEffect transition="in" filter="wipe(up)">
                                      <p:cBhvr>
                                        <p:cTn id="165" dur="1100"/>
                                        <p:tgtEl>
                                          <p:spTgt spid="1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77"/>
                                        </p:tgtEl>
                                        <p:attrNameLst>
                                          <p:attrName>style.visibility</p:attrName>
                                        </p:attrNameLst>
                                      </p:cBhvr>
                                      <p:to>
                                        <p:strVal val="visible"/>
                                      </p:to>
                                    </p:set>
                                    <p:animEffect transition="in" filter="fade">
                                      <p:cBhvr>
                                        <p:cTn id="168" dur="500"/>
                                        <p:tgtEl>
                                          <p:spTgt spid="177"/>
                                        </p:tgtEl>
                                      </p:cBhvr>
                                    </p:animEffect>
                                  </p:childTnLst>
                                </p:cTn>
                              </p:par>
                              <p:par>
                                <p:cTn id="169" presetID="10" presetClass="exit" presetSubtype="0" fill="hold" grpId="1" nodeType="withEffect">
                                  <p:stCondLst>
                                    <p:cond delay="0"/>
                                  </p:stCondLst>
                                  <p:childTnLst>
                                    <p:animEffect transition="out" filter="fade">
                                      <p:cBhvr>
                                        <p:cTn id="170" dur="500"/>
                                        <p:tgtEl>
                                          <p:spTgt spid="176"/>
                                        </p:tgtEl>
                                      </p:cBhvr>
                                    </p:animEffect>
                                    <p:set>
                                      <p:cBhvr>
                                        <p:cTn id="171" dur="1" fill="hold">
                                          <p:stCondLst>
                                            <p:cond delay="499"/>
                                          </p:stCondLst>
                                        </p:cTn>
                                        <p:tgtEl>
                                          <p:spTgt spid="176"/>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2" fill="hold" nodeType="clickEffect">
                                  <p:stCondLst>
                                    <p:cond delay="0"/>
                                  </p:stCondLst>
                                  <p:childTnLst>
                                    <p:animClr clrSpc="rgb" dir="cw">
                                      <p:cBhvr>
                                        <p:cTn id="175" dur="1100" fill="hold"/>
                                        <p:tgtEl>
                                          <p:spTgt spid="134"/>
                                        </p:tgtEl>
                                        <p:attrNameLst>
                                          <p:attrName>stroke.color</p:attrName>
                                        </p:attrNameLst>
                                      </p:cBhvr>
                                      <p:to>
                                        <a:srgbClr val="00B050"/>
                                      </p:to>
                                    </p:animClr>
                                    <p:set>
                                      <p:cBhvr>
                                        <p:cTn id="176" dur="1100" fill="hold"/>
                                        <p:tgtEl>
                                          <p:spTgt spid="134"/>
                                        </p:tgtEl>
                                        <p:attrNameLst>
                                          <p:attrName>stroke.on</p:attrName>
                                        </p:attrNameLst>
                                      </p:cBhvr>
                                      <p:to>
                                        <p:strVal val="true"/>
                                      </p:to>
                                    </p:set>
                                  </p:childTnLst>
                                </p:cTn>
                              </p:par>
                              <p:par>
                                <p:cTn id="177" presetID="22" presetClass="entr" presetSubtype="1" fill="hold" nodeType="withEffect">
                                  <p:stCondLst>
                                    <p:cond delay="0"/>
                                  </p:stCondLst>
                                  <p:childTnLst>
                                    <p:set>
                                      <p:cBhvr>
                                        <p:cTn id="178" dur="1" fill="hold">
                                          <p:stCondLst>
                                            <p:cond delay="0"/>
                                          </p:stCondLst>
                                        </p:cTn>
                                        <p:tgtEl>
                                          <p:spTgt spid="134"/>
                                        </p:tgtEl>
                                        <p:attrNameLst>
                                          <p:attrName>style.visibility</p:attrName>
                                        </p:attrNameLst>
                                      </p:cBhvr>
                                      <p:to>
                                        <p:strVal val="visible"/>
                                      </p:to>
                                    </p:set>
                                    <p:animEffect transition="in" filter="wipe(up)">
                                      <p:cBhvr>
                                        <p:cTn id="179" dur="1100"/>
                                        <p:tgtEl>
                                          <p:spTgt spid="134"/>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78"/>
                                        </p:tgtEl>
                                        <p:attrNameLst>
                                          <p:attrName>style.visibility</p:attrName>
                                        </p:attrNameLst>
                                      </p:cBhvr>
                                      <p:to>
                                        <p:strVal val="visible"/>
                                      </p:to>
                                    </p:set>
                                    <p:animEffect transition="in" filter="fade">
                                      <p:cBhvr>
                                        <p:cTn id="182" dur="500"/>
                                        <p:tgtEl>
                                          <p:spTgt spid="178"/>
                                        </p:tgtEl>
                                      </p:cBhvr>
                                    </p:animEffect>
                                  </p:childTnLst>
                                </p:cTn>
                              </p:par>
                              <p:par>
                                <p:cTn id="183" presetID="10" presetClass="exit" presetSubtype="0" fill="hold" grpId="1" nodeType="withEffect">
                                  <p:stCondLst>
                                    <p:cond delay="0"/>
                                  </p:stCondLst>
                                  <p:childTnLst>
                                    <p:animEffect transition="out" filter="fade">
                                      <p:cBhvr>
                                        <p:cTn id="184" dur="500"/>
                                        <p:tgtEl>
                                          <p:spTgt spid="177"/>
                                        </p:tgtEl>
                                      </p:cBhvr>
                                    </p:animEffect>
                                    <p:set>
                                      <p:cBhvr>
                                        <p:cTn id="185" dur="1" fill="hold">
                                          <p:stCondLst>
                                            <p:cond delay="499"/>
                                          </p:stCondLst>
                                        </p:cTn>
                                        <p:tgtEl>
                                          <p:spTgt spid="177"/>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1100" fill="hold"/>
                                        <p:tgtEl>
                                          <p:spTgt spid="50"/>
                                        </p:tgtEl>
                                        <p:attrNameLst>
                                          <p:attrName>stroke.color</p:attrName>
                                        </p:attrNameLst>
                                      </p:cBhvr>
                                      <p:to>
                                        <a:srgbClr val="00B050"/>
                                      </p:to>
                                    </p:animClr>
                                    <p:set>
                                      <p:cBhvr>
                                        <p:cTn id="190" dur="1100" fill="hold"/>
                                        <p:tgtEl>
                                          <p:spTgt spid="50"/>
                                        </p:tgtEl>
                                        <p:attrNameLst>
                                          <p:attrName>stroke.on</p:attrName>
                                        </p:attrNameLst>
                                      </p:cBhvr>
                                      <p:to>
                                        <p:strVal val="true"/>
                                      </p:to>
                                    </p:set>
                                  </p:childTnLst>
                                </p:cTn>
                              </p:par>
                              <p:par>
                                <p:cTn id="191" presetID="22" presetClass="entr" presetSubtype="8" fill="hold" nodeType="withEffect">
                                  <p:stCondLst>
                                    <p:cond delay="0"/>
                                  </p:stCondLst>
                                  <p:childTnLst>
                                    <p:set>
                                      <p:cBhvr>
                                        <p:cTn id="192" dur="1" fill="hold">
                                          <p:stCondLst>
                                            <p:cond delay="0"/>
                                          </p:stCondLst>
                                        </p:cTn>
                                        <p:tgtEl>
                                          <p:spTgt spid="50"/>
                                        </p:tgtEl>
                                        <p:attrNameLst>
                                          <p:attrName>style.visibility</p:attrName>
                                        </p:attrNameLst>
                                      </p:cBhvr>
                                      <p:to>
                                        <p:strVal val="visible"/>
                                      </p:to>
                                    </p:set>
                                    <p:animEffect transition="in" filter="wipe(left)">
                                      <p:cBhvr>
                                        <p:cTn id="193" dur="1100"/>
                                        <p:tgtEl>
                                          <p:spTgt spid="50"/>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79"/>
                                        </p:tgtEl>
                                        <p:attrNameLst>
                                          <p:attrName>style.visibility</p:attrName>
                                        </p:attrNameLst>
                                      </p:cBhvr>
                                      <p:to>
                                        <p:strVal val="visible"/>
                                      </p:to>
                                    </p:set>
                                    <p:animEffect transition="in" filter="fade">
                                      <p:cBhvr>
                                        <p:cTn id="196" dur="500"/>
                                        <p:tgtEl>
                                          <p:spTgt spid="179"/>
                                        </p:tgtEl>
                                      </p:cBhvr>
                                    </p:animEffect>
                                  </p:childTnLst>
                                </p:cTn>
                              </p:par>
                              <p:par>
                                <p:cTn id="197" presetID="10" presetClass="exit" presetSubtype="0" fill="hold" grpId="1" nodeType="withEffect">
                                  <p:stCondLst>
                                    <p:cond delay="0"/>
                                  </p:stCondLst>
                                  <p:childTnLst>
                                    <p:animEffect transition="out" filter="fade">
                                      <p:cBhvr>
                                        <p:cTn id="198" dur="500"/>
                                        <p:tgtEl>
                                          <p:spTgt spid="178"/>
                                        </p:tgtEl>
                                      </p:cBhvr>
                                    </p:animEffect>
                                    <p:set>
                                      <p:cBhvr>
                                        <p:cTn id="199" dur="1" fill="hold">
                                          <p:stCondLst>
                                            <p:cond delay="499"/>
                                          </p:stCondLst>
                                        </p:cTn>
                                        <p:tgtEl>
                                          <p:spTgt spid="178"/>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7" presetClass="emph" presetSubtype="2" fill="hold" nodeType="clickEffect">
                                  <p:stCondLst>
                                    <p:cond delay="0"/>
                                  </p:stCondLst>
                                  <p:childTnLst>
                                    <p:animClr clrSpc="rgb" dir="cw">
                                      <p:cBhvr>
                                        <p:cTn id="203" dur="2000" fill="hold"/>
                                        <p:tgtEl>
                                          <p:spTgt spid="137"/>
                                        </p:tgtEl>
                                        <p:attrNameLst>
                                          <p:attrName>stroke.color</p:attrName>
                                        </p:attrNameLst>
                                      </p:cBhvr>
                                      <p:to>
                                        <a:schemeClr val="accent2"/>
                                      </p:to>
                                    </p:animClr>
                                    <p:set>
                                      <p:cBhvr>
                                        <p:cTn id="204" dur="2000" fill="hold"/>
                                        <p:tgtEl>
                                          <p:spTgt spid="137"/>
                                        </p:tgtEl>
                                        <p:attrNameLst>
                                          <p:attrName>stroke.on</p:attrName>
                                        </p:attrNameLst>
                                      </p:cBhvr>
                                      <p:to>
                                        <p:strVal val="true"/>
                                      </p:to>
                                    </p:set>
                                  </p:childTnLst>
                                </p:cTn>
                              </p:par>
                            </p:childTnLst>
                          </p:cTn>
                        </p:par>
                        <p:par>
                          <p:cTn id="205" fill="hold">
                            <p:stCondLst>
                              <p:cond delay="2000"/>
                            </p:stCondLst>
                            <p:childTnLst>
                              <p:par>
                                <p:cTn id="206" presetID="22" presetClass="entr" presetSubtype="4" fill="hold" nodeType="afterEffect">
                                  <p:stCondLst>
                                    <p:cond delay="0"/>
                                  </p:stCondLst>
                                  <p:childTnLst>
                                    <p:set>
                                      <p:cBhvr>
                                        <p:cTn id="207" dur="1" fill="hold">
                                          <p:stCondLst>
                                            <p:cond delay="0"/>
                                          </p:stCondLst>
                                        </p:cTn>
                                        <p:tgtEl>
                                          <p:spTgt spid="137"/>
                                        </p:tgtEl>
                                        <p:attrNameLst>
                                          <p:attrName>style.visibility</p:attrName>
                                        </p:attrNameLst>
                                      </p:cBhvr>
                                      <p:to>
                                        <p:strVal val="visible"/>
                                      </p:to>
                                    </p:set>
                                    <p:animEffect transition="in" filter="wipe(down)">
                                      <p:cBhvr>
                                        <p:cTn id="20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5" grpId="0"/>
      <p:bldP spid="82945"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P spid="175" grpId="1"/>
      <p:bldP spid="176" grpId="0"/>
      <p:bldP spid="176" grpId="1"/>
      <p:bldP spid="177" grpId="0"/>
      <p:bldP spid="177" grpId="1"/>
      <p:bldP spid="178" grpId="0"/>
      <p:bldP spid="178" grpId="1"/>
      <p:bldP spid="1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第二章 道路与回路 </a:t>
            </a:r>
          </a:p>
        </p:txBody>
      </p:sp>
      <p:sp>
        <p:nvSpPr>
          <p:cNvPr id="83970" name="Rectangle 2"/>
          <p:cNvSpPr>
            <a:spLocks noGrp="1" noChangeArrowheads="1"/>
          </p:cNvSpPr>
          <p:nvPr>
            <p:ph idx="1"/>
          </p:nvPr>
        </p:nvSpPr>
        <p:spPr/>
        <p:txBody>
          <a:bodyPr/>
          <a:lstStyle/>
          <a:p>
            <a:pPr eaLnBrk="1" hangingPunct="1"/>
            <a:r>
              <a:rPr lang="en-US" altLang="zh-CN" sz="2800" dirty="0" smtClean="0">
                <a:latin typeface="Times New Roman" pitchFamily="18" charset="0"/>
              </a:rPr>
              <a:t> </a:t>
            </a:r>
            <a:r>
              <a:rPr lang="zh-CN" altLang="zh-CN" sz="2800" dirty="0" smtClean="0">
                <a:solidFill>
                  <a:srgbClr val="B2B2B2"/>
                </a:solidFill>
                <a:latin typeface="Times New Roman" pitchFamily="18" charset="0"/>
              </a:rPr>
              <a:t>道路与回路的定义和相关概念</a:t>
            </a:r>
          </a:p>
          <a:p>
            <a:pPr eaLnBrk="1" hangingPunct="1"/>
            <a:r>
              <a:rPr lang="zh-CN" altLang="en-US" sz="2800" dirty="0" smtClean="0">
                <a:latin typeface="Times New Roman" pitchFamily="18" charset="0"/>
              </a:rPr>
              <a:t> </a:t>
            </a:r>
            <a:r>
              <a:rPr lang="zh-CN" altLang="zh-CN" sz="2800" dirty="0" smtClean="0">
                <a:solidFill>
                  <a:srgbClr val="B2B2B2"/>
                </a:solidFill>
                <a:latin typeface="Times New Roman" pitchFamily="18" charset="0"/>
              </a:rPr>
              <a:t>道路与回路的判定方法</a:t>
            </a:r>
          </a:p>
          <a:p>
            <a:pPr eaLnBrk="1" hangingPunct="1"/>
            <a:r>
              <a:rPr lang="zh-CN" altLang="en-US" sz="2800" dirty="0" smtClean="0">
                <a:latin typeface="Times New Roman" pitchFamily="18" charset="0"/>
              </a:rPr>
              <a:t> </a:t>
            </a:r>
            <a:r>
              <a:rPr lang="zh-CN" altLang="zh-CN" sz="2800" dirty="0" smtClean="0">
                <a:solidFill>
                  <a:srgbClr val="B2B2B2"/>
                </a:solidFill>
                <a:latin typeface="Times New Roman" pitchFamily="18" charset="0"/>
              </a:rPr>
              <a:t>欧拉道路与回路</a:t>
            </a:r>
          </a:p>
          <a:p>
            <a:pPr eaLnBrk="1" hangingPunct="1"/>
            <a:r>
              <a:rPr lang="zh-CN" altLang="en-US" sz="2800" dirty="0" smtClean="0">
                <a:latin typeface="Times New Roman" pitchFamily="18" charset="0"/>
              </a:rPr>
              <a:t> </a:t>
            </a:r>
            <a:r>
              <a:rPr lang="zh-CN" altLang="zh-CN" sz="2800" dirty="0" smtClean="0">
                <a:solidFill>
                  <a:srgbClr val="FF3399"/>
                </a:solidFill>
                <a:latin typeface="Times New Roman" pitchFamily="18" charset="0"/>
              </a:rPr>
              <a:t>哈密顿道路与回路</a:t>
            </a:r>
          </a:p>
          <a:p>
            <a:pPr eaLnBrk="1" hangingPunct="1"/>
            <a:r>
              <a:rPr lang="zh-CN" altLang="en-US" sz="2800" dirty="0" smtClean="0">
                <a:latin typeface="Times New Roman" pitchFamily="18" charset="0"/>
              </a:rPr>
              <a:t> </a:t>
            </a:r>
            <a:r>
              <a:rPr lang="zh-CN" altLang="zh-CN" sz="2800" dirty="0" smtClean="0">
                <a:latin typeface="Times New Roman" pitchFamily="18" charset="0"/>
              </a:rPr>
              <a:t>旅行商问题与分支定界法</a:t>
            </a:r>
          </a:p>
          <a:p>
            <a:pPr eaLnBrk="1" hangingPunct="1"/>
            <a:r>
              <a:rPr lang="zh-CN" altLang="en-US" sz="2800" dirty="0" smtClean="0">
                <a:latin typeface="Times New Roman" pitchFamily="18" charset="0"/>
              </a:rPr>
              <a:t> </a:t>
            </a:r>
            <a:r>
              <a:rPr lang="zh-CN" altLang="zh-CN" sz="2800" dirty="0" smtClean="0">
                <a:latin typeface="Times New Roman" pitchFamily="18" charset="0"/>
              </a:rPr>
              <a:t>最短路径</a:t>
            </a:r>
          </a:p>
          <a:p>
            <a:pPr eaLnBrk="1" hangingPunct="1"/>
            <a:r>
              <a:rPr lang="zh-CN" altLang="en-US" sz="2800" dirty="0" smtClean="0">
                <a:latin typeface="Times New Roman" pitchFamily="18" charset="0"/>
              </a:rPr>
              <a:t> </a:t>
            </a:r>
            <a:r>
              <a:rPr lang="zh-CN" altLang="zh-CN" sz="2800" dirty="0" smtClean="0">
                <a:latin typeface="Times New Roman" pitchFamily="18" charset="0"/>
              </a:rPr>
              <a:t>关键路径</a:t>
            </a:r>
          </a:p>
          <a:p>
            <a:pPr eaLnBrk="1" hangingPunct="1"/>
            <a:r>
              <a:rPr lang="zh-CN" altLang="en-US" sz="2800" dirty="0" smtClean="0">
                <a:latin typeface="Times New Roman" pitchFamily="18" charset="0"/>
              </a:rPr>
              <a:t> </a:t>
            </a:r>
            <a:r>
              <a:rPr lang="zh-CN" altLang="zh-CN" sz="2800" dirty="0" smtClean="0">
                <a:latin typeface="Times New Roman" pitchFamily="18" charset="0"/>
              </a:rPr>
              <a:t>中国邮路</a:t>
            </a:r>
            <a:endParaRPr lang="zh-CN" altLang="en-US" sz="2800" dirty="0" smtClean="0">
              <a:latin typeface="Times New Roman" pitchFamily="18" charset="0"/>
            </a:endParaRPr>
          </a:p>
        </p:txBody>
      </p:sp>
    </p:spTree>
    <p:extLst>
      <p:ext uri="{BB962C8B-B14F-4D97-AF65-F5344CB8AC3E}">
        <p14:creationId xmlns:p14="http://schemas.microsoft.com/office/powerpoint/2010/main" val="176414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4030663" y="1141413"/>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4995" name="Oval 3"/>
          <p:cNvSpPr>
            <a:spLocks noChangeArrowheads="1"/>
          </p:cNvSpPr>
          <p:nvPr/>
        </p:nvSpPr>
        <p:spPr bwMode="auto">
          <a:xfrm>
            <a:off x="1727200" y="2509838"/>
            <a:ext cx="144463"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4996" name="Oval 4"/>
          <p:cNvSpPr>
            <a:spLocks noChangeArrowheads="1"/>
          </p:cNvSpPr>
          <p:nvPr/>
        </p:nvSpPr>
        <p:spPr bwMode="auto">
          <a:xfrm>
            <a:off x="6767513" y="2509838"/>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4997" name="Oval 5"/>
          <p:cNvSpPr>
            <a:spLocks noChangeArrowheads="1"/>
          </p:cNvSpPr>
          <p:nvPr/>
        </p:nvSpPr>
        <p:spPr bwMode="auto">
          <a:xfrm>
            <a:off x="3382963" y="5534025"/>
            <a:ext cx="144462" cy="144463"/>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4998" name="Oval 6"/>
          <p:cNvSpPr>
            <a:spLocks noChangeArrowheads="1"/>
          </p:cNvSpPr>
          <p:nvPr/>
        </p:nvSpPr>
        <p:spPr bwMode="auto">
          <a:xfrm>
            <a:off x="5543550" y="5534025"/>
            <a:ext cx="144463" cy="144463"/>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4999" name="Oval 7"/>
          <p:cNvSpPr>
            <a:spLocks noChangeArrowheads="1"/>
          </p:cNvSpPr>
          <p:nvPr/>
        </p:nvSpPr>
        <p:spPr bwMode="auto">
          <a:xfrm>
            <a:off x="4030663" y="2006600"/>
            <a:ext cx="144462" cy="144463"/>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0" name="Oval 8"/>
          <p:cNvSpPr>
            <a:spLocks noChangeArrowheads="1"/>
          </p:cNvSpPr>
          <p:nvPr/>
        </p:nvSpPr>
        <p:spPr bwMode="auto">
          <a:xfrm>
            <a:off x="2735263" y="2725738"/>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1" name="Oval 9"/>
          <p:cNvSpPr>
            <a:spLocks noChangeArrowheads="1"/>
          </p:cNvSpPr>
          <p:nvPr/>
        </p:nvSpPr>
        <p:spPr bwMode="auto">
          <a:xfrm>
            <a:off x="5830888" y="2725738"/>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2" name="Oval 10"/>
          <p:cNvSpPr>
            <a:spLocks noChangeArrowheads="1"/>
          </p:cNvSpPr>
          <p:nvPr/>
        </p:nvSpPr>
        <p:spPr bwMode="auto">
          <a:xfrm>
            <a:off x="3743325" y="4598988"/>
            <a:ext cx="144463"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3" name="Oval 11"/>
          <p:cNvSpPr>
            <a:spLocks noChangeArrowheads="1"/>
          </p:cNvSpPr>
          <p:nvPr/>
        </p:nvSpPr>
        <p:spPr bwMode="auto">
          <a:xfrm>
            <a:off x="5254625" y="4670425"/>
            <a:ext cx="144463" cy="144463"/>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4" name="Oval 12"/>
          <p:cNvSpPr>
            <a:spLocks noChangeArrowheads="1"/>
          </p:cNvSpPr>
          <p:nvPr/>
        </p:nvSpPr>
        <p:spPr bwMode="auto">
          <a:xfrm>
            <a:off x="4030663" y="2941638"/>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5" name="Oval 13"/>
          <p:cNvSpPr>
            <a:spLocks noChangeArrowheads="1"/>
          </p:cNvSpPr>
          <p:nvPr/>
        </p:nvSpPr>
        <p:spPr bwMode="auto">
          <a:xfrm>
            <a:off x="4822825" y="2582863"/>
            <a:ext cx="144463"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6" name="Oval 14"/>
          <p:cNvSpPr>
            <a:spLocks noChangeArrowheads="1"/>
          </p:cNvSpPr>
          <p:nvPr/>
        </p:nvSpPr>
        <p:spPr bwMode="auto">
          <a:xfrm>
            <a:off x="3382963" y="3446463"/>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7" name="Oval 15"/>
          <p:cNvSpPr>
            <a:spLocks noChangeArrowheads="1"/>
          </p:cNvSpPr>
          <p:nvPr/>
        </p:nvSpPr>
        <p:spPr bwMode="auto">
          <a:xfrm>
            <a:off x="5327650" y="3446463"/>
            <a:ext cx="144463"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8" name="Oval 16"/>
          <p:cNvSpPr>
            <a:spLocks noChangeArrowheads="1"/>
          </p:cNvSpPr>
          <p:nvPr/>
        </p:nvSpPr>
        <p:spPr bwMode="auto">
          <a:xfrm>
            <a:off x="3598863" y="2582863"/>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09" name="Oval 17"/>
          <p:cNvSpPr>
            <a:spLocks noChangeArrowheads="1"/>
          </p:cNvSpPr>
          <p:nvPr/>
        </p:nvSpPr>
        <p:spPr bwMode="auto">
          <a:xfrm>
            <a:off x="4535488" y="4383088"/>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10" name="Oval 18"/>
          <p:cNvSpPr>
            <a:spLocks noChangeArrowheads="1"/>
          </p:cNvSpPr>
          <p:nvPr/>
        </p:nvSpPr>
        <p:spPr bwMode="auto">
          <a:xfrm>
            <a:off x="4535488" y="3806825"/>
            <a:ext cx="144462" cy="144463"/>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11" name="Oval 19"/>
          <p:cNvSpPr>
            <a:spLocks noChangeArrowheads="1"/>
          </p:cNvSpPr>
          <p:nvPr/>
        </p:nvSpPr>
        <p:spPr bwMode="auto">
          <a:xfrm>
            <a:off x="4103688" y="3446463"/>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12" name="Oval 20"/>
          <p:cNvSpPr>
            <a:spLocks noChangeArrowheads="1"/>
          </p:cNvSpPr>
          <p:nvPr/>
        </p:nvSpPr>
        <p:spPr bwMode="auto">
          <a:xfrm>
            <a:off x="4606925" y="2941638"/>
            <a:ext cx="144463"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13" name="Oval 21"/>
          <p:cNvSpPr>
            <a:spLocks noChangeArrowheads="1"/>
          </p:cNvSpPr>
          <p:nvPr/>
        </p:nvSpPr>
        <p:spPr bwMode="auto">
          <a:xfrm>
            <a:off x="4751388" y="3446463"/>
            <a:ext cx="144462" cy="144462"/>
          </a:xfrm>
          <a:prstGeom prst="ellipse">
            <a:avLst/>
          </a:prstGeom>
          <a:solidFill>
            <a:schemeClr val="accent1"/>
          </a:solidFill>
          <a:ln w="9525">
            <a:solidFill>
              <a:schemeClr val="bg1"/>
            </a:solidFill>
            <a:round/>
            <a:headEnd/>
            <a:tailEnd/>
          </a:ln>
        </p:spPr>
        <p:txBody>
          <a:bodyPr wrap="none" anchor="ctr"/>
          <a:lstStyle/>
          <a:p>
            <a:endParaRPr lang="zh-CN" altLang="en-US">
              <a:solidFill>
                <a:srgbClr val="4D5B6B"/>
              </a:solidFill>
            </a:endParaRPr>
          </a:p>
        </p:txBody>
      </p:sp>
      <p:sp>
        <p:nvSpPr>
          <p:cNvPr id="85014" name="Line 22"/>
          <p:cNvSpPr>
            <a:spLocks noChangeShapeType="1"/>
          </p:cNvSpPr>
          <p:nvPr/>
        </p:nvSpPr>
        <p:spPr bwMode="auto">
          <a:xfrm flipH="1">
            <a:off x="1798638" y="1214438"/>
            <a:ext cx="2305050" cy="13684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15" name="Line 23"/>
          <p:cNvSpPr>
            <a:spLocks noChangeShapeType="1"/>
          </p:cNvSpPr>
          <p:nvPr/>
        </p:nvSpPr>
        <p:spPr bwMode="auto">
          <a:xfrm>
            <a:off x="4103688" y="1214438"/>
            <a:ext cx="2808287" cy="13684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16" name="Line 24"/>
          <p:cNvSpPr>
            <a:spLocks noChangeShapeType="1"/>
          </p:cNvSpPr>
          <p:nvPr/>
        </p:nvSpPr>
        <p:spPr bwMode="auto">
          <a:xfrm>
            <a:off x="1798638" y="2582863"/>
            <a:ext cx="1584325" cy="302418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17" name="Line 25"/>
          <p:cNvSpPr>
            <a:spLocks noChangeShapeType="1"/>
          </p:cNvSpPr>
          <p:nvPr/>
        </p:nvSpPr>
        <p:spPr bwMode="auto">
          <a:xfrm>
            <a:off x="3527425" y="5607050"/>
            <a:ext cx="2087563" cy="1588"/>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18" name="Line 26"/>
          <p:cNvSpPr>
            <a:spLocks noChangeShapeType="1"/>
          </p:cNvSpPr>
          <p:nvPr/>
        </p:nvSpPr>
        <p:spPr bwMode="auto">
          <a:xfrm flipH="1">
            <a:off x="5614988" y="2582863"/>
            <a:ext cx="1296987" cy="302418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19" name="Line 27"/>
          <p:cNvSpPr>
            <a:spLocks noChangeShapeType="1"/>
          </p:cNvSpPr>
          <p:nvPr/>
        </p:nvSpPr>
        <p:spPr bwMode="auto">
          <a:xfrm>
            <a:off x="4103688" y="1214438"/>
            <a:ext cx="1587" cy="863600"/>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0" name="Line 28"/>
          <p:cNvSpPr>
            <a:spLocks noChangeShapeType="1"/>
          </p:cNvSpPr>
          <p:nvPr/>
        </p:nvSpPr>
        <p:spPr bwMode="auto">
          <a:xfrm flipH="1">
            <a:off x="5903913" y="2582863"/>
            <a:ext cx="935037" cy="215900"/>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1" name="Line 29"/>
          <p:cNvSpPr>
            <a:spLocks noChangeShapeType="1"/>
          </p:cNvSpPr>
          <p:nvPr/>
        </p:nvSpPr>
        <p:spPr bwMode="auto">
          <a:xfrm>
            <a:off x="5327650" y="4741863"/>
            <a:ext cx="287338" cy="86518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2" name="Line 30"/>
          <p:cNvSpPr>
            <a:spLocks noChangeShapeType="1"/>
          </p:cNvSpPr>
          <p:nvPr/>
        </p:nvSpPr>
        <p:spPr bwMode="auto">
          <a:xfrm flipH="1">
            <a:off x="3454400" y="4670425"/>
            <a:ext cx="358775" cy="9366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3" name="Line 31"/>
          <p:cNvSpPr>
            <a:spLocks noChangeShapeType="1"/>
          </p:cNvSpPr>
          <p:nvPr/>
        </p:nvSpPr>
        <p:spPr bwMode="auto">
          <a:xfrm>
            <a:off x="1798638" y="2582863"/>
            <a:ext cx="1008062" cy="215900"/>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4" name="Line 32"/>
          <p:cNvSpPr>
            <a:spLocks noChangeShapeType="1"/>
          </p:cNvSpPr>
          <p:nvPr/>
        </p:nvSpPr>
        <p:spPr bwMode="auto">
          <a:xfrm flipH="1">
            <a:off x="5327650" y="3517900"/>
            <a:ext cx="71438" cy="1223963"/>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5" name="Line 33"/>
          <p:cNvSpPr>
            <a:spLocks noChangeShapeType="1"/>
          </p:cNvSpPr>
          <p:nvPr/>
        </p:nvSpPr>
        <p:spPr bwMode="auto">
          <a:xfrm flipH="1">
            <a:off x="5399088" y="2798763"/>
            <a:ext cx="504825" cy="71913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6" name="Line 34"/>
          <p:cNvSpPr>
            <a:spLocks noChangeShapeType="1"/>
          </p:cNvSpPr>
          <p:nvPr/>
        </p:nvSpPr>
        <p:spPr bwMode="auto">
          <a:xfrm>
            <a:off x="3454400" y="3517900"/>
            <a:ext cx="360363" cy="11525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7" name="Line 35"/>
          <p:cNvSpPr>
            <a:spLocks noChangeShapeType="1"/>
          </p:cNvSpPr>
          <p:nvPr/>
        </p:nvSpPr>
        <p:spPr bwMode="auto">
          <a:xfrm>
            <a:off x="2806700" y="2798763"/>
            <a:ext cx="649288" cy="70167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8" name="Line 36"/>
          <p:cNvSpPr>
            <a:spLocks noChangeShapeType="1"/>
          </p:cNvSpPr>
          <p:nvPr/>
        </p:nvSpPr>
        <p:spPr bwMode="auto">
          <a:xfrm>
            <a:off x="4606925" y="4454525"/>
            <a:ext cx="720725" cy="2889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29" name="Line 37"/>
          <p:cNvSpPr>
            <a:spLocks noChangeShapeType="1"/>
          </p:cNvSpPr>
          <p:nvPr/>
        </p:nvSpPr>
        <p:spPr bwMode="auto">
          <a:xfrm flipH="1">
            <a:off x="3814763" y="4445000"/>
            <a:ext cx="765175" cy="242888"/>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0" name="Line 38"/>
          <p:cNvSpPr>
            <a:spLocks noChangeShapeType="1"/>
          </p:cNvSpPr>
          <p:nvPr/>
        </p:nvSpPr>
        <p:spPr bwMode="auto">
          <a:xfrm flipH="1">
            <a:off x="3743325" y="2078038"/>
            <a:ext cx="360363" cy="576262"/>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1" name="Line 39"/>
          <p:cNvSpPr>
            <a:spLocks noChangeShapeType="1"/>
          </p:cNvSpPr>
          <p:nvPr/>
        </p:nvSpPr>
        <p:spPr bwMode="auto">
          <a:xfrm flipV="1">
            <a:off x="2806700" y="2654300"/>
            <a:ext cx="863600" cy="144463"/>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2" name="Line 40"/>
          <p:cNvSpPr>
            <a:spLocks noChangeShapeType="1"/>
          </p:cNvSpPr>
          <p:nvPr/>
        </p:nvSpPr>
        <p:spPr bwMode="auto">
          <a:xfrm>
            <a:off x="4175125" y="2078038"/>
            <a:ext cx="720725" cy="576262"/>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3" name="Line 41"/>
          <p:cNvSpPr>
            <a:spLocks noChangeShapeType="1"/>
          </p:cNvSpPr>
          <p:nvPr/>
        </p:nvSpPr>
        <p:spPr bwMode="auto">
          <a:xfrm>
            <a:off x="4895850" y="2654300"/>
            <a:ext cx="1008063" cy="144463"/>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4" name="Line 42"/>
          <p:cNvSpPr>
            <a:spLocks noChangeShapeType="1"/>
          </p:cNvSpPr>
          <p:nvPr/>
        </p:nvSpPr>
        <p:spPr bwMode="auto">
          <a:xfrm>
            <a:off x="4103688" y="3014663"/>
            <a:ext cx="647700" cy="158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5" name="Line 43"/>
          <p:cNvSpPr>
            <a:spLocks noChangeShapeType="1"/>
          </p:cNvSpPr>
          <p:nvPr/>
        </p:nvSpPr>
        <p:spPr bwMode="auto">
          <a:xfrm flipH="1">
            <a:off x="4678363" y="2654300"/>
            <a:ext cx="217487" cy="431800"/>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6" name="Line 44"/>
          <p:cNvSpPr>
            <a:spLocks noChangeShapeType="1"/>
          </p:cNvSpPr>
          <p:nvPr/>
        </p:nvSpPr>
        <p:spPr bwMode="auto">
          <a:xfrm>
            <a:off x="3670300" y="2654300"/>
            <a:ext cx="433388" cy="360363"/>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7" name="Line 45"/>
          <p:cNvSpPr>
            <a:spLocks noChangeShapeType="1"/>
          </p:cNvSpPr>
          <p:nvPr/>
        </p:nvSpPr>
        <p:spPr bwMode="auto">
          <a:xfrm>
            <a:off x="3454400" y="3517900"/>
            <a:ext cx="720725" cy="1588"/>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8" name="Line 46"/>
          <p:cNvSpPr>
            <a:spLocks noChangeShapeType="1"/>
          </p:cNvSpPr>
          <p:nvPr/>
        </p:nvSpPr>
        <p:spPr bwMode="auto">
          <a:xfrm>
            <a:off x="4822825" y="3517900"/>
            <a:ext cx="576263" cy="1588"/>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39" name="Line 47"/>
          <p:cNvSpPr>
            <a:spLocks noChangeShapeType="1"/>
          </p:cNvSpPr>
          <p:nvPr/>
        </p:nvSpPr>
        <p:spPr bwMode="auto">
          <a:xfrm>
            <a:off x="4606925" y="3878263"/>
            <a:ext cx="1588" cy="576262"/>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40" name="Line 48"/>
          <p:cNvSpPr>
            <a:spLocks noChangeShapeType="1"/>
          </p:cNvSpPr>
          <p:nvPr/>
        </p:nvSpPr>
        <p:spPr bwMode="auto">
          <a:xfrm>
            <a:off x="4678363" y="3014663"/>
            <a:ext cx="144462" cy="431800"/>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41" name="Line 49"/>
          <p:cNvSpPr>
            <a:spLocks noChangeShapeType="1"/>
          </p:cNvSpPr>
          <p:nvPr/>
        </p:nvSpPr>
        <p:spPr bwMode="auto">
          <a:xfrm>
            <a:off x="4103688" y="3014663"/>
            <a:ext cx="71437" cy="503237"/>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42" name="Line 50"/>
          <p:cNvSpPr>
            <a:spLocks noChangeShapeType="1"/>
          </p:cNvSpPr>
          <p:nvPr/>
        </p:nvSpPr>
        <p:spPr bwMode="auto">
          <a:xfrm>
            <a:off x="4175125" y="3517900"/>
            <a:ext cx="431800" cy="360363"/>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85043" name="Line 51"/>
          <p:cNvSpPr>
            <a:spLocks noChangeShapeType="1"/>
          </p:cNvSpPr>
          <p:nvPr/>
        </p:nvSpPr>
        <p:spPr bwMode="auto">
          <a:xfrm flipH="1">
            <a:off x="4606925" y="3500438"/>
            <a:ext cx="242888" cy="377825"/>
          </a:xfrm>
          <a:prstGeom prst="line">
            <a:avLst/>
          </a:prstGeom>
          <a:noFill/>
          <a:ln w="9525">
            <a:solidFill>
              <a:schemeClr val="bg1"/>
            </a:solidFill>
            <a:round/>
            <a:headEnd/>
            <a:tailEnd/>
          </a:ln>
        </p:spPr>
        <p:txBody>
          <a:bodyPr/>
          <a:lstStyle/>
          <a:p>
            <a:endParaRPr lang="zh-CN" altLang="en-US">
              <a:solidFill>
                <a:srgbClr val="4D5B6B"/>
              </a:solidFill>
            </a:endParaRPr>
          </a:p>
        </p:txBody>
      </p:sp>
      <p:sp>
        <p:nvSpPr>
          <p:cNvPr id="331828" name="Line 52"/>
          <p:cNvSpPr>
            <a:spLocks noChangeShapeType="1"/>
          </p:cNvSpPr>
          <p:nvPr/>
        </p:nvSpPr>
        <p:spPr bwMode="auto">
          <a:xfrm>
            <a:off x="1798638" y="2582863"/>
            <a:ext cx="1584325" cy="3024187"/>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29" name="Line 53"/>
          <p:cNvSpPr>
            <a:spLocks noChangeShapeType="1"/>
          </p:cNvSpPr>
          <p:nvPr/>
        </p:nvSpPr>
        <p:spPr bwMode="auto">
          <a:xfrm flipH="1">
            <a:off x="3455988" y="4670425"/>
            <a:ext cx="358775" cy="936625"/>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0" name="Line 54"/>
          <p:cNvSpPr>
            <a:spLocks noChangeShapeType="1"/>
          </p:cNvSpPr>
          <p:nvPr/>
        </p:nvSpPr>
        <p:spPr bwMode="auto">
          <a:xfrm flipH="1">
            <a:off x="3814763" y="4445000"/>
            <a:ext cx="811212" cy="225425"/>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1" name="Line 55"/>
          <p:cNvSpPr>
            <a:spLocks noChangeShapeType="1"/>
          </p:cNvSpPr>
          <p:nvPr/>
        </p:nvSpPr>
        <p:spPr bwMode="auto">
          <a:xfrm>
            <a:off x="4625975" y="3905250"/>
            <a:ext cx="1588" cy="576263"/>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2" name="Line 56"/>
          <p:cNvSpPr>
            <a:spLocks noChangeShapeType="1"/>
          </p:cNvSpPr>
          <p:nvPr/>
        </p:nvSpPr>
        <p:spPr bwMode="auto">
          <a:xfrm flipH="1">
            <a:off x="4625975" y="3500438"/>
            <a:ext cx="223838" cy="377825"/>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3" name="Line 57"/>
          <p:cNvSpPr>
            <a:spLocks noChangeShapeType="1"/>
          </p:cNvSpPr>
          <p:nvPr/>
        </p:nvSpPr>
        <p:spPr bwMode="auto">
          <a:xfrm>
            <a:off x="4670425" y="3005138"/>
            <a:ext cx="144463" cy="43180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4" name="Line 58"/>
          <p:cNvSpPr>
            <a:spLocks noChangeShapeType="1"/>
          </p:cNvSpPr>
          <p:nvPr/>
        </p:nvSpPr>
        <p:spPr bwMode="auto">
          <a:xfrm>
            <a:off x="4086225" y="3005138"/>
            <a:ext cx="584200" cy="1587"/>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5" name="Line 59"/>
          <p:cNvSpPr>
            <a:spLocks noChangeShapeType="1"/>
          </p:cNvSpPr>
          <p:nvPr/>
        </p:nvSpPr>
        <p:spPr bwMode="auto">
          <a:xfrm>
            <a:off x="4086225" y="3005138"/>
            <a:ext cx="71438" cy="503237"/>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6" name="Line 60"/>
          <p:cNvSpPr>
            <a:spLocks noChangeShapeType="1"/>
          </p:cNvSpPr>
          <p:nvPr/>
        </p:nvSpPr>
        <p:spPr bwMode="auto">
          <a:xfrm>
            <a:off x="3455988" y="3500438"/>
            <a:ext cx="720725" cy="1587"/>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7" name="Line 61"/>
          <p:cNvSpPr>
            <a:spLocks noChangeShapeType="1"/>
          </p:cNvSpPr>
          <p:nvPr/>
        </p:nvSpPr>
        <p:spPr bwMode="auto">
          <a:xfrm>
            <a:off x="2825750" y="2825750"/>
            <a:ext cx="630238" cy="674688"/>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8" name="Line 62"/>
          <p:cNvSpPr>
            <a:spLocks noChangeShapeType="1"/>
          </p:cNvSpPr>
          <p:nvPr/>
        </p:nvSpPr>
        <p:spPr bwMode="auto">
          <a:xfrm flipV="1">
            <a:off x="2825750" y="2644775"/>
            <a:ext cx="863600" cy="144463"/>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39" name="Line 63"/>
          <p:cNvSpPr>
            <a:spLocks noChangeShapeType="1"/>
          </p:cNvSpPr>
          <p:nvPr/>
        </p:nvSpPr>
        <p:spPr bwMode="auto">
          <a:xfrm flipH="1">
            <a:off x="3725863" y="2060575"/>
            <a:ext cx="360362" cy="576263"/>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0" name="Line 64"/>
          <p:cNvSpPr>
            <a:spLocks noChangeShapeType="1"/>
          </p:cNvSpPr>
          <p:nvPr/>
        </p:nvSpPr>
        <p:spPr bwMode="auto">
          <a:xfrm>
            <a:off x="4130675" y="2060575"/>
            <a:ext cx="720725" cy="576263"/>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1" name="Line 65"/>
          <p:cNvSpPr>
            <a:spLocks noChangeShapeType="1"/>
          </p:cNvSpPr>
          <p:nvPr/>
        </p:nvSpPr>
        <p:spPr bwMode="auto">
          <a:xfrm>
            <a:off x="4895850" y="2644775"/>
            <a:ext cx="1008063" cy="144463"/>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2" name="Line 66"/>
          <p:cNvSpPr>
            <a:spLocks noChangeShapeType="1"/>
          </p:cNvSpPr>
          <p:nvPr/>
        </p:nvSpPr>
        <p:spPr bwMode="auto">
          <a:xfrm flipH="1">
            <a:off x="5391150" y="2781300"/>
            <a:ext cx="504825" cy="719138"/>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3" name="Line 67"/>
          <p:cNvSpPr>
            <a:spLocks noChangeShapeType="1"/>
          </p:cNvSpPr>
          <p:nvPr/>
        </p:nvSpPr>
        <p:spPr bwMode="auto">
          <a:xfrm flipH="1">
            <a:off x="5345113" y="3455988"/>
            <a:ext cx="71437" cy="1223962"/>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4" name="Line 68"/>
          <p:cNvSpPr>
            <a:spLocks noChangeShapeType="1"/>
          </p:cNvSpPr>
          <p:nvPr/>
        </p:nvSpPr>
        <p:spPr bwMode="auto">
          <a:xfrm>
            <a:off x="5300663" y="4716463"/>
            <a:ext cx="287337" cy="865187"/>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5" name="Line 69"/>
          <p:cNvSpPr>
            <a:spLocks noChangeShapeType="1"/>
          </p:cNvSpPr>
          <p:nvPr/>
        </p:nvSpPr>
        <p:spPr bwMode="auto">
          <a:xfrm flipH="1">
            <a:off x="5578475" y="2600325"/>
            <a:ext cx="1296988" cy="3024188"/>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6" name="Line 70"/>
          <p:cNvSpPr>
            <a:spLocks noChangeShapeType="1"/>
          </p:cNvSpPr>
          <p:nvPr/>
        </p:nvSpPr>
        <p:spPr bwMode="auto">
          <a:xfrm>
            <a:off x="4067175" y="1214438"/>
            <a:ext cx="2808288" cy="1368425"/>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331847" name="Line 71"/>
          <p:cNvSpPr>
            <a:spLocks noChangeShapeType="1"/>
          </p:cNvSpPr>
          <p:nvPr/>
        </p:nvSpPr>
        <p:spPr bwMode="auto">
          <a:xfrm flipH="1">
            <a:off x="1781175" y="1231900"/>
            <a:ext cx="2305050" cy="1368425"/>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85065" name="Text Box 73"/>
          <p:cNvSpPr txBox="1">
            <a:spLocks noChangeArrowheads="1"/>
          </p:cNvSpPr>
          <p:nvPr/>
        </p:nvSpPr>
        <p:spPr bwMode="auto">
          <a:xfrm>
            <a:off x="402886" y="5743485"/>
            <a:ext cx="8265204" cy="1200329"/>
          </a:xfrm>
          <a:prstGeom prst="rect">
            <a:avLst/>
          </a:prstGeom>
          <a:noFill/>
          <a:ln w="9525">
            <a:noFill/>
            <a:miter lim="800000"/>
            <a:headEnd/>
            <a:tailEnd/>
          </a:ln>
        </p:spPr>
        <p:txBody>
          <a:bodyPr wrap="square">
            <a:spAutoFit/>
          </a:bodyPr>
          <a:lstStyle/>
          <a:p>
            <a:pPr>
              <a:spcBef>
                <a:spcPct val="50000"/>
              </a:spcBef>
            </a:pPr>
            <a:r>
              <a:rPr lang="zh-CN" altLang="en-US" dirty="0" smtClean="0">
                <a:solidFill>
                  <a:srgbClr val="003399"/>
                </a:solidFill>
                <a:latin typeface="Times New Roman" pitchFamily="18" charset="0"/>
                <a:ea typeface="楷体_GB2312"/>
                <a:cs typeface="楷体_GB2312"/>
              </a:rPr>
              <a:t>游览十二面体上的</a:t>
            </a:r>
            <a:r>
              <a:rPr lang="en-US" altLang="zh-CN" dirty="0" smtClean="0">
                <a:solidFill>
                  <a:srgbClr val="003399"/>
                </a:solidFill>
                <a:latin typeface="Times New Roman" pitchFamily="18" charset="0"/>
                <a:ea typeface="楷体_GB2312"/>
                <a:cs typeface="楷体_GB2312"/>
              </a:rPr>
              <a:t>20</a:t>
            </a:r>
            <a:r>
              <a:rPr lang="zh-CN" altLang="en-US" dirty="0" smtClean="0">
                <a:solidFill>
                  <a:srgbClr val="003399"/>
                </a:solidFill>
                <a:latin typeface="Times New Roman" pitchFamily="18" charset="0"/>
                <a:ea typeface="楷体_GB2312"/>
                <a:cs typeface="楷体_GB2312"/>
              </a:rPr>
              <a:t>个顶点（世界</a:t>
            </a:r>
            <a:r>
              <a:rPr lang="en-US" altLang="zh-CN" dirty="0">
                <a:solidFill>
                  <a:srgbClr val="003399"/>
                </a:solidFill>
                <a:latin typeface="Times New Roman" pitchFamily="18" charset="0"/>
                <a:ea typeface="楷体_GB2312"/>
                <a:cs typeface="楷体_GB2312"/>
              </a:rPr>
              <a:t>20</a:t>
            </a:r>
            <a:r>
              <a:rPr lang="zh-CN" altLang="en-US" dirty="0">
                <a:solidFill>
                  <a:srgbClr val="003399"/>
                </a:solidFill>
                <a:latin typeface="Times New Roman" pitchFamily="18" charset="0"/>
                <a:ea typeface="楷体_GB2312"/>
                <a:cs typeface="楷体_GB2312"/>
              </a:rPr>
              <a:t>个</a:t>
            </a:r>
            <a:r>
              <a:rPr lang="zh-CN" altLang="en-US" dirty="0" smtClean="0">
                <a:solidFill>
                  <a:srgbClr val="003399"/>
                </a:solidFill>
                <a:latin typeface="Times New Roman" pitchFamily="18" charset="0"/>
                <a:ea typeface="楷体_GB2312"/>
                <a:cs typeface="楷体_GB2312"/>
              </a:rPr>
              <a:t>城市），</a:t>
            </a:r>
            <a:r>
              <a:rPr lang="en-US" altLang="zh-CN" dirty="0" smtClean="0">
                <a:solidFill>
                  <a:srgbClr val="003399"/>
                </a:solidFill>
                <a:latin typeface="Times New Roman" pitchFamily="18" charset="0"/>
                <a:ea typeface="楷体_GB2312"/>
                <a:cs typeface="楷体_GB2312"/>
              </a:rPr>
              <a:t>30</a:t>
            </a:r>
            <a:r>
              <a:rPr lang="zh-CN" altLang="en-US" dirty="0" smtClean="0">
                <a:solidFill>
                  <a:srgbClr val="003399"/>
                </a:solidFill>
                <a:latin typeface="Times New Roman" pitchFamily="18" charset="0"/>
                <a:ea typeface="楷体_GB2312"/>
                <a:cs typeface="楷体_GB2312"/>
              </a:rPr>
              <a:t>条棱边对应</a:t>
            </a:r>
            <a:r>
              <a:rPr lang="en-US" altLang="zh-CN" dirty="0" smtClean="0">
                <a:solidFill>
                  <a:srgbClr val="003399"/>
                </a:solidFill>
                <a:latin typeface="Times New Roman" pitchFamily="18" charset="0"/>
                <a:ea typeface="楷体_GB2312"/>
                <a:cs typeface="楷体_GB2312"/>
              </a:rPr>
              <a:t>20</a:t>
            </a:r>
            <a:r>
              <a:rPr lang="zh-CN" altLang="en-US" dirty="0" smtClean="0">
                <a:solidFill>
                  <a:srgbClr val="003399"/>
                </a:solidFill>
                <a:latin typeface="Times New Roman" pitchFamily="18" charset="0"/>
                <a:ea typeface="楷体_GB2312"/>
                <a:cs typeface="楷体_GB2312"/>
              </a:rPr>
              <a:t>个城市间的交通路线，</a:t>
            </a:r>
            <a:r>
              <a:rPr lang="zh-CN" altLang="en-US" dirty="0">
                <a:solidFill>
                  <a:srgbClr val="003399"/>
                </a:solidFill>
                <a:latin typeface="Times New Roman" pitchFamily="18" charset="0"/>
                <a:ea typeface="楷体_GB2312"/>
                <a:cs typeface="楷体_GB2312"/>
              </a:rPr>
              <a:t>怎样能够每个城市只经过一次并回到出发点</a:t>
            </a:r>
          </a:p>
        </p:txBody>
      </p:sp>
      <p:sp>
        <p:nvSpPr>
          <p:cNvPr id="85066" name="Text Box 74"/>
          <p:cNvSpPr txBox="1">
            <a:spLocks noChangeArrowheads="1"/>
          </p:cNvSpPr>
          <p:nvPr/>
        </p:nvSpPr>
        <p:spPr bwMode="auto">
          <a:xfrm>
            <a:off x="481239" y="5235121"/>
            <a:ext cx="2476500" cy="427038"/>
          </a:xfrm>
          <a:prstGeom prst="rect">
            <a:avLst/>
          </a:prstGeom>
          <a:noFill/>
          <a:ln w="9525">
            <a:noFill/>
            <a:miter lim="800000"/>
            <a:headEnd/>
            <a:tailEnd/>
          </a:ln>
        </p:spPr>
        <p:txBody>
          <a:bodyPr>
            <a:spAutoFit/>
          </a:bodyPr>
          <a:lstStyle/>
          <a:p>
            <a:pPr>
              <a:spcBef>
                <a:spcPct val="50000"/>
              </a:spcBef>
            </a:pPr>
            <a:r>
              <a:rPr lang="en-US" altLang="zh-CN" sz="2200" dirty="0">
                <a:solidFill>
                  <a:srgbClr val="000000"/>
                </a:solidFill>
                <a:latin typeface="Times New Roman" pitchFamily="18" charset="0"/>
                <a:ea typeface="楷体_GB2312"/>
                <a:cs typeface="楷体_GB2312"/>
              </a:rPr>
              <a:t>Hamilton 1856</a:t>
            </a:r>
            <a:r>
              <a:rPr lang="zh-CN" altLang="en-US" sz="2200" dirty="0">
                <a:solidFill>
                  <a:srgbClr val="000000"/>
                </a:solidFill>
                <a:latin typeface="Times New Roman" pitchFamily="18" charset="0"/>
                <a:ea typeface="楷体_GB2312"/>
                <a:cs typeface="楷体_GB2312"/>
              </a:rPr>
              <a:t>年</a:t>
            </a:r>
          </a:p>
        </p:txBody>
      </p:sp>
      <p:sp>
        <p:nvSpPr>
          <p:cNvPr id="77" name="Rectangle 7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哈密尔顿周游世界问题</a:t>
            </a:r>
          </a:p>
        </p:txBody>
      </p:sp>
    </p:spTree>
    <p:custDataLst>
      <p:tags r:id="rId1"/>
    </p:custDataLst>
    <p:extLst>
      <p:ext uri="{BB962C8B-B14F-4D97-AF65-F5344CB8AC3E}">
        <p14:creationId xmlns:p14="http://schemas.microsoft.com/office/powerpoint/2010/main" val="141374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828"/>
                                        </p:tgtEl>
                                        <p:attrNameLst>
                                          <p:attrName>style.visibility</p:attrName>
                                        </p:attrNameLst>
                                      </p:cBhvr>
                                      <p:to>
                                        <p:strVal val="visible"/>
                                      </p:to>
                                    </p:set>
                                    <p:animEffect transition="in" filter="wipe(left)">
                                      <p:cBhvr>
                                        <p:cTn id="7" dur="500"/>
                                        <p:tgtEl>
                                          <p:spTgt spid="33182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1829"/>
                                        </p:tgtEl>
                                        <p:attrNameLst>
                                          <p:attrName>style.visibility</p:attrName>
                                        </p:attrNameLst>
                                      </p:cBhvr>
                                      <p:to>
                                        <p:strVal val="visible"/>
                                      </p:to>
                                    </p:set>
                                    <p:animEffect transition="in" filter="wipe(down)">
                                      <p:cBhvr>
                                        <p:cTn id="11" dur="500"/>
                                        <p:tgtEl>
                                          <p:spTgt spid="33182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31830"/>
                                        </p:tgtEl>
                                        <p:attrNameLst>
                                          <p:attrName>style.visibility</p:attrName>
                                        </p:attrNameLst>
                                      </p:cBhvr>
                                      <p:to>
                                        <p:strVal val="visible"/>
                                      </p:to>
                                    </p:set>
                                    <p:animEffect transition="in" filter="wipe(down)">
                                      <p:cBhvr>
                                        <p:cTn id="15" dur="500"/>
                                        <p:tgtEl>
                                          <p:spTgt spid="33183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31831"/>
                                        </p:tgtEl>
                                        <p:attrNameLst>
                                          <p:attrName>style.visibility</p:attrName>
                                        </p:attrNameLst>
                                      </p:cBhvr>
                                      <p:to>
                                        <p:strVal val="visible"/>
                                      </p:to>
                                    </p:set>
                                    <p:animEffect transition="in" filter="wipe(down)">
                                      <p:cBhvr>
                                        <p:cTn id="19" dur="500"/>
                                        <p:tgtEl>
                                          <p:spTgt spid="33183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1832"/>
                                        </p:tgtEl>
                                        <p:attrNameLst>
                                          <p:attrName>style.visibility</p:attrName>
                                        </p:attrNameLst>
                                      </p:cBhvr>
                                      <p:to>
                                        <p:strVal val="visible"/>
                                      </p:to>
                                    </p:set>
                                    <p:animEffect transition="in" filter="wipe(down)">
                                      <p:cBhvr>
                                        <p:cTn id="23" dur="500"/>
                                        <p:tgtEl>
                                          <p:spTgt spid="33183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31833"/>
                                        </p:tgtEl>
                                        <p:attrNameLst>
                                          <p:attrName>style.visibility</p:attrName>
                                        </p:attrNameLst>
                                      </p:cBhvr>
                                      <p:to>
                                        <p:strVal val="visible"/>
                                      </p:to>
                                    </p:set>
                                    <p:animEffect transition="in" filter="wipe(down)">
                                      <p:cBhvr>
                                        <p:cTn id="27" dur="500"/>
                                        <p:tgtEl>
                                          <p:spTgt spid="33183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331834"/>
                                        </p:tgtEl>
                                        <p:attrNameLst>
                                          <p:attrName>style.visibility</p:attrName>
                                        </p:attrNameLst>
                                      </p:cBhvr>
                                      <p:to>
                                        <p:strVal val="visible"/>
                                      </p:to>
                                    </p:set>
                                    <p:animEffect transition="in" filter="wipe(right)">
                                      <p:cBhvr>
                                        <p:cTn id="31" dur="500"/>
                                        <p:tgtEl>
                                          <p:spTgt spid="331834"/>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31835"/>
                                        </p:tgtEl>
                                        <p:attrNameLst>
                                          <p:attrName>style.visibility</p:attrName>
                                        </p:attrNameLst>
                                      </p:cBhvr>
                                      <p:to>
                                        <p:strVal val="visible"/>
                                      </p:to>
                                    </p:set>
                                    <p:animEffect transition="in" filter="wipe(up)">
                                      <p:cBhvr>
                                        <p:cTn id="35" dur="500"/>
                                        <p:tgtEl>
                                          <p:spTgt spid="331835"/>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331836"/>
                                        </p:tgtEl>
                                        <p:attrNameLst>
                                          <p:attrName>style.visibility</p:attrName>
                                        </p:attrNameLst>
                                      </p:cBhvr>
                                      <p:to>
                                        <p:strVal val="visible"/>
                                      </p:to>
                                    </p:set>
                                    <p:animEffect transition="in" filter="wipe(right)">
                                      <p:cBhvr>
                                        <p:cTn id="39" dur="500"/>
                                        <p:tgtEl>
                                          <p:spTgt spid="33183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31837"/>
                                        </p:tgtEl>
                                        <p:attrNameLst>
                                          <p:attrName>style.visibility</p:attrName>
                                        </p:attrNameLst>
                                      </p:cBhvr>
                                      <p:to>
                                        <p:strVal val="visible"/>
                                      </p:to>
                                    </p:set>
                                    <p:animEffect transition="in" filter="wipe(down)">
                                      <p:cBhvr>
                                        <p:cTn id="43" dur="500"/>
                                        <p:tgtEl>
                                          <p:spTgt spid="331837"/>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31838"/>
                                        </p:tgtEl>
                                        <p:attrNameLst>
                                          <p:attrName>style.visibility</p:attrName>
                                        </p:attrNameLst>
                                      </p:cBhvr>
                                      <p:to>
                                        <p:strVal val="visible"/>
                                      </p:to>
                                    </p:set>
                                    <p:animEffect transition="in" filter="wipe(down)">
                                      <p:cBhvr>
                                        <p:cTn id="47" dur="1000"/>
                                        <p:tgtEl>
                                          <p:spTgt spid="331838"/>
                                        </p:tgtEl>
                                      </p:cBhvr>
                                    </p:animEffect>
                                  </p:childTnLst>
                                </p:cTn>
                              </p:par>
                            </p:childTnLst>
                          </p:cTn>
                        </p:par>
                        <p:par>
                          <p:cTn id="48" fill="hold">
                            <p:stCondLst>
                              <p:cond delay="6000"/>
                            </p:stCondLst>
                            <p:childTnLst>
                              <p:par>
                                <p:cTn id="49" presetID="22" presetClass="entr" presetSubtype="4" fill="hold" grpId="0" nodeType="afterEffect">
                                  <p:stCondLst>
                                    <p:cond delay="0"/>
                                  </p:stCondLst>
                                  <p:childTnLst>
                                    <p:set>
                                      <p:cBhvr>
                                        <p:cTn id="50" dur="1" fill="hold">
                                          <p:stCondLst>
                                            <p:cond delay="0"/>
                                          </p:stCondLst>
                                        </p:cTn>
                                        <p:tgtEl>
                                          <p:spTgt spid="331839"/>
                                        </p:tgtEl>
                                        <p:attrNameLst>
                                          <p:attrName>style.visibility</p:attrName>
                                        </p:attrNameLst>
                                      </p:cBhvr>
                                      <p:to>
                                        <p:strVal val="visible"/>
                                      </p:to>
                                    </p:set>
                                    <p:animEffect transition="in" filter="wipe(down)">
                                      <p:cBhvr>
                                        <p:cTn id="51" dur="1000"/>
                                        <p:tgtEl>
                                          <p:spTgt spid="331839"/>
                                        </p:tgtEl>
                                      </p:cBhvr>
                                    </p:animEffect>
                                  </p:childTnLst>
                                </p:cTn>
                              </p:par>
                            </p:childTnLst>
                          </p:cTn>
                        </p:par>
                        <p:par>
                          <p:cTn id="52" fill="hold">
                            <p:stCondLst>
                              <p:cond delay="7000"/>
                            </p:stCondLst>
                            <p:childTnLst>
                              <p:par>
                                <p:cTn id="53" presetID="22" presetClass="entr" presetSubtype="1" fill="hold" grpId="0" nodeType="afterEffect">
                                  <p:stCondLst>
                                    <p:cond delay="0"/>
                                  </p:stCondLst>
                                  <p:childTnLst>
                                    <p:set>
                                      <p:cBhvr>
                                        <p:cTn id="54" dur="1" fill="hold">
                                          <p:stCondLst>
                                            <p:cond delay="0"/>
                                          </p:stCondLst>
                                        </p:cTn>
                                        <p:tgtEl>
                                          <p:spTgt spid="331840"/>
                                        </p:tgtEl>
                                        <p:attrNameLst>
                                          <p:attrName>style.visibility</p:attrName>
                                        </p:attrNameLst>
                                      </p:cBhvr>
                                      <p:to>
                                        <p:strVal val="visible"/>
                                      </p:to>
                                    </p:set>
                                    <p:animEffect transition="in" filter="wipe(up)">
                                      <p:cBhvr>
                                        <p:cTn id="55" dur="1000"/>
                                        <p:tgtEl>
                                          <p:spTgt spid="331840"/>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331841"/>
                                        </p:tgtEl>
                                        <p:attrNameLst>
                                          <p:attrName>style.visibility</p:attrName>
                                        </p:attrNameLst>
                                      </p:cBhvr>
                                      <p:to>
                                        <p:strVal val="visible"/>
                                      </p:to>
                                    </p:set>
                                    <p:animEffect transition="in" filter="wipe(left)">
                                      <p:cBhvr>
                                        <p:cTn id="59" dur="1000"/>
                                        <p:tgtEl>
                                          <p:spTgt spid="331841"/>
                                        </p:tgtEl>
                                      </p:cBhvr>
                                    </p:animEffect>
                                  </p:childTnLst>
                                </p:cTn>
                              </p:par>
                            </p:childTnLst>
                          </p:cTn>
                        </p:par>
                        <p:par>
                          <p:cTn id="60" fill="hold">
                            <p:stCondLst>
                              <p:cond delay="9000"/>
                            </p:stCondLst>
                            <p:childTnLst>
                              <p:par>
                                <p:cTn id="61" presetID="22" presetClass="entr" presetSubtype="1" fill="hold" grpId="0" nodeType="afterEffect">
                                  <p:stCondLst>
                                    <p:cond delay="0"/>
                                  </p:stCondLst>
                                  <p:childTnLst>
                                    <p:set>
                                      <p:cBhvr>
                                        <p:cTn id="62" dur="1" fill="hold">
                                          <p:stCondLst>
                                            <p:cond delay="0"/>
                                          </p:stCondLst>
                                        </p:cTn>
                                        <p:tgtEl>
                                          <p:spTgt spid="331842"/>
                                        </p:tgtEl>
                                        <p:attrNameLst>
                                          <p:attrName>style.visibility</p:attrName>
                                        </p:attrNameLst>
                                      </p:cBhvr>
                                      <p:to>
                                        <p:strVal val="visible"/>
                                      </p:to>
                                    </p:set>
                                    <p:animEffect transition="in" filter="wipe(up)">
                                      <p:cBhvr>
                                        <p:cTn id="63" dur="1000"/>
                                        <p:tgtEl>
                                          <p:spTgt spid="331842"/>
                                        </p:tgtEl>
                                      </p:cBhvr>
                                    </p:animEffect>
                                  </p:childTnLst>
                                </p:cTn>
                              </p:par>
                            </p:childTnLst>
                          </p:cTn>
                        </p:par>
                        <p:par>
                          <p:cTn id="64" fill="hold">
                            <p:stCondLst>
                              <p:cond delay="10000"/>
                            </p:stCondLst>
                            <p:childTnLst>
                              <p:par>
                                <p:cTn id="65" presetID="22" presetClass="entr" presetSubtype="1" fill="hold" grpId="0" nodeType="afterEffect">
                                  <p:stCondLst>
                                    <p:cond delay="0"/>
                                  </p:stCondLst>
                                  <p:childTnLst>
                                    <p:set>
                                      <p:cBhvr>
                                        <p:cTn id="66" dur="1" fill="hold">
                                          <p:stCondLst>
                                            <p:cond delay="0"/>
                                          </p:stCondLst>
                                        </p:cTn>
                                        <p:tgtEl>
                                          <p:spTgt spid="331843"/>
                                        </p:tgtEl>
                                        <p:attrNameLst>
                                          <p:attrName>style.visibility</p:attrName>
                                        </p:attrNameLst>
                                      </p:cBhvr>
                                      <p:to>
                                        <p:strVal val="visible"/>
                                      </p:to>
                                    </p:set>
                                    <p:animEffect transition="in" filter="wipe(up)">
                                      <p:cBhvr>
                                        <p:cTn id="67" dur="1000"/>
                                        <p:tgtEl>
                                          <p:spTgt spid="331843"/>
                                        </p:tgtEl>
                                      </p:cBhvr>
                                    </p:animEffect>
                                  </p:childTnLst>
                                </p:cTn>
                              </p:par>
                            </p:childTnLst>
                          </p:cTn>
                        </p:par>
                        <p:par>
                          <p:cTn id="68" fill="hold">
                            <p:stCondLst>
                              <p:cond delay="11000"/>
                            </p:stCondLst>
                            <p:childTnLst>
                              <p:par>
                                <p:cTn id="69" presetID="22" presetClass="entr" presetSubtype="1" fill="hold" grpId="0" nodeType="afterEffect">
                                  <p:stCondLst>
                                    <p:cond delay="0"/>
                                  </p:stCondLst>
                                  <p:childTnLst>
                                    <p:set>
                                      <p:cBhvr>
                                        <p:cTn id="70" dur="1" fill="hold">
                                          <p:stCondLst>
                                            <p:cond delay="0"/>
                                          </p:stCondLst>
                                        </p:cTn>
                                        <p:tgtEl>
                                          <p:spTgt spid="331844"/>
                                        </p:tgtEl>
                                        <p:attrNameLst>
                                          <p:attrName>style.visibility</p:attrName>
                                        </p:attrNameLst>
                                      </p:cBhvr>
                                      <p:to>
                                        <p:strVal val="visible"/>
                                      </p:to>
                                    </p:set>
                                    <p:animEffect transition="in" filter="wipe(up)">
                                      <p:cBhvr>
                                        <p:cTn id="71" dur="1000"/>
                                        <p:tgtEl>
                                          <p:spTgt spid="331844"/>
                                        </p:tgtEl>
                                      </p:cBhvr>
                                    </p:animEffect>
                                  </p:childTnLst>
                                </p:cTn>
                              </p:par>
                            </p:childTnLst>
                          </p:cTn>
                        </p:par>
                        <p:par>
                          <p:cTn id="72" fill="hold">
                            <p:stCondLst>
                              <p:cond delay="12000"/>
                            </p:stCondLst>
                            <p:childTnLst>
                              <p:par>
                                <p:cTn id="73" presetID="22" presetClass="entr" presetSubtype="4" fill="hold" grpId="0" nodeType="afterEffect">
                                  <p:stCondLst>
                                    <p:cond delay="0"/>
                                  </p:stCondLst>
                                  <p:childTnLst>
                                    <p:set>
                                      <p:cBhvr>
                                        <p:cTn id="74" dur="1" fill="hold">
                                          <p:stCondLst>
                                            <p:cond delay="0"/>
                                          </p:stCondLst>
                                        </p:cTn>
                                        <p:tgtEl>
                                          <p:spTgt spid="331845"/>
                                        </p:tgtEl>
                                        <p:attrNameLst>
                                          <p:attrName>style.visibility</p:attrName>
                                        </p:attrNameLst>
                                      </p:cBhvr>
                                      <p:to>
                                        <p:strVal val="visible"/>
                                      </p:to>
                                    </p:set>
                                    <p:animEffect transition="in" filter="wipe(down)">
                                      <p:cBhvr>
                                        <p:cTn id="75" dur="1000"/>
                                        <p:tgtEl>
                                          <p:spTgt spid="331845"/>
                                        </p:tgtEl>
                                      </p:cBhvr>
                                    </p:animEffect>
                                  </p:childTnLst>
                                </p:cTn>
                              </p:par>
                            </p:childTnLst>
                          </p:cTn>
                        </p:par>
                        <p:par>
                          <p:cTn id="76" fill="hold">
                            <p:stCondLst>
                              <p:cond delay="13000"/>
                            </p:stCondLst>
                            <p:childTnLst>
                              <p:par>
                                <p:cTn id="77" presetID="22" presetClass="entr" presetSubtype="4" fill="hold" grpId="0" nodeType="afterEffect">
                                  <p:stCondLst>
                                    <p:cond delay="0"/>
                                  </p:stCondLst>
                                  <p:childTnLst>
                                    <p:set>
                                      <p:cBhvr>
                                        <p:cTn id="78" dur="1" fill="hold">
                                          <p:stCondLst>
                                            <p:cond delay="0"/>
                                          </p:stCondLst>
                                        </p:cTn>
                                        <p:tgtEl>
                                          <p:spTgt spid="331846"/>
                                        </p:tgtEl>
                                        <p:attrNameLst>
                                          <p:attrName>style.visibility</p:attrName>
                                        </p:attrNameLst>
                                      </p:cBhvr>
                                      <p:to>
                                        <p:strVal val="visible"/>
                                      </p:to>
                                    </p:set>
                                    <p:animEffect transition="in" filter="wipe(down)">
                                      <p:cBhvr>
                                        <p:cTn id="79" dur="1000"/>
                                        <p:tgtEl>
                                          <p:spTgt spid="331846"/>
                                        </p:tgtEl>
                                      </p:cBhvr>
                                    </p:animEffect>
                                  </p:childTnLst>
                                </p:cTn>
                              </p:par>
                            </p:childTnLst>
                          </p:cTn>
                        </p:par>
                        <p:par>
                          <p:cTn id="80" fill="hold">
                            <p:stCondLst>
                              <p:cond delay="14000"/>
                            </p:stCondLst>
                            <p:childTnLst>
                              <p:par>
                                <p:cTn id="81" presetID="22" presetClass="entr" presetSubtype="1" fill="hold" grpId="0" nodeType="afterEffect">
                                  <p:stCondLst>
                                    <p:cond delay="0"/>
                                  </p:stCondLst>
                                  <p:childTnLst>
                                    <p:set>
                                      <p:cBhvr>
                                        <p:cTn id="82" dur="1" fill="hold">
                                          <p:stCondLst>
                                            <p:cond delay="0"/>
                                          </p:stCondLst>
                                        </p:cTn>
                                        <p:tgtEl>
                                          <p:spTgt spid="331847"/>
                                        </p:tgtEl>
                                        <p:attrNameLst>
                                          <p:attrName>style.visibility</p:attrName>
                                        </p:attrNameLst>
                                      </p:cBhvr>
                                      <p:to>
                                        <p:strVal val="visible"/>
                                      </p:to>
                                    </p:set>
                                    <p:animEffect transition="in" filter="wipe(up)">
                                      <p:cBhvr>
                                        <p:cTn id="83" dur="1000"/>
                                        <p:tgtEl>
                                          <p:spTgt spid="33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28" grpId="0" animBg="1"/>
      <p:bldP spid="331829" grpId="0" animBg="1"/>
      <p:bldP spid="331830" grpId="0" animBg="1"/>
      <p:bldP spid="331831" grpId="0" animBg="1"/>
      <p:bldP spid="331832" grpId="0" animBg="1"/>
      <p:bldP spid="331833" grpId="0" animBg="1"/>
      <p:bldP spid="331834" grpId="0" animBg="1"/>
      <p:bldP spid="331835" grpId="0" animBg="1"/>
      <p:bldP spid="331836" grpId="0" animBg="1"/>
      <p:bldP spid="331837" grpId="0" animBg="1"/>
      <p:bldP spid="331838" grpId="0" animBg="1"/>
      <p:bldP spid="331839" grpId="0" animBg="1"/>
      <p:bldP spid="331840" grpId="0" animBg="1"/>
      <p:bldP spid="331841" grpId="0" animBg="1"/>
      <p:bldP spid="331842" grpId="0" animBg="1"/>
      <p:bldP spid="331843" grpId="0" animBg="1"/>
      <p:bldP spid="331844" grpId="0" animBg="1"/>
      <p:bldP spid="331845" grpId="0" animBg="1"/>
      <p:bldP spid="331846" grpId="0" animBg="1"/>
      <p:bldP spid="3318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vert="horz" lIns="91440" tIns="45720" rIns="91440" bIns="45720" rtlCol="0" anchor="b">
            <a:noAutofit/>
          </a:bodyPr>
          <a:lstStyle/>
          <a:p>
            <a:r>
              <a:rPr lang="zh-CN" altLang="en-US" dirty="0" smtClean="0"/>
              <a:t>哈密顿回路与哈密顿通路</a:t>
            </a:r>
          </a:p>
        </p:txBody>
      </p:sp>
      <p:sp>
        <p:nvSpPr>
          <p:cNvPr id="86019" name="Rectangle 3"/>
          <p:cNvSpPr>
            <a:spLocks noGrp="1" noChangeArrowheads="1"/>
          </p:cNvSpPr>
          <p:nvPr>
            <p:ph idx="1"/>
          </p:nvPr>
        </p:nvSpPr>
        <p:spPr/>
        <p:txBody>
          <a:bodyPr/>
          <a:lstStyle/>
          <a:p>
            <a:pPr algn="just" eaLnBrk="1" hangingPunct="1">
              <a:lnSpc>
                <a:spcPct val="80000"/>
              </a:lnSpc>
              <a:buFont typeface="Wingdings" pitchFamily="2" charset="2"/>
              <a:buNone/>
            </a:pPr>
            <a:endParaRPr lang="en-US" altLang="zh-CN" sz="2400" dirty="0" smtClean="0">
              <a:solidFill>
                <a:srgbClr val="FF3300"/>
              </a:solidFill>
              <a:latin typeface="宋体" pitchFamily="2" charset="-122"/>
            </a:endParaRPr>
          </a:p>
          <a:p>
            <a:pPr algn="just" eaLnBrk="1" hangingPunct="1">
              <a:lnSpc>
                <a:spcPct val="80000"/>
              </a:lnSpc>
              <a:buFont typeface="Wingdings" pitchFamily="2" charset="2"/>
              <a:buNone/>
            </a:pPr>
            <a:endParaRPr lang="en-US" altLang="zh-CN" sz="2400" dirty="0" smtClean="0">
              <a:solidFill>
                <a:srgbClr val="FF3300"/>
              </a:solidFill>
              <a:latin typeface="宋体" pitchFamily="2" charset="-122"/>
            </a:endParaRPr>
          </a:p>
          <a:p>
            <a:pPr algn="just" eaLnBrk="1" hangingPunct="1">
              <a:lnSpc>
                <a:spcPct val="80000"/>
              </a:lnSpc>
              <a:buFont typeface="Wingdings" pitchFamily="2" charset="2"/>
              <a:buNone/>
            </a:pPr>
            <a:r>
              <a:rPr lang="zh-CN" altLang="en-US" sz="2400" dirty="0" smtClean="0">
                <a:solidFill>
                  <a:srgbClr val="FF3300"/>
                </a:solidFill>
                <a:latin typeface="宋体" pitchFamily="2" charset="-122"/>
              </a:rPr>
              <a:t>哈密顿通路</a:t>
            </a:r>
            <a:r>
              <a:rPr lang="en-US" altLang="zh-CN" sz="2400" dirty="0" smtClean="0">
                <a:latin typeface="宋体" pitchFamily="2" charset="-122"/>
              </a:rPr>
              <a:t>:</a:t>
            </a:r>
            <a:r>
              <a:rPr lang="zh-CN" altLang="en-US" sz="2400" dirty="0" smtClean="0">
                <a:latin typeface="宋体" pitchFamily="2" charset="-122"/>
              </a:rPr>
              <a:t>无向连通图的一条经过所有顶点一</a:t>
            </a:r>
          </a:p>
          <a:p>
            <a:pPr algn="just" eaLnBrk="1" hangingPunct="1">
              <a:lnSpc>
                <a:spcPct val="80000"/>
              </a:lnSpc>
              <a:buFont typeface="Wingdings" pitchFamily="2" charset="2"/>
              <a:buNone/>
            </a:pPr>
            <a:r>
              <a:rPr lang="zh-CN" altLang="en-US" sz="2400" dirty="0" smtClean="0">
                <a:latin typeface="宋体" pitchFamily="2" charset="-122"/>
              </a:rPr>
              <a:t>           次且仅一次的通路，简记</a:t>
            </a:r>
            <a:r>
              <a:rPr lang="en-US" altLang="zh-CN" sz="2400" dirty="0" smtClean="0">
                <a:latin typeface="Times New Roman" pitchFamily="18" charset="0"/>
              </a:rPr>
              <a:t>H</a:t>
            </a:r>
            <a:r>
              <a:rPr lang="en-US" altLang="zh-CN" sz="2400" dirty="0" smtClean="0">
                <a:latin typeface="宋体" pitchFamily="2" charset="-122"/>
              </a:rPr>
              <a:t>-</a:t>
            </a:r>
            <a:r>
              <a:rPr lang="zh-CN" altLang="en-US" sz="2400" dirty="0" smtClean="0">
                <a:latin typeface="宋体" pitchFamily="2" charset="-122"/>
              </a:rPr>
              <a:t>通路</a:t>
            </a:r>
            <a:r>
              <a:rPr lang="en-US" altLang="zh-CN" sz="2400" dirty="0" smtClean="0">
                <a:latin typeface="宋体" pitchFamily="2" charset="-122"/>
              </a:rPr>
              <a:t>.</a:t>
            </a:r>
          </a:p>
          <a:p>
            <a:pPr algn="just" eaLnBrk="1" hangingPunct="1">
              <a:lnSpc>
                <a:spcPct val="80000"/>
              </a:lnSpc>
              <a:buFont typeface="Wingdings" pitchFamily="2" charset="2"/>
              <a:buNone/>
            </a:pPr>
            <a:r>
              <a:rPr lang="zh-CN" altLang="en-US" sz="2400" dirty="0" smtClean="0">
                <a:solidFill>
                  <a:srgbClr val="FF3300"/>
                </a:solidFill>
                <a:latin typeface="宋体" pitchFamily="2" charset="-122"/>
              </a:rPr>
              <a:t>哈密顿回路</a:t>
            </a:r>
            <a:r>
              <a:rPr lang="en-US" altLang="zh-CN" sz="2400" dirty="0" smtClean="0">
                <a:latin typeface="宋体" pitchFamily="2" charset="-122"/>
              </a:rPr>
              <a:t>:</a:t>
            </a:r>
            <a:r>
              <a:rPr lang="zh-CN" altLang="en-US" sz="2400" dirty="0" smtClean="0">
                <a:latin typeface="宋体" pitchFamily="2" charset="-122"/>
              </a:rPr>
              <a:t>无向连通图中经过所有顶点一次且</a:t>
            </a:r>
          </a:p>
          <a:p>
            <a:pPr algn="just" eaLnBrk="1" hangingPunct="1">
              <a:lnSpc>
                <a:spcPct val="80000"/>
              </a:lnSpc>
              <a:buFont typeface="Wingdings" pitchFamily="2" charset="2"/>
              <a:buNone/>
            </a:pPr>
            <a:r>
              <a:rPr lang="zh-CN" altLang="en-US" sz="2400" dirty="0" smtClean="0">
                <a:latin typeface="宋体" pitchFamily="2" charset="-122"/>
              </a:rPr>
              <a:t>           仅一次的回路，简记</a:t>
            </a:r>
            <a:r>
              <a:rPr lang="en-US" altLang="zh-CN" sz="2400" dirty="0" smtClean="0">
                <a:latin typeface="Times New Roman" pitchFamily="18" charset="0"/>
              </a:rPr>
              <a:t>H</a:t>
            </a:r>
            <a:r>
              <a:rPr lang="en-US" altLang="zh-CN" sz="2400" dirty="0" smtClean="0">
                <a:latin typeface="宋体" pitchFamily="2" charset="-122"/>
              </a:rPr>
              <a:t>-</a:t>
            </a:r>
            <a:r>
              <a:rPr lang="zh-CN" altLang="en-US" sz="2400" dirty="0" smtClean="0">
                <a:latin typeface="宋体" pitchFamily="2" charset="-122"/>
              </a:rPr>
              <a:t>回路</a:t>
            </a:r>
            <a:r>
              <a:rPr lang="en-US" altLang="zh-CN" sz="2400" dirty="0" smtClean="0">
                <a:latin typeface="宋体" pitchFamily="2" charset="-122"/>
              </a:rPr>
              <a:t>.</a:t>
            </a:r>
          </a:p>
          <a:p>
            <a:pPr algn="just" eaLnBrk="1" hangingPunct="1">
              <a:lnSpc>
                <a:spcPct val="80000"/>
              </a:lnSpc>
              <a:buFont typeface="Wingdings" pitchFamily="2" charset="2"/>
              <a:buNone/>
            </a:pPr>
            <a:r>
              <a:rPr lang="zh-CN" altLang="en-US" sz="2400" dirty="0" smtClean="0">
                <a:solidFill>
                  <a:srgbClr val="FF3300"/>
                </a:solidFill>
                <a:latin typeface="宋体" pitchFamily="2" charset="-122"/>
              </a:rPr>
              <a:t>哈密顿图</a:t>
            </a:r>
            <a:r>
              <a:rPr lang="en-US" altLang="zh-CN" sz="2400" dirty="0" smtClean="0">
                <a:latin typeface="宋体" pitchFamily="2" charset="-122"/>
              </a:rPr>
              <a:t>:  </a:t>
            </a:r>
            <a:r>
              <a:rPr lang="zh-CN" altLang="en-US" sz="2400" dirty="0" smtClean="0">
                <a:latin typeface="宋体" pitchFamily="2" charset="-122"/>
              </a:rPr>
              <a:t>具有哈密顿回路的图</a:t>
            </a:r>
            <a:r>
              <a:rPr lang="en-US" altLang="zh-CN" sz="2400" dirty="0" smtClean="0">
                <a:latin typeface="宋体" pitchFamily="2" charset="-122"/>
              </a:rPr>
              <a:t>.</a:t>
            </a:r>
          </a:p>
          <a:p>
            <a:pPr algn="just" eaLnBrk="1" hangingPunct="1">
              <a:lnSpc>
                <a:spcPct val="80000"/>
              </a:lnSpc>
              <a:buFont typeface="Wingdings" pitchFamily="2" charset="2"/>
              <a:buNone/>
            </a:pPr>
            <a:r>
              <a:rPr lang="zh-CN" altLang="en-US" sz="2400" dirty="0" smtClean="0">
                <a:solidFill>
                  <a:srgbClr val="FF3300"/>
                </a:solidFill>
                <a:latin typeface="宋体" pitchFamily="2" charset="-122"/>
              </a:rPr>
              <a:t>半哈密顿图</a:t>
            </a:r>
            <a:r>
              <a:rPr lang="en-US" altLang="zh-CN" sz="2400" dirty="0" smtClean="0">
                <a:latin typeface="宋体" pitchFamily="2" charset="-122"/>
              </a:rPr>
              <a:t>:</a:t>
            </a:r>
            <a:r>
              <a:rPr lang="zh-CN" altLang="en-US" sz="2400" dirty="0" smtClean="0">
                <a:latin typeface="宋体" pitchFamily="2" charset="-122"/>
              </a:rPr>
              <a:t>具有哈密顿通路的图</a:t>
            </a:r>
            <a:r>
              <a:rPr lang="en-US" altLang="zh-CN" sz="2400" dirty="0" smtClean="0">
                <a:latin typeface="宋体" pitchFamily="2" charset="-122"/>
              </a:rPr>
              <a:t>.</a:t>
            </a:r>
          </a:p>
          <a:p>
            <a:pPr algn="just" eaLnBrk="1" hangingPunct="1">
              <a:lnSpc>
                <a:spcPct val="80000"/>
              </a:lnSpc>
              <a:buFont typeface="Wingdings" pitchFamily="2" charset="2"/>
              <a:buNone/>
            </a:pPr>
            <a:endParaRPr lang="en-US" altLang="zh-CN" sz="2400" dirty="0" smtClean="0">
              <a:latin typeface="宋体" pitchFamily="2" charset="-122"/>
            </a:endParaRPr>
          </a:p>
          <a:p>
            <a:pPr algn="just" eaLnBrk="1" hangingPunct="1">
              <a:lnSpc>
                <a:spcPct val="80000"/>
              </a:lnSpc>
              <a:spcBef>
                <a:spcPct val="55000"/>
              </a:spcBef>
              <a:buFont typeface="Wingdings" pitchFamily="2" charset="2"/>
              <a:buNone/>
            </a:pPr>
            <a:r>
              <a:rPr lang="zh-CN" altLang="en-US" sz="2400" dirty="0" smtClean="0">
                <a:latin typeface="宋体" pitchFamily="2" charset="-122"/>
              </a:rPr>
              <a:t>说明：</a:t>
            </a:r>
          </a:p>
          <a:p>
            <a:pPr algn="just" eaLnBrk="1" hangingPunct="1">
              <a:lnSpc>
                <a:spcPct val="80000"/>
              </a:lnSpc>
              <a:buFont typeface="Wingdings" pitchFamily="2" charset="2"/>
              <a:buNone/>
            </a:pPr>
            <a:r>
              <a:rPr lang="zh-CN" altLang="en-US" sz="2400" dirty="0" smtClean="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哈密顿通路是初级通路</a:t>
            </a:r>
          </a:p>
          <a:p>
            <a:pPr algn="just" eaLnBrk="1" hangingPunct="1">
              <a:lnSpc>
                <a:spcPct val="80000"/>
              </a:lnSpc>
              <a:buFont typeface="Wingdings" pitchFamily="2" charset="2"/>
              <a:buNone/>
            </a:pPr>
            <a:r>
              <a:rPr lang="zh-CN" altLang="en-US" sz="2400" dirty="0" smtClean="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哈密顿回路是初级回路</a:t>
            </a:r>
          </a:p>
          <a:p>
            <a:pPr algn="just" eaLnBrk="1" hangingPunct="1">
              <a:lnSpc>
                <a:spcPct val="80000"/>
              </a:lnSpc>
              <a:buFont typeface="Wingdings" pitchFamily="2" charset="2"/>
              <a:buNone/>
            </a:pPr>
            <a:r>
              <a:rPr lang="zh-CN" altLang="en-US" sz="2400" dirty="0" smtClean="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环与重边不影响图的哈密顿性</a:t>
            </a:r>
            <a:r>
              <a:rPr lang="en-US" altLang="zh-CN" sz="2400" dirty="0" smtClean="0">
                <a:latin typeface="宋体" pitchFamily="2" charset="-122"/>
              </a:rPr>
              <a:t>,</a:t>
            </a:r>
            <a:r>
              <a:rPr lang="zh-CN" altLang="en-US" sz="2400" dirty="0" smtClean="0">
                <a:latin typeface="宋体" pitchFamily="2" charset="-122"/>
              </a:rPr>
              <a:t>故只考虑简单图</a:t>
            </a:r>
          </a:p>
        </p:txBody>
      </p:sp>
      <p:pic>
        <p:nvPicPr>
          <p:cNvPr id="86020" name="Picture 4" descr="15-9(1)"/>
          <p:cNvPicPr>
            <a:picLocks noChangeAspect="1" noChangeArrowheads="1"/>
          </p:cNvPicPr>
          <p:nvPr/>
        </p:nvPicPr>
        <p:blipFill>
          <a:blip r:embed="rId2" cstate="print"/>
          <a:srcRect/>
          <a:stretch>
            <a:fillRect/>
          </a:stretch>
        </p:blipFill>
        <p:spPr bwMode="auto">
          <a:xfrm>
            <a:off x="6686550" y="3384550"/>
            <a:ext cx="1895475" cy="1838325"/>
          </a:xfrm>
          <a:prstGeom prst="rect">
            <a:avLst/>
          </a:prstGeom>
          <a:noFill/>
          <a:ln w="9525">
            <a:noFill/>
            <a:miter lim="800000"/>
            <a:headEnd/>
            <a:tailEnd/>
          </a:ln>
        </p:spPr>
      </p:pic>
      <p:sp>
        <p:nvSpPr>
          <p:cNvPr id="86021" name="Rectangle 5"/>
          <p:cNvSpPr>
            <a:spLocks noChangeArrowheads="1"/>
          </p:cNvSpPr>
          <p:nvPr/>
        </p:nvSpPr>
        <p:spPr bwMode="auto">
          <a:xfrm>
            <a:off x="628650" y="1284060"/>
            <a:ext cx="2592388" cy="579438"/>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E8DED8"/>
                </a:solidFill>
                <a:latin typeface="Garamond" pitchFamily="18" charset="0"/>
              </a:rPr>
              <a:t> </a:t>
            </a:r>
            <a:r>
              <a:rPr lang="zh-CN" altLang="en-US" sz="3200" dirty="0">
                <a:solidFill>
                  <a:srgbClr val="000000"/>
                </a:solidFill>
                <a:latin typeface="Garamond" pitchFamily="18" charset="0"/>
              </a:rPr>
              <a:t>基本术语</a:t>
            </a:r>
          </a:p>
        </p:txBody>
      </p:sp>
    </p:spTree>
    <p:extLst>
      <p:ext uri="{BB962C8B-B14F-4D97-AF65-F5344CB8AC3E}">
        <p14:creationId xmlns:p14="http://schemas.microsoft.com/office/powerpoint/2010/main" val="31314062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66738" y="1268413"/>
            <a:ext cx="8077200" cy="2895600"/>
          </a:xfrm>
          <a:prstGeom prst="rect">
            <a:avLst/>
          </a:prstGeom>
          <a:noFill/>
          <a:ln w="9525">
            <a:noFill/>
            <a:miter lim="800000"/>
            <a:headEnd/>
            <a:tailEnd/>
          </a:ln>
        </p:spPr>
        <p:txBody>
          <a:bodyPr/>
          <a:lstStyle/>
          <a:p>
            <a:pPr marL="342900" indent="-3429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有</a:t>
            </a:r>
            <a:r>
              <a:rPr lang="en-US" altLang="zh-CN" dirty="0">
                <a:solidFill>
                  <a:srgbClr val="000000"/>
                </a:solidFill>
                <a:latin typeface="Garamond" pitchFamily="18" charset="0"/>
              </a:rPr>
              <a:t>7</a:t>
            </a:r>
            <a:r>
              <a:rPr lang="zh-CN" altLang="en-US" dirty="0">
                <a:solidFill>
                  <a:srgbClr val="000000"/>
                </a:solidFill>
                <a:latin typeface="Garamond" pitchFamily="18" charset="0"/>
              </a:rPr>
              <a:t>个人</a:t>
            </a:r>
            <a:r>
              <a:rPr lang="en-US" altLang="zh-CN" dirty="0">
                <a:solidFill>
                  <a:srgbClr val="000000"/>
                </a:solidFill>
                <a:latin typeface="Garamond" pitchFamily="18" charset="0"/>
              </a:rPr>
              <a:t>, A</a:t>
            </a:r>
            <a:r>
              <a:rPr lang="zh-CN" altLang="en-US" dirty="0">
                <a:solidFill>
                  <a:srgbClr val="000000"/>
                </a:solidFill>
                <a:latin typeface="Garamond" pitchFamily="18" charset="0"/>
              </a:rPr>
              <a:t>会讲英语</a:t>
            </a:r>
            <a:r>
              <a:rPr lang="en-US" altLang="zh-CN" dirty="0">
                <a:solidFill>
                  <a:srgbClr val="000000"/>
                </a:solidFill>
                <a:latin typeface="Garamond" pitchFamily="18" charset="0"/>
              </a:rPr>
              <a:t>, B</a:t>
            </a:r>
            <a:r>
              <a:rPr lang="zh-CN" altLang="en-US" dirty="0">
                <a:solidFill>
                  <a:srgbClr val="000000"/>
                </a:solidFill>
                <a:latin typeface="Garamond" pitchFamily="18" charset="0"/>
              </a:rPr>
              <a:t>会讲英语和汉语</a:t>
            </a:r>
            <a:r>
              <a:rPr lang="en-US" altLang="zh-CN" dirty="0">
                <a:solidFill>
                  <a:srgbClr val="000000"/>
                </a:solidFill>
                <a:latin typeface="Garamond" pitchFamily="18" charset="0"/>
              </a:rPr>
              <a:t>, C</a:t>
            </a:r>
            <a:r>
              <a:rPr lang="zh-CN" altLang="en-US" dirty="0">
                <a:solidFill>
                  <a:srgbClr val="000000"/>
                </a:solidFill>
                <a:latin typeface="Garamond" pitchFamily="18" charset="0"/>
              </a:rPr>
              <a:t>会讲英语、</a:t>
            </a:r>
          </a:p>
          <a:p>
            <a:pPr marL="342900" indent="-3429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意大利语和俄语</a:t>
            </a:r>
            <a:r>
              <a:rPr lang="en-US" altLang="zh-CN" dirty="0">
                <a:solidFill>
                  <a:srgbClr val="000000"/>
                </a:solidFill>
                <a:latin typeface="Garamond" pitchFamily="18" charset="0"/>
              </a:rPr>
              <a:t>, D</a:t>
            </a:r>
            <a:r>
              <a:rPr lang="zh-CN" altLang="en-US" dirty="0">
                <a:solidFill>
                  <a:srgbClr val="000000"/>
                </a:solidFill>
                <a:latin typeface="Garamond" pitchFamily="18" charset="0"/>
              </a:rPr>
              <a:t>会讲日语和汉语</a:t>
            </a:r>
            <a:r>
              <a:rPr lang="en-US" altLang="zh-CN" dirty="0">
                <a:solidFill>
                  <a:srgbClr val="000000"/>
                </a:solidFill>
                <a:latin typeface="Garamond" pitchFamily="18" charset="0"/>
              </a:rPr>
              <a:t>, E</a:t>
            </a:r>
            <a:r>
              <a:rPr lang="zh-CN" altLang="en-US" dirty="0">
                <a:solidFill>
                  <a:srgbClr val="000000"/>
                </a:solidFill>
                <a:latin typeface="Garamond" pitchFamily="18" charset="0"/>
              </a:rPr>
              <a:t>会讲德语和意大利</a:t>
            </a:r>
          </a:p>
          <a:p>
            <a:pPr marL="342900" indent="-3429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语</a:t>
            </a:r>
            <a:r>
              <a:rPr lang="en-US" altLang="zh-CN" dirty="0">
                <a:solidFill>
                  <a:srgbClr val="000000"/>
                </a:solidFill>
                <a:latin typeface="Garamond" pitchFamily="18" charset="0"/>
              </a:rPr>
              <a:t>, F</a:t>
            </a:r>
            <a:r>
              <a:rPr lang="zh-CN" altLang="en-US" dirty="0">
                <a:solidFill>
                  <a:srgbClr val="000000"/>
                </a:solidFill>
                <a:latin typeface="Garamond" pitchFamily="18" charset="0"/>
              </a:rPr>
              <a:t>会讲法语、日语和俄语</a:t>
            </a:r>
            <a:r>
              <a:rPr lang="en-US" altLang="zh-CN" dirty="0">
                <a:solidFill>
                  <a:srgbClr val="000000"/>
                </a:solidFill>
                <a:latin typeface="Garamond" pitchFamily="18" charset="0"/>
              </a:rPr>
              <a:t>, G</a:t>
            </a:r>
            <a:r>
              <a:rPr lang="zh-CN" altLang="en-US" dirty="0">
                <a:solidFill>
                  <a:srgbClr val="000000"/>
                </a:solidFill>
                <a:latin typeface="Garamond" pitchFamily="18" charset="0"/>
              </a:rPr>
              <a:t>会讲法语和德语</a:t>
            </a:r>
            <a:r>
              <a:rPr lang="en-US" altLang="zh-CN" dirty="0">
                <a:solidFill>
                  <a:srgbClr val="000000"/>
                </a:solidFill>
                <a:latin typeface="Garamond" pitchFamily="18" charset="0"/>
              </a:rPr>
              <a:t>. </a:t>
            </a:r>
            <a:r>
              <a:rPr lang="zh-CN" altLang="en-US" dirty="0">
                <a:solidFill>
                  <a:srgbClr val="000000"/>
                </a:solidFill>
                <a:latin typeface="Garamond" pitchFamily="18" charset="0"/>
              </a:rPr>
              <a:t>问能否将</a:t>
            </a:r>
          </a:p>
          <a:p>
            <a:pPr marL="342900" indent="-3429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他们沿圆桌安排就坐成一圈</a:t>
            </a:r>
            <a:r>
              <a:rPr lang="en-US" altLang="zh-CN" dirty="0">
                <a:solidFill>
                  <a:srgbClr val="000000"/>
                </a:solidFill>
                <a:latin typeface="Garamond" pitchFamily="18" charset="0"/>
              </a:rPr>
              <a:t>, </a:t>
            </a:r>
            <a:r>
              <a:rPr lang="zh-CN" altLang="en-US" dirty="0">
                <a:solidFill>
                  <a:srgbClr val="000000"/>
                </a:solidFill>
                <a:latin typeface="Garamond" pitchFamily="18" charset="0"/>
              </a:rPr>
              <a:t>使得每个人都能与两旁的人</a:t>
            </a:r>
          </a:p>
          <a:p>
            <a:pPr marL="342900" indent="-3429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交谈</a:t>
            </a:r>
            <a:r>
              <a:rPr lang="en-US" altLang="zh-CN" dirty="0">
                <a:solidFill>
                  <a:srgbClr val="000000"/>
                </a:solidFill>
                <a:latin typeface="Garamond" pitchFamily="18" charset="0"/>
              </a:rPr>
              <a:t>?</a:t>
            </a:r>
          </a:p>
          <a:p>
            <a:pPr marL="342900" indent="-342900">
              <a:lnSpc>
                <a:spcPct val="90000"/>
              </a:lnSpc>
              <a:spcBef>
                <a:spcPct val="20000"/>
              </a:spcBef>
              <a:buClr>
                <a:srgbClr val="89AAD3"/>
              </a:buClr>
              <a:buSzPct val="70000"/>
              <a:buFont typeface="Wingdings" pitchFamily="2" charset="2"/>
              <a:buNone/>
            </a:pPr>
            <a:endParaRPr lang="en-US" altLang="zh-CN" dirty="0">
              <a:solidFill>
                <a:srgbClr val="000000"/>
              </a:solidFill>
              <a:latin typeface="Garamond" pitchFamily="18" charset="0"/>
            </a:endParaRPr>
          </a:p>
          <a:p>
            <a:pPr marL="342900" indent="-342900">
              <a:lnSpc>
                <a:spcPct val="90000"/>
              </a:lnSpc>
              <a:spcBef>
                <a:spcPct val="20000"/>
              </a:spcBef>
              <a:buClr>
                <a:srgbClr val="89AAD3"/>
              </a:buClr>
              <a:buSzPct val="70000"/>
              <a:buFont typeface="Wingdings" pitchFamily="2" charset="2"/>
              <a:buNone/>
            </a:pPr>
            <a:endParaRPr lang="en-US" altLang="zh-CN" dirty="0">
              <a:solidFill>
                <a:srgbClr val="000000"/>
              </a:solidFill>
              <a:latin typeface="Garamond" pitchFamily="18" charset="0"/>
            </a:endParaRPr>
          </a:p>
        </p:txBody>
      </p:sp>
      <p:sp>
        <p:nvSpPr>
          <p:cNvPr id="333827" name="Text Box 3"/>
          <p:cNvSpPr txBox="1">
            <a:spLocks noChangeArrowheads="1"/>
          </p:cNvSpPr>
          <p:nvPr/>
        </p:nvSpPr>
        <p:spPr bwMode="auto">
          <a:xfrm>
            <a:off x="431800" y="3473450"/>
            <a:ext cx="5991225" cy="904863"/>
          </a:xfrm>
          <a:prstGeom prst="rect">
            <a:avLst/>
          </a:prstGeom>
          <a:noFill/>
          <a:ln w="6350">
            <a:noFill/>
            <a:miter lim="800000"/>
            <a:headEnd/>
            <a:tailEnd/>
          </a:ln>
        </p:spPr>
        <p:txBody>
          <a:bodyPr>
            <a:spAutoFit/>
          </a:bodyPr>
          <a:lstStyle/>
          <a:p>
            <a:pPr>
              <a:spcBef>
                <a:spcPct val="20000"/>
              </a:spcBef>
            </a:pPr>
            <a:r>
              <a:rPr lang="zh-CN" altLang="en-US">
                <a:solidFill>
                  <a:srgbClr val="000000"/>
                </a:solidFill>
                <a:latin typeface="Times New Roman" pitchFamily="18" charset="0"/>
              </a:rPr>
              <a:t>解： 作无向图</a:t>
            </a:r>
            <a:r>
              <a:rPr lang="en-US" altLang="zh-CN">
                <a:solidFill>
                  <a:srgbClr val="000000"/>
                </a:solidFill>
                <a:latin typeface="Times New Roman" pitchFamily="18" charset="0"/>
              </a:rPr>
              <a:t>, </a:t>
            </a:r>
            <a:r>
              <a:rPr lang="zh-CN" altLang="en-US">
                <a:solidFill>
                  <a:srgbClr val="000000"/>
                </a:solidFill>
                <a:latin typeface="Times New Roman" pitchFamily="18" charset="0"/>
              </a:rPr>
              <a:t>每人是一个顶点</a:t>
            </a:r>
            <a:r>
              <a:rPr lang="en-US" altLang="zh-CN">
                <a:solidFill>
                  <a:srgbClr val="000000"/>
                </a:solidFill>
                <a:latin typeface="Times New Roman" pitchFamily="18" charset="0"/>
              </a:rPr>
              <a:t>, </a:t>
            </a:r>
          </a:p>
          <a:p>
            <a:pPr>
              <a:spcBef>
                <a:spcPct val="20000"/>
              </a:spcBef>
            </a:pPr>
            <a:r>
              <a:rPr lang="en-US" altLang="zh-CN">
                <a:solidFill>
                  <a:srgbClr val="000000"/>
                </a:solidFill>
                <a:latin typeface="Times New Roman" pitchFamily="18" charset="0"/>
              </a:rPr>
              <a:t>          2</a:t>
            </a:r>
            <a:r>
              <a:rPr lang="zh-CN" altLang="en-US">
                <a:solidFill>
                  <a:srgbClr val="000000"/>
                </a:solidFill>
                <a:latin typeface="Times New Roman" pitchFamily="18" charset="0"/>
              </a:rPr>
              <a:t>人之间有边</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他们有共同的语言</a:t>
            </a:r>
            <a:r>
              <a:rPr lang="en-US" altLang="zh-CN">
                <a:solidFill>
                  <a:srgbClr val="000000"/>
                </a:solidFill>
                <a:latin typeface="Times New Roman" pitchFamily="18" charset="0"/>
              </a:rPr>
              <a:t>.</a:t>
            </a:r>
          </a:p>
        </p:txBody>
      </p:sp>
      <p:grpSp>
        <p:nvGrpSpPr>
          <p:cNvPr id="2" name="Group 4"/>
          <p:cNvGrpSpPr>
            <a:grpSpLocks/>
          </p:cNvGrpSpPr>
          <p:nvPr/>
        </p:nvGrpSpPr>
        <p:grpSpPr bwMode="auto">
          <a:xfrm>
            <a:off x="6194425" y="3573463"/>
            <a:ext cx="2362200" cy="1828800"/>
            <a:chOff x="3744" y="2928"/>
            <a:chExt cx="1488" cy="1152"/>
          </a:xfrm>
        </p:grpSpPr>
        <p:pic>
          <p:nvPicPr>
            <p:cNvPr id="87048" name="Picture 5" descr="图6"/>
            <p:cNvPicPr>
              <a:picLocks noChangeAspect="1" noChangeArrowheads="1"/>
            </p:cNvPicPr>
            <p:nvPr/>
          </p:nvPicPr>
          <p:blipFill>
            <a:blip r:embed="rId2" cstate="print"/>
            <a:srcRect/>
            <a:stretch>
              <a:fillRect/>
            </a:stretch>
          </p:blipFill>
          <p:spPr bwMode="auto">
            <a:xfrm>
              <a:off x="3936" y="3072"/>
              <a:ext cx="1108" cy="893"/>
            </a:xfrm>
            <a:prstGeom prst="rect">
              <a:avLst/>
            </a:prstGeom>
            <a:noFill/>
            <a:ln w="9525">
              <a:noFill/>
              <a:miter lim="800000"/>
              <a:headEnd/>
              <a:tailEnd/>
            </a:ln>
          </p:spPr>
        </p:pic>
        <p:sp>
          <p:nvSpPr>
            <p:cNvPr id="87049" name="Text Box 6"/>
            <p:cNvSpPr txBox="1">
              <a:spLocks noChangeArrowheads="1"/>
            </p:cNvSpPr>
            <p:nvPr/>
          </p:nvSpPr>
          <p:spPr bwMode="auto">
            <a:xfrm>
              <a:off x="4848" y="2976"/>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A</a:t>
              </a:r>
            </a:p>
          </p:txBody>
        </p:sp>
        <p:sp>
          <p:nvSpPr>
            <p:cNvPr id="87050" name="Text Box 7"/>
            <p:cNvSpPr txBox="1">
              <a:spLocks noChangeArrowheads="1"/>
            </p:cNvSpPr>
            <p:nvPr/>
          </p:nvSpPr>
          <p:spPr bwMode="auto">
            <a:xfrm>
              <a:off x="4992" y="3360"/>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B</a:t>
              </a:r>
            </a:p>
          </p:txBody>
        </p:sp>
        <p:sp>
          <p:nvSpPr>
            <p:cNvPr id="87051" name="Text Box 8"/>
            <p:cNvSpPr txBox="1">
              <a:spLocks noChangeArrowheads="1"/>
            </p:cNvSpPr>
            <p:nvPr/>
          </p:nvSpPr>
          <p:spPr bwMode="auto">
            <a:xfrm>
              <a:off x="4752" y="3696"/>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C</a:t>
              </a:r>
            </a:p>
          </p:txBody>
        </p:sp>
        <p:sp>
          <p:nvSpPr>
            <p:cNvPr id="87052" name="Text Box 9"/>
            <p:cNvSpPr txBox="1">
              <a:spLocks noChangeArrowheads="1"/>
            </p:cNvSpPr>
            <p:nvPr/>
          </p:nvSpPr>
          <p:spPr bwMode="auto">
            <a:xfrm>
              <a:off x="4128" y="3792"/>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D</a:t>
              </a:r>
            </a:p>
          </p:txBody>
        </p:sp>
        <p:sp>
          <p:nvSpPr>
            <p:cNvPr id="87053" name="Text Box 10"/>
            <p:cNvSpPr txBox="1">
              <a:spLocks noChangeArrowheads="1"/>
            </p:cNvSpPr>
            <p:nvPr/>
          </p:nvSpPr>
          <p:spPr bwMode="auto">
            <a:xfrm>
              <a:off x="3792" y="3552"/>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E</a:t>
              </a:r>
            </a:p>
          </p:txBody>
        </p:sp>
        <p:sp>
          <p:nvSpPr>
            <p:cNvPr id="87054" name="Text Box 11"/>
            <p:cNvSpPr txBox="1">
              <a:spLocks noChangeArrowheads="1"/>
            </p:cNvSpPr>
            <p:nvPr/>
          </p:nvSpPr>
          <p:spPr bwMode="auto">
            <a:xfrm>
              <a:off x="3744" y="3216"/>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F</a:t>
              </a:r>
            </a:p>
          </p:txBody>
        </p:sp>
        <p:sp>
          <p:nvSpPr>
            <p:cNvPr id="87055" name="Text Box 12"/>
            <p:cNvSpPr txBox="1">
              <a:spLocks noChangeArrowheads="1"/>
            </p:cNvSpPr>
            <p:nvPr/>
          </p:nvSpPr>
          <p:spPr bwMode="auto">
            <a:xfrm>
              <a:off x="4272" y="2928"/>
              <a:ext cx="240"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G</a:t>
              </a:r>
            </a:p>
          </p:txBody>
        </p:sp>
      </p:grpSp>
      <p:sp>
        <p:nvSpPr>
          <p:cNvPr id="333837" name="Text Box 13"/>
          <p:cNvSpPr txBox="1">
            <a:spLocks noChangeArrowheads="1"/>
          </p:cNvSpPr>
          <p:nvPr/>
        </p:nvSpPr>
        <p:spPr bwMode="auto">
          <a:xfrm>
            <a:off x="1150938" y="4419600"/>
            <a:ext cx="5029200" cy="904863"/>
          </a:xfrm>
          <a:prstGeom prst="rect">
            <a:avLst/>
          </a:prstGeom>
          <a:noFill/>
          <a:ln w="6350">
            <a:noFill/>
            <a:miter lim="800000"/>
            <a:headEnd/>
            <a:tailEnd/>
          </a:ln>
        </p:spPr>
        <p:txBody>
          <a:bodyPr>
            <a:spAutoFit/>
          </a:bodyPr>
          <a:lstStyle/>
          <a:p>
            <a:pPr>
              <a:spcBef>
                <a:spcPct val="20000"/>
              </a:spcBef>
            </a:pPr>
            <a:r>
              <a:rPr lang="en-US" altLang="zh-CN" dirty="0">
                <a:solidFill>
                  <a:srgbClr val="000000"/>
                </a:solidFill>
                <a:latin typeface="Times New Roman" pitchFamily="18" charset="0"/>
              </a:rPr>
              <a:t>ACEGFDBA</a:t>
            </a:r>
            <a:r>
              <a:rPr lang="zh-CN" altLang="en-US" dirty="0">
                <a:solidFill>
                  <a:srgbClr val="000000"/>
                </a:solidFill>
                <a:latin typeface="Times New Roman" pitchFamily="18" charset="0"/>
              </a:rPr>
              <a:t>是一条哈密顿回路</a:t>
            </a:r>
            <a:r>
              <a:rPr lang="en-US" altLang="zh-CN" dirty="0">
                <a:solidFill>
                  <a:srgbClr val="000000"/>
                </a:solidFill>
                <a:latin typeface="Times New Roman" pitchFamily="18" charset="0"/>
              </a:rPr>
              <a:t>,</a:t>
            </a:r>
          </a:p>
          <a:p>
            <a:pPr>
              <a:spcBef>
                <a:spcPct val="20000"/>
              </a:spcBef>
            </a:pPr>
            <a:r>
              <a:rPr lang="zh-CN" altLang="en-US" dirty="0">
                <a:solidFill>
                  <a:srgbClr val="000000"/>
                </a:solidFill>
                <a:latin typeface="Times New Roman" pitchFamily="18" charset="0"/>
              </a:rPr>
              <a:t>按此顺序就坐即可</a:t>
            </a:r>
            <a:r>
              <a:rPr lang="en-US" altLang="zh-CN" dirty="0">
                <a:solidFill>
                  <a:srgbClr val="000000"/>
                </a:solidFill>
                <a:latin typeface="Times New Roman" pitchFamily="18" charset="0"/>
              </a:rPr>
              <a:t>.</a:t>
            </a:r>
          </a:p>
        </p:txBody>
      </p:sp>
      <p:sp>
        <p:nvSpPr>
          <p:cNvPr id="333839" name="Rectangle 15"/>
          <p:cNvSpPr>
            <a:spLocks noChangeArrowheads="1"/>
          </p:cNvSpPr>
          <p:nvPr/>
        </p:nvSpPr>
        <p:spPr bwMode="auto">
          <a:xfrm>
            <a:off x="714375" y="5553859"/>
            <a:ext cx="7651750" cy="954107"/>
          </a:xfrm>
          <a:prstGeom prst="rect">
            <a:avLst/>
          </a:prstGeom>
          <a:noFill/>
          <a:ln w="9525">
            <a:noFill/>
            <a:miter lim="800000"/>
            <a:headEnd/>
            <a:tailEnd/>
          </a:ln>
        </p:spPr>
        <p:txBody>
          <a:bodyPr>
            <a:spAutoFit/>
          </a:bodyPr>
          <a:lstStyle/>
          <a:p>
            <a:r>
              <a:rPr lang="zh-CN" altLang="en-US" sz="2800" dirty="0" smtClean="0">
                <a:solidFill>
                  <a:srgbClr val="C00000"/>
                </a:solidFill>
              </a:rPr>
              <a:t>哈密顿图</a:t>
            </a:r>
            <a:r>
              <a:rPr lang="zh-CN" altLang="en-US" sz="2800" dirty="0">
                <a:solidFill>
                  <a:srgbClr val="C00000"/>
                </a:solidFill>
              </a:rPr>
              <a:t>的实质是能将图中所有的</a:t>
            </a:r>
            <a:r>
              <a:rPr lang="zh-CN" altLang="en-US" sz="2800" dirty="0" smtClean="0">
                <a:solidFill>
                  <a:srgbClr val="C00000"/>
                </a:solidFill>
              </a:rPr>
              <a:t>顶点排</a:t>
            </a:r>
            <a:r>
              <a:rPr lang="zh-CN" altLang="en-US" sz="2800" dirty="0">
                <a:solidFill>
                  <a:srgbClr val="C00000"/>
                </a:solidFill>
              </a:rPr>
              <a:t>在同一个圈中</a:t>
            </a:r>
            <a:r>
              <a:rPr lang="en-US" altLang="zh-CN" sz="2800" dirty="0">
                <a:solidFill>
                  <a:srgbClr val="C00000"/>
                </a:solidFill>
              </a:rPr>
              <a:t>.</a:t>
            </a:r>
          </a:p>
        </p:txBody>
      </p:sp>
      <p:sp>
        <p:nvSpPr>
          <p:cNvPr id="20" name="Rectangle 14"/>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哈密顿回路应用</a:t>
            </a:r>
          </a:p>
        </p:txBody>
      </p:sp>
    </p:spTree>
    <p:extLst>
      <p:ext uri="{BB962C8B-B14F-4D97-AF65-F5344CB8AC3E}">
        <p14:creationId xmlns:p14="http://schemas.microsoft.com/office/powerpoint/2010/main" val="369357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3827"/>
                                        </p:tgtEl>
                                        <p:attrNameLst>
                                          <p:attrName>style.visibility</p:attrName>
                                        </p:attrNameLst>
                                      </p:cBhvr>
                                      <p:to>
                                        <p:strVal val="visible"/>
                                      </p:to>
                                    </p:set>
                                    <p:animEffect transition="in" filter="blinds(horizontal)">
                                      <p:cBhvr>
                                        <p:cTn id="7" dur="500"/>
                                        <p:tgtEl>
                                          <p:spTgt spid="333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3837"/>
                                        </p:tgtEl>
                                        <p:attrNameLst>
                                          <p:attrName>style.visibility</p:attrName>
                                        </p:attrNameLst>
                                      </p:cBhvr>
                                      <p:to>
                                        <p:strVal val="visible"/>
                                      </p:to>
                                    </p:set>
                                    <p:animEffect transition="in" filter="blinds(horizontal)">
                                      <p:cBhvr>
                                        <p:cTn id="17" dur="500"/>
                                        <p:tgtEl>
                                          <p:spTgt spid="3338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3839"/>
                                        </p:tgtEl>
                                        <p:attrNameLst>
                                          <p:attrName>style.visibility</p:attrName>
                                        </p:attrNameLst>
                                      </p:cBhvr>
                                      <p:to>
                                        <p:strVal val="visible"/>
                                      </p:to>
                                    </p:set>
                                    <p:animEffect transition="in" filter="blinds(horizontal)">
                                      <p:cBhvr>
                                        <p:cTn id="22" dur="500"/>
                                        <p:tgtEl>
                                          <p:spTgt spid="333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p:bldP spid="333837" grpId="0"/>
      <p:bldP spid="3338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66738" y="1268413"/>
            <a:ext cx="8077200" cy="2895600"/>
          </a:xfrm>
          <a:prstGeom prst="rect">
            <a:avLst/>
          </a:prstGeom>
          <a:noFill/>
          <a:ln w="9525">
            <a:noFill/>
            <a:miter lim="800000"/>
            <a:headEnd/>
            <a:tailEnd/>
          </a:ln>
        </p:spPr>
        <p:txBody>
          <a:bodyPr/>
          <a:lstStyle/>
          <a:p>
            <a:pPr marL="609600" indent="-609600">
              <a:lnSpc>
                <a:spcPct val="9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画出四个结点的连通图，分别具有</a:t>
            </a: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(a) </a:t>
            </a:r>
            <a:r>
              <a:rPr lang="zh-CN" altLang="en-US" dirty="0">
                <a:solidFill>
                  <a:srgbClr val="000000"/>
                </a:solidFill>
                <a:latin typeface="Garamond" pitchFamily="18" charset="0"/>
              </a:rPr>
              <a:t>既是哈密顿图也是欧拉图；</a:t>
            </a: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(b) </a:t>
            </a:r>
            <a:r>
              <a:rPr lang="zh-CN" altLang="en-US" dirty="0">
                <a:solidFill>
                  <a:srgbClr val="000000"/>
                </a:solidFill>
                <a:latin typeface="Garamond" pitchFamily="18" charset="0"/>
              </a:rPr>
              <a:t>既是哈密顿图也是半欧拉图；</a:t>
            </a: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(c) </a:t>
            </a:r>
            <a:r>
              <a:rPr lang="zh-CN" altLang="en-US" dirty="0">
                <a:solidFill>
                  <a:srgbClr val="000000"/>
                </a:solidFill>
                <a:latin typeface="Garamond" pitchFamily="18" charset="0"/>
              </a:rPr>
              <a:t>是哈密顿图但不是</a:t>
            </a:r>
            <a:r>
              <a:rPr lang="zh-CN" altLang="en-US" dirty="0" smtClean="0">
                <a:solidFill>
                  <a:srgbClr val="000000"/>
                </a:solidFill>
                <a:latin typeface="Garamond" pitchFamily="18" charset="0"/>
              </a:rPr>
              <a:t>欧拉图也不是半欧拉图；</a:t>
            </a:r>
            <a:endParaRPr lang="zh-CN" altLang="en-US" dirty="0">
              <a:solidFill>
                <a:srgbClr val="000000"/>
              </a:solidFill>
              <a:latin typeface="Garamond" pitchFamily="18" charset="0"/>
            </a:endParaRP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(d) </a:t>
            </a:r>
            <a:r>
              <a:rPr lang="zh-CN" altLang="en-US" dirty="0">
                <a:solidFill>
                  <a:srgbClr val="000000"/>
                </a:solidFill>
                <a:latin typeface="Garamond" pitchFamily="18" charset="0"/>
              </a:rPr>
              <a:t>既是半哈密顿图也是欧拉图；</a:t>
            </a: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(e) </a:t>
            </a:r>
            <a:r>
              <a:rPr lang="zh-CN" altLang="en-US" dirty="0">
                <a:solidFill>
                  <a:srgbClr val="000000"/>
                </a:solidFill>
                <a:latin typeface="Garamond" pitchFamily="18" charset="0"/>
              </a:rPr>
              <a:t>不是半</a:t>
            </a:r>
            <a:r>
              <a:rPr lang="zh-CN" altLang="en-US" dirty="0" smtClean="0">
                <a:solidFill>
                  <a:srgbClr val="000000"/>
                </a:solidFill>
                <a:latin typeface="Garamond" pitchFamily="18" charset="0"/>
              </a:rPr>
              <a:t>哈密顿图也不是哈密顿图但是</a:t>
            </a:r>
            <a:r>
              <a:rPr lang="zh-CN" altLang="en-US" dirty="0">
                <a:solidFill>
                  <a:srgbClr val="000000"/>
                </a:solidFill>
                <a:latin typeface="Garamond" pitchFamily="18" charset="0"/>
              </a:rPr>
              <a:t>欧拉图；</a:t>
            </a:r>
          </a:p>
          <a:p>
            <a:pPr marL="609600" indent="-6096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rPr>
              <a:t>(f) </a:t>
            </a:r>
            <a:r>
              <a:rPr lang="zh-CN" altLang="en-US" dirty="0">
                <a:solidFill>
                  <a:srgbClr val="000000"/>
                </a:solidFill>
                <a:latin typeface="Garamond" pitchFamily="18" charset="0"/>
              </a:rPr>
              <a:t>既是半哈密顿图也是半欧拉图；</a:t>
            </a:r>
          </a:p>
          <a:p>
            <a:pPr marL="609600" indent="-609600">
              <a:lnSpc>
                <a:spcPct val="90000"/>
              </a:lnSpc>
              <a:spcBef>
                <a:spcPct val="20000"/>
              </a:spcBef>
              <a:buClr>
                <a:srgbClr val="89AAD3"/>
              </a:buClr>
              <a:buSzPct val="70000"/>
              <a:buFont typeface="Wingdings" pitchFamily="2" charset="2"/>
              <a:buNone/>
            </a:pPr>
            <a:endParaRPr lang="zh-CN" altLang="en-US" dirty="0">
              <a:solidFill>
                <a:srgbClr val="000000"/>
              </a:solidFill>
              <a:latin typeface="Garamond" pitchFamily="18" charset="0"/>
            </a:endParaRPr>
          </a:p>
          <a:p>
            <a:pPr marL="609600" indent="-609600">
              <a:lnSpc>
                <a:spcPct val="90000"/>
              </a:lnSpc>
              <a:spcBef>
                <a:spcPct val="20000"/>
              </a:spcBef>
              <a:buClr>
                <a:srgbClr val="89AAD3"/>
              </a:buClr>
              <a:buSzPct val="70000"/>
              <a:buFont typeface="Wingdings" pitchFamily="2" charset="2"/>
              <a:buNone/>
            </a:pPr>
            <a:endParaRPr lang="en-US" altLang="zh-CN" dirty="0">
              <a:solidFill>
                <a:srgbClr val="000000"/>
              </a:solidFill>
              <a:latin typeface="Garamond" pitchFamily="18" charset="0"/>
            </a:endParaRPr>
          </a:p>
        </p:txBody>
      </p:sp>
      <p:grpSp>
        <p:nvGrpSpPr>
          <p:cNvPr id="2" name="Group 4"/>
          <p:cNvGrpSpPr>
            <a:grpSpLocks/>
          </p:cNvGrpSpPr>
          <p:nvPr/>
        </p:nvGrpSpPr>
        <p:grpSpPr bwMode="auto">
          <a:xfrm>
            <a:off x="522288" y="4508500"/>
            <a:ext cx="1304925" cy="1566863"/>
            <a:chOff x="329" y="2840"/>
            <a:chExt cx="822" cy="987"/>
          </a:xfrm>
        </p:grpSpPr>
        <p:sp>
          <p:nvSpPr>
            <p:cNvPr id="89138" name="Rectangle 5"/>
            <p:cNvSpPr>
              <a:spLocks noChangeArrowheads="1"/>
            </p:cNvSpPr>
            <p:nvPr/>
          </p:nvSpPr>
          <p:spPr bwMode="auto">
            <a:xfrm>
              <a:off x="385" y="2869"/>
              <a:ext cx="709" cy="624"/>
            </a:xfrm>
            <a:prstGeom prst="rect">
              <a:avLst/>
            </a:prstGeom>
            <a:noFill/>
            <a:ln w="28575">
              <a:solidFill>
                <a:srgbClr val="000000"/>
              </a:solidFill>
              <a:miter lim="800000"/>
              <a:headEnd/>
              <a:tailEnd/>
            </a:ln>
          </p:spPr>
          <p:txBody>
            <a:bodyPr wrap="none" anchor="ctr"/>
            <a:lstStyle/>
            <a:p>
              <a:endParaRPr lang="zh-CN" altLang="en-US">
                <a:solidFill>
                  <a:srgbClr val="000000"/>
                </a:solidFill>
              </a:endParaRPr>
            </a:p>
          </p:txBody>
        </p:sp>
        <p:sp>
          <p:nvSpPr>
            <p:cNvPr id="89139" name="Oval 6"/>
            <p:cNvSpPr>
              <a:spLocks noChangeArrowheads="1"/>
            </p:cNvSpPr>
            <p:nvPr/>
          </p:nvSpPr>
          <p:spPr bwMode="auto">
            <a:xfrm>
              <a:off x="329"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40" name="Oval 7"/>
            <p:cNvSpPr>
              <a:spLocks noChangeArrowheads="1"/>
            </p:cNvSpPr>
            <p:nvPr/>
          </p:nvSpPr>
          <p:spPr bwMode="auto">
            <a:xfrm>
              <a:off x="103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41" name="Oval 8"/>
            <p:cNvSpPr>
              <a:spLocks noChangeArrowheads="1"/>
            </p:cNvSpPr>
            <p:nvPr/>
          </p:nvSpPr>
          <p:spPr bwMode="auto">
            <a:xfrm>
              <a:off x="35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42" name="Oval 9"/>
            <p:cNvSpPr>
              <a:spLocks noChangeArrowheads="1"/>
            </p:cNvSpPr>
            <p:nvPr/>
          </p:nvSpPr>
          <p:spPr bwMode="auto">
            <a:xfrm>
              <a:off x="1066"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43" name="Text Box 10"/>
            <p:cNvSpPr txBox="1">
              <a:spLocks noChangeArrowheads="1"/>
            </p:cNvSpPr>
            <p:nvPr/>
          </p:nvSpPr>
          <p:spPr bwMode="auto">
            <a:xfrm>
              <a:off x="612" y="3577"/>
              <a:ext cx="284" cy="250"/>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(a)</a:t>
              </a:r>
            </a:p>
          </p:txBody>
        </p:sp>
      </p:grpSp>
      <p:grpSp>
        <p:nvGrpSpPr>
          <p:cNvPr id="3" name="Group 11"/>
          <p:cNvGrpSpPr>
            <a:grpSpLocks/>
          </p:cNvGrpSpPr>
          <p:nvPr/>
        </p:nvGrpSpPr>
        <p:grpSpPr bwMode="auto">
          <a:xfrm>
            <a:off x="1871663" y="4508500"/>
            <a:ext cx="1304925" cy="1566863"/>
            <a:chOff x="329" y="2840"/>
            <a:chExt cx="822" cy="987"/>
          </a:xfrm>
        </p:grpSpPr>
        <p:sp>
          <p:nvSpPr>
            <p:cNvPr id="89132" name="Rectangle 12"/>
            <p:cNvSpPr>
              <a:spLocks noChangeArrowheads="1"/>
            </p:cNvSpPr>
            <p:nvPr/>
          </p:nvSpPr>
          <p:spPr bwMode="auto">
            <a:xfrm>
              <a:off x="385" y="2869"/>
              <a:ext cx="709" cy="624"/>
            </a:xfrm>
            <a:prstGeom prst="rect">
              <a:avLst/>
            </a:prstGeom>
            <a:noFill/>
            <a:ln w="28575">
              <a:solidFill>
                <a:srgbClr val="000000"/>
              </a:solidFill>
              <a:miter lim="800000"/>
              <a:headEnd/>
              <a:tailEnd/>
            </a:ln>
          </p:spPr>
          <p:txBody>
            <a:bodyPr wrap="none" anchor="ctr"/>
            <a:lstStyle/>
            <a:p>
              <a:endParaRPr lang="zh-CN" altLang="en-US">
                <a:solidFill>
                  <a:srgbClr val="000000"/>
                </a:solidFill>
              </a:endParaRPr>
            </a:p>
          </p:txBody>
        </p:sp>
        <p:sp>
          <p:nvSpPr>
            <p:cNvPr id="89133" name="Oval 13"/>
            <p:cNvSpPr>
              <a:spLocks noChangeArrowheads="1"/>
            </p:cNvSpPr>
            <p:nvPr/>
          </p:nvSpPr>
          <p:spPr bwMode="auto">
            <a:xfrm>
              <a:off x="329"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4" name="Oval 14"/>
            <p:cNvSpPr>
              <a:spLocks noChangeArrowheads="1"/>
            </p:cNvSpPr>
            <p:nvPr/>
          </p:nvSpPr>
          <p:spPr bwMode="auto">
            <a:xfrm>
              <a:off x="103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5" name="Oval 15"/>
            <p:cNvSpPr>
              <a:spLocks noChangeArrowheads="1"/>
            </p:cNvSpPr>
            <p:nvPr/>
          </p:nvSpPr>
          <p:spPr bwMode="auto">
            <a:xfrm>
              <a:off x="35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6" name="Oval 16"/>
            <p:cNvSpPr>
              <a:spLocks noChangeArrowheads="1"/>
            </p:cNvSpPr>
            <p:nvPr/>
          </p:nvSpPr>
          <p:spPr bwMode="auto">
            <a:xfrm>
              <a:off x="1066"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7" name="Text Box 17"/>
            <p:cNvSpPr txBox="1">
              <a:spLocks noChangeArrowheads="1"/>
            </p:cNvSpPr>
            <p:nvPr/>
          </p:nvSpPr>
          <p:spPr bwMode="auto">
            <a:xfrm>
              <a:off x="612" y="3577"/>
              <a:ext cx="284" cy="250"/>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(b)</a:t>
              </a:r>
            </a:p>
          </p:txBody>
        </p:sp>
      </p:grpSp>
      <p:sp>
        <p:nvSpPr>
          <p:cNvPr id="89094" name="Line 18"/>
          <p:cNvSpPr>
            <a:spLocks noChangeShapeType="1"/>
          </p:cNvSpPr>
          <p:nvPr/>
        </p:nvSpPr>
        <p:spPr bwMode="auto">
          <a:xfrm flipH="1">
            <a:off x="1962150" y="4554538"/>
            <a:ext cx="1123950" cy="944562"/>
          </a:xfrm>
          <a:prstGeom prst="line">
            <a:avLst/>
          </a:prstGeom>
          <a:noFill/>
          <a:ln w="28575">
            <a:solidFill>
              <a:srgbClr val="000000"/>
            </a:solidFill>
            <a:round/>
            <a:headEnd/>
            <a:tailEnd/>
          </a:ln>
        </p:spPr>
        <p:txBody>
          <a:bodyPr/>
          <a:lstStyle/>
          <a:p>
            <a:endParaRPr lang="zh-CN" altLang="en-US">
              <a:solidFill>
                <a:srgbClr val="000000"/>
              </a:solidFill>
            </a:endParaRPr>
          </a:p>
        </p:txBody>
      </p:sp>
      <p:grpSp>
        <p:nvGrpSpPr>
          <p:cNvPr id="4" name="Group 19"/>
          <p:cNvGrpSpPr>
            <a:grpSpLocks/>
          </p:cNvGrpSpPr>
          <p:nvPr/>
        </p:nvGrpSpPr>
        <p:grpSpPr bwMode="auto">
          <a:xfrm>
            <a:off x="3222625" y="4508500"/>
            <a:ext cx="1304925" cy="1566863"/>
            <a:chOff x="329" y="2840"/>
            <a:chExt cx="822" cy="987"/>
          </a:xfrm>
        </p:grpSpPr>
        <p:sp>
          <p:nvSpPr>
            <p:cNvPr id="89126" name="Rectangle 20"/>
            <p:cNvSpPr>
              <a:spLocks noChangeArrowheads="1"/>
            </p:cNvSpPr>
            <p:nvPr/>
          </p:nvSpPr>
          <p:spPr bwMode="auto">
            <a:xfrm>
              <a:off x="385" y="2869"/>
              <a:ext cx="709" cy="624"/>
            </a:xfrm>
            <a:prstGeom prst="rect">
              <a:avLst/>
            </a:prstGeom>
            <a:noFill/>
            <a:ln w="28575">
              <a:solidFill>
                <a:srgbClr val="000000"/>
              </a:solidFill>
              <a:miter lim="800000"/>
              <a:headEnd/>
              <a:tailEnd/>
            </a:ln>
          </p:spPr>
          <p:txBody>
            <a:bodyPr wrap="none" anchor="ctr"/>
            <a:lstStyle/>
            <a:p>
              <a:endParaRPr lang="zh-CN" altLang="en-US">
                <a:solidFill>
                  <a:srgbClr val="000000"/>
                </a:solidFill>
              </a:endParaRPr>
            </a:p>
          </p:txBody>
        </p:sp>
        <p:sp>
          <p:nvSpPr>
            <p:cNvPr id="89127" name="Oval 21"/>
            <p:cNvSpPr>
              <a:spLocks noChangeArrowheads="1"/>
            </p:cNvSpPr>
            <p:nvPr/>
          </p:nvSpPr>
          <p:spPr bwMode="auto">
            <a:xfrm>
              <a:off x="329"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28" name="Oval 22"/>
            <p:cNvSpPr>
              <a:spLocks noChangeArrowheads="1"/>
            </p:cNvSpPr>
            <p:nvPr/>
          </p:nvSpPr>
          <p:spPr bwMode="auto">
            <a:xfrm>
              <a:off x="103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29" name="Oval 23"/>
            <p:cNvSpPr>
              <a:spLocks noChangeArrowheads="1"/>
            </p:cNvSpPr>
            <p:nvPr/>
          </p:nvSpPr>
          <p:spPr bwMode="auto">
            <a:xfrm>
              <a:off x="357"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0" name="Oval 24"/>
            <p:cNvSpPr>
              <a:spLocks noChangeArrowheads="1"/>
            </p:cNvSpPr>
            <p:nvPr/>
          </p:nvSpPr>
          <p:spPr bwMode="auto">
            <a:xfrm>
              <a:off x="1066"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31" name="Text Box 25"/>
            <p:cNvSpPr txBox="1">
              <a:spLocks noChangeArrowheads="1"/>
            </p:cNvSpPr>
            <p:nvPr/>
          </p:nvSpPr>
          <p:spPr bwMode="auto">
            <a:xfrm>
              <a:off x="612" y="3577"/>
              <a:ext cx="284" cy="250"/>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(c)</a:t>
              </a:r>
            </a:p>
          </p:txBody>
        </p:sp>
      </p:grpSp>
      <p:sp>
        <p:nvSpPr>
          <p:cNvPr id="89096" name="Line 26"/>
          <p:cNvSpPr>
            <a:spLocks noChangeShapeType="1"/>
          </p:cNvSpPr>
          <p:nvPr/>
        </p:nvSpPr>
        <p:spPr bwMode="auto">
          <a:xfrm flipH="1">
            <a:off x="3313113" y="4554538"/>
            <a:ext cx="1123950" cy="944562"/>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89097" name="Line 27"/>
          <p:cNvSpPr>
            <a:spLocks noChangeShapeType="1"/>
          </p:cNvSpPr>
          <p:nvPr/>
        </p:nvSpPr>
        <p:spPr bwMode="auto">
          <a:xfrm>
            <a:off x="3311525" y="4554538"/>
            <a:ext cx="1081088" cy="944562"/>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89098" name="Oval 28"/>
          <p:cNvSpPr>
            <a:spLocks noChangeArrowheads="1"/>
          </p:cNvSpPr>
          <p:nvPr/>
        </p:nvSpPr>
        <p:spPr bwMode="auto">
          <a:xfrm>
            <a:off x="7451725" y="4508500"/>
            <a:ext cx="134938" cy="1349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099" name="Oval 29"/>
          <p:cNvSpPr>
            <a:spLocks noChangeArrowheads="1"/>
          </p:cNvSpPr>
          <p:nvPr/>
        </p:nvSpPr>
        <p:spPr bwMode="auto">
          <a:xfrm>
            <a:off x="8575675" y="5454650"/>
            <a:ext cx="134938" cy="1349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00" name="Oval 30"/>
          <p:cNvSpPr>
            <a:spLocks noChangeArrowheads="1"/>
          </p:cNvSpPr>
          <p:nvPr/>
        </p:nvSpPr>
        <p:spPr bwMode="auto">
          <a:xfrm>
            <a:off x="7496175" y="5454650"/>
            <a:ext cx="134938" cy="1349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01" name="Oval 31"/>
          <p:cNvSpPr>
            <a:spLocks noChangeArrowheads="1"/>
          </p:cNvSpPr>
          <p:nvPr/>
        </p:nvSpPr>
        <p:spPr bwMode="auto">
          <a:xfrm>
            <a:off x="8621713" y="4508500"/>
            <a:ext cx="134937" cy="1349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02" name="Text Box 32"/>
          <p:cNvSpPr txBox="1">
            <a:spLocks noChangeArrowheads="1"/>
          </p:cNvSpPr>
          <p:nvPr/>
        </p:nvSpPr>
        <p:spPr bwMode="auto">
          <a:xfrm>
            <a:off x="7900988" y="5678488"/>
            <a:ext cx="450850" cy="396875"/>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(f)</a:t>
            </a:r>
          </a:p>
        </p:txBody>
      </p:sp>
      <p:sp>
        <p:nvSpPr>
          <p:cNvPr id="89103" name="Freeform 33"/>
          <p:cNvSpPr>
            <a:spLocks/>
          </p:cNvSpPr>
          <p:nvPr/>
        </p:nvSpPr>
        <p:spPr bwMode="auto">
          <a:xfrm>
            <a:off x="7497763" y="4554538"/>
            <a:ext cx="1169987" cy="989012"/>
          </a:xfrm>
          <a:custGeom>
            <a:avLst/>
            <a:gdLst>
              <a:gd name="T0" fmla="*/ 2147483647 w 709"/>
              <a:gd name="T1" fmla="*/ 2147483647 h 623"/>
              <a:gd name="T2" fmla="*/ 0 w 709"/>
              <a:gd name="T3" fmla="*/ 0 h 623"/>
              <a:gd name="T4" fmla="*/ 2147483647 w 709"/>
              <a:gd name="T5" fmla="*/ 0 h 623"/>
              <a:gd name="T6" fmla="*/ 2147483647 w 709"/>
              <a:gd name="T7" fmla="*/ 2147483647 h 623"/>
              <a:gd name="T8" fmla="*/ 0 60000 65536"/>
              <a:gd name="T9" fmla="*/ 0 60000 65536"/>
              <a:gd name="T10" fmla="*/ 0 60000 65536"/>
              <a:gd name="T11" fmla="*/ 0 60000 65536"/>
              <a:gd name="T12" fmla="*/ 0 w 709"/>
              <a:gd name="T13" fmla="*/ 0 h 623"/>
              <a:gd name="T14" fmla="*/ 709 w 709"/>
              <a:gd name="T15" fmla="*/ 623 h 623"/>
            </a:gdLst>
            <a:ahLst/>
            <a:cxnLst>
              <a:cxn ang="T8">
                <a:pos x="T0" y="T1"/>
              </a:cxn>
              <a:cxn ang="T9">
                <a:pos x="T2" y="T3"/>
              </a:cxn>
              <a:cxn ang="T10">
                <a:pos x="T4" y="T5"/>
              </a:cxn>
              <a:cxn ang="T11">
                <a:pos x="T6" y="T7"/>
              </a:cxn>
            </a:cxnLst>
            <a:rect l="T12" t="T13" r="T14" b="T15"/>
            <a:pathLst>
              <a:path w="709" h="623">
                <a:moveTo>
                  <a:pt x="28" y="623"/>
                </a:moveTo>
                <a:lnTo>
                  <a:pt x="0" y="0"/>
                </a:lnTo>
                <a:lnTo>
                  <a:pt x="709" y="0"/>
                </a:lnTo>
                <a:lnTo>
                  <a:pt x="709" y="623"/>
                </a:lnTo>
              </a:path>
            </a:pathLst>
          </a:custGeom>
          <a:noFill/>
          <a:ln w="28575" cmpd="sng">
            <a:solidFill>
              <a:srgbClr val="000000"/>
            </a:solidFill>
            <a:round/>
            <a:headEnd/>
            <a:tailEnd/>
          </a:ln>
        </p:spPr>
        <p:txBody>
          <a:bodyPr/>
          <a:lstStyle/>
          <a:p>
            <a:endParaRPr lang="zh-CN" altLang="en-US">
              <a:solidFill>
                <a:srgbClr val="000000"/>
              </a:solidFill>
            </a:endParaRPr>
          </a:p>
        </p:txBody>
      </p:sp>
      <p:grpSp>
        <p:nvGrpSpPr>
          <p:cNvPr id="5" name="Group 34"/>
          <p:cNvGrpSpPr>
            <a:grpSpLocks/>
          </p:cNvGrpSpPr>
          <p:nvPr/>
        </p:nvGrpSpPr>
        <p:grpSpPr bwMode="auto">
          <a:xfrm>
            <a:off x="4795838" y="4508500"/>
            <a:ext cx="1304925" cy="1566863"/>
            <a:chOff x="3021" y="2840"/>
            <a:chExt cx="822" cy="987"/>
          </a:xfrm>
        </p:grpSpPr>
        <p:sp>
          <p:nvSpPr>
            <p:cNvPr id="89117" name="Text Box 35"/>
            <p:cNvSpPr txBox="1">
              <a:spLocks noChangeArrowheads="1"/>
            </p:cNvSpPr>
            <p:nvPr/>
          </p:nvSpPr>
          <p:spPr bwMode="auto">
            <a:xfrm>
              <a:off x="3249" y="3577"/>
              <a:ext cx="311" cy="250"/>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(d)</a:t>
              </a:r>
            </a:p>
          </p:txBody>
        </p:sp>
        <p:sp>
          <p:nvSpPr>
            <p:cNvPr id="89118" name="Oval 36"/>
            <p:cNvSpPr>
              <a:spLocks noChangeArrowheads="1"/>
            </p:cNvSpPr>
            <p:nvPr/>
          </p:nvSpPr>
          <p:spPr bwMode="auto">
            <a:xfrm>
              <a:off x="3021"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19" name="Oval 37"/>
            <p:cNvSpPr>
              <a:spLocks noChangeArrowheads="1"/>
            </p:cNvSpPr>
            <p:nvPr/>
          </p:nvSpPr>
          <p:spPr bwMode="auto">
            <a:xfrm>
              <a:off x="3729"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20" name="Oval 38"/>
            <p:cNvSpPr>
              <a:spLocks noChangeArrowheads="1"/>
            </p:cNvSpPr>
            <p:nvPr/>
          </p:nvSpPr>
          <p:spPr bwMode="auto">
            <a:xfrm>
              <a:off x="3049"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21" name="Oval 39"/>
            <p:cNvSpPr>
              <a:spLocks noChangeArrowheads="1"/>
            </p:cNvSpPr>
            <p:nvPr/>
          </p:nvSpPr>
          <p:spPr bwMode="auto">
            <a:xfrm>
              <a:off x="3758"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22" name="Freeform 40"/>
            <p:cNvSpPr>
              <a:spLocks/>
            </p:cNvSpPr>
            <p:nvPr/>
          </p:nvSpPr>
          <p:spPr bwMode="auto">
            <a:xfrm>
              <a:off x="3050" y="2869"/>
              <a:ext cx="737" cy="623"/>
            </a:xfrm>
            <a:custGeom>
              <a:avLst/>
              <a:gdLst>
                <a:gd name="T0" fmla="*/ 33 w 709"/>
                <a:gd name="T1" fmla="*/ 623 h 623"/>
                <a:gd name="T2" fmla="*/ 0 w 709"/>
                <a:gd name="T3" fmla="*/ 0 h 623"/>
                <a:gd name="T4" fmla="*/ 860 w 709"/>
                <a:gd name="T5" fmla="*/ 0 h 623"/>
                <a:gd name="T6" fmla="*/ 860 w 709"/>
                <a:gd name="T7" fmla="*/ 623 h 623"/>
                <a:gd name="T8" fmla="*/ 0 60000 65536"/>
                <a:gd name="T9" fmla="*/ 0 60000 65536"/>
                <a:gd name="T10" fmla="*/ 0 60000 65536"/>
                <a:gd name="T11" fmla="*/ 0 60000 65536"/>
                <a:gd name="T12" fmla="*/ 0 w 709"/>
                <a:gd name="T13" fmla="*/ 0 h 623"/>
                <a:gd name="T14" fmla="*/ 709 w 709"/>
                <a:gd name="T15" fmla="*/ 623 h 623"/>
              </a:gdLst>
              <a:ahLst/>
              <a:cxnLst>
                <a:cxn ang="T8">
                  <a:pos x="T0" y="T1"/>
                </a:cxn>
                <a:cxn ang="T9">
                  <a:pos x="T2" y="T3"/>
                </a:cxn>
                <a:cxn ang="T10">
                  <a:pos x="T4" y="T5"/>
                </a:cxn>
                <a:cxn ang="T11">
                  <a:pos x="T6" y="T7"/>
                </a:cxn>
              </a:cxnLst>
              <a:rect l="T12" t="T13" r="T14" b="T15"/>
              <a:pathLst>
                <a:path w="709" h="623">
                  <a:moveTo>
                    <a:pt x="28" y="623"/>
                  </a:moveTo>
                  <a:lnTo>
                    <a:pt x="0" y="0"/>
                  </a:lnTo>
                  <a:lnTo>
                    <a:pt x="709" y="0"/>
                  </a:lnTo>
                  <a:lnTo>
                    <a:pt x="709" y="623"/>
                  </a:ln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23" name="Freeform 41"/>
            <p:cNvSpPr>
              <a:spLocks/>
            </p:cNvSpPr>
            <p:nvPr/>
          </p:nvSpPr>
          <p:spPr bwMode="auto">
            <a:xfrm>
              <a:off x="3078" y="2897"/>
              <a:ext cx="85" cy="595"/>
            </a:xfrm>
            <a:custGeom>
              <a:avLst/>
              <a:gdLst>
                <a:gd name="T0" fmla="*/ 0 w 85"/>
                <a:gd name="T1" fmla="*/ 0 h 595"/>
                <a:gd name="T2" fmla="*/ 85 w 85"/>
                <a:gd name="T3" fmla="*/ 312 h 595"/>
                <a:gd name="T4" fmla="*/ 0 w 85"/>
                <a:gd name="T5" fmla="*/ 595 h 595"/>
                <a:gd name="T6" fmla="*/ 0 60000 65536"/>
                <a:gd name="T7" fmla="*/ 0 60000 65536"/>
                <a:gd name="T8" fmla="*/ 0 60000 65536"/>
                <a:gd name="T9" fmla="*/ 0 w 85"/>
                <a:gd name="T10" fmla="*/ 0 h 595"/>
                <a:gd name="T11" fmla="*/ 85 w 85"/>
                <a:gd name="T12" fmla="*/ 595 h 595"/>
              </a:gdLst>
              <a:ahLst/>
              <a:cxnLst>
                <a:cxn ang="T6">
                  <a:pos x="T0" y="T1"/>
                </a:cxn>
                <a:cxn ang="T7">
                  <a:pos x="T2" y="T3"/>
                </a:cxn>
                <a:cxn ang="T8">
                  <a:pos x="T4" y="T5"/>
                </a:cxn>
              </a:cxnLst>
              <a:rect l="T9" t="T10" r="T11" b="T12"/>
              <a:pathLst>
                <a:path w="85" h="595">
                  <a:moveTo>
                    <a:pt x="0" y="0"/>
                  </a:moveTo>
                  <a:cubicBezTo>
                    <a:pt x="42" y="106"/>
                    <a:pt x="85" y="213"/>
                    <a:pt x="85" y="312"/>
                  </a:cubicBezTo>
                  <a:cubicBezTo>
                    <a:pt x="85" y="411"/>
                    <a:pt x="42" y="503"/>
                    <a:pt x="0" y="595"/>
                  </a:cubicBez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24" name="Freeform 42"/>
            <p:cNvSpPr>
              <a:spLocks/>
            </p:cNvSpPr>
            <p:nvPr/>
          </p:nvSpPr>
          <p:spPr bwMode="auto">
            <a:xfrm>
              <a:off x="3050" y="2869"/>
              <a:ext cx="737" cy="118"/>
            </a:xfrm>
            <a:custGeom>
              <a:avLst/>
              <a:gdLst>
                <a:gd name="T0" fmla="*/ 0 w 737"/>
                <a:gd name="T1" fmla="*/ 0 h 118"/>
                <a:gd name="T2" fmla="*/ 369 w 737"/>
                <a:gd name="T3" fmla="*/ 113 h 118"/>
                <a:gd name="T4" fmla="*/ 737 w 737"/>
                <a:gd name="T5" fmla="*/ 28 h 118"/>
                <a:gd name="T6" fmla="*/ 0 60000 65536"/>
                <a:gd name="T7" fmla="*/ 0 60000 65536"/>
                <a:gd name="T8" fmla="*/ 0 60000 65536"/>
                <a:gd name="T9" fmla="*/ 0 w 737"/>
                <a:gd name="T10" fmla="*/ 0 h 118"/>
                <a:gd name="T11" fmla="*/ 737 w 737"/>
                <a:gd name="T12" fmla="*/ 118 h 118"/>
              </a:gdLst>
              <a:ahLst/>
              <a:cxnLst>
                <a:cxn ang="T6">
                  <a:pos x="T0" y="T1"/>
                </a:cxn>
                <a:cxn ang="T7">
                  <a:pos x="T2" y="T3"/>
                </a:cxn>
                <a:cxn ang="T8">
                  <a:pos x="T4" y="T5"/>
                </a:cxn>
              </a:cxnLst>
              <a:rect l="T9" t="T10" r="T11" b="T12"/>
              <a:pathLst>
                <a:path w="737" h="118">
                  <a:moveTo>
                    <a:pt x="0" y="0"/>
                  </a:moveTo>
                  <a:cubicBezTo>
                    <a:pt x="123" y="54"/>
                    <a:pt x="246" y="108"/>
                    <a:pt x="369" y="113"/>
                  </a:cubicBezTo>
                  <a:cubicBezTo>
                    <a:pt x="492" y="118"/>
                    <a:pt x="614" y="73"/>
                    <a:pt x="737" y="28"/>
                  </a:cubicBez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25" name="Freeform 43"/>
            <p:cNvSpPr>
              <a:spLocks/>
            </p:cNvSpPr>
            <p:nvPr/>
          </p:nvSpPr>
          <p:spPr bwMode="auto">
            <a:xfrm>
              <a:off x="3640" y="2869"/>
              <a:ext cx="147" cy="623"/>
            </a:xfrm>
            <a:custGeom>
              <a:avLst/>
              <a:gdLst>
                <a:gd name="T0" fmla="*/ 147 w 147"/>
                <a:gd name="T1" fmla="*/ 0 h 623"/>
                <a:gd name="T2" fmla="*/ 5 w 147"/>
                <a:gd name="T3" fmla="*/ 312 h 623"/>
                <a:gd name="T4" fmla="*/ 119 w 147"/>
                <a:gd name="T5" fmla="*/ 623 h 623"/>
                <a:gd name="T6" fmla="*/ 0 60000 65536"/>
                <a:gd name="T7" fmla="*/ 0 60000 65536"/>
                <a:gd name="T8" fmla="*/ 0 60000 65536"/>
                <a:gd name="T9" fmla="*/ 0 w 147"/>
                <a:gd name="T10" fmla="*/ 0 h 623"/>
                <a:gd name="T11" fmla="*/ 147 w 147"/>
                <a:gd name="T12" fmla="*/ 623 h 623"/>
              </a:gdLst>
              <a:ahLst/>
              <a:cxnLst>
                <a:cxn ang="T6">
                  <a:pos x="T0" y="T1"/>
                </a:cxn>
                <a:cxn ang="T7">
                  <a:pos x="T2" y="T3"/>
                </a:cxn>
                <a:cxn ang="T8">
                  <a:pos x="T4" y="T5"/>
                </a:cxn>
              </a:cxnLst>
              <a:rect l="T9" t="T10" r="T11" b="T12"/>
              <a:pathLst>
                <a:path w="147" h="623">
                  <a:moveTo>
                    <a:pt x="147" y="0"/>
                  </a:moveTo>
                  <a:cubicBezTo>
                    <a:pt x="78" y="104"/>
                    <a:pt x="10" y="208"/>
                    <a:pt x="5" y="312"/>
                  </a:cubicBezTo>
                  <a:cubicBezTo>
                    <a:pt x="0" y="416"/>
                    <a:pt x="59" y="519"/>
                    <a:pt x="119" y="623"/>
                  </a:cubicBezTo>
                </a:path>
              </a:pathLst>
            </a:custGeom>
            <a:noFill/>
            <a:ln w="28575" cmpd="sng">
              <a:solidFill>
                <a:srgbClr val="000000"/>
              </a:solidFill>
              <a:round/>
              <a:headEnd/>
              <a:tailEnd/>
            </a:ln>
          </p:spPr>
          <p:txBody>
            <a:bodyPr/>
            <a:lstStyle/>
            <a:p>
              <a:endParaRPr lang="zh-CN" altLang="en-US">
                <a:solidFill>
                  <a:srgbClr val="000000"/>
                </a:solidFill>
              </a:endParaRPr>
            </a:p>
          </p:txBody>
        </p:sp>
      </p:grpSp>
      <p:grpSp>
        <p:nvGrpSpPr>
          <p:cNvPr id="6" name="Group 44"/>
          <p:cNvGrpSpPr>
            <a:grpSpLocks/>
          </p:cNvGrpSpPr>
          <p:nvPr/>
        </p:nvGrpSpPr>
        <p:grpSpPr bwMode="auto">
          <a:xfrm>
            <a:off x="6192838" y="4508500"/>
            <a:ext cx="944562" cy="1566863"/>
            <a:chOff x="3901" y="2840"/>
            <a:chExt cx="595" cy="987"/>
          </a:xfrm>
        </p:grpSpPr>
        <p:sp>
          <p:nvSpPr>
            <p:cNvPr id="89106" name="Text Box 45"/>
            <p:cNvSpPr txBox="1">
              <a:spLocks noChangeArrowheads="1"/>
            </p:cNvSpPr>
            <p:nvPr/>
          </p:nvSpPr>
          <p:spPr bwMode="auto">
            <a:xfrm>
              <a:off x="4071" y="3577"/>
              <a:ext cx="311" cy="250"/>
            </a:xfrm>
            <a:prstGeom prst="rect">
              <a:avLst/>
            </a:prstGeom>
            <a:noFill/>
            <a:ln w="9525">
              <a:noFill/>
              <a:miter lim="800000"/>
              <a:headEnd/>
              <a:tailEnd/>
            </a:ln>
          </p:spPr>
          <p:txBody>
            <a:bodyPr>
              <a:spAutoFit/>
            </a:bodyPr>
            <a:lstStyle/>
            <a:p>
              <a:pPr>
                <a:spcBef>
                  <a:spcPct val="50000"/>
                </a:spcBef>
              </a:pPr>
              <a:r>
                <a:rPr lang="en-US" altLang="zh-CN" sz="2000" dirty="0">
                  <a:solidFill>
                    <a:srgbClr val="000000"/>
                  </a:solidFill>
                </a:rPr>
                <a:t>(e)</a:t>
              </a:r>
            </a:p>
          </p:txBody>
        </p:sp>
        <p:sp>
          <p:nvSpPr>
            <p:cNvPr id="89107" name="Oval 46"/>
            <p:cNvSpPr>
              <a:spLocks noChangeArrowheads="1"/>
            </p:cNvSpPr>
            <p:nvPr/>
          </p:nvSpPr>
          <p:spPr bwMode="auto">
            <a:xfrm>
              <a:off x="3901"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08" name="Oval 47"/>
            <p:cNvSpPr>
              <a:spLocks noChangeArrowheads="1"/>
            </p:cNvSpPr>
            <p:nvPr/>
          </p:nvSpPr>
          <p:spPr bwMode="auto">
            <a:xfrm>
              <a:off x="4411" y="2840"/>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09" name="Oval 48"/>
            <p:cNvSpPr>
              <a:spLocks noChangeArrowheads="1"/>
            </p:cNvSpPr>
            <p:nvPr/>
          </p:nvSpPr>
          <p:spPr bwMode="auto">
            <a:xfrm>
              <a:off x="3901" y="3407"/>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10" name="Oval 49"/>
            <p:cNvSpPr>
              <a:spLocks noChangeArrowheads="1"/>
            </p:cNvSpPr>
            <p:nvPr/>
          </p:nvSpPr>
          <p:spPr bwMode="auto">
            <a:xfrm>
              <a:off x="4411" y="3436"/>
              <a:ext cx="85" cy="8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89111" name="Freeform 50"/>
            <p:cNvSpPr>
              <a:spLocks/>
            </p:cNvSpPr>
            <p:nvPr/>
          </p:nvSpPr>
          <p:spPr bwMode="auto">
            <a:xfrm>
              <a:off x="3957" y="2897"/>
              <a:ext cx="57" cy="539"/>
            </a:xfrm>
            <a:custGeom>
              <a:avLst/>
              <a:gdLst>
                <a:gd name="T0" fmla="*/ 0 w 57"/>
                <a:gd name="T1" fmla="*/ 0 h 539"/>
                <a:gd name="T2" fmla="*/ 57 w 57"/>
                <a:gd name="T3" fmla="*/ 284 h 539"/>
                <a:gd name="T4" fmla="*/ 0 w 57"/>
                <a:gd name="T5" fmla="*/ 539 h 539"/>
                <a:gd name="T6" fmla="*/ 0 60000 65536"/>
                <a:gd name="T7" fmla="*/ 0 60000 65536"/>
                <a:gd name="T8" fmla="*/ 0 60000 65536"/>
                <a:gd name="T9" fmla="*/ 0 w 57"/>
                <a:gd name="T10" fmla="*/ 0 h 539"/>
                <a:gd name="T11" fmla="*/ 57 w 57"/>
                <a:gd name="T12" fmla="*/ 539 h 539"/>
              </a:gdLst>
              <a:ahLst/>
              <a:cxnLst>
                <a:cxn ang="T6">
                  <a:pos x="T0" y="T1"/>
                </a:cxn>
                <a:cxn ang="T7">
                  <a:pos x="T2" y="T3"/>
                </a:cxn>
                <a:cxn ang="T8">
                  <a:pos x="T4" y="T5"/>
                </a:cxn>
              </a:cxnLst>
              <a:rect l="T9" t="T10" r="T11" b="T12"/>
              <a:pathLst>
                <a:path w="57" h="539">
                  <a:moveTo>
                    <a:pt x="0" y="0"/>
                  </a:moveTo>
                  <a:cubicBezTo>
                    <a:pt x="28" y="97"/>
                    <a:pt x="57" y="194"/>
                    <a:pt x="57" y="284"/>
                  </a:cubicBezTo>
                  <a:cubicBezTo>
                    <a:pt x="57" y="374"/>
                    <a:pt x="28" y="456"/>
                    <a:pt x="0" y="539"/>
                  </a:cubicBez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12" name="Freeform 51"/>
            <p:cNvSpPr>
              <a:spLocks/>
            </p:cNvSpPr>
            <p:nvPr/>
          </p:nvSpPr>
          <p:spPr bwMode="auto">
            <a:xfrm>
              <a:off x="3929" y="2897"/>
              <a:ext cx="510" cy="57"/>
            </a:xfrm>
            <a:custGeom>
              <a:avLst/>
              <a:gdLst>
                <a:gd name="T0" fmla="*/ 0 w 510"/>
                <a:gd name="T1" fmla="*/ 0 h 57"/>
                <a:gd name="T2" fmla="*/ 255 w 510"/>
                <a:gd name="T3" fmla="*/ 57 h 57"/>
                <a:gd name="T4" fmla="*/ 510 w 510"/>
                <a:gd name="T5" fmla="*/ 0 h 57"/>
                <a:gd name="T6" fmla="*/ 0 60000 65536"/>
                <a:gd name="T7" fmla="*/ 0 60000 65536"/>
                <a:gd name="T8" fmla="*/ 0 60000 65536"/>
                <a:gd name="T9" fmla="*/ 0 w 510"/>
                <a:gd name="T10" fmla="*/ 0 h 57"/>
                <a:gd name="T11" fmla="*/ 510 w 510"/>
                <a:gd name="T12" fmla="*/ 57 h 57"/>
              </a:gdLst>
              <a:ahLst/>
              <a:cxnLst>
                <a:cxn ang="T6">
                  <a:pos x="T0" y="T1"/>
                </a:cxn>
                <a:cxn ang="T7">
                  <a:pos x="T2" y="T3"/>
                </a:cxn>
                <a:cxn ang="T8">
                  <a:pos x="T4" y="T5"/>
                </a:cxn>
              </a:cxnLst>
              <a:rect l="T9" t="T10" r="T11" b="T12"/>
              <a:pathLst>
                <a:path w="510" h="57">
                  <a:moveTo>
                    <a:pt x="0" y="0"/>
                  </a:moveTo>
                  <a:cubicBezTo>
                    <a:pt x="85" y="28"/>
                    <a:pt x="170" y="57"/>
                    <a:pt x="255" y="57"/>
                  </a:cubicBezTo>
                  <a:cubicBezTo>
                    <a:pt x="340" y="57"/>
                    <a:pt x="425" y="28"/>
                    <a:pt x="510" y="0"/>
                  </a:cubicBez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13" name="Freeform 52"/>
            <p:cNvSpPr>
              <a:spLocks/>
            </p:cNvSpPr>
            <p:nvPr/>
          </p:nvSpPr>
          <p:spPr bwMode="auto">
            <a:xfrm>
              <a:off x="3929" y="2897"/>
              <a:ext cx="539" cy="567"/>
            </a:xfrm>
            <a:custGeom>
              <a:avLst/>
              <a:gdLst>
                <a:gd name="T0" fmla="*/ 0 w 539"/>
                <a:gd name="T1" fmla="*/ 0 h 567"/>
                <a:gd name="T2" fmla="*/ 425 w 539"/>
                <a:gd name="T3" fmla="*/ 227 h 567"/>
                <a:gd name="T4" fmla="*/ 539 w 539"/>
                <a:gd name="T5" fmla="*/ 567 h 567"/>
                <a:gd name="T6" fmla="*/ 0 60000 65536"/>
                <a:gd name="T7" fmla="*/ 0 60000 65536"/>
                <a:gd name="T8" fmla="*/ 0 60000 65536"/>
                <a:gd name="T9" fmla="*/ 0 w 539"/>
                <a:gd name="T10" fmla="*/ 0 h 567"/>
                <a:gd name="T11" fmla="*/ 539 w 539"/>
                <a:gd name="T12" fmla="*/ 567 h 567"/>
              </a:gdLst>
              <a:ahLst/>
              <a:cxnLst>
                <a:cxn ang="T6">
                  <a:pos x="T0" y="T1"/>
                </a:cxn>
                <a:cxn ang="T7">
                  <a:pos x="T2" y="T3"/>
                </a:cxn>
                <a:cxn ang="T8">
                  <a:pos x="T4" y="T5"/>
                </a:cxn>
              </a:cxnLst>
              <a:rect l="T9" t="T10" r="T11" b="T12"/>
              <a:pathLst>
                <a:path w="539" h="567">
                  <a:moveTo>
                    <a:pt x="0" y="0"/>
                  </a:moveTo>
                  <a:cubicBezTo>
                    <a:pt x="167" y="66"/>
                    <a:pt x="335" y="133"/>
                    <a:pt x="425" y="227"/>
                  </a:cubicBezTo>
                  <a:cubicBezTo>
                    <a:pt x="515" y="321"/>
                    <a:pt x="527" y="444"/>
                    <a:pt x="539" y="567"/>
                  </a:cubicBezTo>
                </a:path>
              </a:pathLst>
            </a:custGeom>
            <a:noFill/>
            <a:ln w="28575" cmpd="sng">
              <a:solidFill>
                <a:srgbClr val="000000"/>
              </a:solidFill>
              <a:round/>
              <a:headEnd/>
              <a:tailEnd/>
            </a:ln>
          </p:spPr>
          <p:txBody>
            <a:bodyPr/>
            <a:lstStyle/>
            <a:p>
              <a:endParaRPr lang="zh-CN" altLang="en-US">
                <a:solidFill>
                  <a:srgbClr val="000000"/>
                </a:solidFill>
              </a:endParaRPr>
            </a:p>
          </p:txBody>
        </p:sp>
        <p:sp>
          <p:nvSpPr>
            <p:cNvPr id="89114" name="Line 53"/>
            <p:cNvSpPr>
              <a:spLocks noChangeShapeType="1"/>
            </p:cNvSpPr>
            <p:nvPr/>
          </p:nvSpPr>
          <p:spPr bwMode="auto">
            <a:xfrm>
              <a:off x="3929" y="2897"/>
              <a:ext cx="0" cy="539"/>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89115" name="Line 54"/>
            <p:cNvSpPr>
              <a:spLocks noChangeShapeType="1"/>
            </p:cNvSpPr>
            <p:nvPr/>
          </p:nvSpPr>
          <p:spPr bwMode="auto">
            <a:xfrm>
              <a:off x="3929" y="2869"/>
              <a:ext cx="539" cy="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89116" name="Line 55"/>
            <p:cNvSpPr>
              <a:spLocks noChangeShapeType="1"/>
            </p:cNvSpPr>
            <p:nvPr/>
          </p:nvSpPr>
          <p:spPr bwMode="auto">
            <a:xfrm>
              <a:off x="3929" y="2897"/>
              <a:ext cx="539" cy="595"/>
            </a:xfrm>
            <a:prstGeom prst="line">
              <a:avLst/>
            </a:prstGeom>
            <a:noFill/>
            <a:ln w="28575">
              <a:solidFill>
                <a:srgbClr val="000000"/>
              </a:solidFill>
              <a:round/>
              <a:headEnd/>
              <a:tailEnd/>
            </a:ln>
          </p:spPr>
          <p:txBody>
            <a:bodyPr/>
            <a:lstStyle/>
            <a:p>
              <a:endParaRPr lang="zh-CN" altLang="en-US">
                <a:solidFill>
                  <a:srgbClr val="000000"/>
                </a:solidFill>
              </a:endParaRPr>
            </a:p>
          </p:txBody>
        </p:sp>
      </p:grpSp>
      <p:sp>
        <p:nvSpPr>
          <p:cNvPr id="5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哈密顿回路</a:t>
            </a:r>
          </a:p>
        </p:txBody>
      </p:sp>
    </p:spTree>
    <p:extLst>
      <p:ext uri="{BB962C8B-B14F-4D97-AF65-F5344CB8AC3E}">
        <p14:creationId xmlns:p14="http://schemas.microsoft.com/office/powerpoint/2010/main" val="286365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0">
                                            <p:txEl>
                                              <p:pRg st="2" end="2"/>
                                            </p:txEl>
                                          </p:spTgt>
                                        </p:tgtEl>
                                        <p:attrNameLst>
                                          <p:attrName>style.visibility</p:attrName>
                                        </p:attrNameLst>
                                      </p:cBhvr>
                                      <p:to>
                                        <p:strVal val="visible"/>
                                      </p:to>
                                    </p:set>
                                    <p:animEffect transition="in" filter="blinds(horizontal)">
                                      <p:cBhvr>
                                        <p:cTn id="12" dur="500"/>
                                        <p:tgtEl>
                                          <p:spTgt spid="890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9094"/>
                                        </p:tgtEl>
                                        <p:attrNameLst>
                                          <p:attrName>style.visibility</p:attrName>
                                        </p:attrNameLst>
                                      </p:cBhvr>
                                      <p:to>
                                        <p:strVal val="visible"/>
                                      </p:to>
                                    </p:set>
                                    <p:animEffect transition="in" filter="blinds(horizontal)">
                                      <p:cBhvr>
                                        <p:cTn id="20" dur="500"/>
                                        <p:tgtEl>
                                          <p:spTgt spid="8909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9090">
                                            <p:txEl>
                                              <p:pRg st="3" end="3"/>
                                            </p:txEl>
                                          </p:spTgt>
                                        </p:tgtEl>
                                        <p:attrNameLst>
                                          <p:attrName>style.visibility</p:attrName>
                                        </p:attrNameLst>
                                      </p:cBhvr>
                                      <p:to>
                                        <p:strVal val="visible"/>
                                      </p:to>
                                    </p:set>
                                    <p:animEffect transition="in" filter="blinds(horizontal)">
                                      <p:cBhvr>
                                        <p:cTn id="25" dur="500"/>
                                        <p:tgtEl>
                                          <p:spTgt spid="8909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9096"/>
                                        </p:tgtEl>
                                        <p:attrNameLst>
                                          <p:attrName>style.visibility</p:attrName>
                                        </p:attrNameLst>
                                      </p:cBhvr>
                                      <p:to>
                                        <p:strVal val="visible"/>
                                      </p:to>
                                    </p:set>
                                    <p:animEffect transition="in" filter="blinds(horizontal)">
                                      <p:cBhvr>
                                        <p:cTn id="33" dur="500"/>
                                        <p:tgtEl>
                                          <p:spTgt spid="8909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9097"/>
                                        </p:tgtEl>
                                        <p:attrNameLst>
                                          <p:attrName>style.visibility</p:attrName>
                                        </p:attrNameLst>
                                      </p:cBhvr>
                                      <p:to>
                                        <p:strVal val="visible"/>
                                      </p:to>
                                    </p:set>
                                    <p:animEffect transition="in" filter="blinds(horizontal)">
                                      <p:cBhvr>
                                        <p:cTn id="36" dur="500"/>
                                        <p:tgtEl>
                                          <p:spTgt spid="8909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9090">
                                            <p:txEl>
                                              <p:pRg st="4" end="4"/>
                                            </p:txEl>
                                          </p:spTgt>
                                        </p:tgtEl>
                                        <p:attrNameLst>
                                          <p:attrName>style.visibility</p:attrName>
                                        </p:attrNameLst>
                                      </p:cBhvr>
                                      <p:to>
                                        <p:strVal val="visible"/>
                                      </p:to>
                                    </p:set>
                                    <p:animEffect transition="in" filter="blinds(horizontal)">
                                      <p:cBhvr>
                                        <p:cTn id="41" dur="500"/>
                                        <p:tgtEl>
                                          <p:spTgt spid="8909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9090">
                                            <p:txEl>
                                              <p:pRg st="5" end="5"/>
                                            </p:txEl>
                                          </p:spTgt>
                                        </p:tgtEl>
                                        <p:attrNameLst>
                                          <p:attrName>style.visibility</p:attrName>
                                        </p:attrNameLst>
                                      </p:cBhvr>
                                      <p:to>
                                        <p:strVal val="visible"/>
                                      </p:to>
                                    </p:set>
                                    <p:animEffect transition="in" filter="blinds(horizontal)">
                                      <p:cBhvr>
                                        <p:cTn id="51" dur="500"/>
                                        <p:tgtEl>
                                          <p:spTgt spid="89090">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89090">
                                            <p:txEl>
                                              <p:pRg st="6" end="6"/>
                                            </p:txEl>
                                          </p:spTgt>
                                        </p:tgtEl>
                                        <p:attrNameLst>
                                          <p:attrName>style.visibility</p:attrName>
                                        </p:attrNameLst>
                                      </p:cBhvr>
                                      <p:to>
                                        <p:strVal val="visible"/>
                                      </p:to>
                                    </p:set>
                                    <p:animEffect transition="in" filter="blinds(horizontal)">
                                      <p:cBhvr>
                                        <p:cTn id="61" dur="500"/>
                                        <p:tgtEl>
                                          <p:spTgt spid="89090">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89098"/>
                                        </p:tgtEl>
                                        <p:attrNameLst>
                                          <p:attrName>style.visibility</p:attrName>
                                        </p:attrNameLst>
                                      </p:cBhvr>
                                      <p:to>
                                        <p:strVal val="visible"/>
                                      </p:to>
                                    </p:set>
                                    <p:animEffect transition="in" filter="blinds(horizontal)">
                                      <p:cBhvr>
                                        <p:cTn id="66" dur="500"/>
                                        <p:tgtEl>
                                          <p:spTgt spid="89098"/>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9099"/>
                                        </p:tgtEl>
                                        <p:attrNameLst>
                                          <p:attrName>style.visibility</p:attrName>
                                        </p:attrNameLst>
                                      </p:cBhvr>
                                      <p:to>
                                        <p:strVal val="visible"/>
                                      </p:to>
                                    </p:set>
                                    <p:animEffect transition="in" filter="blinds(horizontal)">
                                      <p:cBhvr>
                                        <p:cTn id="69" dur="500"/>
                                        <p:tgtEl>
                                          <p:spTgt spid="8909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9100"/>
                                        </p:tgtEl>
                                        <p:attrNameLst>
                                          <p:attrName>style.visibility</p:attrName>
                                        </p:attrNameLst>
                                      </p:cBhvr>
                                      <p:to>
                                        <p:strVal val="visible"/>
                                      </p:to>
                                    </p:set>
                                    <p:animEffect transition="in" filter="blinds(horizontal)">
                                      <p:cBhvr>
                                        <p:cTn id="72" dur="500"/>
                                        <p:tgtEl>
                                          <p:spTgt spid="8910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89101"/>
                                        </p:tgtEl>
                                        <p:attrNameLst>
                                          <p:attrName>style.visibility</p:attrName>
                                        </p:attrNameLst>
                                      </p:cBhvr>
                                      <p:to>
                                        <p:strVal val="visible"/>
                                      </p:to>
                                    </p:set>
                                    <p:animEffect transition="in" filter="blinds(horizontal)">
                                      <p:cBhvr>
                                        <p:cTn id="75" dur="500"/>
                                        <p:tgtEl>
                                          <p:spTgt spid="8910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9102"/>
                                        </p:tgtEl>
                                        <p:attrNameLst>
                                          <p:attrName>style.visibility</p:attrName>
                                        </p:attrNameLst>
                                      </p:cBhvr>
                                      <p:to>
                                        <p:strVal val="visible"/>
                                      </p:to>
                                    </p:set>
                                    <p:animEffect transition="in" filter="blinds(horizontal)">
                                      <p:cBhvr>
                                        <p:cTn id="78" dur="500"/>
                                        <p:tgtEl>
                                          <p:spTgt spid="8910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9103"/>
                                        </p:tgtEl>
                                        <p:attrNameLst>
                                          <p:attrName>style.visibility</p:attrName>
                                        </p:attrNameLst>
                                      </p:cBhvr>
                                      <p:to>
                                        <p:strVal val="visible"/>
                                      </p:to>
                                    </p:set>
                                    <p:animEffect transition="in" filter="blinds(horizontal)">
                                      <p:cBhvr>
                                        <p:cTn id="81" dur="500"/>
                                        <p:tgtEl>
                                          <p:spTgt spid="89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nimBg="1"/>
      <p:bldP spid="89096" grpId="0" animBg="1"/>
      <p:bldP spid="89097" grpId="0" animBg="1"/>
      <p:bldP spid="89098" grpId="0" animBg="1"/>
      <p:bldP spid="89099" grpId="0" animBg="1"/>
      <p:bldP spid="89100" grpId="0" animBg="1"/>
      <p:bldP spid="89101" grpId="0" animBg="1"/>
      <p:bldP spid="89102" grpId="0"/>
      <p:bldP spid="8910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684213" y="1341438"/>
            <a:ext cx="7704137" cy="5324535"/>
          </a:xfrm>
          <a:prstGeom prst="rect">
            <a:avLst/>
          </a:prstGeom>
          <a:noFill/>
          <a:ln w="9525">
            <a:noFill/>
            <a:miter lim="800000"/>
            <a:headEnd/>
            <a:tailEnd/>
          </a:ln>
        </p:spPr>
        <p:txBody>
          <a:bodyPr>
            <a:spAutoFit/>
          </a:bodyPr>
          <a:lstStyle/>
          <a:p>
            <a:pPr marL="342900" indent="-342900">
              <a:spcBef>
                <a:spcPct val="20000"/>
              </a:spcBef>
              <a:buClr>
                <a:srgbClr val="795185"/>
              </a:buClr>
              <a:buSzPct val="60000"/>
              <a:buFont typeface="Wingdings" pitchFamily="2" charset="2"/>
              <a:buNone/>
            </a:pPr>
            <a:r>
              <a:rPr lang="zh-CN" altLang="en-US" sz="2800" dirty="0">
                <a:solidFill>
                  <a:srgbClr val="5E2CAE"/>
                </a:solidFill>
                <a:latin typeface="Tahoma" pitchFamily="34" charset="0"/>
                <a:sym typeface="MT Extra" pitchFamily="18" charset="2"/>
              </a:rPr>
              <a:t>说明</a:t>
            </a:r>
            <a:r>
              <a:rPr lang="zh-CN" altLang="en-US" sz="2800" dirty="0">
                <a:solidFill>
                  <a:srgbClr val="000000"/>
                </a:solidFill>
                <a:latin typeface="Tahoma" pitchFamily="34" charset="0"/>
                <a:sym typeface="MT Extra" pitchFamily="18" charset="2"/>
              </a:rPr>
              <a:t>：</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1) </a:t>
            </a:r>
            <a:r>
              <a:rPr lang="zh-CN" altLang="en-US" dirty="0">
                <a:solidFill>
                  <a:srgbClr val="000000"/>
                </a:solidFill>
                <a:latin typeface="Tahoma" pitchFamily="34" charset="0"/>
                <a:sym typeface="MT Extra" pitchFamily="18" charset="2"/>
              </a:rPr>
              <a:t>目前为止，还没有找到简单的充要条件来判断哈密顿 回路的存在性。</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2) </a:t>
            </a:r>
            <a:r>
              <a:rPr lang="zh-CN" altLang="en-US" dirty="0">
                <a:solidFill>
                  <a:srgbClr val="000000"/>
                </a:solidFill>
                <a:latin typeface="Tahoma" pitchFamily="34" charset="0"/>
                <a:sym typeface="MT Extra" pitchFamily="18" charset="2"/>
              </a:rPr>
              <a:t>但已经有许多定理对其存在性给出了充分条件。</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3) </a:t>
            </a:r>
            <a:r>
              <a:rPr lang="zh-CN" altLang="en-US" dirty="0">
                <a:solidFill>
                  <a:srgbClr val="000000"/>
                </a:solidFill>
                <a:latin typeface="Tahoma" pitchFamily="34" charset="0"/>
                <a:sym typeface="MT Extra" pitchFamily="18" charset="2"/>
              </a:rPr>
              <a:t>某些性质可用来判明一个图没有哈密顿回路</a:t>
            </a:r>
            <a:r>
              <a:rPr lang="en-US" altLang="zh-CN" dirty="0">
                <a:solidFill>
                  <a:srgbClr val="000000"/>
                </a:solidFill>
                <a:latin typeface="Tahoma" pitchFamily="34" charset="0"/>
                <a:sym typeface="MT Extra" pitchFamily="18" charset="2"/>
              </a:rPr>
              <a:t>,</a:t>
            </a:r>
            <a:r>
              <a:rPr lang="zh-CN" altLang="en-US" dirty="0">
                <a:solidFill>
                  <a:srgbClr val="000000"/>
                </a:solidFill>
                <a:latin typeface="Tahoma" pitchFamily="34" charset="0"/>
                <a:sym typeface="MT Extra" pitchFamily="18" charset="2"/>
              </a:rPr>
              <a:t>如：</a:t>
            </a:r>
          </a:p>
          <a:p>
            <a:pPr marL="342900" indent="-342900">
              <a:spcBef>
                <a:spcPct val="20000"/>
              </a:spcBef>
              <a:buClr>
                <a:srgbClr val="795185"/>
              </a:buClr>
              <a:buSzPct val="60000"/>
              <a:buFont typeface="Wingdings" pitchFamily="2" charset="2"/>
              <a:buNone/>
            </a:pPr>
            <a:r>
              <a:rPr lang="zh-CN" altLang="en-US" dirty="0">
                <a:solidFill>
                  <a:srgbClr val="000000"/>
                </a:solidFill>
                <a:latin typeface="Tahoma" pitchFamily="34" charset="0"/>
                <a:sym typeface="MT Extra" pitchFamily="18" charset="2"/>
              </a:rPr>
              <a:t>     带有</a:t>
            </a:r>
            <a:r>
              <a:rPr lang="en-US" altLang="zh-CN" dirty="0">
                <a:solidFill>
                  <a:srgbClr val="000000"/>
                </a:solidFill>
                <a:latin typeface="Tahoma" pitchFamily="34" charset="0"/>
                <a:sym typeface="MT Extra" pitchFamily="18" charset="2"/>
              </a:rPr>
              <a:t>1</a:t>
            </a:r>
            <a:r>
              <a:rPr lang="zh-CN" altLang="en-US" dirty="0">
                <a:solidFill>
                  <a:srgbClr val="000000"/>
                </a:solidFill>
                <a:latin typeface="Tahoma" pitchFamily="34" charset="0"/>
                <a:sym typeface="MT Extra" pitchFamily="18" charset="2"/>
              </a:rPr>
              <a:t>度顶点的图没有哈密顿回路。</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4) </a:t>
            </a:r>
            <a:r>
              <a:rPr lang="zh-CN" altLang="en-US" dirty="0">
                <a:solidFill>
                  <a:srgbClr val="000000"/>
                </a:solidFill>
                <a:latin typeface="Tahoma" pitchFamily="34" charset="0"/>
                <a:sym typeface="MT Extra" pitchFamily="18" charset="2"/>
              </a:rPr>
              <a:t>若图中有</a:t>
            </a:r>
            <a:r>
              <a:rPr lang="en-US" altLang="zh-CN" dirty="0">
                <a:solidFill>
                  <a:srgbClr val="000000"/>
                </a:solidFill>
                <a:latin typeface="Tahoma" pitchFamily="34" charset="0"/>
                <a:sym typeface="MT Extra" pitchFamily="18" charset="2"/>
              </a:rPr>
              <a:t>2</a:t>
            </a:r>
            <a:r>
              <a:rPr lang="zh-CN" altLang="en-US" dirty="0">
                <a:solidFill>
                  <a:srgbClr val="000000"/>
                </a:solidFill>
                <a:latin typeface="Tahoma" pitchFamily="34" charset="0"/>
                <a:sym typeface="MT Extra" pitchFamily="18" charset="2"/>
              </a:rPr>
              <a:t>度顶点，则关联这个顶点两条边属于</a:t>
            </a:r>
            <a:r>
              <a:rPr lang="zh-CN" altLang="en-US" dirty="0" smtClean="0">
                <a:solidFill>
                  <a:srgbClr val="000000"/>
                </a:solidFill>
                <a:latin typeface="Tahoma" pitchFamily="34" charset="0"/>
                <a:sym typeface="MT Extra" pitchFamily="18" charset="2"/>
              </a:rPr>
              <a:t>任何</a:t>
            </a:r>
            <a:r>
              <a:rPr lang="zh-CN" altLang="en-US" dirty="0">
                <a:solidFill>
                  <a:srgbClr val="000000"/>
                </a:solidFill>
                <a:latin typeface="Tahoma" pitchFamily="34" charset="0"/>
                <a:sym typeface="MT Extra" pitchFamily="18" charset="2"/>
              </a:rPr>
              <a:t>哈密顿</a:t>
            </a:r>
            <a:r>
              <a:rPr lang="zh-CN" altLang="en-US" dirty="0" smtClean="0">
                <a:solidFill>
                  <a:srgbClr val="000000"/>
                </a:solidFill>
                <a:latin typeface="Tahoma" pitchFamily="34" charset="0"/>
                <a:sym typeface="MT Extra" pitchFamily="18" charset="2"/>
              </a:rPr>
              <a:t>回路</a:t>
            </a:r>
            <a:r>
              <a:rPr lang="zh-CN" altLang="en-US" dirty="0">
                <a:solidFill>
                  <a:srgbClr val="000000"/>
                </a:solidFill>
                <a:latin typeface="Tahoma" pitchFamily="34" charset="0"/>
                <a:sym typeface="MT Extra" pitchFamily="18" charset="2"/>
              </a:rPr>
              <a:t>。</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5) </a:t>
            </a:r>
            <a:r>
              <a:rPr lang="zh-CN" altLang="en-US" dirty="0">
                <a:solidFill>
                  <a:srgbClr val="000000"/>
                </a:solidFill>
                <a:latin typeface="Tahoma" pitchFamily="34" charset="0"/>
                <a:sym typeface="MT Extra" pitchFamily="18" charset="2"/>
              </a:rPr>
              <a:t>每个顶点只能有两条关联的</a:t>
            </a:r>
            <a:r>
              <a:rPr lang="zh-CN" altLang="en-US" dirty="0" smtClean="0">
                <a:solidFill>
                  <a:srgbClr val="000000"/>
                </a:solidFill>
                <a:latin typeface="Tahoma" pitchFamily="34" charset="0"/>
                <a:sym typeface="MT Extra" pitchFamily="18" charset="2"/>
              </a:rPr>
              <a:t>边在哈密顿回路</a:t>
            </a:r>
            <a:r>
              <a:rPr lang="zh-CN" altLang="en-US" dirty="0">
                <a:solidFill>
                  <a:srgbClr val="000000"/>
                </a:solidFill>
                <a:latin typeface="Tahoma" pitchFamily="34" charset="0"/>
                <a:sym typeface="MT Extra" pitchFamily="18" charset="2"/>
              </a:rPr>
              <a:t>内。</a:t>
            </a:r>
          </a:p>
          <a:p>
            <a:pPr marL="342900" indent="-342900">
              <a:spcBef>
                <a:spcPct val="20000"/>
              </a:spcBef>
              <a:buClr>
                <a:srgbClr val="795185"/>
              </a:buClr>
              <a:buSzPct val="60000"/>
              <a:buFont typeface="Wingdings" pitchFamily="2" charset="2"/>
              <a:buNone/>
            </a:pPr>
            <a:r>
              <a:rPr lang="en-US" altLang="zh-CN" dirty="0">
                <a:solidFill>
                  <a:srgbClr val="000000"/>
                </a:solidFill>
                <a:latin typeface="Tahoma" pitchFamily="34" charset="0"/>
                <a:sym typeface="MT Extra" pitchFamily="18" charset="2"/>
              </a:rPr>
              <a:t>6) </a:t>
            </a:r>
            <a:r>
              <a:rPr lang="zh-CN" altLang="en-US" dirty="0">
                <a:solidFill>
                  <a:srgbClr val="000000"/>
                </a:solidFill>
                <a:latin typeface="Tahoma" pitchFamily="34" charset="0"/>
                <a:sym typeface="MT Extra" pitchFamily="18" charset="2"/>
              </a:rPr>
              <a:t>哈密顿回路不能包含更小的回路。</a:t>
            </a:r>
          </a:p>
          <a:p>
            <a:pPr marL="342900" indent="-342900">
              <a:spcBef>
                <a:spcPct val="20000"/>
              </a:spcBef>
              <a:buClr>
                <a:srgbClr val="795185"/>
              </a:buClr>
              <a:buSzPct val="60000"/>
              <a:buFont typeface="Wingdings" pitchFamily="2" charset="2"/>
              <a:buNone/>
            </a:pPr>
            <a:r>
              <a:rPr lang="zh-CN" altLang="en-US" dirty="0">
                <a:solidFill>
                  <a:srgbClr val="000000"/>
                </a:solidFill>
                <a:latin typeface="Tahoma" pitchFamily="34" charset="0"/>
                <a:sym typeface="MT Extra" pitchFamily="18" charset="2"/>
              </a:rPr>
              <a:t>     </a:t>
            </a:r>
          </a:p>
          <a:p>
            <a:pPr marL="342900" indent="-342900">
              <a:spcBef>
                <a:spcPct val="20000"/>
              </a:spcBef>
              <a:buClr>
                <a:srgbClr val="795185"/>
              </a:buClr>
              <a:buSzPct val="60000"/>
              <a:buFont typeface="Wingdings" pitchFamily="2" charset="2"/>
              <a:buNone/>
            </a:pPr>
            <a:endParaRPr lang="en-US" altLang="zh-CN" sz="2800" dirty="0">
              <a:solidFill>
                <a:srgbClr val="000000"/>
              </a:solidFill>
              <a:latin typeface="Tahoma" pitchFamily="34" charset="0"/>
              <a:sym typeface="MT Extra" pitchFamily="18" charset="2"/>
            </a:endParaRP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smtClean="0"/>
              <a:t>哈密顿</a:t>
            </a:r>
            <a:r>
              <a:rPr lang="zh-CN" altLang="en-US" dirty="0" smtClean="0"/>
              <a:t>回路判定</a:t>
            </a:r>
          </a:p>
        </p:txBody>
      </p:sp>
    </p:spTree>
    <p:extLst>
      <p:ext uri="{BB962C8B-B14F-4D97-AF65-F5344CB8AC3E}">
        <p14:creationId xmlns:p14="http://schemas.microsoft.com/office/powerpoint/2010/main" val="285723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5874">
                                            <p:txEl>
                                              <p:pRg st="1" end="1"/>
                                            </p:txEl>
                                          </p:spTgt>
                                        </p:tgtEl>
                                        <p:attrNameLst>
                                          <p:attrName>style.visibility</p:attrName>
                                        </p:attrNameLst>
                                      </p:cBhvr>
                                      <p:to>
                                        <p:strVal val="visible"/>
                                      </p:to>
                                    </p:set>
                                    <p:animEffect transition="in" filter="blinds(horizontal)">
                                      <p:cBhvr>
                                        <p:cTn id="7" dur="500"/>
                                        <p:tgtEl>
                                          <p:spTgt spid="3358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5874">
                                            <p:txEl>
                                              <p:pRg st="2" end="2"/>
                                            </p:txEl>
                                          </p:spTgt>
                                        </p:tgtEl>
                                        <p:attrNameLst>
                                          <p:attrName>style.visibility</p:attrName>
                                        </p:attrNameLst>
                                      </p:cBhvr>
                                      <p:to>
                                        <p:strVal val="visible"/>
                                      </p:to>
                                    </p:set>
                                    <p:animEffect transition="in" filter="blinds(horizontal)">
                                      <p:cBhvr>
                                        <p:cTn id="12" dur="500"/>
                                        <p:tgtEl>
                                          <p:spTgt spid="3358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5874">
                                            <p:txEl>
                                              <p:pRg st="3" end="3"/>
                                            </p:txEl>
                                          </p:spTgt>
                                        </p:tgtEl>
                                        <p:attrNameLst>
                                          <p:attrName>style.visibility</p:attrName>
                                        </p:attrNameLst>
                                      </p:cBhvr>
                                      <p:to>
                                        <p:strVal val="visible"/>
                                      </p:to>
                                    </p:set>
                                    <p:animEffect transition="in" filter="blinds(horizontal)">
                                      <p:cBhvr>
                                        <p:cTn id="17" dur="500"/>
                                        <p:tgtEl>
                                          <p:spTgt spid="33587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35874">
                                            <p:txEl>
                                              <p:pRg st="4" end="4"/>
                                            </p:txEl>
                                          </p:spTgt>
                                        </p:tgtEl>
                                        <p:attrNameLst>
                                          <p:attrName>style.visibility</p:attrName>
                                        </p:attrNameLst>
                                      </p:cBhvr>
                                      <p:to>
                                        <p:strVal val="visible"/>
                                      </p:to>
                                    </p:set>
                                    <p:animEffect transition="in" filter="blinds(horizontal)">
                                      <p:cBhvr>
                                        <p:cTn id="20" dur="500"/>
                                        <p:tgtEl>
                                          <p:spTgt spid="33587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35874">
                                            <p:txEl>
                                              <p:pRg st="5" end="5"/>
                                            </p:txEl>
                                          </p:spTgt>
                                        </p:tgtEl>
                                        <p:attrNameLst>
                                          <p:attrName>style.visibility</p:attrName>
                                        </p:attrNameLst>
                                      </p:cBhvr>
                                      <p:to>
                                        <p:strVal val="visible"/>
                                      </p:to>
                                    </p:set>
                                    <p:animEffect transition="in" filter="blinds(horizontal)">
                                      <p:cBhvr>
                                        <p:cTn id="25" dur="500"/>
                                        <p:tgtEl>
                                          <p:spTgt spid="33587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5874">
                                            <p:txEl>
                                              <p:pRg st="6" end="6"/>
                                            </p:txEl>
                                          </p:spTgt>
                                        </p:tgtEl>
                                        <p:attrNameLst>
                                          <p:attrName>style.visibility</p:attrName>
                                        </p:attrNameLst>
                                      </p:cBhvr>
                                      <p:to>
                                        <p:strVal val="visible"/>
                                      </p:to>
                                    </p:set>
                                    <p:animEffect transition="in" filter="blinds(horizontal)">
                                      <p:cBhvr>
                                        <p:cTn id="30" dur="500"/>
                                        <p:tgtEl>
                                          <p:spTgt spid="33587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35874">
                                            <p:txEl>
                                              <p:pRg st="7" end="7"/>
                                            </p:txEl>
                                          </p:spTgt>
                                        </p:tgtEl>
                                        <p:attrNameLst>
                                          <p:attrName>style.visibility</p:attrName>
                                        </p:attrNameLst>
                                      </p:cBhvr>
                                      <p:to>
                                        <p:strVal val="visible"/>
                                      </p:to>
                                    </p:set>
                                    <p:animEffect transition="in" filter="blinds(horizontal)">
                                      <p:cBhvr>
                                        <p:cTn id="35" dur="500"/>
                                        <p:tgtEl>
                                          <p:spTgt spid="335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2636838"/>
            <a:ext cx="6248400" cy="1752600"/>
            <a:chOff x="1056" y="1344"/>
            <a:chExt cx="3936" cy="1104"/>
          </a:xfrm>
        </p:grpSpPr>
        <p:grpSp>
          <p:nvGrpSpPr>
            <p:cNvPr id="3" name="Group 3"/>
            <p:cNvGrpSpPr>
              <a:grpSpLocks/>
            </p:cNvGrpSpPr>
            <p:nvPr/>
          </p:nvGrpSpPr>
          <p:grpSpPr bwMode="auto">
            <a:xfrm>
              <a:off x="4080" y="1344"/>
              <a:ext cx="912" cy="912"/>
              <a:chOff x="1200" y="960"/>
              <a:chExt cx="912" cy="912"/>
            </a:xfrm>
          </p:grpSpPr>
          <p:sp>
            <p:nvSpPr>
              <p:cNvPr id="90146" name="Line 4"/>
              <p:cNvSpPr>
                <a:spLocks noChangeShapeType="1"/>
              </p:cNvSpPr>
              <p:nvPr/>
            </p:nvSpPr>
            <p:spPr bwMode="auto">
              <a:xfrm flipH="1">
                <a:off x="1296" y="1104"/>
                <a:ext cx="336" cy="288"/>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47" name="Text Box 5"/>
              <p:cNvSpPr txBox="1">
                <a:spLocks noChangeArrowheads="1"/>
              </p:cNvSpPr>
              <p:nvPr/>
            </p:nvSpPr>
            <p:spPr bwMode="auto">
              <a:xfrm>
                <a:off x="1536" y="960"/>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48" name="Text Box 6"/>
              <p:cNvSpPr txBox="1">
                <a:spLocks noChangeArrowheads="1"/>
              </p:cNvSpPr>
              <p:nvPr/>
            </p:nvSpPr>
            <p:spPr bwMode="auto">
              <a:xfrm>
                <a:off x="1200" y="124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49" name="Text Box 7"/>
              <p:cNvSpPr txBox="1">
                <a:spLocks noChangeArrowheads="1"/>
              </p:cNvSpPr>
              <p:nvPr/>
            </p:nvSpPr>
            <p:spPr bwMode="auto">
              <a:xfrm>
                <a:off x="1824" y="124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50" name="Text Box 8"/>
              <p:cNvSpPr txBox="1">
                <a:spLocks noChangeArrowheads="1"/>
              </p:cNvSpPr>
              <p:nvPr/>
            </p:nvSpPr>
            <p:spPr bwMode="auto">
              <a:xfrm>
                <a:off x="1344" y="1584"/>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51" name="Text Box 9"/>
              <p:cNvSpPr txBox="1">
                <a:spLocks noChangeArrowheads="1"/>
              </p:cNvSpPr>
              <p:nvPr/>
            </p:nvSpPr>
            <p:spPr bwMode="auto">
              <a:xfrm>
                <a:off x="1680" y="1584"/>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52" name="Line 10"/>
              <p:cNvSpPr>
                <a:spLocks noChangeShapeType="1"/>
              </p:cNvSpPr>
              <p:nvPr/>
            </p:nvSpPr>
            <p:spPr bwMode="auto">
              <a:xfrm>
                <a:off x="1296" y="1392"/>
                <a:ext cx="144"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53" name="Line 11"/>
              <p:cNvSpPr>
                <a:spLocks noChangeShapeType="1"/>
              </p:cNvSpPr>
              <p:nvPr/>
            </p:nvSpPr>
            <p:spPr bwMode="auto">
              <a:xfrm>
                <a:off x="1632" y="1104"/>
                <a:ext cx="288" cy="288"/>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54" name="Line 12"/>
              <p:cNvSpPr>
                <a:spLocks noChangeShapeType="1"/>
              </p:cNvSpPr>
              <p:nvPr/>
            </p:nvSpPr>
            <p:spPr bwMode="auto">
              <a:xfrm flipH="1">
                <a:off x="1776" y="1392"/>
                <a:ext cx="144"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55" name="Line 13"/>
              <p:cNvSpPr>
                <a:spLocks noChangeShapeType="1"/>
              </p:cNvSpPr>
              <p:nvPr/>
            </p:nvSpPr>
            <p:spPr bwMode="auto">
              <a:xfrm>
                <a:off x="1440" y="1728"/>
                <a:ext cx="336"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grpSp>
        <p:sp>
          <p:nvSpPr>
            <p:cNvPr id="90118" name="Line 14"/>
            <p:cNvSpPr>
              <a:spLocks noChangeShapeType="1"/>
            </p:cNvSpPr>
            <p:nvPr/>
          </p:nvSpPr>
          <p:spPr bwMode="auto">
            <a:xfrm flipH="1">
              <a:off x="3168" y="1680"/>
              <a:ext cx="528"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19" name="Text Box 15"/>
            <p:cNvSpPr txBox="1">
              <a:spLocks noChangeArrowheads="1"/>
            </p:cNvSpPr>
            <p:nvPr/>
          </p:nvSpPr>
          <p:spPr bwMode="auto">
            <a:xfrm>
              <a:off x="1104" y="1440"/>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0" name="Text Box 16"/>
            <p:cNvSpPr txBox="1">
              <a:spLocks noChangeArrowheads="1"/>
            </p:cNvSpPr>
            <p:nvPr/>
          </p:nvSpPr>
          <p:spPr bwMode="auto">
            <a:xfrm>
              <a:off x="3072" y="1536"/>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1" name="Text Box 17"/>
            <p:cNvSpPr txBox="1">
              <a:spLocks noChangeArrowheads="1"/>
            </p:cNvSpPr>
            <p:nvPr/>
          </p:nvSpPr>
          <p:spPr bwMode="auto">
            <a:xfrm>
              <a:off x="3600" y="1536"/>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2" name="Text Box 18"/>
            <p:cNvSpPr txBox="1">
              <a:spLocks noChangeArrowheads="1"/>
            </p:cNvSpPr>
            <p:nvPr/>
          </p:nvSpPr>
          <p:spPr bwMode="auto">
            <a:xfrm>
              <a:off x="3072" y="1872"/>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3" name="Text Box 19"/>
            <p:cNvSpPr txBox="1">
              <a:spLocks noChangeArrowheads="1"/>
            </p:cNvSpPr>
            <p:nvPr/>
          </p:nvSpPr>
          <p:spPr bwMode="auto">
            <a:xfrm>
              <a:off x="3600" y="1872"/>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4" name="Line 20"/>
            <p:cNvSpPr>
              <a:spLocks noChangeShapeType="1"/>
            </p:cNvSpPr>
            <p:nvPr/>
          </p:nvSpPr>
          <p:spPr bwMode="auto">
            <a:xfrm>
              <a:off x="3168" y="1728"/>
              <a:ext cx="0" cy="288"/>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25" name="Line 21"/>
            <p:cNvSpPr>
              <a:spLocks noChangeShapeType="1"/>
            </p:cNvSpPr>
            <p:nvPr/>
          </p:nvSpPr>
          <p:spPr bwMode="auto">
            <a:xfrm flipV="1">
              <a:off x="3168" y="1680"/>
              <a:ext cx="528"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26" name="Line 22"/>
            <p:cNvSpPr>
              <a:spLocks noChangeShapeType="1"/>
            </p:cNvSpPr>
            <p:nvPr/>
          </p:nvSpPr>
          <p:spPr bwMode="auto">
            <a:xfrm flipH="1">
              <a:off x="3696" y="1728"/>
              <a:ext cx="0" cy="288"/>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27" name="Line 23"/>
            <p:cNvSpPr>
              <a:spLocks noChangeShapeType="1"/>
            </p:cNvSpPr>
            <p:nvPr/>
          </p:nvSpPr>
          <p:spPr bwMode="auto">
            <a:xfrm>
              <a:off x="3168" y="2016"/>
              <a:ext cx="480"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28" name="Text Box 24"/>
            <p:cNvSpPr txBox="1">
              <a:spLocks noChangeArrowheads="1"/>
            </p:cNvSpPr>
            <p:nvPr/>
          </p:nvSpPr>
          <p:spPr bwMode="auto">
            <a:xfrm>
              <a:off x="1104" y="1824"/>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29" name="Text Box 25"/>
            <p:cNvSpPr txBox="1">
              <a:spLocks noChangeArrowheads="1"/>
            </p:cNvSpPr>
            <p:nvPr/>
          </p:nvSpPr>
          <p:spPr bwMode="auto">
            <a:xfrm>
              <a:off x="2208" y="1440"/>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30" name="Text Box 26"/>
            <p:cNvSpPr txBox="1">
              <a:spLocks noChangeArrowheads="1"/>
            </p:cNvSpPr>
            <p:nvPr/>
          </p:nvSpPr>
          <p:spPr bwMode="auto">
            <a:xfrm>
              <a:off x="1920" y="1824"/>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31" name="Text Box 27"/>
            <p:cNvSpPr txBox="1">
              <a:spLocks noChangeArrowheads="1"/>
            </p:cNvSpPr>
            <p:nvPr/>
          </p:nvSpPr>
          <p:spPr bwMode="auto">
            <a:xfrm>
              <a:off x="2448" y="1824"/>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Times New Roman" pitchFamily="18" charset="0"/>
                  <a:sym typeface="MT Extra" pitchFamily="18" charset="2"/>
                </a:rPr>
                <a:t></a:t>
              </a:r>
            </a:p>
          </p:txBody>
        </p:sp>
        <p:sp>
          <p:nvSpPr>
            <p:cNvPr id="90132" name="Line 28"/>
            <p:cNvSpPr>
              <a:spLocks noChangeShapeType="1"/>
            </p:cNvSpPr>
            <p:nvPr/>
          </p:nvSpPr>
          <p:spPr bwMode="auto">
            <a:xfrm flipH="1">
              <a:off x="2016" y="1584"/>
              <a:ext cx="288" cy="38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3" name="Line 29"/>
            <p:cNvSpPr>
              <a:spLocks noChangeShapeType="1"/>
            </p:cNvSpPr>
            <p:nvPr/>
          </p:nvSpPr>
          <p:spPr bwMode="auto">
            <a:xfrm>
              <a:off x="2304" y="1584"/>
              <a:ext cx="240" cy="38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4" name="Line 30"/>
            <p:cNvSpPr>
              <a:spLocks noChangeShapeType="1"/>
            </p:cNvSpPr>
            <p:nvPr/>
          </p:nvSpPr>
          <p:spPr bwMode="auto">
            <a:xfrm>
              <a:off x="2016" y="1968"/>
              <a:ext cx="528"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5" name="Line 31"/>
            <p:cNvSpPr>
              <a:spLocks noChangeShapeType="1"/>
            </p:cNvSpPr>
            <p:nvPr/>
          </p:nvSpPr>
          <p:spPr bwMode="auto">
            <a:xfrm>
              <a:off x="3168" y="1680"/>
              <a:ext cx="528"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6" name="Line 32"/>
            <p:cNvSpPr>
              <a:spLocks noChangeShapeType="1"/>
            </p:cNvSpPr>
            <p:nvPr/>
          </p:nvSpPr>
          <p:spPr bwMode="auto">
            <a:xfrm>
              <a:off x="1200" y="1584"/>
              <a:ext cx="0" cy="38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7" name="Line 33"/>
            <p:cNvSpPr>
              <a:spLocks noChangeShapeType="1"/>
            </p:cNvSpPr>
            <p:nvPr/>
          </p:nvSpPr>
          <p:spPr bwMode="auto">
            <a:xfrm>
              <a:off x="4176" y="1776"/>
              <a:ext cx="624"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8" name="Line 34"/>
            <p:cNvSpPr>
              <a:spLocks noChangeShapeType="1"/>
            </p:cNvSpPr>
            <p:nvPr/>
          </p:nvSpPr>
          <p:spPr bwMode="auto">
            <a:xfrm flipH="1">
              <a:off x="4320" y="1776"/>
              <a:ext cx="480"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39" name="Line 35"/>
            <p:cNvSpPr>
              <a:spLocks noChangeShapeType="1"/>
            </p:cNvSpPr>
            <p:nvPr/>
          </p:nvSpPr>
          <p:spPr bwMode="auto">
            <a:xfrm flipV="1">
              <a:off x="4320" y="1536"/>
              <a:ext cx="192" cy="57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40" name="Line 36"/>
            <p:cNvSpPr>
              <a:spLocks noChangeShapeType="1"/>
            </p:cNvSpPr>
            <p:nvPr/>
          </p:nvSpPr>
          <p:spPr bwMode="auto">
            <a:xfrm>
              <a:off x="4512" y="1488"/>
              <a:ext cx="144" cy="62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41" name="Line 37"/>
            <p:cNvSpPr>
              <a:spLocks noChangeShapeType="1"/>
            </p:cNvSpPr>
            <p:nvPr/>
          </p:nvSpPr>
          <p:spPr bwMode="auto">
            <a:xfrm>
              <a:off x="4176" y="1776"/>
              <a:ext cx="480" cy="33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90142" name="Text Box 38"/>
            <p:cNvSpPr txBox="1">
              <a:spLocks noChangeArrowheads="1"/>
            </p:cNvSpPr>
            <p:nvPr/>
          </p:nvSpPr>
          <p:spPr bwMode="auto">
            <a:xfrm>
              <a:off x="1056" y="2112"/>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K</a:t>
              </a:r>
              <a:r>
                <a:rPr lang="en-US" altLang="zh-CN" baseline="-25000">
                  <a:solidFill>
                    <a:srgbClr val="000000"/>
                  </a:solidFill>
                  <a:latin typeface="Times New Roman" pitchFamily="18" charset="0"/>
                  <a:sym typeface="MT Extra" pitchFamily="18" charset="2"/>
                </a:rPr>
                <a:t>2</a:t>
              </a:r>
              <a:endParaRPr lang="en-US" altLang="zh-CN">
                <a:solidFill>
                  <a:srgbClr val="000000"/>
                </a:solidFill>
                <a:latin typeface="Times New Roman" pitchFamily="18" charset="0"/>
                <a:sym typeface="MT Extra" pitchFamily="18" charset="2"/>
              </a:endParaRPr>
            </a:p>
          </p:txBody>
        </p:sp>
        <p:sp>
          <p:nvSpPr>
            <p:cNvPr id="90143" name="Text Box 39"/>
            <p:cNvSpPr txBox="1">
              <a:spLocks noChangeArrowheads="1"/>
            </p:cNvSpPr>
            <p:nvPr/>
          </p:nvSpPr>
          <p:spPr bwMode="auto">
            <a:xfrm>
              <a:off x="2160" y="2160"/>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K</a:t>
              </a:r>
              <a:r>
                <a:rPr lang="en-US" altLang="zh-CN" baseline="-25000">
                  <a:solidFill>
                    <a:srgbClr val="000000"/>
                  </a:solidFill>
                  <a:latin typeface="Times New Roman" pitchFamily="18" charset="0"/>
                  <a:sym typeface="MT Extra" pitchFamily="18" charset="2"/>
                </a:rPr>
                <a:t>3</a:t>
              </a:r>
              <a:endParaRPr lang="en-US" altLang="zh-CN">
                <a:solidFill>
                  <a:srgbClr val="000000"/>
                </a:solidFill>
                <a:latin typeface="Times New Roman" pitchFamily="18" charset="0"/>
                <a:sym typeface="MT Extra" pitchFamily="18" charset="2"/>
              </a:endParaRPr>
            </a:p>
          </p:txBody>
        </p:sp>
        <p:sp>
          <p:nvSpPr>
            <p:cNvPr id="90144" name="Text Box 40"/>
            <p:cNvSpPr txBox="1">
              <a:spLocks noChangeArrowheads="1"/>
            </p:cNvSpPr>
            <p:nvPr/>
          </p:nvSpPr>
          <p:spPr bwMode="auto">
            <a:xfrm>
              <a:off x="3216" y="2160"/>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K</a:t>
              </a:r>
              <a:r>
                <a:rPr lang="en-US" altLang="zh-CN" baseline="-25000">
                  <a:solidFill>
                    <a:srgbClr val="000000"/>
                  </a:solidFill>
                  <a:latin typeface="Times New Roman" pitchFamily="18" charset="0"/>
                  <a:sym typeface="MT Extra" pitchFamily="18" charset="2"/>
                </a:rPr>
                <a:t>4</a:t>
              </a:r>
              <a:endParaRPr lang="en-US" altLang="zh-CN">
                <a:solidFill>
                  <a:srgbClr val="000000"/>
                </a:solidFill>
                <a:latin typeface="Times New Roman" pitchFamily="18" charset="0"/>
                <a:sym typeface="MT Extra" pitchFamily="18" charset="2"/>
              </a:endParaRPr>
            </a:p>
          </p:txBody>
        </p:sp>
        <p:sp>
          <p:nvSpPr>
            <p:cNvPr id="90145" name="Text Box 41"/>
            <p:cNvSpPr txBox="1">
              <a:spLocks noChangeArrowheads="1"/>
            </p:cNvSpPr>
            <p:nvPr/>
          </p:nvSpPr>
          <p:spPr bwMode="auto">
            <a:xfrm>
              <a:off x="4368" y="2160"/>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K</a:t>
              </a:r>
              <a:r>
                <a:rPr lang="en-US" altLang="zh-CN" baseline="-25000">
                  <a:solidFill>
                    <a:srgbClr val="000000"/>
                  </a:solidFill>
                  <a:latin typeface="Times New Roman" pitchFamily="18" charset="0"/>
                  <a:sym typeface="MT Extra" pitchFamily="18" charset="2"/>
                </a:rPr>
                <a:t>5</a:t>
              </a:r>
              <a:endParaRPr lang="en-US" altLang="zh-CN">
                <a:solidFill>
                  <a:srgbClr val="000000"/>
                </a:solidFill>
                <a:latin typeface="Times New Roman" pitchFamily="18" charset="0"/>
                <a:sym typeface="MT Extra" pitchFamily="18" charset="2"/>
              </a:endParaRPr>
            </a:p>
          </p:txBody>
        </p:sp>
      </p:grpSp>
      <p:sp>
        <p:nvSpPr>
          <p:cNvPr id="90115" name="Rectangle 42"/>
          <p:cNvSpPr>
            <a:spLocks noChangeArrowheads="1"/>
          </p:cNvSpPr>
          <p:nvPr/>
        </p:nvSpPr>
        <p:spPr bwMode="auto">
          <a:xfrm>
            <a:off x="684213" y="1341438"/>
            <a:ext cx="6173787" cy="1031875"/>
          </a:xfrm>
          <a:prstGeom prst="rect">
            <a:avLst/>
          </a:prstGeom>
          <a:noFill/>
          <a:ln w="9525">
            <a:noFill/>
            <a:miter lim="800000"/>
            <a:headEnd/>
            <a:tailEnd/>
          </a:ln>
        </p:spPr>
        <p:txBody>
          <a:bodyPr>
            <a:spAutoFit/>
          </a:bodyPr>
          <a:lstStyle/>
          <a:p>
            <a:pPr>
              <a:spcBef>
                <a:spcPct val="20000"/>
              </a:spcBef>
              <a:buClr>
                <a:srgbClr val="795185"/>
              </a:buClr>
              <a:buSzPct val="60000"/>
              <a:buFont typeface="Wingdings" pitchFamily="2" charset="2"/>
              <a:buNone/>
            </a:pPr>
            <a:r>
              <a:rPr lang="zh-CN" altLang="en-US" sz="2800">
                <a:solidFill>
                  <a:srgbClr val="000000"/>
                </a:solidFill>
                <a:latin typeface="Tahoma" pitchFamily="34" charset="0"/>
                <a:sym typeface="MT Extra" pitchFamily="18" charset="2"/>
              </a:rPr>
              <a:t>至少有</a:t>
            </a:r>
            <a:r>
              <a:rPr lang="en-US" altLang="zh-CN" sz="2800">
                <a:solidFill>
                  <a:srgbClr val="000000"/>
                </a:solidFill>
                <a:latin typeface="Tahoma" pitchFamily="34" charset="0"/>
                <a:sym typeface="MT Extra" pitchFamily="18" charset="2"/>
              </a:rPr>
              <a:t>3</a:t>
            </a:r>
            <a:r>
              <a:rPr lang="zh-CN" altLang="en-US" sz="2800">
                <a:solidFill>
                  <a:srgbClr val="000000"/>
                </a:solidFill>
                <a:latin typeface="Tahoma" pitchFamily="34" charset="0"/>
                <a:sym typeface="MT Extra" pitchFamily="18" charset="2"/>
              </a:rPr>
              <a:t>个点的完全图是</a:t>
            </a:r>
            <a:r>
              <a:rPr lang="en-US" altLang="zh-CN" sz="2800">
                <a:solidFill>
                  <a:srgbClr val="000000"/>
                </a:solidFill>
                <a:latin typeface="Tahoma" pitchFamily="34" charset="0"/>
                <a:sym typeface="MT Extra" pitchFamily="18" charset="2"/>
              </a:rPr>
              <a:t>H</a:t>
            </a:r>
            <a:r>
              <a:rPr lang="zh-CN" altLang="en-US" sz="2800">
                <a:solidFill>
                  <a:srgbClr val="000000"/>
                </a:solidFill>
                <a:latin typeface="Tahoma" pitchFamily="34" charset="0"/>
                <a:sym typeface="MT Extra" pitchFamily="18" charset="2"/>
              </a:rPr>
              <a:t>图</a:t>
            </a:r>
            <a:r>
              <a:rPr lang="en-US" altLang="zh-CN" sz="2800">
                <a:solidFill>
                  <a:srgbClr val="000000"/>
                </a:solidFill>
                <a:latin typeface="Tahoma" pitchFamily="34" charset="0"/>
                <a:sym typeface="MT Extra" pitchFamily="18" charset="2"/>
              </a:rPr>
              <a:t>.</a:t>
            </a:r>
          </a:p>
          <a:p>
            <a:pPr>
              <a:spcBef>
                <a:spcPct val="20000"/>
              </a:spcBef>
              <a:buClr>
                <a:srgbClr val="795185"/>
              </a:buClr>
              <a:buSzPct val="60000"/>
              <a:buFont typeface="Wingdings" pitchFamily="2" charset="2"/>
              <a:buNone/>
            </a:pPr>
            <a:r>
              <a:rPr lang="zh-CN" altLang="en-US" sz="2800">
                <a:solidFill>
                  <a:srgbClr val="000000"/>
                </a:solidFill>
                <a:latin typeface="Tahoma" pitchFamily="34" charset="0"/>
                <a:sym typeface="MT Extra" pitchFamily="18" charset="2"/>
              </a:rPr>
              <a:t>证明</a:t>
            </a:r>
            <a:r>
              <a:rPr lang="en-US" altLang="zh-CN" sz="2800">
                <a:solidFill>
                  <a:srgbClr val="000000"/>
                </a:solidFill>
                <a:latin typeface="Tahoma" pitchFamily="34" charset="0"/>
                <a:sym typeface="MT Extra" pitchFamily="18" charset="2"/>
              </a:rPr>
              <a:t>:</a:t>
            </a:r>
            <a:r>
              <a:rPr lang="zh-CN" altLang="en-US" sz="2800">
                <a:solidFill>
                  <a:srgbClr val="000000"/>
                </a:solidFill>
                <a:latin typeface="Tahoma" pitchFamily="34" charset="0"/>
                <a:sym typeface="MT Extra" pitchFamily="18" charset="2"/>
              </a:rPr>
              <a:t>略</a:t>
            </a:r>
          </a:p>
        </p:txBody>
      </p:sp>
      <p:sp>
        <p:nvSpPr>
          <p:cNvPr id="4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哈密顿回路判定</a:t>
            </a:r>
          </a:p>
        </p:txBody>
      </p:sp>
    </p:spTree>
    <p:extLst>
      <p:ext uri="{BB962C8B-B14F-4D97-AF65-F5344CB8AC3E}">
        <p14:creationId xmlns:p14="http://schemas.microsoft.com/office/powerpoint/2010/main" val="27889364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557338"/>
            <a:ext cx="7273925" cy="18319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0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  </a:t>
            </a:r>
            <a:r>
              <a:rPr kumimoji="1" lang="zh-CN" altLang="en-US" sz="30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判断两个结点间有无道路的搜索方法</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(Breadth First Search)</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深探法</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(Depth First Search)</a:t>
            </a: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道路与回路的判定方法</a:t>
            </a:r>
          </a:p>
        </p:txBody>
      </p:sp>
    </p:spTree>
    <p:extLst>
      <p:ext uri="{BB962C8B-B14F-4D97-AF65-F5344CB8AC3E}">
        <p14:creationId xmlns:p14="http://schemas.microsoft.com/office/powerpoint/2010/main" val="164563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15-6"/>
          <p:cNvPicPr>
            <a:picLocks noChangeAspect="1" noChangeArrowheads="1"/>
          </p:cNvPicPr>
          <p:nvPr/>
        </p:nvPicPr>
        <p:blipFill>
          <a:blip r:embed="rId2" cstate="print"/>
          <a:srcRect/>
          <a:stretch>
            <a:fillRect/>
          </a:stretch>
        </p:blipFill>
        <p:spPr bwMode="auto">
          <a:xfrm>
            <a:off x="746125" y="2484438"/>
            <a:ext cx="7697788" cy="2139950"/>
          </a:xfrm>
          <a:prstGeom prst="rect">
            <a:avLst/>
          </a:prstGeom>
          <a:noFill/>
          <a:ln w="9525">
            <a:noFill/>
            <a:miter lim="800000"/>
            <a:headEnd/>
            <a:tailEnd/>
          </a:ln>
        </p:spPr>
      </p:pic>
      <p:sp>
        <p:nvSpPr>
          <p:cNvPr id="91140" name="Rectangle 4"/>
          <p:cNvSpPr>
            <a:spLocks noChangeArrowheads="1"/>
          </p:cNvSpPr>
          <p:nvPr/>
        </p:nvSpPr>
        <p:spPr bwMode="auto">
          <a:xfrm>
            <a:off x="522288" y="1493838"/>
            <a:ext cx="6584950" cy="519112"/>
          </a:xfrm>
          <a:prstGeom prst="rect">
            <a:avLst/>
          </a:prstGeom>
          <a:noFill/>
          <a:ln w="9525">
            <a:noFill/>
            <a:miter lim="800000"/>
            <a:headEnd/>
            <a:tailEnd/>
          </a:ln>
        </p:spPr>
        <p:txBody>
          <a:bodyPr wrap="none">
            <a:spAutoFit/>
          </a:bodyPr>
          <a:lstStyle/>
          <a:p>
            <a:r>
              <a:rPr lang="zh-CN" altLang="en-US" sz="2800">
                <a:solidFill>
                  <a:srgbClr val="5E2CAE"/>
                </a:solidFill>
                <a:latin typeface="Tahoma" pitchFamily="34" charset="0"/>
                <a:sym typeface="MT Extra" pitchFamily="18" charset="2"/>
              </a:rPr>
              <a:t>说明下图是否是哈密顿图、半哈密顿图？</a:t>
            </a:r>
          </a:p>
        </p:txBody>
      </p:sp>
      <p:sp>
        <p:nvSpPr>
          <p:cNvPr id="370693" name="Rectangle 5"/>
          <p:cNvSpPr>
            <a:spLocks noChangeArrowheads="1"/>
          </p:cNvSpPr>
          <p:nvPr/>
        </p:nvSpPr>
        <p:spPr bwMode="auto">
          <a:xfrm>
            <a:off x="1231900" y="4756150"/>
            <a:ext cx="1403350" cy="457200"/>
          </a:xfrm>
          <a:prstGeom prst="rect">
            <a:avLst/>
          </a:prstGeom>
          <a:noFill/>
          <a:ln w="9525">
            <a:noFill/>
            <a:miter lim="800000"/>
            <a:headEnd/>
            <a:tailEnd/>
          </a:ln>
        </p:spPr>
        <p:txBody>
          <a:bodyPr wrap="none">
            <a:spAutoFit/>
          </a:bodyPr>
          <a:lstStyle/>
          <a:p>
            <a:r>
              <a:rPr lang="zh-CN" altLang="en-US">
                <a:solidFill>
                  <a:srgbClr val="5E2CAE"/>
                </a:solidFill>
                <a:sym typeface="MT Extra" pitchFamily="18" charset="2"/>
              </a:rPr>
              <a:t>哈密顿图</a:t>
            </a:r>
          </a:p>
        </p:txBody>
      </p:sp>
      <p:sp>
        <p:nvSpPr>
          <p:cNvPr id="370694" name="Rectangle 6"/>
          <p:cNvSpPr>
            <a:spLocks noChangeArrowheads="1"/>
          </p:cNvSpPr>
          <p:nvPr/>
        </p:nvSpPr>
        <p:spPr bwMode="auto">
          <a:xfrm>
            <a:off x="3167063" y="4745038"/>
            <a:ext cx="1403350" cy="457200"/>
          </a:xfrm>
          <a:prstGeom prst="rect">
            <a:avLst/>
          </a:prstGeom>
          <a:noFill/>
          <a:ln w="9525">
            <a:noFill/>
            <a:miter lim="800000"/>
            <a:headEnd/>
            <a:tailEnd/>
          </a:ln>
        </p:spPr>
        <p:txBody>
          <a:bodyPr wrap="none">
            <a:spAutoFit/>
          </a:bodyPr>
          <a:lstStyle/>
          <a:p>
            <a:r>
              <a:rPr lang="zh-CN" altLang="en-US">
                <a:solidFill>
                  <a:srgbClr val="5E2CAE"/>
                </a:solidFill>
                <a:sym typeface="MT Extra" pitchFamily="18" charset="2"/>
              </a:rPr>
              <a:t>哈密顿图</a:t>
            </a:r>
          </a:p>
        </p:txBody>
      </p:sp>
      <p:sp>
        <p:nvSpPr>
          <p:cNvPr id="370695" name="Rectangle 7"/>
          <p:cNvSpPr>
            <a:spLocks noChangeArrowheads="1"/>
          </p:cNvSpPr>
          <p:nvPr/>
        </p:nvSpPr>
        <p:spPr bwMode="auto">
          <a:xfrm>
            <a:off x="5057775" y="4745038"/>
            <a:ext cx="1708150" cy="457200"/>
          </a:xfrm>
          <a:prstGeom prst="rect">
            <a:avLst/>
          </a:prstGeom>
          <a:noFill/>
          <a:ln w="9525">
            <a:noFill/>
            <a:miter lim="800000"/>
            <a:headEnd/>
            <a:tailEnd/>
          </a:ln>
        </p:spPr>
        <p:txBody>
          <a:bodyPr wrap="none">
            <a:spAutoFit/>
          </a:bodyPr>
          <a:lstStyle/>
          <a:p>
            <a:r>
              <a:rPr lang="zh-CN" altLang="en-US">
                <a:solidFill>
                  <a:srgbClr val="5E2CAE"/>
                </a:solidFill>
                <a:sym typeface="MT Extra" pitchFamily="18" charset="2"/>
              </a:rPr>
              <a:t>半哈密顿图</a:t>
            </a:r>
          </a:p>
        </p:txBody>
      </p:sp>
      <p:sp>
        <p:nvSpPr>
          <p:cNvPr id="370696" name="Rectangle 8"/>
          <p:cNvSpPr>
            <a:spLocks noChangeArrowheads="1"/>
          </p:cNvSpPr>
          <p:nvPr/>
        </p:nvSpPr>
        <p:spPr bwMode="auto">
          <a:xfrm>
            <a:off x="7083425" y="4745038"/>
            <a:ext cx="1098550" cy="457200"/>
          </a:xfrm>
          <a:prstGeom prst="rect">
            <a:avLst/>
          </a:prstGeom>
          <a:noFill/>
          <a:ln w="9525">
            <a:noFill/>
            <a:miter lim="800000"/>
            <a:headEnd/>
            <a:tailEnd/>
          </a:ln>
        </p:spPr>
        <p:txBody>
          <a:bodyPr wrap="none">
            <a:spAutoFit/>
          </a:bodyPr>
          <a:lstStyle/>
          <a:p>
            <a:r>
              <a:rPr lang="zh-CN" altLang="en-US">
                <a:solidFill>
                  <a:srgbClr val="5E2CAE"/>
                </a:solidFill>
                <a:sym typeface="MT Extra" pitchFamily="18" charset="2"/>
              </a:rPr>
              <a:t>都不是</a:t>
            </a:r>
          </a:p>
        </p:txBody>
      </p:sp>
      <p:sp>
        <p:nvSpPr>
          <p:cNvPr id="14"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哈密顿回路判定</a:t>
            </a:r>
          </a:p>
        </p:txBody>
      </p:sp>
    </p:spTree>
    <p:extLst>
      <p:ext uri="{BB962C8B-B14F-4D97-AF65-F5344CB8AC3E}">
        <p14:creationId xmlns:p14="http://schemas.microsoft.com/office/powerpoint/2010/main" val="88247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693"/>
                                        </p:tgtEl>
                                        <p:attrNameLst>
                                          <p:attrName>style.visibility</p:attrName>
                                        </p:attrNameLst>
                                      </p:cBhvr>
                                      <p:to>
                                        <p:strVal val="visible"/>
                                      </p:to>
                                    </p:set>
                                    <p:animEffect transition="in" filter="blinds(horizontal)">
                                      <p:cBhvr>
                                        <p:cTn id="7" dur="500"/>
                                        <p:tgtEl>
                                          <p:spTgt spid="370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0694"/>
                                        </p:tgtEl>
                                        <p:attrNameLst>
                                          <p:attrName>style.visibility</p:attrName>
                                        </p:attrNameLst>
                                      </p:cBhvr>
                                      <p:to>
                                        <p:strVal val="visible"/>
                                      </p:to>
                                    </p:set>
                                    <p:animEffect transition="in" filter="blinds(horizontal)">
                                      <p:cBhvr>
                                        <p:cTn id="12" dur="500"/>
                                        <p:tgtEl>
                                          <p:spTgt spid="370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0695"/>
                                        </p:tgtEl>
                                        <p:attrNameLst>
                                          <p:attrName>style.visibility</p:attrName>
                                        </p:attrNameLst>
                                      </p:cBhvr>
                                      <p:to>
                                        <p:strVal val="visible"/>
                                      </p:to>
                                    </p:set>
                                    <p:animEffect transition="in" filter="blinds(horizontal)">
                                      <p:cBhvr>
                                        <p:cTn id="17" dur="500"/>
                                        <p:tgtEl>
                                          <p:spTgt spid="370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0696"/>
                                        </p:tgtEl>
                                        <p:attrNameLst>
                                          <p:attrName>style.visibility</p:attrName>
                                        </p:attrNameLst>
                                      </p:cBhvr>
                                      <p:to>
                                        <p:strVal val="visible"/>
                                      </p:to>
                                    </p:set>
                                    <p:animEffect transition="in" filter="blinds(horizontal)">
                                      <p:cBhvr>
                                        <p:cTn id="22" dur="500"/>
                                        <p:tgtEl>
                                          <p:spTgt spid="370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3" grpId="0"/>
      <p:bldP spid="370694" grpId="0"/>
      <p:bldP spid="370695" grpId="0"/>
      <p:bldP spid="37069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84213" y="1341438"/>
            <a:ext cx="7704137" cy="1408112"/>
          </a:xfrm>
          <a:prstGeom prst="rect">
            <a:avLst/>
          </a:prstGeom>
          <a:noFill/>
          <a:ln w="9525">
            <a:noFill/>
            <a:miter lim="800000"/>
            <a:headEnd/>
            <a:tailEnd/>
          </a:ln>
        </p:spPr>
        <p:txBody>
          <a:bodyPr>
            <a:spAutoFit/>
          </a:bodyPr>
          <a:lstStyle/>
          <a:p>
            <a:pPr marL="342900" indent="-342900">
              <a:spcBef>
                <a:spcPct val="20000"/>
              </a:spcBef>
              <a:buClr>
                <a:srgbClr val="795185"/>
              </a:buClr>
              <a:buSzPct val="60000"/>
              <a:buFont typeface="Wingdings" pitchFamily="2" charset="2"/>
              <a:buNone/>
            </a:pPr>
            <a:r>
              <a:rPr lang="zh-CN" altLang="en-US">
                <a:solidFill>
                  <a:srgbClr val="000000"/>
                </a:solidFill>
                <a:latin typeface="Tahoma" pitchFamily="34" charset="0"/>
                <a:sym typeface="MT Extra" pitchFamily="18" charset="2"/>
              </a:rPr>
              <a:t>判断下图是否存在哈密顿回路？</a:t>
            </a:r>
          </a:p>
          <a:p>
            <a:pPr marL="342900" indent="-342900">
              <a:spcBef>
                <a:spcPct val="20000"/>
              </a:spcBef>
              <a:buClr>
                <a:srgbClr val="795185"/>
              </a:buClr>
              <a:buSzPct val="60000"/>
              <a:buFont typeface="Wingdings" pitchFamily="2" charset="2"/>
              <a:buNone/>
            </a:pPr>
            <a:r>
              <a:rPr lang="zh-CN" altLang="en-US">
                <a:solidFill>
                  <a:srgbClr val="000000"/>
                </a:solidFill>
                <a:latin typeface="Tahoma" pitchFamily="34" charset="0"/>
                <a:sym typeface="MT Extra" pitchFamily="18" charset="2"/>
              </a:rPr>
              <a:t>     </a:t>
            </a:r>
          </a:p>
          <a:p>
            <a:pPr marL="342900" indent="-342900">
              <a:spcBef>
                <a:spcPct val="20000"/>
              </a:spcBef>
              <a:buClr>
                <a:srgbClr val="795185"/>
              </a:buClr>
              <a:buSzPct val="60000"/>
              <a:buFont typeface="Wingdings" pitchFamily="2" charset="2"/>
              <a:buNone/>
            </a:pPr>
            <a:endParaRPr lang="en-US" altLang="zh-CN" sz="2800">
              <a:solidFill>
                <a:srgbClr val="000000"/>
              </a:solidFill>
              <a:latin typeface="Tahoma" pitchFamily="34" charset="0"/>
              <a:sym typeface="MT Extra" pitchFamily="18" charset="2"/>
            </a:endParaRPr>
          </a:p>
        </p:txBody>
      </p:sp>
      <p:sp>
        <p:nvSpPr>
          <p:cNvPr id="92164" name="Oval 4"/>
          <p:cNvSpPr>
            <a:spLocks noChangeArrowheads="1"/>
          </p:cNvSpPr>
          <p:nvPr/>
        </p:nvSpPr>
        <p:spPr bwMode="auto">
          <a:xfrm>
            <a:off x="1116013" y="25654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65" name="Oval 5"/>
          <p:cNvSpPr>
            <a:spLocks noChangeArrowheads="1"/>
          </p:cNvSpPr>
          <p:nvPr/>
        </p:nvSpPr>
        <p:spPr bwMode="auto">
          <a:xfrm>
            <a:off x="1979613" y="25654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66" name="Oval 6"/>
          <p:cNvSpPr>
            <a:spLocks noChangeArrowheads="1"/>
          </p:cNvSpPr>
          <p:nvPr/>
        </p:nvSpPr>
        <p:spPr bwMode="auto">
          <a:xfrm>
            <a:off x="2843213" y="25654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67" name="Oval 7"/>
          <p:cNvSpPr>
            <a:spLocks noChangeArrowheads="1"/>
          </p:cNvSpPr>
          <p:nvPr/>
        </p:nvSpPr>
        <p:spPr bwMode="auto">
          <a:xfrm>
            <a:off x="1116013" y="350043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68" name="Oval 8"/>
          <p:cNvSpPr>
            <a:spLocks noChangeArrowheads="1"/>
          </p:cNvSpPr>
          <p:nvPr/>
        </p:nvSpPr>
        <p:spPr bwMode="auto">
          <a:xfrm>
            <a:off x="1979613" y="350043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69" name="Oval 9"/>
          <p:cNvSpPr>
            <a:spLocks noChangeArrowheads="1"/>
          </p:cNvSpPr>
          <p:nvPr/>
        </p:nvSpPr>
        <p:spPr bwMode="auto">
          <a:xfrm>
            <a:off x="3421063" y="25908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70" name="Oval 10"/>
          <p:cNvSpPr>
            <a:spLocks noChangeArrowheads="1"/>
          </p:cNvSpPr>
          <p:nvPr/>
        </p:nvSpPr>
        <p:spPr bwMode="auto">
          <a:xfrm>
            <a:off x="3997325" y="30226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71" name="Oval 11"/>
          <p:cNvSpPr>
            <a:spLocks noChangeArrowheads="1"/>
          </p:cNvSpPr>
          <p:nvPr/>
        </p:nvSpPr>
        <p:spPr bwMode="auto">
          <a:xfrm>
            <a:off x="4645025" y="25908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72" name="Oval 12"/>
          <p:cNvSpPr>
            <a:spLocks noChangeArrowheads="1"/>
          </p:cNvSpPr>
          <p:nvPr/>
        </p:nvSpPr>
        <p:spPr bwMode="auto">
          <a:xfrm>
            <a:off x="4645025" y="34559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73" name="Oval 13"/>
          <p:cNvSpPr>
            <a:spLocks noChangeArrowheads="1"/>
          </p:cNvSpPr>
          <p:nvPr/>
        </p:nvSpPr>
        <p:spPr bwMode="auto">
          <a:xfrm>
            <a:off x="3421063" y="34559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174" name="Line 14"/>
          <p:cNvSpPr>
            <a:spLocks noChangeShapeType="1"/>
          </p:cNvSpPr>
          <p:nvPr/>
        </p:nvSpPr>
        <p:spPr bwMode="auto">
          <a:xfrm>
            <a:off x="1187450" y="2636838"/>
            <a:ext cx="0" cy="936625"/>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75" name="Line 15"/>
          <p:cNvSpPr>
            <a:spLocks noChangeShapeType="1"/>
          </p:cNvSpPr>
          <p:nvPr/>
        </p:nvSpPr>
        <p:spPr bwMode="auto">
          <a:xfrm>
            <a:off x="1187450" y="2636838"/>
            <a:ext cx="1728788" cy="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76" name="Line 16"/>
          <p:cNvSpPr>
            <a:spLocks noChangeShapeType="1"/>
          </p:cNvSpPr>
          <p:nvPr/>
        </p:nvSpPr>
        <p:spPr bwMode="auto">
          <a:xfrm>
            <a:off x="1187450" y="3573463"/>
            <a:ext cx="863600" cy="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77" name="Line 17"/>
          <p:cNvSpPr>
            <a:spLocks noChangeShapeType="1"/>
          </p:cNvSpPr>
          <p:nvPr/>
        </p:nvSpPr>
        <p:spPr bwMode="auto">
          <a:xfrm>
            <a:off x="2051050" y="2636838"/>
            <a:ext cx="0" cy="936625"/>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78" name="Line 18"/>
          <p:cNvSpPr>
            <a:spLocks noChangeShapeType="1"/>
          </p:cNvSpPr>
          <p:nvPr/>
        </p:nvSpPr>
        <p:spPr bwMode="auto">
          <a:xfrm>
            <a:off x="3492500" y="2663825"/>
            <a:ext cx="1223963" cy="86360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79" name="Line 19"/>
          <p:cNvSpPr>
            <a:spLocks noChangeShapeType="1"/>
          </p:cNvSpPr>
          <p:nvPr/>
        </p:nvSpPr>
        <p:spPr bwMode="auto">
          <a:xfrm flipV="1">
            <a:off x="3492500" y="2663825"/>
            <a:ext cx="1152525" cy="86360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0" name="Line 20"/>
          <p:cNvSpPr>
            <a:spLocks noChangeShapeType="1"/>
          </p:cNvSpPr>
          <p:nvPr/>
        </p:nvSpPr>
        <p:spPr bwMode="auto">
          <a:xfrm>
            <a:off x="3492500" y="2663825"/>
            <a:ext cx="0" cy="86360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1" name="Line 21"/>
          <p:cNvSpPr>
            <a:spLocks noChangeShapeType="1"/>
          </p:cNvSpPr>
          <p:nvPr/>
        </p:nvSpPr>
        <p:spPr bwMode="auto">
          <a:xfrm>
            <a:off x="4716463" y="2663825"/>
            <a:ext cx="0" cy="86360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2" name="Rectangle 22"/>
          <p:cNvSpPr>
            <a:spLocks noChangeArrowheads="1"/>
          </p:cNvSpPr>
          <p:nvPr/>
        </p:nvSpPr>
        <p:spPr bwMode="auto">
          <a:xfrm>
            <a:off x="6146800" y="2619375"/>
            <a:ext cx="1711325" cy="900113"/>
          </a:xfrm>
          <a:prstGeom prst="rect">
            <a:avLst/>
          </a:prstGeom>
          <a:noFill/>
          <a:ln w="28575">
            <a:solidFill>
              <a:srgbClr val="000000"/>
            </a:solidFill>
            <a:miter lim="800000"/>
            <a:headEnd/>
            <a:tailEnd/>
          </a:ln>
        </p:spPr>
        <p:txBody>
          <a:bodyPr wrap="none" anchor="ctr"/>
          <a:lstStyle/>
          <a:p>
            <a:endParaRPr lang="zh-CN" altLang="en-US">
              <a:solidFill>
                <a:srgbClr val="000000"/>
              </a:solidFill>
            </a:endParaRPr>
          </a:p>
        </p:txBody>
      </p:sp>
      <p:sp>
        <p:nvSpPr>
          <p:cNvPr id="92183" name="Line 23"/>
          <p:cNvSpPr>
            <a:spLocks noChangeShapeType="1"/>
          </p:cNvSpPr>
          <p:nvPr/>
        </p:nvSpPr>
        <p:spPr bwMode="auto">
          <a:xfrm flipV="1">
            <a:off x="6146800" y="3068638"/>
            <a:ext cx="855663" cy="45085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4" name="Line 24"/>
          <p:cNvSpPr>
            <a:spLocks noChangeShapeType="1"/>
          </p:cNvSpPr>
          <p:nvPr/>
        </p:nvSpPr>
        <p:spPr bwMode="auto">
          <a:xfrm>
            <a:off x="7002463" y="3068638"/>
            <a:ext cx="855662" cy="45085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5" name="Line 25"/>
          <p:cNvSpPr>
            <a:spLocks noChangeShapeType="1"/>
          </p:cNvSpPr>
          <p:nvPr/>
        </p:nvSpPr>
        <p:spPr bwMode="auto">
          <a:xfrm flipH="1">
            <a:off x="6642100" y="3068638"/>
            <a:ext cx="360363" cy="45085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6" name="Line 26"/>
          <p:cNvSpPr>
            <a:spLocks noChangeShapeType="1"/>
          </p:cNvSpPr>
          <p:nvPr/>
        </p:nvSpPr>
        <p:spPr bwMode="auto">
          <a:xfrm>
            <a:off x="7002463" y="3068638"/>
            <a:ext cx="314325" cy="450850"/>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7" name="Line 27"/>
          <p:cNvSpPr>
            <a:spLocks noChangeShapeType="1"/>
          </p:cNvSpPr>
          <p:nvPr/>
        </p:nvSpPr>
        <p:spPr bwMode="auto">
          <a:xfrm flipH="1">
            <a:off x="6507163" y="2619375"/>
            <a:ext cx="495300" cy="674688"/>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8" name="Line 28"/>
          <p:cNvSpPr>
            <a:spLocks noChangeShapeType="1"/>
          </p:cNvSpPr>
          <p:nvPr/>
        </p:nvSpPr>
        <p:spPr bwMode="auto">
          <a:xfrm>
            <a:off x="7002463" y="2619375"/>
            <a:ext cx="539750" cy="719138"/>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89" name="Line 29"/>
          <p:cNvSpPr>
            <a:spLocks noChangeShapeType="1"/>
          </p:cNvSpPr>
          <p:nvPr/>
        </p:nvSpPr>
        <p:spPr bwMode="auto">
          <a:xfrm>
            <a:off x="6642100" y="3519488"/>
            <a:ext cx="360363" cy="449262"/>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90" name="Line 30"/>
          <p:cNvSpPr>
            <a:spLocks noChangeShapeType="1"/>
          </p:cNvSpPr>
          <p:nvPr/>
        </p:nvSpPr>
        <p:spPr bwMode="auto">
          <a:xfrm flipH="1">
            <a:off x="7002463" y="3519488"/>
            <a:ext cx="314325" cy="449262"/>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91" name="Line 31"/>
          <p:cNvSpPr>
            <a:spLocks noChangeShapeType="1"/>
          </p:cNvSpPr>
          <p:nvPr/>
        </p:nvSpPr>
        <p:spPr bwMode="auto">
          <a:xfrm>
            <a:off x="7002463" y="3968750"/>
            <a:ext cx="0" cy="404813"/>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92" name="Line 32"/>
          <p:cNvSpPr>
            <a:spLocks noChangeShapeType="1"/>
          </p:cNvSpPr>
          <p:nvPr/>
        </p:nvSpPr>
        <p:spPr bwMode="auto">
          <a:xfrm>
            <a:off x="6146800" y="3519488"/>
            <a:ext cx="855663" cy="854075"/>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93" name="Line 33"/>
          <p:cNvSpPr>
            <a:spLocks noChangeShapeType="1"/>
          </p:cNvSpPr>
          <p:nvPr/>
        </p:nvSpPr>
        <p:spPr bwMode="auto">
          <a:xfrm flipH="1">
            <a:off x="7002463" y="3519488"/>
            <a:ext cx="855662" cy="854075"/>
          </a:xfrm>
          <a:prstGeom prst="line">
            <a:avLst/>
          </a:prstGeom>
          <a:noFill/>
          <a:ln w="28575">
            <a:solidFill>
              <a:srgbClr val="000000"/>
            </a:solidFill>
            <a:round/>
            <a:headEnd/>
            <a:tailEnd/>
          </a:ln>
        </p:spPr>
        <p:txBody>
          <a:bodyPr/>
          <a:lstStyle/>
          <a:p>
            <a:endParaRPr lang="zh-CN" altLang="en-US">
              <a:solidFill>
                <a:srgbClr val="000000"/>
              </a:solidFill>
            </a:endParaRPr>
          </a:p>
        </p:txBody>
      </p:sp>
      <p:sp>
        <p:nvSpPr>
          <p:cNvPr id="92194" name="Rectangle 34"/>
          <p:cNvSpPr>
            <a:spLocks noChangeArrowheads="1"/>
          </p:cNvSpPr>
          <p:nvPr/>
        </p:nvSpPr>
        <p:spPr bwMode="auto">
          <a:xfrm>
            <a:off x="7497763" y="2979738"/>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f</a:t>
            </a:r>
          </a:p>
        </p:txBody>
      </p:sp>
      <p:sp>
        <p:nvSpPr>
          <p:cNvPr id="92195" name="Rectangle 35"/>
          <p:cNvSpPr>
            <a:spLocks noChangeArrowheads="1"/>
          </p:cNvSpPr>
          <p:nvPr/>
        </p:nvSpPr>
        <p:spPr bwMode="auto">
          <a:xfrm>
            <a:off x="7812088" y="230346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c</a:t>
            </a:r>
          </a:p>
        </p:txBody>
      </p:sp>
      <p:sp>
        <p:nvSpPr>
          <p:cNvPr id="92196" name="Rectangle 36"/>
          <p:cNvSpPr>
            <a:spLocks noChangeArrowheads="1"/>
          </p:cNvSpPr>
          <p:nvPr/>
        </p:nvSpPr>
        <p:spPr bwMode="auto">
          <a:xfrm>
            <a:off x="6867525" y="225901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b</a:t>
            </a:r>
          </a:p>
        </p:txBody>
      </p:sp>
      <p:sp>
        <p:nvSpPr>
          <p:cNvPr id="92197" name="Rectangle 37"/>
          <p:cNvSpPr>
            <a:spLocks noChangeArrowheads="1"/>
          </p:cNvSpPr>
          <p:nvPr/>
        </p:nvSpPr>
        <p:spPr bwMode="auto">
          <a:xfrm>
            <a:off x="6821488" y="279876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e</a:t>
            </a:r>
          </a:p>
        </p:txBody>
      </p:sp>
      <p:sp>
        <p:nvSpPr>
          <p:cNvPr id="92198" name="Rectangle 38"/>
          <p:cNvSpPr>
            <a:spLocks noChangeArrowheads="1"/>
          </p:cNvSpPr>
          <p:nvPr/>
        </p:nvSpPr>
        <p:spPr bwMode="auto">
          <a:xfrm>
            <a:off x="6281738" y="2979738"/>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d</a:t>
            </a:r>
          </a:p>
        </p:txBody>
      </p:sp>
      <p:sp>
        <p:nvSpPr>
          <p:cNvPr id="92199" name="Rectangle 39"/>
          <p:cNvSpPr>
            <a:spLocks noChangeArrowheads="1"/>
          </p:cNvSpPr>
          <p:nvPr/>
        </p:nvSpPr>
        <p:spPr bwMode="auto">
          <a:xfrm>
            <a:off x="5832475" y="329406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g</a:t>
            </a:r>
          </a:p>
        </p:txBody>
      </p:sp>
      <p:sp>
        <p:nvSpPr>
          <p:cNvPr id="92200" name="Rectangle 40"/>
          <p:cNvSpPr>
            <a:spLocks noChangeArrowheads="1"/>
          </p:cNvSpPr>
          <p:nvPr/>
        </p:nvSpPr>
        <p:spPr bwMode="auto">
          <a:xfrm>
            <a:off x="5967413" y="225901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a</a:t>
            </a:r>
          </a:p>
        </p:txBody>
      </p:sp>
      <p:sp>
        <p:nvSpPr>
          <p:cNvPr id="92201" name="Rectangle 41"/>
          <p:cNvSpPr>
            <a:spLocks noChangeArrowheads="1"/>
          </p:cNvSpPr>
          <p:nvPr/>
        </p:nvSpPr>
        <p:spPr bwMode="auto">
          <a:xfrm>
            <a:off x="6416675" y="329406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h</a:t>
            </a:r>
          </a:p>
        </p:txBody>
      </p:sp>
      <p:sp>
        <p:nvSpPr>
          <p:cNvPr id="92202" name="Rectangle 42"/>
          <p:cNvSpPr>
            <a:spLocks noChangeArrowheads="1"/>
          </p:cNvSpPr>
          <p:nvPr/>
        </p:nvSpPr>
        <p:spPr bwMode="auto">
          <a:xfrm>
            <a:off x="6867525" y="3203575"/>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i</a:t>
            </a:r>
          </a:p>
        </p:txBody>
      </p:sp>
      <p:sp>
        <p:nvSpPr>
          <p:cNvPr id="92203" name="Rectangle 43"/>
          <p:cNvSpPr>
            <a:spLocks noChangeArrowheads="1"/>
          </p:cNvSpPr>
          <p:nvPr/>
        </p:nvSpPr>
        <p:spPr bwMode="auto">
          <a:xfrm>
            <a:off x="7272338" y="3429000"/>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j</a:t>
            </a:r>
          </a:p>
        </p:txBody>
      </p:sp>
      <p:sp>
        <p:nvSpPr>
          <p:cNvPr id="92204" name="Rectangle 44"/>
          <p:cNvSpPr>
            <a:spLocks noChangeArrowheads="1"/>
          </p:cNvSpPr>
          <p:nvPr/>
        </p:nvSpPr>
        <p:spPr bwMode="auto">
          <a:xfrm>
            <a:off x="7947025" y="3294063"/>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k</a:t>
            </a:r>
          </a:p>
        </p:txBody>
      </p:sp>
      <p:sp>
        <p:nvSpPr>
          <p:cNvPr id="92205" name="Rectangle 45"/>
          <p:cNvSpPr>
            <a:spLocks noChangeArrowheads="1"/>
          </p:cNvSpPr>
          <p:nvPr/>
        </p:nvSpPr>
        <p:spPr bwMode="auto">
          <a:xfrm>
            <a:off x="7002463" y="3743325"/>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l</a:t>
            </a:r>
          </a:p>
        </p:txBody>
      </p:sp>
      <p:sp>
        <p:nvSpPr>
          <p:cNvPr id="92206" name="Rectangle 46"/>
          <p:cNvSpPr>
            <a:spLocks noChangeArrowheads="1"/>
          </p:cNvSpPr>
          <p:nvPr/>
        </p:nvSpPr>
        <p:spPr bwMode="auto">
          <a:xfrm>
            <a:off x="7002463" y="4238625"/>
            <a:ext cx="311150" cy="461665"/>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rPr>
              <a:t>m</a:t>
            </a:r>
          </a:p>
        </p:txBody>
      </p:sp>
      <p:sp>
        <p:nvSpPr>
          <p:cNvPr id="92207" name="Oval 47"/>
          <p:cNvSpPr>
            <a:spLocks noChangeArrowheads="1"/>
          </p:cNvSpPr>
          <p:nvPr/>
        </p:nvSpPr>
        <p:spPr bwMode="auto">
          <a:xfrm>
            <a:off x="6057900" y="25288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08" name="Oval 48"/>
          <p:cNvSpPr>
            <a:spLocks noChangeArrowheads="1"/>
          </p:cNvSpPr>
          <p:nvPr/>
        </p:nvSpPr>
        <p:spPr bwMode="auto">
          <a:xfrm>
            <a:off x="6911975" y="25288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09" name="Oval 49"/>
          <p:cNvSpPr>
            <a:spLocks noChangeArrowheads="1"/>
          </p:cNvSpPr>
          <p:nvPr/>
        </p:nvSpPr>
        <p:spPr bwMode="auto">
          <a:xfrm>
            <a:off x="6462713" y="3249613"/>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0" name="Oval 50"/>
          <p:cNvSpPr>
            <a:spLocks noChangeArrowheads="1"/>
          </p:cNvSpPr>
          <p:nvPr/>
        </p:nvSpPr>
        <p:spPr bwMode="auto">
          <a:xfrm>
            <a:off x="7812088" y="25288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1" name="Oval 51"/>
          <p:cNvSpPr>
            <a:spLocks noChangeArrowheads="1"/>
          </p:cNvSpPr>
          <p:nvPr/>
        </p:nvSpPr>
        <p:spPr bwMode="auto">
          <a:xfrm>
            <a:off x="6911975" y="3024188"/>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2" name="Oval 52"/>
          <p:cNvSpPr>
            <a:spLocks noChangeArrowheads="1"/>
          </p:cNvSpPr>
          <p:nvPr/>
        </p:nvSpPr>
        <p:spPr bwMode="auto">
          <a:xfrm>
            <a:off x="6057900" y="34290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3" name="Oval 53"/>
          <p:cNvSpPr>
            <a:spLocks noChangeArrowheads="1"/>
          </p:cNvSpPr>
          <p:nvPr/>
        </p:nvSpPr>
        <p:spPr bwMode="auto">
          <a:xfrm>
            <a:off x="6597650" y="347345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4" name="Oval 54"/>
          <p:cNvSpPr>
            <a:spLocks noChangeArrowheads="1"/>
          </p:cNvSpPr>
          <p:nvPr/>
        </p:nvSpPr>
        <p:spPr bwMode="auto">
          <a:xfrm>
            <a:off x="6911975" y="347345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5" name="Oval 55"/>
          <p:cNvSpPr>
            <a:spLocks noChangeArrowheads="1"/>
          </p:cNvSpPr>
          <p:nvPr/>
        </p:nvSpPr>
        <p:spPr bwMode="auto">
          <a:xfrm>
            <a:off x="6911975" y="3878263"/>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6" name="Oval 56"/>
          <p:cNvSpPr>
            <a:spLocks noChangeArrowheads="1"/>
          </p:cNvSpPr>
          <p:nvPr/>
        </p:nvSpPr>
        <p:spPr bwMode="auto">
          <a:xfrm>
            <a:off x="7767638" y="347345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7" name="Oval 57"/>
          <p:cNvSpPr>
            <a:spLocks noChangeArrowheads="1"/>
          </p:cNvSpPr>
          <p:nvPr/>
        </p:nvSpPr>
        <p:spPr bwMode="auto">
          <a:xfrm>
            <a:off x="7227888" y="3429000"/>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8" name="Oval 58"/>
          <p:cNvSpPr>
            <a:spLocks noChangeArrowheads="1"/>
          </p:cNvSpPr>
          <p:nvPr/>
        </p:nvSpPr>
        <p:spPr bwMode="auto">
          <a:xfrm>
            <a:off x="6958013" y="4284663"/>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19" name="Oval 59"/>
          <p:cNvSpPr>
            <a:spLocks noChangeArrowheads="1"/>
          </p:cNvSpPr>
          <p:nvPr/>
        </p:nvSpPr>
        <p:spPr bwMode="auto">
          <a:xfrm>
            <a:off x="7451725" y="3249613"/>
            <a:ext cx="142875" cy="142875"/>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grpSp>
        <p:nvGrpSpPr>
          <p:cNvPr id="2" name="Group 60"/>
          <p:cNvGrpSpPr>
            <a:grpSpLocks/>
          </p:cNvGrpSpPr>
          <p:nvPr/>
        </p:nvGrpSpPr>
        <p:grpSpPr bwMode="auto">
          <a:xfrm>
            <a:off x="1062038" y="3968750"/>
            <a:ext cx="2743200" cy="2057400"/>
            <a:chOff x="3504" y="1296"/>
            <a:chExt cx="1728" cy="1296"/>
          </a:xfrm>
        </p:grpSpPr>
        <p:pic>
          <p:nvPicPr>
            <p:cNvPr id="92228" name="Picture 61" descr="图6"/>
            <p:cNvPicPr>
              <a:picLocks noChangeAspect="1" noChangeArrowheads="1"/>
            </p:cNvPicPr>
            <p:nvPr/>
          </p:nvPicPr>
          <p:blipFill>
            <a:blip r:embed="rId2" cstate="print"/>
            <a:srcRect/>
            <a:stretch>
              <a:fillRect/>
            </a:stretch>
          </p:blipFill>
          <p:spPr bwMode="auto">
            <a:xfrm>
              <a:off x="3696" y="1440"/>
              <a:ext cx="1359" cy="1133"/>
            </a:xfrm>
            <a:prstGeom prst="rect">
              <a:avLst/>
            </a:prstGeom>
            <a:noFill/>
            <a:ln w="9525">
              <a:noFill/>
              <a:miter lim="800000"/>
              <a:headEnd/>
              <a:tailEnd/>
            </a:ln>
          </p:spPr>
        </p:pic>
        <p:sp>
          <p:nvSpPr>
            <p:cNvPr id="92229" name="Text Box 62"/>
            <p:cNvSpPr txBox="1">
              <a:spLocks noChangeArrowheads="1"/>
            </p:cNvSpPr>
            <p:nvPr/>
          </p:nvSpPr>
          <p:spPr bwMode="auto">
            <a:xfrm>
              <a:off x="4416" y="1296"/>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a</a:t>
              </a:r>
            </a:p>
          </p:txBody>
        </p:sp>
        <p:sp>
          <p:nvSpPr>
            <p:cNvPr id="92230" name="Text Box 63"/>
            <p:cNvSpPr txBox="1">
              <a:spLocks noChangeArrowheads="1"/>
            </p:cNvSpPr>
            <p:nvPr/>
          </p:nvSpPr>
          <p:spPr bwMode="auto">
            <a:xfrm>
              <a:off x="4416" y="1632"/>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b</a:t>
              </a:r>
            </a:p>
          </p:txBody>
        </p:sp>
        <p:sp>
          <p:nvSpPr>
            <p:cNvPr id="92231" name="Text Box 64"/>
            <p:cNvSpPr txBox="1">
              <a:spLocks noChangeArrowheads="1"/>
            </p:cNvSpPr>
            <p:nvPr/>
          </p:nvSpPr>
          <p:spPr bwMode="auto">
            <a:xfrm>
              <a:off x="4368" y="1872"/>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c</a:t>
              </a:r>
            </a:p>
          </p:txBody>
        </p:sp>
        <p:sp>
          <p:nvSpPr>
            <p:cNvPr id="92232" name="Text Box 65"/>
            <p:cNvSpPr txBox="1">
              <a:spLocks noChangeArrowheads="1"/>
            </p:cNvSpPr>
            <p:nvPr/>
          </p:nvSpPr>
          <p:spPr bwMode="auto">
            <a:xfrm>
              <a:off x="3840" y="2112"/>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d</a:t>
              </a:r>
            </a:p>
          </p:txBody>
        </p:sp>
        <p:sp>
          <p:nvSpPr>
            <p:cNvPr id="92233" name="Text Box 66"/>
            <p:cNvSpPr txBox="1">
              <a:spLocks noChangeArrowheads="1"/>
            </p:cNvSpPr>
            <p:nvPr/>
          </p:nvSpPr>
          <p:spPr bwMode="auto">
            <a:xfrm>
              <a:off x="4560" y="2304"/>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e</a:t>
              </a:r>
            </a:p>
          </p:txBody>
        </p:sp>
        <p:sp>
          <p:nvSpPr>
            <p:cNvPr id="92234" name="Text Box 67"/>
            <p:cNvSpPr txBox="1">
              <a:spLocks noChangeArrowheads="1"/>
            </p:cNvSpPr>
            <p:nvPr/>
          </p:nvSpPr>
          <p:spPr bwMode="auto">
            <a:xfrm>
              <a:off x="3504" y="2256"/>
              <a:ext cx="336"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 f</a:t>
              </a:r>
            </a:p>
          </p:txBody>
        </p:sp>
        <p:sp>
          <p:nvSpPr>
            <p:cNvPr id="92235" name="Text Box 68"/>
            <p:cNvSpPr txBox="1">
              <a:spLocks noChangeArrowheads="1"/>
            </p:cNvSpPr>
            <p:nvPr/>
          </p:nvSpPr>
          <p:spPr bwMode="auto">
            <a:xfrm>
              <a:off x="4992" y="2160"/>
              <a:ext cx="240" cy="288"/>
            </a:xfrm>
            <a:prstGeom prst="rect">
              <a:avLst/>
            </a:prstGeom>
            <a:noFill/>
            <a:ln w="6350">
              <a:noFill/>
              <a:miter lim="800000"/>
              <a:headEnd/>
              <a:tailEnd/>
            </a:ln>
          </p:spPr>
          <p:txBody>
            <a:bodyPr>
              <a:spAutoFit/>
            </a:bodyPr>
            <a:lstStyle/>
            <a:p>
              <a:pPr>
                <a:spcBef>
                  <a:spcPct val="50000"/>
                </a:spcBef>
              </a:pPr>
              <a:r>
                <a:rPr lang="en-US" altLang="zh-CN" i="1" dirty="0">
                  <a:solidFill>
                    <a:srgbClr val="000000"/>
                  </a:solidFill>
                  <a:latin typeface="Times New Roman" pitchFamily="18" charset="0"/>
                </a:rPr>
                <a:t>g</a:t>
              </a:r>
            </a:p>
          </p:txBody>
        </p:sp>
      </p:grpSp>
      <p:sp>
        <p:nvSpPr>
          <p:cNvPr id="92221" name="Oval 69"/>
          <p:cNvSpPr>
            <a:spLocks noChangeArrowheads="1"/>
          </p:cNvSpPr>
          <p:nvPr/>
        </p:nvSpPr>
        <p:spPr bwMode="auto">
          <a:xfrm>
            <a:off x="2322513" y="4194175"/>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2" name="Oval 70"/>
          <p:cNvSpPr>
            <a:spLocks noChangeArrowheads="1"/>
          </p:cNvSpPr>
          <p:nvPr/>
        </p:nvSpPr>
        <p:spPr bwMode="auto">
          <a:xfrm>
            <a:off x="1376363" y="5724525"/>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3" name="Oval 71"/>
          <p:cNvSpPr>
            <a:spLocks noChangeArrowheads="1"/>
          </p:cNvSpPr>
          <p:nvPr/>
        </p:nvSpPr>
        <p:spPr bwMode="auto">
          <a:xfrm>
            <a:off x="3311525" y="5724525"/>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4" name="Oval 72"/>
          <p:cNvSpPr>
            <a:spLocks noChangeArrowheads="1"/>
          </p:cNvSpPr>
          <p:nvPr/>
        </p:nvSpPr>
        <p:spPr bwMode="auto">
          <a:xfrm>
            <a:off x="2366963" y="4733925"/>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5" name="Oval 73"/>
          <p:cNvSpPr>
            <a:spLocks noChangeArrowheads="1"/>
          </p:cNvSpPr>
          <p:nvPr/>
        </p:nvSpPr>
        <p:spPr bwMode="auto">
          <a:xfrm>
            <a:off x="2322513" y="5184775"/>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6" name="Oval 74"/>
          <p:cNvSpPr>
            <a:spLocks noChangeArrowheads="1"/>
          </p:cNvSpPr>
          <p:nvPr/>
        </p:nvSpPr>
        <p:spPr bwMode="auto">
          <a:xfrm>
            <a:off x="2816225" y="5499100"/>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92227" name="Oval 75"/>
          <p:cNvSpPr>
            <a:spLocks noChangeArrowheads="1"/>
          </p:cNvSpPr>
          <p:nvPr/>
        </p:nvSpPr>
        <p:spPr bwMode="auto">
          <a:xfrm>
            <a:off x="1871663" y="5454650"/>
            <a:ext cx="244475" cy="223838"/>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7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a:t>
            </a:r>
          </a:p>
        </p:txBody>
      </p:sp>
    </p:spTree>
    <p:extLst>
      <p:ext uri="{BB962C8B-B14F-4D97-AF65-F5344CB8AC3E}">
        <p14:creationId xmlns:p14="http://schemas.microsoft.com/office/powerpoint/2010/main" val="317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502920" y="1318847"/>
            <a:ext cx="8342142" cy="5219114"/>
          </a:xfrm>
          <a:prstGeom prst="rect">
            <a:avLst/>
          </a:prstGeom>
          <a:noFill/>
          <a:ln w="9525">
            <a:noFill/>
            <a:miter lim="800000"/>
            <a:headEnd/>
            <a:tailEnd/>
          </a:ln>
        </p:spPr>
        <p:txBody>
          <a:bodyPr/>
          <a:lstStyle/>
          <a:p>
            <a:pPr marL="342900" indent="-342900">
              <a:lnSpc>
                <a:spcPct val="90000"/>
              </a:lnSpc>
              <a:spcBef>
                <a:spcPct val="20000"/>
              </a:spcBef>
              <a:buClr>
                <a:srgbClr val="89AAD3"/>
              </a:buClr>
              <a:buSzPct val="70000"/>
              <a:buFont typeface="Wingdings" pitchFamily="2" charset="2"/>
              <a:buNone/>
            </a:pPr>
            <a:r>
              <a:rPr lang="zh-CN" altLang="en-US" dirty="0">
                <a:solidFill>
                  <a:srgbClr val="FF0000"/>
                </a:solidFill>
                <a:latin typeface="Garamond" pitchFamily="18" charset="0"/>
                <a:sym typeface="MT Extra" pitchFamily="18" charset="2"/>
              </a:rPr>
              <a:t>定理</a:t>
            </a:r>
            <a:r>
              <a:rPr lang="en-US" altLang="zh-CN" dirty="0">
                <a:solidFill>
                  <a:srgbClr val="FF0000"/>
                </a:solidFill>
                <a:latin typeface="Garamond" pitchFamily="18" charset="0"/>
                <a:sym typeface="MT Extra" pitchFamily="18" charset="2"/>
              </a:rPr>
              <a:t>: </a:t>
            </a:r>
            <a:r>
              <a:rPr lang="zh-CN" altLang="en-US" dirty="0">
                <a:solidFill>
                  <a:srgbClr val="000000"/>
                </a:solidFill>
                <a:latin typeface="Garamond" pitchFamily="18" charset="0"/>
                <a:sym typeface="MT Extra" pitchFamily="18" charset="2"/>
              </a:rPr>
              <a:t>若图</a:t>
            </a:r>
            <a:r>
              <a:rPr lang="en-US" altLang="zh-CN" dirty="0">
                <a:solidFill>
                  <a:srgbClr val="000000"/>
                </a:solidFill>
                <a:latin typeface="Garamond" pitchFamily="18" charset="0"/>
                <a:sym typeface="MT Extra" pitchFamily="18" charset="2"/>
              </a:rPr>
              <a:t>G=&lt;V,E&gt;</a:t>
            </a:r>
            <a:r>
              <a:rPr lang="zh-CN" altLang="en-US" dirty="0">
                <a:solidFill>
                  <a:srgbClr val="000000"/>
                </a:solidFill>
                <a:latin typeface="Garamond" pitchFamily="18" charset="0"/>
                <a:sym typeface="MT Extra" pitchFamily="18" charset="2"/>
              </a:rPr>
              <a:t>有</a:t>
            </a:r>
            <a:r>
              <a:rPr lang="en-US" altLang="zh-CN" dirty="0" smtClean="0">
                <a:solidFill>
                  <a:srgbClr val="000000"/>
                </a:solidFill>
                <a:latin typeface="Garamond" pitchFamily="18" charset="0"/>
                <a:sym typeface="MT Extra" pitchFamily="18" charset="2"/>
              </a:rPr>
              <a:t>H</a:t>
            </a:r>
            <a:r>
              <a:rPr lang="zh-CN" altLang="en-US" dirty="0" smtClean="0">
                <a:solidFill>
                  <a:srgbClr val="000000"/>
                </a:solidFill>
                <a:latin typeface="Garamond" pitchFamily="18" charset="0"/>
                <a:sym typeface="MT Extra" pitchFamily="18" charset="2"/>
              </a:rPr>
              <a:t>回路</a:t>
            </a:r>
            <a:r>
              <a:rPr lang="en-US" altLang="zh-CN" dirty="0" smtClean="0">
                <a:solidFill>
                  <a:srgbClr val="000000"/>
                </a:solidFill>
                <a:latin typeface="Garamond" pitchFamily="18" charset="0"/>
                <a:sym typeface="MT Extra" pitchFamily="18" charset="2"/>
              </a:rPr>
              <a:t>,</a:t>
            </a:r>
            <a:r>
              <a:rPr lang="zh-CN" altLang="en-US" dirty="0">
                <a:solidFill>
                  <a:srgbClr val="000000"/>
                </a:solidFill>
                <a:latin typeface="Garamond" pitchFamily="18" charset="0"/>
                <a:sym typeface="MT Extra" pitchFamily="18" charset="2"/>
              </a:rPr>
              <a:t>则对</a:t>
            </a:r>
            <a:r>
              <a:rPr lang="en-US" altLang="zh-CN" dirty="0">
                <a:solidFill>
                  <a:srgbClr val="000000"/>
                </a:solidFill>
                <a:latin typeface="Garamond" pitchFamily="18" charset="0"/>
                <a:sym typeface="MT Extra" pitchFamily="18" charset="2"/>
              </a:rPr>
              <a:t>V</a:t>
            </a:r>
            <a:r>
              <a:rPr lang="zh-CN" altLang="en-US" dirty="0">
                <a:solidFill>
                  <a:srgbClr val="000000"/>
                </a:solidFill>
                <a:latin typeface="Garamond" pitchFamily="18" charset="0"/>
                <a:sym typeface="MT Extra" pitchFamily="18" charset="2"/>
              </a:rPr>
              <a:t>的</a:t>
            </a:r>
            <a:r>
              <a:rPr lang="zh-CN" altLang="en-US" dirty="0">
                <a:solidFill>
                  <a:srgbClr val="FF0000"/>
                </a:solidFill>
                <a:latin typeface="Garamond" pitchFamily="18" charset="0"/>
                <a:sym typeface="MT Extra" pitchFamily="18" charset="2"/>
              </a:rPr>
              <a:t>任何</a:t>
            </a:r>
            <a:r>
              <a:rPr lang="zh-CN" altLang="en-US" dirty="0">
                <a:solidFill>
                  <a:srgbClr val="000000"/>
                </a:solidFill>
                <a:latin typeface="Garamond" pitchFamily="18" charset="0"/>
                <a:sym typeface="MT Extra" pitchFamily="18" charset="2"/>
              </a:rPr>
              <a:t>非空子集</a:t>
            </a:r>
            <a:r>
              <a:rPr lang="en-US" altLang="zh-CN" dirty="0">
                <a:solidFill>
                  <a:srgbClr val="000000"/>
                </a:solidFill>
                <a:latin typeface="Garamond" pitchFamily="18" charset="0"/>
                <a:sym typeface="MT Extra" pitchFamily="18" charset="2"/>
              </a:rPr>
              <a:t>S, </a:t>
            </a:r>
            <a:r>
              <a:rPr lang="zh-CN" altLang="en-US" dirty="0">
                <a:solidFill>
                  <a:srgbClr val="000000"/>
                </a:solidFill>
                <a:latin typeface="Garamond" pitchFamily="18" charset="0"/>
                <a:sym typeface="MT Extra" pitchFamily="18" charset="2"/>
              </a:rPr>
              <a:t>均有</a:t>
            </a:r>
          </a:p>
          <a:p>
            <a:pPr marL="342900" indent="-342900">
              <a:lnSpc>
                <a:spcPct val="90000"/>
              </a:lnSpc>
              <a:spcBef>
                <a:spcPct val="20000"/>
              </a:spcBef>
              <a:buClr>
                <a:srgbClr val="89AAD3"/>
              </a:buClr>
              <a:buSzPct val="70000"/>
              <a:buFont typeface="Wingdings" pitchFamily="2" charset="2"/>
              <a:buNone/>
            </a:pPr>
            <a:r>
              <a:rPr lang="en-US" altLang="zh-CN" i="1" dirty="0">
                <a:solidFill>
                  <a:srgbClr val="000000"/>
                </a:solidFill>
                <a:latin typeface="Garamond" pitchFamily="18" charset="0"/>
                <a:sym typeface="MT Extra" pitchFamily="18" charset="2"/>
              </a:rPr>
              <a:t>p</a:t>
            </a:r>
            <a:r>
              <a:rPr lang="en-US" altLang="zh-CN" dirty="0">
                <a:solidFill>
                  <a:srgbClr val="000000"/>
                </a:solidFill>
                <a:latin typeface="Garamond" pitchFamily="18" charset="0"/>
                <a:sym typeface="MT Extra" pitchFamily="18" charset="2"/>
              </a:rPr>
              <a:t>(G-S)</a:t>
            </a:r>
            <a:r>
              <a:rPr lang="en-US" altLang="zh-CN" dirty="0">
                <a:solidFill>
                  <a:srgbClr val="000000"/>
                </a:solidFill>
                <a:latin typeface="Garamond" pitchFamily="18" charset="0"/>
                <a:sym typeface="Symbol" pitchFamily="18" charset="2"/>
              </a:rPr>
              <a:t>≤|S|, </a:t>
            </a:r>
            <a:r>
              <a:rPr lang="zh-CN" altLang="en-US" dirty="0">
                <a:solidFill>
                  <a:srgbClr val="000000"/>
                </a:solidFill>
                <a:latin typeface="Garamond" pitchFamily="18" charset="0"/>
                <a:sym typeface="Symbol" pitchFamily="18" charset="2"/>
              </a:rPr>
              <a:t>其中</a:t>
            </a:r>
            <a:r>
              <a:rPr lang="en-US" altLang="zh-CN" i="1" dirty="0">
                <a:solidFill>
                  <a:srgbClr val="000000"/>
                </a:solidFill>
                <a:latin typeface="Garamond" pitchFamily="18" charset="0"/>
                <a:sym typeface="Symbol" pitchFamily="18" charset="2"/>
              </a:rPr>
              <a:t>p</a:t>
            </a:r>
            <a:r>
              <a:rPr lang="en-US" altLang="zh-CN" dirty="0">
                <a:solidFill>
                  <a:srgbClr val="000000"/>
                </a:solidFill>
                <a:latin typeface="Garamond" pitchFamily="18" charset="0"/>
                <a:sym typeface="Symbol" pitchFamily="18" charset="2"/>
              </a:rPr>
              <a:t>(G-S)</a:t>
            </a:r>
            <a:r>
              <a:rPr lang="zh-CN" altLang="en-US" dirty="0">
                <a:solidFill>
                  <a:srgbClr val="000000"/>
                </a:solidFill>
                <a:latin typeface="Garamond" pitchFamily="18" charset="0"/>
                <a:sym typeface="Symbol" pitchFamily="18" charset="2"/>
              </a:rPr>
              <a:t>是从</a:t>
            </a:r>
            <a:r>
              <a:rPr lang="en-US" altLang="zh-CN" dirty="0">
                <a:solidFill>
                  <a:srgbClr val="000000"/>
                </a:solidFill>
                <a:latin typeface="Garamond" pitchFamily="18" charset="0"/>
                <a:sym typeface="Symbol" pitchFamily="18" charset="2"/>
              </a:rPr>
              <a:t>G</a:t>
            </a:r>
            <a:r>
              <a:rPr lang="zh-CN" altLang="en-US" dirty="0">
                <a:solidFill>
                  <a:srgbClr val="000000"/>
                </a:solidFill>
                <a:latin typeface="Garamond" pitchFamily="18" charset="0"/>
                <a:sym typeface="Symbol" pitchFamily="18" charset="2"/>
              </a:rPr>
              <a:t>中删去</a:t>
            </a:r>
            <a:r>
              <a:rPr lang="en-US" altLang="zh-CN" dirty="0">
                <a:solidFill>
                  <a:srgbClr val="000000"/>
                </a:solidFill>
                <a:latin typeface="Garamond" pitchFamily="18" charset="0"/>
                <a:sym typeface="Symbol" pitchFamily="18" charset="2"/>
              </a:rPr>
              <a:t>S</a:t>
            </a:r>
            <a:r>
              <a:rPr lang="zh-CN" altLang="en-US" dirty="0">
                <a:solidFill>
                  <a:srgbClr val="000000"/>
                </a:solidFill>
                <a:latin typeface="Garamond" pitchFamily="18" charset="0"/>
                <a:sym typeface="Symbol" pitchFamily="18" charset="2"/>
              </a:rPr>
              <a:t>中所有结点及与这</a:t>
            </a:r>
          </a:p>
          <a:p>
            <a:pPr marL="342900" indent="-342900">
              <a:lnSpc>
                <a:spcPct val="90000"/>
              </a:lnSpc>
              <a:spcBef>
                <a:spcPct val="20000"/>
              </a:spcBef>
              <a:spcAft>
                <a:spcPts val="600"/>
              </a:spcAft>
              <a:buClr>
                <a:srgbClr val="89AAD3"/>
              </a:buClr>
              <a:buSzPct val="70000"/>
              <a:buFont typeface="Wingdings" pitchFamily="2" charset="2"/>
              <a:buNone/>
            </a:pPr>
            <a:r>
              <a:rPr lang="zh-CN" altLang="en-US" dirty="0">
                <a:solidFill>
                  <a:srgbClr val="000000"/>
                </a:solidFill>
                <a:latin typeface="Garamond" pitchFamily="18" charset="0"/>
                <a:sym typeface="Symbol" pitchFamily="18" charset="2"/>
              </a:rPr>
              <a:t>些结点关联的边所得到的子图的连通分支数</a:t>
            </a:r>
            <a:r>
              <a:rPr lang="en-US" altLang="zh-CN" dirty="0">
                <a:solidFill>
                  <a:srgbClr val="000000"/>
                </a:solidFill>
                <a:latin typeface="Garamond" pitchFamily="18" charset="0"/>
                <a:sym typeface="Symbol" pitchFamily="18" charset="2"/>
              </a:rPr>
              <a:t>.  </a:t>
            </a:r>
            <a:endParaRPr lang="en-US" altLang="zh-CN" dirty="0">
              <a:solidFill>
                <a:srgbClr val="000000"/>
              </a:solidFill>
              <a:latin typeface="Garamond" pitchFamily="18" charset="0"/>
              <a:sym typeface="MT Extra" pitchFamily="18" charset="2"/>
            </a:endParaRPr>
          </a:p>
          <a:p>
            <a:pPr marL="342900" indent="-342900">
              <a:lnSpc>
                <a:spcPct val="90000"/>
              </a:lnSpc>
              <a:spcBef>
                <a:spcPct val="20000"/>
              </a:spcBef>
              <a:buClr>
                <a:srgbClr val="89AAD3"/>
              </a:buClr>
              <a:buSzPct val="70000"/>
              <a:buFont typeface="Wingdings" pitchFamily="2" charset="2"/>
              <a:buNone/>
            </a:pPr>
            <a:r>
              <a:rPr lang="zh-CN" altLang="en-US" dirty="0">
                <a:solidFill>
                  <a:srgbClr val="FF0000"/>
                </a:solidFill>
                <a:latin typeface="Garamond" pitchFamily="18" charset="0"/>
                <a:sym typeface="MT Extra" pitchFamily="18" charset="2"/>
              </a:rPr>
              <a:t>证明</a:t>
            </a:r>
            <a:r>
              <a:rPr lang="en-US" altLang="zh-CN" dirty="0">
                <a:solidFill>
                  <a:srgbClr val="000000"/>
                </a:solidFill>
                <a:latin typeface="Garamond" pitchFamily="18" charset="0"/>
                <a:sym typeface="MT Extra" pitchFamily="18" charset="2"/>
              </a:rPr>
              <a:t>:</a:t>
            </a:r>
            <a:r>
              <a:rPr lang="zh-CN" altLang="en-US" dirty="0">
                <a:solidFill>
                  <a:srgbClr val="000000"/>
                </a:solidFill>
                <a:latin typeface="Garamond" pitchFamily="18" charset="0"/>
                <a:sym typeface="MT Extra" pitchFamily="18" charset="2"/>
              </a:rPr>
              <a:t>设</a:t>
            </a:r>
            <a:r>
              <a:rPr lang="en-US" altLang="zh-CN" dirty="0">
                <a:solidFill>
                  <a:srgbClr val="000000"/>
                </a:solidFill>
                <a:latin typeface="Garamond" pitchFamily="18" charset="0"/>
                <a:sym typeface="MT Extra" pitchFamily="18" charset="2"/>
              </a:rPr>
              <a:t>C</a:t>
            </a:r>
            <a:r>
              <a:rPr lang="zh-CN" altLang="en-US" dirty="0">
                <a:solidFill>
                  <a:srgbClr val="000000"/>
                </a:solidFill>
                <a:latin typeface="Garamond" pitchFamily="18" charset="0"/>
                <a:sym typeface="MT Extra" pitchFamily="18" charset="2"/>
              </a:rPr>
              <a:t>是图</a:t>
            </a:r>
            <a:r>
              <a:rPr lang="en-US" altLang="zh-CN" dirty="0">
                <a:solidFill>
                  <a:srgbClr val="000000"/>
                </a:solidFill>
                <a:latin typeface="Garamond" pitchFamily="18" charset="0"/>
                <a:sym typeface="MT Extra" pitchFamily="18" charset="2"/>
              </a:rPr>
              <a:t>G</a:t>
            </a:r>
            <a:r>
              <a:rPr lang="zh-CN" altLang="en-US" dirty="0">
                <a:solidFill>
                  <a:srgbClr val="000000"/>
                </a:solidFill>
                <a:latin typeface="Garamond" pitchFamily="18" charset="0"/>
                <a:sym typeface="MT Extra" pitchFamily="18" charset="2"/>
              </a:rPr>
              <a:t>的一条</a:t>
            </a:r>
            <a:r>
              <a:rPr lang="en-US" altLang="zh-CN" dirty="0" smtClean="0">
                <a:solidFill>
                  <a:srgbClr val="000000"/>
                </a:solidFill>
                <a:latin typeface="Garamond" pitchFamily="18" charset="0"/>
                <a:sym typeface="MT Extra" pitchFamily="18" charset="2"/>
              </a:rPr>
              <a:t>H</a:t>
            </a:r>
            <a:r>
              <a:rPr lang="zh-CN" altLang="en-US" dirty="0" smtClean="0">
                <a:solidFill>
                  <a:srgbClr val="000000"/>
                </a:solidFill>
                <a:latin typeface="Garamond" pitchFamily="18" charset="0"/>
                <a:sym typeface="MT Extra" pitchFamily="18" charset="2"/>
              </a:rPr>
              <a:t>回路</a:t>
            </a:r>
            <a:r>
              <a:rPr lang="en-US" altLang="zh-CN" dirty="0" smtClean="0">
                <a:solidFill>
                  <a:srgbClr val="000000"/>
                </a:solidFill>
                <a:latin typeface="Garamond" pitchFamily="18" charset="0"/>
                <a:sym typeface="MT Extra" pitchFamily="18" charset="2"/>
              </a:rPr>
              <a:t>,</a:t>
            </a:r>
            <a:r>
              <a:rPr lang="zh-CN" altLang="en-US" dirty="0">
                <a:solidFill>
                  <a:srgbClr val="000000"/>
                </a:solidFill>
                <a:latin typeface="Garamond" pitchFamily="18" charset="0"/>
                <a:sym typeface="MT Extra" pitchFamily="18" charset="2"/>
              </a:rPr>
              <a:t>则对于</a:t>
            </a:r>
            <a:r>
              <a:rPr lang="en-US" altLang="zh-CN" dirty="0">
                <a:solidFill>
                  <a:srgbClr val="000000"/>
                </a:solidFill>
                <a:latin typeface="Garamond" pitchFamily="18" charset="0"/>
                <a:sym typeface="MT Extra" pitchFamily="18" charset="2"/>
              </a:rPr>
              <a:t>V</a:t>
            </a:r>
            <a:r>
              <a:rPr lang="zh-CN" altLang="en-US" dirty="0">
                <a:solidFill>
                  <a:srgbClr val="000000"/>
                </a:solidFill>
                <a:latin typeface="Garamond" pitchFamily="18" charset="0"/>
                <a:sym typeface="MT Extra" pitchFamily="18" charset="2"/>
              </a:rPr>
              <a:t>的任何非空子集</a:t>
            </a:r>
            <a:r>
              <a:rPr lang="en-US" altLang="zh-CN" dirty="0">
                <a:solidFill>
                  <a:srgbClr val="000000"/>
                </a:solidFill>
                <a:latin typeface="Garamond" pitchFamily="18" charset="0"/>
                <a:sym typeface="MT Extra" pitchFamily="18" charset="2"/>
              </a:rPr>
              <a:t>S,</a:t>
            </a:r>
          </a:p>
          <a:p>
            <a:pPr marL="342900" indent="-3429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         </a:t>
            </a:r>
            <a:r>
              <a:rPr lang="zh-CN" altLang="en-US" dirty="0">
                <a:solidFill>
                  <a:srgbClr val="000000"/>
                </a:solidFill>
                <a:latin typeface="Garamond" pitchFamily="18" charset="0"/>
                <a:sym typeface="MT Extra" pitchFamily="18" charset="2"/>
              </a:rPr>
              <a:t>在</a:t>
            </a:r>
            <a:r>
              <a:rPr lang="en-US" altLang="zh-CN" dirty="0">
                <a:solidFill>
                  <a:srgbClr val="000000"/>
                </a:solidFill>
                <a:latin typeface="Garamond" pitchFamily="18" charset="0"/>
                <a:sym typeface="MT Extra" pitchFamily="18" charset="2"/>
              </a:rPr>
              <a:t>C</a:t>
            </a:r>
            <a:r>
              <a:rPr lang="zh-CN" altLang="en-US" dirty="0">
                <a:solidFill>
                  <a:srgbClr val="000000"/>
                </a:solidFill>
                <a:latin typeface="Garamond" pitchFamily="18" charset="0"/>
                <a:sym typeface="MT Extra" pitchFamily="18" charset="2"/>
              </a:rPr>
              <a:t>中删去</a:t>
            </a:r>
            <a:r>
              <a:rPr lang="en-US" altLang="zh-CN" dirty="0">
                <a:solidFill>
                  <a:srgbClr val="000000"/>
                </a:solidFill>
                <a:latin typeface="Garamond" pitchFamily="18" charset="0"/>
                <a:sym typeface="MT Extra" pitchFamily="18" charset="2"/>
              </a:rPr>
              <a:t>S</a:t>
            </a:r>
            <a:r>
              <a:rPr lang="zh-CN" altLang="en-US" dirty="0">
                <a:solidFill>
                  <a:srgbClr val="000000"/>
                </a:solidFill>
                <a:latin typeface="Garamond" pitchFamily="18" charset="0"/>
                <a:sym typeface="MT Extra" pitchFamily="18" charset="2"/>
              </a:rPr>
              <a:t>中任意一个结点</a:t>
            </a:r>
            <a:r>
              <a:rPr lang="en-US" altLang="zh-CN" dirty="0">
                <a:solidFill>
                  <a:srgbClr val="000000"/>
                </a:solidFill>
                <a:latin typeface="Garamond" pitchFamily="18" charset="0"/>
                <a:sym typeface="MT Extra" pitchFamily="18" charset="2"/>
              </a:rPr>
              <a:t>v</a:t>
            </a:r>
            <a:r>
              <a:rPr lang="en-US" altLang="zh-CN" baseline="-25000" dirty="0">
                <a:solidFill>
                  <a:srgbClr val="000000"/>
                </a:solidFill>
                <a:latin typeface="Garamond" pitchFamily="18" charset="0"/>
                <a:sym typeface="MT Extra" pitchFamily="18" charset="2"/>
              </a:rPr>
              <a:t>1</a:t>
            </a:r>
            <a:r>
              <a:rPr lang="zh-CN" altLang="zh-CN" dirty="0">
                <a:solidFill>
                  <a:srgbClr val="000000"/>
                </a:solidFill>
                <a:latin typeface="Garamond" pitchFamily="18" charset="0"/>
                <a:sym typeface="MT Extra" pitchFamily="18" charset="2"/>
              </a:rPr>
              <a:t>后, 则</a:t>
            </a:r>
            <a:r>
              <a:rPr lang="en-US" altLang="zh-CN" dirty="0">
                <a:solidFill>
                  <a:srgbClr val="000000"/>
                </a:solidFill>
                <a:latin typeface="Garamond" pitchFamily="18" charset="0"/>
                <a:sym typeface="MT Extra" pitchFamily="18" charset="2"/>
              </a:rPr>
              <a:t>C-v</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仍是连通的路</a:t>
            </a:r>
            <a:r>
              <a:rPr lang="en-US" altLang="zh-CN" dirty="0">
                <a:solidFill>
                  <a:srgbClr val="000000"/>
                </a:solidFill>
                <a:latin typeface="Garamond" pitchFamily="18" charset="0"/>
                <a:sym typeface="MT Extra" pitchFamily="18" charset="2"/>
              </a:rPr>
              <a:t>, </a:t>
            </a:r>
          </a:p>
          <a:p>
            <a:pPr marL="342900" indent="-3429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         </a:t>
            </a:r>
            <a:r>
              <a:rPr lang="zh-CN" altLang="en-US" dirty="0">
                <a:solidFill>
                  <a:srgbClr val="000000"/>
                </a:solidFill>
                <a:latin typeface="Garamond" pitchFamily="18" charset="0"/>
                <a:sym typeface="MT Extra" pitchFamily="18" charset="2"/>
              </a:rPr>
              <a:t>若再删去</a:t>
            </a:r>
            <a:r>
              <a:rPr lang="en-US" altLang="zh-CN" dirty="0">
                <a:solidFill>
                  <a:srgbClr val="000000"/>
                </a:solidFill>
                <a:latin typeface="Garamond" pitchFamily="18" charset="0"/>
                <a:sym typeface="MT Extra" pitchFamily="18" charset="2"/>
              </a:rPr>
              <a:t>S</a:t>
            </a:r>
            <a:r>
              <a:rPr lang="zh-CN" altLang="en-US" dirty="0">
                <a:solidFill>
                  <a:srgbClr val="000000"/>
                </a:solidFill>
                <a:latin typeface="Garamond" pitchFamily="18" charset="0"/>
                <a:sym typeface="MT Extra" pitchFamily="18" charset="2"/>
              </a:rPr>
              <a:t>中的另一个结点</a:t>
            </a:r>
            <a:r>
              <a:rPr lang="en-US" altLang="zh-CN" dirty="0">
                <a:solidFill>
                  <a:srgbClr val="000000"/>
                </a:solidFill>
                <a:latin typeface="Garamond" pitchFamily="18" charset="0"/>
                <a:sym typeface="MT Extra" pitchFamily="18" charset="2"/>
              </a:rPr>
              <a:t>v</a:t>
            </a:r>
            <a:r>
              <a:rPr lang="en-US" altLang="zh-CN" baseline="-25000" dirty="0">
                <a:solidFill>
                  <a:srgbClr val="000000"/>
                </a:solidFill>
                <a:latin typeface="Garamond" pitchFamily="18" charset="0"/>
                <a:sym typeface="MT Extra" pitchFamily="18" charset="2"/>
              </a:rPr>
              <a:t>2</a:t>
            </a:r>
            <a:r>
              <a:rPr lang="en-US" altLang="zh-CN" dirty="0">
                <a:solidFill>
                  <a:srgbClr val="000000"/>
                </a:solidFill>
                <a:latin typeface="Garamond" pitchFamily="18" charset="0"/>
                <a:sym typeface="MT Extra" pitchFamily="18" charset="2"/>
              </a:rPr>
              <a:t>, </a:t>
            </a:r>
            <a:r>
              <a:rPr lang="zh-CN" altLang="en-US" dirty="0">
                <a:solidFill>
                  <a:srgbClr val="000000"/>
                </a:solidFill>
                <a:latin typeface="Garamond" pitchFamily="18" charset="0"/>
                <a:sym typeface="MT Extra" pitchFamily="18" charset="2"/>
              </a:rPr>
              <a:t>则</a:t>
            </a:r>
            <a:r>
              <a:rPr lang="en-US" altLang="zh-CN" i="1" dirty="0">
                <a:solidFill>
                  <a:srgbClr val="000000"/>
                </a:solidFill>
                <a:latin typeface="Garamond" pitchFamily="18" charset="0"/>
                <a:sym typeface="MT Extra" pitchFamily="18" charset="2"/>
              </a:rPr>
              <a:t>p</a:t>
            </a:r>
            <a:r>
              <a:rPr lang="en-US" altLang="zh-CN" dirty="0">
                <a:solidFill>
                  <a:srgbClr val="000000"/>
                </a:solidFill>
                <a:latin typeface="Garamond" pitchFamily="18" charset="0"/>
                <a:sym typeface="MT Extra" pitchFamily="18" charset="2"/>
              </a:rPr>
              <a:t>(C-v</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 -</a:t>
            </a:r>
            <a:r>
              <a:rPr lang="en-US" altLang="zh-CN" baseline="-25000" dirty="0">
                <a:solidFill>
                  <a:srgbClr val="000000"/>
                </a:solidFill>
                <a:latin typeface="Garamond" pitchFamily="18" charset="0"/>
                <a:sym typeface="MT Extra" pitchFamily="18" charset="2"/>
              </a:rPr>
              <a:t> </a:t>
            </a:r>
            <a:r>
              <a:rPr lang="en-US" altLang="zh-CN" dirty="0">
                <a:solidFill>
                  <a:srgbClr val="000000"/>
                </a:solidFill>
                <a:latin typeface="Garamond" pitchFamily="18" charset="0"/>
                <a:sym typeface="MT Extra" pitchFamily="18" charset="2"/>
              </a:rPr>
              <a:t>v</a:t>
            </a:r>
            <a:r>
              <a:rPr lang="en-US" altLang="zh-CN" baseline="-25000" dirty="0">
                <a:solidFill>
                  <a:srgbClr val="000000"/>
                </a:solidFill>
                <a:latin typeface="Garamond" pitchFamily="18" charset="0"/>
                <a:sym typeface="MT Extra" pitchFamily="18" charset="2"/>
              </a:rPr>
              <a:t> 2</a:t>
            </a:r>
            <a:r>
              <a:rPr lang="en-US" altLang="zh-CN" dirty="0">
                <a:solidFill>
                  <a:srgbClr val="000000"/>
                </a:solidFill>
                <a:latin typeface="Garamond" pitchFamily="18" charset="0"/>
                <a:sym typeface="MT Extra" pitchFamily="18" charset="2"/>
              </a:rPr>
              <a:t>)</a:t>
            </a:r>
            <a:r>
              <a:rPr lang="en-US" altLang="zh-CN" dirty="0">
                <a:solidFill>
                  <a:srgbClr val="000000"/>
                </a:solidFill>
                <a:latin typeface="Garamond" pitchFamily="18" charset="0"/>
                <a:sym typeface="Symbol" pitchFamily="18" charset="2"/>
              </a:rPr>
              <a:t>≤2</a:t>
            </a:r>
            <a:r>
              <a:rPr lang="en-US" altLang="zh-CN" dirty="0" smtClean="0">
                <a:solidFill>
                  <a:srgbClr val="000000"/>
                </a:solidFill>
                <a:latin typeface="Garamond" pitchFamily="18" charset="0"/>
                <a:sym typeface="Symbol" pitchFamily="18" charset="2"/>
              </a:rPr>
              <a:t>,</a:t>
            </a:r>
          </a:p>
          <a:p>
            <a:pPr marL="342900" indent="-342900">
              <a:lnSpc>
                <a:spcPct val="90000"/>
              </a:lnSpc>
              <a:spcBef>
                <a:spcPct val="20000"/>
              </a:spcBef>
              <a:buClr>
                <a:srgbClr val="89AAD3"/>
              </a:buClr>
              <a:buSzPct val="70000"/>
            </a:pPr>
            <a:r>
              <a:rPr lang="zh-CN" altLang="en-US" dirty="0" smtClean="0">
                <a:solidFill>
                  <a:srgbClr val="000000"/>
                </a:solidFill>
                <a:latin typeface="Garamond" pitchFamily="18" charset="0"/>
                <a:sym typeface="MT Extra" pitchFamily="18" charset="2"/>
              </a:rPr>
              <a:t>         若删去</a:t>
            </a:r>
            <a:r>
              <a:rPr lang="en-US" altLang="zh-CN" dirty="0">
                <a:solidFill>
                  <a:srgbClr val="000000"/>
                </a:solidFill>
                <a:latin typeface="Garamond" pitchFamily="18" charset="0"/>
                <a:sym typeface="MT Extra" pitchFamily="18" charset="2"/>
              </a:rPr>
              <a:t>S</a:t>
            </a:r>
            <a:r>
              <a:rPr lang="zh-CN" altLang="en-US" dirty="0">
                <a:solidFill>
                  <a:srgbClr val="000000"/>
                </a:solidFill>
                <a:latin typeface="Garamond" pitchFamily="18" charset="0"/>
                <a:sym typeface="MT Extra" pitchFamily="18" charset="2"/>
              </a:rPr>
              <a:t>中</a:t>
            </a:r>
            <a:r>
              <a:rPr lang="zh-CN" altLang="en-US" dirty="0" smtClean="0">
                <a:solidFill>
                  <a:srgbClr val="000000"/>
                </a:solidFill>
                <a:latin typeface="Garamond" pitchFamily="18" charset="0"/>
                <a:sym typeface="MT Extra" pitchFamily="18" charset="2"/>
              </a:rPr>
              <a:t>的</a:t>
            </a:r>
            <a:r>
              <a:rPr lang="en-US" altLang="zh-CN" dirty="0" smtClean="0">
                <a:solidFill>
                  <a:srgbClr val="000000"/>
                </a:solidFill>
                <a:latin typeface="Garamond" pitchFamily="18" charset="0"/>
                <a:sym typeface="MT Extra" pitchFamily="18" charset="2"/>
              </a:rPr>
              <a:t>k</a:t>
            </a:r>
            <a:r>
              <a:rPr lang="zh-CN" altLang="en-US" dirty="0" smtClean="0">
                <a:solidFill>
                  <a:srgbClr val="000000"/>
                </a:solidFill>
                <a:latin typeface="Garamond" pitchFamily="18" charset="0"/>
                <a:sym typeface="MT Extra" pitchFamily="18" charset="2"/>
              </a:rPr>
              <a:t>个结点</a:t>
            </a:r>
            <a:r>
              <a:rPr lang="en-US" altLang="zh-CN" dirty="0" smtClean="0">
                <a:solidFill>
                  <a:srgbClr val="000000"/>
                </a:solidFill>
                <a:latin typeface="Garamond" pitchFamily="18" charset="0"/>
                <a:sym typeface="MT Extra" pitchFamily="18" charset="2"/>
              </a:rPr>
              <a:t>, </a:t>
            </a:r>
            <a:r>
              <a:rPr lang="zh-CN" altLang="en-US" dirty="0">
                <a:solidFill>
                  <a:srgbClr val="000000"/>
                </a:solidFill>
                <a:latin typeface="Garamond" pitchFamily="18" charset="0"/>
                <a:sym typeface="MT Extra" pitchFamily="18" charset="2"/>
              </a:rPr>
              <a:t>则</a:t>
            </a:r>
            <a:r>
              <a:rPr lang="en-US" altLang="zh-CN" i="1" dirty="0" err="1" smtClean="0">
                <a:solidFill>
                  <a:srgbClr val="000000"/>
                </a:solidFill>
                <a:latin typeface="Garamond" pitchFamily="18" charset="0"/>
                <a:sym typeface="MT Extra" pitchFamily="18" charset="2"/>
              </a:rPr>
              <a:t>p</a:t>
            </a:r>
            <a:r>
              <a:rPr lang="en-US" altLang="zh-CN" dirty="0" err="1" smtClean="0">
                <a:solidFill>
                  <a:srgbClr val="000000"/>
                </a:solidFill>
                <a:latin typeface="Garamond" pitchFamily="18" charset="0"/>
                <a:sym typeface="Symbol" pitchFamily="18" charset="2"/>
              </a:rPr>
              <a:t>≤k</a:t>
            </a:r>
            <a:r>
              <a:rPr lang="en-US" altLang="zh-CN" dirty="0" smtClean="0">
                <a:solidFill>
                  <a:srgbClr val="000000"/>
                </a:solidFill>
                <a:latin typeface="Garamond" pitchFamily="18" charset="0"/>
                <a:sym typeface="Symbol" pitchFamily="18" charset="2"/>
              </a:rPr>
              <a:t>,</a:t>
            </a:r>
            <a:endParaRPr lang="en-US" altLang="zh-CN" dirty="0">
              <a:solidFill>
                <a:srgbClr val="000000"/>
              </a:solidFill>
              <a:latin typeface="Garamond" pitchFamily="18" charset="0"/>
              <a:sym typeface="Symbol" pitchFamily="18" charset="2"/>
            </a:endParaRPr>
          </a:p>
          <a:p>
            <a:pPr marL="342900" indent="-342900">
              <a:lnSpc>
                <a:spcPct val="90000"/>
              </a:lnSpc>
              <a:spcBef>
                <a:spcPct val="20000"/>
              </a:spcBef>
              <a:buClr>
                <a:srgbClr val="89AAD3"/>
              </a:buClr>
              <a:buSzPct val="70000"/>
            </a:pPr>
            <a:r>
              <a:rPr lang="en-US" altLang="zh-CN" i="1" dirty="0" smtClean="0">
                <a:solidFill>
                  <a:srgbClr val="000000"/>
                </a:solidFill>
                <a:latin typeface="Garamond" pitchFamily="18" charset="0"/>
                <a:sym typeface="MT Extra" pitchFamily="18" charset="2"/>
              </a:rPr>
              <a:t>          p</a:t>
            </a:r>
            <a:r>
              <a:rPr lang="en-US" altLang="zh-CN" dirty="0" smtClean="0">
                <a:solidFill>
                  <a:srgbClr val="000000"/>
                </a:solidFill>
                <a:latin typeface="Garamond" pitchFamily="18" charset="0"/>
                <a:sym typeface="MT Extra" pitchFamily="18" charset="2"/>
              </a:rPr>
              <a:t>(C-v</a:t>
            </a:r>
            <a:r>
              <a:rPr lang="en-US" altLang="zh-CN" baseline="-25000" dirty="0" smtClean="0">
                <a:solidFill>
                  <a:srgbClr val="000000"/>
                </a:solidFill>
                <a:latin typeface="Garamond" pitchFamily="18" charset="0"/>
                <a:sym typeface="MT Extra" pitchFamily="18" charset="2"/>
              </a:rPr>
              <a:t>1</a:t>
            </a:r>
            <a:r>
              <a:rPr lang="en-US" altLang="zh-CN" dirty="0" smtClean="0">
                <a:solidFill>
                  <a:srgbClr val="000000"/>
                </a:solidFill>
                <a:latin typeface="Garamond" pitchFamily="18" charset="0"/>
                <a:sym typeface="MT Extra" pitchFamily="18" charset="2"/>
              </a:rPr>
              <a:t> </a:t>
            </a:r>
            <a:r>
              <a:rPr lang="en-US" altLang="zh-CN" dirty="0">
                <a:solidFill>
                  <a:srgbClr val="000000"/>
                </a:solidFill>
                <a:latin typeface="Garamond" pitchFamily="18" charset="0"/>
                <a:sym typeface="MT Extra" pitchFamily="18" charset="2"/>
              </a:rPr>
              <a:t>-</a:t>
            </a:r>
            <a:r>
              <a:rPr lang="en-US" altLang="zh-CN" baseline="-25000" dirty="0">
                <a:solidFill>
                  <a:srgbClr val="000000"/>
                </a:solidFill>
                <a:latin typeface="Garamond" pitchFamily="18" charset="0"/>
                <a:sym typeface="MT Extra" pitchFamily="18" charset="2"/>
              </a:rPr>
              <a:t> </a:t>
            </a:r>
            <a:r>
              <a:rPr lang="en-US" altLang="zh-CN" dirty="0">
                <a:solidFill>
                  <a:srgbClr val="000000"/>
                </a:solidFill>
                <a:latin typeface="Garamond" pitchFamily="18" charset="0"/>
                <a:sym typeface="MT Extra" pitchFamily="18" charset="2"/>
              </a:rPr>
              <a:t>v</a:t>
            </a:r>
            <a:r>
              <a:rPr lang="en-US" altLang="zh-CN" baseline="-25000" dirty="0">
                <a:solidFill>
                  <a:srgbClr val="000000"/>
                </a:solidFill>
                <a:latin typeface="Garamond" pitchFamily="18" charset="0"/>
                <a:sym typeface="MT Extra" pitchFamily="18" charset="2"/>
              </a:rPr>
              <a:t> 2 </a:t>
            </a:r>
            <a:r>
              <a:rPr lang="en-US" altLang="zh-CN" dirty="0">
                <a:solidFill>
                  <a:srgbClr val="000000"/>
                </a:solidFill>
                <a:latin typeface="Garamond" pitchFamily="18" charset="0"/>
                <a:sym typeface="Symbol" pitchFamily="18" charset="2"/>
              </a:rPr>
              <a:t>-...-</a:t>
            </a:r>
            <a:r>
              <a:rPr lang="en-US" altLang="zh-CN" dirty="0" err="1">
                <a:solidFill>
                  <a:srgbClr val="000000"/>
                </a:solidFill>
                <a:latin typeface="Garamond" pitchFamily="18" charset="0"/>
                <a:sym typeface="MT Extra" pitchFamily="18" charset="2"/>
              </a:rPr>
              <a:t>v</a:t>
            </a:r>
            <a:r>
              <a:rPr lang="en-US" altLang="zh-CN" baseline="-25000" dirty="0" err="1">
                <a:solidFill>
                  <a:srgbClr val="000000"/>
                </a:solidFill>
                <a:latin typeface="Garamond" pitchFamily="18" charset="0"/>
                <a:sym typeface="MT Extra" pitchFamily="18" charset="2"/>
              </a:rPr>
              <a:t>n</a:t>
            </a:r>
            <a:r>
              <a:rPr lang="en-US" altLang="zh-CN" dirty="0">
                <a:solidFill>
                  <a:srgbClr val="000000"/>
                </a:solidFill>
                <a:latin typeface="Garamond" pitchFamily="18" charset="0"/>
                <a:sym typeface="MT Extra" pitchFamily="18" charset="2"/>
              </a:rPr>
              <a:t>)</a:t>
            </a:r>
            <a:r>
              <a:rPr lang="en-US" altLang="zh-CN" dirty="0">
                <a:solidFill>
                  <a:srgbClr val="000000"/>
                </a:solidFill>
                <a:latin typeface="Garamond" pitchFamily="18" charset="0"/>
                <a:sym typeface="Symbol" pitchFamily="18" charset="2"/>
              </a:rPr>
              <a:t>≤|S| . </a:t>
            </a:r>
          </a:p>
          <a:p>
            <a:pPr marL="342900" indent="-342900">
              <a:lnSpc>
                <a:spcPct val="90000"/>
              </a:lnSpc>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Symbol" pitchFamily="18" charset="2"/>
              </a:rPr>
              <a:t>         </a:t>
            </a:r>
            <a:r>
              <a:rPr lang="zh-CN" altLang="en-US" dirty="0">
                <a:solidFill>
                  <a:srgbClr val="000000"/>
                </a:solidFill>
                <a:latin typeface="Garamond" pitchFamily="18" charset="0"/>
                <a:sym typeface="Symbol" pitchFamily="18" charset="2"/>
              </a:rPr>
              <a:t>因为</a:t>
            </a:r>
            <a:r>
              <a:rPr lang="en-US" altLang="zh-CN" dirty="0">
                <a:solidFill>
                  <a:srgbClr val="000000"/>
                </a:solidFill>
                <a:latin typeface="Garamond" pitchFamily="18" charset="0"/>
                <a:sym typeface="Symbol" pitchFamily="18" charset="2"/>
              </a:rPr>
              <a:t>C</a:t>
            </a:r>
            <a:r>
              <a:rPr lang="zh-CN" altLang="en-US" dirty="0">
                <a:solidFill>
                  <a:srgbClr val="000000"/>
                </a:solidFill>
                <a:latin typeface="Garamond" pitchFamily="18" charset="0"/>
                <a:sym typeface="Symbol" pitchFamily="18" charset="2"/>
              </a:rPr>
              <a:t>是</a:t>
            </a:r>
            <a:r>
              <a:rPr lang="en-US" altLang="zh-CN" dirty="0">
                <a:solidFill>
                  <a:srgbClr val="000000"/>
                </a:solidFill>
                <a:latin typeface="Garamond" pitchFamily="18" charset="0"/>
                <a:sym typeface="Symbol" pitchFamily="18" charset="2"/>
              </a:rPr>
              <a:t>H</a:t>
            </a:r>
            <a:r>
              <a:rPr lang="zh-CN" altLang="en-US" dirty="0">
                <a:solidFill>
                  <a:srgbClr val="000000"/>
                </a:solidFill>
                <a:latin typeface="Garamond" pitchFamily="18" charset="0"/>
                <a:sym typeface="Symbol" pitchFamily="18" charset="2"/>
              </a:rPr>
              <a:t>回路</a:t>
            </a:r>
            <a:r>
              <a:rPr lang="en-US" altLang="zh-CN" dirty="0">
                <a:solidFill>
                  <a:srgbClr val="000000"/>
                </a:solidFill>
                <a:latin typeface="Garamond" pitchFamily="18" charset="0"/>
                <a:sym typeface="Symbol" pitchFamily="18" charset="2"/>
              </a:rPr>
              <a:t>,</a:t>
            </a:r>
            <a:r>
              <a:rPr lang="zh-CN" altLang="en-US" dirty="0">
                <a:solidFill>
                  <a:srgbClr val="000000"/>
                </a:solidFill>
                <a:latin typeface="Garamond" pitchFamily="18" charset="0"/>
                <a:sym typeface="Symbol" pitchFamily="18" charset="2"/>
              </a:rPr>
              <a:t>所以它包含了</a:t>
            </a:r>
            <a:r>
              <a:rPr lang="en-US" altLang="zh-CN" dirty="0">
                <a:solidFill>
                  <a:srgbClr val="000000"/>
                </a:solidFill>
                <a:latin typeface="Garamond" pitchFamily="18" charset="0"/>
                <a:sym typeface="Symbol" pitchFamily="18" charset="2"/>
              </a:rPr>
              <a:t>G</a:t>
            </a:r>
            <a:r>
              <a:rPr lang="zh-CN" altLang="en-US" dirty="0">
                <a:solidFill>
                  <a:srgbClr val="000000"/>
                </a:solidFill>
                <a:latin typeface="Garamond" pitchFamily="18" charset="0"/>
                <a:sym typeface="Symbol" pitchFamily="18" charset="2"/>
              </a:rPr>
              <a:t>的所有结点</a:t>
            </a:r>
            <a:r>
              <a:rPr lang="en-US" altLang="zh-CN" dirty="0">
                <a:solidFill>
                  <a:srgbClr val="000000"/>
                </a:solidFill>
                <a:latin typeface="Garamond" pitchFamily="18" charset="0"/>
                <a:sym typeface="Symbol" pitchFamily="18" charset="2"/>
              </a:rPr>
              <a:t>, </a:t>
            </a:r>
            <a:r>
              <a:rPr lang="zh-CN" altLang="en-US" dirty="0">
                <a:solidFill>
                  <a:srgbClr val="000000"/>
                </a:solidFill>
                <a:latin typeface="Garamond" pitchFamily="18" charset="0"/>
                <a:sym typeface="Symbol" pitchFamily="18" charset="2"/>
              </a:rPr>
              <a:t>即</a:t>
            </a:r>
            <a:r>
              <a:rPr lang="en-US" altLang="zh-CN" dirty="0">
                <a:solidFill>
                  <a:srgbClr val="000000"/>
                </a:solidFill>
                <a:latin typeface="Garamond" pitchFamily="18" charset="0"/>
                <a:sym typeface="Symbol" pitchFamily="18" charset="2"/>
              </a:rPr>
              <a:t>C</a:t>
            </a:r>
            <a:r>
              <a:rPr lang="zh-CN" altLang="en-US" dirty="0">
                <a:solidFill>
                  <a:srgbClr val="000000"/>
                </a:solidFill>
                <a:latin typeface="Garamond" pitchFamily="18" charset="0"/>
                <a:sym typeface="Symbol" pitchFamily="18" charset="2"/>
              </a:rPr>
              <a:t>是</a:t>
            </a:r>
            <a:r>
              <a:rPr lang="en-US" altLang="zh-CN" dirty="0">
                <a:solidFill>
                  <a:srgbClr val="000000"/>
                </a:solidFill>
                <a:latin typeface="Garamond" pitchFamily="18" charset="0"/>
                <a:sym typeface="Symbol" pitchFamily="18" charset="2"/>
              </a:rPr>
              <a:t>G</a:t>
            </a:r>
            <a:r>
              <a:rPr lang="zh-CN" altLang="en-US" dirty="0" smtClean="0">
                <a:solidFill>
                  <a:srgbClr val="000000"/>
                </a:solidFill>
                <a:latin typeface="Garamond" pitchFamily="18" charset="0"/>
                <a:sym typeface="Symbol" pitchFamily="18" charset="2"/>
              </a:rPr>
              <a:t>的生成子图</a:t>
            </a:r>
            <a:r>
              <a:rPr lang="en-US" altLang="zh-CN" dirty="0" smtClean="0">
                <a:solidFill>
                  <a:srgbClr val="000000"/>
                </a:solidFill>
                <a:latin typeface="Garamond" pitchFamily="18" charset="0"/>
                <a:sym typeface="Symbol" pitchFamily="18" charset="2"/>
              </a:rPr>
              <a:t>. </a:t>
            </a:r>
            <a:r>
              <a:rPr lang="zh-CN" altLang="en-US" dirty="0" smtClean="0">
                <a:solidFill>
                  <a:srgbClr val="000000"/>
                </a:solidFill>
                <a:latin typeface="Garamond" pitchFamily="18" charset="0"/>
                <a:sym typeface="Symbol" pitchFamily="18" charset="2"/>
              </a:rPr>
              <a:t>所以</a:t>
            </a:r>
            <a:r>
              <a:rPr lang="en-US" altLang="zh-CN" dirty="0" smtClean="0">
                <a:solidFill>
                  <a:srgbClr val="000000"/>
                </a:solidFill>
                <a:latin typeface="Garamond" pitchFamily="18" charset="0"/>
                <a:sym typeface="Symbol" pitchFamily="18" charset="2"/>
              </a:rPr>
              <a:t>C-S </a:t>
            </a:r>
            <a:r>
              <a:rPr lang="zh-CN" altLang="en-US" dirty="0" smtClean="0">
                <a:solidFill>
                  <a:srgbClr val="000000"/>
                </a:solidFill>
                <a:latin typeface="Garamond" pitchFamily="18" charset="0"/>
                <a:sym typeface="Symbol" pitchFamily="18" charset="2"/>
              </a:rPr>
              <a:t>也是</a:t>
            </a:r>
            <a:r>
              <a:rPr lang="en-US" altLang="zh-CN" dirty="0" smtClean="0">
                <a:solidFill>
                  <a:srgbClr val="000000"/>
                </a:solidFill>
                <a:latin typeface="Garamond" pitchFamily="18" charset="0"/>
                <a:sym typeface="Symbol" pitchFamily="18" charset="2"/>
              </a:rPr>
              <a:t>G-S </a:t>
            </a:r>
            <a:r>
              <a:rPr lang="zh-CN" altLang="en-US" dirty="0" smtClean="0">
                <a:solidFill>
                  <a:srgbClr val="000000"/>
                </a:solidFill>
                <a:latin typeface="Garamond" pitchFamily="18" charset="0"/>
                <a:sym typeface="Symbol" pitchFamily="18" charset="2"/>
              </a:rPr>
              <a:t>的生成子图</a:t>
            </a:r>
            <a:r>
              <a:rPr lang="en-US" altLang="zh-CN" dirty="0" smtClean="0">
                <a:solidFill>
                  <a:srgbClr val="000000"/>
                </a:solidFill>
                <a:latin typeface="Garamond" pitchFamily="18" charset="0"/>
                <a:sym typeface="Symbol" pitchFamily="18" charset="2"/>
              </a:rPr>
              <a:t>, </a:t>
            </a:r>
            <a:r>
              <a:rPr lang="zh-CN" altLang="en-US" dirty="0" smtClean="0">
                <a:solidFill>
                  <a:srgbClr val="000000"/>
                </a:solidFill>
                <a:latin typeface="Garamond" pitchFamily="18" charset="0"/>
                <a:sym typeface="Symbol" pitchFamily="18" charset="2"/>
              </a:rPr>
              <a:t>故</a:t>
            </a:r>
          </a:p>
          <a:p>
            <a:pPr marL="342900" indent="-342900">
              <a:lnSpc>
                <a:spcPct val="90000"/>
              </a:lnSpc>
              <a:spcBef>
                <a:spcPct val="20000"/>
              </a:spcBef>
              <a:buClr>
                <a:srgbClr val="89AAD3"/>
              </a:buClr>
              <a:buSzPct val="70000"/>
              <a:buFont typeface="Wingdings" pitchFamily="2" charset="2"/>
              <a:buNone/>
            </a:pPr>
            <a:r>
              <a:rPr lang="zh-CN" altLang="en-US" dirty="0" smtClean="0">
                <a:solidFill>
                  <a:srgbClr val="000000"/>
                </a:solidFill>
                <a:latin typeface="Garamond" pitchFamily="18" charset="0"/>
                <a:sym typeface="Symbol" pitchFamily="18" charset="2"/>
              </a:rPr>
              <a:t>         </a:t>
            </a:r>
            <a:r>
              <a:rPr lang="en-US" altLang="zh-CN" i="1" dirty="0">
                <a:solidFill>
                  <a:srgbClr val="000000"/>
                </a:solidFill>
                <a:latin typeface="Garamond" pitchFamily="18" charset="0"/>
                <a:sym typeface="MT Extra" pitchFamily="18" charset="2"/>
              </a:rPr>
              <a:t>p</a:t>
            </a:r>
            <a:r>
              <a:rPr lang="en-US" altLang="zh-CN" dirty="0">
                <a:solidFill>
                  <a:srgbClr val="000000"/>
                </a:solidFill>
                <a:latin typeface="Garamond" pitchFamily="18" charset="0"/>
                <a:sym typeface="MT Extra" pitchFamily="18" charset="2"/>
              </a:rPr>
              <a:t>(G-S)</a:t>
            </a:r>
            <a:r>
              <a:rPr lang="en-US" altLang="zh-CN" dirty="0">
                <a:solidFill>
                  <a:srgbClr val="000000"/>
                </a:solidFill>
                <a:latin typeface="Garamond" pitchFamily="18" charset="0"/>
                <a:sym typeface="Symbol" pitchFamily="18" charset="2"/>
              </a:rPr>
              <a:t>≤ </a:t>
            </a:r>
            <a:r>
              <a:rPr lang="en-US" altLang="zh-CN" i="1" dirty="0" smtClean="0">
                <a:solidFill>
                  <a:srgbClr val="000000"/>
                </a:solidFill>
                <a:latin typeface="Garamond" pitchFamily="18" charset="0"/>
                <a:sym typeface="MT Extra" pitchFamily="18" charset="2"/>
              </a:rPr>
              <a:t>p</a:t>
            </a:r>
            <a:r>
              <a:rPr lang="en-US" altLang="zh-CN" dirty="0" smtClean="0">
                <a:solidFill>
                  <a:srgbClr val="000000"/>
                </a:solidFill>
                <a:latin typeface="Garamond" pitchFamily="18" charset="0"/>
                <a:sym typeface="MT Extra" pitchFamily="18" charset="2"/>
              </a:rPr>
              <a:t>(C-S</a:t>
            </a:r>
            <a:r>
              <a:rPr lang="en-US" altLang="zh-CN" dirty="0">
                <a:solidFill>
                  <a:srgbClr val="000000"/>
                </a:solidFill>
                <a:latin typeface="Garamond" pitchFamily="18" charset="0"/>
                <a:sym typeface="MT Extra" pitchFamily="18" charset="2"/>
              </a:rPr>
              <a:t>)</a:t>
            </a:r>
            <a:r>
              <a:rPr lang="en-US" altLang="zh-CN" dirty="0">
                <a:solidFill>
                  <a:srgbClr val="000000"/>
                </a:solidFill>
                <a:latin typeface="Garamond" pitchFamily="18" charset="0"/>
                <a:sym typeface="Symbol" pitchFamily="18" charset="2"/>
              </a:rPr>
              <a:t>≤|S|.  </a:t>
            </a: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3569768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46">
                                            <p:txEl>
                                              <p:pRg st="0" end="0"/>
                                            </p:txEl>
                                          </p:spTgt>
                                        </p:tgtEl>
                                        <p:attrNameLst>
                                          <p:attrName>style.visibility</p:attrName>
                                        </p:attrNameLst>
                                      </p:cBhvr>
                                      <p:to>
                                        <p:strVal val="visible"/>
                                      </p:to>
                                    </p:set>
                                    <p:animEffect transition="in" filter="wipe(left)">
                                      <p:cBhvr>
                                        <p:cTn id="7" dur="500"/>
                                        <p:tgtEl>
                                          <p:spTgt spid="338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46">
                                            <p:txEl>
                                              <p:pRg st="1" end="1"/>
                                            </p:txEl>
                                          </p:spTgt>
                                        </p:tgtEl>
                                        <p:attrNameLst>
                                          <p:attrName>style.visibility</p:attrName>
                                        </p:attrNameLst>
                                      </p:cBhvr>
                                      <p:to>
                                        <p:strVal val="visible"/>
                                      </p:to>
                                    </p:set>
                                    <p:animEffect transition="in" filter="wipe(left)">
                                      <p:cBhvr>
                                        <p:cTn id="12" dur="500"/>
                                        <p:tgtEl>
                                          <p:spTgt spid="3389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946">
                                            <p:txEl>
                                              <p:pRg st="2" end="2"/>
                                            </p:txEl>
                                          </p:spTgt>
                                        </p:tgtEl>
                                        <p:attrNameLst>
                                          <p:attrName>style.visibility</p:attrName>
                                        </p:attrNameLst>
                                      </p:cBhvr>
                                      <p:to>
                                        <p:strVal val="visible"/>
                                      </p:to>
                                    </p:set>
                                    <p:animEffect transition="in" filter="wipe(left)">
                                      <p:cBhvr>
                                        <p:cTn id="17" dur="500"/>
                                        <p:tgtEl>
                                          <p:spTgt spid="3389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946">
                                            <p:txEl>
                                              <p:pRg st="3" end="3"/>
                                            </p:txEl>
                                          </p:spTgt>
                                        </p:tgtEl>
                                        <p:attrNameLst>
                                          <p:attrName>style.visibility</p:attrName>
                                        </p:attrNameLst>
                                      </p:cBhvr>
                                      <p:to>
                                        <p:strVal val="visible"/>
                                      </p:to>
                                    </p:set>
                                    <p:animEffect transition="in" filter="wipe(left)">
                                      <p:cBhvr>
                                        <p:cTn id="22" dur="500"/>
                                        <p:tgtEl>
                                          <p:spTgt spid="3389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946">
                                            <p:txEl>
                                              <p:pRg st="4" end="4"/>
                                            </p:txEl>
                                          </p:spTgt>
                                        </p:tgtEl>
                                        <p:attrNameLst>
                                          <p:attrName>style.visibility</p:attrName>
                                        </p:attrNameLst>
                                      </p:cBhvr>
                                      <p:to>
                                        <p:strVal val="visible"/>
                                      </p:to>
                                    </p:set>
                                    <p:animEffect transition="in" filter="wipe(left)">
                                      <p:cBhvr>
                                        <p:cTn id="27" dur="500"/>
                                        <p:tgtEl>
                                          <p:spTgt spid="3389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946">
                                            <p:txEl>
                                              <p:pRg st="5" end="5"/>
                                            </p:txEl>
                                          </p:spTgt>
                                        </p:tgtEl>
                                        <p:attrNameLst>
                                          <p:attrName>style.visibility</p:attrName>
                                        </p:attrNameLst>
                                      </p:cBhvr>
                                      <p:to>
                                        <p:strVal val="visible"/>
                                      </p:to>
                                    </p:set>
                                    <p:animEffect transition="in" filter="wipe(left)">
                                      <p:cBhvr>
                                        <p:cTn id="32" dur="500"/>
                                        <p:tgtEl>
                                          <p:spTgt spid="3389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946">
                                            <p:txEl>
                                              <p:pRg st="6" end="6"/>
                                            </p:txEl>
                                          </p:spTgt>
                                        </p:tgtEl>
                                        <p:attrNameLst>
                                          <p:attrName>style.visibility</p:attrName>
                                        </p:attrNameLst>
                                      </p:cBhvr>
                                      <p:to>
                                        <p:strVal val="visible"/>
                                      </p:to>
                                    </p:set>
                                    <p:animEffect transition="in" filter="wipe(left)">
                                      <p:cBhvr>
                                        <p:cTn id="37" dur="500"/>
                                        <p:tgtEl>
                                          <p:spTgt spid="3389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946">
                                            <p:txEl>
                                              <p:pRg st="7" end="7"/>
                                            </p:txEl>
                                          </p:spTgt>
                                        </p:tgtEl>
                                        <p:attrNameLst>
                                          <p:attrName>style.visibility</p:attrName>
                                        </p:attrNameLst>
                                      </p:cBhvr>
                                      <p:to>
                                        <p:strVal val="visible"/>
                                      </p:to>
                                    </p:set>
                                    <p:animEffect transition="in" filter="wipe(left)">
                                      <p:cBhvr>
                                        <p:cTn id="42" dur="500"/>
                                        <p:tgtEl>
                                          <p:spTgt spid="3389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946">
                                            <p:txEl>
                                              <p:pRg st="8" end="8"/>
                                            </p:txEl>
                                          </p:spTgt>
                                        </p:tgtEl>
                                        <p:attrNameLst>
                                          <p:attrName>style.visibility</p:attrName>
                                        </p:attrNameLst>
                                      </p:cBhvr>
                                      <p:to>
                                        <p:strVal val="visible"/>
                                      </p:to>
                                    </p:set>
                                    <p:animEffect transition="in" filter="wipe(left)">
                                      <p:cBhvr>
                                        <p:cTn id="47" dur="500"/>
                                        <p:tgtEl>
                                          <p:spTgt spid="3389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946">
                                            <p:txEl>
                                              <p:pRg st="9" end="9"/>
                                            </p:txEl>
                                          </p:spTgt>
                                        </p:tgtEl>
                                        <p:attrNameLst>
                                          <p:attrName>style.visibility</p:attrName>
                                        </p:attrNameLst>
                                      </p:cBhvr>
                                      <p:to>
                                        <p:strVal val="visible"/>
                                      </p:to>
                                    </p:set>
                                    <p:animEffect transition="in" filter="wipe(left)">
                                      <p:cBhvr>
                                        <p:cTn id="52" dur="500"/>
                                        <p:tgtEl>
                                          <p:spTgt spid="3389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ChangeArrowheads="1"/>
          </p:cNvSpPr>
          <p:nvPr/>
        </p:nvSpPr>
        <p:spPr bwMode="auto">
          <a:xfrm>
            <a:off x="476250" y="1222659"/>
            <a:ext cx="8147050" cy="946150"/>
          </a:xfrm>
          <a:prstGeom prst="rect">
            <a:avLst/>
          </a:prstGeom>
          <a:noFill/>
          <a:ln w="9525">
            <a:noFill/>
            <a:miter lim="800000"/>
            <a:headEnd/>
            <a:tailEnd/>
          </a:ln>
        </p:spPr>
        <p:txBody>
          <a:bodyPr>
            <a:spAutoFit/>
          </a:bodyPr>
          <a:lstStyle/>
          <a:p>
            <a:r>
              <a:rPr lang="zh-CN" altLang="en-US" sz="2800" dirty="0" smtClean="0">
                <a:solidFill>
                  <a:srgbClr val="FF0000"/>
                </a:solidFill>
              </a:rPr>
              <a:t>推论</a:t>
            </a:r>
            <a:r>
              <a:rPr lang="en-US" altLang="zh-CN" sz="2800" dirty="0">
                <a:solidFill>
                  <a:srgbClr val="FF0000"/>
                </a:solidFill>
              </a:rPr>
              <a:t>1</a:t>
            </a:r>
            <a:r>
              <a:rPr lang="en-US" altLang="zh-CN" sz="2800" dirty="0" smtClean="0">
                <a:solidFill>
                  <a:srgbClr val="FF0000"/>
                </a:solidFill>
              </a:rPr>
              <a:t> </a:t>
            </a:r>
            <a:r>
              <a:rPr lang="zh-CN" altLang="en-US" sz="2800" dirty="0">
                <a:solidFill>
                  <a:srgbClr val="000000"/>
                </a:solidFill>
              </a:rPr>
              <a:t>若图</a:t>
            </a:r>
            <a:r>
              <a:rPr lang="en-US" altLang="zh-CN" sz="2800" dirty="0">
                <a:solidFill>
                  <a:srgbClr val="000000"/>
                </a:solidFill>
              </a:rPr>
              <a:t>G=&lt;V,E&gt;</a:t>
            </a:r>
            <a:r>
              <a:rPr lang="zh-CN" altLang="en-US" sz="2800" dirty="0">
                <a:solidFill>
                  <a:srgbClr val="000000"/>
                </a:solidFill>
              </a:rPr>
              <a:t>有</a:t>
            </a:r>
            <a:r>
              <a:rPr lang="en-US" altLang="zh-CN" sz="2800" dirty="0">
                <a:solidFill>
                  <a:srgbClr val="000000"/>
                </a:solidFill>
              </a:rPr>
              <a:t>H-</a:t>
            </a:r>
            <a:r>
              <a:rPr lang="zh-CN" altLang="en-US" sz="2800" dirty="0">
                <a:solidFill>
                  <a:srgbClr val="000000"/>
                </a:solidFill>
              </a:rPr>
              <a:t>道路</a:t>
            </a:r>
            <a:r>
              <a:rPr lang="en-US" altLang="zh-CN" sz="2800" dirty="0">
                <a:solidFill>
                  <a:srgbClr val="000000"/>
                </a:solidFill>
              </a:rPr>
              <a:t>,</a:t>
            </a:r>
            <a:r>
              <a:rPr lang="zh-CN" altLang="en-US" sz="2800" dirty="0">
                <a:solidFill>
                  <a:srgbClr val="000000"/>
                </a:solidFill>
              </a:rPr>
              <a:t>则对</a:t>
            </a:r>
            <a:r>
              <a:rPr lang="en-US" altLang="zh-CN" sz="2800" dirty="0">
                <a:solidFill>
                  <a:srgbClr val="000000"/>
                </a:solidFill>
              </a:rPr>
              <a:t>V</a:t>
            </a:r>
            <a:r>
              <a:rPr lang="zh-CN" altLang="en-US" sz="2800" dirty="0">
                <a:solidFill>
                  <a:srgbClr val="000000"/>
                </a:solidFill>
              </a:rPr>
              <a:t>的任何非空</a:t>
            </a:r>
          </a:p>
          <a:p>
            <a:r>
              <a:rPr lang="zh-CN" altLang="en-US" sz="2800" dirty="0">
                <a:solidFill>
                  <a:srgbClr val="000000"/>
                </a:solidFill>
              </a:rPr>
              <a:t>          子集</a:t>
            </a:r>
            <a:r>
              <a:rPr lang="en-US" altLang="zh-CN" sz="2800" dirty="0">
                <a:solidFill>
                  <a:srgbClr val="000000"/>
                </a:solidFill>
              </a:rPr>
              <a:t>S, </a:t>
            </a:r>
            <a:r>
              <a:rPr lang="zh-CN" altLang="en-US" sz="2800" dirty="0">
                <a:solidFill>
                  <a:srgbClr val="000000"/>
                </a:solidFill>
              </a:rPr>
              <a:t>均有</a:t>
            </a:r>
            <a:r>
              <a:rPr lang="en-US" altLang="zh-CN" sz="2800" i="1" dirty="0">
                <a:solidFill>
                  <a:srgbClr val="000000"/>
                </a:solidFill>
              </a:rPr>
              <a:t>p</a:t>
            </a:r>
            <a:r>
              <a:rPr lang="en-US" altLang="zh-CN" sz="2800" dirty="0">
                <a:solidFill>
                  <a:srgbClr val="000000"/>
                </a:solidFill>
              </a:rPr>
              <a:t>(G-S)≤|S|+1. </a:t>
            </a:r>
          </a:p>
        </p:txBody>
      </p:sp>
      <p:sp>
        <p:nvSpPr>
          <p:cNvPr id="339972" name="Rectangle 4"/>
          <p:cNvSpPr>
            <a:spLocks noChangeArrowheads="1"/>
          </p:cNvSpPr>
          <p:nvPr/>
        </p:nvSpPr>
        <p:spPr bwMode="auto">
          <a:xfrm>
            <a:off x="476250" y="2121184"/>
            <a:ext cx="8351838" cy="2195512"/>
          </a:xfrm>
          <a:prstGeom prst="rect">
            <a:avLst/>
          </a:prstGeom>
          <a:noFill/>
          <a:ln w="9525">
            <a:noFill/>
            <a:miter lim="800000"/>
            <a:headEnd/>
            <a:tailEnd/>
          </a:ln>
        </p:spPr>
        <p:txBody>
          <a:bodyPr>
            <a:spAutoFit/>
          </a:bodyPr>
          <a:lstStyle/>
          <a:p>
            <a:pPr>
              <a:lnSpc>
                <a:spcPct val="90000"/>
              </a:lnSpc>
              <a:spcBef>
                <a:spcPct val="20000"/>
              </a:spcBef>
              <a:buClr>
                <a:srgbClr val="89AAD3"/>
              </a:buClr>
              <a:buSzPct val="70000"/>
              <a:buFont typeface="Wingdings" pitchFamily="2" charset="2"/>
              <a:buNone/>
            </a:pPr>
            <a:r>
              <a:rPr lang="zh-CN" altLang="en-US" sz="2600" dirty="0">
                <a:solidFill>
                  <a:srgbClr val="FF0000"/>
                </a:solidFill>
                <a:latin typeface="Garamond" pitchFamily="18" charset="0"/>
                <a:sym typeface="MT Extra" pitchFamily="18" charset="2"/>
              </a:rPr>
              <a:t>证明</a:t>
            </a:r>
            <a:r>
              <a:rPr lang="en-US" altLang="zh-CN" sz="2600" dirty="0">
                <a:solidFill>
                  <a:srgbClr val="000000"/>
                </a:solidFill>
                <a:latin typeface="Garamond" pitchFamily="18" charset="0"/>
                <a:sym typeface="MT Extra" pitchFamily="18" charset="2"/>
              </a:rPr>
              <a:t>:  </a:t>
            </a:r>
            <a:r>
              <a:rPr lang="zh-CN" altLang="en-US" sz="2600" dirty="0">
                <a:solidFill>
                  <a:srgbClr val="000000"/>
                </a:solidFill>
                <a:latin typeface="Garamond" pitchFamily="18" charset="0"/>
                <a:sym typeface="MT Extra" pitchFamily="18" charset="2"/>
              </a:rPr>
              <a:t>设</a:t>
            </a:r>
            <a:r>
              <a:rPr lang="en-US" altLang="zh-CN" sz="2600" dirty="0">
                <a:solidFill>
                  <a:srgbClr val="000000"/>
                </a:solidFill>
                <a:latin typeface="Garamond" pitchFamily="18" charset="0"/>
                <a:sym typeface="MT Extra" pitchFamily="18" charset="2"/>
              </a:rPr>
              <a:t>P</a:t>
            </a:r>
            <a:r>
              <a:rPr lang="zh-CN" altLang="en-US" sz="2600" dirty="0">
                <a:solidFill>
                  <a:srgbClr val="000000"/>
                </a:solidFill>
                <a:latin typeface="Garamond" pitchFamily="18" charset="0"/>
                <a:sym typeface="MT Extra" pitchFamily="18" charset="2"/>
              </a:rPr>
              <a:t>是图</a:t>
            </a:r>
            <a:r>
              <a:rPr lang="en-US" altLang="zh-CN" sz="2600" dirty="0">
                <a:solidFill>
                  <a:srgbClr val="000000"/>
                </a:solidFill>
                <a:latin typeface="Garamond" pitchFamily="18" charset="0"/>
                <a:sym typeface="MT Extra" pitchFamily="18" charset="2"/>
              </a:rPr>
              <a:t>G</a:t>
            </a:r>
            <a:r>
              <a:rPr lang="zh-CN" altLang="en-US" sz="2600" dirty="0">
                <a:solidFill>
                  <a:srgbClr val="000000"/>
                </a:solidFill>
                <a:latin typeface="Garamond" pitchFamily="18" charset="0"/>
                <a:sym typeface="MT Extra" pitchFamily="18" charset="2"/>
              </a:rPr>
              <a:t>的一条起于</a:t>
            </a:r>
            <a:r>
              <a:rPr lang="en-US" altLang="zh-CN" sz="2600" dirty="0">
                <a:solidFill>
                  <a:srgbClr val="000000"/>
                </a:solidFill>
                <a:latin typeface="Garamond" pitchFamily="18" charset="0"/>
                <a:sym typeface="MT Extra" pitchFamily="18" charset="2"/>
              </a:rPr>
              <a:t>u</a:t>
            </a:r>
            <a:r>
              <a:rPr lang="zh-CN" altLang="en-US" sz="2600" dirty="0">
                <a:solidFill>
                  <a:srgbClr val="000000"/>
                </a:solidFill>
                <a:latin typeface="Garamond" pitchFamily="18" charset="0"/>
                <a:sym typeface="MT Extra" pitchFamily="18" charset="2"/>
              </a:rPr>
              <a:t>终于</a:t>
            </a:r>
            <a:r>
              <a:rPr lang="en-US" altLang="zh-CN" sz="2600" dirty="0">
                <a:solidFill>
                  <a:srgbClr val="000000"/>
                </a:solidFill>
                <a:latin typeface="Garamond" pitchFamily="18" charset="0"/>
                <a:sym typeface="MT Extra" pitchFamily="18" charset="2"/>
              </a:rPr>
              <a:t>v</a:t>
            </a:r>
            <a:r>
              <a:rPr lang="zh-CN" altLang="en-US" sz="2600" dirty="0">
                <a:solidFill>
                  <a:srgbClr val="000000"/>
                </a:solidFill>
                <a:latin typeface="Garamond" pitchFamily="18" charset="0"/>
                <a:sym typeface="MT Extra" pitchFamily="18" charset="2"/>
              </a:rPr>
              <a:t>的一条</a:t>
            </a:r>
            <a:r>
              <a:rPr lang="en-US" altLang="zh-CN" sz="2600" dirty="0">
                <a:solidFill>
                  <a:srgbClr val="000000"/>
                </a:solidFill>
                <a:latin typeface="Garamond" pitchFamily="18" charset="0"/>
                <a:sym typeface="MT Extra" pitchFamily="18" charset="2"/>
              </a:rPr>
              <a:t>H-</a:t>
            </a:r>
            <a:r>
              <a:rPr lang="zh-CN" altLang="en-US" sz="2600" dirty="0">
                <a:solidFill>
                  <a:srgbClr val="000000"/>
                </a:solidFill>
                <a:latin typeface="Garamond" pitchFamily="18" charset="0"/>
                <a:sym typeface="MT Extra" pitchFamily="18" charset="2"/>
              </a:rPr>
              <a:t>路</a:t>
            </a:r>
            <a:r>
              <a:rPr lang="en-US" altLang="zh-CN" sz="2600" dirty="0">
                <a:solidFill>
                  <a:srgbClr val="000000"/>
                </a:solidFill>
                <a:latin typeface="Garamond" pitchFamily="18" charset="0"/>
                <a:sym typeface="MT Extra" pitchFamily="18" charset="2"/>
              </a:rPr>
              <a:t>,</a:t>
            </a:r>
          </a:p>
          <a:p>
            <a:pPr>
              <a:lnSpc>
                <a:spcPct val="90000"/>
              </a:lnSpc>
              <a:spcBef>
                <a:spcPct val="20000"/>
              </a:spcBef>
              <a:buClr>
                <a:srgbClr val="89AAD3"/>
              </a:buClr>
              <a:buSzPct val="70000"/>
              <a:buFont typeface="Wingdings" pitchFamily="2" charset="2"/>
              <a:buNone/>
            </a:pPr>
            <a:r>
              <a:rPr lang="en-US" altLang="zh-CN" sz="2600" dirty="0">
                <a:solidFill>
                  <a:srgbClr val="000000"/>
                </a:solidFill>
                <a:latin typeface="Garamond" pitchFamily="18" charset="0"/>
                <a:sym typeface="MT Extra" pitchFamily="18" charset="2"/>
              </a:rPr>
              <a:t>           </a:t>
            </a:r>
            <a:r>
              <a:rPr lang="zh-CN" altLang="en-US" sz="2600" dirty="0">
                <a:solidFill>
                  <a:srgbClr val="000000"/>
                </a:solidFill>
                <a:latin typeface="Garamond" pitchFamily="18" charset="0"/>
                <a:sym typeface="MT Extra" pitchFamily="18" charset="2"/>
              </a:rPr>
              <a:t>令</a:t>
            </a:r>
            <a:r>
              <a:rPr lang="en-US" altLang="zh-CN" sz="2600" dirty="0">
                <a:solidFill>
                  <a:srgbClr val="000000"/>
                </a:solidFill>
                <a:latin typeface="Garamond" pitchFamily="18" charset="0"/>
                <a:sym typeface="MT Extra" pitchFamily="18" charset="2"/>
              </a:rPr>
              <a:t>G</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=G+(</a:t>
            </a:r>
            <a:r>
              <a:rPr lang="en-US" altLang="zh-CN" sz="2600" dirty="0" err="1">
                <a:solidFill>
                  <a:srgbClr val="000000"/>
                </a:solidFill>
                <a:latin typeface="Garamond" pitchFamily="18" charset="0"/>
                <a:sym typeface="MT Extra" pitchFamily="18" charset="2"/>
              </a:rPr>
              <a:t>u,v</a:t>
            </a:r>
            <a:r>
              <a:rPr lang="en-US" altLang="zh-CN" sz="2600" dirty="0">
                <a:solidFill>
                  <a:srgbClr val="000000"/>
                </a:solidFill>
                <a:latin typeface="Garamond" pitchFamily="18" charset="0"/>
                <a:sym typeface="MT Extra" pitchFamily="18" charset="2"/>
              </a:rPr>
              <a:t>),  </a:t>
            </a:r>
            <a:r>
              <a:rPr lang="zh-CN" altLang="en-US" sz="2600" dirty="0">
                <a:solidFill>
                  <a:srgbClr val="000000"/>
                </a:solidFill>
                <a:latin typeface="Garamond" pitchFamily="18" charset="0"/>
                <a:sym typeface="MT Extra" pitchFamily="18" charset="2"/>
              </a:rPr>
              <a:t>显然</a:t>
            </a:r>
            <a:r>
              <a:rPr lang="en-US" altLang="zh-CN" sz="2600" dirty="0">
                <a:solidFill>
                  <a:srgbClr val="000000"/>
                </a:solidFill>
                <a:latin typeface="Garamond" pitchFamily="18" charset="0"/>
                <a:sym typeface="MT Extra" pitchFamily="18" charset="2"/>
              </a:rPr>
              <a:t>G</a:t>
            </a:r>
            <a:r>
              <a:rPr lang="en-US" altLang="zh-CN" sz="2600" baseline="-25000" dirty="0">
                <a:solidFill>
                  <a:srgbClr val="000000"/>
                </a:solidFill>
                <a:latin typeface="Garamond" pitchFamily="18" charset="0"/>
                <a:sym typeface="MT Extra" pitchFamily="18" charset="2"/>
              </a:rPr>
              <a:t>1</a:t>
            </a:r>
            <a:r>
              <a:rPr lang="zh-CN" altLang="en-US" sz="2600" dirty="0">
                <a:solidFill>
                  <a:srgbClr val="000000"/>
                </a:solidFill>
              </a:rPr>
              <a:t>是哈密顿图</a:t>
            </a:r>
          </a:p>
          <a:p>
            <a:pPr>
              <a:lnSpc>
                <a:spcPct val="90000"/>
              </a:lnSpc>
              <a:spcBef>
                <a:spcPct val="20000"/>
              </a:spcBef>
              <a:buClr>
                <a:srgbClr val="89AAD3"/>
              </a:buClr>
              <a:buSzPct val="70000"/>
              <a:buFont typeface="Wingdings" pitchFamily="2" charset="2"/>
              <a:buNone/>
            </a:pPr>
            <a:r>
              <a:rPr lang="zh-CN" altLang="en-US" sz="2600" dirty="0">
                <a:solidFill>
                  <a:srgbClr val="000000"/>
                </a:solidFill>
              </a:rPr>
              <a:t>           </a:t>
            </a:r>
            <a:r>
              <a:rPr lang="en-US" altLang="zh-CN" sz="2600" i="1" dirty="0">
                <a:solidFill>
                  <a:srgbClr val="000000"/>
                </a:solidFill>
                <a:latin typeface="Garamond" pitchFamily="18" charset="0"/>
                <a:sym typeface="MT Extra" pitchFamily="18" charset="2"/>
              </a:rPr>
              <a:t>p</a:t>
            </a:r>
            <a:r>
              <a:rPr lang="en-US" altLang="zh-CN" sz="2600" dirty="0">
                <a:solidFill>
                  <a:srgbClr val="000000"/>
                </a:solidFill>
                <a:latin typeface="Garamond" pitchFamily="18" charset="0"/>
                <a:sym typeface="MT Extra" pitchFamily="18" charset="2"/>
              </a:rPr>
              <a:t>(G</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 -V</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a:t>
            </a:r>
            <a:r>
              <a:rPr lang="en-US" altLang="zh-CN" sz="2600" dirty="0">
                <a:solidFill>
                  <a:srgbClr val="000000"/>
                </a:solidFill>
                <a:latin typeface="Garamond" pitchFamily="18" charset="0"/>
                <a:sym typeface="Symbol" pitchFamily="18" charset="2"/>
              </a:rPr>
              <a:t>≤ |</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1 </a:t>
            </a:r>
            <a:r>
              <a:rPr lang="en-US" altLang="zh-CN" sz="2600" dirty="0">
                <a:solidFill>
                  <a:srgbClr val="000000"/>
                </a:solidFill>
                <a:latin typeface="Garamond" pitchFamily="18" charset="0"/>
                <a:sym typeface="Symbol" pitchFamily="18" charset="2"/>
              </a:rPr>
              <a:t>|</a:t>
            </a:r>
          </a:p>
          <a:p>
            <a:pPr>
              <a:lnSpc>
                <a:spcPct val="90000"/>
              </a:lnSpc>
              <a:spcBef>
                <a:spcPct val="20000"/>
              </a:spcBef>
              <a:buClr>
                <a:srgbClr val="89AAD3"/>
              </a:buClr>
              <a:buSzPct val="70000"/>
              <a:buFont typeface="Wingdings" pitchFamily="2" charset="2"/>
              <a:buNone/>
            </a:pPr>
            <a:r>
              <a:rPr lang="en-US" altLang="zh-CN" sz="2600" i="1" dirty="0">
                <a:solidFill>
                  <a:srgbClr val="000000"/>
                </a:solidFill>
                <a:latin typeface="Garamond" pitchFamily="18" charset="0"/>
                <a:sym typeface="MT Extra" pitchFamily="18" charset="2"/>
              </a:rPr>
              <a:t>            p</a:t>
            </a:r>
            <a:r>
              <a:rPr lang="en-US" altLang="zh-CN" sz="2600" dirty="0">
                <a:solidFill>
                  <a:srgbClr val="000000"/>
                </a:solidFill>
                <a:latin typeface="Garamond" pitchFamily="18" charset="0"/>
                <a:sym typeface="MT Extra" pitchFamily="18" charset="2"/>
              </a:rPr>
              <a:t>(G -V</a:t>
            </a:r>
            <a:r>
              <a:rPr lang="en-US" altLang="zh-CN" sz="2600" baseline="-25000" dirty="0">
                <a:solidFill>
                  <a:srgbClr val="000000"/>
                </a:solidFill>
                <a:latin typeface="Garamond" pitchFamily="18" charset="0"/>
                <a:sym typeface="MT Extra" pitchFamily="18" charset="2"/>
              </a:rPr>
              <a:t>1</a:t>
            </a:r>
            <a:r>
              <a:rPr lang="en-US" altLang="zh-CN" sz="2600" dirty="0" smtClean="0">
                <a:solidFill>
                  <a:srgbClr val="000000"/>
                </a:solidFill>
                <a:latin typeface="Garamond" pitchFamily="18" charset="0"/>
                <a:sym typeface="MT Extra" pitchFamily="18" charset="2"/>
              </a:rPr>
              <a:t>)</a:t>
            </a:r>
            <a:r>
              <a:rPr lang="en-US" altLang="zh-CN" sz="2600" dirty="0">
                <a:solidFill>
                  <a:srgbClr val="000000"/>
                </a:solidFill>
                <a:latin typeface="Garamond" pitchFamily="18" charset="0"/>
                <a:sym typeface="Symbol" pitchFamily="18" charset="2"/>
              </a:rPr>
              <a:t>=</a:t>
            </a:r>
            <a:r>
              <a:rPr lang="en-US" altLang="zh-CN" sz="2600" dirty="0" smtClean="0">
                <a:solidFill>
                  <a:srgbClr val="000000"/>
                </a:solidFill>
                <a:latin typeface="Garamond" pitchFamily="18" charset="0"/>
                <a:sym typeface="Symbol" pitchFamily="18" charset="2"/>
              </a:rPr>
              <a:t> </a:t>
            </a:r>
            <a:r>
              <a:rPr lang="en-US" altLang="zh-CN" sz="2600" i="1" dirty="0">
                <a:solidFill>
                  <a:srgbClr val="000000"/>
                </a:solidFill>
                <a:latin typeface="Garamond" pitchFamily="18" charset="0"/>
                <a:sym typeface="MT Extra" pitchFamily="18" charset="2"/>
              </a:rPr>
              <a:t>p</a:t>
            </a:r>
            <a:r>
              <a:rPr lang="en-US" altLang="zh-CN" sz="2600" dirty="0">
                <a:solidFill>
                  <a:srgbClr val="000000"/>
                </a:solidFill>
                <a:latin typeface="Garamond" pitchFamily="18" charset="0"/>
                <a:sym typeface="MT Extra" pitchFamily="18" charset="2"/>
              </a:rPr>
              <a:t>(G</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 -V</a:t>
            </a:r>
            <a:r>
              <a:rPr lang="en-US" altLang="zh-CN" sz="2600" baseline="-25000" dirty="0">
                <a:solidFill>
                  <a:srgbClr val="000000"/>
                </a:solidFill>
                <a:latin typeface="Garamond" pitchFamily="18" charset="0"/>
                <a:sym typeface="MT Extra" pitchFamily="18" charset="2"/>
              </a:rPr>
              <a:t>1 </a:t>
            </a:r>
            <a:r>
              <a:rPr lang="en-US" altLang="zh-CN" sz="2600" dirty="0">
                <a:solidFill>
                  <a:srgbClr val="000000"/>
                </a:solidFill>
                <a:latin typeface="Garamond" pitchFamily="18" charset="0"/>
                <a:sym typeface="MT Extra" pitchFamily="18" charset="2"/>
              </a:rPr>
              <a:t>-(</a:t>
            </a:r>
            <a:r>
              <a:rPr lang="en-US" altLang="zh-CN" sz="2600" dirty="0" err="1">
                <a:solidFill>
                  <a:srgbClr val="000000"/>
                </a:solidFill>
                <a:latin typeface="Garamond" pitchFamily="18" charset="0"/>
                <a:sym typeface="MT Extra" pitchFamily="18" charset="2"/>
              </a:rPr>
              <a:t>u,v</a:t>
            </a:r>
            <a:r>
              <a:rPr lang="en-US" altLang="zh-CN" sz="2600" dirty="0">
                <a:solidFill>
                  <a:srgbClr val="000000"/>
                </a:solidFill>
                <a:latin typeface="Garamond" pitchFamily="18" charset="0"/>
                <a:sym typeface="MT Extra" pitchFamily="18" charset="2"/>
              </a:rPr>
              <a:t>))</a:t>
            </a:r>
            <a:r>
              <a:rPr lang="en-US" altLang="zh-CN" sz="2600" dirty="0">
                <a:solidFill>
                  <a:srgbClr val="000000"/>
                </a:solidFill>
                <a:latin typeface="Garamond" pitchFamily="18" charset="0"/>
                <a:sym typeface="Symbol" pitchFamily="18" charset="2"/>
              </a:rPr>
              <a:t>≤ </a:t>
            </a:r>
            <a:r>
              <a:rPr lang="en-US" altLang="zh-CN" sz="2600" i="1" dirty="0">
                <a:solidFill>
                  <a:srgbClr val="000000"/>
                </a:solidFill>
                <a:latin typeface="Garamond" pitchFamily="18" charset="0"/>
                <a:sym typeface="MT Extra" pitchFamily="18" charset="2"/>
              </a:rPr>
              <a:t>p</a:t>
            </a:r>
            <a:r>
              <a:rPr lang="en-US" altLang="zh-CN" sz="2600" dirty="0">
                <a:solidFill>
                  <a:srgbClr val="000000"/>
                </a:solidFill>
                <a:latin typeface="Garamond" pitchFamily="18" charset="0"/>
                <a:sym typeface="MT Extra" pitchFamily="18" charset="2"/>
              </a:rPr>
              <a:t>(G</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 -V</a:t>
            </a:r>
            <a:r>
              <a:rPr lang="en-US" altLang="zh-CN" sz="2600" baseline="-25000" dirty="0">
                <a:solidFill>
                  <a:srgbClr val="000000"/>
                </a:solidFill>
                <a:latin typeface="Garamond" pitchFamily="18" charset="0"/>
                <a:sym typeface="MT Extra" pitchFamily="18" charset="2"/>
              </a:rPr>
              <a:t>1</a:t>
            </a:r>
            <a:r>
              <a:rPr lang="en-US" altLang="zh-CN" sz="2600" dirty="0">
                <a:solidFill>
                  <a:srgbClr val="000000"/>
                </a:solidFill>
                <a:latin typeface="Garamond" pitchFamily="18" charset="0"/>
                <a:sym typeface="MT Extra" pitchFamily="18" charset="2"/>
              </a:rPr>
              <a:t>)+1</a:t>
            </a:r>
          </a:p>
          <a:p>
            <a:pPr>
              <a:lnSpc>
                <a:spcPct val="90000"/>
              </a:lnSpc>
              <a:spcBef>
                <a:spcPct val="20000"/>
              </a:spcBef>
              <a:buClr>
                <a:srgbClr val="89AAD3"/>
              </a:buClr>
              <a:buSzPct val="70000"/>
              <a:buFont typeface="Wingdings" pitchFamily="2" charset="2"/>
              <a:buNone/>
            </a:pPr>
            <a:r>
              <a:rPr lang="en-US" altLang="zh-CN" sz="2600" dirty="0">
                <a:solidFill>
                  <a:srgbClr val="000000"/>
                </a:solidFill>
                <a:latin typeface="Garamond" pitchFamily="18" charset="0"/>
                <a:sym typeface="MT Extra" pitchFamily="18" charset="2"/>
              </a:rPr>
              <a:t>           </a:t>
            </a:r>
            <a:r>
              <a:rPr lang="en-US" altLang="zh-CN" sz="2600" dirty="0">
                <a:solidFill>
                  <a:srgbClr val="000000"/>
                </a:solidFill>
                <a:latin typeface="Garamond" pitchFamily="18" charset="0"/>
                <a:sym typeface="Symbol" pitchFamily="18" charset="2"/>
              </a:rPr>
              <a:t>≤ |</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1 </a:t>
            </a:r>
            <a:r>
              <a:rPr lang="en-US" altLang="zh-CN" sz="2600" dirty="0">
                <a:solidFill>
                  <a:srgbClr val="000000"/>
                </a:solidFill>
                <a:latin typeface="Garamond" pitchFamily="18" charset="0"/>
                <a:sym typeface="Symbol" pitchFamily="18" charset="2"/>
              </a:rPr>
              <a:t>|+1</a:t>
            </a:r>
          </a:p>
        </p:txBody>
      </p:sp>
      <p:sp>
        <p:nvSpPr>
          <p:cNvPr id="10"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1330940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1"/>
                                        </p:tgtEl>
                                        <p:attrNameLst>
                                          <p:attrName>style.visibility</p:attrName>
                                        </p:attrNameLst>
                                      </p:cBhvr>
                                      <p:to>
                                        <p:strVal val="visible"/>
                                      </p:to>
                                    </p:set>
                                    <p:animEffect transition="in" filter="blinds(horizontal)">
                                      <p:cBhvr>
                                        <p:cTn id="7" dur="500"/>
                                        <p:tgtEl>
                                          <p:spTgt spid="3399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2"/>
                                        </p:tgtEl>
                                        <p:attrNameLst>
                                          <p:attrName>style.visibility</p:attrName>
                                        </p:attrNameLst>
                                      </p:cBhvr>
                                      <p:to>
                                        <p:strVal val="visible"/>
                                      </p:to>
                                    </p:set>
                                    <p:animEffect transition="in" filter="blinds(horizontal)">
                                      <p:cBhvr>
                                        <p:cTn id="12" dur="500"/>
                                        <p:tgtEl>
                                          <p:spTgt spid="33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p:bldP spid="33997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76250" y="1314450"/>
            <a:ext cx="7426325" cy="519113"/>
          </a:xfrm>
          <a:prstGeom prst="rect">
            <a:avLst/>
          </a:prstGeom>
          <a:noFill/>
          <a:ln w="9525">
            <a:noFill/>
            <a:miter lim="800000"/>
            <a:headEnd/>
            <a:tailEnd/>
          </a:ln>
        </p:spPr>
        <p:txBody>
          <a:bodyPr>
            <a:spAutoFit/>
          </a:bodyPr>
          <a:lstStyle/>
          <a:p>
            <a:r>
              <a:rPr lang="zh-CN" altLang="en-US" sz="2800" dirty="0" smtClean="0">
                <a:solidFill>
                  <a:srgbClr val="FF0000"/>
                </a:solidFill>
              </a:rPr>
              <a:t>推论</a:t>
            </a:r>
            <a:r>
              <a:rPr lang="en-US" altLang="zh-CN" sz="2800" dirty="0" smtClean="0">
                <a:solidFill>
                  <a:srgbClr val="FF0000"/>
                </a:solidFill>
              </a:rPr>
              <a:t>2</a:t>
            </a:r>
            <a:r>
              <a:rPr lang="en-US" altLang="zh-CN" sz="2800" dirty="0" smtClean="0">
                <a:solidFill>
                  <a:srgbClr val="E8DED8"/>
                </a:solidFill>
              </a:rPr>
              <a:t>  </a:t>
            </a:r>
            <a:r>
              <a:rPr lang="zh-CN" altLang="en-US" sz="2800" dirty="0">
                <a:solidFill>
                  <a:srgbClr val="000000"/>
                </a:solidFill>
              </a:rPr>
              <a:t>有割点的图不是哈密顿图</a:t>
            </a:r>
          </a:p>
        </p:txBody>
      </p:sp>
      <p:sp>
        <p:nvSpPr>
          <p:cNvPr id="339973" name="Rectangle 5"/>
          <p:cNvSpPr>
            <a:spLocks noChangeArrowheads="1"/>
          </p:cNvSpPr>
          <p:nvPr/>
        </p:nvSpPr>
        <p:spPr bwMode="auto">
          <a:xfrm>
            <a:off x="476250" y="1898650"/>
            <a:ext cx="8010525" cy="885825"/>
          </a:xfrm>
          <a:prstGeom prst="rect">
            <a:avLst/>
          </a:prstGeom>
          <a:noFill/>
          <a:ln w="9525">
            <a:noFill/>
            <a:miter lim="800000"/>
            <a:headEnd/>
            <a:tailEnd/>
          </a:ln>
        </p:spPr>
        <p:txBody>
          <a:bodyPr>
            <a:spAutoFit/>
          </a:bodyPr>
          <a:lstStyle/>
          <a:p>
            <a:r>
              <a:rPr lang="zh-CN" altLang="en-US" sz="2600" dirty="0">
                <a:solidFill>
                  <a:srgbClr val="FF0000"/>
                </a:solidFill>
                <a:sym typeface="MT Extra" pitchFamily="18" charset="2"/>
              </a:rPr>
              <a:t>证明</a:t>
            </a:r>
            <a:r>
              <a:rPr lang="en-US" altLang="zh-CN" sz="2600" dirty="0">
                <a:solidFill>
                  <a:srgbClr val="000000"/>
                </a:solidFill>
                <a:sym typeface="MT Extra" pitchFamily="18" charset="2"/>
              </a:rPr>
              <a:t>:  </a:t>
            </a:r>
            <a:r>
              <a:rPr lang="zh-CN" altLang="en-US" sz="2600" dirty="0">
                <a:solidFill>
                  <a:srgbClr val="000000"/>
                </a:solidFill>
              </a:rPr>
              <a:t>设</a:t>
            </a:r>
            <a:r>
              <a:rPr lang="en-US" altLang="zh-CN" sz="2600" i="1" dirty="0">
                <a:solidFill>
                  <a:srgbClr val="000000"/>
                </a:solidFill>
              </a:rPr>
              <a:t>v</a:t>
            </a:r>
            <a:r>
              <a:rPr lang="zh-CN" altLang="en-US" sz="2600" dirty="0">
                <a:solidFill>
                  <a:srgbClr val="000000"/>
                </a:solidFill>
              </a:rPr>
              <a:t>为割点</a:t>
            </a:r>
            <a:r>
              <a:rPr lang="en-US" altLang="zh-CN" sz="2600" dirty="0">
                <a:solidFill>
                  <a:srgbClr val="000000"/>
                </a:solidFill>
              </a:rPr>
              <a:t>, </a:t>
            </a:r>
            <a:r>
              <a:rPr lang="zh-CN" altLang="en-US" sz="2600" dirty="0">
                <a:solidFill>
                  <a:srgbClr val="000000"/>
                </a:solidFill>
              </a:rPr>
              <a:t>则</a:t>
            </a:r>
            <a:r>
              <a:rPr lang="en-US" altLang="zh-CN" sz="2600" i="1" dirty="0">
                <a:solidFill>
                  <a:srgbClr val="000000"/>
                </a:solidFill>
              </a:rPr>
              <a:t>p</a:t>
            </a:r>
            <a:r>
              <a:rPr lang="en-US" altLang="zh-CN" sz="2600" dirty="0">
                <a:solidFill>
                  <a:srgbClr val="000000"/>
                </a:solidFill>
              </a:rPr>
              <a:t>(</a:t>
            </a:r>
            <a:r>
              <a:rPr lang="en-US" altLang="zh-CN" sz="2600" i="1" dirty="0" err="1">
                <a:solidFill>
                  <a:srgbClr val="000000"/>
                </a:solidFill>
              </a:rPr>
              <a:t>G</a:t>
            </a:r>
            <a:r>
              <a:rPr lang="en-US" altLang="zh-CN" sz="2600" dirty="0" err="1">
                <a:solidFill>
                  <a:srgbClr val="000000"/>
                </a:solidFill>
                <a:sym typeface="Symbol" pitchFamily="18" charset="2"/>
              </a:rPr>
              <a:t></a:t>
            </a:r>
            <a:r>
              <a:rPr lang="en-US" altLang="zh-CN" sz="2600" i="1" dirty="0" err="1">
                <a:solidFill>
                  <a:srgbClr val="000000"/>
                </a:solidFill>
              </a:rPr>
              <a:t>v</a:t>
            </a:r>
            <a:r>
              <a:rPr lang="en-US" altLang="zh-CN" sz="2600" dirty="0">
                <a:solidFill>
                  <a:srgbClr val="000000"/>
                </a:solidFill>
              </a:rPr>
              <a:t>) </a:t>
            </a:r>
            <a:r>
              <a:rPr lang="en-US" altLang="zh-CN" sz="2600" dirty="0">
                <a:solidFill>
                  <a:srgbClr val="000000"/>
                </a:solidFill>
                <a:sym typeface="Symbol" pitchFamily="18" charset="2"/>
              </a:rPr>
              <a:t></a:t>
            </a:r>
            <a:r>
              <a:rPr lang="en-US" altLang="zh-CN" sz="2600" dirty="0">
                <a:solidFill>
                  <a:srgbClr val="000000"/>
                </a:solidFill>
              </a:rPr>
              <a:t> 2&gt;|{</a:t>
            </a:r>
            <a:r>
              <a:rPr lang="en-US" altLang="zh-CN" sz="2600" i="1" dirty="0">
                <a:solidFill>
                  <a:srgbClr val="000000"/>
                </a:solidFill>
              </a:rPr>
              <a:t>v</a:t>
            </a:r>
            <a:r>
              <a:rPr lang="en-US" altLang="zh-CN" sz="2600" dirty="0">
                <a:solidFill>
                  <a:srgbClr val="000000"/>
                </a:solidFill>
              </a:rPr>
              <a:t>}|=1. </a:t>
            </a:r>
          </a:p>
          <a:p>
            <a:r>
              <a:rPr lang="en-US" altLang="zh-CN" sz="2600" dirty="0">
                <a:solidFill>
                  <a:srgbClr val="000000"/>
                </a:solidFill>
              </a:rPr>
              <a:t>           </a:t>
            </a:r>
            <a:r>
              <a:rPr lang="zh-CN" altLang="en-US" sz="2600" dirty="0">
                <a:solidFill>
                  <a:srgbClr val="000000"/>
                </a:solidFill>
              </a:rPr>
              <a:t>根据定理</a:t>
            </a:r>
            <a:r>
              <a:rPr lang="en-US" altLang="zh-CN" sz="2600" dirty="0">
                <a:solidFill>
                  <a:srgbClr val="000000"/>
                </a:solidFill>
              </a:rPr>
              <a:t>, </a:t>
            </a:r>
            <a:r>
              <a:rPr lang="zh-CN" altLang="en-US" sz="2600" dirty="0">
                <a:solidFill>
                  <a:srgbClr val="000000"/>
                </a:solidFill>
              </a:rPr>
              <a:t>得证。</a:t>
            </a:r>
          </a:p>
        </p:txBody>
      </p:sp>
      <p:sp>
        <p:nvSpPr>
          <p:cNvPr id="10"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109662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3"/>
                                        </p:tgtEl>
                                        <p:attrNameLst>
                                          <p:attrName>style.visibility</p:attrName>
                                        </p:attrNameLst>
                                      </p:cBhvr>
                                      <p:to>
                                        <p:strVal val="visible"/>
                                      </p:to>
                                    </p:set>
                                    <p:animEffect transition="in" filter="blinds(horizontal)">
                                      <p:cBhvr>
                                        <p:cTn id="7" dur="500"/>
                                        <p:tgtEl>
                                          <p:spTgt spid="339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611188" y="1358900"/>
            <a:ext cx="7921625" cy="1441450"/>
          </a:xfrm>
          <a:prstGeom prst="rect">
            <a:avLst/>
          </a:prstGeom>
          <a:noFill/>
          <a:ln w="9525">
            <a:noFill/>
            <a:miter lim="800000"/>
            <a:headEnd/>
            <a:tailEnd/>
          </a:ln>
        </p:spPr>
        <p:txBody>
          <a:bodyPr>
            <a:spAutoFit/>
          </a:bodyPr>
          <a:lstStyle/>
          <a:p>
            <a:pPr algn="just">
              <a:spcBef>
                <a:spcPct val="20000"/>
              </a:spcBef>
              <a:buClr>
                <a:srgbClr val="E8DED8"/>
              </a:buClr>
              <a:buSzPct val="75000"/>
              <a:buFont typeface="Wingdings" pitchFamily="2" charset="2"/>
              <a:buNone/>
            </a:pPr>
            <a:r>
              <a:rPr lang="zh-CN" altLang="en-US" sz="2600">
                <a:solidFill>
                  <a:srgbClr val="5E2CAE"/>
                </a:solidFill>
                <a:latin typeface="Times New Roman" pitchFamily="18" charset="0"/>
              </a:rPr>
              <a:t>注意：定理中的条件是哈密顿图的必要条件</a:t>
            </a:r>
            <a:r>
              <a:rPr lang="en-US" altLang="zh-CN" sz="2600">
                <a:solidFill>
                  <a:srgbClr val="5E2CAE"/>
                </a:solidFill>
                <a:latin typeface="Times New Roman" pitchFamily="18" charset="0"/>
              </a:rPr>
              <a:t>, </a:t>
            </a:r>
          </a:p>
          <a:p>
            <a:pPr algn="just">
              <a:spcBef>
                <a:spcPct val="20000"/>
              </a:spcBef>
              <a:buClr>
                <a:srgbClr val="E8DED8"/>
              </a:buClr>
              <a:buSzPct val="75000"/>
              <a:buFont typeface="Wingdings" pitchFamily="2" charset="2"/>
              <a:buNone/>
            </a:pPr>
            <a:r>
              <a:rPr lang="en-US" altLang="zh-CN" sz="2600">
                <a:solidFill>
                  <a:srgbClr val="5E2CAE"/>
                </a:solidFill>
                <a:latin typeface="Times New Roman" pitchFamily="18" charset="0"/>
              </a:rPr>
              <a:t>            </a:t>
            </a:r>
            <a:r>
              <a:rPr lang="zh-CN" altLang="en-US" sz="2600">
                <a:solidFill>
                  <a:srgbClr val="5E2CAE"/>
                </a:solidFill>
                <a:latin typeface="Times New Roman" pitchFamily="18" charset="0"/>
              </a:rPr>
              <a:t>但不是充分条件</a:t>
            </a:r>
            <a:r>
              <a:rPr lang="en-US" altLang="zh-CN" sz="2600">
                <a:solidFill>
                  <a:srgbClr val="5E2CAE"/>
                </a:solidFill>
                <a:latin typeface="Times New Roman" pitchFamily="18" charset="0"/>
              </a:rPr>
              <a:t>.</a:t>
            </a:r>
          </a:p>
          <a:p>
            <a:pPr>
              <a:spcBef>
                <a:spcPct val="20000"/>
              </a:spcBef>
              <a:buClr>
                <a:srgbClr val="E8DED8"/>
              </a:buClr>
              <a:buSzPct val="75000"/>
              <a:buFont typeface="Wingdings" pitchFamily="2" charset="2"/>
              <a:buNone/>
            </a:pPr>
            <a:r>
              <a:rPr lang="en-US" altLang="zh-CN" sz="2600">
                <a:solidFill>
                  <a:srgbClr val="FF0000"/>
                </a:solidFill>
                <a:latin typeface="Times New Roman" pitchFamily="18" charset="0"/>
              </a:rPr>
              <a:t>            </a:t>
            </a:r>
          </a:p>
        </p:txBody>
      </p:sp>
      <p:pic>
        <p:nvPicPr>
          <p:cNvPr id="95236" name="Picture 4" descr="彼德森图"/>
          <p:cNvPicPr>
            <a:picLocks noChangeAspect="1" noChangeArrowheads="1"/>
          </p:cNvPicPr>
          <p:nvPr/>
        </p:nvPicPr>
        <p:blipFill>
          <a:blip r:embed="rId2" cstate="print"/>
          <a:srcRect l="34821"/>
          <a:stretch>
            <a:fillRect/>
          </a:stretch>
        </p:blipFill>
        <p:spPr bwMode="auto">
          <a:xfrm>
            <a:off x="2997200" y="2663825"/>
            <a:ext cx="2744788" cy="2465388"/>
          </a:xfrm>
          <a:prstGeom prst="rect">
            <a:avLst/>
          </a:prstGeom>
          <a:noFill/>
          <a:ln w="9525">
            <a:noFill/>
            <a:miter lim="800000"/>
            <a:headEnd/>
            <a:tailEnd/>
          </a:ln>
        </p:spPr>
      </p:pic>
      <p:sp>
        <p:nvSpPr>
          <p:cNvPr id="95237" name="Rectangle 5"/>
          <p:cNvSpPr>
            <a:spLocks noChangeArrowheads="1"/>
          </p:cNvSpPr>
          <p:nvPr/>
        </p:nvSpPr>
        <p:spPr bwMode="auto">
          <a:xfrm>
            <a:off x="3267075" y="5454650"/>
            <a:ext cx="2119313" cy="519113"/>
          </a:xfrm>
          <a:prstGeom prst="rect">
            <a:avLst/>
          </a:prstGeom>
          <a:noFill/>
          <a:ln w="9525">
            <a:noFill/>
            <a:miter lim="800000"/>
            <a:headEnd/>
            <a:tailEnd/>
          </a:ln>
        </p:spPr>
        <p:txBody>
          <a:bodyPr wrap="none">
            <a:spAutoFit/>
          </a:bodyPr>
          <a:lstStyle/>
          <a:p>
            <a:r>
              <a:rPr lang="en-US" altLang="zh-CN" sz="2800">
                <a:solidFill>
                  <a:srgbClr val="000000"/>
                </a:solidFill>
                <a:latin typeface="Tahoma" pitchFamily="34" charset="0"/>
              </a:rPr>
              <a:t>Petersen</a:t>
            </a:r>
            <a:r>
              <a:rPr lang="zh-CN" altLang="en-US" sz="2800">
                <a:solidFill>
                  <a:srgbClr val="000000"/>
                </a:solidFill>
                <a:latin typeface="Tahoma" pitchFamily="34" charset="0"/>
              </a:rPr>
              <a:t>图</a:t>
            </a:r>
          </a:p>
        </p:txBody>
      </p:sp>
      <p:sp>
        <p:nvSpPr>
          <p:cNvPr id="95238" name="Text Box 6"/>
          <p:cNvSpPr txBox="1">
            <a:spLocks noChangeArrowheads="1"/>
          </p:cNvSpPr>
          <p:nvPr/>
        </p:nvSpPr>
        <p:spPr bwMode="auto">
          <a:xfrm>
            <a:off x="6281738" y="5138738"/>
            <a:ext cx="2520950" cy="822325"/>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满足必要条件，但不是哈密顿图</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15116920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08075" y="3608388"/>
            <a:ext cx="1371600" cy="1752600"/>
            <a:chOff x="480" y="1680"/>
            <a:chExt cx="864" cy="1104"/>
          </a:xfrm>
        </p:grpSpPr>
        <p:sp>
          <p:nvSpPr>
            <p:cNvPr id="96278" name="Text Box 3"/>
            <p:cNvSpPr txBox="1">
              <a:spLocks noChangeArrowheads="1"/>
            </p:cNvSpPr>
            <p:nvPr/>
          </p:nvSpPr>
          <p:spPr bwMode="auto">
            <a:xfrm>
              <a:off x="720" y="2496"/>
              <a:ext cx="336"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(a)</a:t>
              </a:r>
            </a:p>
          </p:txBody>
        </p:sp>
        <p:pic>
          <p:nvPicPr>
            <p:cNvPr id="96279" name="Picture 4" descr="图6"/>
            <p:cNvPicPr>
              <a:picLocks noChangeAspect="1" noChangeArrowheads="1"/>
            </p:cNvPicPr>
            <p:nvPr/>
          </p:nvPicPr>
          <p:blipFill>
            <a:blip r:embed="rId2" cstate="print"/>
            <a:srcRect/>
            <a:stretch>
              <a:fillRect/>
            </a:stretch>
          </p:blipFill>
          <p:spPr bwMode="auto">
            <a:xfrm>
              <a:off x="480" y="1680"/>
              <a:ext cx="864" cy="826"/>
            </a:xfrm>
            <a:prstGeom prst="rect">
              <a:avLst/>
            </a:prstGeom>
            <a:noFill/>
            <a:ln w="9525">
              <a:noFill/>
              <a:miter lim="800000"/>
              <a:headEnd/>
              <a:tailEnd/>
            </a:ln>
          </p:spPr>
        </p:pic>
      </p:grpSp>
      <p:grpSp>
        <p:nvGrpSpPr>
          <p:cNvPr id="3" name="Group 5"/>
          <p:cNvGrpSpPr>
            <a:grpSpLocks/>
          </p:cNvGrpSpPr>
          <p:nvPr/>
        </p:nvGrpSpPr>
        <p:grpSpPr bwMode="auto">
          <a:xfrm>
            <a:off x="3165475" y="3608388"/>
            <a:ext cx="1905000" cy="1752600"/>
            <a:chOff x="1536" y="1680"/>
            <a:chExt cx="1200" cy="1104"/>
          </a:xfrm>
        </p:grpSpPr>
        <p:pic>
          <p:nvPicPr>
            <p:cNvPr id="96276" name="Picture 6" descr="图6"/>
            <p:cNvPicPr>
              <a:picLocks noChangeAspect="1" noChangeArrowheads="1"/>
            </p:cNvPicPr>
            <p:nvPr/>
          </p:nvPicPr>
          <p:blipFill>
            <a:blip r:embed="rId3" cstate="print"/>
            <a:srcRect/>
            <a:stretch>
              <a:fillRect/>
            </a:stretch>
          </p:blipFill>
          <p:spPr bwMode="auto">
            <a:xfrm>
              <a:off x="1536" y="1680"/>
              <a:ext cx="1200" cy="826"/>
            </a:xfrm>
            <a:prstGeom prst="rect">
              <a:avLst/>
            </a:prstGeom>
            <a:noFill/>
            <a:ln w="9525">
              <a:noFill/>
              <a:miter lim="800000"/>
              <a:headEnd/>
              <a:tailEnd/>
            </a:ln>
          </p:spPr>
        </p:pic>
        <p:sp>
          <p:nvSpPr>
            <p:cNvPr id="96277" name="Text Box 7"/>
            <p:cNvSpPr txBox="1">
              <a:spLocks noChangeArrowheads="1"/>
            </p:cNvSpPr>
            <p:nvPr/>
          </p:nvSpPr>
          <p:spPr bwMode="auto">
            <a:xfrm>
              <a:off x="1968" y="2496"/>
              <a:ext cx="336"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(b)</a:t>
              </a:r>
            </a:p>
          </p:txBody>
        </p:sp>
      </p:grpSp>
      <p:grpSp>
        <p:nvGrpSpPr>
          <p:cNvPr id="4" name="Group 8"/>
          <p:cNvGrpSpPr>
            <a:grpSpLocks/>
          </p:cNvGrpSpPr>
          <p:nvPr/>
        </p:nvGrpSpPr>
        <p:grpSpPr bwMode="auto">
          <a:xfrm>
            <a:off x="5832475" y="3608388"/>
            <a:ext cx="1981200" cy="1752600"/>
            <a:chOff x="2880" y="1680"/>
            <a:chExt cx="1248" cy="1104"/>
          </a:xfrm>
        </p:grpSpPr>
        <p:pic>
          <p:nvPicPr>
            <p:cNvPr id="96274" name="Picture 9" descr="图6"/>
            <p:cNvPicPr>
              <a:picLocks noChangeAspect="1" noChangeArrowheads="1"/>
            </p:cNvPicPr>
            <p:nvPr/>
          </p:nvPicPr>
          <p:blipFill>
            <a:blip r:embed="rId4" cstate="print"/>
            <a:srcRect/>
            <a:stretch>
              <a:fillRect/>
            </a:stretch>
          </p:blipFill>
          <p:spPr bwMode="auto">
            <a:xfrm>
              <a:off x="2880" y="1680"/>
              <a:ext cx="1248" cy="922"/>
            </a:xfrm>
            <a:prstGeom prst="rect">
              <a:avLst/>
            </a:prstGeom>
            <a:noFill/>
            <a:ln w="9525">
              <a:noFill/>
              <a:miter lim="800000"/>
              <a:headEnd/>
              <a:tailEnd/>
            </a:ln>
          </p:spPr>
        </p:pic>
        <p:sp>
          <p:nvSpPr>
            <p:cNvPr id="96275" name="Text Box 10"/>
            <p:cNvSpPr txBox="1">
              <a:spLocks noChangeArrowheads="1"/>
            </p:cNvSpPr>
            <p:nvPr/>
          </p:nvSpPr>
          <p:spPr bwMode="auto">
            <a:xfrm>
              <a:off x="3360" y="2496"/>
              <a:ext cx="336" cy="288"/>
            </a:xfrm>
            <a:prstGeom prst="rect">
              <a:avLst/>
            </a:prstGeom>
            <a:noFill/>
            <a:ln w="6350">
              <a:noFill/>
              <a:miter lim="800000"/>
              <a:headEnd/>
              <a:tailEnd/>
            </a:ln>
          </p:spPr>
          <p:txBody>
            <a:bodyPr>
              <a:spAutoFit/>
            </a:bodyPr>
            <a:lstStyle/>
            <a:p>
              <a:pPr>
                <a:spcBef>
                  <a:spcPct val="50000"/>
                </a:spcBef>
              </a:pPr>
              <a:r>
                <a:rPr lang="en-US" altLang="zh-CN">
                  <a:solidFill>
                    <a:srgbClr val="000000"/>
                  </a:solidFill>
                  <a:latin typeface="Times New Roman" pitchFamily="18" charset="0"/>
                </a:rPr>
                <a:t>(c)</a:t>
              </a:r>
            </a:p>
          </p:txBody>
        </p:sp>
      </p:grpSp>
      <p:pic>
        <p:nvPicPr>
          <p:cNvPr id="372747" name="Picture 11" descr="0"/>
          <p:cNvPicPr>
            <a:picLocks noChangeAspect="1" noChangeArrowheads="1"/>
          </p:cNvPicPr>
          <p:nvPr/>
        </p:nvPicPr>
        <p:blipFill>
          <a:blip r:embed="rId5" cstate="print"/>
          <a:srcRect/>
          <a:stretch>
            <a:fillRect/>
          </a:stretch>
        </p:blipFill>
        <p:spPr bwMode="auto">
          <a:xfrm>
            <a:off x="1108075" y="4065588"/>
            <a:ext cx="115888" cy="115887"/>
          </a:xfrm>
          <a:prstGeom prst="rect">
            <a:avLst/>
          </a:prstGeom>
          <a:noFill/>
          <a:ln w="9525">
            <a:noFill/>
            <a:miter lim="800000"/>
            <a:headEnd/>
            <a:tailEnd/>
          </a:ln>
        </p:spPr>
      </p:pic>
      <p:grpSp>
        <p:nvGrpSpPr>
          <p:cNvPr id="5" name="Group 12"/>
          <p:cNvGrpSpPr>
            <a:grpSpLocks/>
          </p:cNvGrpSpPr>
          <p:nvPr/>
        </p:nvGrpSpPr>
        <p:grpSpPr bwMode="auto">
          <a:xfrm>
            <a:off x="3546475" y="3608388"/>
            <a:ext cx="1182688" cy="1335087"/>
            <a:chOff x="1776" y="1680"/>
            <a:chExt cx="745" cy="841"/>
          </a:xfrm>
        </p:grpSpPr>
        <p:pic>
          <p:nvPicPr>
            <p:cNvPr id="96269" name="Picture 13" descr="0"/>
            <p:cNvPicPr>
              <a:picLocks noChangeAspect="1" noChangeArrowheads="1"/>
            </p:cNvPicPr>
            <p:nvPr/>
          </p:nvPicPr>
          <p:blipFill>
            <a:blip r:embed="rId5" cstate="print"/>
            <a:srcRect/>
            <a:stretch>
              <a:fillRect/>
            </a:stretch>
          </p:blipFill>
          <p:spPr bwMode="auto">
            <a:xfrm>
              <a:off x="1776" y="2064"/>
              <a:ext cx="73" cy="73"/>
            </a:xfrm>
            <a:prstGeom prst="rect">
              <a:avLst/>
            </a:prstGeom>
            <a:noFill/>
            <a:ln w="9525">
              <a:noFill/>
              <a:miter lim="800000"/>
              <a:headEnd/>
              <a:tailEnd/>
            </a:ln>
          </p:spPr>
        </p:pic>
        <p:pic>
          <p:nvPicPr>
            <p:cNvPr id="96270" name="Picture 14" descr="0"/>
            <p:cNvPicPr>
              <a:picLocks noChangeAspect="1" noChangeArrowheads="1"/>
            </p:cNvPicPr>
            <p:nvPr/>
          </p:nvPicPr>
          <p:blipFill>
            <a:blip r:embed="rId5" cstate="print"/>
            <a:srcRect/>
            <a:stretch>
              <a:fillRect/>
            </a:stretch>
          </p:blipFill>
          <p:spPr bwMode="auto">
            <a:xfrm>
              <a:off x="2112" y="2064"/>
              <a:ext cx="73" cy="73"/>
            </a:xfrm>
            <a:prstGeom prst="rect">
              <a:avLst/>
            </a:prstGeom>
            <a:noFill/>
            <a:ln w="9525">
              <a:noFill/>
              <a:miter lim="800000"/>
              <a:headEnd/>
              <a:tailEnd/>
            </a:ln>
          </p:spPr>
        </p:pic>
        <p:pic>
          <p:nvPicPr>
            <p:cNvPr id="96271" name="Picture 15" descr="0"/>
            <p:cNvPicPr>
              <a:picLocks noChangeAspect="1" noChangeArrowheads="1"/>
            </p:cNvPicPr>
            <p:nvPr/>
          </p:nvPicPr>
          <p:blipFill>
            <a:blip r:embed="rId5" cstate="print"/>
            <a:srcRect/>
            <a:stretch>
              <a:fillRect/>
            </a:stretch>
          </p:blipFill>
          <p:spPr bwMode="auto">
            <a:xfrm>
              <a:off x="2448" y="2064"/>
              <a:ext cx="73" cy="73"/>
            </a:xfrm>
            <a:prstGeom prst="rect">
              <a:avLst/>
            </a:prstGeom>
            <a:noFill/>
            <a:ln w="9525">
              <a:noFill/>
              <a:miter lim="800000"/>
              <a:headEnd/>
              <a:tailEnd/>
            </a:ln>
          </p:spPr>
        </p:pic>
        <p:pic>
          <p:nvPicPr>
            <p:cNvPr id="96272" name="Picture 16" descr="0"/>
            <p:cNvPicPr>
              <a:picLocks noChangeAspect="1" noChangeArrowheads="1"/>
            </p:cNvPicPr>
            <p:nvPr/>
          </p:nvPicPr>
          <p:blipFill>
            <a:blip r:embed="rId5" cstate="print"/>
            <a:srcRect/>
            <a:stretch>
              <a:fillRect/>
            </a:stretch>
          </p:blipFill>
          <p:spPr bwMode="auto">
            <a:xfrm>
              <a:off x="2112" y="1680"/>
              <a:ext cx="73" cy="73"/>
            </a:xfrm>
            <a:prstGeom prst="rect">
              <a:avLst/>
            </a:prstGeom>
            <a:noFill/>
            <a:ln w="9525">
              <a:noFill/>
              <a:miter lim="800000"/>
              <a:headEnd/>
              <a:tailEnd/>
            </a:ln>
          </p:spPr>
        </p:pic>
        <p:pic>
          <p:nvPicPr>
            <p:cNvPr id="96273" name="Picture 17" descr="0"/>
            <p:cNvPicPr>
              <a:picLocks noChangeAspect="1" noChangeArrowheads="1"/>
            </p:cNvPicPr>
            <p:nvPr/>
          </p:nvPicPr>
          <p:blipFill>
            <a:blip r:embed="rId5" cstate="print"/>
            <a:srcRect/>
            <a:stretch>
              <a:fillRect/>
            </a:stretch>
          </p:blipFill>
          <p:spPr bwMode="auto">
            <a:xfrm>
              <a:off x="2112" y="2448"/>
              <a:ext cx="73" cy="73"/>
            </a:xfrm>
            <a:prstGeom prst="rect">
              <a:avLst/>
            </a:prstGeom>
            <a:noFill/>
            <a:ln w="9525">
              <a:noFill/>
              <a:miter lim="800000"/>
              <a:headEnd/>
              <a:tailEnd/>
            </a:ln>
          </p:spPr>
        </p:pic>
      </p:grpSp>
      <p:grpSp>
        <p:nvGrpSpPr>
          <p:cNvPr id="6" name="Group 18"/>
          <p:cNvGrpSpPr>
            <a:grpSpLocks/>
          </p:cNvGrpSpPr>
          <p:nvPr/>
        </p:nvGrpSpPr>
        <p:grpSpPr bwMode="auto">
          <a:xfrm>
            <a:off x="6289675" y="3913188"/>
            <a:ext cx="1106488" cy="877887"/>
            <a:chOff x="3168" y="1872"/>
            <a:chExt cx="697" cy="553"/>
          </a:xfrm>
        </p:grpSpPr>
        <p:pic>
          <p:nvPicPr>
            <p:cNvPr id="96266" name="Picture 19" descr="0"/>
            <p:cNvPicPr>
              <a:picLocks noChangeAspect="1" noChangeArrowheads="1"/>
            </p:cNvPicPr>
            <p:nvPr/>
          </p:nvPicPr>
          <p:blipFill>
            <a:blip r:embed="rId5" cstate="print"/>
            <a:srcRect/>
            <a:stretch>
              <a:fillRect/>
            </a:stretch>
          </p:blipFill>
          <p:spPr bwMode="auto">
            <a:xfrm>
              <a:off x="3504" y="1872"/>
              <a:ext cx="73" cy="73"/>
            </a:xfrm>
            <a:prstGeom prst="rect">
              <a:avLst/>
            </a:prstGeom>
            <a:noFill/>
            <a:ln w="9525">
              <a:noFill/>
              <a:miter lim="800000"/>
              <a:headEnd/>
              <a:tailEnd/>
            </a:ln>
          </p:spPr>
        </p:pic>
        <p:pic>
          <p:nvPicPr>
            <p:cNvPr id="96267" name="Picture 20" descr="0"/>
            <p:cNvPicPr>
              <a:picLocks noChangeAspect="1" noChangeArrowheads="1"/>
            </p:cNvPicPr>
            <p:nvPr/>
          </p:nvPicPr>
          <p:blipFill>
            <a:blip r:embed="rId5" cstate="print"/>
            <a:srcRect/>
            <a:stretch>
              <a:fillRect/>
            </a:stretch>
          </p:blipFill>
          <p:spPr bwMode="auto">
            <a:xfrm>
              <a:off x="3168" y="2352"/>
              <a:ext cx="73" cy="73"/>
            </a:xfrm>
            <a:prstGeom prst="rect">
              <a:avLst/>
            </a:prstGeom>
            <a:noFill/>
            <a:ln w="9525">
              <a:noFill/>
              <a:miter lim="800000"/>
              <a:headEnd/>
              <a:tailEnd/>
            </a:ln>
          </p:spPr>
        </p:pic>
        <p:pic>
          <p:nvPicPr>
            <p:cNvPr id="96268" name="Picture 21" descr="0"/>
            <p:cNvPicPr>
              <a:picLocks noChangeAspect="1" noChangeArrowheads="1"/>
            </p:cNvPicPr>
            <p:nvPr/>
          </p:nvPicPr>
          <p:blipFill>
            <a:blip r:embed="rId5" cstate="print"/>
            <a:srcRect/>
            <a:stretch>
              <a:fillRect/>
            </a:stretch>
          </p:blipFill>
          <p:spPr bwMode="auto">
            <a:xfrm>
              <a:off x="3792" y="2352"/>
              <a:ext cx="73" cy="73"/>
            </a:xfrm>
            <a:prstGeom prst="rect">
              <a:avLst/>
            </a:prstGeom>
            <a:noFill/>
            <a:ln w="9525">
              <a:noFill/>
              <a:miter lim="800000"/>
              <a:headEnd/>
              <a:tailEnd/>
            </a:ln>
          </p:spPr>
        </p:pic>
      </p:grpSp>
      <p:sp>
        <p:nvSpPr>
          <p:cNvPr id="96264" name="Rectangle 22"/>
          <p:cNvSpPr>
            <a:spLocks noChangeArrowheads="1"/>
          </p:cNvSpPr>
          <p:nvPr/>
        </p:nvSpPr>
        <p:spPr bwMode="auto">
          <a:xfrm>
            <a:off x="611188" y="1358900"/>
            <a:ext cx="7921625" cy="1441450"/>
          </a:xfrm>
          <a:prstGeom prst="rect">
            <a:avLst/>
          </a:prstGeom>
          <a:noFill/>
          <a:ln w="9525">
            <a:noFill/>
            <a:miter lim="800000"/>
            <a:headEnd/>
            <a:tailEnd/>
          </a:ln>
        </p:spPr>
        <p:txBody>
          <a:bodyPr>
            <a:spAutoFit/>
          </a:bodyPr>
          <a:lstStyle/>
          <a:p>
            <a:pPr algn="just">
              <a:spcBef>
                <a:spcPct val="20000"/>
              </a:spcBef>
              <a:buClr>
                <a:srgbClr val="E8DED8"/>
              </a:buClr>
              <a:buSzPct val="75000"/>
              <a:buFont typeface="Wingdings" pitchFamily="2" charset="2"/>
              <a:buNone/>
            </a:pPr>
            <a:r>
              <a:rPr lang="zh-CN" altLang="en-US" sz="2600" dirty="0">
                <a:solidFill>
                  <a:srgbClr val="000000"/>
                </a:solidFill>
                <a:latin typeface="Times New Roman" pitchFamily="18" charset="0"/>
              </a:rPr>
              <a:t>注意：定理中的条件是哈密顿图的必要条件</a:t>
            </a:r>
            <a:r>
              <a:rPr lang="en-US" altLang="zh-CN" sz="2600" dirty="0">
                <a:solidFill>
                  <a:srgbClr val="000000"/>
                </a:solidFill>
                <a:latin typeface="Times New Roman" pitchFamily="18" charset="0"/>
              </a:rPr>
              <a:t>, </a:t>
            </a:r>
          </a:p>
          <a:p>
            <a:pPr algn="just">
              <a:spcBef>
                <a:spcPct val="20000"/>
              </a:spcBef>
              <a:buClr>
                <a:srgbClr val="E8DED8"/>
              </a:buClr>
              <a:buSzPct val="75000"/>
              <a:buFont typeface="Wingdings" pitchFamily="2" charset="2"/>
              <a:buNone/>
            </a:pP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但不是充分条件</a:t>
            </a:r>
            <a:r>
              <a:rPr lang="en-US" altLang="zh-CN" sz="2600" dirty="0">
                <a:solidFill>
                  <a:srgbClr val="000000"/>
                </a:solidFill>
                <a:latin typeface="Times New Roman" pitchFamily="18" charset="0"/>
              </a:rPr>
              <a:t>.</a:t>
            </a:r>
          </a:p>
          <a:p>
            <a:pPr>
              <a:spcBef>
                <a:spcPct val="20000"/>
              </a:spcBef>
              <a:buClr>
                <a:srgbClr val="E8DED8"/>
              </a:buClr>
              <a:buSzPct val="75000"/>
              <a:buFont typeface="Wingdings" pitchFamily="2" charset="2"/>
              <a:buNone/>
            </a:pPr>
            <a:r>
              <a:rPr lang="en-US" altLang="zh-CN" sz="2600" dirty="0">
                <a:solidFill>
                  <a:srgbClr val="C00000"/>
                </a:solidFill>
                <a:latin typeface="Times New Roman" pitchFamily="18" charset="0"/>
              </a:rPr>
              <a:t>            </a:t>
            </a:r>
            <a:r>
              <a:rPr lang="zh-CN" altLang="en-US" sz="2600" dirty="0">
                <a:solidFill>
                  <a:srgbClr val="C00000"/>
                </a:solidFill>
                <a:latin typeface="Times New Roman" pitchFamily="18" charset="0"/>
              </a:rPr>
              <a:t>可利用该定理判断某些图不是哈密顿图</a:t>
            </a:r>
            <a:r>
              <a:rPr lang="en-US" altLang="zh-CN" sz="2600" dirty="0">
                <a:solidFill>
                  <a:srgbClr val="C00000"/>
                </a:solidFill>
                <a:latin typeface="Times New Roman" pitchFamily="18" charset="0"/>
              </a:rPr>
              <a:t>.  </a:t>
            </a:r>
          </a:p>
        </p:txBody>
      </p:sp>
      <p:sp>
        <p:nvSpPr>
          <p:cNvPr id="2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414259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ChangeArrowheads="1"/>
          </p:cNvSpPr>
          <p:nvPr/>
        </p:nvSpPr>
        <p:spPr bwMode="auto">
          <a:xfrm>
            <a:off x="522517" y="1263535"/>
            <a:ext cx="8388727" cy="5688811"/>
          </a:xfrm>
          <a:prstGeom prst="rect">
            <a:avLst/>
          </a:prstGeom>
          <a:noFill/>
          <a:ln w="28575">
            <a:noFill/>
            <a:miter lim="800000"/>
            <a:headEnd/>
            <a:tailEnd/>
          </a:ln>
        </p:spPr>
        <p:txBody>
          <a:bodyPr/>
          <a:lstStyle/>
          <a:p>
            <a:pPr marL="342900" indent="-342900" algn="just">
              <a:lnSpc>
                <a:spcPct val="80000"/>
              </a:lnSpc>
              <a:spcBef>
                <a:spcPct val="20000"/>
              </a:spcBef>
              <a:buClr>
                <a:srgbClr val="89AAD3"/>
              </a:buClr>
              <a:buSzPct val="70000"/>
              <a:buFont typeface="Wingdings" pitchFamily="2" charset="2"/>
              <a:buNone/>
            </a:pPr>
            <a:r>
              <a:rPr lang="en-US" altLang="zh-CN" dirty="0">
                <a:solidFill>
                  <a:srgbClr val="000000"/>
                </a:solidFill>
                <a:latin typeface="Times New Roman" pitchFamily="18" charset="0"/>
              </a:rPr>
              <a:t>1/4</a:t>
            </a:r>
            <a:r>
              <a:rPr lang="zh-CN" altLang="en-US" dirty="0">
                <a:solidFill>
                  <a:srgbClr val="000000"/>
                </a:solidFill>
                <a:latin typeface="Times New Roman" pitchFamily="18" charset="0"/>
              </a:rPr>
              <a:t>国际象棋盘</a:t>
            </a:r>
            <a:r>
              <a:rPr lang="en-US" altLang="zh-CN" dirty="0">
                <a:solidFill>
                  <a:srgbClr val="000000"/>
                </a:solidFill>
                <a:latin typeface="Times New Roman" pitchFamily="18" charset="0"/>
              </a:rPr>
              <a:t>(4</a:t>
            </a:r>
            <a:r>
              <a:rPr lang="en-US" altLang="zh-CN"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4</a:t>
            </a:r>
            <a:r>
              <a:rPr lang="zh-CN" altLang="en-US" dirty="0">
                <a:solidFill>
                  <a:srgbClr val="000000"/>
                </a:solidFill>
                <a:latin typeface="Times New Roman" pitchFamily="18" charset="0"/>
              </a:rPr>
              <a:t>方格</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上的</a:t>
            </a:r>
          </a:p>
          <a:p>
            <a:pPr marL="342900" indent="-342900">
              <a:lnSpc>
                <a:spcPct val="120000"/>
              </a:lnSpc>
              <a:buClr>
                <a:srgbClr val="89AAD3"/>
              </a:buClr>
              <a:buSzPct val="70000"/>
              <a:buFont typeface="Wingdings" pitchFamily="2" charset="2"/>
              <a:buNone/>
            </a:pPr>
            <a:r>
              <a:rPr lang="zh-CN" altLang="en-US" dirty="0">
                <a:solidFill>
                  <a:srgbClr val="000000"/>
                </a:solidFill>
                <a:latin typeface="Times New Roman" pitchFamily="18" charset="0"/>
              </a:rPr>
              <a:t>跳马问题</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马是否能恰好经过</a:t>
            </a:r>
          </a:p>
          <a:p>
            <a:pPr marL="342900" indent="-342900">
              <a:lnSpc>
                <a:spcPct val="120000"/>
              </a:lnSpc>
              <a:buClr>
                <a:srgbClr val="89AAD3"/>
              </a:buClr>
              <a:buSzPct val="70000"/>
              <a:buFont typeface="Wingdings" pitchFamily="2" charset="2"/>
              <a:buNone/>
            </a:pPr>
            <a:r>
              <a:rPr lang="zh-CN" altLang="en-US" dirty="0">
                <a:solidFill>
                  <a:srgbClr val="000000"/>
                </a:solidFill>
                <a:latin typeface="Times New Roman" pitchFamily="18" charset="0"/>
              </a:rPr>
              <a:t>每一个方格一次后回到原处</a:t>
            </a:r>
            <a:r>
              <a:rPr lang="en-US" altLang="zh-CN" dirty="0">
                <a:solidFill>
                  <a:srgbClr val="000000"/>
                </a:solidFill>
                <a:latin typeface="Times New Roman" pitchFamily="18" charset="0"/>
              </a:rPr>
              <a:t>?</a:t>
            </a:r>
          </a:p>
          <a:p>
            <a:pPr marL="342900" indent="-342900">
              <a:lnSpc>
                <a:spcPct val="120000"/>
              </a:lnSpc>
              <a:buClr>
                <a:srgbClr val="89AAD3"/>
              </a:buClr>
              <a:buSzPct val="70000"/>
              <a:buFont typeface="Wingdings" pitchFamily="2" charset="2"/>
              <a:buNone/>
            </a:pPr>
            <a:endParaRPr lang="en-US" altLang="zh-CN" dirty="0">
              <a:solidFill>
                <a:srgbClr val="000000"/>
              </a:solidFill>
              <a:latin typeface="Times New Roman" pitchFamily="18" charset="0"/>
            </a:endParaRPr>
          </a:p>
          <a:p>
            <a:pPr marL="342900" indent="-342900">
              <a:lnSpc>
                <a:spcPct val="120000"/>
              </a:lnSpc>
              <a:buClr>
                <a:srgbClr val="89AAD3"/>
              </a:buClr>
              <a:buSzPct val="70000"/>
              <a:buFont typeface="Wingdings" pitchFamily="2" charset="2"/>
              <a:buNone/>
            </a:pPr>
            <a:endParaRPr lang="en-US" altLang="zh-CN" dirty="0" smtClean="0">
              <a:solidFill>
                <a:srgbClr val="000000"/>
              </a:solidFill>
              <a:latin typeface="Times New Roman" pitchFamily="18" charset="0"/>
            </a:endParaRPr>
          </a:p>
          <a:p>
            <a:pPr marL="342900" indent="-342900">
              <a:lnSpc>
                <a:spcPct val="120000"/>
              </a:lnSpc>
              <a:buClr>
                <a:srgbClr val="89AAD3"/>
              </a:buClr>
              <a:buSzPct val="70000"/>
              <a:buFont typeface="Wingdings" pitchFamily="2" charset="2"/>
              <a:buNone/>
            </a:pPr>
            <a:r>
              <a:rPr lang="zh-CN" altLang="en-US" dirty="0" smtClean="0">
                <a:solidFill>
                  <a:srgbClr val="000000"/>
                </a:solidFill>
                <a:latin typeface="Times New Roman" pitchFamily="18" charset="0"/>
              </a:rPr>
              <a:t>解 </a:t>
            </a:r>
            <a:r>
              <a:rPr lang="zh-CN" altLang="en-US" dirty="0">
                <a:solidFill>
                  <a:srgbClr val="000000"/>
                </a:solidFill>
                <a:latin typeface="Times New Roman" pitchFamily="18" charset="0"/>
              </a:rPr>
              <a:t>每个方格看作一个顶点</a:t>
            </a:r>
            <a:r>
              <a:rPr lang="en-US" altLang="zh-CN" dirty="0">
                <a:solidFill>
                  <a:srgbClr val="000000"/>
                </a:solidFill>
                <a:latin typeface="Times New Roman" pitchFamily="18" charset="0"/>
              </a:rPr>
              <a:t>, 2</a:t>
            </a:r>
            <a:r>
              <a:rPr lang="zh-CN" altLang="en-US" dirty="0">
                <a:solidFill>
                  <a:srgbClr val="000000"/>
                </a:solidFill>
                <a:latin typeface="Times New Roman" pitchFamily="18" charset="0"/>
              </a:rPr>
              <a:t>个</a:t>
            </a:r>
          </a:p>
          <a:p>
            <a:pPr marL="342900" indent="-342900">
              <a:lnSpc>
                <a:spcPct val="120000"/>
              </a:lnSpc>
              <a:buClr>
                <a:srgbClr val="89AAD3"/>
              </a:buClr>
              <a:buSzPct val="70000"/>
              <a:buFont typeface="Wingdings" pitchFamily="2" charset="2"/>
              <a:buNone/>
            </a:pPr>
            <a:r>
              <a:rPr lang="zh-CN" altLang="en-US" dirty="0">
                <a:solidFill>
                  <a:srgbClr val="000000"/>
                </a:solidFill>
                <a:latin typeface="Times New Roman" pitchFamily="18" charset="0"/>
              </a:rPr>
              <a:t>顶点之间有边当且仅当马可以从一个方格跳到另一个方格</a:t>
            </a:r>
            <a:r>
              <a:rPr lang="en-US" altLang="zh-CN" dirty="0">
                <a:solidFill>
                  <a:srgbClr val="000000"/>
                </a:solidFill>
                <a:latin typeface="Times New Roman" pitchFamily="18" charset="0"/>
              </a:rPr>
              <a:t>, </a:t>
            </a:r>
          </a:p>
          <a:p>
            <a:pPr marL="342900" indent="-342900">
              <a:lnSpc>
                <a:spcPct val="120000"/>
              </a:lnSpc>
              <a:buClr>
                <a:srgbClr val="89AAD3"/>
              </a:buClr>
              <a:buSzPct val="70000"/>
              <a:buFont typeface="Wingdings" pitchFamily="2" charset="2"/>
              <a:buNone/>
            </a:pPr>
            <a:r>
              <a:rPr lang="zh-CN" altLang="en-US" dirty="0">
                <a:solidFill>
                  <a:srgbClr val="000000"/>
                </a:solidFill>
                <a:latin typeface="Times New Roman" pitchFamily="18" charset="0"/>
              </a:rPr>
              <a:t>得到</a:t>
            </a:r>
            <a:r>
              <a:rPr lang="en-US" altLang="zh-CN" dirty="0">
                <a:solidFill>
                  <a:srgbClr val="000000"/>
                </a:solidFill>
                <a:latin typeface="Times New Roman" pitchFamily="18" charset="0"/>
              </a:rPr>
              <a:t>16</a:t>
            </a:r>
            <a:r>
              <a:rPr lang="zh-CN" altLang="en-US" dirty="0">
                <a:solidFill>
                  <a:srgbClr val="000000"/>
                </a:solidFill>
                <a:latin typeface="Times New Roman" pitchFamily="18" charset="0"/>
              </a:rPr>
              <a:t>阶图</a:t>
            </a:r>
            <a:r>
              <a:rPr lang="en-US" altLang="zh-CN" i="1" dirty="0">
                <a:solidFill>
                  <a:srgbClr val="000000"/>
                </a:solidFill>
                <a:latin typeface="Times New Roman" pitchFamily="18" charset="0"/>
              </a:rPr>
              <a:t>G</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如左图红边所示</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取</a:t>
            </a:r>
            <a:r>
              <a:rPr lang="en-US" altLang="zh-CN" i="1" dirty="0">
                <a:solidFill>
                  <a:srgbClr val="000000"/>
                </a:solidFill>
                <a:latin typeface="Times New Roman" pitchFamily="18" charset="0"/>
              </a:rPr>
              <a:t>V</a:t>
            </a:r>
            <a:r>
              <a:rPr lang="en-US" altLang="zh-CN" baseline="-30000" dirty="0">
                <a:solidFill>
                  <a:srgbClr val="000000"/>
                </a:solidFill>
                <a:latin typeface="Times New Roman" pitchFamily="18" charset="0"/>
              </a:rPr>
              <a:t>1</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a</a:t>
            </a:r>
            <a:r>
              <a:rPr lang="en-US" altLang="zh-CN" dirty="0">
                <a:solidFill>
                  <a:srgbClr val="000000"/>
                </a:solidFill>
                <a:latin typeface="Times New Roman" pitchFamily="18" charset="0"/>
              </a:rPr>
              <a:t>, </a:t>
            </a:r>
            <a:r>
              <a:rPr lang="en-US" altLang="zh-CN" i="1" dirty="0">
                <a:solidFill>
                  <a:srgbClr val="000000"/>
                </a:solidFill>
                <a:latin typeface="Times New Roman" pitchFamily="18" charset="0"/>
              </a:rPr>
              <a:t>b</a:t>
            </a:r>
            <a:r>
              <a:rPr lang="en-US" altLang="zh-CN" dirty="0">
                <a:solidFill>
                  <a:srgbClr val="000000"/>
                </a:solidFill>
                <a:latin typeface="Times New Roman" pitchFamily="18" charset="0"/>
              </a:rPr>
              <a:t>, </a:t>
            </a:r>
            <a:r>
              <a:rPr lang="en-US" altLang="zh-CN" i="1" dirty="0">
                <a:solidFill>
                  <a:srgbClr val="000000"/>
                </a:solidFill>
                <a:latin typeface="Times New Roman" pitchFamily="18" charset="0"/>
              </a:rPr>
              <a:t>c</a:t>
            </a:r>
            <a:r>
              <a:rPr lang="en-US" altLang="zh-CN" dirty="0">
                <a:solidFill>
                  <a:srgbClr val="000000"/>
                </a:solidFill>
                <a:latin typeface="Times New Roman" pitchFamily="18" charset="0"/>
              </a:rPr>
              <a:t>, </a:t>
            </a:r>
            <a:r>
              <a:rPr lang="en-US" altLang="zh-CN" i="1" dirty="0">
                <a:solidFill>
                  <a:srgbClr val="000000"/>
                </a:solidFill>
                <a:latin typeface="Times New Roman" pitchFamily="18" charset="0"/>
              </a:rPr>
              <a:t>d</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则</a:t>
            </a:r>
            <a:r>
              <a:rPr lang="en-US" altLang="zh-CN" i="1" dirty="0">
                <a:solidFill>
                  <a:srgbClr val="000000"/>
                </a:solidFill>
                <a:latin typeface="Times New Roman" pitchFamily="18" charset="0"/>
              </a:rPr>
              <a:t>p</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G</a:t>
            </a:r>
            <a:r>
              <a:rPr lang="en-US" altLang="zh-CN" dirty="0">
                <a:solidFill>
                  <a:srgbClr val="000000"/>
                </a:solidFill>
                <a:latin typeface="Times New Roman" pitchFamily="18" charset="0"/>
                <a:sym typeface="Symbol" pitchFamily="18" charset="2"/>
              </a:rPr>
              <a:t></a:t>
            </a:r>
            <a:r>
              <a:rPr lang="en-US" altLang="zh-CN" i="1" dirty="0">
                <a:solidFill>
                  <a:srgbClr val="000000"/>
                </a:solidFill>
                <a:latin typeface="Times New Roman" pitchFamily="18" charset="0"/>
              </a:rPr>
              <a:t>V</a:t>
            </a:r>
            <a:r>
              <a:rPr lang="en-US" altLang="zh-CN" baseline="-30000" dirty="0">
                <a:solidFill>
                  <a:srgbClr val="000000"/>
                </a:solidFill>
                <a:latin typeface="Times New Roman" pitchFamily="18" charset="0"/>
              </a:rPr>
              <a:t>1</a:t>
            </a:r>
            <a:r>
              <a:rPr lang="en-US" altLang="zh-CN" dirty="0">
                <a:solidFill>
                  <a:srgbClr val="000000"/>
                </a:solidFill>
                <a:latin typeface="Times New Roman" pitchFamily="18" charset="0"/>
              </a:rPr>
              <a:t>) </a:t>
            </a:r>
          </a:p>
          <a:p>
            <a:pPr marL="342900" indent="-342900">
              <a:lnSpc>
                <a:spcPct val="120000"/>
              </a:lnSpc>
              <a:buClr>
                <a:srgbClr val="89AAD3"/>
              </a:buClr>
              <a:buSzPct val="70000"/>
              <a:buFont typeface="Wingdings" pitchFamily="2" charset="2"/>
              <a:buNone/>
            </a:pPr>
            <a:r>
              <a:rPr lang="en-US" altLang="zh-CN" dirty="0">
                <a:solidFill>
                  <a:srgbClr val="000000"/>
                </a:solidFill>
                <a:latin typeface="Times New Roman" pitchFamily="18" charset="0"/>
              </a:rPr>
              <a:t>= 6 &gt;|</a:t>
            </a:r>
            <a:r>
              <a:rPr lang="en-US" altLang="zh-CN" i="1" dirty="0">
                <a:solidFill>
                  <a:srgbClr val="000000"/>
                </a:solidFill>
                <a:latin typeface="Times New Roman" pitchFamily="18" charset="0"/>
              </a:rPr>
              <a:t>V</a:t>
            </a:r>
            <a:r>
              <a:rPr lang="en-US" altLang="zh-CN" baseline="-30000" dirty="0">
                <a:solidFill>
                  <a:srgbClr val="000000"/>
                </a:solidFill>
                <a:latin typeface="Times New Roman" pitchFamily="18" charset="0"/>
              </a:rPr>
              <a:t>1</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见右图</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由定理</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图中无哈密顿回路</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故问题无解</a:t>
            </a:r>
            <a:r>
              <a:rPr lang="en-US" altLang="zh-CN" dirty="0">
                <a:solidFill>
                  <a:srgbClr val="000000"/>
                </a:solidFill>
                <a:latin typeface="Times New Roman" pitchFamily="18" charset="0"/>
              </a:rPr>
              <a:t>.</a:t>
            </a:r>
          </a:p>
          <a:p>
            <a:pPr marL="342900" indent="-342900">
              <a:lnSpc>
                <a:spcPct val="120000"/>
              </a:lnSpc>
              <a:buClr>
                <a:srgbClr val="89AAD3"/>
              </a:buClr>
              <a:buSzPct val="70000"/>
              <a:buFont typeface="Wingdings" pitchFamily="2" charset="2"/>
              <a:buNone/>
            </a:pPr>
            <a:endParaRPr lang="en-US" altLang="zh-CN" dirty="0">
              <a:solidFill>
                <a:srgbClr val="000000"/>
              </a:solidFill>
              <a:latin typeface="Times New Roman" pitchFamily="18" charset="0"/>
            </a:endParaRPr>
          </a:p>
          <a:p>
            <a:pPr marL="342900" indent="-342900">
              <a:lnSpc>
                <a:spcPct val="80000"/>
              </a:lnSpc>
              <a:spcBef>
                <a:spcPct val="20000"/>
              </a:spcBef>
              <a:buClr>
                <a:srgbClr val="89AAD3"/>
              </a:buClr>
              <a:buSzPct val="70000"/>
              <a:buFont typeface="Wingdings" pitchFamily="2" charset="2"/>
              <a:buNone/>
            </a:pPr>
            <a:r>
              <a:rPr lang="zh-CN" altLang="en-US" dirty="0">
                <a:solidFill>
                  <a:srgbClr val="000000"/>
                </a:solidFill>
                <a:latin typeface="Times New Roman" pitchFamily="18" charset="0"/>
              </a:rPr>
              <a:t>在国际象棋盘</a:t>
            </a:r>
            <a:r>
              <a:rPr lang="en-US" altLang="zh-CN" dirty="0">
                <a:solidFill>
                  <a:srgbClr val="000000"/>
                </a:solidFill>
                <a:latin typeface="Times New Roman" pitchFamily="18" charset="0"/>
              </a:rPr>
              <a:t>(8</a:t>
            </a:r>
            <a:r>
              <a:rPr lang="en-US" altLang="zh-CN"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8)</a:t>
            </a:r>
            <a:r>
              <a:rPr lang="zh-CN" altLang="en-US" dirty="0">
                <a:solidFill>
                  <a:srgbClr val="000000"/>
                </a:solidFill>
                <a:latin typeface="Times New Roman" pitchFamily="18" charset="0"/>
              </a:rPr>
              <a:t>上</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跳马问题是否有解</a:t>
            </a:r>
            <a:r>
              <a:rPr lang="en-US" altLang="zh-CN" dirty="0">
                <a:solidFill>
                  <a:srgbClr val="000000"/>
                </a:solidFill>
                <a:latin typeface="Times New Roman" pitchFamily="18" charset="0"/>
              </a:rPr>
              <a:t>?  </a:t>
            </a:r>
          </a:p>
        </p:txBody>
      </p:sp>
      <p:pic>
        <p:nvPicPr>
          <p:cNvPr id="373765" name="Picture 5" descr="15-10"/>
          <p:cNvPicPr>
            <a:picLocks noChangeAspect="1" noChangeArrowheads="1"/>
          </p:cNvPicPr>
          <p:nvPr/>
        </p:nvPicPr>
        <p:blipFill>
          <a:blip r:embed="rId2" cstate="print"/>
          <a:srcRect r="70625" b="8347"/>
          <a:stretch>
            <a:fillRect/>
          </a:stretch>
        </p:blipFill>
        <p:spPr bwMode="auto">
          <a:xfrm>
            <a:off x="4782705" y="1215074"/>
            <a:ext cx="2050357" cy="2071687"/>
          </a:xfrm>
          <a:prstGeom prst="rect">
            <a:avLst/>
          </a:prstGeom>
          <a:noFill/>
          <a:ln w="9525">
            <a:noFill/>
            <a:miter lim="800000"/>
            <a:headEnd/>
            <a:tailEnd/>
          </a:ln>
        </p:spPr>
      </p:pic>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pic>
        <p:nvPicPr>
          <p:cNvPr id="6" name="Picture 5" descr="15-10"/>
          <p:cNvPicPr>
            <a:picLocks noChangeAspect="1" noChangeArrowheads="1"/>
          </p:cNvPicPr>
          <p:nvPr/>
        </p:nvPicPr>
        <p:blipFill>
          <a:blip r:embed="rId2" cstate="print"/>
          <a:srcRect l="32431" r="35136" b="8347"/>
          <a:stretch>
            <a:fillRect/>
          </a:stretch>
        </p:blipFill>
        <p:spPr bwMode="auto">
          <a:xfrm>
            <a:off x="6880168" y="1234470"/>
            <a:ext cx="2263832" cy="2071687"/>
          </a:xfrm>
          <a:prstGeom prst="rect">
            <a:avLst/>
          </a:prstGeom>
          <a:noFill/>
          <a:ln w="9525">
            <a:noFill/>
            <a:miter lim="800000"/>
            <a:headEnd/>
            <a:tailEnd/>
          </a:ln>
        </p:spPr>
      </p:pic>
    </p:spTree>
    <p:extLst>
      <p:ext uri="{BB962C8B-B14F-4D97-AF65-F5344CB8AC3E}">
        <p14:creationId xmlns:p14="http://schemas.microsoft.com/office/powerpoint/2010/main" val="408064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3764">
                                            <p:txEl>
                                              <p:pRg st="5" end="5"/>
                                            </p:txEl>
                                          </p:spTgt>
                                        </p:tgtEl>
                                        <p:attrNameLst>
                                          <p:attrName>style.visibility</p:attrName>
                                        </p:attrNameLst>
                                      </p:cBhvr>
                                      <p:to>
                                        <p:strVal val="visible"/>
                                      </p:to>
                                    </p:set>
                                    <p:animEffect transition="in" filter="blinds(horizontal)">
                                      <p:cBhvr>
                                        <p:cTn id="7" dur="500"/>
                                        <p:tgtEl>
                                          <p:spTgt spid="37376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4">
                                            <p:txEl>
                                              <p:pRg st="6" end="6"/>
                                            </p:txEl>
                                          </p:spTgt>
                                        </p:tgtEl>
                                        <p:attrNameLst>
                                          <p:attrName>style.visibility</p:attrName>
                                        </p:attrNameLst>
                                      </p:cBhvr>
                                      <p:to>
                                        <p:strVal val="visible"/>
                                      </p:to>
                                    </p:set>
                                    <p:animEffect transition="in" filter="blinds(horizontal)">
                                      <p:cBhvr>
                                        <p:cTn id="10" dur="500"/>
                                        <p:tgtEl>
                                          <p:spTgt spid="37376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5"/>
                                        </p:tgtEl>
                                        <p:attrNameLst>
                                          <p:attrName>style.visibility</p:attrName>
                                        </p:attrNameLst>
                                      </p:cBhvr>
                                      <p:to>
                                        <p:strVal val="visible"/>
                                      </p:to>
                                    </p:set>
                                    <p:animEffect transition="in" filter="blinds(horizontal)">
                                      <p:cBhvr>
                                        <p:cTn id="15" dur="500"/>
                                        <p:tgtEl>
                                          <p:spTgt spid="37376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4">
                                            <p:txEl>
                                              <p:pRg st="7" end="7"/>
                                            </p:txEl>
                                          </p:spTgt>
                                        </p:tgtEl>
                                        <p:attrNameLst>
                                          <p:attrName>style.visibility</p:attrName>
                                        </p:attrNameLst>
                                      </p:cBhvr>
                                      <p:to>
                                        <p:strVal val="visible"/>
                                      </p:to>
                                    </p:set>
                                    <p:animEffect transition="in" filter="blinds(horizontal)">
                                      <p:cBhvr>
                                        <p:cTn id="20" dur="500"/>
                                        <p:tgtEl>
                                          <p:spTgt spid="373764">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73764">
                                            <p:txEl>
                                              <p:pRg st="8" end="8"/>
                                            </p:txEl>
                                          </p:spTgt>
                                        </p:tgtEl>
                                        <p:attrNameLst>
                                          <p:attrName>style.visibility</p:attrName>
                                        </p:attrNameLst>
                                      </p:cBhvr>
                                      <p:to>
                                        <p:strVal val="visible"/>
                                      </p:to>
                                    </p:set>
                                    <p:animEffect transition="in" filter="blinds(horizontal)">
                                      <p:cBhvr>
                                        <p:cTn id="23" dur="500"/>
                                        <p:tgtEl>
                                          <p:spTgt spid="37376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3764">
                                            <p:txEl>
                                              <p:pRg st="10" end="10"/>
                                            </p:txEl>
                                          </p:spTgt>
                                        </p:tgtEl>
                                        <p:attrNameLst>
                                          <p:attrName>style.visibility</p:attrName>
                                        </p:attrNameLst>
                                      </p:cBhvr>
                                      <p:to>
                                        <p:strVal val="visible"/>
                                      </p:to>
                                    </p:set>
                                    <p:animEffect transition="in" filter="blinds(horizontal)">
                                      <p:cBhvr>
                                        <p:cTn id="33" dur="500"/>
                                        <p:tgtEl>
                                          <p:spTgt spid="37376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611188" y="1223963"/>
            <a:ext cx="8147050" cy="946150"/>
          </a:xfrm>
          <a:prstGeom prst="rect">
            <a:avLst/>
          </a:prstGeom>
          <a:noFill/>
          <a:ln w="9525">
            <a:noFill/>
            <a:miter lim="800000"/>
            <a:headEnd/>
            <a:tailEnd/>
          </a:ln>
        </p:spPr>
        <p:txBody>
          <a:bodyPr>
            <a:spAutoFit/>
          </a:bodyPr>
          <a:lstStyle/>
          <a:p>
            <a:r>
              <a:rPr lang="zh-CN" altLang="en-US" sz="2800" dirty="0">
                <a:solidFill>
                  <a:srgbClr val="FF0000"/>
                </a:solidFill>
              </a:rPr>
              <a:t>推论</a:t>
            </a:r>
            <a:r>
              <a:rPr lang="en-US" altLang="zh-CN" sz="2800" dirty="0">
                <a:solidFill>
                  <a:srgbClr val="FF0000"/>
                </a:solidFill>
              </a:rPr>
              <a:t>3 </a:t>
            </a:r>
            <a:r>
              <a:rPr lang="zh-CN" altLang="en-US" sz="2800" dirty="0">
                <a:solidFill>
                  <a:srgbClr val="000000"/>
                </a:solidFill>
              </a:rPr>
              <a:t>若图</a:t>
            </a:r>
            <a:r>
              <a:rPr lang="en-US" altLang="zh-CN" sz="2800" dirty="0">
                <a:solidFill>
                  <a:srgbClr val="000000"/>
                </a:solidFill>
              </a:rPr>
              <a:t>G=&lt;</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1</a:t>
            </a:r>
            <a:r>
              <a:rPr lang="en-US" altLang="zh-CN" sz="2800" dirty="0">
                <a:solidFill>
                  <a:srgbClr val="000000"/>
                </a:solidFill>
              </a:rPr>
              <a:t> ,</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2</a:t>
            </a:r>
            <a:r>
              <a:rPr lang="en-US" altLang="zh-CN" sz="2800" dirty="0">
                <a:solidFill>
                  <a:srgbClr val="000000"/>
                </a:solidFill>
              </a:rPr>
              <a:t> ,E&gt;</a:t>
            </a:r>
            <a:r>
              <a:rPr lang="zh-CN" altLang="en-US" sz="2800" dirty="0">
                <a:solidFill>
                  <a:srgbClr val="000000"/>
                </a:solidFill>
              </a:rPr>
              <a:t>为二分图且有哈密顿回路</a:t>
            </a:r>
            <a:r>
              <a:rPr lang="en-US" altLang="zh-CN" sz="2800" dirty="0">
                <a:solidFill>
                  <a:srgbClr val="000000"/>
                </a:solidFill>
              </a:rPr>
              <a:t>,  </a:t>
            </a:r>
          </a:p>
          <a:p>
            <a:r>
              <a:rPr lang="en-US" altLang="zh-CN" sz="2800" dirty="0">
                <a:solidFill>
                  <a:srgbClr val="000000"/>
                </a:solidFill>
              </a:rPr>
              <a:t>           </a:t>
            </a:r>
            <a:r>
              <a:rPr lang="zh-CN" altLang="en-US" sz="2800" dirty="0">
                <a:solidFill>
                  <a:srgbClr val="000000"/>
                </a:solidFill>
              </a:rPr>
              <a:t>则</a:t>
            </a:r>
            <a:r>
              <a:rPr lang="en-US" altLang="zh-CN" sz="2800" dirty="0">
                <a:solidFill>
                  <a:srgbClr val="000000"/>
                </a:solidFill>
              </a:rPr>
              <a:t>| </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1 </a:t>
            </a:r>
            <a:r>
              <a:rPr lang="en-US" altLang="zh-CN" sz="2800" dirty="0">
                <a:solidFill>
                  <a:srgbClr val="000000"/>
                </a:solidFill>
              </a:rPr>
              <a:t>|= | </a:t>
            </a:r>
            <a:r>
              <a:rPr lang="en-US" altLang="zh-CN" sz="2600" dirty="0">
                <a:solidFill>
                  <a:srgbClr val="000000"/>
                </a:solidFill>
                <a:latin typeface="Garamond" pitchFamily="18" charset="0"/>
                <a:sym typeface="MT Extra" pitchFamily="18" charset="2"/>
              </a:rPr>
              <a:t>V</a:t>
            </a:r>
            <a:r>
              <a:rPr lang="en-US" altLang="zh-CN" sz="2600" baseline="-25000" dirty="0">
                <a:solidFill>
                  <a:srgbClr val="000000"/>
                </a:solidFill>
                <a:latin typeface="Garamond" pitchFamily="18" charset="0"/>
                <a:sym typeface="MT Extra" pitchFamily="18" charset="2"/>
              </a:rPr>
              <a:t>2</a:t>
            </a:r>
            <a:r>
              <a:rPr lang="en-US" altLang="zh-CN" sz="2800" dirty="0">
                <a:solidFill>
                  <a:srgbClr val="000000"/>
                </a:solidFill>
              </a:rPr>
              <a:t>|</a:t>
            </a:r>
          </a:p>
        </p:txBody>
      </p:sp>
      <p:pic>
        <p:nvPicPr>
          <p:cNvPr id="374788" name="Picture 4" descr="图6"/>
          <p:cNvPicPr>
            <a:picLocks noChangeAspect="1" noChangeArrowheads="1"/>
          </p:cNvPicPr>
          <p:nvPr/>
        </p:nvPicPr>
        <p:blipFill>
          <a:blip r:embed="rId2" cstate="print"/>
          <a:srcRect/>
          <a:stretch>
            <a:fillRect/>
          </a:stretch>
        </p:blipFill>
        <p:spPr bwMode="auto">
          <a:xfrm>
            <a:off x="2241176" y="2746375"/>
            <a:ext cx="4365625" cy="2541587"/>
          </a:xfrm>
          <a:prstGeom prst="rect">
            <a:avLst/>
          </a:prstGeom>
          <a:noFill/>
          <a:ln w="9525">
            <a:noFill/>
            <a:miter lim="800000"/>
            <a:headEnd/>
            <a:tailEnd/>
          </a:ln>
        </p:spPr>
      </p:pic>
      <p:sp>
        <p:nvSpPr>
          <p:cNvPr id="374789" name="Text Box 5"/>
          <p:cNvSpPr txBox="1">
            <a:spLocks noChangeArrowheads="1"/>
          </p:cNvSpPr>
          <p:nvPr/>
        </p:nvSpPr>
        <p:spPr bwMode="auto">
          <a:xfrm>
            <a:off x="2015751" y="4051300"/>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0" name="Text Box 6"/>
          <p:cNvSpPr txBox="1">
            <a:spLocks noChangeArrowheads="1"/>
          </p:cNvSpPr>
          <p:nvPr/>
        </p:nvSpPr>
        <p:spPr bwMode="auto">
          <a:xfrm>
            <a:off x="4266826" y="2386012"/>
            <a:ext cx="450850" cy="366713"/>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B</a:t>
            </a:r>
          </a:p>
        </p:txBody>
      </p:sp>
      <p:sp>
        <p:nvSpPr>
          <p:cNvPr id="374791" name="Text Box 7"/>
          <p:cNvSpPr txBox="1">
            <a:spLocks noChangeArrowheads="1"/>
          </p:cNvSpPr>
          <p:nvPr/>
        </p:nvSpPr>
        <p:spPr bwMode="auto">
          <a:xfrm>
            <a:off x="4446214" y="5265737"/>
            <a:ext cx="450850" cy="366713"/>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B</a:t>
            </a:r>
          </a:p>
        </p:txBody>
      </p:sp>
      <p:sp>
        <p:nvSpPr>
          <p:cNvPr id="374792" name="Text Box 8"/>
          <p:cNvSpPr txBox="1">
            <a:spLocks noChangeArrowheads="1"/>
          </p:cNvSpPr>
          <p:nvPr/>
        </p:nvSpPr>
        <p:spPr bwMode="auto">
          <a:xfrm>
            <a:off x="4851026" y="3960812"/>
            <a:ext cx="450850" cy="366713"/>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3" name="Text Box 9"/>
          <p:cNvSpPr txBox="1">
            <a:spLocks noChangeArrowheads="1"/>
          </p:cNvSpPr>
          <p:nvPr/>
        </p:nvSpPr>
        <p:spPr bwMode="auto">
          <a:xfrm>
            <a:off x="4895476" y="3241675"/>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4" name="Text Box 10"/>
          <p:cNvSpPr txBox="1">
            <a:spLocks noChangeArrowheads="1"/>
          </p:cNvSpPr>
          <p:nvPr/>
        </p:nvSpPr>
        <p:spPr bwMode="auto">
          <a:xfrm>
            <a:off x="3590551" y="4006850"/>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5" name="Text Box 11"/>
          <p:cNvSpPr txBox="1">
            <a:spLocks noChangeArrowheads="1"/>
          </p:cNvSpPr>
          <p:nvPr/>
        </p:nvSpPr>
        <p:spPr bwMode="auto">
          <a:xfrm>
            <a:off x="3501651" y="3286125"/>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6" name="Text Box 12"/>
          <p:cNvSpPr txBox="1">
            <a:spLocks noChangeArrowheads="1"/>
          </p:cNvSpPr>
          <p:nvPr/>
        </p:nvSpPr>
        <p:spPr bwMode="auto">
          <a:xfrm>
            <a:off x="6560764" y="3870325"/>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A</a:t>
            </a:r>
          </a:p>
        </p:txBody>
      </p:sp>
      <p:sp>
        <p:nvSpPr>
          <p:cNvPr id="374797" name="Text Box 13"/>
          <p:cNvSpPr txBox="1">
            <a:spLocks noChangeArrowheads="1"/>
          </p:cNvSpPr>
          <p:nvPr/>
        </p:nvSpPr>
        <p:spPr bwMode="auto">
          <a:xfrm>
            <a:off x="2915864" y="4006850"/>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B</a:t>
            </a:r>
          </a:p>
        </p:txBody>
      </p:sp>
      <p:sp>
        <p:nvSpPr>
          <p:cNvPr id="374798" name="Text Box 14"/>
          <p:cNvSpPr txBox="1">
            <a:spLocks noChangeArrowheads="1"/>
          </p:cNvSpPr>
          <p:nvPr/>
        </p:nvSpPr>
        <p:spPr bwMode="auto">
          <a:xfrm>
            <a:off x="4220789" y="4095750"/>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B</a:t>
            </a:r>
          </a:p>
        </p:txBody>
      </p:sp>
      <p:sp>
        <p:nvSpPr>
          <p:cNvPr id="374799" name="Text Box 15"/>
          <p:cNvSpPr txBox="1">
            <a:spLocks noChangeArrowheads="1"/>
          </p:cNvSpPr>
          <p:nvPr/>
        </p:nvSpPr>
        <p:spPr bwMode="auto">
          <a:xfrm>
            <a:off x="5390776" y="4051300"/>
            <a:ext cx="450850" cy="366712"/>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B</a:t>
            </a:r>
          </a:p>
        </p:txBody>
      </p:sp>
      <p:sp>
        <p:nvSpPr>
          <p:cNvPr id="374800" name="Text Box 16"/>
          <p:cNvSpPr txBox="1">
            <a:spLocks noChangeArrowheads="1"/>
          </p:cNvSpPr>
          <p:nvPr/>
        </p:nvSpPr>
        <p:spPr bwMode="auto">
          <a:xfrm>
            <a:off x="3208758" y="5784568"/>
            <a:ext cx="2925762" cy="457200"/>
          </a:xfrm>
          <a:prstGeom prst="rect">
            <a:avLst/>
          </a:prstGeom>
          <a:noFill/>
          <a:ln w="9525">
            <a:noFill/>
            <a:miter lim="800000"/>
            <a:headEnd/>
            <a:tailEnd/>
          </a:ln>
        </p:spPr>
        <p:txBody>
          <a:bodyPr>
            <a:spAutoFit/>
          </a:bodyPr>
          <a:lstStyle/>
          <a:p>
            <a:pPr>
              <a:spcBef>
                <a:spcPct val="50000"/>
              </a:spcBef>
            </a:pPr>
            <a:r>
              <a:rPr lang="zh-CN" altLang="en-US" dirty="0">
                <a:solidFill>
                  <a:srgbClr val="5E2CAE"/>
                </a:solidFill>
              </a:rPr>
              <a:t>没有哈密顿回路</a:t>
            </a:r>
          </a:p>
        </p:txBody>
      </p:sp>
      <p:sp>
        <p:nvSpPr>
          <p:cNvPr id="1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哈密顿</a:t>
            </a:r>
            <a:r>
              <a:rPr lang="zh-CN" altLang="en-US" dirty="0"/>
              <a:t>回路判定必要条件</a:t>
            </a:r>
          </a:p>
        </p:txBody>
      </p:sp>
    </p:spTree>
    <p:extLst>
      <p:ext uri="{BB962C8B-B14F-4D97-AF65-F5344CB8AC3E}">
        <p14:creationId xmlns:p14="http://schemas.microsoft.com/office/powerpoint/2010/main" val="296364550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74788"/>
                                        </p:tgtEl>
                                        <p:attrNameLst>
                                          <p:attrName>style.visibility</p:attrName>
                                        </p:attrNameLst>
                                      </p:cBhvr>
                                      <p:to>
                                        <p:strVal val="visible"/>
                                      </p:to>
                                    </p:set>
                                    <p:animEffect transition="in" filter="blinds(horizontal)">
                                      <p:cBhvr>
                                        <p:cTn id="11" dur="500"/>
                                        <p:tgtEl>
                                          <p:spTgt spid="37478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4789"/>
                                        </p:tgtEl>
                                        <p:attrNameLst>
                                          <p:attrName>style.visibility</p:attrName>
                                        </p:attrNameLst>
                                      </p:cBhvr>
                                      <p:to>
                                        <p:strVal val="visible"/>
                                      </p:to>
                                    </p:set>
                                    <p:animEffect transition="in" filter="blinds(horizontal)">
                                      <p:cBhvr>
                                        <p:cTn id="16" dur="500"/>
                                        <p:tgtEl>
                                          <p:spTgt spid="37478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4797"/>
                                        </p:tgtEl>
                                        <p:attrNameLst>
                                          <p:attrName>style.visibility</p:attrName>
                                        </p:attrNameLst>
                                      </p:cBhvr>
                                      <p:to>
                                        <p:strVal val="visible"/>
                                      </p:to>
                                    </p:set>
                                    <p:animEffect transition="in" filter="blinds(horizontal)">
                                      <p:cBhvr>
                                        <p:cTn id="19" dur="500"/>
                                        <p:tgtEl>
                                          <p:spTgt spid="37479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4795"/>
                                        </p:tgtEl>
                                        <p:attrNameLst>
                                          <p:attrName>style.visibility</p:attrName>
                                        </p:attrNameLst>
                                      </p:cBhvr>
                                      <p:to>
                                        <p:strVal val="visible"/>
                                      </p:to>
                                    </p:set>
                                    <p:animEffect transition="in" filter="blinds(horizontal)">
                                      <p:cBhvr>
                                        <p:cTn id="22" dur="500"/>
                                        <p:tgtEl>
                                          <p:spTgt spid="37479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4790"/>
                                        </p:tgtEl>
                                        <p:attrNameLst>
                                          <p:attrName>style.visibility</p:attrName>
                                        </p:attrNameLst>
                                      </p:cBhvr>
                                      <p:to>
                                        <p:strVal val="visible"/>
                                      </p:to>
                                    </p:set>
                                    <p:animEffect transition="in" filter="blinds(horizontal)">
                                      <p:cBhvr>
                                        <p:cTn id="25" dur="500"/>
                                        <p:tgtEl>
                                          <p:spTgt spid="37479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4798"/>
                                        </p:tgtEl>
                                        <p:attrNameLst>
                                          <p:attrName>style.visibility</p:attrName>
                                        </p:attrNameLst>
                                      </p:cBhvr>
                                      <p:to>
                                        <p:strVal val="visible"/>
                                      </p:to>
                                    </p:set>
                                    <p:animEffect transition="in" filter="blinds(horizontal)">
                                      <p:cBhvr>
                                        <p:cTn id="28" dur="500"/>
                                        <p:tgtEl>
                                          <p:spTgt spid="37479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74794"/>
                                        </p:tgtEl>
                                        <p:attrNameLst>
                                          <p:attrName>style.visibility</p:attrName>
                                        </p:attrNameLst>
                                      </p:cBhvr>
                                      <p:to>
                                        <p:strVal val="visible"/>
                                      </p:to>
                                    </p:set>
                                    <p:animEffect transition="in" filter="blinds(horizontal)">
                                      <p:cBhvr>
                                        <p:cTn id="31" dur="500"/>
                                        <p:tgtEl>
                                          <p:spTgt spid="37479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74791"/>
                                        </p:tgtEl>
                                        <p:attrNameLst>
                                          <p:attrName>style.visibility</p:attrName>
                                        </p:attrNameLst>
                                      </p:cBhvr>
                                      <p:to>
                                        <p:strVal val="visible"/>
                                      </p:to>
                                    </p:set>
                                    <p:animEffect transition="in" filter="blinds(horizontal)">
                                      <p:cBhvr>
                                        <p:cTn id="34" dur="500"/>
                                        <p:tgtEl>
                                          <p:spTgt spid="37479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4792"/>
                                        </p:tgtEl>
                                        <p:attrNameLst>
                                          <p:attrName>style.visibility</p:attrName>
                                        </p:attrNameLst>
                                      </p:cBhvr>
                                      <p:to>
                                        <p:strVal val="visible"/>
                                      </p:to>
                                    </p:set>
                                    <p:animEffect transition="in" filter="blinds(horizontal)">
                                      <p:cBhvr>
                                        <p:cTn id="37" dur="500"/>
                                        <p:tgtEl>
                                          <p:spTgt spid="37479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74793"/>
                                        </p:tgtEl>
                                        <p:attrNameLst>
                                          <p:attrName>style.visibility</p:attrName>
                                        </p:attrNameLst>
                                      </p:cBhvr>
                                      <p:to>
                                        <p:strVal val="visible"/>
                                      </p:to>
                                    </p:set>
                                    <p:animEffect transition="in" filter="blinds(horizontal)">
                                      <p:cBhvr>
                                        <p:cTn id="40" dur="500"/>
                                        <p:tgtEl>
                                          <p:spTgt spid="37479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4799"/>
                                        </p:tgtEl>
                                        <p:attrNameLst>
                                          <p:attrName>style.visibility</p:attrName>
                                        </p:attrNameLst>
                                      </p:cBhvr>
                                      <p:to>
                                        <p:strVal val="visible"/>
                                      </p:to>
                                    </p:set>
                                    <p:animEffect transition="in" filter="blinds(horizontal)">
                                      <p:cBhvr>
                                        <p:cTn id="43" dur="500"/>
                                        <p:tgtEl>
                                          <p:spTgt spid="37479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74796"/>
                                        </p:tgtEl>
                                        <p:attrNameLst>
                                          <p:attrName>style.visibility</p:attrName>
                                        </p:attrNameLst>
                                      </p:cBhvr>
                                      <p:to>
                                        <p:strVal val="visible"/>
                                      </p:to>
                                    </p:set>
                                    <p:animEffect transition="in" filter="blinds(horizontal)">
                                      <p:cBhvr>
                                        <p:cTn id="46" dur="500"/>
                                        <p:tgtEl>
                                          <p:spTgt spid="37479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74800"/>
                                        </p:tgtEl>
                                        <p:attrNameLst>
                                          <p:attrName>style.visibility</p:attrName>
                                        </p:attrNameLst>
                                      </p:cBhvr>
                                      <p:to>
                                        <p:strVal val="visible"/>
                                      </p:to>
                                    </p:set>
                                    <p:animEffect transition="in" filter="blinds(horizontal)">
                                      <p:cBhvr>
                                        <p:cTn id="51" dur="500"/>
                                        <p:tgtEl>
                                          <p:spTgt spid="374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p:bldP spid="374790" grpId="0"/>
      <p:bldP spid="374791" grpId="0"/>
      <p:bldP spid="374792" grpId="0"/>
      <p:bldP spid="374793" grpId="0"/>
      <p:bldP spid="374794" grpId="0"/>
      <p:bldP spid="374795" grpId="0"/>
      <p:bldP spid="374796" grpId="0"/>
      <p:bldP spid="374797" grpId="0"/>
      <p:bldP spid="374798" grpId="0"/>
      <p:bldP spid="374799" grpId="0"/>
      <p:bldP spid="37480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341313" y="1403350"/>
            <a:ext cx="6273800" cy="5794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en-US" altLang="zh-CN"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欧拉回路与哈密顿回路的比较</a:t>
            </a:r>
          </a:p>
        </p:txBody>
      </p:sp>
      <p:graphicFrame>
        <p:nvGraphicFramePr>
          <p:cNvPr id="387076" name="Group 4"/>
          <p:cNvGraphicFramePr>
            <a:graphicFrameLocks noGrp="1"/>
          </p:cNvGraphicFramePr>
          <p:nvPr/>
        </p:nvGraphicFramePr>
        <p:xfrm>
          <a:off x="566738" y="2484438"/>
          <a:ext cx="7875587" cy="3134360"/>
        </p:xfrm>
        <a:graphic>
          <a:graphicData uri="http://schemas.openxmlformats.org/drawingml/2006/table">
            <a:tbl>
              <a:tblPr/>
              <a:tblGrid>
                <a:gridCol w="2625725">
                  <a:extLst>
                    <a:ext uri="{9D8B030D-6E8A-4147-A177-3AD203B41FA5}">
                      <a16:colId xmlns:a16="http://schemas.microsoft.com/office/drawing/2014/main" val="20000"/>
                    </a:ext>
                  </a:extLst>
                </a:gridCol>
                <a:gridCol w="2624137">
                  <a:extLst>
                    <a:ext uri="{9D8B030D-6E8A-4147-A177-3AD203B41FA5}">
                      <a16:colId xmlns:a16="http://schemas.microsoft.com/office/drawing/2014/main" val="20001"/>
                    </a:ext>
                  </a:extLst>
                </a:gridCol>
                <a:gridCol w="2625725">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endParaRPr kumimoji="0" lang="zh-CN" altLang="zh-CN" sz="2800" b="1" i="0" u="none" strike="noStrike" cap="none" normalizeH="0" baseline="0" dirty="0" smtClean="0">
                        <a:ln>
                          <a:noFill/>
                        </a:ln>
                        <a:solidFill>
                          <a:srgbClr val="000000"/>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225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欧拉回路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225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哈密顿回路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回路类型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简单回路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初级回路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extLst>
                  <a:ext uri="{0D108BD9-81ED-4DB2-BD59-A6C34878D82A}">
                    <a16:rowId xmlns:a16="http://schemas.microsoft.com/office/drawing/2014/main" val="10001"/>
                  </a:ext>
                </a:extLst>
              </a:tr>
              <a:tr h="1016000">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回路定义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过所有边一次且仅一次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过所有点一次且仅一次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6F3EE"/>
                    </a:solidFill>
                  </a:tcPr>
                </a:tc>
                <a:extLst>
                  <a:ext uri="{0D108BD9-81ED-4DB2-BD59-A6C34878D82A}">
                    <a16:rowId xmlns:a16="http://schemas.microsoft.com/office/drawing/2014/main" val="10002"/>
                  </a:ext>
                </a:extLst>
              </a:tr>
              <a:tr h="1016000">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dirty="0" smtClean="0">
                          <a:ln>
                            <a:noFill/>
                          </a:ln>
                          <a:solidFill>
                            <a:srgbClr val="000000"/>
                          </a:solidFill>
                          <a:effectLst/>
                          <a:latin typeface="Garamond" pitchFamily="18" charset="0"/>
                          <a:ea typeface="宋体" pitchFamily="2" charset="-122"/>
                        </a:rPr>
                        <a:t>如何判断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rgbClr val="000000"/>
                          </a:solidFill>
                          <a:effectLst/>
                          <a:latin typeface="Garamond" pitchFamily="18" charset="0"/>
                          <a:ea typeface="宋体" pitchFamily="2" charset="-122"/>
                        </a:rPr>
                        <a:t>有充要条件     简单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16F3EE"/>
                    </a:solidFill>
                  </a:tcPr>
                </a:tc>
                <a:tc>
                  <a:txBody>
                    <a:bodyPr/>
                    <a:lstStyle/>
                    <a:p>
                      <a:pPr marL="0" marR="0" lvl="0" indent="0" algn="ctr" defTabSz="914400" rtl="0" eaLnBrk="1" fontAlgn="base" latinLnBrk="0" hangingPunct="1">
                        <a:lnSpc>
                          <a:spcPct val="100000"/>
                        </a:lnSpc>
                        <a:spcBef>
                          <a:spcPct val="120000"/>
                        </a:spcBef>
                        <a:spcAft>
                          <a:spcPct val="0"/>
                        </a:spcAft>
                        <a:buClr>
                          <a:schemeClr val="hlink"/>
                        </a:buClr>
                        <a:buSzPct val="70000"/>
                        <a:buFont typeface="Wingdings" pitchFamily="2" charset="2"/>
                        <a:buNone/>
                        <a:tabLst/>
                      </a:pPr>
                      <a:r>
                        <a:rPr kumimoji="0" lang="zh-CN" altLang="en-US" sz="2800" b="1" i="0" u="none" strike="noStrike" cap="none" normalizeH="0" baseline="0" dirty="0" smtClean="0">
                          <a:ln>
                            <a:noFill/>
                          </a:ln>
                          <a:solidFill>
                            <a:srgbClr val="000000"/>
                          </a:solidFill>
                          <a:effectLst/>
                          <a:latin typeface="Garamond" pitchFamily="18" charset="0"/>
                          <a:ea typeface="宋体" pitchFamily="2" charset="-122"/>
                        </a:rPr>
                        <a:t>无充要条件     复杂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16F3EE"/>
                    </a:solidFill>
                  </a:tcPr>
                </a:tc>
                <a:extLst>
                  <a:ext uri="{0D108BD9-81ED-4DB2-BD59-A6C34878D82A}">
                    <a16:rowId xmlns:a16="http://schemas.microsoft.com/office/drawing/2014/main" val="10003"/>
                  </a:ext>
                </a:extLst>
              </a:tr>
            </a:tbl>
          </a:graphicData>
        </a:graphic>
      </p:graphicFrame>
      <p:sp>
        <p:nvSpPr>
          <p:cNvPr id="7" name="标题 4"/>
          <p:cNvSpPr>
            <a:spLocks noGrp="1"/>
          </p:cNvSpPr>
          <p:nvPr>
            <p:ph type="title"/>
          </p:nvPr>
        </p:nvSpPr>
        <p:spPr/>
        <p:txBody>
          <a:bodyPr vert="horz" lIns="91440" tIns="45720" rIns="91440" bIns="45720" rtlCol="0" anchor="b">
            <a:noAutofit/>
          </a:bodyPr>
          <a:lstStyle/>
          <a:p>
            <a:r>
              <a:rPr lang="zh-CN" altLang="en-US" dirty="0" smtClean="0"/>
              <a:t>小结</a:t>
            </a:r>
          </a:p>
        </p:txBody>
      </p:sp>
    </p:spTree>
    <p:extLst>
      <p:ext uri="{BB962C8B-B14F-4D97-AF65-F5344CB8AC3E}">
        <p14:creationId xmlns:p14="http://schemas.microsoft.com/office/powerpoint/2010/main" val="1395254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39750" y="1412875"/>
            <a:ext cx="7273925"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(Breadth First Search)</a:t>
            </a:r>
          </a:p>
        </p:txBody>
      </p:sp>
      <p:sp>
        <p:nvSpPr>
          <p:cNvPr id="256004" name="Rectangle 4"/>
          <p:cNvSpPr>
            <a:spLocks noChangeArrowheads="1"/>
          </p:cNvSpPr>
          <p:nvPr/>
        </p:nvSpPr>
        <p:spPr bwMode="auto">
          <a:xfrm>
            <a:off x="900113" y="2205038"/>
            <a:ext cx="7644797" cy="310854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BFS</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是从</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的任一结点</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0</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开始，找它的直接后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继集</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Г</a:t>
            </a:r>
            <a:r>
              <a:rPr kumimoji="1" lang="en-US" altLang="zh-CN" sz="2800" b="1" i="0" u="none" strike="noStrike" kern="1200" cap="none" spc="0" normalizeH="0" baseline="30000" noProof="0" dirty="0">
                <a:ln>
                  <a:noFill/>
                </a:ln>
                <a:solidFill>
                  <a:srgbClr val="000000"/>
                </a:solidFill>
                <a:effectLst/>
                <a:uLnTx/>
                <a:uFillTx/>
                <a:latin typeface="Times New Roman" pitchFamily="18" charset="0"/>
                <a:ea typeface="华文细黑"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0</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记为</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对</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1</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的每一个结点分别找它们的直接后继集，</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这些后继集的并，记为</a:t>
            </a:r>
            <a:r>
              <a:rPr kumimoji="1" lang="en-US" altLang="zh-CN" sz="2800" b="1" i="1"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A</a:t>
            </a:r>
            <a:r>
              <a:rPr kumimoji="1" lang="en-US" altLang="zh-CN" sz="2800" b="1" i="1" u="none" strike="noStrike" kern="1200" cap="none" spc="0" normalizeH="0" baseline="-25000" noProof="0" dirty="0">
                <a:ln>
                  <a:noFill/>
                </a:ln>
                <a:solidFill>
                  <a:srgbClr val="000000"/>
                </a:solidFill>
                <a:effectLst/>
                <a:uLnTx/>
                <a:uFillTx/>
                <a:latin typeface="Times New Roman" pitchFamily="18" charset="0"/>
                <a:ea typeface="华文细黑" pitchFamily="2" charset="-122"/>
                <a:cs typeface="+mn-cs"/>
              </a:rPr>
              <a:t>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华文细黑" pitchFamily="2" charset="-122"/>
                <a:cs typeface="+mn-cs"/>
              </a:rPr>
              <a:t>依此类推，直至达到目的结点。</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Tree>
    <p:extLst>
      <p:ext uri="{BB962C8B-B14F-4D97-AF65-F5344CB8AC3E}">
        <p14:creationId xmlns:p14="http://schemas.microsoft.com/office/powerpoint/2010/main" val="166201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04">
                                            <p:txEl>
                                              <p:pRg st="0" end="0"/>
                                            </p:txEl>
                                          </p:spTgt>
                                        </p:tgtEl>
                                        <p:attrNameLst>
                                          <p:attrName>style.visibility</p:attrName>
                                        </p:attrNameLst>
                                      </p:cBhvr>
                                      <p:to>
                                        <p:strVal val="visible"/>
                                      </p:to>
                                    </p:set>
                                    <p:animEffect transition="in" filter="blinds(horizontal)">
                                      <p:cBhvr>
                                        <p:cTn id="7" dur="500"/>
                                        <p:tgtEl>
                                          <p:spTgt spid="2560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04">
                                            <p:txEl>
                                              <p:pRg st="1" end="1"/>
                                            </p:txEl>
                                          </p:spTgt>
                                        </p:tgtEl>
                                        <p:attrNameLst>
                                          <p:attrName>style.visibility</p:attrName>
                                        </p:attrNameLst>
                                      </p:cBhvr>
                                      <p:to>
                                        <p:strVal val="visible"/>
                                      </p:to>
                                    </p:set>
                                    <p:animEffect transition="in" filter="blinds(horizontal)">
                                      <p:cBhvr>
                                        <p:cTn id="10" dur="500"/>
                                        <p:tgtEl>
                                          <p:spTgt spid="2560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04">
                                            <p:txEl>
                                              <p:pRg st="2" end="2"/>
                                            </p:txEl>
                                          </p:spTgt>
                                        </p:tgtEl>
                                        <p:attrNameLst>
                                          <p:attrName>style.visibility</p:attrName>
                                        </p:attrNameLst>
                                      </p:cBhvr>
                                      <p:to>
                                        <p:strVal val="visible"/>
                                      </p:to>
                                    </p:set>
                                    <p:animEffect transition="in" filter="blinds(horizontal)">
                                      <p:cBhvr>
                                        <p:cTn id="15" dur="500"/>
                                        <p:tgtEl>
                                          <p:spTgt spid="25600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04">
                                            <p:txEl>
                                              <p:pRg st="3" end="3"/>
                                            </p:txEl>
                                          </p:spTgt>
                                        </p:tgtEl>
                                        <p:attrNameLst>
                                          <p:attrName>style.visibility</p:attrName>
                                        </p:attrNameLst>
                                      </p:cBhvr>
                                      <p:to>
                                        <p:strVal val="visible"/>
                                      </p:to>
                                    </p:set>
                                    <p:animEffect transition="in" filter="blinds(horizontal)">
                                      <p:cBhvr>
                                        <p:cTn id="18" dur="500"/>
                                        <p:tgtEl>
                                          <p:spTgt spid="2560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04">
                                            <p:txEl>
                                              <p:pRg st="4" end="4"/>
                                            </p:txEl>
                                          </p:spTgt>
                                        </p:tgtEl>
                                        <p:attrNameLst>
                                          <p:attrName>style.visibility</p:attrName>
                                        </p:attrNameLst>
                                      </p:cBhvr>
                                      <p:to>
                                        <p:strVal val="visible"/>
                                      </p:to>
                                    </p:set>
                                    <p:animEffect transition="in" filter="blinds(horizontal)">
                                      <p:cBhvr>
                                        <p:cTn id="23" dur="500"/>
                                        <p:tgtEl>
                                          <p:spTgt spid="2560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41313" y="1854200"/>
            <a:ext cx="8461375" cy="4298950"/>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无向连通图</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有欧拉回路的充要条件是各顶点的度</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都是偶数</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若无向连通图</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中只有两个奇顶点，</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则</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存在欧拉道路</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若有向连通图</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中各个结点的正负度相等，</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则</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中存在有向欧拉回路</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若有向连通图</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中只有两个结点的正负度不相等，</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而且其中一个入度比出度多</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，另一个入度比出度</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少</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中存在有向欧拉通路</a:t>
            </a:r>
          </a:p>
        </p:txBody>
      </p:sp>
      <p:sp>
        <p:nvSpPr>
          <p:cNvPr id="111620" name="Rectangle 4"/>
          <p:cNvSpPr>
            <a:spLocks noChangeArrowheads="1"/>
          </p:cNvSpPr>
          <p:nvPr/>
        </p:nvSpPr>
        <p:spPr bwMode="auto">
          <a:xfrm>
            <a:off x="323850" y="1196975"/>
            <a:ext cx="6273800" cy="5794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en-US" altLang="zh-CN"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欧拉回</a:t>
            </a:r>
            <a:r>
              <a:rPr kumimoji="1" lang="en-US" altLang="zh-CN"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道</a:t>
            </a:r>
            <a:r>
              <a:rPr kumimoji="1" lang="en-US" altLang="zh-CN"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32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路判定的充要条件</a:t>
            </a:r>
          </a:p>
        </p:txBody>
      </p:sp>
      <p:sp>
        <p:nvSpPr>
          <p:cNvPr id="5" name="标题 4"/>
          <p:cNvSpPr>
            <a:spLocks noGrp="1"/>
          </p:cNvSpPr>
          <p:nvPr>
            <p:ph type="title"/>
          </p:nvPr>
        </p:nvSpPr>
        <p:spPr/>
        <p:txBody>
          <a:bodyPr vert="horz" lIns="91440" tIns="45720" rIns="91440" bIns="45720" rtlCol="0" anchor="b">
            <a:noAutofit/>
          </a:bodyPr>
          <a:lstStyle/>
          <a:p>
            <a:r>
              <a:rPr lang="zh-CN" altLang="en-US" dirty="0" smtClean="0"/>
              <a:t>小结</a:t>
            </a:r>
          </a:p>
        </p:txBody>
      </p:sp>
    </p:spTree>
    <p:extLst>
      <p:ext uri="{BB962C8B-B14F-4D97-AF65-F5344CB8AC3E}">
        <p14:creationId xmlns:p14="http://schemas.microsoft.com/office/powerpoint/2010/main" val="3263794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41313" y="1898650"/>
            <a:ext cx="8802687" cy="3822700"/>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若图</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G=&lt;V,E&gt;</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有</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H-</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圈</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则对</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V</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的任何非空子集</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S, </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均有</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p(G-S)≤|S|,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其中</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p(G-S)</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是从</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中删去</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S</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中所有结</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点及与这些结点关联的边所得到的子图的连通分支数</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若图</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G=&lt;V,E&gt;</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有</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H-</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道路</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则对</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V</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的任何非空子集</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S, </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均有</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p(G-S)≤|S|+1. </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有割点的图不是哈密顿图</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Char char="n"/>
              <a:tabLst/>
              <a:defRPr/>
            </a:pP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若图</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G=&lt;V1 ,V2 ,E&gt;</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为二分图且有哈密顿回路</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p>
          <a:p>
            <a:pPr marL="457200" marR="0" lvl="1" indent="0" algn="l" defTabSz="914400" rtl="0" eaLnBrk="1" fontAlgn="base" latinLnBrk="0" hangingPunct="1">
              <a:lnSpc>
                <a:spcPct val="100000"/>
              </a:lnSpc>
              <a:spcBef>
                <a:spcPct val="20000"/>
              </a:spcBef>
              <a:spcAft>
                <a:spcPct val="0"/>
              </a:spcAft>
              <a:buClr>
                <a:srgbClr val="7F7F7F"/>
              </a:buClr>
              <a:buSzPct val="70000"/>
              <a:buFont typeface="Wingdings" pitchFamily="2" charset="2"/>
              <a:buNone/>
              <a:tabLst/>
              <a:defRPr/>
            </a:pP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则</a:t>
            </a:r>
            <a:r>
              <a:rPr kumimoji="1" lang="en-US" altLang="zh-CN" sz="26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V1 |= | V2|</a:t>
            </a:r>
          </a:p>
        </p:txBody>
      </p:sp>
      <p:sp>
        <p:nvSpPr>
          <p:cNvPr id="113668" name="Rectangle 4"/>
          <p:cNvSpPr>
            <a:spLocks noChangeArrowheads="1"/>
          </p:cNvSpPr>
          <p:nvPr/>
        </p:nvSpPr>
        <p:spPr bwMode="auto">
          <a:xfrm>
            <a:off x="323850" y="1196975"/>
            <a:ext cx="6273800" cy="5794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en-US" altLang="zh-CN"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 </a:t>
            </a:r>
            <a:r>
              <a:rPr kumimoji="1" lang="zh-CN" altLang="en-US"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哈密顿回</a:t>
            </a:r>
            <a:r>
              <a:rPr kumimoji="1" lang="en-US" altLang="zh-CN"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a:t>
            </a:r>
            <a:r>
              <a:rPr kumimoji="1" lang="zh-CN" altLang="en-US"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道</a:t>
            </a:r>
            <a:r>
              <a:rPr kumimoji="1" lang="en-US" altLang="zh-CN"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a:t>
            </a:r>
            <a:r>
              <a:rPr kumimoji="1" lang="zh-CN" altLang="en-US" sz="3200" b="1" i="0" u="none" strike="noStrike" kern="1200" cap="none" spc="0" normalizeH="0" baseline="0" noProof="0">
                <a:ln>
                  <a:noFill/>
                </a:ln>
                <a:solidFill>
                  <a:srgbClr val="000000"/>
                </a:solidFill>
                <a:effectLst/>
                <a:uLnTx/>
                <a:uFillTx/>
                <a:latin typeface="Garamond" pitchFamily="18" charset="0"/>
                <a:ea typeface="宋体" pitchFamily="2" charset="-122"/>
                <a:cs typeface="+mn-cs"/>
              </a:rPr>
              <a:t>路判定的必要条件</a:t>
            </a:r>
          </a:p>
        </p:txBody>
      </p:sp>
      <p:sp>
        <p:nvSpPr>
          <p:cNvPr id="7" name="标题 4"/>
          <p:cNvSpPr>
            <a:spLocks noGrp="1"/>
          </p:cNvSpPr>
          <p:nvPr>
            <p:ph type="title"/>
          </p:nvPr>
        </p:nvSpPr>
        <p:spPr/>
        <p:txBody>
          <a:bodyPr vert="horz" lIns="91440" tIns="45720" rIns="91440" bIns="45720" rtlCol="0" anchor="b">
            <a:noAutofit/>
          </a:bodyPr>
          <a:lstStyle/>
          <a:p>
            <a:r>
              <a:rPr lang="zh-CN" altLang="en-US" dirty="0" smtClean="0"/>
              <a:t>小结</a:t>
            </a:r>
          </a:p>
        </p:txBody>
      </p:sp>
    </p:spTree>
    <p:extLst>
      <p:ext uri="{BB962C8B-B14F-4D97-AF65-F5344CB8AC3E}">
        <p14:creationId xmlns:p14="http://schemas.microsoft.com/office/powerpoint/2010/main" val="1244087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Effect transition="in" filter="blinds(horizontal)">
                                      <p:cBhvr>
                                        <p:cTn id="7" dur="500"/>
                                        <p:tgtEl>
                                          <p:spTgt spid="3901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0146">
                                            <p:txEl>
                                              <p:pRg st="1" end="1"/>
                                            </p:txEl>
                                          </p:spTgt>
                                        </p:tgtEl>
                                        <p:attrNameLst>
                                          <p:attrName>style.visibility</p:attrName>
                                        </p:attrNameLst>
                                      </p:cBhvr>
                                      <p:to>
                                        <p:strVal val="visible"/>
                                      </p:to>
                                    </p:set>
                                    <p:animEffect transition="in" filter="blinds(horizontal)">
                                      <p:cBhvr>
                                        <p:cTn id="10" dur="500"/>
                                        <p:tgtEl>
                                          <p:spTgt spid="39014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0146">
                                            <p:txEl>
                                              <p:pRg st="2" end="2"/>
                                            </p:txEl>
                                          </p:spTgt>
                                        </p:tgtEl>
                                        <p:attrNameLst>
                                          <p:attrName>style.visibility</p:attrName>
                                        </p:attrNameLst>
                                      </p:cBhvr>
                                      <p:to>
                                        <p:strVal val="visible"/>
                                      </p:to>
                                    </p:set>
                                    <p:animEffect transition="in" filter="blinds(horizontal)">
                                      <p:cBhvr>
                                        <p:cTn id="13" dur="500"/>
                                        <p:tgtEl>
                                          <p:spTgt spid="39014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0146">
                                            <p:txEl>
                                              <p:pRg st="3" end="3"/>
                                            </p:txEl>
                                          </p:spTgt>
                                        </p:tgtEl>
                                        <p:attrNameLst>
                                          <p:attrName>style.visibility</p:attrName>
                                        </p:attrNameLst>
                                      </p:cBhvr>
                                      <p:to>
                                        <p:strVal val="visible"/>
                                      </p:to>
                                    </p:set>
                                    <p:animEffect transition="in" filter="blinds(horizontal)">
                                      <p:cBhvr>
                                        <p:cTn id="18" dur="500"/>
                                        <p:tgtEl>
                                          <p:spTgt spid="39014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0146">
                                            <p:txEl>
                                              <p:pRg st="4" end="4"/>
                                            </p:txEl>
                                          </p:spTgt>
                                        </p:tgtEl>
                                        <p:attrNameLst>
                                          <p:attrName>style.visibility</p:attrName>
                                        </p:attrNameLst>
                                      </p:cBhvr>
                                      <p:to>
                                        <p:strVal val="visible"/>
                                      </p:to>
                                    </p:set>
                                    <p:animEffect transition="in" filter="blinds(horizontal)">
                                      <p:cBhvr>
                                        <p:cTn id="21" dur="500"/>
                                        <p:tgtEl>
                                          <p:spTgt spid="39014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90146">
                                            <p:txEl>
                                              <p:pRg st="5" end="5"/>
                                            </p:txEl>
                                          </p:spTgt>
                                        </p:tgtEl>
                                        <p:attrNameLst>
                                          <p:attrName>style.visibility</p:attrName>
                                        </p:attrNameLst>
                                      </p:cBhvr>
                                      <p:to>
                                        <p:strVal val="visible"/>
                                      </p:to>
                                    </p:set>
                                    <p:animEffect transition="in" filter="blinds(horizontal)">
                                      <p:cBhvr>
                                        <p:cTn id="26" dur="500"/>
                                        <p:tgtEl>
                                          <p:spTgt spid="39014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90146">
                                            <p:txEl>
                                              <p:pRg st="6" end="6"/>
                                            </p:txEl>
                                          </p:spTgt>
                                        </p:tgtEl>
                                        <p:attrNameLst>
                                          <p:attrName>style.visibility</p:attrName>
                                        </p:attrNameLst>
                                      </p:cBhvr>
                                      <p:to>
                                        <p:strVal val="visible"/>
                                      </p:to>
                                    </p:set>
                                    <p:animEffect transition="in" filter="blinds(horizontal)">
                                      <p:cBhvr>
                                        <p:cTn id="31" dur="500"/>
                                        <p:tgtEl>
                                          <p:spTgt spid="390146">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90146">
                                            <p:txEl>
                                              <p:pRg st="7" end="7"/>
                                            </p:txEl>
                                          </p:spTgt>
                                        </p:tgtEl>
                                        <p:attrNameLst>
                                          <p:attrName>style.visibility</p:attrName>
                                        </p:attrNameLst>
                                      </p:cBhvr>
                                      <p:to>
                                        <p:strVal val="visible"/>
                                      </p:to>
                                    </p:set>
                                    <p:animEffect transition="in" filter="blinds(horizontal)">
                                      <p:cBhvr>
                                        <p:cTn id="34" dur="500"/>
                                        <p:tgtEl>
                                          <p:spTgt spid="3901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作业</a:t>
            </a:r>
            <a:endParaRPr lang="zh-CN" altLang="en-US" dirty="0"/>
          </a:p>
        </p:txBody>
      </p:sp>
      <p:sp>
        <p:nvSpPr>
          <p:cNvPr id="7" name="Rectangle 3"/>
          <p:cNvSpPr>
            <a:spLocks noChangeArrowheads="1"/>
          </p:cNvSpPr>
          <p:nvPr/>
        </p:nvSpPr>
        <p:spPr bwMode="auto">
          <a:xfrm>
            <a:off x="478396" y="1307250"/>
            <a:ext cx="8317833" cy="3539430"/>
          </a:xfrm>
          <a:prstGeom prst="rect">
            <a:avLst/>
          </a:prstGeom>
          <a:noFill/>
          <a:ln w="9525">
            <a:noFill/>
            <a:miter lim="800000"/>
            <a:headEnd/>
            <a:tailEnd/>
          </a:ln>
          <a:effectLst/>
        </p:spPr>
        <p:txBody>
          <a:bodyPr wrap="square">
            <a:spAutoFit/>
          </a:bodyPr>
          <a:lstStyle/>
          <a:p>
            <a:pPr marL="514350" indent="-514350" fontAlgn="auto">
              <a:spcBef>
                <a:spcPct val="20000"/>
              </a:spcBef>
              <a:spcAft>
                <a:spcPts val="0"/>
              </a:spcAft>
              <a:buSzPct val="100000"/>
              <a:buAutoNum type="arabicPeriod"/>
              <a:defRPr/>
            </a:pPr>
            <a:r>
              <a:rPr kumimoji="0" lang="zh-CN" altLang="en-US" sz="3200" kern="0" dirty="0" smtClean="0">
                <a:solidFill>
                  <a:srgbClr val="000514"/>
                </a:solidFill>
                <a:latin typeface="Garamond" pitchFamily="18" charset="0"/>
              </a:rPr>
              <a:t>课本</a:t>
            </a:r>
            <a:r>
              <a:rPr kumimoji="0" lang="en-US" altLang="zh-CN" sz="3200" kern="0" dirty="0">
                <a:solidFill>
                  <a:srgbClr val="000514"/>
                </a:solidFill>
                <a:latin typeface="Garamond" pitchFamily="18" charset="0"/>
              </a:rPr>
              <a:t>P36</a:t>
            </a:r>
            <a:r>
              <a:rPr kumimoji="0" lang="zh-CN" altLang="en-US" sz="3200" kern="0" dirty="0">
                <a:solidFill>
                  <a:srgbClr val="000514"/>
                </a:solidFill>
                <a:latin typeface="Garamond" pitchFamily="18" charset="0"/>
              </a:rPr>
              <a:t>， </a:t>
            </a:r>
            <a:r>
              <a:rPr kumimoji="0" lang="zh-CN" altLang="en-US" sz="3200" kern="0" dirty="0" smtClean="0">
                <a:solidFill>
                  <a:srgbClr val="000514"/>
                </a:solidFill>
                <a:latin typeface="Garamond" pitchFamily="18" charset="0"/>
              </a:rPr>
              <a:t>第</a:t>
            </a:r>
            <a:r>
              <a:rPr kumimoji="0" lang="en-US" altLang="zh-CN" sz="3200" kern="0" dirty="0" smtClean="0">
                <a:solidFill>
                  <a:srgbClr val="000514"/>
                </a:solidFill>
                <a:latin typeface="Garamond" pitchFamily="18" charset="0"/>
              </a:rPr>
              <a:t>6</a:t>
            </a:r>
            <a:r>
              <a:rPr kumimoji="0" lang="zh-CN" altLang="en-US" sz="3200" kern="0" dirty="0" smtClean="0">
                <a:solidFill>
                  <a:srgbClr val="000514"/>
                </a:solidFill>
                <a:latin typeface="Garamond" pitchFamily="18" charset="0"/>
              </a:rPr>
              <a:t>题</a:t>
            </a:r>
            <a:endParaRPr kumimoji="0" lang="en-US" altLang="zh-CN" sz="3200" kern="0" dirty="0" smtClean="0">
              <a:solidFill>
                <a:srgbClr val="000514"/>
              </a:solidFill>
              <a:latin typeface="Garamond" pitchFamily="18" charset="0"/>
            </a:endParaRPr>
          </a:p>
          <a:p>
            <a:pPr marL="514350" indent="-514350" fontAlgn="auto">
              <a:spcBef>
                <a:spcPct val="20000"/>
              </a:spcBef>
              <a:spcAft>
                <a:spcPts val="0"/>
              </a:spcAft>
              <a:buSzPct val="100000"/>
              <a:buFontTx/>
              <a:buAutoNum type="arabicPeriod"/>
              <a:defRPr/>
            </a:pPr>
            <a:r>
              <a:rPr kumimoji="0" lang="zh-CN" altLang="en-US" sz="3200" dirty="0">
                <a:solidFill>
                  <a:schemeClr val="tx1">
                    <a:lumMod val="50000"/>
                  </a:schemeClr>
                </a:solidFill>
                <a:latin typeface="Times New Roman" panose="02020603050405020304" pitchFamily="18" charset="0"/>
                <a:cs typeface="Times New Roman" panose="02020603050405020304" pitchFamily="18" charset="0"/>
              </a:rPr>
              <a:t>当</a:t>
            </a:r>
            <a:r>
              <a:rPr kumimoji="0" lang="en-US" altLang="zh-CN" sz="3200" dirty="0">
                <a:solidFill>
                  <a:schemeClr val="tx1">
                    <a:lumMod val="50000"/>
                  </a:schemeClr>
                </a:solidFill>
                <a:latin typeface="Times New Roman" panose="02020603050405020304" pitchFamily="18" charset="0"/>
                <a:cs typeface="Times New Roman" panose="02020603050405020304" pitchFamily="18" charset="0"/>
              </a:rPr>
              <a:t>m</a:t>
            </a:r>
            <a:r>
              <a:rPr kumimoji="0" lang="zh-CN" altLang="en-US" sz="3200" dirty="0">
                <a:solidFill>
                  <a:schemeClr val="tx1">
                    <a:lumMod val="50000"/>
                  </a:schemeClr>
                </a:solidFill>
                <a:latin typeface="Times New Roman" panose="02020603050405020304" pitchFamily="18" charset="0"/>
                <a:cs typeface="Times New Roman" panose="02020603050405020304" pitchFamily="18" charset="0"/>
              </a:rPr>
              <a:t>和</a:t>
            </a:r>
            <a:r>
              <a:rPr kumimoji="0" lang="en-US" altLang="zh-CN" sz="3200" dirty="0">
                <a:solidFill>
                  <a:schemeClr val="tx1">
                    <a:lumMod val="50000"/>
                  </a:schemeClr>
                </a:solidFill>
                <a:latin typeface="Times New Roman" panose="02020603050405020304" pitchFamily="18" charset="0"/>
                <a:cs typeface="Times New Roman" panose="02020603050405020304" pitchFamily="18" charset="0"/>
              </a:rPr>
              <a:t>n</a:t>
            </a:r>
            <a:r>
              <a:rPr kumimoji="0" lang="zh-CN" altLang="en-US" sz="3200" dirty="0">
                <a:solidFill>
                  <a:schemeClr val="tx1">
                    <a:lumMod val="50000"/>
                  </a:schemeClr>
                </a:solidFill>
                <a:latin typeface="Times New Roman" panose="02020603050405020304" pitchFamily="18" charset="0"/>
                <a:cs typeface="Times New Roman" panose="02020603050405020304" pitchFamily="18" charset="0"/>
              </a:rPr>
              <a:t>为何值时，二分图 </a:t>
            </a:r>
            <a:r>
              <a:rPr kumimoji="0" lang="en-US" altLang="zh-CN" sz="3200" dirty="0" err="1">
                <a:solidFill>
                  <a:schemeClr val="tx1">
                    <a:lumMod val="50000"/>
                  </a:schemeClr>
                </a:solidFill>
                <a:latin typeface="Times New Roman" panose="02020603050405020304" pitchFamily="18" charset="0"/>
                <a:cs typeface="Times New Roman" panose="02020603050405020304" pitchFamily="18" charset="0"/>
              </a:rPr>
              <a:t>K</a:t>
            </a:r>
            <a:r>
              <a:rPr kumimoji="0" lang="en-US" altLang="zh-CN" sz="3200" baseline="-25000" dirty="0" err="1">
                <a:solidFill>
                  <a:schemeClr val="tx1">
                    <a:lumMod val="50000"/>
                  </a:schemeClr>
                </a:solidFill>
                <a:latin typeface="Times New Roman" panose="02020603050405020304" pitchFamily="18" charset="0"/>
                <a:cs typeface="Times New Roman" panose="02020603050405020304" pitchFamily="18" charset="0"/>
              </a:rPr>
              <a:t>m,n</a:t>
            </a:r>
            <a:r>
              <a:rPr kumimoji="0" lang="zh-CN" altLang="en-US" sz="3200" dirty="0">
                <a:solidFill>
                  <a:schemeClr val="tx1">
                    <a:lumMod val="50000"/>
                  </a:schemeClr>
                </a:solidFill>
                <a:latin typeface="Times New Roman" panose="02020603050405020304" pitchFamily="18" charset="0"/>
                <a:cs typeface="Times New Roman" panose="02020603050405020304" pitchFamily="18" charset="0"/>
              </a:rPr>
              <a:t>欧拉图？</a:t>
            </a:r>
          </a:p>
          <a:p>
            <a:pPr marL="514350" indent="-514350" fontAlgn="auto">
              <a:spcBef>
                <a:spcPct val="20000"/>
              </a:spcBef>
              <a:spcAft>
                <a:spcPts val="0"/>
              </a:spcAft>
              <a:buSzPct val="100000"/>
              <a:buAutoNum type="arabicPeriod"/>
              <a:defRPr/>
            </a:pPr>
            <a:r>
              <a:rPr kumimoji="0" lang="zh-CN" altLang="en-US" sz="3200" kern="0" dirty="0">
                <a:solidFill>
                  <a:srgbClr val="000514"/>
                </a:solidFill>
                <a:latin typeface="Garamond" pitchFamily="18" charset="0"/>
              </a:rPr>
              <a:t>课本</a:t>
            </a:r>
            <a:r>
              <a:rPr kumimoji="0" lang="en-US" altLang="zh-CN" sz="3200" kern="0" dirty="0">
                <a:solidFill>
                  <a:srgbClr val="000514"/>
                </a:solidFill>
                <a:latin typeface="Garamond" pitchFamily="18" charset="0"/>
              </a:rPr>
              <a:t>P36</a:t>
            </a:r>
            <a:r>
              <a:rPr kumimoji="0" lang="zh-CN" altLang="en-US" sz="3200" kern="0" dirty="0">
                <a:solidFill>
                  <a:srgbClr val="000514"/>
                </a:solidFill>
                <a:latin typeface="Garamond" pitchFamily="18" charset="0"/>
              </a:rPr>
              <a:t>， </a:t>
            </a:r>
            <a:r>
              <a:rPr kumimoji="0" lang="zh-CN" altLang="en-US" sz="3200" kern="0" dirty="0" smtClean="0">
                <a:solidFill>
                  <a:srgbClr val="000514"/>
                </a:solidFill>
                <a:latin typeface="Garamond" pitchFamily="18" charset="0"/>
              </a:rPr>
              <a:t>第</a:t>
            </a:r>
            <a:r>
              <a:rPr kumimoji="0" lang="en-US" altLang="zh-CN" sz="3200" kern="0" dirty="0" smtClean="0">
                <a:solidFill>
                  <a:srgbClr val="000514"/>
                </a:solidFill>
                <a:latin typeface="Garamond" pitchFamily="18" charset="0"/>
              </a:rPr>
              <a:t>12</a:t>
            </a:r>
            <a:r>
              <a:rPr kumimoji="0" lang="zh-CN" altLang="en-US" sz="3200" kern="0" dirty="0" smtClean="0">
                <a:solidFill>
                  <a:srgbClr val="000514"/>
                </a:solidFill>
                <a:latin typeface="Garamond" pitchFamily="18" charset="0"/>
              </a:rPr>
              <a:t>题</a:t>
            </a:r>
            <a:endParaRPr kumimoji="0" lang="en-US" altLang="zh-CN" sz="3200" kern="0" dirty="0" smtClean="0">
              <a:solidFill>
                <a:srgbClr val="000514"/>
              </a:solidFill>
              <a:latin typeface="Garamond" pitchFamily="18" charset="0"/>
            </a:endParaRPr>
          </a:p>
          <a:p>
            <a:pPr marL="514350" indent="-514350" fontAlgn="auto">
              <a:spcBef>
                <a:spcPct val="20000"/>
              </a:spcBef>
              <a:spcAft>
                <a:spcPts val="0"/>
              </a:spcAft>
              <a:buSzPct val="100000"/>
              <a:buAutoNum type="arabicPeriod"/>
              <a:defRPr/>
            </a:pPr>
            <a:endParaRPr kumimoji="0" lang="en-US" altLang="zh-CN" sz="3200" kern="0" dirty="0">
              <a:solidFill>
                <a:srgbClr val="000514"/>
              </a:solidFill>
              <a:latin typeface="Garamond" pitchFamily="18" charset="0"/>
            </a:endParaRPr>
          </a:p>
          <a:p>
            <a:pPr fontAlgn="auto">
              <a:spcBef>
                <a:spcPct val="20000"/>
              </a:spcBef>
              <a:spcAft>
                <a:spcPts val="0"/>
              </a:spcAft>
              <a:buSzPct val="100000"/>
              <a:defRPr/>
            </a:pPr>
            <a:r>
              <a:rPr kumimoji="0" lang="zh-CN" altLang="en-US" sz="3200" kern="0" dirty="0" smtClean="0">
                <a:solidFill>
                  <a:srgbClr val="000514"/>
                </a:solidFill>
                <a:latin typeface="Garamond" pitchFamily="18" charset="0"/>
              </a:rPr>
              <a:t>上机小作业：见网络学堂</a:t>
            </a:r>
            <a:endParaRPr kumimoji="0" lang="en-US" altLang="zh-CN" sz="3200" kern="0" dirty="0">
              <a:solidFill>
                <a:srgbClr val="000514"/>
              </a:solidFill>
              <a:latin typeface="Garamond" pitchFamily="18" charset="0"/>
            </a:endParaRPr>
          </a:p>
          <a:p>
            <a:pPr fontAlgn="auto">
              <a:spcBef>
                <a:spcPct val="20000"/>
              </a:spcBef>
              <a:spcAft>
                <a:spcPts val="0"/>
              </a:spcAft>
              <a:buClr>
                <a:srgbClr val="FFCC00"/>
              </a:buClr>
              <a:buSzPct val="70000"/>
              <a:buFont typeface="Wingdings" pitchFamily="2" charset="2"/>
              <a:buNone/>
              <a:defRPr/>
            </a:pPr>
            <a:endParaRPr kumimoji="0" lang="en-US" altLang="zh-CN" sz="3200" kern="0" dirty="0" smtClean="0">
              <a:solidFill>
                <a:srgbClr val="000514"/>
              </a:solidFill>
              <a:latin typeface="Garamond" pitchFamily="18" charset="0"/>
            </a:endParaRPr>
          </a:p>
        </p:txBody>
      </p:sp>
    </p:spTree>
    <p:extLst>
      <p:ext uri="{BB962C8B-B14F-4D97-AF65-F5344CB8AC3E}">
        <p14:creationId xmlns:p14="http://schemas.microsoft.com/office/powerpoint/2010/main" val="16080766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39750" y="1412875"/>
            <a:ext cx="7273925"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(Breadth First Search)</a:t>
            </a:r>
          </a:p>
        </p:txBody>
      </p:sp>
      <p:sp>
        <p:nvSpPr>
          <p:cNvPr id="257028" name="Rectangle 4"/>
          <p:cNvSpPr>
            <a:spLocks noChangeArrowheads="1"/>
          </p:cNvSpPr>
          <p:nvPr/>
        </p:nvSpPr>
        <p:spPr bwMode="auto">
          <a:xfrm>
            <a:off x="900113" y="2205038"/>
            <a:ext cx="7056437" cy="24431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en-US" sz="28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mn-cs"/>
              </a:rPr>
              <a:t>为避免结点的重复搜索可对结点进行标记</a:t>
            </a:r>
            <a:endPar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开始时所有结点标记为0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搜索时若搜到的结点标记为0，则加入</a:t>
            </a:r>
            <a:endPar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后继集，同时将其标记改为1</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Tree>
    <p:extLst>
      <p:ext uri="{BB962C8B-B14F-4D97-AF65-F5344CB8AC3E}">
        <p14:creationId xmlns:p14="http://schemas.microsoft.com/office/powerpoint/2010/main" val="225685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a:ln>
                  <a:noFill/>
                </a:ln>
                <a:solidFill>
                  <a:srgbClr val="5E2CAE"/>
                </a:solidFill>
                <a:effectLst/>
                <a:uLnTx/>
                <a:uFillTx/>
                <a:latin typeface="Arial" pitchFamily="34" charset="0"/>
                <a:ea typeface="宋体" pitchFamily="2" charset="-122"/>
                <a:cs typeface="+mn-cs"/>
              </a:rPr>
              <a:t>(Breadth First Search)</a:t>
            </a:r>
          </a:p>
        </p:txBody>
      </p:sp>
      <p:sp>
        <p:nvSpPr>
          <p:cNvPr id="54276" name="Rectangle 4"/>
          <p:cNvSpPr>
            <a:spLocks noChangeArrowheads="1"/>
          </p:cNvSpPr>
          <p:nvPr/>
        </p:nvSpPr>
        <p:spPr bwMode="auto">
          <a:xfrm>
            <a:off x="447695" y="1916113"/>
            <a:ext cx="7056438" cy="10985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例：</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用</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BFS</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找下图中</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到</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的一条道路。</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搜索</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结点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0</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endPar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Г</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2" name="标题 31"/>
          <p:cNvSpPr>
            <a:spLocks noGrp="1"/>
          </p:cNvSpPr>
          <p:nvPr>
            <p:ph type="title"/>
          </p:nvPr>
        </p:nvSpPr>
        <p:spPr/>
        <p:txBody>
          <a:bodyPr/>
          <a:lstStyle/>
          <a:p>
            <a:r>
              <a:rPr lang="zh-CN" altLang="en-US" dirty="0" smtClean="0"/>
              <a:t>路径的搜索法</a:t>
            </a:r>
            <a:endParaRPr lang="zh-CN" altLang="en-US" dirty="0"/>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9" name="Rectangle 24"/>
          <p:cNvSpPr>
            <a:spLocks noChangeArrowheads="1"/>
          </p:cNvSpPr>
          <p:nvPr/>
        </p:nvSpPr>
        <p:spPr bwMode="auto">
          <a:xfrm>
            <a:off x="1070016" y="241549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50" name="Rectangle 25"/>
          <p:cNvSpPr>
            <a:spLocks noChangeArrowheads="1"/>
          </p:cNvSpPr>
          <p:nvPr/>
        </p:nvSpPr>
        <p:spPr bwMode="auto">
          <a:xfrm>
            <a:off x="2511466" y="2428880"/>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51" name="Rectangle 26"/>
          <p:cNvSpPr>
            <a:spLocks noChangeArrowheads="1"/>
          </p:cNvSpPr>
          <p:nvPr/>
        </p:nvSpPr>
        <p:spPr bwMode="auto">
          <a:xfrm>
            <a:off x="3086141" y="384196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p>
        </p:txBody>
      </p:sp>
      <p:sp>
        <p:nvSpPr>
          <p:cNvPr id="52" name="Rectangle 27"/>
          <p:cNvSpPr>
            <a:spLocks noChangeArrowheads="1"/>
          </p:cNvSpPr>
          <p:nvPr/>
        </p:nvSpPr>
        <p:spPr bwMode="auto">
          <a:xfrm>
            <a:off x="2540041" y="510948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53" name="Rectangle 28"/>
          <p:cNvSpPr>
            <a:spLocks noChangeArrowheads="1"/>
          </p:cNvSpPr>
          <p:nvPr/>
        </p:nvSpPr>
        <p:spPr bwMode="auto">
          <a:xfrm>
            <a:off x="1070016" y="5122865"/>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sp>
        <p:nvSpPr>
          <p:cNvPr id="54" name="Rectangle 29"/>
          <p:cNvSpPr>
            <a:spLocks noChangeArrowheads="1"/>
          </p:cNvSpPr>
          <p:nvPr/>
        </p:nvSpPr>
        <p:spPr bwMode="auto">
          <a:xfrm>
            <a:off x="93456" y="3648704"/>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p>
        </p:txBody>
      </p:sp>
      <p:sp>
        <p:nvSpPr>
          <p:cNvPr id="2" name="矩形 1"/>
          <p:cNvSpPr/>
          <p:nvPr/>
        </p:nvSpPr>
        <p:spPr>
          <a:xfrm>
            <a:off x="5771805" y="3236270"/>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 name="矩形 2"/>
          <p:cNvSpPr/>
          <p:nvPr/>
        </p:nvSpPr>
        <p:spPr>
          <a:xfrm>
            <a:off x="5771805" y="4352282"/>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4" name="矩形 3"/>
          <p:cNvSpPr/>
          <p:nvPr/>
        </p:nvSpPr>
        <p:spPr>
          <a:xfrm>
            <a:off x="5779062" y="5371004"/>
            <a:ext cx="1661032"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找到目标</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4</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 name="矩形 4"/>
          <p:cNvSpPr/>
          <p:nvPr/>
        </p:nvSpPr>
        <p:spPr>
          <a:xfrm>
            <a:off x="6043155" y="2145655"/>
            <a:ext cx="803425"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队列</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5" name="矩形 54"/>
          <p:cNvSpPr/>
          <p:nvPr/>
        </p:nvSpPr>
        <p:spPr>
          <a:xfrm>
            <a:off x="5779062" y="3785957"/>
            <a:ext cx="15424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6</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6" name="矩形 55"/>
          <p:cNvSpPr/>
          <p:nvPr/>
        </p:nvSpPr>
        <p:spPr>
          <a:xfrm>
            <a:off x="5804728" y="4901831"/>
            <a:ext cx="1149674" cy="46166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4</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57" name="矩形 56"/>
          <p:cNvSpPr/>
          <p:nvPr/>
        </p:nvSpPr>
        <p:spPr>
          <a:xfrm>
            <a:off x="7078845" y="2706630"/>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 0, 0,0]</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8" name="矩形 57"/>
          <p:cNvSpPr/>
          <p:nvPr/>
        </p:nvSpPr>
        <p:spPr>
          <a:xfrm>
            <a:off x="7715476" y="2150647"/>
            <a:ext cx="98616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visited</a:t>
            </a:r>
            <a:endParaRPr kumimoji="1" lang="zh-CN" altLang="en-US"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 0,</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0" name="矩形 59"/>
          <p:cNvSpPr/>
          <p:nvPr/>
        </p:nvSpPr>
        <p:spPr>
          <a:xfrm>
            <a:off x="7090645" y="3847512"/>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0,1]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 name="矩形 60"/>
          <p:cNvSpPr/>
          <p:nvPr/>
        </p:nvSpPr>
        <p:spPr>
          <a:xfrm>
            <a:off x="7093275" y="4413837"/>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2" name="矩形 61"/>
          <p:cNvSpPr/>
          <p:nvPr/>
        </p:nvSpPr>
        <p:spPr>
          <a:xfrm>
            <a:off x="7090644" y="4984043"/>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0,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3" name="矩形 62"/>
          <p:cNvSpPr/>
          <p:nvPr/>
        </p:nvSpPr>
        <p:spPr>
          <a:xfrm>
            <a:off x="7157559" y="5401781"/>
            <a:ext cx="1986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[1, 1,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4D5B6B">
                    <a:lumMod val="50000"/>
                  </a:srgbClr>
                </a:solidFill>
                <a:effectLst/>
                <a:uLnTx/>
                <a:uFillTx/>
                <a:latin typeface="Arial" pitchFamily="34" charset="0"/>
                <a:ea typeface="宋体" pitchFamily="2" charset="-122"/>
                <a:cs typeface="+mn-cs"/>
              </a:rPr>
              <a:t>1</a:t>
            </a:r>
            <a:r>
              <a:rPr kumimoji="1" lang="en-US" altLang="zh-CN" sz="2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90605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Effect transition="in" filter="blinds(horizontal)">
                                      <p:cBhvr>
                                        <p:cTn id="7" dur="500"/>
                                        <p:tgtEl>
                                          <p:spTgt spid="258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36"/>
                                        </p:tgtEl>
                                        <p:attrNameLst>
                                          <p:attrName>fillcolor</p:attrName>
                                        </p:attrNameLst>
                                      </p:cBhvr>
                                      <p:to>
                                        <a:srgbClr val="00B050"/>
                                      </p:to>
                                    </p:animClr>
                                    <p:set>
                                      <p:cBhvr>
                                        <p:cTn id="12" dur="500" fill="hold"/>
                                        <p:tgtEl>
                                          <p:spTgt spid="36"/>
                                        </p:tgtEl>
                                        <p:attrNameLst>
                                          <p:attrName>fill.type</p:attrName>
                                        </p:attrNameLst>
                                      </p:cBhvr>
                                      <p:to>
                                        <p:strVal val="solid"/>
                                      </p:to>
                                    </p:set>
                                    <p:set>
                                      <p:cBhvr>
                                        <p:cTn id="13" dur="500" fill="hold"/>
                                        <p:tgtEl>
                                          <p:spTgt spid="36"/>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circle(in)">
                                      <p:cBhvr>
                                        <p:cTn id="18" dur="20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8053">
                                            <p:txEl>
                                              <p:pRg st="1" end="1"/>
                                            </p:txEl>
                                          </p:spTgt>
                                        </p:tgtEl>
                                        <p:attrNameLst>
                                          <p:attrName>style.visibility</p:attrName>
                                        </p:attrNameLst>
                                      </p:cBhvr>
                                      <p:to>
                                        <p:strVal val="visible"/>
                                      </p:to>
                                    </p:set>
                                    <p:animEffect transition="in" filter="blinds(horizontal)">
                                      <p:cBhvr>
                                        <p:cTn id="23" dur="500"/>
                                        <p:tgtEl>
                                          <p:spTgt spid="25805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1300"/>
                                  </p:stCondLst>
                                  <p:childTnLst>
                                    <p:animClr clrSpc="rgb" dir="cw">
                                      <p:cBhvr>
                                        <p:cTn id="27" dur="700" fill="hold"/>
                                        <p:tgtEl>
                                          <p:spTgt spid="33"/>
                                        </p:tgtEl>
                                        <p:attrNameLst>
                                          <p:attrName>fillcolor</p:attrName>
                                        </p:attrNameLst>
                                      </p:cBhvr>
                                      <p:to>
                                        <a:srgbClr val="C00000"/>
                                      </p:to>
                                    </p:animClr>
                                    <p:set>
                                      <p:cBhvr>
                                        <p:cTn id="28" dur="700" fill="hold"/>
                                        <p:tgtEl>
                                          <p:spTgt spid="33"/>
                                        </p:tgtEl>
                                        <p:attrNameLst>
                                          <p:attrName>fill.type</p:attrName>
                                        </p:attrNameLst>
                                      </p:cBhvr>
                                      <p:to>
                                        <p:strVal val="solid"/>
                                      </p:to>
                                    </p:set>
                                    <p:set>
                                      <p:cBhvr>
                                        <p:cTn id="29" dur="700" fill="hold"/>
                                        <p:tgtEl>
                                          <p:spTgt spid="33"/>
                                        </p:tgtEl>
                                        <p:attrNameLst>
                                          <p:attrName>fill.on</p:attrName>
                                        </p:attrNameLst>
                                      </p:cBhvr>
                                      <p:to>
                                        <p:strVal val="true"/>
                                      </p:to>
                                    </p:set>
                                  </p:childTnLst>
                                </p:cTn>
                              </p:par>
                              <p:par>
                                <p:cTn id="30" presetID="1" presetClass="emph" presetSubtype="2" fill="hold" nodeType="withEffect">
                                  <p:stCondLst>
                                    <p:cond delay="1300"/>
                                  </p:stCondLst>
                                  <p:childTnLst>
                                    <p:animClr clrSpc="rgb" dir="cw">
                                      <p:cBhvr>
                                        <p:cTn id="31" dur="700" fill="hold"/>
                                        <p:tgtEl>
                                          <p:spTgt spid="35"/>
                                        </p:tgtEl>
                                        <p:attrNameLst>
                                          <p:attrName>fillcolor</p:attrName>
                                        </p:attrNameLst>
                                      </p:cBhvr>
                                      <p:to>
                                        <a:srgbClr val="C00000"/>
                                      </p:to>
                                    </p:animClr>
                                    <p:set>
                                      <p:cBhvr>
                                        <p:cTn id="32" dur="700" fill="hold"/>
                                        <p:tgtEl>
                                          <p:spTgt spid="35"/>
                                        </p:tgtEl>
                                        <p:attrNameLst>
                                          <p:attrName>fill.type</p:attrName>
                                        </p:attrNameLst>
                                      </p:cBhvr>
                                      <p:to>
                                        <p:strVal val="solid"/>
                                      </p:to>
                                    </p:set>
                                    <p:set>
                                      <p:cBhvr>
                                        <p:cTn id="33" dur="700" fill="hold"/>
                                        <p:tgtEl>
                                          <p:spTgt spid="35"/>
                                        </p:tgtEl>
                                        <p:attrNameLst>
                                          <p:attrName>fill.on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42"/>
                                        </p:tgtEl>
                                        <p:attrNameLst>
                                          <p:attrName>stroke.color</p:attrName>
                                        </p:attrNameLst>
                                      </p:cBhvr>
                                      <p:to>
                                        <a:srgbClr val="1A97E4"/>
                                      </p:to>
                                    </p:animClr>
                                    <p:set>
                                      <p:cBhvr>
                                        <p:cTn id="36" dur="500" fill="hold"/>
                                        <p:tgtEl>
                                          <p:spTgt spid="4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43"/>
                                        </p:tgtEl>
                                        <p:attrNameLst>
                                          <p:attrName>stroke.color</p:attrName>
                                        </p:attrNameLst>
                                      </p:cBhvr>
                                      <p:to>
                                        <a:srgbClr val="1A97E4"/>
                                      </p:to>
                                    </p:animClr>
                                    <p:set>
                                      <p:cBhvr>
                                        <p:cTn id="39" dur="500" fill="hold"/>
                                        <p:tgtEl>
                                          <p:spTgt spid="43"/>
                                        </p:tgtEl>
                                        <p:attrNameLst>
                                          <p:attrName>stroke.on</p:attrName>
                                        </p:attrNameLst>
                                      </p:cBhvr>
                                      <p:to>
                                        <p:strVal val="true"/>
                                      </p:to>
                                    </p:set>
                                  </p:childTnLst>
                                </p:cTn>
                              </p:par>
                              <p:par>
                                <p:cTn id="40" presetID="2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1300"/>
                                        <p:tgtEl>
                                          <p:spTgt spid="42"/>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right)">
                                      <p:cBhvr>
                                        <p:cTn id="45" dur="1200"/>
                                        <p:tgtEl>
                                          <p:spTgt spid="43"/>
                                        </p:tgtEl>
                                      </p:cBhvr>
                                    </p:animEffect>
                                  </p:childTnLst>
                                </p:cTn>
                              </p:par>
                              <p:par>
                                <p:cTn id="46" presetID="1" presetClass="emph" presetSubtype="2" fill="hold" nodeType="withEffect">
                                  <p:stCondLst>
                                    <p:cond delay="0"/>
                                  </p:stCondLst>
                                  <p:childTnLst>
                                    <p:animClr clrSpc="rgb" dir="cw">
                                      <p:cBhvr>
                                        <p:cTn id="47" dur="900" fill="hold"/>
                                        <p:tgtEl>
                                          <p:spTgt spid="36"/>
                                        </p:tgtEl>
                                        <p:attrNameLst>
                                          <p:attrName>fillcolor</p:attrName>
                                        </p:attrNameLst>
                                      </p:cBhvr>
                                      <p:to>
                                        <a:schemeClr val="accent2"/>
                                      </p:to>
                                    </p:animClr>
                                    <p:set>
                                      <p:cBhvr>
                                        <p:cTn id="48" dur="900" fill="hold"/>
                                        <p:tgtEl>
                                          <p:spTgt spid="36"/>
                                        </p:tgtEl>
                                        <p:attrNameLst>
                                          <p:attrName>fill.type</p:attrName>
                                        </p:attrNameLst>
                                      </p:cBhvr>
                                      <p:to>
                                        <p:strVal val="solid"/>
                                      </p:to>
                                    </p:set>
                                    <p:set>
                                      <p:cBhvr>
                                        <p:cTn id="49" dur="900" fill="hold"/>
                                        <p:tgtEl>
                                          <p:spTgt spid="3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3"/>
                                        </p:tgtEl>
                                        <p:attrNameLst>
                                          <p:attrName>fillcolor</p:attrName>
                                        </p:attrNameLst>
                                      </p:cBhvr>
                                      <p:to>
                                        <a:srgbClr val="54AA5C"/>
                                      </p:to>
                                    </p:animClr>
                                    <p:set>
                                      <p:cBhvr>
                                        <p:cTn id="59" dur="500" fill="hold"/>
                                        <p:tgtEl>
                                          <p:spTgt spid="33"/>
                                        </p:tgtEl>
                                        <p:attrNameLst>
                                          <p:attrName>fill.type</p:attrName>
                                        </p:attrNameLst>
                                      </p:cBhvr>
                                      <p:to>
                                        <p:strVal val="solid"/>
                                      </p:to>
                                    </p:set>
                                    <p:set>
                                      <p:cBhvr>
                                        <p:cTn id="60" dur="500" fill="hold"/>
                                        <p:tgtEl>
                                          <p:spTgt spid="33"/>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circle(in)">
                                      <p:cBhvr>
                                        <p:cTn id="65" dur="20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58053">
                                            <p:txEl>
                                              <p:pRg st="2" end="2"/>
                                            </p:txEl>
                                          </p:spTgt>
                                        </p:tgtEl>
                                        <p:attrNameLst>
                                          <p:attrName>style.visibility</p:attrName>
                                        </p:attrNameLst>
                                      </p:cBhvr>
                                      <p:to>
                                        <p:strVal val="visible"/>
                                      </p:to>
                                    </p:set>
                                    <p:animEffect transition="in" filter="blinds(horizontal)">
                                      <p:cBhvr>
                                        <p:cTn id="70" dur="500"/>
                                        <p:tgtEl>
                                          <p:spTgt spid="25805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1300" fill="hold"/>
                                        <p:tgtEl>
                                          <p:spTgt spid="44"/>
                                        </p:tgtEl>
                                        <p:attrNameLst>
                                          <p:attrName>stroke.color</p:attrName>
                                        </p:attrNameLst>
                                      </p:cBhvr>
                                      <p:to>
                                        <a:srgbClr val="1A97E4"/>
                                      </p:to>
                                    </p:animClr>
                                    <p:set>
                                      <p:cBhvr>
                                        <p:cTn id="75" dur="1300" fill="hold"/>
                                        <p:tgtEl>
                                          <p:spTgt spid="44"/>
                                        </p:tgtEl>
                                        <p:attrNameLst>
                                          <p:attrName>stroke.on</p:attrName>
                                        </p:attrNameLst>
                                      </p:cBhvr>
                                      <p:to>
                                        <p:strVal val="true"/>
                                      </p:to>
                                    </p:set>
                                  </p:childTnLst>
                                </p:cTn>
                              </p:par>
                              <p:par>
                                <p:cTn id="76" presetID="22" presetClass="entr" presetSubtype="1"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up)">
                                      <p:cBhvr>
                                        <p:cTn id="78" dur="1300"/>
                                        <p:tgtEl>
                                          <p:spTgt spid="44"/>
                                        </p:tgtEl>
                                      </p:cBhvr>
                                    </p:animEffect>
                                  </p:childTnLst>
                                </p:cTn>
                              </p:par>
                              <p:par>
                                <p:cTn id="79" presetID="1" presetClass="emph" presetSubtype="2" fill="hold" nodeType="withEffect">
                                  <p:stCondLst>
                                    <p:cond delay="1300"/>
                                  </p:stCondLst>
                                  <p:childTnLst>
                                    <p:animClr clrSpc="rgb" dir="cw">
                                      <p:cBhvr>
                                        <p:cTn id="80" dur="700" fill="hold"/>
                                        <p:tgtEl>
                                          <p:spTgt spid="31"/>
                                        </p:tgtEl>
                                        <p:attrNameLst>
                                          <p:attrName>fillcolor</p:attrName>
                                        </p:attrNameLst>
                                      </p:cBhvr>
                                      <p:to>
                                        <a:srgbClr val="C00000"/>
                                      </p:to>
                                    </p:animClr>
                                    <p:set>
                                      <p:cBhvr>
                                        <p:cTn id="81" dur="700" fill="hold"/>
                                        <p:tgtEl>
                                          <p:spTgt spid="31"/>
                                        </p:tgtEl>
                                        <p:attrNameLst>
                                          <p:attrName>fill.type</p:attrName>
                                        </p:attrNameLst>
                                      </p:cBhvr>
                                      <p:to>
                                        <p:strVal val="solid"/>
                                      </p:to>
                                    </p:set>
                                    <p:set>
                                      <p:cBhvr>
                                        <p:cTn id="82" dur="700" fill="hold"/>
                                        <p:tgtEl>
                                          <p:spTgt spid="31"/>
                                        </p:tgtEl>
                                        <p:attrNameLst>
                                          <p:attrName>fill.on</p:attrName>
                                        </p:attrNameLst>
                                      </p:cBhvr>
                                      <p:to>
                                        <p:strVal val="true"/>
                                      </p:to>
                                    </p:set>
                                  </p:childTnLst>
                                </p:cTn>
                              </p:par>
                              <p:par>
                                <p:cTn id="83" presetID="1" presetClass="emph" presetSubtype="2" fill="hold" nodeType="withEffect">
                                  <p:stCondLst>
                                    <p:cond delay="1300"/>
                                  </p:stCondLst>
                                  <p:childTnLst>
                                    <p:animClr clrSpc="rgb" dir="cw">
                                      <p:cBhvr>
                                        <p:cTn id="84" dur="700" fill="hold"/>
                                        <p:tgtEl>
                                          <p:spTgt spid="33"/>
                                        </p:tgtEl>
                                        <p:attrNameLst>
                                          <p:attrName>fillcolor</p:attrName>
                                        </p:attrNameLst>
                                      </p:cBhvr>
                                      <p:to>
                                        <a:schemeClr val="accent2"/>
                                      </p:to>
                                    </p:animClr>
                                    <p:set>
                                      <p:cBhvr>
                                        <p:cTn id="85" dur="700" fill="hold"/>
                                        <p:tgtEl>
                                          <p:spTgt spid="33"/>
                                        </p:tgtEl>
                                        <p:attrNameLst>
                                          <p:attrName>fill.type</p:attrName>
                                        </p:attrNameLst>
                                      </p:cBhvr>
                                      <p:to>
                                        <p:strVal val="solid"/>
                                      </p:to>
                                    </p:set>
                                    <p:set>
                                      <p:cBhvr>
                                        <p:cTn id="86" dur="700" fill="hold"/>
                                        <p:tgtEl>
                                          <p:spTgt spid="33"/>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600" fill="hold"/>
                                        <p:tgtEl>
                                          <p:spTgt spid="35"/>
                                        </p:tgtEl>
                                        <p:attrNameLst>
                                          <p:attrName>fillcolor</p:attrName>
                                        </p:attrNameLst>
                                      </p:cBhvr>
                                      <p:to>
                                        <a:srgbClr val="00B050"/>
                                      </p:to>
                                    </p:animClr>
                                    <p:set>
                                      <p:cBhvr>
                                        <p:cTn id="91" dur="600" fill="hold"/>
                                        <p:tgtEl>
                                          <p:spTgt spid="35"/>
                                        </p:tgtEl>
                                        <p:attrNameLst>
                                          <p:attrName>fill.type</p:attrName>
                                        </p:attrNameLst>
                                      </p:cBhvr>
                                      <p:to>
                                        <p:strVal val="solid"/>
                                      </p:to>
                                    </p:set>
                                    <p:set>
                                      <p:cBhvr>
                                        <p:cTn id="92" dur="600" fill="hold"/>
                                        <p:tgtEl>
                                          <p:spTgt spid="3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blinds(horizontal)">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circle(in)">
                                      <p:cBhvr>
                                        <p:cTn id="102" dur="20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8053">
                                            <p:txEl>
                                              <p:pRg st="3" end="3"/>
                                            </p:txEl>
                                          </p:spTgt>
                                        </p:tgtEl>
                                        <p:attrNameLst>
                                          <p:attrName>style.visibility</p:attrName>
                                        </p:attrNameLst>
                                      </p:cBhvr>
                                      <p:to>
                                        <p:strVal val="visible"/>
                                      </p:to>
                                    </p:set>
                                    <p:animEffect transition="in" filter="blinds(horizontal)">
                                      <p:cBhvr>
                                        <p:cTn id="107" dur="500"/>
                                        <p:tgtEl>
                                          <p:spTgt spid="258053">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35"/>
                                        </p:tgtEl>
                                        <p:attrNameLst>
                                          <p:attrName>fillcolor</p:attrName>
                                        </p:attrNameLst>
                                      </p:cBhvr>
                                      <p:to>
                                        <a:srgbClr val="54AA5C"/>
                                      </p:to>
                                    </p:animClr>
                                    <p:set>
                                      <p:cBhvr>
                                        <p:cTn id="112" dur="500" fill="hold"/>
                                        <p:tgtEl>
                                          <p:spTgt spid="35"/>
                                        </p:tgtEl>
                                        <p:attrNameLst>
                                          <p:attrName>fill.type</p:attrName>
                                        </p:attrNameLst>
                                      </p:cBhvr>
                                      <p:to>
                                        <p:strVal val="solid"/>
                                      </p:to>
                                    </p:set>
                                    <p:set>
                                      <p:cBhvr>
                                        <p:cTn id="113" dur="500" fill="hold"/>
                                        <p:tgtEl>
                                          <p:spTgt spid="35"/>
                                        </p:tgtEl>
                                        <p:attrNameLst>
                                          <p:attrName>fill.on</p:attrName>
                                        </p:attrNameLst>
                                      </p:cBhvr>
                                      <p:to>
                                        <p:strVal val="true"/>
                                      </p:to>
                                    </p:set>
                                  </p:childTnLst>
                                </p:cTn>
                              </p:par>
                              <p:par>
                                <p:cTn id="114" presetID="7" presetClass="emph" presetSubtype="2" fill="hold" nodeType="withEffect">
                                  <p:stCondLst>
                                    <p:cond delay="0"/>
                                  </p:stCondLst>
                                  <p:childTnLst>
                                    <p:animClr clrSpc="rgb" dir="cw">
                                      <p:cBhvr>
                                        <p:cTn id="115" dur="1000" fill="hold"/>
                                        <p:tgtEl>
                                          <p:spTgt spid="41"/>
                                        </p:tgtEl>
                                        <p:attrNameLst>
                                          <p:attrName>stroke.color</p:attrName>
                                        </p:attrNameLst>
                                      </p:cBhvr>
                                      <p:to>
                                        <a:srgbClr val="1A97E4"/>
                                      </p:to>
                                    </p:animClr>
                                    <p:set>
                                      <p:cBhvr>
                                        <p:cTn id="116" dur="1000" fill="hold"/>
                                        <p:tgtEl>
                                          <p:spTgt spid="41"/>
                                        </p:tgtEl>
                                        <p:attrNameLst>
                                          <p:attrName>stroke.on</p:attrName>
                                        </p:attrNameLst>
                                      </p:cBhvr>
                                      <p:to>
                                        <p:strVal val="true"/>
                                      </p:to>
                                    </p:set>
                                  </p:childTnLst>
                                </p:cTn>
                              </p:par>
                              <p:par>
                                <p:cTn id="117" presetID="22" presetClass="entr" presetSubtype="1"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up)">
                                      <p:cBhvr>
                                        <p:cTn id="119" dur="1000"/>
                                        <p:tgtEl>
                                          <p:spTgt spid="41"/>
                                        </p:tgtEl>
                                      </p:cBhvr>
                                    </p:animEffect>
                                  </p:childTnLst>
                                </p:cTn>
                              </p:par>
                              <p:par>
                                <p:cTn id="120" presetID="1" presetClass="emph" presetSubtype="2" fill="hold" nodeType="withEffect">
                                  <p:stCondLst>
                                    <p:cond delay="1000"/>
                                  </p:stCondLst>
                                  <p:childTnLst>
                                    <p:animClr clrSpc="rgb" dir="cw">
                                      <p:cBhvr>
                                        <p:cTn id="121" dur="800" fill="hold"/>
                                        <p:tgtEl>
                                          <p:spTgt spid="34"/>
                                        </p:tgtEl>
                                        <p:attrNameLst>
                                          <p:attrName>fillcolor</p:attrName>
                                        </p:attrNameLst>
                                      </p:cBhvr>
                                      <p:to>
                                        <a:srgbClr val="C00000"/>
                                      </p:to>
                                    </p:animClr>
                                    <p:set>
                                      <p:cBhvr>
                                        <p:cTn id="122" dur="800" fill="hold"/>
                                        <p:tgtEl>
                                          <p:spTgt spid="34"/>
                                        </p:tgtEl>
                                        <p:attrNameLst>
                                          <p:attrName>fill.type</p:attrName>
                                        </p:attrNameLst>
                                      </p:cBhvr>
                                      <p:to>
                                        <p:strVal val="solid"/>
                                      </p:to>
                                    </p:set>
                                    <p:set>
                                      <p:cBhvr>
                                        <p:cTn id="123" dur="800" fill="hold"/>
                                        <p:tgtEl>
                                          <p:spTgt spid="34"/>
                                        </p:tgtEl>
                                        <p:attrNameLst>
                                          <p:attrName>fill.on</p:attrName>
                                        </p:attrNameLst>
                                      </p:cBhvr>
                                      <p:to>
                                        <p:strVal val="true"/>
                                      </p:to>
                                    </p:set>
                                  </p:childTnLst>
                                </p:cTn>
                              </p:par>
                              <p:par>
                                <p:cTn id="124" presetID="1" presetClass="emph" presetSubtype="2" fill="hold" nodeType="withEffect">
                                  <p:stCondLst>
                                    <p:cond delay="1000"/>
                                  </p:stCondLst>
                                  <p:childTnLst>
                                    <p:animClr clrSpc="rgb" dir="cw">
                                      <p:cBhvr>
                                        <p:cTn id="125" dur="700" fill="hold"/>
                                        <p:tgtEl>
                                          <p:spTgt spid="35"/>
                                        </p:tgtEl>
                                        <p:attrNameLst>
                                          <p:attrName>fillcolor</p:attrName>
                                        </p:attrNameLst>
                                      </p:cBhvr>
                                      <p:to>
                                        <a:schemeClr val="accent2"/>
                                      </p:to>
                                    </p:animClr>
                                    <p:set>
                                      <p:cBhvr>
                                        <p:cTn id="126" dur="700" fill="hold"/>
                                        <p:tgtEl>
                                          <p:spTgt spid="35"/>
                                        </p:tgtEl>
                                        <p:attrNameLst>
                                          <p:attrName>fill.type</p:attrName>
                                        </p:attrNameLst>
                                      </p:cBhvr>
                                      <p:to>
                                        <p:strVal val="solid"/>
                                      </p:to>
                                    </p:set>
                                    <p:set>
                                      <p:cBhvr>
                                        <p:cTn id="127" dur="7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
                                        </p:tgtEl>
                                        <p:attrNameLst>
                                          <p:attrName>style.visibility</p:attrName>
                                        </p:attrNameLst>
                                      </p:cBhvr>
                                      <p:to>
                                        <p:strVal val="visible"/>
                                      </p:to>
                                    </p:set>
                                    <p:animEffect transition="in" filter="blinds(horizontal)">
                                      <p:cBhvr>
                                        <p:cTn id="132" dur="500"/>
                                        <p:tgtEl>
                                          <p:spTgt spid="3"/>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circle(in)">
                                      <p:cBhvr>
                                        <p:cTn id="137" dur="2000"/>
                                        <p:tgtEl>
                                          <p:spTgt spid="61"/>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1"/>
                                        </p:tgtEl>
                                        <p:attrNameLst>
                                          <p:attrName>fillcolor</p:attrName>
                                        </p:attrNameLst>
                                      </p:cBhvr>
                                      <p:to>
                                        <a:srgbClr val="54AA5C"/>
                                      </p:to>
                                    </p:animClr>
                                    <p:set>
                                      <p:cBhvr>
                                        <p:cTn id="142" dur="500" fill="hold"/>
                                        <p:tgtEl>
                                          <p:spTgt spid="31"/>
                                        </p:tgtEl>
                                        <p:attrNameLst>
                                          <p:attrName>fill.type</p:attrName>
                                        </p:attrNameLst>
                                      </p:cBhvr>
                                      <p:to>
                                        <p:strVal val="solid"/>
                                      </p:to>
                                    </p:set>
                                    <p:set>
                                      <p:cBhvr>
                                        <p:cTn id="143" dur="500" fill="hold"/>
                                        <p:tgtEl>
                                          <p:spTgt spid="31"/>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258053">
                                            <p:txEl>
                                              <p:pRg st="4" end="4"/>
                                            </p:txEl>
                                          </p:spTgt>
                                        </p:tgtEl>
                                        <p:attrNameLst>
                                          <p:attrName>style.visibility</p:attrName>
                                        </p:attrNameLst>
                                      </p:cBhvr>
                                      <p:to>
                                        <p:strVal val="visible"/>
                                      </p:to>
                                    </p:set>
                                    <p:animEffect transition="in" filter="blinds(horizontal)">
                                      <p:cBhvr>
                                        <p:cTn id="148" dur="500"/>
                                        <p:tgtEl>
                                          <p:spTgt spid="258053">
                                            <p:txEl>
                                              <p:pRg st="4" end="4"/>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mph" presetSubtype="2" fill="hold" nodeType="clickEffect">
                                  <p:stCondLst>
                                    <p:cond delay="0"/>
                                  </p:stCondLst>
                                  <p:childTnLst>
                                    <p:animClr clrSpc="rgb" dir="cw">
                                      <p:cBhvr>
                                        <p:cTn id="152" dur="500" fill="hold"/>
                                        <p:tgtEl>
                                          <p:spTgt spid="31"/>
                                        </p:tgtEl>
                                        <p:attrNameLst>
                                          <p:attrName>fillcolor</p:attrName>
                                        </p:attrNameLst>
                                      </p:cBhvr>
                                      <p:to>
                                        <a:schemeClr val="accent2"/>
                                      </p:to>
                                    </p:animClr>
                                    <p:set>
                                      <p:cBhvr>
                                        <p:cTn id="153" dur="500" fill="hold"/>
                                        <p:tgtEl>
                                          <p:spTgt spid="31"/>
                                        </p:tgtEl>
                                        <p:attrNameLst>
                                          <p:attrName>fill.type</p:attrName>
                                        </p:attrNameLst>
                                      </p:cBhvr>
                                      <p:to>
                                        <p:strVal val="solid"/>
                                      </p:to>
                                    </p:set>
                                    <p:set>
                                      <p:cBhvr>
                                        <p:cTn id="154" dur="500" fill="hold"/>
                                        <p:tgtEl>
                                          <p:spTgt spid="31"/>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34"/>
                                        </p:tgtEl>
                                        <p:attrNameLst>
                                          <p:attrName>fillcolor</p:attrName>
                                        </p:attrNameLst>
                                      </p:cBhvr>
                                      <p:to>
                                        <a:srgbClr val="54AA5C"/>
                                      </p:to>
                                    </p:animClr>
                                    <p:set>
                                      <p:cBhvr>
                                        <p:cTn id="159" dur="500" fill="hold"/>
                                        <p:tgtEl>
                                          <p:spTgt spid="34"/>
                                        </p:tgtEl>
                                        <p:attrNameLst>
                                          <p:attrName>fill.type</p:attrName>
                                        </p:attrNameLst>
                                      </p:cBhvr>
                                      <p:to>
                                        <p:strVal val="solid"/>
                                      </p:to>
                                    </p:set>
                                    <p:set>
                                      <p:cBhvr>
                                        <p:cTn id="160" dur="500" fill="hold"/>
                                        <p:tgtEl>
                                          <p:spTgt spid="34"/>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6" presetClass="entr" presetSubtype="16" fill="hold" grpId="0" nodeType="click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circle(in)">
                                      <p:cBhvr>
                                        <p:cTn id="165" dur="2000"/>
                                        <p:tgtEl>
                                          <p:spTgt spid="6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blinds(horizontal)">
                                      <p:cBhvr>
                                        <p:cTn id="170" dur="500"/>
                                        <p:tgtEl>
                                          <p:spTgt spid="56"/>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58053">
                                            <p:txEl>
                                              <p:pRg st="5" end="5"/>
                                            </p:txEl>
                                          </p:spTgt>
                                        </p:tgtEl>
                                        <p:attrNameLst>
                                          <p:attrName>style.visibility</p:attrName>
                                        </p:attrNameLst>
                                      </p:cBhvr>
                                      <p:to>
                                        <p:strVal val="visible"/>
                                      </p:to>
                                    </p:set>
                                    <p:animEffect transition="in" filter="blinds(horizontal)">
                                      <p:cBhvr>
                                        <p:cTn id="175" dur="500"/>
                                        <p:tgtEl>
                                          <p:spTgt spid="258053">
                                            <p:txEl>
                                              <p:pRg st="5" end="5"/>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7" presetClass="emph" presetSubtype="2" fill="hold" nodeType="clickEffect">
                                  <p:stCondLst>
                                    <p:cond delay="0"/>
                                  </p:stCondLst>
                                  <p:childTnLst>
                                    <p:animClr clrSpc="rgb" dir="cw">
                                      <p:cBhvr>
                                        <p:cTn id="179" dur="1200" fill="hold"/>
                                        <p:tgtEl>
                                          <p:spTgt spid="40"/>
                                        </p:tgtEl>
                                        <p:attrNameLst>
                                          <p:attrName>stroke.color</p:attrName>
                                        </p:attrNameLst>
                                      </p:cBhvr>
                                      <p:to>
                                        <a:srgbClr val="1A97E4"/>
                                      </p:to>
                                    </p:animClr>
                                    <p:set>
                                      <p:cBhvr>
                                        <p:cTn id="180" dur="1200" fill="hold"/>
                                        <p:tgtEl>
                                          <p:spTgt spid="40"/>
                                        </p:tgtEl>
                                        <p:attrNameLst>
                                          <p:attrName>stroke.on</p:attrName>
                                        </p:attrNameLst>
                                      </p:cBhvr>
                                      <p:to>
                                        <p:strVal val="true"/>
                                      </p:to>
                                    </p:set>
                                  </p:childTnLst>
                                </p:cTn>
                              </p:par>
                              <p:par>
                                <p:cTn id="181" presetID="22" presetClass="entr" presetSubtype="1"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wipe(up)">
                                      <p:cBhvr>
                                        <p:cTn id="183" dur="1300"/>
                                        <p:tgtEl>
                                          <p:spTgt spid="40"/>
                                        </p:tgtEl>
                                      </p:cBhvr>
                                    </p:animEffect>
                                  </p:childTnLst>
                                </p:cTn>
                              </p:par>
                              <p:par>
                                <p:cTn id="184" presetID="1" presetClass="emph" presetSubtype="2" fill="hold" nodeType="withEffect">
                                  <p:stCondLst>
                                    <p:cond delay="1300"/>
                                  </p:stCondLst>
                                  <p:childTnLst>
                                    <p:animClr clrSpc="rgb" dir="cw">
                                      <p:cBhvr>
                                        <p:cTn id="185" dur="800" fill="hold"/>
                                        <p:tgtEl>
                                          <p:spTgt spid="30"/>
                                        </p:tgtEl>
                                        <p:attrNameLst>
                                          <p:attrName>fillcolor</p:attrName>
                                        </p:attrNameLst>
                                      </p:cBhvr>
                                      <p:to>
                                        <a:srgbClr val="C00000"/>
                                      </p:to>
                                    </p:animClr>
                                    <p:set>
                                      <p:cBhvr>
                                        <p:cTn id="186" dur="800" fill="hold"/>
                                        <p:tgtEl>
                                          <p:spTgt spid="30"/>
                                        </p:tgtEl>
                                        <p:attrNameLst>
                                          <p:attrName>fill.type</p:attrName>
                                        </p:attrNameLst>
                                      </p:cBhvr>
                                      <p:to>
                                        <p:strVal val="solid"/>
                                      </p:to>
                                    </p:set>
                                    <p:set>
                                      <p:cBhvr>
                                        <p:cTn id="187" dur="800" fill="hold"/>
                                        <p:tgtEl>
                                          <p:spTgt spid="30"/>
                                        </p:tgtEl>
                                        <p:attrNameLst>
                                          <p:attrName>fill.on</p:attrName>
                                        </p:attrNameLst>
                                      </p:cBhvr>
                                      <p:to>
                                        <p:strVal val="true"/>
                                      </p:to>
                                    </p:set>
                                  </p:childTnLst>
                                </p:cTn>
                              </p:par>
                              <p:par>
                                <p:cTn id="188" presetID="1" presetClass="emph" presetSubtype="2" fill="hold" nodeType="withEffect">
                                  <p:stCondLst>
                                    <p:cond delay="1300"/>
                                  </p:stCondLst>
                                  <p:childTnLst>
                                    <p:animClr clrSpc="rgb" dir="cw">
                                      <p:cBhvr>
                                        <p:cTn id="189" dur="800" fill="hold"/>
                                        <p:tgtEl>
                                          <p:spTgt spid="34"/>
                                        </p:tgtEl>
                                        <p:attrNameLst>
                                          <p:attrName>fillcolor</p:attrName>
                                        </p:attrNameLst>
                                      </p:cBhvr>
                                      <p:to>
                                        <a:schemeClr val="accent2"/>
                                      </p:to>
                                    </p:animClr>
                                    <p:set>
                                      <p:cBhvr>
                                        <p:cTn id="190" dur="800" fill="hold"/>
                                        <p:tgtEl>
                                          <p:spTgt spid="34"/>
                                        </p:tgtEl>
                                        <p:attrNameLst>
                                          <p:attrName>fill.type</p:attrName>
                                        </p:attrNameLst>
                                      </p:cBhvr>
                                      <p:to>
                                        <p:strVal val="solid"/>
                                      </p:to>
                                    </p:set>
                                    <p:set>
                                      <p:cBhvr>
                                        <p:cTn id="191" dur="800" fill="hold"/>
                                        <p:tgtEl>
                                          <p:spTgt spid="34"/>
                                        </p:tgtEl>
                                        <p:attrNameLst>
                                          <p:attrName>fill.on</p:attrName>
                                        </p:attrNameLst>
                                      </p:cBhvr>
                                      <p:to>
                                        <p:strVal val="true"/>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4"/>
                                        </p:tgtEl>
                                        <p:attrNameLst>
                                          <p:attrName>style.visibility</p:attrName>
                                        </p:attrNameLst>
                                      </p:cBhvr>
                                      <p:to>
                                        <p:strVal val="visible"/>
                                      </p:to>
                                    </p:set>
                                    <p:animEffect transition="in" filter="blinds(horizontal)">
                                      <p:cBhvr>
                                        <p:cTn id="196" dur="500"/>
                                        <p:tgtEl>
                                          <p:spTgt spid="4"/>
                                        </p:tgtEl>
                                      </p:cBhvr>
                                    </p:animEffect>
                                  </p:childTnLst>
                                </p:cTn>
                              </p:par>
                            </p:childTnLst>
                          </p:cTn>
                        </p:par>
                      </p:childTnLst>
                    </p:cTn>
                  </p:par>
                  <p:par>
                    <p:cTn id="197" fill="hold">
                      <p:stCondLst>
                        <p:cond delay="indefinite"/>
                      </p:stCondLst>
                      <p:childTnLst>
                        <p:par>
                          <p:cTn id="198" fill="hold">
                            <p:stCondLst>
                              <p:cond delay="0"/>
                            </p:stCondLst>
                            <p:childTnLst>
                              <p:par>
                                <p:cTn id="199" presetID="6" presetClass="entr" presetSubtype="16" fill="hold" grpId="0" nodeType="clickEffect">
                                  <p:stCondLst>
                                    <p:cond delay="0"/>
                                  </p:stCondLst>
                                  <p:childTnLst>
                                    <p:set>
                                      <p:cBhvr>
                                        <p:cTn id="200" dur="1" fill="hold">
                                          <p:stCondLst>
                                            <p:cond delay="0"/>
                                          </p:stCondLst>
                                        </p:cTn>
                                        <p:tgtEl>
                                          <p:spTgt spid="63"/>
                                        </p:tgtEl>
                                        <p:attrNameLst>
                                          <p:attrName>style.visibility</p:attrName>
                                        </p:attrNameLst>
                                      </p:cBhvr>
                                      <p:to>
                                        <p:strVal val="visible"/>
                                      </p:to>
                                    </p:set>
                                    <p:animEffect transition="in" filter="circle(in)">
                                      <p:cBhvr>
                                        <p:cTn id="201"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2" grpId="0"/>
      <p:bldP spid="3" grpId="0"/>
      <p:bldP spid="4" grpId="0"/>
      <p:bldP spid="55" grpId="0"/>
      <p:bldP spid="56" grpId="0"/>
      <p:bldP spid="57" grpId="0"/>
      <p:bldP spid="59" grpId="0"/>
      <p:bldP spid="60" grpId="0"/>
      <p:bldP spid="61" grpId="0"/>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7657" y="2061027"/>
            <a:ext cx="5675086" cy="47089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BFS(v) //</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从顶点</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开始执行搜索</a:t>
            </a:r>
            <a:endPar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//visited</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的所有元素初始化为</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 </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所有已搜索的顶点</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i</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都有</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visited[</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i</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]=1.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visited[v]=1;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Q=[v]; //Q</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初始为只含有一个元素</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v</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的队列 </a:t>
            </a:r>
            <a:endPar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while Q</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非空 </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do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  u=DEQUEUE (Q); // </a:t>
            </a:r>
            <a:r>
              <a:rPr kumimoji="1" lang="zh-CN" altLang="en-US"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从队列</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Q</a:t>
            </a:r>
            <a:r>
              <a:rPr kumimoji="1" lang="zh-CN" altLang="en-US"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头部取出元素</a:t>
            </a:r>
            <a:endPar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for </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邻接于</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u</a:t>
            </a:r>
            <a:r>
              <a:rPr kumimoji="1" lang="zh-CN" altLang="en-US"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的所有顶点</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w  do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if visited[w]=0 then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        ENQUEUE(</a:t>
            </a:r>
            <a:r>
              <a:rPr kumimoji="1" lang="en-US" altLang="zh-CN" sz="2000" b="1" i="0" u="none" strike="noStrike" kern="1200" cap="none" spc="0" normalizeH="0" baseline="0" noProof="0" dirty="0" err="1" smtClean="0">
                <a:ln>
                  <a:noFill/>
                </a:ln>
                <a:solidFill>
                  <a:srgbClr val="FF0000"/>
                </a:solidFill>
                <a:effectLst/>
                <a:uLnTx/>
                <a:uFillTx/>
                <a:latin typeface="Arial" pitchFamily="34" charset="0"/>
                <a:ea typeface="宋体" pitchFamily="2" charset="-122"/>
                <a:cs typeface="+mn-cs"/>
              </a:rPr>
              <a:t>w,Q</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 //</a:t>
            </a:r>
            <a:r>
              <a:rPr kumimoji="1" lang="zh-CN" altLang="en-US"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将</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w</a:t>
            </a:r>
            <a:r>
              <a:rPr kumimoji="1" lang="zh-CN" altLang="en-US"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加入队列</a:t>
            </a:r>
            <a:r>
              <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Q</a:t>
            </a:r>
            <a:r>
              <a:rPr kumimoji="1" lang="zh-CN" altLang="en-US"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尾部</a:t>
            </a:r>
            <a:endParaRPr kumimoji="1" lang="en-US" altLang="zh-CN" sz="20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visited[w]=1;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endif</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endfor</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err="1" smtClean="0">
                <a:ln>
                  <a:noFill/>
                </a:ln>
                <a:solidFill>
                  <a:srgbClr val="4D5B6B"/>
                </a:solidFill>
                <a:effectLst/>
                <a:uLnTx/>
                <a:uFillTx/>
                <a:latin typeface="Arial" pitchFamily="34" charset="0"/>
                <a:ea typeface="宋体" pitchFamily="2" charset="-122"/>
                <a:cs typeface="+mn-cs"/>
              </a:rPr>
              <a:t>endwhile</a:t>
            </a: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en-US" altLang="zh-CN" sz="2000" b="1" i="0" u="none" strike="noStrike" kern="1200" cap="none" spc="0" normalizeH="0" baseline="0" noProof="0" dirty="0" smtClean="0">
                <a:ln>
                  <a:noFill/>
                </a:ln>
                <a:solidFill>
                  <a:srgbClr val="4D5B6B"/>
                </a:solidFill>
                <a:effectLst/>
                <a:uLnTx/>
                <a:uFillTx/>
                <a:latin typeface="Arial" pitchFamily="34" charset="0"/>
                <a:ea typeface="宋体" pitchFamily="2" charset="-122"/>
                <a:cs typeface="+mn-cs"/>
              </a:rPr>
              <a:t>end BFS</a:t>
            </a:r>
            <a:endParaRPr kumimoji="1" lang="zh-CN" altLang="en-US" sz="20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3250" name="Rectangle 2"/>
          <p:cNvSpPr>
            <a:spLocks noChangeArrowheads="1"/>
          </p:cNvSpPr>
          <p:nvPr/>
        </p:nvSpPr>
        <p:spPr bwMode="auto">
          <a:xfrm>
            <a:off x="539750" y="1209679"/>
            <a:ext cx="7273925"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广探法</a:t>
            </a:r>
            <a:r>
              <a:rPr kumimoji="1" lang="en-US" altLang="zh-CN"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(Breadth First Search</a:t>
            </a:r>
            <a:r>
              <a:rPr kumimoji="1" lang="en-US" altLang="zh-CN" sz="2800" b="1" i="0" u="none" strike="noStrike" kern="1200" cap="none" spc="0" normalizeH="0" baseline="0" noProof="0" dirty="0" smtClean="0">
                <a:ln>
                  <a:noFill/>
                </a:ln>
                <a:solidFill>
                  <a:srgbClr val="5E2CAE"/>
                </a:solidFill>
                <a:effectLst/>
                <a:uLnTx/>
                <a:uFillTx/>
                <a:latin typeface="Arial" pitchFamily="34" charset="0"/>
                <a:ea typeface="宋体" pitchFamily="2" charset="-122"/>
                <a:cs typeface="+mn-cs"/>
              </a:rPr>
              <a:t>)</a:t>
            </a:r>
            <a:endParaRPr kumimoji="1" lang="en-US" altLang="zh-CN"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endParaRP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
        <p:nvSpPr>
          <p:cNvPr id="6" name="Rectangle 2"/>
          <p:cNvSpPr>
            <a:spLocks noChangeArrowheads="1"/>
          </p:cNvSpPr>
          <p:nvPr/>
        </p:nvSpPr>
        <p:spPr bwMode="auto">
          <a:xfrm>
            <a:off x="1084036" y="1608821"/>
            <a:ext cx="7273925"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使用先进先出的队列（</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Queue</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30" name="Oval 11"/>
          <p:cNvSpPr>
            <a:spLocks noChangeArrowheads="1"/>
          </p:cNvSpPr>
          <p:nvPr/>
        </p:nvSpPr>
        <p:spPr bwMode="auto">
          <a:xfrm>
            <a:off x="7964033" y="4287336"/>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1" name="Oval 11"/>
          <p:cNvSpPr>
            <a:spLocks noChangeArrowheads="1"/>
          </p:cNvSpPr>
          <p:nvPr/>
        </p:nvSpPr>
        <p:spPr bwMode="auto">
          <a:xfrm>
            <a:off x="6868204" y="4236536"/>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2" name="Oval 11"/>
          <p:cNvSpPr>
            <a:spLocks noChangeArrowheads="1"/>
          </p:cNvSpPr>
          <p:nvPr/>
        </p:nvSpPr>
        <p:spPr bwMode="auto">
          <a:xfrm>
            <a:off x="6222318" y="3126193"/>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 name="Oval 11"/>
          <p:cNvSpPr>
            <a:spLocks noChangeArrowheads="1"/>
          </p:cNvSpPr>
          <p:nvPr/>
        </p:nvSpPr>
        <p:spPr bwMode="auto">
          <a:xfrm>
            <a:off x="8508318" y="3235050"/>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4" name="Oval 11"/>
          <p:cNvSpPr>
            <a:spLocks noChangeArrowheads="1"/>
          </p:cNvSpPr>
          <p:nvPr/>
        </p:nvSpPr>
        <p:spPr bwMode="auto">
          <a:xfrm>
            <a:off x="8087404" y="2190022"/>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5" name="Oval 11"/>
          <p:cNvSpPr>
            <a:spLocks noChangeArrowheads="1"/>
          </p:cNvSpPr>
          <p:nvPr/>
        </p:nvSpPr>
        <p:spPr bwMode="auto">
          <a:xfrm>
            <a:off x="6824661" y="2175507"/>
            <a:ext cx="270557" cy="270555"/>
          </a:xfrm>
          <a:prstGeom prst="ellipse">
            <a:avLst/>
          </a:prstGeom>
          <a:solidFill>
            <a:srgbClr val="CCECFF"/>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6" name="Line 12"/>
          <p:cNvSpPr>
            <a:spLocks noChangeShapeType="1"/>
          </p:cNvSpPr>
          <p:nvPr/>
        </p:nvSpPr>
        <p:spPr bwMode="auto">
          <a:xfrm flipH="1">
            <a:off x="8093527" y="2429733"/>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7" name="Line 13"/>
          <p:cNvSpPr>
            <a:spLocks noChangeShapeType="1"/>
          </p:cNvSpPr>
          <p:nvPr/>
        </p:nvSpPr>
        <p:spPr bwMode="auto">
          <a:xfrm>
            <a:off x="6942589" y="2429733"/>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8" name="Line 14"/>
          <p:cNvSpPr>
            <a:spLocks noChangeShapeType="1"/>
          </p:cNvSpPr>
          <p:nvPr/>
        </p:nvSpPr>
        <p:spPr bwMode="auto">
          <a:xfrm>
            <a:off x="7085464" y="4374421"/>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9" name="Line 15"/>
          <p:cNvSpPr>
            <a:spLocks noChangeShapeType="1"/>
          </p:cNvSpPr>
          <p:nvPr/>
        </p:nvSpPr>
        <p:spPr bwMode="auto">
          <a:xfrm flipV="1">
            <a:off x="8166552" y="3437796"/>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0" name="Line 16"/>
          <p:cNvSpPr>
            <a:spLocks noChangeShapeType="1"/>
          </p:cNvSpPr>
          <p:nvPr/>
        </p:nvSpPr>
        <p:spPr bwMode="auto">
          <a:xfrm flipH="1" flipV="1">
            <a:off x="8237989" y="2358296"/>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1" name="Line 17"/>
          <p:cNvSpPr>
            <a:spLocks noChangeShapeType="1"/>
          </p:cNvSpPr>
          <p:nvPr/>
        </p:nvSpPr>
        <p:spPr bwMode="auto">
          <a:xfrm flipH="1" flipV="1">
            <a:off x="6999059" y="2372816"/>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2" name="Line 18"/>
          <p:cNvSpPr>
            <a:spLocks noChangeShapeType="1"/>
          </p:cNvSpPr>
          <p:nvPr/>
        </p:nvSpPr>
        <p:spPr bwMode="auto">
          <a:xfrm flipV="1">
            <a:off x="6366327" y="2358296"/>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3" name="Line 19"/>
          <p:cNvSpPr>
            <a:spLocks noChangeShapeType="1"/>
          </p:cNvSpPr>
          <p:nvPr/>
        </p:nvSpPr>
        <p:spPr bwMode="auto">
          <a:xfrm flipH="1" flipV="1">
            <a:off x="6366327" y="3293333"/>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4" name="Line 20"/>
          <p:cNvSpPr>
            <a:spLocks noChangeShapeType="1"/>
          </p:cNvSpPr>
          <p:nvPr/>
        </p:nvSpPr>
        <p:spPr bwMode="auto">
          <a:xfrm flipH="1">
            <a:off x="6366327" y="2429733"/>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5" name="Line 21"/>
          <p:cNvSpPr>
            <a:spLocks noChangeShapeType="1"/>
          </p:cNvSpPr>
          <p:nvPr/>
        </p:nvSpPr>
        <p:spPr bwMode="auto">
          <a:xfrm>
            <a:off x="7014027" y="2429733"/>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6" name="Line 22"/>
          <p:cNvSpPr>
            <a:spLocks noChangeShapeType="1"/>
          </p:cNvSpPr>
          <p:nvPr/>
        </p:nvSpPr>
        <p:spPr bwMode="auto">
          <a:xfrm flipV="1">
            <a:off x="7085464" y="2358296"/>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7" name="Line 23"/>
          <p:cNvSpPr>
            <a:spLocks noChangeShapeType="1"/>
          </p:cNvSpPr>
          <p:nvPr/>
        </p:nvSpPr>
        <p:spPr bwMode="auto">
          <a:xfrm flipV="1">
            <a:off x="7158489" y="3366358"/>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8" name="Rectangle 24"/>
          <p:cNvSpPr>
            <a:spLocks noChangeArrowheads="1"/>
          </p:cNvSpPr>
          <p:nvPr/>
        </p:nvSpPr>
        <p:spPr bwMode="auto">
          <a:xfrm>
            <a:off x="6725102" y="1738491"/>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p>
        </p:txBody>
      </p:sp>
      <p:sp>
        <p:nvSpPr>
          <p:cNvPr id="68" name="Rectangle 25"/>
          <p:cNvSpPr>
            <a:spLocks noChangeArrowheads="1"/>
          </p:cNvSpPr>
          <p:nvPr/>
        </p:nvSpPr>
        <p:spPr bwMode="auto">
          <a:xfrm>
            <a:off x="8166552" y="1751873"/>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6</a:t>
            </a:r>
          </a:p>
        </p:txBody>
      </p:sp>
      <p:sp>
        <p:nvSpPr>
          <p:cNvPr id="74" name="Rectangle 26"/>
          <p:cNvSpPr>
            <a:spLocks noChangeArrowheads="1"/>
          </p:cNvSpPr>
          <p:nvPr/>
        </p:nvSpPr>
        <p:spPr bwMode="auto">
          <a:xfrm>
            <a:off x="8741227" y="3164961"/>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p>
        </p:txBody>
      </p:sp>
      <p:sp>
        <p:nvSpPr>
          <p:cNvPr id="75" name="Rectangle 27"/>
          <p:cNvSpPr>
            <a:spLocks noChangeArrowheads="1"/>
          </p:cNvSpPr>
          <p:nvPr/>
        </p:nvSpPr>
        <p:spPr bwMode="auto">
          <a:xfrm>
            <a:off x="8195127" y="443247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4</a:t>
            </a:r>
          </a:p>
        </p:txBody>
      </p:sp>
      <p:sp>
        <p:nvSpPr>
          <p:cNvPr id="76" name="Rectangle 28"/>
          <p:cNvSpPr>
            <a:spLocks noChangeArrowheads="1"/>
          </p:cNvSpPr>
          <p:nvPr/>
        </p:nvSpPr>
        <p:spPr bwMode="auto">
          <a:xfrm>
            <a:off x="6725102" y="4445858"/>
            <a:ext cx="4206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p>
        </p:txBody>
      </p:sp>
      <p:sp>
        <p:nvSpPr>
          <p:cNvPr id="77" name="Rectangle 29"/>
          <p:cNvSpPr>
            <a:spLocks noChangeArrowheads="1"/>
          </p:cNvSpPr>
          <p:nvPr/>
        </p:nvSpPr>
        <p:spPr bwMode="auto">
          <a:xfrm>
            <a:off x="5748542" y="2971697"/>
            <a:ext cx="420688"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2</a:t>
            </a:r>
          </a:p>
        </p:txBody>
      </p:sp>
    </p:spTree>
    <p:extLst>
      <p:ext uri="{BB962C8B-B14F-4D97-AF65-F5344CB8AC3E}">
        <p14:creationId xmlns:p14="http://schemas.microsoft.com/office/powerpoint/2010/main" val="20444158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TIMING" val="|1.2|1.1|0.9|2.|1.1|15.6|0.8|0.8|0.7|0.8|0.7|0.8|0.8|0.8|0.7|0.7|0.8|0.7|0.8|0.3"/>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3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28797</TotalTime>
  <Words>4893</Words>
  <Application>Microsoft Office PowerPoint</Application>
  <PresentationFormat>全屏显示(4:3)</PresentationFormat>
  <Paragraphs>783</Paragraphs>
  <Slides>62</Slides>
  <Notes>2</Notes>
  <HiddenSlides>0</HiddenSlides>
  <MMClips>0</MMClips>
  <ScaleCrop>false</ScaleCrop>
  <HeadingPairs>
    <vt:vector size="8" baseType="variant">
      <vt:variant>
        <vt:lpstr>已用的字体</vt:lpstr>
      </vt:variant>
      <vt:variant>
        <vt:i4>20</vt:i4>
      </vt:variant>
      <vt:variant>
        <vt:lpstr>主题</vt:lpstr>
      </vt:variant>
      <vt:variant>
        <vt:i4>5</vt:i4>
      </vt:variant>
      <vt:variant>
        <vt:lpstr>嵌入 OLE 服务器</vt:lpstr>
      </vt:variant>
      <vt:variant>
        <vt:i4>1</vt:i4>
      </vt:variant>
      <vt:variant>
        <vt:lpstr>幻灯片标题</vt:lpstr>
      </vt:variant>
      <vt:variant>
        <vt:i4>62</vt:i4>
      </vt:variant>
    </vt:vector>
  </HeadingPairs>
  <TitlesOfParts>
    <vt:vector size="88" baseType="lpstr">
      <vt:lpstr>Arial Unicode MS</vt:lpstr>
      <vt:lpstr>Math A</vt:lpstr>
      <vt:lpstr>Microsoft Yahei</vt:lpstr>
      <vt:lpstr>MS Mincho</vt:lpstr>
      <vt:lpstr>MS PGothic</vt:lpstr>
      <vt:lpstr>MS PMincho</vt:lpstr>
      <vt:lpstr>黑体</vt:lpstr>
      <vt:lpstr>华文细黑</vt:lpstr>
      <vt:lpstr>楷体_GB2312</vt:lpstr>
      <vt:lpstr>宋体</vt:lpstr>
      <vt:lpstr>Arial</vt:lpstr>
      <vt:lpstr>Calibri</vt:lpstr>
      <vt:lpstr>Cambria Math</vt:lpstr>
      <vt:lpstr>Garamond</vt:lpstr>
      <vt:lpstr>MT Extra</vt:lpstr>
      <vt:lpstr>Symbol</vt:lpstr>
      <vt:lpstr>Tahoma</vt:lpstr>
      <vt:lpstr>Times</vt:lpstr>
      <vt:lpstr>Times New Roman</vt:lpstr>
      <vt:lpstr>Wingdings</vt:lpstr>
      <vt:lpstr>热</vt:lpstr>
      <vt:lpstr>1_热</vt:lpstr>
      <vt:lpstr>3_热</vt:lpstr>
      <vt:lpstr>4_热</vt:lpstr>
      <vt:lpstr>2_热</vt:lpstr>
      <vt:lpstr>Picture2</vt:lpstr>
      <vt:lpstr>PowerPoint 演示文稿</vt:lpstr>
      <vt:lpstr>第二章 道路与回路 </vt:lpstr>
      <vt:lpstr>上堂课回顾</vt:lpstr>
      <vt:lpstr>道路与回路的判定方法</vt:lpstr>
      <vt:lpstr>道路与回路的判定方法</vt:lpstr>
      <vt:lpstr>路径的搜索法</vt:lpstr>
      <vt:lpstr>路径的搜索法</vt:lpstr>
      <vt:lpstr>路径的搜索法</vt:lpstr>
      <vt:lpstr>路径的搜索法</vt:lpstr>
      <vt:lpstr>路径的搜索法</vt:lpstr>
      <vt:lpstr>路径的搜索法</vt:lpstr>
      <vt:lpstr>路径的搜索法</vt:lpstr>
      <vt:lpstr>路径的搜索法</vt:lpstr>
      <vt:lpstr>图的搜索方法</vt:lpstr>
      <vt:lpstr>PowerPoint 演示文稿</vt:lpstr>
      <vt:lpstr>课堂讨论</vt:lpstr>
      <vt:lpstr>第二章 道路与回路 </vt:lpstr>
      <vt:lpstr>欧拉道路与回路</vt:lpstr>
      <vt:lpstr>欧拉图</vt:lpstr>
      <vt:lpstr>欧拉图</vt:lpstr>
      <vt:lpstr>欧拉图判别定理</vt:lpstr>
      <vt:lpstr>构造欧拉图的实例</vt:lpstr>
      <vt:lpstr>欧拉图判别定理</vt:lpstr>
      <vt:lpstr>欧拉图判别定理</vt:lpstr>
      <vt:lpstr>构造欧拉图的算法</vt:lpstr>
      <vt:lpstr>构造欧拉图的实例</vt:lpstr>
      <vt:lpstr>欧拉道路判别定理</vt:lpstr>
      <vt:lpstr>欧拉图判别实例</vt:lpstr>
      <vt:lpstr>一笔画问题</vt:lpstr>
      <vt:lpstr>k笔画问题</vt:lpstr>
      <vt:lpstr>k笔画问题</vt:lpstr>
      <vt:lpstr>k笔画问题</vt:lpstr>
      <vt:lpstr>欧拉道路与回路</vt:lpstr>
      <vt:lpstr>课堂讨论题</vt:lpstr>
      <vt:lpstr>课堂讨论题</vt:lpstr>
      <vt:lpstr>有向图的欧拉道路与回路</vt:lpstr>
      <vt:lpstr>有向图的欧拉道路与回路</vt:lpstr>
      <vt:lpstr>有向图的欧拉道路与回路</vt:lpstr>
      <vt:lpstr>有向图的欧拉道路与回路</vt:lpstr>
      <vt:lpstr>欧拉道路与回路</vt:lpstr>
      <vt:lpstr>欧拉道路与回路</vt:lpstr>
      <vt:lpstr>欧拉道路与回路</vt:lpstr>
      <vt:lpstr>第二章 道路与回路 </vt:lpstr>
      <vt:lpstr>哈密尔顿周游世界问题</vt:lpstr>
      <vt:lpstr>哈密顿回路与哈密顿通路</vt:lpstr>
      <vt:lpstr>哈密顿回路应用</vt:lpstr>
      <vt:lpstr>哈密顿回路</vt:lpstr>
      <vt:lpstr>哈密顿回路判定</vt:lpstr>
      <vt:lpstr>哈密顿回路判定</vt:lpstr>
      <vt:lpstr>哈密顿回路判定</vt:lpstr>
      <vt:lpstr>哈密顿回路判定</vt:lpstr>
      <vt:lpstr>哈密顿回路判定必要条件</vt:lpstr>
      <vt:lpstr>哈密顿回路判定必要条件</vt:lpstr>
      <vt:lpstr>哈密顿回路判定必要条件</vt:lpstr>
      <vt:lpstr>哈密顿回路判定必要条件</vt:lpstr>
      <vt:lpstr>哈密顿回路判定必要条件</vt:lpstr>
      <vt:lpstr>哈密顿回路判定必要条件</vt:lpstr>
      <vt:lpstr>哈密顿回路判定必要条件</vt:lpstr>
      <vt:lpstr>小结</vt:lpstr>
      <vt:lpstr>小结</vt:lpstr>
      <vt:lpstr>小结</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清华大学图论课件</dc:title>
  <dc:creator>chenli</dc:creator>
  <cp:lastModifiedBy>Li Chen</cp:lastModifiedBy>
  <cp:revision>621</cp:revision>
  <dcterms:created xsi:type="dcterms:W3CDTF">2005-12-26T11:55:13Z</dcterms:created>
  <dcterms:modified xsi:type="dcterms:W3CDTF">2020-03-10T04:40:53Z</dcterms:modified>
</cp:coreProperties>
</file>