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81"/>
  </p:handoutMasterIdLst>
  <p:sldIdLst>
    <p:sldId id="532" r:id="rId4"/>
    <p:sldId id="477" r:id="rId6"/>
    <p:sldId id="597" r:id="rId7"/>
    <p:sldId id="479" r:id="rId8"/>
    <p:sldId id="598" r:id="rId9"/>
    <p:sldId id="482" r:id="rId10"/>
    <p:sldId id="481" r:id="rId11"/>
    <p:sldId id="483" r:id="rId12"/>
    <p:sldId id="484" r:id="rId13"/>
    <p:sldId id="486" r:id="rId14"/>
    <p:sldId id="487" r:id="rId15"/>
    <p:sldId id="488" r:id="rId16"/>
    <p:sldId id="490" r:id="rId17"/>
    <p:sldId id="489" r:id="rId18"/>
    <p:sldId id="491" r:id="rId19"/>
    <p:sldId id="492" r:id="rId20"/>
    <p:sldId id="621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622" r:id="rId31"/>
    <p:sldId id="512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623" r:id="rId40"/>
    <p:sldId id="545" r:id="rId41"/>
    <p:sldId id="546" r:id="rId42"/>
    <p:sldId id="547" r:id="rId43"/>
    <p:sldId id="548" r:id="rId44"/>
    <p:sldId id="549" r:id="rId45"/>
    <p:sldId id="59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59" r:id="rId55"/>
    <p:sldId id="560" r:id="rId56"/>
    <p:sldId id="561" r:id="rId57"/>
    <p:sldId id="624" r:id="rId58"/>
    <p:sldId id="562" r:id="rId59"/>
    <p:sldId id="563" r:id="rId60"/>
    <p:sldId id="565" r:id="rId61"/>
    <p:sldId id="566" r:id="rId62"/>
    <p:sldId id="568" r:id="rId63"/>
    <p:sldId id="569" r:id="rId64"/>
    <p:sldId id="570" r:id="rId65"/>
    <p:sldId id="571" r:id="rId66"/>
    <p:sldId id="625" r:id="rId67"/>
    <p:sldId id="572" r:id="rId68"/>
    <p:sldId id="573" r:id="rId69"/>
    <p:sldId id="574" r:id="rId70"/>
    <p:sldId id="575" r:id="rId71"/>
    <p:sldId id="576" r:id="rId72"/>
    <p:sldId id="577" r:id="rId73"/>
    <p:sldId id="578" r:id="rId74"/>
    <p:sldId id="579" r:id="rId75"/>
    <p:sldId id="580" r:id="rId76"/>
    <p:sldId id="581" r:id="rId77"/>
    <p:sldId id="582" r:id="rId78"/>
    <p:sldId id="476" r:id="rId79"/>
    <p:sldId id="366" r:id="rId80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F0000"/>
    <a:srgbClr val="000000"/>
    <a:srgbClr val="66FF99"/>
    <a:srgbClr val="9933FF"/>
    <a:srgbClr val="FF0066"/>
    <a:srgbClr val="CCECFF"/>
    <a:srgbClr val="FF505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7403" autoAdjust="0"/>
  </p:normalViewPr>
  <p:slideViewPr>
    <p:cSldViewPr snapToGrid="0">
      <p:cViewPr varScale="1">
        <p:scale>
          <a:sx n="119" d="100"/>
          <a:sy n="119" d="100"/>
        </p:scale>
        <p:origin x="1622" y="91"/>
      </p:cViewPr>
      <p:guideLst>
        <p:guide orient="horz" pos="2043"/>
        <p:guide pos="29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04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2939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1.e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e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/>
          <a:p>
            <a:pPr lvl="0"/>
            <a:r>
              <a:rPr lang="ja-JP" altLang="en-US" noProof="0"/>
              <a:t>マスタ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20.xml"/><Relationship Id="rId11" Type="http://schemas.openxmlformats.org/officeDocument/2006/relationships/tags" Target="../tags/tag10.xml"/><Relationship Id="rId10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slideLayout" Target="../slideLayouts/slideLayout8.xml"/><Relationship Id="rId11" Type="http://schemas.openxmlformats.org/officeDocument/2006/relationships/tags" Target="../tags/tag20.xml"/><Relationship Id="rId10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1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6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24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9.bin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0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2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4.bin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5" Type="http://schemas.openxmlformats.org/officeDocument/2006/relationships/vmlDrawing" Target="../drawings/vmlDrawing16.vml"/><Relationship Id="rId14" Type="http://schemas.openxmlformats.org/officeDocument/2006/relationships/slideLayout" Target="../slideLayouts/slideLayout8.xml"/><Relationship Id="rId13" Type="http://schemas.openxmlformats.org/officeDocument/2006/relationships/tags" Target="../tags/tag30.xml"/><Relationship Id="rId12" Type="http://schemas.openxmlformats.org/officeDocument/2006/relationships/image" Target="../media/image2.png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8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35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63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1" Type="http://schemas.openxmlformats.org/officeDocument/2006/relationships/oleObject" Target="../embeddings/oleObject40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1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8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44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48.bin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5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4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7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51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76.e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53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图论第八讲</a:t>
            </a:r>
            <a:b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ChangeArrowheads="1"/>
          </p:cNvSpPr>
          <p:nvPr/>
        </p:nvSpPr>
        <p:spPr bwMode="auto">
          <a:xfrm>
            <a:off x="414956" y="1251256"/>
            <a:ext cx="8596312" cy="5233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800225" marR="0" lvl="0" indent="-1263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中任意两个顶点之间存在唯一的路径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12636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(3) 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(3)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先证明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中无回路。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中存在关联某顶点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存在长为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的两条路经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这与已知矛盾。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中存在长度大于或等于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则圈上任何两个顶点之间都存在两条不同的路径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这与已知条件矛盾。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下面用归纳法证明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 = n-1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1) n = 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结论显然成立。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2)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k(k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结论成立。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3)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= k+1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 = (u, v)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中的一条边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G-e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有两个连通分支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分别为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中的顶点数和边数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= 1, 2)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由归纳假设可知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= n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-1,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m=m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+m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+1=n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+n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+1-2=n-1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ChangeArrowheads="1"/>
          </p:cNvSpPr>
          <p:nvPr/>
        </p:nvSpPr>
        <p:spPr bwMode="auto">
          <a:xfrm>
            <a:off x="476250" y="1177513"/>
            <a:ext cx="81661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(3)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(4)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(3)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(4)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反证法：假设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不是连通的。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s(s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个连通分支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G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…, G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中均无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全为树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=1..s)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(3)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m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= n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 =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=1..s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=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=1..s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- s = n - 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s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这显然与条件“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m=n-1”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相矛盾。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ChangeArrowheads="1"/>
          </p:cNvSpPr>
          <p:nvPr/>
        </p:nvSpPr>
        <p:spPr bwMode="auto">
          <a:xfrm>
            <a:off x="431800" y="1358900"/>
            <a:ext cx="8166100" cy="41611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(4)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(5)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中任何边均为桥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(4)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(5)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需证明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中每条边均为桥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均有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		E(G-e) = n-1-1 = n-2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类似的，可用数学归纳法证明“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条边的无向连通图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n-1”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G-e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不是连通图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为桥。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3"/>
          <p:cNvSpPr>
            <a:spLocks noChangeArrowheads="1"/>
          </p:cNvSpPr>
          <p:nvPr/>
        </p:nvSpPr>
        <p:spPr bwMode="auto">
          <a:xfrm>
            <a:off x="566738" y="1133475"/>
            <a:ext cx="8166100" cy="4643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(5)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中任何边均为桥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(6)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中没有回路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但在任何两个不同的顶点之间加一条新边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在所得图中得到唯一一个含新边的回路。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(5)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(6)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中每条边均为桥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中无圈。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又由于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连通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为树。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之间存在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唯一的路径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∪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中的回路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显然该回路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是唯一的。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割边的性质</a:t>
            </a:r>
            <a:endParaRPr lang="zh-CN" alt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是割边当且仅当存在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两点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，使得任意一条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u-v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路过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2.1.1</a:t>
            </a:r>
            <a:r>
              <a:rPr lang="zh-CN" altLang="en-US" sz="2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是割边的充要条件是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的任一回路上。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的割边，则存在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u,vV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中连通但在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中不连通，设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在某个圈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相连，所以，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中连通，矛盾。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因此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的任一圈上。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rgbClr val="5E2CA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必要条件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不是割边，则在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连通，所以在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G-e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中存在一条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x-y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通路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，此时，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P+e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上，矛盾。所以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是割边。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/>
          <p:cNvSpPr>
            <a:spLocks noChangeArrowheads="1"/>
          </p:cNvSpPr>
          <p:nvPr/>
        </p:nvSpPr>
        <p:spPr bwMode="auto">
          <a:xfrm>
            <a:off x="431800" y="1179513"/>
            <a:ext cx="8166100" cy="4416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(6)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中没有回路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但在任何两个不同的顶点之间加一条新边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在所得图中得到唯一一个含新边的回路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5000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连通且无回路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(6)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u,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)∪G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产生唯一的回路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显然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 - 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的通路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u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可达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的任意性”可知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ChangeArrowheads="1"/>
          </p:cNvSpPr>
          <p:nvPr/>
        </p:nvSpPr>
        <p:spPr bwMode="auto">
          <a:xfrm>
            <a:off x="-21537" y="3247407"/>
            <a:ext cx="8802687" cy="2933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是树（连通且无回路）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中任意两个顶点之间存在唯一的路径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(3)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(4)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(5)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中任何边均为桥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(6)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中没有回路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但在任何两个不同的顶点之间加一条新边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在所得图中得到唯一一个含新边的回路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188" y="1266207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树有许多性质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它们是树的充要条件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因此它们都可看作是树的定义。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660627" y="2256807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3.1.2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 = 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条边的无向图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则下面各命题是等价的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1050" y="109902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7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阶无向树有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个叶结点和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个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度顶点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其余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个结点的度数均无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。试画出满足要求的所有非同构的无向树。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主观题</a:t>
              </a:r>
              <a:endPara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分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41313" y="1223963"/>
            <a:ext cx="8162607" cy="14403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082675" marR="0" lvl="0" indent="-108267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3.1.2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阶无向树有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个叶结点和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度顶点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个结点的度数均无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。试画出满足要求的所有非同构的无向树。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30819" name="Rectangle 3"/>
          <p:cNvSpPr>
            <a:spLocks noChangeArrowheads="1"/>
          </p:cNvSpPr>
          <p:nvPr/>
        </p:nvSpPr>
        <p:spPr bwMode="auto">
          <a:xfrm>
            <a:off x="899795" y="2909888"/>
            <a:ext cx="8056563" cy="3425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为满足要求的无向树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则边数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不妨假设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是叶结点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度结点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是待定结点。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j=1..7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12 = 3+3+d(v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)+d(v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)+d(v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b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</a:b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d(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2 (j = 4, 5, 6)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的度数列为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1, 1, 1, 2, 2, 2, 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220345" y="2869565"/>
            <a:ext cx="84772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ChangeArrowheads="1"/>
          </p:cNvSpPr>
          <p:nvPr/>
        </p:nvSpPr>
        <p:spPr bwMode="auto">
          <a:xfrm>
            <a:off x="431800" y="1268413"/>
            <a:ext cx="8712200" cy="247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由度数列可知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T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中有一个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度顶点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的邻域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N(v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个顶点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个顶点的度数列只能是下列三种之一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(1, 1, 2), (1, 2, 2), (2, 2, 2)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此度数列只能产生这三棵非同构的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阶无向树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依次对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应下图中的树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931844" name="Picture 4" descr="162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06488" y="3924300"/>
            <a:ext cx="485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45" name="Picture 5" descr="16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2113" y="3924300"/>
            <a:ext cx="733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46" name="Picture 6" descr="16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525" y="3924300"/>
            <a:ext cx="428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3.1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树的有关定义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3.2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基本关联矩阵及其性质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3.3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支撑树的计数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3.4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回路矩阵与割集矩阵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22288" y="1179513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3.1.3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是无向图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32867" name="Rectangle 3"/>
          <p:cNvSpPr>
            <a:spLocks noChangeArrowheads="1"/>
          </p:cNvSpPr>
          <p:nvPr/>
        </p:nvSpPr>
        <p:spPr bwMode="auto">
          <a:xfrm>
            <a:off x="566738" y="1584325"/>
            <a:ext cx="8166100" cy="238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支撑子图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支撑树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(Spanning Tree)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的支撑树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(G),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(T),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树枝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否则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弦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5128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称子图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G[E(G)-E(T)]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余树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记作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32868" name="Rectangle 4"/>
          <p:cNvSpPr>
            <a:spLocks noChangeArrowheads="1"/>
          </p:cNvSpPr>
          <p:nvPr/>
        </p:nvSpPr>
        <p:spPr bwMode="auto">
          <a:xfrm>
            <a:off x="611187" y="4194175"/>
            <a:ext cx="4770437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的余树没有什么特点。在右图中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实边图为该图的一棵生成树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虚线部分是构成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的余树。它不连通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但含回路。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32870" name="Picture 6" descr="16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81625" y="3924300"/>
            <a:ext cx="3573463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9" name="Rectangle 3"/>
          <p:cNvSpPr>
            <a:spLocks noChangeArrowheads="1"/>
          </p:cNvSpPr>
          <p:nvPr/>
        </p:nvSpPr>
        <p:spPr bwMode="auto">
          <a:xfrm>
            <a:off x="573537" y="1253253"/>
            <a:ext cx="6038296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破圈法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7380" name="Rectangle 4"/>
          <p:cNvSpPr>
            <a:spLocks noChangeArrowheads="1"/>
          </p:cNvSpPr>
          <p:nvPr/>
        </p:nvSpPr>
        <p:spPr bwMode="auto">
          <a:xfrm>
            <a:off x="483049" y="1837453"/>
            <a:ext cx="8143755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每次去掉回路中的一条边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去掉边的总数为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m-n+1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计算效率低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7381" name="Rectangle 5"/>
          <p:cNvSpPr>
            <a:spLocks noChangeArrowheads="1"/>
          </p:cNvSpPr>
          <p:nvPr/>
        </p:nvSpPr>
        <p:spPr bwMode="auto">
          <a:xfrm>
            <a:off x="573537" y="3547190"/>
            <a:ext cx="6038296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避圈法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7382" name="Rectangle 6"/>
          <p:cNvSpPr>
            <a:spLocks noChangeArrowheads="1"/>
          </p:cNvSpPr>
          <p:nvPr/>
        </p:nvSpPr>
        <p:spPr bwMode="auto">
          <a:xfrm>
            <a:off x="483050" y="4132978"/>
            <a:ext cx="8559346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每次选取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中一条与已选取的边不构成回路的边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增加的边的总数为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n-1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一般用深度优先或广度优先搜索来实现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7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7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/>
      <p:bldP spid="9973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588051" y="1236711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避圈法：深度优先搜索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497563" y="1776461"/>
            <a:ext cx="8461375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任选图中的一个结点作根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通过相继地增加边来形成从这个顶点开始的通路，其中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每条新边都和通路上的最后一个结点以及还不在通路上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的结点关联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若这条通路经过图中的所有结点，则为支撑树，否则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还必须增加新边：从通路上倒退一个结点，若有可能，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形成这个结点开始的尚未访问过的结点的通路；否则再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倒退一个结点；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重复这个过程，从访问过的最后一个结点开始，在通路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上一次后退一个结点，只要有可能就形成新的通路，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直到不能增加新边为止。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476250" y="1719263"/>
            <a:ext cx="7772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63325" y="3876675"/>
            <a:ext cx="304800" cy="523875"/>
            <a:chOff x="2880" y="2296"/>
            <a:chExt cx="192" cy="330"/>
          </a:xfrm>
        </p:grpSpPr>
        <p:sp>
          <p:nvSpPr>
            <p:cNvPr id="107593" name="Text Box 5"/>
            <p:cNvSpPr txBox="1">
              <a:spLocks noChangeArrowheads="1"/>
            </p:cNvSpPr>
            <p:nvPr/>
          </p:nvSpPr>
          <p:spPr bwMode="auto">
            <a:xfrm>
              <a:off x="2880" y="229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94" name="Oval 6"/>
            <p:cNvSpPr>
              <a:spLocks noChangeArrowheads="1"/>
            </p:cNvSpPr>
            <p:nvPr/>
          </p:nvSpPr>
          <p:spPr bwMode="auto">
            <a:xfrm>
              <a:off x="2932" y="253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3482975" y="4327405"/>
            <a:ext cx="1247775" cy="2105025"/>
            <a:chOff x="2194" y="2578"/>
            <a:chExt cx="786" cy="1326"/>
          </a:xfrm>
        </p:grpSpPr>
        <p:sp>
          <p:nvSpPr>
            <p:cNvPr id="107581" name="Text Box 8"/>
            <p:cNvSpPr txBox="1">
              <a:spLocks noChangeArrowheads="1"/>
            </p:cNvSpPr>
            <p:nvPr/>
          </p:nvSpPr>
          <p:spPr bwMode="auto">
            <a:xfrm>
              <a:off x="2578" y="275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2" name="Text Box 9"/>
            <p:cNvSpPr txBox="1">
              <a:spLocks noChangeArrowheads="1"/>
            </p:cNvSpPr>
            <p:nvPr/>
          </p:nvSpPr>
          <p:spPr bwMode="auto">
            <a:xfrm>
              <a:off x="2434" y="307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3" name="Text Box 10"/>
            <p:cNvSpPr txBox="1">
              <a:spLocks noChangeArrowheads="1"/>
            </p:cNvSpPr>
            <p:nvPr/>
          </p:nvSpPr>
          <p:spPr bwMode="auto">
            <a:xfrm>
              <a:off x="2290" y="337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4" name="Text Box 11"/>
            <p:cNvSpPr txBox="1">
              <a:spLocks noChangeArrowheads="1"/>
            </p:cNvSpPr>
            <p:nvPr/>
          </p:nvSpPr>
          <p:spPr bwMode="auto">
            <a:xfrm>
              <a:off x="2194" y="365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5" name="Oval 12"/>
            <p:cNvSpPr>
              <a:spLocks noChangeArrowheads="1"/>
            </p:cNvSpPr>
            <p:nvPr/>
          </p:nvSpPr>
          <p:spPr bwMode="auto">
            <a:xfrm>
              <a:off x="2836" y="2866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6" name="Line 13"/>
            <p:cNvSpPr>
              <a:spLocks noChangeShapeType="1"/>
            </p:cNvSpPr>
            <p:nvPr/>
          </p:nvSpPr>
          <p:spPr bwMode="auto">
            <a:xfrm flipH="1">
              <a:off x="2884" y="2578"/>
              <a:ext cx="96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7" name="Line 14"/>
            <p:cNvSpPr>
              <a:spLocks noChangeShapeType="1"/>
            </p:cNvSpPr>
            <p:nvPr/>
          </p:nvSpPr>
          <p:spPr bwMode="auto">
            <a:xfrm flipH="1">
              <a:off x="2740" y="2962"/>
              <a:ext cx="144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8" name="Line 15"/>
            <p:cNvSpPr>
              <a:spLocks noChangeShapeType="1"/>
            </p:cNvSpPr>
            <p:nvPr/>
          </p:nvSpPr>
          <p:spPr bwMode="auto">
            <a:xfrm flipH="1">
              <a:off x="2596" y="3298"/>
              <a:ext cx="144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9" name="Line 16"/>
            <p:cNvSpPr>
              <a:spLocks noChangeShapeType="1"/>
            </p:cNvSpPr>
            <p:nvPr/>
          </p:nvSpPr>
          <p:spPr bwMode="auto">
            <a:xfrm flipH="1">
              <a:off x="2468" y="3538"/>
              <a:ext cx="128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90" name="Oval 17"/>
            <p:cNvSpPr>
              <a:spLocks noChangeArrowheads="1"/>
            </p:cNvSpPr>
            <p:nvPr/>
          </p:nvSpPr>
          <p:spPr bwMode="auto">
            <a:xfrm>
              <a:off x="2548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91" name="Oval 18"/>
            <p:cNvSpPr>
              <a:spLocks noChangeArrowheads="1"/>
            </p:cNvSpPr>
            <p:nvPr/>
          </p:nvSpPr>
          <p:spPr bwMode="auto">
            <a:xfrm>
              <a:off x="2692" y="320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92" name="Oval 19"/>
            <p:cNvSpPr>
              <a:spLocks noChangeArrowheads="1"/>
            </p:cNvSpPr>
            <p:nvPr/>
          </p:nvSpPr>
          <p:spPr bwMode="auto">
            <a:xfrm>
              <a:off x="2404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4349750" y="5394205"/>
            <a:ext cx="509588" cy="847725"/>
            <a:chOff x="2740" y="3250"/>
            <a:chExt cx="321" cy="534"/>
          </a:xfrm>
        </p:grpSpPr>
        <p:sp>
          <p:nvSpPr>
            <p:cNvPr id="107578" name="Text Box 21"/>
            <p:cNvSpPr txBox="1">
              <a:spLocks noChangeArrowheads="1"/>
            </p:cNvSpPr>
            <p:nvPr/>
          </p:nvSpPr>
          <p:spPr bwMode="auto">
            <a:xfrm>
              <a:off x="2869" y="353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9" name="Line 22"/>
            <p:cNvSpPr>
              <a:spLocks noChangeShapeType="1"/>
            </p:cNvSpPr>
            <p:nvPr/>
          </p:nvSpPr>
          <p:spPr bwMode="auto">
            <a:xfrm>
              <a:off x="2740" y="3250"/>
              <a:ext cx="192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80" name="Oval 23"/>
            <p:cNvSpPr>
              <a:spLocks noChangeArrowheads="1"/>
            </p:cNvSpPr>
            <p:nvPr/>
          </p:nvSpPr>
          <p:spPr bwMode="auto">
            <a:xfrm>
              <a:off x="2884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4730750" y="4327405"/>
            <a:ext cx="1250950" cy="2133600"/>
            <a:chOff x="2980" y="2578"/>
            <a:chExt cx="788" cy="1344"/>
          </a:xfrm>
        </p:grpSpPr>
        <p:sp>
          <p:nvSpPr>
            <p:cNvPr id="107569" name="Text Box 25"/>
            <p:cNvSpPr txBox="1">
              <a:spLocks noChangeArrowheads="1"/>
            </p:cNvSpPr>
            <p:nvPr/>
          </p:nvSpPr>
          <p:spPr bwMode="auto">
            <a:xfrm>
              <a:off x="3180" y="276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0" name="Text Box 26"/>
            <p:cNvSpPr txBox="1">
              <a:spLocks noChangeArrowheads="1"/>
            </p:cNvSpPr>
            <p:nvPr/>
          </p:nvSpPr>
          <p:spPr bwMode="auto">
            <a:xfrm>
              <a:off x="3333" y="3103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1" name="Text Box 27"/>
            <p:cNvSpPr txBox="1">
              <a:spLocks noChangeArrowheads="1"/>
            </p:cNvSpPr>
            <p:nvPr/>
          </p:nvSpPr>
          <p:spPr bwMode="auto">
            <a:xfrm>
              <a:off x="3432" y="338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2" name="Text Box 28"/>
            <p:cNvSpPr txBox="1">
              <a:spLocks noChangeArrowheads="1"/>
            </p:cNvSpPr>
            <p:nvPr/>
          </p:nvSpPr>
          <p:spPr bwMode="auto">
            <a:xfrm>
              <a:off x="3576" y="3672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3" name="Line 29"/>
            <p:cNvSpPr>
              <a:spLocks noChangeShapeType="1"/>
            </p:cNvSpPr>
            <p:nvPr/>
          </p:nvSpPr>
          <p:spPr bwMode="auto">
            <a:xfrm>
              <a:off x="2980" y="2578"/>
              <a:ext cx="528" cy="12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4" name="Oval 30"/>
            <p:cNvSpPr>
              <a:spLocks noChangeArrowheads="1"/>
            </p:cNvSpPr>
            <p:nvPr/>
          </p:nvSpPr>
          <p:spPr bwMode="auto">
            <a:xfrm>
              <a:off x="3076" y="2866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5" name="Oval 31"/>
            <p:cNvSpPr>
              <a:spLocks noChangeArrowheads="1"/>
            </p:cNvSpPr>
            <p:nvPr/>
          </p:nvSpPr>
          <p:spPr bwMode="auto">
            <a:xfrm>
              <a:off x="3220" y="320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6" name="Oval 32"/>
            <p:cNvSpPr>
              <a:spLocks noChangeArrowheads="1"/>
            </p:cNvSpPr>
            <p:nvPr/>
          </p:nvSpPr>
          <p:spPr bwMode="auto">
            <a:xfrm>
              <a:off x="3316" y="3490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77" name="Oval 33"/>
            <p:cNvSpPr>
              <a:spLocks noChangeArrowheads="1"/>
            </p:cNvSpPr>
            <p:nvPr/>
          </p:nvSpPr>
          <p:spPr bwMode="auto">
            <a:xfrm>
              <a:off x="3460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34"/>
          <p:cNvGrpSpPr/>
          <p:nvPr/>
        </p:nvGrpSpPr>
        <p:grpSpPr bwMode="auto">
          <a:xfrm>
            <a:off x="4654550" y="5851405"/>
            <a:ext cx="685800" cy="685800"/>
            <a:chOff x="2932" y="3538"/>
            <a:chExt cx="432" cy="432"/>
          </a:xfrm>
        </p:grpSpPr>
        <p:sp>
          <p:nvSpPr>
            <p:cNvPr id="107566" name="Line 35"/>
            <p:cNvSpPr>
              <a:spLocks noChangeShapeType="1"/>
            </p:cNvSpPr>
            <p:nvPr/>
          </p:nvSpPr>
          <p:spPr bwMode="auto">
            <a:xfrm flipH="1">
              <a:off x="3214" y="3538"/>
              <a:ext cx="150" cy="3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67" name="Text Box 36"/>
            <p:cNvSpPr txBox="1">
              <a:spLocks noChangeArrowheads="1"/>
            </p:cNvSpPr>
            <p:nvPr/>
          </p:nvSpPr>
          <p:spPr bwMode="auto">
            <a:xfrm>
              <a:off x="2932" y="372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68" name="Oval 37"/>
            <p:cNvSpPr>
              <a:spLocks noChangeArrowheads="1"/>
            </p:cNvSpPr>
            <p:nvPr/>
          </p:nvSpPr>
          <p:spPr bwMode="auto">
            <a:xfrm>
              <a:off x="3172" y="3778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38"/>
          <p:cNvGrpSpPr/>
          <p:nvPr/>
        </p:nvGrpSpPr>
        <p:grpSpPr bwMode="auto">
          <a:xfrm>
            <a:off x="2411413" y="1719263"/>
            <a:ext cx="3933825" cy="1981200"/>
            <a:chOff x="1565" y="799"/>
            <a:chExt cx="2478" cy="1248"/>
          </a:xfrm>
        </p:grpSpPr>
        <p:grpSp>
          <p:nvGrpSpPr>
            <p:cNvPr id="8" name="Group 39"/>
            <p:cNvGrpSpPr/>
            <p:nvPr/>
          </p:nvGrpSpPr>
          <p:grpSpPr bwMode="auto">
            <a:xfrm>
              <a:off x="1824" y="960"/>
              <a:ext cx="2016" cy="912"/>
              <a:chOff x="1824" y="960"/>
              <a:chExt cx="2016" cy="912"/>
            </a:xfrm>
          </p:grpSpPr>
          <p:sp>
            <p:nvSpPr>
              <p:cNvPr id="107543" name="Oval 40"/>
              <p:cNvSpPr>
                <a:spLocks noChangeArrowheads="1"/>
              </p:cNvSpPr>
              <p:nvPr/>
            </p:nvSpPr>
            <p:spPr bwMode="auto">
              <a:xfrm>
                <a:off x="3744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4" name="Oval 41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5" name="Oval 42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6" name="Oval 43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7" name="Oval 44"/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8" name="Oval 45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49" name="Oval 46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0" name="Oval 47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1" name="Line 48"/>
              <p:cNvSpPr>
                <a:spLocks noChangeShapeType="1"/>
              </p:cNvSpPr>
              <p:nvPr/>
            </p:nvSpPr>
            <p:spPr bwMode="auto">
              <a:xfrm>
                <a:off x="1883" y="1011"/>
                <a:ext cx="362" cy="3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2" name="Line 49"/>
              <p:cNvSpPr>
                <a:spLocks noChangeShapeType="1"/>
              </p:cNvSpPr>
              <p:nvPr/>
            </p:nvSpPr>
            <p:spPr bwMode="auto">
              <a:xfrm flipV="1">
                <a:off x="1920" y="1440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3" name="Line 50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4" name="Line 51"/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5" name="Line 52"/>
              <p:cNvSpPr>
                <a:spLocks noChangeShapeType="1"/>
              </p:cNvSpPr>
              <p:nvPr/>
            </p:nvSpPr>
            <p:spPr bwMode="auto">
              <a:xfrm>
                <a:off x="3072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6" name="Line 53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7" name="Line 54"/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8" name="Line 55"/>
              <p:cNvSpPr>
                <a:spLocks noChangeShapeType="1"/>
              </p:cNvSpPr>
              <p:nvPr/>
            </p:nvSpPr>
            <p:spPr bwMode="auto">
              <a:xfrm>
                <a:off x="3792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59" name="Line 56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0" name="Line 57"/>
              <p:cNvSpPr>
                <a:spLocks noChangeShapeType="1"/>
              </p:cNvSpPr>
              <p:nvPr/>
            </p:nvSpPr>
            <p:spPr bwMode="auto">
              <a:xfrm flipV="1">
                <a:off x="3072" y="144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1" name="Line 58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2" name="Line 59"/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384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3" name="Oval 6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4" name="Oval 61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65" name="Oval 62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96" cy="96"/>
              </a:xfrm>
              <a:prstGeom prst="ellipse">
                <a:avLst/>
              </a:prstGeom>
              <a:solidFill>
                <a:srgbClr val="3399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532" name="Text Box 63"/>
            <p:cNvSpPr txBox="1">
              <a:spLocks noChangeArrowheads="1"/>
            </p:cNvSpPr>
            <p:nvPr/>
          </p:nvSpPr>
          <p:spPr bwMode="auto">
            <a:xfrm>
              <a:off x="1565" y="89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3" name="Text Box 64"/>
            <p:cNvSpPr txBox="1">
              <a:spLocks noChangeArrowheads="1"/>
            </p:cNvSpPr>
            <p:nvPr/>
          </p:nvSpPr>
          <p:spPr bwMode="auto">
            <a:xfrm>
              <a:off x="1973" y="1253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4" name="Text Box 65"/>
            <p:cNvSpPr txBox="1">
              <a:spLocks noChangeArrowheads="1"/>
            </p:cNvSpPr>
            <p:nvPr/>
          </p:nvSpPr>
          <p:spPr bwMode="auto">
            <a:xfrm>
              <a:off x="1610" y="16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5" name="Text Box 66"/>
            <p:cNvSpPr txBox="1">
              <a:spLocks noChangeArrowheads="1"/>
            </p:cNvSpPr>
            <p:nvPr/>
          </p:nvSpPr>
          <p:spPr bwMode="auto">
            <a:xfrm>
              <a:off x="2517" y="139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6" name="Text Box 67"/>
            <p:cNvSpPr txBox="1">
              <a:spLocks noChangeArrowheads="1"/>
            </p:cNvSpPr>
            <p:nvPr/>
          </p:nvSpPr>
          <p:spPr bwMode="auto">
            <a:xfrm>
              <a:off x="2336" y="89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7" name="Text Box 68"/>
            <p:cNvSpPr txBox="1">
              <a:spLocks noChangeArrowheads="1"/>
            </p:cNvSpPr>
            <p:nvPr/>
          </p:nvSpPr>
          <p:spPr bwMode="auto">
            <a:xfrm>
              <a:off x="2971" y="1117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8" name="Text Box 69"/>
            <p:cNvSpPr txBox="1">
              <a:spLocks noChangeArrowheads="1"/>
            </p:cNvSpPr>
            <p:nvPr/>
          </p:nvSpPr>
          <p:spPr bwMode="auto">
            <a:xfrm>
              <a:off x="2744" y="1797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9" name="Text Box 70"/>
            <p:cNvSpPr txBox="1">
              <a:spLocks noChangeArrowheads="1"/>
            </p:cNvSpPr>
            <p:nvPr/>
          </p:nvSpPr>
          <p:spPr bwMode="auto">
            <a:xfrm>
              <a:off x="3198" y="799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40" name="Text Box 71"/>
            <p:cNvSpPr txBox="1">
              <a:spLocks noChangeArrowheads="1"/>
            </p:cNvSpPr>
            <p:nvPr/>
          </p:nvSpPr>
          <p:spPr bwMode="auto">
            <a:xfrm>
              <a:off x="3379" y="1434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41" name="Text Box 72"/>
            <p:cNvSpPr txBox="1">
              <a:spLocks noChangeArrowheads="1"/>
            </p:cNvSpPr>
            <p:nvPr/>
          </p:nvSpPr>
          <p:spPr bwMode="auto">
            <a:xfrm>
              <a:off x="3833" y="129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42" name="Text Box 73"/>
            <p:cNvSpPr txBox="1">
              <a:spLocks noChangeArrowheads="1"/>
            </p:cNvSpPr>
            <p:nvPr/>
          </p:nvSpPr>
          <p:spPr bwMode="auto">
            <a:xfrm>
              <a:off x="3851" y="845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7529" name="Rectangle 74"/>
          <p:cNvSpPr>
            <a:spLocks noChangeArrowheads="1"/>
          </p:cNvSpPr>
          <p:nvPr/>
        </p:nvSpPr>
        <p:spPr bwMode="auto">
          <a:xfrm>
            <a:off x="341313" y="1133475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避圈法：深度优先搜索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617079" y="1251459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避圈法：广度优先搜索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275766" y="1926147"/>
            <a:ext cx="8461375" cy="2899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任选图中的一个结点作根；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添加与这个结点相关联的所有边，形成支撑树中在一层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的所有结点，任意对这些新结点排序；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按顺序访问一层上的每个结点，只要不产生简单回路，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就将与这个结点关联的每条边添加到树中，这样就产生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了树在二层上的结点；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重复这个过程，直到已经添加了图中所有的结点为止。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0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0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476250" y="1857488"/>
            <a:ext cx="7772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1" name="Rectangle 4"/>
          <p:cNvSpPr>
            <a:spLocks noChangeArrowheads="1"/>
          </p:cNvSpPr>
          <p:nvPr/>
        </p:nvSpPr>
        <p:spPr bwMode="auto">
          <a:xfrm>
            <a:off x="341313" y="1271700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避圈法：广度优先搜索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77" name="Oval 5"/>
          <p:cNvSpPr>
            <a:spLocks noChangeArrowheads="1"/>
          </p:cNvSpPr>
          <p:nvPr/>
        </p:nvSpPr>
        <p:spPr bwMode="auto">
          <a:xfrm>
            <a:off x="57070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78" name="Oval 6"/>
          <p:cNvSpPr>
            <a:spLocks noChangeArrowheads="1"/>
          </p:cNvSpPr>
          <p:nvPr/>
        </p:nvSpPr>
        <p:spPr bwMode="auto">
          <a:xfrm>
            <a:off x="73072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79" name="Line 7"/>
          <p:cNvSpPr>
            <a:spLocks noChangeShapeType="1"/>
          </p:cNvSpPr>
          <p:nvPr/>
        </p:nvSpPr>
        <p:spPr bwMode="auto">
          <a:xfrm flipH="1">
            <a:off x="5402263" y="2805225"/>
            <a:ext cx="11430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0" name="Line 8"/>
          <p:cNvSpPr>
            <a:spLocks noChangeShapeType="1"/>
          </p:cNvSpPr>
          <p:nvPr/>
        </p:nvSpPr>
        <p:spPr bwMode="auto">
          <a:xfrm flipH="1">
            <a:off x="6164263" y="2805225"/>
            <a:ext cx="3810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1" name="Line 9"/>
          <p:cNvSpPr>
            <a:spLocks noChangeShapeType="1"/>
          </p:cNvSpPr>
          <p:nvPr/>
        </p:nvSpPr>
        <p:spPr bwMode="auto">
          <a:xfrm>
            <a:off x="6545263" y="2805225"/>
            <a:ext cx="457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2" name="Line 10"/>
          <p:cNvSpPr>
            <a:spLocks noChangeShapeType="1"/>
          </p:cNvSpPr>
          <p:nvPr/>
        </p:nvSpPr>
        <p:spPr bwMode="auto">
          <a:xfrm>
            <a:off x="6545263" y="2805225"/>
            <a:ext cx="1219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3" name="Line 11"/>
          <p:cNvSpPr>
            <a:spLocks noChangeShapeType="1"/>
          </p:cNvSpPr>
          <p:nvPr/>
        </p:nvSpPr>
        <p:spPr bwMode="auto">
          <a:xfrm flipH="1">
            <a:off x="5029200" y="3567225"/>
            <a:ext cx="373063" cy="893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4" name="Line 12"/>
          <p:cNvSpPr>
            <a:spLocks noChangeShapeType="1"/>
          </p:cNvSpPr>
          <p:nvPr/>
        </p:nvSpPr>
        <p:spPr bwMode="auto">
          <a:xfrm>
            <a:off x="5402263" y="3567225"/>
            <a:ext cx="3810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5" name="Line 13"/>
          <p:cNvSpPr>
            <a:spLocks noChangeShapeType="1"/>
          </p:cNvSpPr>
          <p:nvPr/>
        </p:nvSpPr>
        <p:spPr bwMode="auto">
          <a:xfrm>
            <a:off x="6164263" y="3567225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6" name="Line 14"/>
          <p:cNvSpPr>
            <a:spLocks noChangeShapeType="1"/>
          </p:cNvSpPr>
          <p:nvPr/>
        </p:nvSpPr>
        <p:spPr bwMode="auto">
          <a:xfrm flipH="1">
            <a:off x="6697663" y="3567225"/>
            <a:ext cx="30480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7" name="Line 15"/>
          <p:cNvSpPr>
            <a:spLocks noChangeShapeType="1"/>
          </p:cNvSpPr>
          <p:nvPr/>
        </p:nvSpPr>
        <p:spPr bwMode="auto">
          <a:xfrm>
            <a:off x="7002463" y="3567225"/>
            <a:ext cx="38100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8" name="Line 16"/>
          <p:cNvSpPr>
            <a:spLocks noChangeShapeType="1"/>
          </p:cNvSpPr>
          <p:nvPr/>
        </p:nvSpPr>
        <p:spPr bwMode="auto">
          <a:xfrm>
            <a:off x="7764463" y="3643425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89" name="Line 17"/>
          <p:cNvSpPr>
            <a:spLocks noChangeShapeType="1"/>
          </p:cNvSpPr>
          <p:nvPr/>
        </p:nvSpPr>
        <p:spPr bwMode="auto">
          <a:xfrm>
            <a:off x="7764463" y="4481625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0" name="Line 18"/>
          <p:cNvSpPr>
            <a:spLocks noChangeShapeType="1"/>
          </p:cNvSpPr>
          <p:nvPr/>
        </p:nvSpPr>
        <p:spPr bwMode="auto">
          <a:xfrm>
            <a:off x="6697663" y="4557825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1" name="Text Box 19"/>
          <p:cNvSpPr txBox="1">
            <a:spLocks noChangeArrowheads="1"/>
          </p:cNvSpPr>
          <p:nvPr/>
        </p:nvSpPr>
        <p:spPr bwMode="auto">
          <a:xfrm>
            <a:off x="4868863" y="454195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2" name="Text Box 20"/>
          <p:cNvSpPr txBox="1">
            <a:spLocks noChangeArrowheads="1"/>
          </p:cNvSpPr>
          <p:nvPr/>
        </p:nvSpPr>
        <p:spPr bwMode="auto">
          <a:xfrm>
            <a:off x="4945063" y="339895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3" name="Text Box 21"/>
          <p:cNvSpPr txBox="1">
            <a:spLocks noChangeArrowheads="1"/>
          </p:cNvSpPr>
          <p:nvPr/>
        </p:nvSpPr>
        <p:spPr bwMode="auto">
          <a:xfrm>
            <a:off x="5630863" y="454195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4" name="Text Box 22"/>
          <p:cNvSpPr txBox="1">
            <a:spLocks noChangeArrowheads="1"/>
          </p:cNvSpPr>
          <p:nvPr/>
        </p:nvSpPr>
        <p:spPr bwMode="auto">
          <a:xfrm>
            <a:off x="5707063" y="3414825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5" name="Text Box 23"/>
          <p:cNvSpPr txBox="1">
            <a:spLocks noChangeArrowheads="1"/>
          </p:cNvSpPr>
          <p:nvPr/>
        </p:nvSpPr>
        <p:spPr bwMode="auto">
          <a:xfrm>
            <a:off x="6392863" y="2271825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6" name="Text Box 24"/>
          <p:cNvSpPr txBox="1">
            <a:spLocks noChangeArrowheads="1"/>
          </p:cNvSpPr>
          <p:nvPr/>
        </p:nvSpPr>
        <p:spPr bwMode="auto">
          <a:xfrm>
            <a:off x="7078663" y="339895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7" name="Text Box 25"/>
          <p:cNvSpPr txBox="1">
            <a:spLocks noChangeArrowheads="1"/>
          </p:cNvSpPr>
          <p:nvPr/>
        </p:nvSpPr>
        <p:spPr bwMode="auto">
          <a:xfrm>
            <a:off x="6697663" y="438955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8" name="Text Box 26"/>
          <p:cNvSpPr txBox="1">
            <a:spLocks noChangeArrowheads="1"/>
          </p:cNvSpPr>
          <p:nvPr/>
        </p:nvSpPr>
        <p:spPr bwMode="auto">
          <a:xfrm>
            <a:off x="6011863" y="4557825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499" name="Text Box 27"/>
          <p:cNvSpPr txBox="1">
            <a:spLocks noChangeArrowheads="1"/>
          </p:cNvSpPr>
          <p:nvPr/>
        </p:nvSpPr>
        <p:spPr bwMode="auto">
          <a:xfrm>
            <a:off x="7840663" y="3414825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00" name="Text Box 28"/>
          <p:cNvSpPr txBox="1">
            <a:spLocks noChangeArrowheads="1"/>
          </p:cNvSpPr>
          <p:nvPr/>
        </p:nvSpPr>
        <p:spPr bwMode="auto">
          <a:xfrm>
            <a:off x="7231063" y="454195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01" name="Text Box 29"/>
          <p:cNvSpPr txBox="1">
            <a:spLocks noChangeArrowheads="1"/>
          </p:cNvSpPr>
          <p:nvPr/>
        </p:nvSpPr>
        <p:spPr bwMode="auto">
          <a:xfrm>
            <a:off x="6545263" y="5472225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02" name="Text Box 30"/>
          <p:cNvSpPr txBox="1">
            <a:spLocks noChangeArrowheads="1"/>
          </p:cNvSpPr>
          <p:nvPr/>
        </p:nvSpPr>
        <p:spPr bwMode="auto">
          <a:xfrm>
            <a:off x="7535863" y="545635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03" name="Text Box 31"/>
          <p:cNvSpPr txBox="1">
            <a:spLocks noChangeArrowheads="1"/>
          </p:cNvSpPr>
          <p:nvPr/>
        </p:nvSpPr>
        <p:spPr bwMode="auto">
          <a:xfrm>
            <a:off x="7840663" y="4405425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525463" y="2424225"/>
            <a:ext cx="3276600" cy="3292475"/>
            <a:chOff x="336" y="1104"/>
            <a:chExt cx="2064" cy="2074"/>
          </a:xfrm>
        </p:grpSpPr>
        <p:sp>
          <p:nvSpPr>
            <p:cNvPr id="109612" name="Line 33"/>
            <p:cNvSpPr>
              <a:spLocks noChangeShapeType="1"/>
            </p:cNvSpPr>
            <p:nvPr/>
          </p:nvSpPr>
          <p:spPr bwMode="auto">
            <a:xfrm>
              <a:off x="624" y="144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3" name="Line 34"/>
            <p:cNvSpPr>
              <a:spLocks noChangeShapeType="1"/>
            </p:cNvSpPr>
            <p:nvPr/>
          </p:nvSpPr>
          <p:spPr bwMode="auto">
            <a:xfrm>
              <a:off x="1152" y="144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4" name="Line 35"/>
            <p:cNvSpPr>
              <a:spLocks noChangeShapeType="1"/>
            </p:cNvSpPr>
            <p:nvPr/>
          </p:nvSpPr>
          <p:spPr bwMode="auto">
            <a:xfrm>
              <a:off x="1632" y="192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5" name="Line 36"/>
            <p:cNvSpPr>
              <a:spLocks noChangeShapeType="1"/>
            </p:cNvSpPr>
            <p:nvPr/>
          </p:nvSpPr>
          <p:spPr bwMode="auto">
            <a:xfrm>
              <a:off x="62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6" name="Line 37"/>
            <p:cNvSpPr>
              <a:spLocks noChangeShapeType="1"/>
            </p:cNvSpPr>
            <p:nvPr/>
          </p:nvSpPr>
          <p:spPr bwMode="auto">
            <a:xfrm flipV="1">
              <a:off x="612" y="1915"/>
              <a:ext cx="1032" cy="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7" name="Line 38"/>
            <p:cNvSpPr>
              <a:spLocks noChangeShapeType="1"/>
            </p:cNvSpPr>
            <p:nvPr/>
          </p:nvSpPr>
          <p:spPr bwMode="auto">
            <a:xfrm>
              <a:off x="624" y="2400"/>
              <a:ext cx="9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8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9" name="Line 40"/>
            <p:cNvSpPr>
              <a:spLocks noChangeShapeType="1"/>
            </p:cNvSpPr>
            <p:nvPr/>
          </p:nvSpPr>
          <p:spPr bwMode="auto">
            <a:xfrm>
              <a:off x="1584" y="1440"/>
              <a:ext cx="0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0" name="Line 41"/>
            <p:cNvSpPr>
              <a:spLocks noChangeShapeType="1"/>
            </p:cNvSpPr>
            <p:nvPr/>
          </p:nvSpPr>
          <p:spPr bwMode="auto">
            <a:xfrm flipV="1">
              <a:off x="1584" y="1920"/>
              <a:ext cx="48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1" name="Line 42"/>
            <p:cNvSpPr>
              <a:spLocks noChangeShapeType="1"/>
            </p:cNvSpPr>
            <p:nvPr/>
          </p:nvSpPr>
          <p:spPr bwMode="auto">
            <a:xfrm>
              <a:off x="2064" y="1440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2" name="Line 43"/>
            <p:cNvSpPr>
              <a:spLocks noChangeShapeType="1"/>
            </p:cNvSpPr>
            <p:nvPr/>
          </p:nvSpPr>
          <p:spPr bwMode="auto">
            <a:xfrm>
              <a:off x="1104" y="2400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3" name="Line 44"/>
            <p:cNvSpPr>
              <a:spLocks noChangeShapeType="1"/>
            </p:cNvSpPr>
            <p:nvPr/>
          </p:nvSpPr>
          <p:spPr bwMode="auto">
            <a:xfrm>
              <a:off x="624" y="288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4" name="Line 45"/>
            <p:cNvSpPr>
              <a:spLocks noChangeShapeType="1"/>
            </p:cNvSpPr>
            <p:nvPr/>
          </p:nvSpPr>
          <p:spPr bwMode="auto">
            <a:xfrm>
              <a:off x="624" y="2400"/>
              <a:ext cx="48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5" name="Text Box 46"/>
            <p:cNvSpPr txBox="1">
              <a:spLocks noChangeArrowheads="1"/>
            </p:cNvSpPr>
            <p:nvPr/>
          </p:nvSpPr>
          <p:spPr bwMode="auto">
            <a:xfrm>
              <a:off x="52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6" name="Text Box 47"/>
            <p:cNvSpPr txBox="1">
              <a:spLocks noChangeArrowheads="1"/>
            </p:cNvSpPr>
            <p:nvPr/>
          </p:nvSpPr>
          <p:spPr bwMode="auto">
            <a:xfrm>
              <a:off x="100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7" name="Text Box 48"/>
            <p:cNvSpPr txBox="1">
              <a:spLocks noChangeArrowheads="1"/>
            </p:cNvSpPr>
            <p:nvPr/>
          </p:nvSpPr>
          <p:spPr bwMode="auto">
            <a:xfrm>
              <a:off x="1440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8" name="Text Box 49"/>
            <p:cNvSpPr txBox="1">
              <a:spLocks noChangeArrowheads="1"/>
            </p:cNvSpPr>
            <p:nvPr/>
          </p:nvSpPr>
          <p:spPr bwMode="auto">
            <a:xfrm>
              <a:off x="1968" y="11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29" name="Text Box 50"/>
            <p:cNvSpPr txBox="1">
              <a:spLocks noChangeArrowheads="1"/>
            </p:cNvSpPr>
            <p:nvPr/>
          </p:nvSpPr>
          <p:spPr bwMode="auto">
            <a:xfrm>
              <a:off x="336" y="17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0" name="Text Box 51"/>
            <p:cNvSpPr txBox="1">
              <a:spLocks noChangeArrowheads="1"/>
            </p:cNvSpPr>
            <p:nvPr/>
          </p:nvSpPr>
          <p:spPr bwMode="auto">
            <a:xfrm>
              <a:off x="864" y="167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1" name="Text Box 52"/>
            <p:cNvSpPr txBox="1">
              <a:spLocks noChangeArrowheads="1"/>
            </p:cNvSpPr>
            <p:nvPr/>
          </p:nvSpPr>
          <p:spPr bwMode="auto">
            <a:xfrm>
              <a:off x="1344" y="167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2" name="Text Box 53"/>
            <p:cNvSpPr txBox="1">
              <a:spLocks noChangeArrowheads="1"/>
            </p:cNvSpPr>
            <p:nvPr/>
          </p:nvSpPr>
          <p:spPr bwMode="auto">
            <a:xfrm>
              <a:off x="2112" y="17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g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3" name="Text Box 54"/>
            <p:cNvSpPr txBox="1">
              <a:spLocks noChangeArrowheads="1"/>
            </p:cNvSpPr>
            <p:nvPr/>
          </p:nvSpPr>
          <p:spPr bwMode="auto">
            <a:xfrm>
              <a:off x="336" y="224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h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4" name="Text Box 55"/>
            <p:cNvSpPr txBox="1">
              <a:spLocks noChangeArrowheads="1"/>
            </p:cNvSpPr>
            <p:nvPr/>
          </p:nvSpPr>
          <p:spPr bwMode="auto">
            <a:xfrm>
              <a:off x="864" y="21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5" name="Text Box 56"/>
            <p:cNvSpPr txBox="1">
              <a:spLocks noChangeArrowheads="1"/>
            </p:cNvSpPr>
            <p:nvPr/>
          </p:nvSpPr>
          <p:spPr bwMode="auto">
            <a:xfrm>
              <a:off x="1488" y="243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6" name="Text Box 57"/>
            <p:cNvSpPr txBox="1">
              <a:spLocks noChangeArrowheads="1"/>
            </p:cNvSpPr>
            <p:nvPr/>
          </p:nvSpPr>
          <p:spPr bwMode="auto">
            <a:xfrm>
              <a:off x="528" y="29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m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7" name="Text Box 58"/>
            <p:cNvSpPr txBox="1">
              <a:spLocks noChangeArrowheads="1"/>
            </p:cNvSpPr>
            <p:nvPr/>
          </p:nvSpPr>
          <p:spPr bwMode="auto">
            <a:xfrm>
              <a:off x="1008" y="292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8" name="Oval 59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39" name="Oval 60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0" name="Oval 61"/>
            <p:cNvSpPr>
              <a:spLocks noChangeArrowheads="1"/>
            </p:cNvSpPr>
            <p:nvPr/>
          </p:nvSpPr>
          <p:spPr bwMode="auto">
            <a:xfrm>
              <a:off x="153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1" name="Oval 62"/>
            <p:cNvSpPr>
              <a:spLocks noChangeArrowheads="1"/>
            </p:cNvSpPr>
            <p:nvPr/>
          </p:nvSpPr>
          <p:spPr bwMode="auto">
            <a:xfrm>
              <a:off x="2016" y="139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2" name="Oval 63"/>
            <p:cNvSpPr>
              <a:spLocks noChangeArrowheads="1"/>
            </p:cNvSpPr>
            <p:nvPr/>
          </p:nvSpPr>
          <p:spPr bwMode="auto">
            <a:xfrm>
              <a:off x="57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3" name="Oval 64"/>
            <p:cNvSpPr>
              <a:spLocks noChangeArrowheads="1"/>
            </p:cNvSpPr>
            <p:nvPr/>
          </p:nvSpPr>
          <p:spPr bwMode="auto">
            <a:xfrm>
              <a:off x="105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4" name="Oval 65"/>
            <p:cNvSpPr>
              <a:spLocks noChangeArrowheads="1"/>
            </p:cNvSpPr>
            <p:nvPr/>
          </p:nvSpPr>
          <p:spPr bwMode="auto">
            <a:xfrm>
              <a:off x="153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5" name="Oval 66"/>
            <p:cNvSpPr>
              <a:spLocks noChangeArrowheads="1"/>
            </p:cNvSpPr>
            <p:nvPr/>
          </p:nvSpPr>
          <p:spPr bwMode="auto">
            <a:xfrm>
              <a:off x="2016" y="187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6" name="Oval 67"/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7" name="Oval 68"/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8" name="Oval 69"/>
            <p:cNvSpPr>
              <a:spLocks noChangeArrowheads="1"/>
            </p:cNvSpPr>
            <p:nvPr/>
          </p:nvSpPr>
          <p:spPr bwMode="auto">
            <a:xfrm>
              <a:off x="1536" y="235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49" name="Oval 70"/>
            <p:cNvSpPr>
              <a:spLocks noChangeArrowheads="1"/>
            </p:cNvSpPr>
            <p:nvPr/>
          </p:nvSpPr>
          <p:spPr bwMode="auto">
            <a:xfrm>
              <a:off x="576" y="283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50" name="Oval 71"/>
            <p:cNvSpPr>
              <a:spLocks noChangeArrowheads="1"/>
            </p:cNvSpPr>
            <p:nvPr/>
          </p:nvSpPr>
          <p:spPr bwMode="auto">
            <a:xfrm>
              <a:off x="1056" y="2832"/>
              <a:ext cx="96" cy="96"/>
            </a:xfrm>
            <a:prstGeom prst="ellipse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01544" name="Oval 72"/>
          <p:cNvSpPr>
            <a:spLocks noChangeArrowheads="1"/>
          </p:cNvSpPr>
          <p:nvPr/>
        </p:nvSpPr>
        <p:spPr bwMode="auto">
          <a:xfrm>
            <a:off x="6469063" y="2729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45" name="Oval 73"/>
          <p:cNvSpPr>
            <a:spLocks noChangeArrowheads="1"/>
          </p:cNvSpPr>
          <p:nvPr/>
        </p:nvSpPr>
        <p:spPr bwMode="auto">
          <a:xfrm>
            <a:off x="5326063" y="3491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46" name="Oval 74"/>
          <p:cNvSpPr>
            <a:spLocks noChangeArrowheads="1"/>
          </p:cNvSpPr>
          <p:nvPr/>
        </p:nvSpPr>
        <p:spPr bwMode="auto">
          <a:xfrm>
            <a:off x="6088063" y="3491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47" name="Oval 75"/>
          <p:cNvSpPr>
            <a:spLocks noChangeArrowheads="1"/>
          </p:cNvSpPr>
          <p:nvPr/>
        </p:nvSpPr>
        <p:spPr bwMode="auto">
          <a:xfrm>
            <a:off x="6926263" y="3491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48" name="Oval 76"/>
          <p:cNvSpPr>
            <a:spLocks noChangeArrowheads="1"/>
          </p:cNvSpPr>
          <p:nvPr/>
        </p:nvSpPr>
        <p:spPr bwMode="auto">
          <a:xfrm>
            <a:off x="7688263" y="34910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49" name="Oval 77"/>
          <p:cNvSpPr>
            <a:spLocks noChangeArrowheads="1"/>
          </p:cNvSpPr>
          <p:nvPr/>
        </p:nvSpPr>
        <p:spPr bwMode="auto">
          <a:xfrm>
            <a:off x="49450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50" name="Oval 78"/>
          <p:cNvSpPr>
            <a:spLocks noChangeArrowheads="1"/>
          </p:cNvSpPr>
          <p:nvPr/>
        </p:nvSpPr>
        <p:spPr bwMode="auto">
          <a:xfrm>
            <a:off x="66214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51" name="Oval 79"/>
          <p:cNvSpPr>
            <a:spLocks noChangeArrowheads="1"/>
          </p:cNvSpPr>
          <p:nvPr/>
        </p:nvSpPr>
        <p:spPr bwMode="auto">
          <a:xfrm>
            <a:off x="60880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52" name="Oval 80"/>
          <p:cNvSpPr>
            <a:spLocks noChangeArrowheads="1"/>
          </p:cNvSpPr>
          <p:nvPr/>
        </p:nvSpPr>
        <p:spPr bwMode="auto">
          <a:xfrm>
            <a:off x="7688263" y="44054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53" name="Oval 81"/>
          <p:cNvSpPr>
            <a:spLocks noChangeArrowheads="1"/>
          </p:cNvSpPr>
          <p:nvPr/>
        </p:nvSpPr>
        <p:spPr bwMode="auto">
          <a:xfrm>
            <a:off x="7688263" y="52436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1554" name="Oval 82"/>
          <p:cNvSpPr>
            <a:spLocks noChangeArrowheads="1"/>
          </p:cNvSpPr>
          <p:nvPr/>
        </p:nvSpPr>
        <p:spPr bwMode="auto">
          <a:xfrm>
            <a:off x="6621463" y="5243625"/>
            <a:ext cx="152400" cy="152400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0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0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0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0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0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0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0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0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0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0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0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0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00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00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0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0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00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0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00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0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00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00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00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00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100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10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100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100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00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100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00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00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00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100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100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100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100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7" grpId="0" animBg="1"/>
      <p:bldP spid="1001478" grpId="0" animBg="1"/>
      <p:bldP spid="1001479" grpId="0" animBg="1"/>
      <p:bldP spid="1001480" grpId="0" animBg="1"/>
      <p:bldP spid="1001481" grpId="0" animBg="1"/>
      <p:bldP spid="1001482" grpId="0" animBg="1"/>
      <p:bldP spid="1001483" grpId="0" animBg="1"/>
      <p:bldP spid="1001484" grpId="0" animBg="1"/>
      <p:bldP spid="1001485" grpId="0" animBg="1"/>
      <p:bldP spid="1001486" grpId="0" animBg="1"/>
      <p:bldP spid="1001487" grpId="0" animBg="1"/>
      <p:bldP spid="1001488" grpId="0" animBg="1"/>
      <p:bldP spid="1001489" grpId="0" animBg="1"/>
      <p:bldP spid="1001490" grpId="0" animBg="1"/>
      <p:bldP spid="1001491" grpId="0" autoUpdateAnimBg="0" build="p"/>
      <p:bldP spid="1001492" grpId="0" autoUpdateAnimBg="0" build="p"/>
      <p:bldP spid="1001493" grpId="0" autoUpdateAnimBg="0" build="p"/>
      <p:bldP spid="1001494" grpId="0" autoUpdateAnimBg="0" build="p"/>
      <p:bldP spid="1001495" grpId="0" autoUpdateAnimBg="0" build="p"/>
      <p:bldP spid="1001496" grpId="0" autoUpdateAnimBg="0" build="p"/>
      <p:bldP spid="1001497" grpId="0" autoUpdateAnimBg="0" build="p"/>
      <p:bldP spid="1001498" grpId="0" autoUpdateAnimBg="0" build="p"/>
      <p:bldP spid="1001499" grpId="0" autoUpdateAnimBg="0" build="p"/>
      <p:bldP spid="1001500" grpId="0" autoUpdateAnimBg="0" build="p"/>
      <p:bldP spid="1001501" grpId="0" autoUpdateAnimBg="0" build="p"/>
      <p:bldP spid="1001502" grpId="0" autoUpdateAnimBg="0" build="p"/>
      <p:bldP spid="1001503" grpId="0" autoUpdateAnimBg="0" build="p"/>
      <p:bldP spid="1001544" grpId="0" animBg="1"/>
      <p:bldP spid="1001545" grpId="0" animBg="1"/>
      <p:bldP spid="1001546" grpId="0" animBg="1"/>
      <p:bldP spid="1001547" grpId="0" animBg="1"/>
      <p:bldP spid="1001548" grpId="0" animBg="1"/>
      <p:bldP spid="1001549" grpId="0" animBg="1"/>
      <p:bldP spid="1001550" grpId="0" animBg="1" autoUpdateAnimBg="0"/>
      <p:bldP spid="1001551" grpId="0" animBg="1"/>
      <p:bldP spid="1001552" grpId="0" animBg="1"/>
      <p:bldP spid="1001553" grpId="0" animBg="1"/>
      <p:bldP spid="1001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573537" y="1403350"/>
            <a:ext cx="7375844" cy="41303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一个图有多少棵不同的支撑树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生成所有支撑树的快速方法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生成边权和最小的支撑树的方法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支撑树的生成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3.1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树的有关定义</a:t>
            </a:r>
            <a:endParaRPr lang="zh-CN" altLang="zh-CN" sz="3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3.2 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基本关联矩阵及其性质</a:t>
            </a:r>
            <a:endParaRPr lang="zh-CN" altLang="zh-CN" sz="36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3.3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支撑树的计数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3.4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回路矩阵与割集矩阵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859058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091435" y="2514600"/>
          <a:ext cx="342963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8" name="公式" r:id="rId1" imgW="1727200" imgH="736600" progId="Equation.3">
                  <p:embed/>
                </p:oleObj>
              </mc:Choice>
              <mc:Fallback>
                <p:oleObj name="公式" r:id="rId1" imgW="17272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435" y="2514600"/>
                        <a:ext cx="3429635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8229600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设无环有向图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}.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930496" y="4437063"/>
            <a:ext cx="7696200" cy="1600200"/>
            <a:chOff x="384" y="2976"/>
            <a:chExt cx="4848" cy="1008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29" name="Equation" r:id="rId3" imgW="2108200" imgH="304800" progId="Equation.3">
                    <p:embed/>
                  </p:oleObj>
                </mc:Choice>
                <mc:Fallback>
                  <p:oleObj name="Equation" r:id="rId3" imgW="2108200" imgH="304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(3) 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是重边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 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列与第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列相同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(2)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),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性质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: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图的代数表示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无环有向图的关联矩阵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8565" y="2600059"/>
            <a:ext cx="3114440" cy="17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389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假设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是数域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𝑲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上的向量空间，如果对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中的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个向量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，在数域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𝑲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中存在不全为零的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𝒏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，使得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线性相关；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反之，则称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线性无关。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389646"/>
              </a:xfrm>
              <a:prstGeom prst="rect">
                <a:avLst/>
              </a:prstGeom>
              <a:blipFill rotWithShape="1">
                <a:blip r:embed="rId1"/>
                <a:stretch>
                  <a:fillRect l="-7" t="-9" r="6" b="10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线性相关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树的有关定义</a:t>
            </a:r>
            <a:endParaRPr lang="zh-CN" altLang="zh-CN" sz="36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3.2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基本关联矩阵及其性质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3.3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支撑树的计数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3.4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回路矩阵与割集矩阵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7805970" cy="208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性质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若一向量组线性无关，即使每一向量都在相同位置处增加一分量，仍然线性无关。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性质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若一向量组线性相关，即使每一向量都在相同位置处减去一分量，仍然线性相关。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线性相关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750426"/>
                <a:ext cx="7805970" cy="52002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若向量组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线性无关，而向量组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𝒖</m:t>
                            </m:r>
                          </m:e>
                        </m:acc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线性相关，则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必可由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线性表示，且表示方法唯一。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证明：存在不全为零的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，使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线性无关可得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唯一性：若存在另一种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的表示方法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则存在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，矛盾！证毕。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750426"/>
                <a:ext cx="7805970" cy="5200206"/>
              </a:xfrm>
              <a:prstGeom prst="rect">
                <a:avLst/>
              </a:prstGeom>
              <a:blipFill rotWithShape="1">
                <a:blip r:embed="rId1"/>
                <a:stretch>
                  <a:fillRect l="-7" t="-7" r="6" b="1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线性相关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41199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若一向量组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线性相关，则向该向量组补充若干向量后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，依然线性相关。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证明：存在不全为零的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，使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=⋯=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，则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𝒊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acc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证毕。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若一向量组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线性无关，则该向量组的任意子集组成的向量组，依然线性无关。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4119910"/>
              </a:xfrm>
              <a:prstGeom prst="rect">
                <a:avLst/>
              </a:prstGeom>
              <a:blipFill rotWithShape="1">
                <a:blip r:embed="rId1"/>
                <a:stretch>
                  <a:fillRect l="-7" t="-8" r="6" b="-227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线性相关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1208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的列秩是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的线性无关列向量组的极大向量数；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的行秩是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的线性无关行向量组的极大向量数。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初等变换不影响矩阵的行秩和列秩。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矩阵的行秩等于其列秩。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将矩阵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的秩记作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𝒓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𝒓𝒂𝒏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𝒓𝒂𝒏𝒌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(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𝑨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120854"/>
              </a:xfrm>
              <a:prstGeom prst="rect">
                <a:avLst/>
              </a:prstGeom>
              <a:blipFill rotWithShape="1">
                <a:blip r:embed="rId1"/>
                <a:stretch>
                  <a:fillRect l="-7" t="-10" r="6" b="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秩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3911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行列式是数学中的一个函数，将一个 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n×n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的矩阵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映射到一个标量，记作 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(A)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或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|A|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𝟐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⋮</m:t>
                                </m:r>
                              </m:e>
                              <m:e/>
                              <m:e/>
                              <m:e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𝒏</m:t>
                                    </m:r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  <a:sym typeface="Symbol" panose="05050102010706020507" pitchFamily="18" charset="2"/>
                                      </a:rPr>
                                      <m:t>𝒏𝒏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kumimoji="1" lang="zh-CN" alt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称为数</m:t>
                    </m:r>
                    <m:r>
                      <a:rPr kumimoji="1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域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K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上的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阶行列式，他表示从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× </m:t>
                    </m:r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× </m:t>
                    </m:r>
                    <m:r>
                      <a:rPr kumimoji="1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…</m:t>
                    </m:r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kumimoji="1" lang="en-US" altLang="zh-CN" sz="24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𝐊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kumimoji="1" lang="zh-CN" alt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到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K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的一个映射。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3911327"/>
              </a:xfrm>
              <a:prstGeom prst="rect">
                <a:avLst/>
              </a:prstGeom>
              <a:blipFill rotWithShape="1">
                <a:blip r:embed="rId1"/>
                <a:stretch>
                  <a:fillRect l="-7" t="-8" r="6" b="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行列式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859058" y="1916113"/>
                <a:ext cx="7805970" cy="42416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在行列式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中，去掉第 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行与第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j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列全部元素后所得的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(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 - 1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)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阶行列式，称为</a:t>
                </a:r>
                <a14:m>
                  <m:oMath xmlns:m="http://schemas.openxmlformats.org/officeDocument/2006/math">
                    <m:r>
                      <a:rPr kumimoji="1" lang="zh-CN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元素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的余子式，记做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𝐌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𝐢𝐣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并把数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𝐢𝐣</m:t>
                              </m:r>
                            </m:sub>
                          </m:sSub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anose="05050102010706020507" pitchFamily="18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Symbol" panose="05050102010706020507" pitchFamily="18" charset="2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𝒊</m:t>
                              </m:r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𝒋</m:t>
                              </m:r>
                            </m:sup>
                          </m:sSup>
                          <m: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𝐌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𝐢𝐣</m:t>
                          </m:r>
                        </m:sub>
                      </m:sSub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称为元素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的代数余子式。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定理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设行列式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Symbol" panose="05050102010706020507" pitchFamily="18" charset="2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 ， 则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E8DED8"/>
                  </a:buClr>
                  <a:buSzPct val="75000"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𝒌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𝒌𝒋</m:t>
                            </m:r>
                          </m:sub>
                        </m:s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·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𝒌𝒋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 +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𝒂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𝒎</m:t>
                        </m:r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058" y="1916113"/>
                <a:ext cx="7805970" cy="4241610"/>
              </a:xfrm>
              <a:prstGeom prst="rect">
                <a:avLst/>
              </a:prstGeom>
              <a:blipFill rotWithShape="1">
                <a:blip r:embed="rId1"/>
                <a:stretch>
                  <a:fillRect l="-7" t="-7" r="6" b="-1374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回顾：线性代数基本概念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余子式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859058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54458" y="2565400"/>
          <a:ext cx="33035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2" name="公式" r:id="rId1" imgW="1663700" imgH="685800" progId="Equation.3">
                  <p:embed/>
                </p:oleObj>
              </mc:Choice>
              <mc:Fallback>
                <p:oleObj name="公式" r:id="rId1" imgW="16637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458" y="2565400"/>
                        <a:ext cx="330358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59058" y="1916113"/>
            <a:ext cx="8229600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设无环有向图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}.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8DED8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令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930496" y="4437063"/>
            <a:ext cx="7696200" cy="1600200"/>
            <a:chOff x="384" y="2976"/>
            <a:chExt cx="4848" cy="1008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53" name="Equation" r:id="rId3" imgW="2108200" imgH="304800" progId="Equation.3">
                    <p:embed/>
                  </p:oleObj>
                </mc:Choice>
                <mc:Fallback>
                  <p:oleObj name="Equation" r:id="rId3" imgW="2108200" imgH="304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(3)  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是重边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 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列与第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列相同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(2)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),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行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  <a:sym typeface="Symbol" panose="05050102010706020507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性质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: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图的代数表示</a:t>
            </a:r>
            <a:endParaRPr lang="zh-CN" altLang="en-US" dirty="0"/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595086" y="1248229"/>
            <a:ext cx="8055429" cy="6023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rgbClr val="675D59"/>
                  </a:solidFill>
                </a:ln>
                <a:solidFill>
                  <a:srgbClr val="E8DED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无环有向图的关联矩阵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8565" y="2600059"/>
            <a:ext cx="3114440" cy="17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81946" y="1382713"/>
            <a:ext cx="8621712" cy="512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3.2.1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有向图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G=(V,E)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关联矩阵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的秩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 B &lt; 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6964" name="Rectangle 4"/>
          <p:cNvSpPr>
            <a:spLocks noChangeArrowheads="1"/>
          </p:cNvSpPr>
          <p:nvPr/>
        </p:nvSpPr>
        <p:spPr bwMode="auto">
          <a:xfrm>
            <a:off x="673099" y="2303417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36965" name="Rectangle 5"/>
          <p:cNvSpPr>
            <a:spLocks noChangeArrowheads="1"/>
          </p:cNvSpPr>
          <p:nvPr/>
        </p:nvSpPr>
        <p:spPr bwMode="auto">
          <a:xfrm>
            <a:off x="250825" y="2933700"/>
            <a:ext cx="5489575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中每列都只有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两个非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元素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的任意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行加到第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行后，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行全为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个行向量线性相关。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57774" y="4057929"/>
            <a:ext cx="3781425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ChangeArrowheads="1"/>
          </p:cNvSpPr>
          <p:nvPr/>
        </p:nvSpPr>
        <p:spPr bwMode="auto">
          <a:xfrm>
            <a:off x="541105" y="2393950"/>
            <a:ext cx="8370888" cy="38326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3.2.1. ranB≤n-1,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故只需证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ranB≥n-1.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中线性相关最少的行数为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如果假设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设这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行分别与点相对应      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的每列只有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∴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个行向量中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其第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(t=1, 2, …, m)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个分量最多只有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且不可能只有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可以全为零元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否则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(*)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式不成立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631593" y="1223963"/>
            <a:ext cx="8621712" cy="1025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3.2.3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G=(V,E)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关联矩阵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的秩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ran B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39012" name="Object 4"/>
          <p:cNvGraphicFramePr>
            <a:graphicFrameLocks noChangeAspect="1"/>
          </p:cNvGraphicFramePr>
          <p:nvPr/>
        </p:nvGraphicFramePr>
        <p:xfrm>
          <a:off x="4478733" y="3390194"/>
          <a:ext cx="1754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2" name="公式" r:id="rId1" imgW="838200" imgH="241300" progId="Equation.3">
                  <p:embed/>
                </p:oleObj>
              </mc:Choice>
              <mc:Fallback>
                <p:oleObj name="公式" r:id="rId1" imgW="838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733" y="3390194"/>
                        <a:ext cx="17541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3" name="Object 5"/>
          <p:cNvGraphicFramePr>
            <a:graphicFrameLocks noChangeAspect="1"/>
          </p:cNvGraphicFramePr>
          <p:nvPr/>
        </p:nvGraphicFramePr>
        <p:xfrm>
          <a:off x="1052513" y="3789363"/>
          <a:ext cx="7588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3" name="公式" r:id="rId3" imgW="98450400" imgH="5791200" progId="Equation.3">
                  <p:embed/>
                </p:oleObj>
              </mc:Choice>
              <mc:Fallback>
                <p:oleObj name="公式" r:id="rId3" imgW="98450400" imgH="579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789363"/>
                        <a:ext cx="75882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ChangeArrowheads="1"/>
          </p:cNvSpPr>
          <p:nvPr/>
        </p:nvSpPr>
        <p:spPr bwMode="auto">
          <a:xfrm>
            <a:off x="549684" y="1224928"/>
            <a:ext cx="8403816" cy="5347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证明（续）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各列进行行、列交换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使前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b(i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…, b(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并且每列都有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个非零元的换到前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列全都为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显然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ran(B)=ran(B’),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依然是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至少分为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个连通分支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条边只与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个点相关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而其余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条边只与另外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个点相关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连通矛盾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∴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l=n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中最少需要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行才能线性相关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而任何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行线性无关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ran(B)=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40035" name="Object 3"/>
          <p:cNvGraphicFramePr>
            <a:graphicFrameLocks noChangeAspect="1"/>
          </p:cNvGraphicFramePr>
          <p:nvPr/>
        </p:nvGraphicFramePr>
        <p:xfrm>
          <a:off x="2771775" y="2619375"/>
          <a:ext cx="27574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8" name="公式" r:id="rId1" imgW="1460500" imgH="457200" progId="Equation.3">
                  <p:embed/>
                </p:oleObj>
              </mc:Choice>
              <mc:Fallback>
                <p:oleObj name="公式" r:id="rId1" imgW="1460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19375"/>
                        <a:ext cx="27574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09600" y="1268413"/>
            <a:ext cx="8098972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树是一种特殊的图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它是图论中重要的概念之一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它有着广泛的应用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.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3032" y="2214563"/>
            <a:ext cx="8244115" cy="24437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例：饱和碳氢化合物与树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英国数学家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Arthur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Cayley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(1821-1895) 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最早提出树的概念（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1857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年）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    在研究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H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2n+2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的化合物的同分异构体的过程中提出的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 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904485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>
            <a:off x="2174360" y="5329023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2488685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2758560" y="5329023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749160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9"/>
          <p:cNvSpPr>
            <a:spLocks noChangeShapeType="1"/>
          </p:cNvSpPr>
          <p:nvPr/>
        </p:nvSpPr>
        <p:spPr bwMode="auto">
          <a:xfrm>
            <a:off x="4065073" y="5329023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3074473" y="5149636"/>
            <a:ext cx="36036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3314185" y="5329023"/>
            <a:ext cx="48101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1318698" y="514963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1588573" y="5329023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4379398" y="5149636"/>
            <a:ext cx="36036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V="1">
            <a:off x="2083873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2534723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1904485" y="4519398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1904485" y="5689386"/>
            <a:ext cx="3143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3793610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3074473" y="568938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2083873" y="53734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 flipV="1">
            <a:off x="2669660" y="53734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 flipV="1">
            <a:off x="3253860" y="54195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 flipV="1">
            <a:off x="3928548" y="54195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 flipV="1">
            <a:off x="2668073" y="487817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2488685" y="4563848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 flipV="1">
            <a:off x="3253860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3074473" y="4563848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flipV="1">
            <a:off x="3884098" y="4833723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3704710" y="4519398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5774810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>
            <a:off x="6044685" y="5463961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6359010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6628885" y="5463961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6359010" y="4338423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Line 36"/>
          <p:cNvSpPr>
            <a:spLocks noChangeShapeType="1"/>
          </p:cNvSpPr>
          <p:nvPr/>
        </p:nvSpPr>
        <p:spPr bwMode="auto">
          <a:xfrm>
            <a:off x="6674923" y="4519398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Text Box 37"/>
          <p:cNvSpPr txBox="1">
            <a:spLocks noChangeArrowheads="1"/>
          </p:cNvSpPr>
          <p:nvPr/>
        </p:nvSpPr>
        <p:spPr bwMode="auto">
          <a:xfrm>
            <a:off x="6944798" y="5284573"/>
            <a:ext cx="36036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38"/>
          <p:cNvSpPr>
            <a:spLocks noChangeShapeType="1"/>
          </p:cNvSpPr>
          <p:nvPr/>
        </p:nvSpPr>
        <p:spPr bwMode="auto">
          <a:xfrm>
            <a:off x="7184510" y="5463961"/>
            <a:ext cx="481013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5189023" y="5284573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Line 40"/>
          <p:cNvSpPr>
            <a:spLocks noChangeShapeType="1"/>
          </p:cNvSpPr>
          <p:nvPr/>
        </p:nvSpPr>
        <p:spPr bwMode="auto">
          <a:xfrm>
            <a:off x="5458898" y="5463961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Text Box 41"/>
          <p:cNvSpPr txBox="1">
            <a:spLocks noChangeArrowheads="1"/>
          </p:cNvSpPr>
          <p:nvPr/>
        </p:nvSpPr>
        <p:spPr bwMode="auto">
          <a:xfrm>
            <a:off x="7619485" y="5329023"/>
            <a:ext cx="360363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 flipV="1">
            <a:off x="5954198" y="496866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Text Box 43"/>
          <p:cNvSpPr txBox="1">
            <a:spLocks noChangeArrowheads="1"/>
          </p:cNvSpPr>
          <p:nvPr/>
        </p:nvSpPr>
        <p:spPr bwMode="auto">
          <a:xfrm>
            <a:off x="6405048" y="5824323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5774810" y="465433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Text Box 45"/>
          <p:cNvSpPr txBox="1">
            <a:spLocks noChangeArrowheads="1"/>
          </p:cNvSpPr>
          <p:nvPr/>
        </p:nvSpPr>
        <p:spPr bwMode="auto">
          <a:xfrm>
            <a:off x="5774810" y="5824323"/>
            <a:ext cx="3143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5728773" y="4384461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Text Box 47"/>
          <p:cNvSpPr txBox="1">
            <a:spLocks noChangeArrowheads="1"/>
          </p:cNvSpPr>
          <p:nvPr/>
        </p:nvSpPr>
        <p:spPr bwMode="auto">
          <a:xfrm>
            <a:off x="6944798" y="5824323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 flipV="1">
            <a:off x="5954198" y="55084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Line 49"/>
          <p:cNvSpPr>
            <a:spLocks noChangeShapeType="1"/>
          </p:cNvSpPr>
          <p:nvPr/>
        </p:nvSpPr>
        <p:spPr bwMode="auto">
          <a:xfrm flipV="1">
            <a:off x="6539985" y="550841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V="1">
            <a:off x="7124185" y="5554448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V="1">
            <a:off x="6539985" y="4068548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Line 52"/>
          <p:cNvSpPr>
            <a:spLocks noChangeShapeType="1"/>
          </p:cNvSpPr>
          <p:nvPr/>
        </p:nvSpPr>
        <p:spPr bwMode="auto">
          <a:xfrm flipV="1">
            <a:off x="6538398" y="4563848"/>
            <a:ext cx="1587" cy="809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Text Box 53"/>
          <p:cNvSpPr txBox="1">
            <a:spLocks noChangeArrowheads="1"/>
          </p:cNvSpPr>
          <p:nvPr/>
        </p:nvSpPr>
        <p:spPr bwMode="auto">
          <a:xfrm>
            <a:off x="6584435" y="3979648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Line 54"/>
          <p:cNvSpPr>
            <a:spLocks noChangeShapeType="1"/>
          </p:cNvSpPr>
          <p:nvPr/>
        </p:nvSpPr>
        <p:spPr bwMode="auto">
          <a:xfrm flipV="1">
            <a:off x="7124185" y="4968661"/>
            <a:ext cx="0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Text Box 55"/>
          <p:cNvSpPr txBox="1">
            <a:spLocks noChangeArrowheads="1"/>
          </p:cNvSpPr>
          <p:nvPr/>
        </p:nvSpPr>
        <p:spPr bwMode="auto">
          <a:xfrm>
            <a:off x="6944798" y="4698786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Line 56"/>
          <p:cNvSpPr>
            <a:spLocks noChangeShapeType="1"/>
          </p:cNvSpPr>
          <p:nvPr/>
        </p:nvSpPr>
        <p:spPr bwMode="auto">
          <a:xfrm flipV="1">
            <a:off x="6044685" y="4519398"/>
            <a:ext cx="4048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Text Box 57"/>
          <p:cNvSpPr txBox="1">
            <a:spLocks noChangeArrowheads="1"/>
          </p:cNvSpPr>
          <p:nvPr/>
        </p:nvSpPr>
        <p:spPr bwMode="auto">
          <a:xfrm>
            <a:off x="7035285" y="4338423"/>
            <a:ext cx="26987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89AAD3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Rectangle 58"/>
          <p:cNvSpPr>
            <a:spLocks noChangeArrowheads="1"/>
          </p:cNvSpPr>
          <p:nvPr/>
        </p:nvSpPr>
        <p:spPr bwMode="auto">
          <a:xfrm>
            <a:off x="1886796" y="6413512"/>
            <a:ext cx="452278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N=4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时的同分异构体，分别为丁烷和异丁烷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651500" y="908050"/>
          <a:ext cx="3035300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2" name="Visio" r:id="rId1" imgW="2111375" imgH="2008505" progId="Visio.Drawing.11">
                  <p:embed/>
                </p:oleObj>
              </mc:Choice>
              <mc:Fallback>
                <p:oleObj name="Visio" r:id="rId1" imgW="2111375" imgH="20085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08050"/>
                        <a:ext cx="3035300" cy="288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85763" y="1258888"/>
          <a:ext cx="486092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3" name="公式" r:id="rId3" imgW="3365500" imgH="1384300" progId="Equation.3">
                  <p:embed/>
                </p:oleObj>
              </mc:Choice>
              <mc:Fallback>
                <p:oleObj name="公式" r:id="rId3" imgW="3365500" imgH="138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258888"/>
                        <a:ext cx="4860925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941" name="Object 5"/>
          <p:cNvGraphicFramePr>
            <a:graphicFrameLocks noChangeAspect="1"/>
          </p:cNvGraphicFramePr>
          <p:nvPr/>
        </p:nvGraphicFramePr>
        <p:xfrm>
          <a:off x="566738" y="3338513"/>
          <a:ext cx="46799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4" name="公式" r:id="rId5" imgW="3111500" imgH="1155700" progId="Equation.3">
                  <p:embed/>
                </p:oleObj>
              </mc:Choice>
              <mc:Fallback>
                <p:oleObj name="公式" r:id="rId5" imgW="3111500" imgH="1155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338513"/>
                        <a:ext cx="467995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385763" y="5184775"/>
            <a:ext cx="8470900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G=&lt;V, E&gt;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中划去任意点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所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     对应的行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得到一个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(n-1)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9649" y="1223963"/>
            <a:ext cx="8454351" cy="512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3.2.4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的基本关联矩阵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的秩为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689649" y="1943100"/>
            <a:ext cx="8454351" cy="4675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3.2.1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个点的树的基本关联矩阵的秩为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599161" y="2754313"/>
            <a:ext cx="7966075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思考？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连通图基本关联矩阵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的秩是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中一定存在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个线性无关的列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对连通图有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m&gt;=n-1)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哪些列线性无关的、哪些列线性相关？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/>
      <p:bldP spid="9410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ChangeArrowheads="1"/>
          </p:cNvSpPr>
          <p:nvPr/>
        </p:nvSpPr>
        <p:spPr bwMode="auto">
          <a:xfrm>
            <a:off x="569225" y="1224493"/>
            <a:ext cx="8574775" cy="54968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为有向连通图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中的一个回路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中各边所对应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的各列相关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不妨设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设这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条边对应关联矩阵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它们构成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的子阵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∵ 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∴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构成的关联矩阵是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阶方阵，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所以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B(C)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列线性相关，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ran(B(C))=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对应的各边只经过回路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的结点，而与其他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结点无关，因此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中其余结点所对应的行元素全为零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这样，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B(G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列仍是线性相关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显然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的各列也线性相关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（注：根据线性相关的性质：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1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若一向量组线性相关，即使每一向量都在相同位置处减去一分量，仍然线性相关。）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3.3.2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是有向连通图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的子图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含有回路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的诸边对应的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的基本关联矩阵各列线性相关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2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ChangeArrowheads="1"/>
          </p:cNvSpPr>
          <p:nvPr/>
        </p:nvSpPr>
        <p:spPr bwMode="auto">
          <a:xfrm>
            <a:off x="540197" y="1223963"/>
            <a:ext cx="8415117" cy="5299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是有向连通图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阶子阵行列式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其各列所对应的边构成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的一棵支撑树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证明（必要性）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如果某个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的行列式非零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则由推论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3.2.2(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含有回路，则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的诸边对应的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基本关联矩阵各列线性相关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中不含回路。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因为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是基本关联矩阵的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(n-l)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阶子阵，所以其包含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个结点，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根据定理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3.1.2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的等价定义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4(T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条边且无回路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的一棵支撑树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3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3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ChangeArrowheads="1"/>
          </p:cNvSpPr>
          <p:nvPr/>
        </p:nvSpPr>
        <p:spPr bwMode="auto">
          <a:xfrm>
            <a:off x="583739" y="1223963"/>
            <a:ext cx="8560261" cy="48197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3.2.6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是有向连通图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阶子阵行列式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其各列所对应的边构成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的一棵支撑树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证明续：（充分性）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的一棵树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子图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的基本关联矩阵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阶方阵，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其秩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ran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所以行列式非零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它恰好对应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的某个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即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对应的该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阶行列式非零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3.2.6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说明图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关联矩阵中行列式非零的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阶子阵的数目与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不同的支撑树数目之间存在一种对应关系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4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4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3.1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树的有关定义</a:t>
            </a:r>
            <a:endParaRPr lang="zh-CN" altLang="zh-CN" sz="3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3.2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基本关联矩阵及其性质</a:t>
            </a:r>
            <a:endParaRPr lang="zh-CN" altLang="zh-CN" sz="3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3.3 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支撑树的计数</a:t>
            </a:r>
            <a:endParaRPr lang="zh-CN" altLang="zh-CN" sz="36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3.4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回路矩阵与割集矩阵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38599" y="1223963"/>
            <a:ext cx="8686800" cy="410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3.3.1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Binet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—Cauchy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A=(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B=(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m≤=n.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其中：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中取不同的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列所成的行列式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中取相应的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行构成的行列式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988129" y="2349499"/>
          <a:ext cx="2806695" cy="78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5" name="公式" r:id="rId1" imgW="1167765" imgH="342900" progId="Equation.3">
                  <p:embed/>
                </p:oleObj>
              </mc:Choice>
              <mc:Fallback>
                <p:oleObj name="公式" r:id="rId1" imgW="1167765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129" y="2349499"/>
                        <a:ext cx="2806695" cy="78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64174" y="1237884"/>
          <a:ext cx="44100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3" name="公式" r:id="rId1" imgW="2273300" imgH="711200" progId="Equation.3">
                  <p:embed/>
                </p:oleObj>
              </mc:Choice>
              <mc:Fallback>
                <p:oleObj name="公式" r:id="rId1" imgW="22733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174" y="1237884"/>
                        <a:ext cx="4410075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664024" y="1463309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529087" y="2633297"/>
            <a:ext cx="3140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 由矩阵乘法：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2415037" y="3038109"/>
          <a:ext cx="46878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4" name="公式" r:id="rId3" imgW="2044700" imgH="457200" progId="Equation.3">
                  <p:embed/>
                </p:oleObj>
              </mc:Choice>
              <mc:Fallback>
                <p:oleObj name="公式" r:id="rId3" imgW="2044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037" y="3038109"/>
                        <a:ext cx="4687887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573537" y="5017722"/>
          <a:ext cx="8461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5" name="公式" r:id="rId5" imgW="3708400" imgH="457200" progId="Equation.3">
                  <p:embed/>
                </p:oleObj>
              </mc:Choice>
              <mc:Fallback>
                <p:oleObj name="公式" r:id="rId5" imgW="3708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37" y="5017722"/>
                        <a:ext cx="84613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89449" y="4270009"/>
            <a:ext cx="33559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Binet—Cauchy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定理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650422" y="1403350"/>
            <a:ext cx="8191500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显然可见，用比内－柯西定理计算乘积矩阵的行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   列式比通常方法复杂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–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但该定理揭示了乘积矩阵的行列式与各矩阵子行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   列式之间的关系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–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连通图Ｇ不同支撑树的计数恰好利用了这种关系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431800" y="1314450"/>
            <a:ext cx="21145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22288" y="1232678"/>
            <a:ext cx="8621712" cy="1025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3.2.2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的任意一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阶方阵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|=±1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547912" y="2312178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78036" y="2807478"/>
            <a:ext cx="8656413" cy="2499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的任一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阶方阵时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找一列利用代数余子式展开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）有一列全为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）所有列都同时包含了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）至少有一列只包含了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7" name="Rectangle 5"/>
          <p:cNvSpPr>
            <a:spLocks noChangeArrowheads="1"/>
          </p:cNvSpPr>
          <p:nvPr/>
        </p:nvSpPr>
        <p:spPr bwMode="auto">
          <a:xfrm>
            <a:off x="609599" y="1369884"/>
            <a:ext cx="7100021" cy="3625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树在计算机科学中有着非常重要的作用：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如</a:t>
            </a:r>
            <a:r>
              <a:rPr lang="zh-CN" altLang="en-US" sz="2800" dirty="0">
                <a:solidFill>
                  <a:srgbClr val="FF0066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目录树、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2800" dirty="0">
                <a:solidFill>
                  <a:srgbClr val="FF0066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       搜索树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2800" dirty="0">
                <a:solidFill>
                  <a:srgbClr val="FF0066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       判定树、</a:t>
            </a:r>
            <a:endParaRPr lang="en-US" altLang="zh-CN" sz="2800" dirty="0">
              <a:solidFill>
                <a:srgbClr val="FF0066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en-US" altLang="zh-CN" sz="2800" dirty="0">
                <a:solidFill>
                  <a:srgbClr val="FF0066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       </a:t>
            </a:r>
            <a:r>
              <a:rPr lang="zh-CN" altLang="en-US" sz="2800" dirty="0">
                <a:solidFill>
                  <a:srgbClr val="FF0066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分类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树、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lvl="0">
              <a:spcBef>
                <a:spcPct val="20000"/>
              </a:spcBef>
              <a:buClr>
                <a:srgbClr val="795185"/>
              </a:buClr>
              <a:buSzPct val="60000"/>
              <a:defRPr/>
            </a:pPr>
            <a:r>
              <a:rPr lang="zh-CN" altLang="en-US" sz="2800" dirty="0">
                <a:solidFill>
                  <a:srgbClr val="FF0066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       语法树、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编码树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等等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22288" y="1179513"/>
            <a:ext cx="8621712" cy="1025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3.2.2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的任意一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阶方阵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|=±1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547912" y="2259013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78037" y="2754313"/>
            <a:ext cx="8415338" cy="29300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时成立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的任一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阶方阵时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∵ 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的子阵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∴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每列最多只有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若其中某一列全为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中每列恰好有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个非零元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|=0.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中存在只有一个非零元的列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则按该列展 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3373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开后用归纳法即可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ChangeArrowheads="1"/>
          </p:cNvSpPr>
          <p:nvPr/>
        </p:nvSpPr>
        <p:spPr bwMode="auto">
          <a:xfrm>
            <a:off x="307973" y="1223963"/>
            <a:ext cx="8836027" cy="4775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3.3.2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是有向连通图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G=&lt;V,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的某一基本关联矩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的不同树的数目是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(n-1)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∵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连通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∴m≥n-1.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的某一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阶子阵的行列式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1" lang="en-US" altLang="zh-CN" sz="2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其所对应的边构成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的一棵树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∵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|B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|=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  ∴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如果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的各列所对应的边构成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的一棵树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  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则对           的贡献为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中不同树的数目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5664357" y="1673225"/>
          <a:ext cx="143002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4" name="公式" r:id="rId1" imgW="673100" imgH="241300" progId="Equation.3">
                  <p:embed/>
                </p:oleObj>
              </mc:Choice>
              <mc:Fallback>
                <p:oleObj name="公式" r:id="rId1" imgW="673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357" y="1673225"/>
                        <a:ext cx="143002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77" name="Object 5"/>
          <p:cNvGraphicFramePr>
            <a:graphicFrameLocks noChangeAspect="1"/>
          </p:cNvGraphicFramePr>
          <p:nvPr/>
        </p:nvGraphicFramePr>
        <p:xfrm>
          <a:off x="1555750" y="3289300"/>
          <a:ext cx="49037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5" name="公式" r:id="rId3" imgW="2324100" imgH="342900" progId="Equation.3">
                  <p:embed/>
                </p:oleObj>
              </mc:Choice>
              <mc:Fallback>
                <p:oleObj name="公式" r:id="rId3" imgW="23241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289300"/>
                        <a:ext cx="49037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78" name="Object 6"/>
          <p:cNvGraphicFramePr>
            <a:graphicFrameLocks noChangeAspect="1"/>
          </p:cNvGraphicFramePr>
          <p:nvPr/>
        </p:nvGraphicFramePr>
        <p:xfrm>
          <a:off x="1433511" y="5499100"/>
          <a:ext cx="9826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6" name="公式" r:id="rId5" imgW="495300" imgH="228600" progId="Equation.3">
                  <p:embed/>
                </p:oleObj>
              </mc:Choice>
              <mc:Fallback>
                <p:oleObj name="公式" r:id="rId5" imgW="495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1" y="5499100"/>
                        <a:ext cx="9826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0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50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0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0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576940" y="1314450"/>
            <a:ext cx="45127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例：求右图支撑树的数目。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601661" y="1922463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51301" name="Object 5"/>
          <p:cNvGraphicFramePr>
            <a:graphicFrameLocks noChangeAspect="1"/>
          </p:cNvGraphicFramePr>
          <p:nvPr/>
        </p:nvGraphicFramePr>
        <p:xfrm>
          <a:off x="2061253" y="2214563"/>
          <a:ext cx="3240087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8" name="公式" r:id="rId1" imgW="1828800" imgH="914400" progId="Equation.3">
                  <p:embed/>
                </p:oleObj>
              </mc:Choice>
              <mc:Fallback>
                <p:oleObj name="公式" r:id="rId1" imgW="18288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253" y="2214563"/>
                        <a:ext cx="3240087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2" name="Object 6"/>
          <p:cNvGraphicFramePr>
            <a:graphicFrameLocks noChangeAspect="1"/>
          </p:cNvGraphicFramePr>
          <p:nvPr/>
        </p:nvGraphicFramePr>
        <p:xfrm>
          <a:off x="1026203" y="4643438"/>
          <a:ext cx="352901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9" name="公式" r:id="rId3" imgW="1790700" imgH="711200" progId="Equation.3">
                  <p:embed/>
                </p:oleObj>
              </mc:Choice>
              <mc:Fallback>
                <p:oleObj name="公式" r:id="rId3" imgW="17907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03" y="4643438"/>
                        <a:ext cx="3529012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3" name="Object 7"/>
          <p:cNvGraphicFramePr>
            <a:graphicFrameLocks noChangeAspect="1"/>
          </p:cNvGraphicFramePr>
          <p:nvPr/>
        </p:nvGraphicFramePr>
        <p:xfrm>
          <a:off x="5437865" y="4194175"/>
          <a:ext cx="31750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30" name="公式" r:id="rId5" imgW="1524000" imgH="889000" progId="Equation.3">
                  <p:embed/>
                </p:oleObj>
              </mc:Choice>
              <mc:Fallback>
                <p:oleObj name="公式" r:id="rId5" imgW="15240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865" y="4194175"/>
                        <a:ext cx="3175000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304" name="Rectangle 8"/>
          <p:cNvSpPr>
            <a:spLocks noChangeArrowheads="1"/>
          </p:cNvSpPr>
          <p:nvPr/>
        </p:nvSpPr>
        <p:spPr bwMode="auto">
          <a:xfrm>
            <a:off x="756328" y="4168775"/>
            <a:ext cx="41941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任取一个基本关联矩阵，如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607853" y="1223963"/>
            <a:ext cx="2271712" cy="2157412"/>
            <a:chOff x="4071" y="771"/>
            <a:chExt cx="1431" cy="1359"/>
          </a:xfrm>
        </p:grpSpPr>
        <p:sp>
          <p:nvSpPr>
            <p:cNvPr id="1434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071" y="771"/>
              <a:ext cx="1406" cy="13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5338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5412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086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4162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4534" y="1897"/>
              <a:ext cx="7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2" name="Freeform 16"/>
            <p:cNvSpPr/>
            <p:nvPr/>
          </p:nvSpPr>
          <p:spPr bwMode="auto">
            <a:xfrm>
              <a:off x="4534" y="1853"/>
              <a:ext cx="44" cy="88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44 h 88"/>
                <a:gd name="T4" fmla="*/ 44 w 44"/>
                <a:gd name="T5" fmla="*/ 88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44" y="0"/>
                  </a:moveTo>
                  <a:lnTo>
                    <a:pt x="0" y="44"/>
                  </a:lnTo>
                  <a:lnTo>
                    <a:pt x="44" y="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4255" y="1897"/>
              <a:ext cx="27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4251" y="1034"/>
              <a:ext cx="0" cy="6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5" name="Freeform 19"/>
            <p:cNvSpPr/>
            <p:nvPr/>
          </p:nvSpPr>
          <p:spPr bwMode="auto">
            <a:xfrm>
              <a:off x="4207" y="1626"/>
              <a:ext cx="88" cy="44"/>
            </a:xfrm>
            <a:custGeom>
              <a:avLst/>
              <a:gdLst>
                <a:gd name="T0" fmla="*/ 0 w 88"/>
                <a:gd name="T1" fmla="*/ 0 h 44"/>
                <a:gd name="T2" fmla="*/ 44 w 88"/>
                <a:gd name="T3" fmla="*/ 44 h 44"/>
                <a:gd name="T4" fmla="*/ 88 w 88"/>
                <a:gd name="T5" fmla="*/ 0 h 44"/>
                <a:gd name="T6" fmla="*/ 0 60000 65536"/>
                <a:gd name="T7" fmla="*/ 0 60000 65536"/>
                <a:gd name="T8" fmla="*/ 0 60000 65536"/>
                <a:gd name="T9" fmla="*/ 0 w 88"/>
                <a:gd name="T10" fmla="*/ 0 h 44"/>
                <a:gd name="T11" fmla="*/ 88 w 88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44">
                  <a:moveTo>
                    <a:pt x="0" y="0"/>
                  </a:moveTo>
                  <a:lnTo>
                    <a:pt x="44" y="44"/>
                  </a:lnTo>
                  <a:lnTo>
                    <a:pt x="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4251" y="1670"/>
              <a:ext cx="0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4258" y="1027"/>
              <a:ext cx="78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8" name="Freeform 22"/>
            <p:cNvSpPr/>
            <p:nvPr/>
          </p:nvSpPr>
          <p:spPr bwMode="auto">
            <a:xfrm>
              <a:off x="4995" y="983"/>
              <a:ext cx="44" cy="88"/>
            </a:xfrm>
            <a:custGeom>
              <a:avLst/>
              <a:gdLst>
                <a:gd name="T0" fmla="*/ 0 w 44"/>
                <a:gd name="T1" fmla="*/ 88 h 88"/>
                <a:gd name="T2" fmla="*/ 44 w 44"/>
                <a:gd name="T3" fmla="*/ 44 h 88"/>
                <a:gd name="T4" fmla="*/ 0 w 44"/>
                <a:gd name="T5" fmla="*/ 0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0" y="88"/>
                  </a:move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039" y="1027"/>
              <a:ext cx="27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5317" y="1028"/>
              <a:ext cx="0" cy="6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1" name="Freeform 25"/>
            <p:cNvSpPr/>
            <p:nvPr/>
          </p:nvSpPr>
          <p:spPr bwMode="auto">
            <a:xfrm>
              <a:off x="5273" y="1615"/>
              <a:ext cx="87" cy="44"/>
            </a:xfrm>
            <a:custGeom>
              <a:avLst/>
              <a:gdLst>
                <a:gd name="T0" fmla="*/ 0 w 87"/>
                <a:gd name="T1" fmla="*/ 0 h 44"/>
                <a:gd name="T2" fmla="*/ 44 w 87"/>
                <a:gd name="T3" fmla="*/ 44 h 44"/>
                <a:gd name="T4" fmla="*/ 87 w 87"/>
                <a:gd name="T5" fmla="*/ 0 h 44"/>
                <a:gd name="T6" fmla="*/ 0 60000 65536"/>
                <a:gd name="T7" fmla="*/ 0 60000 65536"/>
                <a:gd name="T8" fmla="*/ 0 60000 65536"/>
                <a:gd name="T9" fmla="*/ 0 w 87"/>
                <a:gd name="T10" fmla="*/ 0 h 44"/>
                <a:gd name="T11" fmla="*/ 87 w 87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44">
                  <a:moveTo>
                    <a:pt x="0" y="0"/>
                  </a:moveTo>
                  <a:lnTo>
                    <a:pt x="44" y="44"/>
                  </a:lnTo>
                  <a:lnTo>
                    <a:pt x="87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5317" y="1659"/>
              <a:ext cx="0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V="1">
              <a:off x="4268" y="1255"/>
              <a:ext cx="773" cy="6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4" name="Freeform 28"/>
            <p:cNvSpPr/>
            <p:nvPr/>
          </p:nvSpPr>
          <p:spPr bwMode="auto">
            <a:xfrm>
              <a:off x="4980" y="1248"/>
              <a:ext cx="61" cy="69"/>
            </a:xfrm>
            <a:custGeom>
              <a:avLst/>
              <a:gdLst>
                <a:gd name="T0" fmla="*/ 55 w 61"/>
                <a:gd name="T1" fmla="*/ 69 h 69"/>
                <a:gd name="T2" fmla="*/ 61 w 61"/>
                <a:gd name="T3" fmla="*/ 7 h 69"/>
                <a:gd name="T4" fmla="*/ 0 w 61"/>
                <a:gd name="T5" fmla="*/ 0 h 69"/>
                <a:gd name="T6" fmla="*/ 0 60000 65536"/>
                <a:gd name="T7" fmla="*/ 0 60000 65536"/>
                <a:gd name="T8" fmla="*/ 0 60000 65536"/>
                <a:gd name="T9" fmla="*/ 0 w 61"/>
                <a:gd name="T10" fmla="*/ 0 h 69"/>
                <a:gd name="T11" fmla="*/ 61 w 6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69">
                  <a:moveTo>
                    <a:pt x="55" y="69"/>
                  </a:move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V="1">
              <a:off x="5041" y="1029"/>
              <a:ext cx="276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6" name="Freeform 30"/>
            <p:cNvSpPr/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7" name="Freeform 31"/>
            <p:cNvSpPr/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4085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4159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0" name="Freeform 34"/>
            <p:cNvSpPr/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1" name="Freeform 35"/>
            <p:cNvSpPr/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5325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5400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4" name="Freeform 38"/>
            <p:cNvSpPr/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5" name="Freeform 39"/>
            <p:cNvSpPr/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6" name="Freeform 40"/>
            <p:cNvSpPr/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7" name="Freeform 41"/>
            <p:cNvSpPr/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5348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5407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4743" y="1851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4803" y="1957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4727" y="807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4786" y="912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4087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4146" y="1388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4662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4721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ChangeArrowheads="1"/>
          </p:cNvSpPr>
          <p:nvPr/>
        </p:nvSpPr>
        <p:spPr bwMode="auto">
          <a:xfrm>
            <a:off x="341313" y="1854200"/>
            <a:ext cx="8461375" cy="410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有向连通图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若求不含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的支撑树数目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=G-e,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则只需求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的支撑树数目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若求必须含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的支撑树数目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的树的数目，减去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=G-e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的树的数目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可将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的两个端点收缩成一个点，则得到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n-1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个结点的新图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的树与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的树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一一对应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23850" y="1196975"/>
            <a:ext cx="6273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不含或必含特定边的树计数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2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下图不含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的支撑树的数目是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Group 9"/>
          <p:cNvGrpSpPr>
            <a:grpSpLocks noChangeAspect="1"/>
          </p:cNvGrpSpPr>
          <p:nvPr/>
        </p:nvGrpSpPr>
        <p:grpSpPr bwMode="auto">
          <a:xfrm>
            <a:off x="2953969" y="2540255"/>
            <a:ext cx="2271712" cy="2157412"/>
            <a:chOff x="4071" y="771"/>
            <a:chExt cx="1431" cy="1359"/>
          </a:xfrm>
        </p:grpSpPr>
        <p:sp>
          <p:nvSpPr>
            <p:cNvPr id="1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071" y="771"/>
              <a:ext cx="1406" cy="13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338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412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086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162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4534" y="1897"/>
              <a:ext cx="7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4534" y="1853"/>
              <a:ext cx="44" cy="88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44 h 88"/>
                <a:gd name="T4" fmla="*/ 44 w 44"/>
                <a:gd name="T5" fmla="*/ 88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44" y="0"/>
                  </a:moveTo>
                  <a:lnTo>
                    <a:pt x="0" y="44"/>
                  </a:lnTo>
                  <a:lnTo>
                    <a:pt x="44" y="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4255" y="1897"/>
              <a:ext cx="27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4251" y="1034"/>
              <a:ext cx="0" cy="6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4207" y="1626"/>
              <a:ext cx="88" cy="44"/>
            </a:xfrm>
            <a:custGeom>
              <a:avLst/>
              <a:gdLst>
                <a:gd name="T0" fmla="*/ 0 w 88"/>
                <a:gd name="T1" fmla="*/ 0 h 44"/>
                <a:gd name="T2" fmla="*/ 44 w 88"/>
                <a:gd name="T3" fmla="*/ 44 h 44"/>
                <a:gd name="T4" fmla="*/ 88 w 88"/>
                <a:gd name="T5" fmla="*/ 0 h 44"/>
                <a:gd name="T6" fmla="*/ 0 60000 65536"/>
                <a:gd name="T7" fmla="*/ 0 60000 65536"/>
                <a:gd name="T8" fmla="*/ 0 60000 65536"/>
                <a:gd name="T9" fmla="*/ 0 w 88"/>
                <a:gd name="T10" fmla="*/ 0 h 44"/>
                <a:gd name="T11" fmla="*/ 88 w 88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44">
                  <a:moveTo>
                    <a:pt x="0" y="0"/>
                  </a:moveTo>
                  <a:lnTo>
                    <a:pt x="44" y="44"/>
                  </a:lnTo>
                  <a:lnTo>
                    <a:pt x="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251" y="1670"/>
              <a:ext cx="0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4258" y="1027"/>
              <a:ext cx="78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4995" y="983"/>
              <a:ext cx="44" cy="88"/>
            </a:xfrm>
            <a:custGeom>
              <a:avLst/>
              <a:gdLst>
                <a:gd name="T0" fmla="*/ 0 w 44"/>
                <a:gd name="T1" fmla="*/ 88 h 88"/>
                <a:gd name="T2" fmla="*/ 44 w 44"/>
                <a:gd name="T3" fmla="*/ 44 h 88"/>
                <a:gd name="T4" fmla="*/ 0 w 44"/>
                <a:gd name="T5" fmla="*/ 0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0" y="88"/>
                  </a:move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5039" y="1027"/>
              <a:ext cx="27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5317" y="1028"/>
              <a:ext cx="0" cy="6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5273" y="1615"/>
              <a:ext cx="87" cy="44"/>
            </a:xfrm>
            <a:custGeom>
              <a:avLst/>
              <a:gdLst>
                <a:gd name="T0" fmla="*/ 0 w 87"/>
                <a:gd name="T1" fmla="*/ 0 h 44"/>
                <a:gd name="T2" fmla="*/ 44 w 87"/>
                <a:gd name="T3" fmla="*/ 44 h 44"/>
                <a:gd name="T4" fmla="*/ 87 w 87"/>
                <a:gd name="T5" fmla="*/ 0 h 44"/>
                <a:gd name="T6" fmla="*/ 0 60000 65536"/>
                <a:gd name="T7" fmla="*/ 0 60000 65536"/>
                <a:gd name="T8" fmla="*/ 0 60000 65536"/>
                <a:gd name="T9" fmla="*/ 0 w 87"/>
                <a:gd name="T10" fmla="*/ 0 h 44"/>
                <a:gd name="T11" fmla="*/ 87 w 87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44">
                  <a:moveTo>
                    <a:pt x="0" y="0"/>
                  </a:moveTo>
                  <a:lnTo>
                    <a:pt x="44" y="44"/>
                  </a:lnTo>
                  <a:lnTo>
                    <a:pt x="87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5317" y="1659"/>
              <a:ext cx="0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4268" y="1255"/>
              <a:ext cx="773" cy="6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4980" y="1248"/>
              <a:ext cx="61" cy="69"/>
            </a:xfrm>
            <a:custGeom>
              <a:avLst/>
              <a:gdLst>
                <a:gd name="T0" fmla="*/ 55 w 61"/>
                <a:gd name="T1" fmla="*/ 69 h 69"/>
                <a:gd name="T2" fmla="*/ 61 w 61"/>
                <a:gd name="T3" fmla="*/ 7 h 69"/>
                <a:gd name="T4" fmla="*/ 0 w 61"/>
                <a:gd name="T5" fmla="*/ 0 h 69"/>
                <a:gd name="T6" fmla="*/ 0 60000 65536"/>
                <a:gd name="T7" fmla="*/ 0 60000 65536"/>
                <a:gd name="T8" fmla="*/ 0 60000 65536"/>
                <a:gd name="T9" fmla="*/ 0 w 61"/>
                <a:gd name="T10" fmla="*/ 0 h 69"/>
                <a:gd name="T11" fmla="*/ 61 w 6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69">
                  <a:moveTo>
                    <a:pt x="55" y="69"/>
                  </a:move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V="1">
              <a:off x="5041" y="1029"/>
              <a:ext cx="276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4085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159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5325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5400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5348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5407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4743" y="1851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4803" y="1957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4727" y="807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86" y="912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4087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4146" y="1388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4662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4721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31800" y="1277938"/>
            <a:ext cx="601318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例：求右图不含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的支撑树的数目。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456521" y="1922463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3349" name="Rectangle 5"/>
          <p:cNvSpPr>
            <a:spLocks noChangeArrowheads="1"/>
          </p:cNvSpPr>
          <p:nvPr/>
        </p:nvSpPr>
        <p:spPr bwMode="auto">
          <a:xfrm>
            <a:off x="611188" y="3924300"/>
            <a:ext cx="41941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任取一个基本关联矩阵，如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53350" name="Object 6"/>
          <p:cNvGraphicFramePr>
            <a:graphicFrameLocks noChangeAspect="1"/>
          </p:cNvGraphicFramePr>
          <p:nvPr/>
        </p:nvGraphicFramePr>
        <p:xfrm>
          <a:off x="1285875" y="2324100"/>
          <a:ext cx="2971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55" name="公式" r:id="rId1" imgW="1765300" imgH="914400" progId="Equation.3">
                  <p:embed/>
                </p:oleObj>
              </mc:Choice>
              <mc:Fallback>
                <p:oleObj name="公式" r:id="rId1" imgW="17653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324100"/>
                        <a:ext cx="29718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1" name="Object 7"/>
          <p:cNvGraphicFramePr>
            <a:graphicFrameLocks noChangeAspect="1"/>
          </p:cNvGraphicFramePr>
          <p:nvPr/>
        </p:nvGraphicFramePr>
        <p:xfrm>
          <a:off x="1106488" y="4554538"/>
          <a:ext cx="29718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56" name="公式" r:id="rId3" imgW="1511300" imgH="711200" progId="Equation.3">
                  <p:embed/>
                </p:oleObj>
              </mc:Choice>
              <mc:Fallback>
                <p:oleObj name="公式" r:id="rId3" imgW="15113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554538"/>
                        <a:ext cx="297180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52" name="Object 8"/>
          <p:cNvGraphicFramePr>
            <a:graphicFrameLocks noChangeAspect="1"/>
          </p:cNvGraphicFramePr>
          <p:nvPr/>
        </p:nvGraphicFramePr>
        <p:xfrm>
          <a:off x="5202238" y="3833813"/>
          <a:ext cx="3340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57" name="公式" r:id="rId5" imgW="1397000" imgH="889000" progId="Equation.3">
                  <p:embed/>
                </p:oleObj>
              </mc:Choice>
              <mc:Fallback>
                <p:oleObj name="公式" r:id="rId5" imgW="13970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833813"/>
                        <a:ext cx="33401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62713" y="1223963"/>
            <a:ext cx="2271712" cy="2157412"/>
            <a:chOff x="4071" y="771"/>
            <a:chExt cx="1431" cy="1359"/>
          </a:xfrm>
        </p:grpSpPr>
        <p:sp>
          <p:nvSpPr>
            <p:cNvPr id="1537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4071" y="771"/>
              <a:ext cx="1406" cy="13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5338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5412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4086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4162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4534" y="1897"/>
              <a:ext cx="78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6" name="Freeform 16"/>
            <p:cNvSpPr/>
            <p:nvPr/>
          </p:nvSpPr>
          <p:spPr bwMode="auto">
            <a:xfrm>
              <a:off x="4534" y="1853"/>
              <a:ext cx="44" cy="88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44 h 88"/>
                <a:gd name="T4" fmla="*/ 44 w 44"/>
                <a:gd name="T5" fmla="*/ 88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44" y="0"/>
                  </a:moveTo>
                  <a:lnTo>
                    <a:pt x="0" y="44"/>
                  </a:lnTo>
                  <a:lnTo>
                    <a:pt x="44" y="88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H="1">
              <a:off x="4255" y="1897"/>
              <a:ext cx="279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4251" y="1034"/>
              <a:ext cx="0" cy="63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9" name="Freeform 19"/>
            <p:cNvSpPr/>
            <p:nvPr/>
          </p:nvSpPr>
          <p:spPr bwMode="auto">
            <a:xfrm>
              <a:off x="4207" y="1626"/>
              <a:ext cx="88" cy="44"/>
            </a:xfrm>
            <a:custGeom>
              <a:avLst/>
              <a:gdLst>
                <a:gd name="T0" fmla="*/ 0 w 88"/>
                <a:gd name="T1" fmla="*/ 0 h 44"/>
                <a:gd name="T2" fmla="*/ 44 w 88"/>
                <a:gd name="T3" fmla="*/ 44 h 44"/>
                <a:gd name="T4" fmla="*/ 88 w 88"/>
                <a:gd name="T5" fmla="*/ 0 h 44"/>
                <a:gd name="T6" fmla="*/ 0 60000 65536"/>
                <a:gd name="T7" fmla="*/ 0 60000 65536"/>
                <a:gd name="T8" fmla="*/ 0 60000 65536"/>
                <a:gd name="T9" fmla="*/ 0 w 88"/>
                <a:gd name="T10" fmla="*/ 0 h 44"/>
                <a:gd name="T11" fmla="*/ 88 w 88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" h="44">
                  <a:moveTo>
                    <a:pt x="0" y="0"/>
                  </a:moveTo>
                  <a:lnTo>
                    <a:pt x="44" y="44"/>
                  </a:lnTo>
                  <a:lnTo>
                    <a:pt x="88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251" y="1670"/>
              <a:ext cx="0" cy="22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258" y="1027"/>
              <a:ext cx="781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2" name="Freeform 22"/>
            <p:cNvSpPr/>
            <p:nvPr/>
          </p:nvSpPr>
          <p:spPr bwMode="auto">
            <a:xfrm>
              <a:off x="4995" y="983"/>
              <a:ext cx="44" cy="88"/>
            </a:xfrm>
            <a:custGeom>
              <a:avLst/>
              <a:gdLst>
                <a:gd name="T0" fmla="*/ 0 w 44"/>
                <a:gd name="T1" fmla="*/ 88 h 88"/>
                <a:gd name="T2" fmla="*/ 44 w 44"/>
                <a:gd name="T3" fmla="*/ 44 h 88"/>
                <a:gd name="T4" fmla="*/ 0 w 44"/>
                <a:gd name="T5" fmla="*/ 0 h 88"/>
                <a:gd name="T6" fmla="*/ 0 60000 65536"/>
                <a:gd name="T7" fmla="*/ 0 60000 65536"/>
                <a:gd name="T8" fmla="*/ 0 60000 65536"/>
                <a:gd name="T9" fmla="*/ 0 w 44"/>
                <a:gd name="T10" fmla="*/ 0 h 88"/>
                <a:gd name="T11" fmla="*/ 44 w 44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8">
                  <a:moveTo>
                    <a:pt x="0" y="88"/>
                  </a:moveTo>
                  <a:lnTo>
                    <a:pt x="44" y="44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5039" y="1027"/>
              <a:ext cx="278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5317" y="1028"/>
              <a:ext cx="0" cy="63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5" name="Freeform 25"/>
            <p:cNvSpPr/>
            <p:nvPr/>
          </p:nvSpPr>
          <p:spPr bwMode="auto">
            <a:xfrm>
              <a:off x="5273" y="1615"/>
              <a:ext cx="87" cy="44"/>
            </a:xfrm>
            <a:custGeom>
              <a:avLst/>
              <a:gdLst>
                <a:gd name="T0" fmla="*/ 0 w 87"/>
                <a:gd name="T1" fmla="*/ 0 h 44"/>
                <a:gd name="T2" fmla="*/ 44 w 87"/>
                <a:gd name="T3" fmla="*/ 44 h 44"/>
                <a:gd name="T4" fmla="*/ 87 w 87"/>
                <a:gd name="T5" fmla="*/ 0 h 44"/>
                <a:gd name="T6" fmla="*/ 0 60000 65536"/>
                <a:gd name="T7" fmla="*/ 0 60000 65536"/>
                <a:gd name="T8" fmla="*/ 0 60000 65536"/>
                <a:gd name="T9" fmla="*/ 0 w 87"/>
                <a:gd name="T10" fmla="*/ 0 h 44"/>
                <a:gd name="T11" fmla="*/ 87 w 87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44">
                  <a:moveTo>
                    <a:pt x="0" y="0"/>
                  </a:moveTo>
                  <a:lnTo>
                    <a:pt x="44" y="44"/>
                  </a:lnTo>
                  <a:lnTo>
                    <a:pt x="87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5317" y="1659"/>
              <a:ext cx="0" cy="22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 flipV="1">
              <a:off x="4268" y="1255"/>
              <a:ext cx="773" cy="6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8" name="Freeform 28"/>
            <p:cNvSpPr/>
            <p:nvPr/>
          </p:nvSpPr>
          <p:spPr bwMode="auto">
            <a:xfrm>
              <a:off x="4980" y="1248"/>
              <a:ext cx="61" cy="69"/>
            </a:xfrm>
            <a:custGeom>
              <a:avLst/>
              <a:gdLst>
                <a:gd name="T0" fmla="*/ 55 w 61"/>
                <a:gd name="T1" fmla="*/ 69 h 69"/>
                <a:gd name="T2" fmla="*/ 61 w 61"/>
                <a:gd name="T3" fmla="*/ 7 h 69"/>
                <a:gd name="T4" fmla="*/ 0 w 61"/>
                <a:gd name="T5" fmla="*/ 0 h 69"/>
                <a:gd name="T6" fmla="*/ 0 60000 65536"/>
                <a:gd name="T7" fmla="*/ 0 60000 65536"/>
                <a:gd name="T8" fmla="*/ 0 60000 65536"/>
                <a:gd name="T9" fmla="*/ 0 w 61"/>
                <a:gd name="T10" fmla="*/ 0 h 69"/>
                <a:gd name="T11" fmla="*/ 61 w 61"/>
                <a:gd name="T12" fmla="*/ 69 h 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69">
                  <a:moveTo>
                    <a:pt x="55" y="69"/>
                  </a:move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 flipV="1">
              <a:off x="5041" y="1029"/>
              <a:ext cx="276" cy="22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0" name="Freeform 30"/>
            <p:cNvSpPr/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1" name="Freeform 31"/>
            <p:cNvSpPr/>
            <p:nvPr/>
          </p:nvSpPr>
          <p:spPr bwMode="auto">
            <a:xfrm>
              <a:off x="5283" y="1864"/>
              <a:ext cx="67" cy="67"/>
            </a:xfrm>
            <a:custGeom>
              <a:avLst/>
              <a:gdLst>
                <a:gd name="T0" fmla="*/ 67 w 67"/>
                <a:gd name="T1" fmla="*/ 34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0 h 67"/>
                <a:gd name="T10" fmla="*/ 63 w 67"/>
                <a:gd name="T11" fmla="*/ 17 h 67"/>
                <a:gd name="T12" fmla="*/ 62 w 67"/>
                <a:gd name="T13" fmla="*/ 15 h 67"/>
                <a:gd name="T14" fmla="*/ 58 w 67"/>
                <a:gd name="T15" fmla="*/ 10 h 67"/>
                <a:gd name="T16" fmla="*/ 52 w 67"/>
                <a:gd name="T17" fmla="*/ 6 h 67"/>
                <a:gd name="T18" fmla="*/ 50 w 67"/>
                <a:gd name="T19" fmla="*/ 5 h 67"/>
                <a:gd name="T20" fmla="*/ 47 w 67"/>
                <a:gd name="T21" fmla="*/ 3 h 67"/>
                <a:gd name="T22" fmla="*/ 44 w 67"/>
                <a:gd name="T23" fmla="*/ 1 h 67"/>
                <a:gd name="T24" fmla="*/ 41 w 67"/>
                <a:gd name="T25" fmla="*/ 0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0 h 67"/>
                <a:gd name="T34" fmla="*/ 24 w 67"/>
                <a:gd name="T35" fmla="*/ 1 h 67"/>
                <a:gd name="T36" fmla="*/ 21 w 67"/>
                <a:gd name="T37" fmla="*/ 3 h 67"/>
                <a:gd name="T38" fmla="*/ 18 w 67"/>
                <a:gd name="T39" fmla="*/ 5 h 67"/>
                <a:gd name="T40" fmla="*/ 15 w 67"/>
                <a:gd name="T41" fmla="*/ 6 h 67"/>
                <a:gd name="T42" fmla="*/ 11 w 67"/>
                <a:gd name="T43" fmla="*/ 10 h 67"/>
                <a:gd name="T44" fmla="*/ 7 w 67"/>
                <a:gd name="T45" fmla="*/ 15 h 67"/>
                <a:gd name="T46" fmla="*/ 5 w 67"/>
                <a:gd name="T47" fmla="*/ 17 h 67"/>
                <a:gd name="T48" fmla="*/ 4 w 67"/>
                <a:gd name="T49" fmla="*/ 20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4 h 67"/>
                <a:gd name="T58" fmla="*/ 1 w 67"/>
                <a:gd name="T59" fmla="*/ 37 h 67"/>
                <a:gd name="T60" fmla="*/ 1 w 67"/>
                <a:gd name="T61" fmla="*/ 40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50 h 67"/>
                <a:gd name="T68" fmla="*/ 7 w 67"/>
                <a:gd name="T69" fmla="*/ 53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3 h 67"/>
                <a:gd name="T76" fmla="*/ 21 w 67"/>
                <a:gd name="T77" fmla="*/ 64 h 67"/>
                <a:gd name="T78" fmla="*/ 24 w 67"/>
                <a:gd name="T79" fmla="*/ 65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5 h 67"/>
                <a:gd name="T92" fmla="*/ 47 w 67"/>
                <a:gd name="T93" fmla="*/ 64 h 67"/>
                <a:gd name="T94" fmla="*/ 50 w 67"/>
                <a:gd name="T95" fmla="*/ 63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3 h 67"/>
                <a:gd name="T102" fmla="*/ 63 w 67"/>
                <a:gd name="T103" fmla="*/ 50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40 h 67"/>
                <a:gd name="T110" fmla="*/ 67 w 67"/>
                <a:gd name="T111" fmla="*/ 37 h 67"/>
                <a:gd name="T112" fmla="*/ 67 w 67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4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3" y="17"/>
                  </a:lnTo>
                  <a:lnTo>
                    <a:pt x="62" y="15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50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3"/>
                  </a:lnTo>
                  <a:lnTo>
                    <a:pt x="63" y="50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4085" y="818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4159" y="924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4" name="Freeform 34"/>
            <p:cNvSpPr/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5" name="Freeform 35"/>
            <p:cNvSpPr/>
            <p:nvPr/>
          </p:nvSpPr>
          <p:spPr bwMode="auto">
            <a:xfrm>
              <a:off x="4218" y="1864"/>
              <a:ext cx="66" cy="67"/>
            </a:xfrm>
            <a:custGeom>
              <a:avLst/>
              <a:gdLst>
                <a:gd name="T0" fmla="*/ 66 w 66"/>
                <a:gd name="T1" fmla="*/ 34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0 h 67"/>
                <a:gd name="T10" fmla="*/ 62 w 66"/>
                <a:gd name="T11" fmla="*/ 17 h 67"/>
                <a:gd name="T12" fmla="*/ 61 w 66"/>
                <a:gd name="T13" fmla="*/ 15 h 67"/>
                <a:gd name="T14" fmla="*/ 57 w 66"/>
                <a:gd name="T15" fmla="*/ 10 h 67"/>
                <a:gd name="T16" fmla="*/ 52 w 66"/>
                <a:gd name="T17" fmla="*/ 6 h 67"/>
                <a:gd name="T18" fmla="*/ 50 w 66"/>
                <a:gd name="T19" fmla="*/ 5 h 67"/>
                <a:gd name="T20" fmla="*/ 47 w 66"/>
                <a:gd name="T21" fmla="*/ 3 h 67"/>
                <a:gd name="T22" fmla="*/ 43 w 66"/>
                <a:gd name="T23" fmla="*/ 1 h 67"/>
                <a:gd name="T24" fmla="*/ 40 w 66"/>
                <a:gd name="T25" fmla="*/ 0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0 h 67"/>
                <a:gd name="T34" fmla="*/ 24 w 66"/>
                <a:gd name="T35" fmla="*/ 1 h 67"/>
                <a:gd name="T36" fmla="*/ 21 w 66"/>
                <a:gd name="T37" fmla="*/ 3 h 67"/>
                <a:gd name="T38" fmla="*/ 17 w 66"/>
                <a:gd name="T39" fmla="*/ 5 h 67"/>
                <a:gd name="T40" fmla="*/ 14 w 66"/>
                <a:gd name="T41" fmla="*/ 6 h 67"/>
                <a:gd name="T42" fmla="*/ 10 w 66"/>
                <a:gd name="T43" fmla="*/ 10 h 67"/>
                <a:gd name="T44" fmla="*/ 6 w 66"/>
                <a:gd name="T45" fmla="*/ 15 h 67"/>
                <a:gd name="T46" fmla="*/ 4 w 66"/>
                <a:gd name="T47" fmla="*/ 17 h 67"/>
                <a:gd name="T48" fmla="*/ 3 w 66"/>
                <a:gd name="T49" fmla="*/ 20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4 h 67"/>
                <a:gd name="T58" fmla="*/ 1 w 66"/>
                <a:gd name="T59" fmla="*/ 37 h 67"/>
                <a:gd name="T60" fmla="*/ 1 w 66"/>
                <a:gd name="T61" fmla="*/ 40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50 h 67"/>
                <a:gd name="T68" fmla="*/ 6 w 66"/>
                <a:gd name="T69" fmla="*/ 53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3 h 67"/>
                <a:gd name="T76" fmla="*/ 21 w 66"/>
                <a:gd name="T77" fmla="*/ 64 h 67"/>
                <a:gd name="T78" fmla="*/ 24 w 66"/>
                <a:gd name="T79" fmla="*/ 65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5 h 67"/>
                <a:gd name="T92" fmla="*/ 47 w 66"/>
                <a:gd name="T93" fmla="*/ 64 h 67"/>
                <a:gd name="T94" fmla="*/ 50 w 66"/>
                <a:gd name="T95" fmla="*/ 63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3 h 67"/>
                <a:gd name="T102" fmla="*/ 62 w 66"/>
                <a:gd name="T103" fmla="*/ 50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40 h 67"/>
                <a:gd name="T110" fmla="*/ 66 w 66"/>
                <a:gd name="T111" fmla="*/ 37 h 67"/>
                <a:gd name="T112" fmla="*/ 66 w 66"/>
                <a:gd name="T113" fmla="*/ 34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4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7"/>
                  </a:lnTo>
                  <a:lnTo>
                    <a:pt x="61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50"/>
                  </a:lnTo>
                  <a:lnTo>
                    <a:pt x="6" y="53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4"/>
                  </a:lnTo>
                  <a:lnTo>
                    <a:pt x="24" y="65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7" y="64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3"/>
                  </a:lnTo>
                  <a:lnTo>
                    <a:pt x="62" y="50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4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5325" y="1855"/>
              <a:ext cx="13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5400" y="1961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8" name="Freeform 38"/>
            <p:cNvSpPr/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9" name="Freeform 39"/>
            <p:cNvSpPr/>
            <p:nvPr/>
          </p:nvSpPr>
          <p:spPr bwMode="auto">
            <a:xfrm>
              <a:off x="4218" y="995"/>
              <a:ext cx="66" cy="67"/>
            </a:xfrm>
            <a:custGeom>
              <a:avLst/>
              <a:gdLst>
                <a:gd name="T0" fmla="*/ 66 w 66"/>
                <a:gd name="T1" fmla="*/ 33 h 67"/>
                <a:gd name="T2" fmla="*/ 66 w 66"/>
                <a:gd name="T3" fmla="*/ 30 h 67"/>
                <a:gd name="T4" fmla="*/ 66 w 66"/>
                <a:gd name="T5" fmla="*/ 27 h 67"/>
                <a:gd name="T6" fmla="*/ 65 w 66"/>
                <a:gd name="T7" fmla="*/ 23 h 67"/>
                <a:gd name="T8" fmla="*/ 64 w 66"/>
                <a:gd name="T9" fmla="*/ 21 h 67"/>
                <a:gd name="T10" fmla="*/ 62 w 66"/>
                <a:gd name="T11" fmla="*/ 17 h 67"/>
                <a:gd name="T12" fmla="*/ 61 w 66"/>
                <a:gd name="T13" fmla="*/ 14 h 67"/>
                <a:gd name="T14" fmla="*/ 57 w 66"/>
                <a:gd name="T15" fmla="*/ 9 h 67"/>
                <a:gd name="T16" fmla="*/ 52 w 66"/>
                <a:gd name="T17" fmla="*/ 5 h 67"/>
                <a:gd name="T18" fmla="*/ 50 w 66"/>
                <a:gd name="T19" fmla="*/ 4 h 67"/>
                <a:gd name="T20" fmla="*/ 47 w 66"/>
                <a:gd name="T21" fmla="*/ 2 h 67"/>
                <a:gd name="T22" fmla="*/ 43 w 66"/>
                <a:gd name="T23" fmla="*/ 1 h 67"/>
                <a:gd name="T24" fmla="*/ 40 w 66"/>
                <a:gd name="T25" fmla="*/ 1 h 67"/>
                <a:gd name="T26" fmla="*/ 37 w 66"/>
                <a:gd name="T27" fmla="*/ 0 h 67"/>
                <a:gd name="T28" fmla="*/ 33 w 66"/>
                <a:gd name="T29" fmla="*/ 0 h 67"/>
                <a:gd name="T30" fmla="*/ 30 w 66"/>
                <a:gd name="T31" fmla="*/ 0 h 67"/>
                <a:gd name="T32" fmla="*/ 27 w 66"/>
                <a:gd name="T33" fmla="*/ 1 h 67"/>
                <a:gd name="T34" fmla="*/ 24 w 66"/>
                <a:gd name="T35" fmla="*/ 1 h 67"/>
                <a:gd name="T36" fmla="*/ 21 w 66"/>
                <a:gd name="T37" fmla="*/ 2 h 67"/>
                <a:gd name="T38" fmla="*/ 17 w 66"/>
                <a:gd name="T39" fmla="*/ 4 h 67"/>
                <a:gd name="T40" fmla="*/ 14 w 66"/>
                <a:gd name="T41" fmla="*/ 5 h 67"/>
                <a:gd name="T42" fmla="*/ 10 w 66"/>
                <a:gd name="T43" fmla="*/ 9 h 67"/>
                <a:gd name="T44" fmla="*/ 6 w 66"/>
                <a:gd name="T45" fmla="*/ 14 h 67"/>
                <a:gd name="T46" fmla="*/ 4 w 66"/>
                <a:gd name="T47" fmla="*/ 17 h 67"/>
                <a:gd name="T48" fmla="*/ 3 w 66"/>
                <a:gd name="T49" fmla="*/ 21 h 67"/>
                <a:gd name="T50" fmla="*/ 2 w 66"/>
                <a:gd name="T51" fmla="*/ 23 h 67"/>
                <a:gd name="T52" fmla="*/ 1 w 66"/>
                <a:gd name="T53" fmla="*/ 27 h 67"/>
                <a:gd name="T54" fmla="*/ 1 w 66"/>
                <a:gd name="T55" fmla="*/ 30 h 67"/>
                <a:gd name="T56" fmla="*/ 0 w 66"/>
                <a:gd name="T57" fmla="*/ 33 h 67"/>
                <a:gd name="T58" fmla="*/ 1 w 66"/>
                <a:gd name="T59" fmla="*/ 36 h 67"/>
                <a:gd name="T60" fmla="*/ 1 w 66"/>
                <a:gd name="T61" fmla="*/ 39 h 67"/>
                <a:gd name="T62" fmla="*/ 2 w 66"/>
                <a:gd name="T63" fmla="*/ 43 h 67"/>
                <a:gd name="T64" fmla="*/ 3 w 66"/>
                <a:gd name="T65" fmla="*/ 46 h 67"/>
                <a:gd name="T66" fmla="*/ 4 w 66"/>
                <a:gd name="T67" fmla="*/ 49 h 67"/>
                <a:gd name="T68" fmla="*/ 6 w 66"/>
                <a:gd name="T69" fmla="*/ 52 h 67"/>
                <a:gd name="T70" fmla="*/ 10 w 66"/>
                <a:gd name="T71" fmla="*/ 57 h 67"/>
                <a:gd name="T72" fmla="*/ 14 w 66"/>
                <a:gd name="T73" fmla="*/ 61 h 67"/>
                <a:gd name="T74" fmla="*/ 17 w 66"/>
                <a:gd name="T75" fmla="*/ 62 h 67"/>
                <a:gd name="T76" fmla="*/ 21 w 66"/>
                <a:gd name="T77" fmla="*/ 63 h 67"/>
                <a:gd name="T78" fmla="*/ 24 w 66"/>
                <a:gd name="T79" fmla="*/ 66 h 67"/>
                <a:gd name="T80" fmla="*/ 27 w 66"/>
                <a:gd name="T81" fmla="*/ 66 h 67"/>
                <a:gd name="T82" fmla="*/ 30 w 66"/>
                <a:gd name="T83" fmla="*/ 67 h 67"/>
                <a:gd name="T84" fmla="*/ 33 w 66"/>
                <a:gd name="T85" fmla="*/ 67 h 67"/>
                <a:gd name="T86" fmla="*/ 37 w 66"/>
                <a:gd name="T87" fmla="*/ 67 h 67"/>
                <a:gd name="T88" fmla="*/ 40 w 66"/>
                <a:gd name="T89" fmla="*/ 66 h 67"/>
                <a:gd name="T90" fmla="*/ 43 w 66"/>
                <a:gd name="T91" fmla="*/ 66 h 67"/>
                <a:gd name="T92" fmla="*/ 47 w 66"/>
                <a:gd name="T93" fmla="*/ 63 h 67"/>
                <a:gd name="T94" fmla="*/ 50 w 66"/>
                <a:gd name="T95" fmla="*/ 62 h 67"/>
                <a:gd name="T96" fmla="*/ 52 w 66"/>
                <a:gd name="T97" fmla="*/ 61 h 67"/>
                <a:gd name="T98" fmla="*/ 57 w 66"/>
                <a:gd name="T99" fmla="*/ 57 h 67"/>
                <a:gd name="T100" fmla="*/ 61 w 66"/>
                <a:gd name="T101" fmla="*/ 52 h 67"/>
                <a:gd name="T102" fmla="*/ 62 w 66"/>
                <a:gd name="T103" fmla="*/ 49 h 67"/>
                <a:gd name="T104" fmla="*/ 64 w 66"/>
                <a:gd name="T105" fmla="*/ 46 h 67"/>
                <a:gd name="T106" fmla="*/ 65 w 66"/>
                <a:gd name="T107" fmla="*/ 43 h 67"/>
                <a:gd name="T108" fmla="*/ 66 w 66"/>
                <a:gd name="T109" fmla="*/ 39 h 67"/>
                <a:gd name="T110" fmla="*/ 66 w 66"/>
                <a:gd name="T111" fmla="*/ 36 h 67"/>
                <a:gd name="T112" fmla="*/ 66 w 66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6"/>
                <a:gd name="T172" fmla="*/ 0 h 67"/>
                <a:gd name="T173" fmla="*/ 66 w 66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4" y="21"/>
                  </a:lnTo>
                  <a:lnTo>
                    <a:pt x="62" y="17"/>
                  </a:lnTo>
                  <a:lnTo>
                    <a:pt x="61" y="14"/>
                  </a:lnTo>
                  <a:lnTo>
                    <a:pt x="57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6" y="14"/>
                  </a:lnTo>
                  <a:lnTo>
                    <a:pt x="4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2" y="43"/>
                  </a:lnTo>
                  <a:lnTo>
                    <a:pt x="3" y="46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0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40" y="66"/>
                  </a:lnTo>
                  <a:lnTo>
                    <a:pt x="43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7" y="57"/>
                  </a:lnTo>
                  <a:lnTo>
                    <a:pt x="61" y="52"/>
                  </a:lnTo>
                  <a:lnTo>
                    <a:pt x="62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6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0" name="Freeform 40"/>
            <p:cNvSpPr/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1" name="Freeform 41"/>
            <p:cNvSpPr/>
            <p:nvPr/>
          </p:nvSpPr>
          <p:spPr bwMode="auto">
            <a:xfrm>
              <a:off x="5283" y="995"/>
              <a:ext cx="67" cy="67"/>
            </a:xfrm>
            <a:custGeom>
              <a:avLst/>
              <a:gdLst>
                <a:gd name="T0" fmla="*/ 67 w 67"/>
                <a:gd name="T1" fmla="*/ 33 h 67"/>
                <a:gd name="T2" fmla="*/ 67 w 67"/>
                <a:gd name="T3" fmla="*/ 30 h 67"/>
                <a:gd name="T4" fmla="*/ 67 w 67"/>
                <a:gd name="T5" fmla="*/ 27 h 67"/>
                <a:gd name="T6" fmla="*/ 66 w 67"/>
                <a:gd name="T7" fmla="*/ 23 h 67"/>
                <a:gd name="T8" fmla="*/ 65 w 67"/>
                <a:gd name="T9" fmla="*/ 21 h 67"/>
                <a:gd name="T10" fmla="*/ 63 w 67"/>
                <a:gd name="T11" fmla="*/ 17 h 67"/>
                <a:gd name="T12" fmla="*/ 62 w 67"/>
                <a:gd name="T13" fmla="*/ 14 h 67"/>
                <a:gd name="T14" fmla="*/ 58 w 67"/>
                <a:gd name="T15" fmla="*/ 9 h 67"/>
                <a:gd name="T16" fmla="*/ 52 w 67"/>
                <a:gd name="T17" fmla="*/ 5 h 67"/>
                <a:gd name="T18" fmla="*/ 50 w 67"/>
                <a:gd name="T19" fmla="*/ 4 h 67"/>
                <a:gd name="T20" fmla="*/ 47 w 67"/>
                <a:gd name="T21" fmla="*/ 2 h 67"/>
                <a:gd name="T22" fmla="*/ 44 w 67"/>
                <a:gd name="T23" fmla="*/ 1 h 67"/>
                <a:gd name="T24" fmla="*/ 41 w 67"/>
                <a:gd name="T25" fmla="*/ 1 h 67"/>
                <a:gd name="T26" fmla="*/ 38 w 67"/>
                <a:gd name="T27" fmla="*/ 0 h 67"/>
                <a:gd name="T28" fmla="*/ 34 w 67"/>
                <a:gd name="T29" fmla="*/ 0 h 67"/>
                <a:gd name="T30" fmla="*/ 31 w 67"/>
                <a:gd name="T31" fmla="*/ 0 h 67"/>
                <a:gd name="T32" fmla="*/ 27 w 67"/>
                <a:gd name="T33" fmla="*/ 1 h 67"/>
                <a:gd name="T34" fmla="*/ 24 w 67"/>
                <a:gd name="T35" fmla="*/ 1 h 67"/>
                <a:gd name="T36" fmla="*/ 21 w 67"/>
                <a:gd name="T37" fmla="*/ 2 h 67"/>
                <a:gd name="T38" fmla="*/ 18 w 67"/>
                <a:gd name="T39" fmla="*/ 4 h 67"/>
                <a:gd name="T40" fmla="*/ 15 w 67"/>
                <a:gd name="T41" fmla="*/ 5 h 67"/>
                <a:gd name="T42" fmla="*/ 11 w 67"/>
                <a:gd name="T43" fmla="*/ 9 h 67"/>
                <a:gd name="T44" fmla="*/ 7 w 67"/>
                <a:gd name="T45" fmla="*/ 14 h 67"/>
                <a:gd name="T46" fmla="*/ 5 w 67"/>
                <a:gd name="T47" fmla="*/ 17 h 67"/>
                <a:gd name="T48" fmla="*/ 4 w 67"/>
                <a:gd name="T49" fmla="*/ 21 h 67"/>
                <a:gd name="T50" fmla="*/ 3 w 67"/>
                <a:gd name="T51" fmla="*/ 23 h 67"/>
                <a:gd name="T52" fmla="*/ 1 w 67"/>
                <a:gd name="T53" fmla="*/ 27 h 67"/>
                <a:gd name="T54" fmla="*/ 1 w 67"/>
                <a:gd name="T55" fmla="*/ 30 h 67"/>
                <a:gd name="T56" fmla="*/ 0 w 67"/>
                <a:gd name="T57" fmla="*/ 33 h 67"/>
                <a:gd name="T58" fmla="*/ 1 w 67"/>
                <a:gd name="T59" fmla="*/ 36 h 67"/>
                <a:gd name="T60" fmla="*/ 1 w 67"/>
                <a:gd name="T61" fmla="*/ 39 h 67"/>
                <a:gd name="T62" fmla="*/ 3 w 67"/>
                <a:gd name="T63" fmla="*/ 43 h 67"/>
                <a:gd name="T64" fmla="*/ 4 w 67"/>
                <a:gd name="T65" fmla="*/ 46 h 67"/>
                <a:gd name="T66" fmla="*/ 5 w 67"/>
                <a:gd name="T67" fmla="*/ 49 h 67"/>
                <a:gd name="T68" fmla="*/ 7 w 67"/>
                <a:gd name="T69" fmla="*/ 52 h 67"/>
                <a:gd name="T70" fmla="*/ 11 w 67"/>
                <a:gd name="T71" fmla="*/ 57 h 67"/>
                <a:gd name="T72" fmla="*/ 15 w 67"/>
                <a:gd name="T73" fmla="*/ 61 h 67"/>
                <a:gd name="T74" fmla="*/ 18 w 67"/>
                <a:gd name="T75" fmla="*/ 62 h 67"/>
                <a:gd name="T76" fmla="*/ 21 w 67"/>
                <a:gd name="T77" fmla="*/ 63 h 67"/>
                <a:gd name="T78" fmla="*/ 24 w 67"/>
                <a:gd name="T79" fmla="*/ 66 h 67"/>
                <a:gd name="T80" fmla="*/ 27 w 67"/>
                <a:gd name="T81" fmla="*/ 66 h 67"/>
                <a:gd name="T82" fmla="*/ 31 w 67"/>
                <a:gd name="T83" fmla="*/ 67 h 67"/>
                <a:gd name="T84" fmla="*/ 34 w 67"/>
                <a:gd name="T85" fmla="*/ 67 h 67"/>
                <a:gd name="T86" fmla="*/ 38 w 67"/>
                <a:gd name="T87" fmla="*/ 67 h 67"/>
                <a:gd name="T88" fmla="*/ 41 w 67"/>
                <a:gd name="T89" fmla="*/ 66 h 67"/>
                <a:gd name="T90" fmla="*/ 44 w 67"/>
                <a:gd name="T91" fmla="*/ 66 h 67"/>
                <a:gd name="T92" fmla="*/ 47 w 67"/>
                <a:gd name="T93" fmla="*/ 63 h 67"/>
                <a:gd name="T94" fmla="*/ 50 w 67"/>
                <a:gd name="T95" fmla="*/ 62 h 67"/>
                <a:gd name="T96" fmla="*/ 52 w 67"/>
                <a:gd name="T97" fmla="*/ 61 h 67"/>
                <a:gd name="T98" fmla="*/ 58 w 67"/>
                <a:gd name="T99" fmla="*/ 57 h 67"/>
                <a:gd name="T100" fmla="*/ 62 w 67"/>
                <a:gd name="T101" fmla="*/ 52 h 67"/>
                <a:gd name="T102" fmla="*/ 63 w 67"/>
                <a:gd name="T103" fmla="*/ 49 h 67"/>
                <a:gd name="T104" fmla="*/ 65 w 67"/>
                <a:gd name="T105" fmla="*/ 46 h 67"/>
                <a:gd name="T106" fmla="*/ 66 w 67"/>
                <a:gd name="T107" fmla="*/ 43 h 67"/>
                <a:gd name="T108" fmla="*/ 67 w 67"/>
                <a:gd name="T109" fmla="*/ 39 h 67"/>
                <a:gd name="T110" fmla="*/ 67 w 67"/>
                <a:gd name="T111" fmla="*/ 36 h 67"/>
                <a:gd name="T112" fmla="*/ 67 w 67"/>
                <a:gd name="T113" fmla="*/ 33 h 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"/>
                <a:gd name="T172" fmla="*/ 0 h 67"/>
                <a:gd name="T173" fmla="*/ 67 w 67"/>
                <a:gd name="T174" fmla="*/ 67 h 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7" y="27"/>
                  </a:lnTo>
                  <a:lnTo>
                    <a:pt x="66" y="23"/>
                  </a:lnTo>
                  <a:lnTo>
                    <a:pt x="65" y="21"/>
                  </a:lnTo>
                  <a:lnTo>
                    <a:pt x="63" y="17"/>
                  </a:lnTo>
                  <a:lnTo>
                    <a:pt x="62" y="14"/>
                  </a:lnTo>
                  <a:lnTo>
                    <a:pt x="58" y="9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7" y="2"/>
                  </a:lnTo>
                  <a:lnTo>
                    <a:pt x="44" y="1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18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0" y="33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4" y="46"/>
                  </a:lnTo>
                  <a:lnTo>
                    <a:pt x="5" y="49"/>
                  </a:lnTo>
                  <a:lnTo>
                    <a:pt x="7" y="52"/>
                  </a:lnTo>
                  <a:lnTo>
                    <a:pt x="11" y="57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1" y="63"/>
                  </a:lnTo>
                  <a:lnTo>
                    <a:pt x="24" y="66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8" y="67"/>
                  </a:lnTo>
                  <a:lnTo>
                    <a:pt x="41" y="66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2"/>
                  </a:lnTo>
                  <a:lnTo>
                    <a:pt x="52" y="61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3" y="49"/>
                  </a:lnTo>
                  <a:lnTo>
                    <a:pt x="65" y="46"/>
                  </a:lnTo>
                  <a:lnTo>
                    <a:pt x="66" y="43"/>
                  </a:lnTo>
                  <a:lnTo>
                    <a:pt x="67" y="39"/>
                  </a:lnTo>
                  <a:lnTo>
                    <a:pt x="67" y="36"/>
                  </a:lnTo>
                  <a:lnTo>
                    <a:pt x="67" y="33"/>
                  </a:lnTo>
                </a:path>
              </a:pathLst>
            </a:custGeom>
            <a:noFill/>
            <a:ln w="39688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2" name="Rectangle 42"/>
            <p:cNvSpPr>
              <a:spLocks noChangeArrowheads="1"/>
            </p:cNvSpPr>
            <p:nvPr/>
          </p:nvSpPr>
          <p:spPr bwMode="auto">
            <a:xfrm>
              <a:off x="5348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5407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4743" y="1851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4803" y="1957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4727" y="807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4786" y="912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4087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9" name="Rectangle 49"/>
            <p:cNvSpPr>
              <a:spLocks noChangeArrowheads="1"/>
            </p:cNvSpPr>
            <p:nvPr/>
          </p:nvSpPr>
          <p:spPr bwMode="auto">
            <a:xfrm>
              <a:off x="4146" y="1388"/>
              <a:ext cx="49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4662" y="1283"/>
              <a:ext cx="11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4721" y="1388"/>
              <a:ext cx="90" cy="1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4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562424" y="1311010"/>
            <a:ext cx="565250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例：求右图含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的支撑树的数目。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3" name="Rectangle 4"/>
          <p:cNvSpPr>
            <a:spLocks noChangeArrowheads="1"/>
          </p:cNvSpPr>
          <p:nvPr/>
        </p:nvSpPr>
        <p:spPr bwMode="auto">
          <a:xfrm>
            <a:off x="587143" y="1987285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6572250" y="1233008"/>
          <a:ext cx="223202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8" name="Visio" r:id="rId1" imgW="1519555" imgH="1438275" progId="Visio.Drawing.11">
                  <p:embed/>
                </p:oleObj>
              </mc:Choice>
              <mc:Fallback>
                <p:oleObj name="Visio" r:id="rId1" imgW="1519555" imgH="143827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233008"/>
                        <a:ext cx="223202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4" name="Object 6"/>
          <p:cNvGraphicFramePr>
            <a:graphicFrameLocks noChangeAspect="1"/>
          </p:cNvGraphicFramePr>
          <p:nvPr/>
        </p:nvGraphicFramePr>
        <p:xfrm>
          <a:off x="1352318" y="2122222"/>
          <a:ext cx="31956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9" name="公式" r:id="rId3" imgW="1778000" imgH="711200" progId="Equation.3">
                  <p:embed/>
                </p:oleObj>
              </mc:Choice>
              <mc:Fallback>
                <p:oleObj name="公式" r:id="rId3" imgW="17780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318" y="2122222"/>
                        <a:ext cx="3195637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5" name="Object 7"/>
          <p:cNvGraphicFramePr>
            <a:graphicFrameLocks noChangeAspect="1"/>
          </p:cNvGraphicFramePr>
          <p:nvPr/>
        </p:nvGraphicFramePr>
        <p:xfrm>
          <a:off x="1261830" y="3741472"/>
          <a:ext cx="34210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40" name="公式" r:id="rId5" imgW="1600200" imgH="457200" progId="Equation.3">
                  <p:embed/>
                </p:oleObj>
              </mc:Choice>
              <mc:Fallback>
                <p:oleObj name="公式" r:id="rId5" imgW="1600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830" y="3741472"/>
                        <a:ext cx="34210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6" name="Object 8"/>
          <p:cNvGraphicFramePr>
            <a:graphicFrameLocks noChangeAspect="1"/>
          </p:cNvGraphicFramePr>
          <p:nvPr/>
        </p:nvGraphicFramePr>
        <p:xfrm>
          <a:off x="1036405" y="5046397"/>
          <a:ext cx="50419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41" name="公式" r:id="rId7" imgW="2006600" imgH="457200" progId="Equation.3">
                  <p:embed/>
                </p:oleObj>
              </mc:Choice>
              <mc:Fallback>
                <p:oleObj name="公式" r:id="rId7" imgW="20066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405" y="5046397"/>
                        <a:ext cx="50419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4377" name="Object 9"/>
          <p:cNvGraphicFramePr>
            <a:graphicFrameLocks noChangeAspect="1"/>
          </p:cNvGraphicFramePr>
          <p:nvPr/>
        </p:nvGraphicFramePr>
        <p:xfrm>
          <a:off x="6437080" y="3652572"/>
          <a:ext cx="22669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42" name="Visio" r:id="rId9" imgW="1588135" imgH="1453515" progId="Visio.Drawing.11">
                  <p:embed/>
                </p:oleObj>
              </mc:Choice>
              <mc:Fallback>
                <p:oleObj name="Visio" r:id="rId9" imgW="1588135" imgH="14535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080" y="3652572"/>
                        <a:ext cx="2266950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54711" y="1223963"/>
            <a:ext cx="801052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方法：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将无向图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的各边加一方向，得有向图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G’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G’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的树与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的树一一对应。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554711" y="2259013"/>
            <a:ext cx="63017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例：求完全图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中不同支撑树的数目。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55397" name="Object 5"/>
          <p:cNvGraphicFramePr>
            <a:graphicFrameLocks noChangeAspect="1"/>
          </p:cNvGraphicFramePr>
          <p:nvPr/>
        </p:nvGraphicFramePr>
        <p:xfrm>
          <a:off x="1130974" y="3243410"/>
          <a:ext cx="6635750" cy="32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9" name="公式" r:id="rId1" imgW="3771900" imgH="1879600" progId="Equation.3">
                  <p:embed/>
                </p:oleObj>
              </mc:Choice>
              <mc:Fallback>
                <p:oleObj name="公式" r:id="rId1" imgW="3771900" imgH="187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974" y="3243410"/>
                        <a:ext cx="6635750" cy="329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无向连通图的树计数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11169" y="1223963"/>
            <a:ext cx="8328031" cy="1852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3.3.1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根树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是有向树，若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中存在某结点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的入度为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，其余结点入度为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是以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为根的外向树，或称根树，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用       表示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590669" y="2663825"/>
          <a:ext cx="328149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2" name="公式" r:id="rId1" imgW="139700" imgH="190500" progId="Equation.3">
                  <p:embed/>
                </p:oleObj>
              </mc:Choice>
              <mc:Fallback>
                <p:oleObj name="公式" r:id="rId1" imgW="1397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69" y="2663825"/>
                        <a:ext cx="328149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2401882" y="3608388"/>
            <a:ext cx="3300417" cy="2209800"/>
            <a:chOff x="1806" y="1776"/>
            <a:chExt cx="2092" cy="1392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2201" y="2400"/>
              <a:ext cx="144" cy="768"/>
              <a:chOff x="576" y="1248"/>
              <a:chExt cx="144" cy="768"/>
            </a:xfrm>
          </p:grpSpPr>
          <p:sp>
            <p:nvSpPr>
              <p:cNvPr id="18457" name="Oval 7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8" name="Line 8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9" name="Oval 9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10"/>
            <p:cNvGrpSpPr/>
            <p:nvPr/>
          </p:nvGrpSpPr>
          <p:grpSpPr bwMode="auto">
            <a:xfrm>
              <a:off x="2777" y="1776"/>
              <a:ext cx="144" cy="768"/>
              <a:chOff x="576" y="1248"/>
              <a:chExt cx="144" cy="768"/>
            </a:xfrm>
          </p:grpSpPr>
          <p:sp>
            <p:nvSpPr>
              <p:cNvPr id="18454" name="Oval 11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5" name="Line 12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6" name="Oval 13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14"/>
            <p:cNvGrpSpPr/>
            <p:nvPr/>
          </p:nvGrpSpPr>
          <p:grpSpPr bwMode="auto">
            <a:xfrm flipV="1">
              <a:off x="3305" y="2400"/>
              <a:ext cx="144" cy="768"/>
              <a:chOff x="576" y="1248"/>
              <a:chExt cx="144" cy="768"/>
            </a:xfrm>
          </p:grpSpPr>
          <p:sp>
            <p:nvSpPr>
              <p:cNvPr id="18451" name="Oval 15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2" name="Line 16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3" name="Oval 17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441" name="Line 18"/>
            <p:cNvSpPr>
              <a:spLocks noChangeShapeType="1"/>
            </p:cNvSpPr>
            <p:nvPr/>
          </p:nvSpPr>
          <p:spPr bwMode="auto">
            <a:xfrm>
              <a:off x="2873" y="1872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2" name="Line 19"/>
            <p:cNvSpPr>
              <a:spLocks noChangeShapeType="1"/>
            </p:cNvSpPr>
            <p:nvPr/>
          </p:nvSpPr>
          <p:spPr bwMode="auto">
            <a:xfrm flipH="1">
              <a:off x="2297" y="1872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Group 20"/>
            <p:cNvGrpSpPr/>
            <p:nvPr/>
          </p:nvGrpSpPr>
          <p:grpSpPr bwMode="auto">
            <a:xfrm>
              <a:off x="2777" y="2400"/>
              <a:ext cx="144" cy="768"/>
              <a:chOff x="576" y="1248"/>
              <a:chExt cx="144" cy="768"/>
            </a:xfrm>
          </p:grpSpPr>
          <p:sp>
            <p:nvSpPr>
              <p:cNvPr id="18448" name="Oval 21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49" name="Line 22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0" name="Oval 23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444" name="Line 24"/>
            <p:cNvSpPr>
              <a:spLocks noChangeShapeType="1"/>
            </p:cNvSpPr>
            <p:nvPr/>
          </p:nvSpPr>
          <p:spPr bwMode="auto">
            <a:xfrm rot="2112640">
              <a:off x="2061" y="250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5" name="Oval 25"/>
            <p:cNvSpPr>
              <a:spLocks noChangeArrowheads="1"/>
            </p:cNvSpPr>
            <p:nvPr/>
          </p:nvSpPr>
          <p:spPr bwMode="auto">
            <a:xfrm rot="2112640">
              <a:off x="1806" y="2989"/>
              <a:ext cx="144" cy="1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6" name="Line 26"/>
            <p:cNvSpPr>
              <a:spLocks noChangeShapeType="1"/>
            </p:cNvSpPr>
            <p:nvPr/>
          </p:nvSpPr>
          <p:spPr bwMode="auto">
            <a:xfrm rot="19487360">
              <a:off x="3619" y="2474"/>
              <a:ext cx="1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7" name="Oval 27"/>
            <p:cNvSpPr>
              <a:spLocks noChangeArrowheads="1"/>
            </p:cNvSpPr>
            <p:nvPr/>
          </p:nvSpPr>
          <p:spPr bwMode="auto">
            <a:xfrm rot="19487360" flipH="1">
              <a:off x="3754" y="3003"/>
              <a:ext cx="144" cy="13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根树的定义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ChangeArrowheads="1"/>
          </p:cNvSpPr>
          <p:nvPr/>
        </p:nvSpPr>
        <p:spPr bwMode="auto">
          <a:xfrm>
            <a:off x="476250" y="1268413"/>
            <a:ext cx="8370888" cy="1261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问题：根树能否从树根沿着正向边走到所有叶子？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考虑拓扑路径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每走一步，去掉原有结点，找入度为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的结点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81063" y="2663825"/>
            <a:ext cx="2746375" cy="2843213"/>
            <a:chOff x="555" y="1678"/>
            <a:chExt cx="1730" cy="1791"/>
          </a:xfrm>
        </p:grpSpPr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1122" y="1877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flipH="1">
              <a:off x="669" y="1933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584" y="2443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1179" y="1933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7" name="Oval 9"/>
            <p:cNvSpPr>
              <a:spLocks noChangeArrowheads="1"/>
            </p:cNvSpPr>
            <p:nvPr/>
          </p:nvSpPr>
          <p:spPr bwMode="auto">
            <a:xfrm>
              <a:off x="1548" y="247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 flipH="1">
              <a:off x="1094" y="2529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69" name="Oval 11"/>
            <p:cNvSpPr>
              <a:spLocks noChangeArrowheads="1"/>
            </p:cNvSpPr>
            <p:nvPr/>
          </p:nvSpPr>
          <p:spPr bwMode="auto">
            <a:xfrm>
              <a:off x="1009" y="3039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1604" y="2529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1" name="Oval 13"/>
            <p:cNvSpPr>
              <a:spLocks noChangeArrowheads="1"/>
            </p:cNvSpPr>
            <p:nvPr/>
          </p:nvSpPr>
          <p:spPr bwMode="auto">
            <a:xfrm>
              <a:off x="1973" y="3068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1236" y="167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1633" y="2302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4" name="Text Box 16"/>
            <p:cNvSpPr txBox="1">
              <a:spLocks noChangeArrowheads="1"/>
            </p:cNvSpPr>
            <p:nvPr/>
          </p:nvSpPr>
          <p:spPr bwMode="auto">
            <a:xfrm>
              <a:off x="1973" y="312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924" y="3181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555" y="250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1377" y="199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669" y="190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1774" y="261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1066" y="255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58487" name="Object 23"/>
          <p:cNvGraphicFramePr>
            <a:graphicFrameLocks noChangeAspect="1"/>
          </p:cNvGraphicFramePr>
          <p:nvPr/>
        </p:nvGraphicFramePr>
        <p:xfrm>
          <a:off x="4527550" y="2889250"/>
          <a:ext cx="26924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8" name="公式" r:id="rId1" imgW="1549400" imgH="914400" progId="Equation.3">
                  <p:embed/>
                </p:oleObj>
              </mc:Choice>
              <mc:Fallback>
                <p:oleObj name="公式" r:id="rId1" imgW="154940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2889250"/>
                        <a:ext cx="2692400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88" name="Rectangle 24"/>
          <p:cNvSpPr>
            <a:spLocks noChangeArrowheads="1"/>
          </p:cNvSpPr>
          <p:nvPr/>
        </p:nvSpPr>
        <p:spPr bwMode="auto">
          <a:xfrm>
            <a:off x="3851275" y="4868863"/>
            <a:ext cx="5008563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的入度为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，其余结点入度为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因此根结点的基本关联矩阵一定是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每行每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列只有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元素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ChangeArrowheads="1"/>
          </p:cNvSpPr>
          <p:nvPr/>
        </p:nvSpPr>
        <p:spPr bwMode="auto">
          <a:xfrm>
            <a:off x="206375" y="1268413"/>
            <a:ext cx="86217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例：下面哪个图是树？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2274888"/>
            <a:ext cx="2819400" cy="1371600"/>
            <a:chOff x="528" y="1008"/>
            <a:chExt cx="1776" cy="864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1056" y="1104"/>
              <a:ext cx="144" cy="768"/>
              <a:chOff x="576" y="1248"/>
              <a:chExt cx="144" cy="768"/>
            </a:xfrm>
          </p:grpSpPr>
          <p:sp>
            <p:nvSpPr>
              <p:cNvPr id="86075" name="Oval 6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76" name="Line 7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77" name="Oval 8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9"/>
            <p:cNvGrpSpPr/>
            <p:nvPr/>
          </p:nvGrpSpPr>
          <p:grpSpPr bwMode="auto">
            <a:xfrm>
              <a:off x="1632" y="1104"/>
              <a:ext cx="144" cy="768"/>
              <a:chOff x="576" y="1248"/>
              <a:chExt cx="144" cy="768"/>
            </a:xfrm>
          </p:grpSpPr>
          <p:sp>
            <p:nvSpPr>
              <p:cNvPr id="86072" name="Oval 10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73" name="Line 11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74" name="Oval 12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2160" y="1104"/>
              <a:ext cx="144" cy="768"/>
              <a:chOff x="576" y="1248"/>
              <a:chExt cx="144" cy="768"/>
            </a:xfrm>
          </p:grpSpPr>
          <p:sp>
            <p:nvSpPr>
              <p:cNvPr id="86069" name="Oval 14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70" name="Line 15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71" name="Oval 16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066" name="Line 17"/>
            <p:cNvSpPr>
              <a:spLocks noChangeShapeType="1"/>
            </p:cNvSpPr>
            <p:nvPr/>
          </p:nvSpPr>
          <p:spPr bwMode="auto">
            <a:xfrm>
              <a:off x="1728" y="120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67" name="Line 18"/>
            <p:cNvSpPr>
              <a:spLocks noChangeShapeType="1"/>
            </p:cNvSpPr>
            <p:nvPr/>
          </p:nvSpPr>
          <p:spPr bwMode="auto">
            <a:xfrm flipH="1">
              <a:off x="1152" y="120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68" name="Text Box 19"/>
            <p:cNvSpPr txBox="1">
              <a:spLocks noChangeArrowheads="1"/>
            </p:cNvSpPr>
            <p:nvPr/>
          </p:nvSpPr>
          <p:spPr bwMode="auto">
            <a:xfrm>
              <a:off x="528" y="1008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a)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0"/>
          <p:cNvGrpSpPr/>
          <p:nvPr/>
        </p:nvGrpSpPr>
        <p:grpSpPr bwMode="auto">
          <a:xfrm>
            <a:off x="5257800" y="2198688"/>
            <a:ext cx="2819400" cy="1447800"/>
            <a:chOff x="3312" y="960"/>
            <a:chExt cx="1776" cy="912"/>
          </a:xfrm>
        </p:grpSpPr>
        <p:grpSp>
          <p:nvGrpSpPr>
            <p:cNvPr id="7" name="Group 21"/>
            <p:cNvGrpSpPr/>
            <p:nvPr/>
          </p:nvGrpSpPr>
          <p:grpSpPr bwMode="auto">
            <a:xfrm>
              <a:off x="3840" y="1104"/>
              <a:ext cx="144" cy="768"/>
              <a:chOff x="576" y="1248"/>
              <a:chExt cx="144" cy="768"/>
            </a:xfrm>
          </p:grpSpPr>
          <p:sp>
            <p:nvSpPr>
              <p:cNvPr id="86060" name="Oval 22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61" name="Line 23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62" name="Oval 24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25"/>
            <p:cNvGrpSpPr/>
            <p:nvPr/>
          </p:nvGrpSpPr>
          <p:grpSpPr bwMode="auto">
            <a:xfrm>
              <a:off x="4416" y="1104"/>
              <a:ext cx="144" cy="768"/>
              <a:chOff x="576" y="1248"/>
              <a:chExt cx="144" cy="768"/>
            </a:xfrm>
          </p:grpSpPr>
          <p:sp>
            <p:nvSpPr>
              <p:cNvPr id="86057" name="Oval 26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58" name="Line 27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59" name="Oval 28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Group 29"/>
            <p:cNvGrpSpPr/>
            <p:nvPr/>
          </p:nvGrpSpPr>
          <p:grpSpPr bwMode="auto">
            <a:xfrm>
              <a:off x="4944" y="1104"/>
              <a:ext cx="144" cy="768"/>
              <a:chOff x="576" y="1248"/>
              <a:chExt cx="144" cy="768"/>
            </a:xfrm>
          </p:grpSpPr>
          <p:sp>
            <p:nvSpPr>
              <p:cNvPr id="86054" name="Oval 30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55" name="Line 31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56" name="Oval 32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050" name="Line 33"/>
            <p:cNvSpPr>
              <a:spLocks noChangeShapeType="1"/>
            </p:cNvSpPr>
            <p:nvPr/>
          </p:nvSpPr>
          <p:spPr bwMode="auto">
            <a:xfrm>
              <a:off x="4512" y="120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51" name="Line 34"/>
            <p:cNvSpPr>
              <a:spLocks noChangeShapeType="1"/>
            </p:cNvSpPr>
            <p:nvPr/>
          </p:nvSpPr>
          <p:spPr bwMode="auto">
            <a:xfrm flipH="1">
              <a:off x="3936" y="120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52" name="Line 35"/>
            <p:cNvSpPr>
              <a:spLocks noChangeShapeType="1"/>
            </p:cNvSpPr>
            <p:nvPr/>
          </p:nvSpPr>
          <p:spPr bwMode="auto">
            <a:xfrm>
              <a:off x="3936" y="1152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53" name="Text Box 36"/>
            <p:cNvSpPr txBox="1">
              <a:spLocks noChangeArrowheads="1"/>
            </p:cNvSpPr>
            <p:nvPr/>
          </p:nvSpPr>
          <p:spPr bwMode="auto">
            <a:xfrm>
              <a:off x="3312" y="960"/>
              <a:ext cx="29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b)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37"/>
          <p:cNvGrpSpPr/>
          <p:nvPr/>
        </p:nvGrpSpPr>
        <p:grpSpPr bwMode="auto">
          <a:xfrm>
            <a:off x="2649537" y="3810000"/>
            <a:ext cx="3295650" cy="2209800"/>
            <a:chOff x="1669" y="2400"/>
            <a:chExt cx="2076" cy="1392"/>
          </a:xfrm>
        </p:grpSpPr>
        <p:grpSp>
          <p:nvGrpSpPr>
            <p:cNvPr id="11" name="Group 38"/>
            <p:cNvGrpSpPr/>
            <p:nvPr/>
          </p:nvGrpSpPr>
          <p:grpSpPr bwMode="auto">
            <a:xfrm>
              <a:off x="2064" y="3024"/>
              <a:ext cx="144" cy="768"/>
              <a:chOff x="576" y="1248"/>
              <a:chExt cx="144" cy="768"/>
            </a:xfrm>
          </p:grpSpPr>
          <p:sp>
            <p:nvSpPr>
              <p:cNvPr id="86044" name="Oval 39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45" name="Line 40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46" name="Oval 41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Group 42"/>
            <p:cNvGrpSpPr/>
            <p:nvPr/>
          </p:nvGrpSpPr>
          <p:grpSpPr bwMode="auto">
            <a:xfrm>
              <a:off x="2640" y="2400"/>
              <a:ext cx="144" cy="768"/>
              <a:chOff x="576" y="1248"/>
              <a:chExt cx="144" cy="768"/>
            </a:xfrm>
          </p:grpSpPr>
          <p:sp>
            <p:nvSpPr>
              <p:cNvPr id="86041" name="Oval 43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42" name="Line 44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43" name="Oval 45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Group 46"/>
            <p:cNvGrpSpPr/>
            <p:nvPr/>
          </p:nvGrpSpPr>
          <p:grpSpPr bwMode="auto">
            <a:xfrm flipV="1">
              <a:off x="3168" y="3024"/>
              <a:ext cx="144" cy="768"/>
              <a:chOff x="576" y="1248"/>
              <a:chExt cx="144" cy="768"/>
            </a:xfrm>
          </p:grpSpPr>
          <p:sp>
            <p:nvSpPr>
              <p:cNvPr id="86038" name="Oval 47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39" name="Line 48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40" name="Oval 49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027" name="Line 50"/>
            <p:cNvSpPr>
              <a:spLocks noChangeShapeType="1"/>
            </p:cNvSpPr>
            <p:nvPr/>
          </p:nvSpPr>
          <p:spPr bwMode="auto">
            <a:xfrm>
              <a:off x="2736" y="2496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28" name="Line 51"/>
            <p:cNvSpPr>
              <a:spLocks noChangeShapeType="1"/>
            </p:cNvSpPr>
            <p:nvPr/>
          </p:nvSpPr>
          <p:spPr bwMode="auto">
            <a:xfrm flipH="1">
              <a:off x="2160" y="2496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" name="Group 52"/>
            <p:cNvGrpSpPr/>
            <p:nvPr/>
          </p:nvGrpSpPr>
          <p:grpSpPr bwMode="auto">
            <a:xfrm>
              <a:off x="2640" y="3024"/>
              <a:ext cx="144" cy="768"/>
              <a:chOff x="576" y="1248"/>
              <a:chExt cx="144" cy="768"/>
            </a:xfrm>
          </p:grpSpPr>
          <p:sp>
            <p:nvSpPr>
              <p:cNvPr id="86035" name="Oval 53"/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36" name="Line 54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037" name="Oval 55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030" name="Line 56"/>
            <p:cNvSpPr>
              <a:spLocks noChangeShapeType="1"/>
            </p:cNvSpPr>
            <p:nvPr/>
          </p:nvSpPr>
          <p:spPr bwMode="auto">
            <a:xfrm rot="2112640">
              <a:off x="1924" y="3124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31" name="Oval 57"/>
            <p:cNvSpPr>
              <a:spLocks noChangeArrowheads="1"/>
            </p:cNvSpPr>
            <p:nvPr/>
          </p:nvSpPr>
          <p:spPr bwMode="auto">
            <a:xfrm rot="2112640">
              <a:off x="1669" y="3613"/>
              <a:ext cx="144" cy="16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32" name="Line 58"/>
            <p:cNvSpPr>
              <a:spLocks noChangeShapeType="1"/>
            </p:cNvSpPr>
            <p:nvPr/>
          </p:nvSpPr>
          <p:spPr bwMode="auto">
            <a:xfrm rot="19487360" flipH="1">
              <a:off x="3477" y="3100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33" name="Oval 59"/>
            <p:cNvSpPr>
              <a:spLocks noChangeArrowheads="1"/>
            </p:cNvSpPr>
            <p:nvPr/>
          </p:nvSpPr>
          <p:spPr bwMode="auto">
            <a:xfrm rot="19487360" flipH="1">
              <a:off x="3615" y="3604"/>
              <a:ext cx="130" cy="14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34" name="Text Box 60"/>
            <p:cNvSpPr txBox="1">
              <a:spLocks noChangeArrowheads="1"/>
            </p:cNvSpPr>
            <p:nvPr/>
          </p:nvSpPr>
          <p:spPr bwMode="auto">
            <a:xfrm>
              <a:off x="1720" y="2425"/>
              <a:ext cx="28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16541" name="Line 61"/>
          <p:cNvSpPr>
            <a:spLocks noChangeShapeType="1"/>
          </p:cNvSpPr>
          <p:nvPr/>
        </p:nvSpPr>
        <p:spPr bwMode="auto">
          <a:xfrm>
            <a:off x="3402013" y="4914900"/>
            <a:ext cx="900112" cy="989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/>
      <p:bldP spid="916541" grpId="0" animBg="1"/>
      <p:bldP spid="916541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836613" y="1314450"/>
            <a:ext cx="2746375" cy="2843213"/>
            <a:chOff x="555" y="1678"/>
            <a:chExt cx="1730" cy="1791"/>
          </a:xfrm>
        </p:grpSpPr>
        <p:sp>
          <p:nvSpPr>
            <p:cNvPr id="20507" name="Oval 4"/>
            <p:cNvSpPr>
              <a:spLocks noChangeArrowheads="1"/>
            </p:cNvSpPr>
            <p:nvPr/>
          </p:nvSpPr>
          <p:spPr bwMode="auto">
            <a:xfrm>
              <a:off x="1122" y="1877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8" name="Line 5"/>
            <p:cNvSpPr>
              <a:spLocks noChangeShapeType="1"/>
            </p:cNvSpPr>
            <p:nvPr/>
          </p:nvSpPr>
          <p:spPr bwMode="auto">
            <a:xfrm flipH="1">
              <a:off x="669" y="1933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9" name="Oval 6"/>
            <p:cNvSpPr>
              <a:spLocks noChangeArrowheads="1"/>
            </p:cNvSpPr>
            <p:nvPr/>
          </p:nvSpPr>
          <p:spPr bwMode="auto">
            <a:xfrm>
              <a:off x="584" y="2443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0" name="Line 7"/>
            <p:cNvSpPr>
              <a:spLocks noChangeShapeType="1"/>
            </p:cNvSpPr>
            <p:nvPr/>
          </p:nvSpPr>
          <p:spPr bwMode="auto">
            <a:xfrm>
              <a:off x="1179" y="1933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1" name="Oval 8"/>
            <p:cNvSpPr>
              <a:spLocks noChangeArrowheads="1"/>
            </p:cNvSpPr>
            <p:nvPr/>
          </p:nvSpPr>
          <p:spPr bwMode="auto">
            <a:xfrm>
              <a:off x="1548" y="247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1094" y="2529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3" name="Oval 10"/>
            <p:cNvSpPr>
              <a:spLocks noChangeArrowheads="1"/>
            </p:cNvSpPr>
            <p:nvPr/>
          </p:nvSpPr>
          <p:spPr bwMode="auto">
            <a:xfrm>
              <a:off x="1009" y="3039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4" name="Line 11"/>
            <p:cNvSpPr>
              <a:spLocks noChangeShapeType="1"/>
            </p:cNvSpPr>
            <p:nvPr/>
          </p:nvSpPr>
          <p:spPr bwMode="auto">
            <a:xfrm>
              <a:off x="1604" y="2529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5" name="Oval 12"/>
            <p:cNvSpPr>
              <a:spLocks noChangeArrowheads="1"/>
            </p:cNvSpPr>
            <p:nvPr/>
          </p:nvSpPr>
          <p:spPr bwMode="auto">
            <a:xfrm>
              <a:off x="1973" y="3068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6" name="Text Box 13"/>
            <p:cNvSpPr txBox="1">
              <a:spLocks noChangeArrowheads="1"/>
            </p:cNvSpPr>
            <p:nvPr/>
          </p:nvSpPr>
          <p:spPr bwMode="auto">
            <a:xfrm>
              <a:off x="1236" y="167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7" name="Text Box 14"/>
            <p:cNvSpPr txBox="1">
              <a:spLocks noChangeArrowheads="1"/>
            </p:cNvSpPr>
            <p:nvPr/>
          </p:nvSpPr>
          <p:spPr bwMode="auto">
            <a:xfrm>
              <a:off x="1633" y="2302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8" name="Text Box 15"/>
            <p:cNvSpPr txBox="1">
              <a:spLocks noChangeArrowheads="1"/>
            </p:cNvSpPr>
            <p:nvPr/>
          </p:nvSpPr>
          <p:spPr bwMode="auto">
            <a:xfrm>
              <a:off x="1973" y="312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9" name="Text Box 16"/>
            <p:cNvSpPr txBox="1">
              <a:spLocks noChangeArrowheads="1"/>
            </p:cNvSpPr>
            <p:nvPr/>
          </p:nvSpPr>
          <p:spPr bwMode="auto">
            <a:xfrm>
              <a:off x="924" y="3181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0" name="Text Box 17"/>
            <p:cNvSpPr txBox="1">
              <a:spLocks noChangeArrowheads="1"/>
            </p:cNvSpPr>
            <p:nvPr/>
          </p:nvSpPr>
          <p:spPr bwMode="auto">
            <a:xfrm>
              <a:off x="555" y="250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1" name="Text Box 18"/>
            <p:cNvSpPr txBox="1">
              <a:spLocks noChangeArrowheads="1"/>
            </p:cNvSpPr>
            <p:nvPr/>
          </p:nvSpPr>
          <p:spPr bwMode="auto">
            <a:xfrm>
              <a:off x="1377" y="199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2" name="Text Box 19"/>
            <p:cNvSpPr txBox="1">
              <a:spLocks noChangeArrowheads="1"/>
            </p:cNvSpPr>
            <p:nvPr/>
          </p:nvSpPr>
          <p:spPr bwMode="auto">
            <a:xfrm>
              <a:off x="669" y="190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3" name="Text Box 20"/>
            <p:cNvSpPr txBox="1">
              <a:spLocks noChangeArrowheads="1"/>
            </p:cNvSpPr>
            <p:nvPr/>
          </p:nvSpPr>
          <p:spPr bwMode="auto">
            <a:xfrm>
              <a:off x="1774" y="261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4" name="Text Box 21"/>
            <p:cNvSpPr txBox="1">
              <a:spLocks noChangeArrowheads="1"/>
            </p:cNvSpPr>
            <p:nvPr/>
          </p:nvSpPr>
          <p:spPr bwMode="auto">
            <a:xfrm>
              <a:off x="1066" y="255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960534" name="Object 22"/>
          <p:cNvGraphicFramePr>
            <a:graphicFrameLocks noChangeAspect="1"/>
          </p:cNvGraphicFramePr>
          <p:nvPr/>
        </p:nvGraphicFramePr>
        <p:xfrm>
          <a:off x="792163" y="4329113"/>
          <a:ext cx="26924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6" name="公式" r:id="rId1" imgW="1549400" imgH="914400" progId="Equation.3">
                  <p:embed/>
                </p:oleObj>
              </mc:Choice>
              <mc:Fallback>
                <p:oleObj name="公式" r:id="rId1" imgW="1549400" imgH="914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329113"/>
                        <a:ext cx="2692400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35" name="AutoShape 23"/>
          <p:cNvSpPr>
            <a:spLocks noChangeArrowheads="1"/>
          </p:cNvSpPr>
          <p:nvPr/>
        </p:nvSpPr>
        <p:spPr bwMode="auto">
          <a:xfrm>
            <a:off x="4122738" y="2573338"/>
            <a:ext cx="854075" cy="450850"/>
          </a:xfrm>
          <a:prstGeom prst="rightArrow">
            <a:avLst>
              <a:gd name="adj1" fmla="val 50000"/>
              <a:gd name="adj2" fmla="val 47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0536" name="Text Box 24"/>
          <p:cNvSpPr txBox="1">
            <a:spLocks noChangeArrowheads="1"/>
          </p:cNvSpPr>
          <p:nvPr/>
        </p:nvSpPr>
        <p:spPr bwMode="auto">
          <a:xfrm>
            <a:off x="6643688" y="1223963"/>
            <a:ext cx="4953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1" i="1" u="none" strike="noStrike" kern="1200" cap="none" spc="0" normalizeH="0" baseline="-2500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5562600" y="1539875"/>
            <a:ext cx="2746375" cy="2527300"/>
            <a:chOff x="3504" y="970"/>
            <a:chExt cx="1730" cy="1592"/>
          </a:xfrm>
        </p:grpSpPr>
        <p:sp>
          <p:nvSpPr>
            <p:cNvPr id="20490" name="Oval 26"/>
            <p:cNvSpPr>
              <a:spLocks noChangeArrowheads="1"/>
            </p:cNvSpPr>
            <p:nvPr/>
          </p:nvSpPr>
          <p:spPr bwMode="auto">
            <a:xfrm>
              <a:off x="4071" y="970"/>
              <a:ext cx="114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1" name="Line 27"/>
            <p:cNvSpPr>
              <a:spLocks noChangeShapeType="1"/>
            </p:cNvSpPr>
            <p:nvPr/>
          </p:nvSpPr>
          <p:spPr bwMode="auto">
            <a:xfrm flipH="1">
              <a:off x="3618" y="1026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2" name="Oval 28"/>
            <p:cNvSpPr>
              <a:spLocks noChangeArrowheads="1"/>
            </p:cNvSpPr>
            <p:nvPr/>
          </p:nvSpPr>
          <p:spPr bwMode="auto">
            <a:xfrm>
              <a:off x="3533" y="1536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3" name="Line 29"/>
            <p:cNvSpPr>
              <a:spLocks noChangeShapeType="1"/>
            </p:cNvSpPr>
            <p:nvPr/>
          </p:nvSpPr>
          <p:spPr bwMode="auto">
            <a:xfrm>
              <a:off x="4128" y="1026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4" name="Oval 30"/>
            <p:cNvSpPr>
              <a:spLocks noChangeArrowheads="1"/>
            </p:cNvSpPr>
            <p:nvPr/>
          </p:nvSpPr>
          <p:spPr bwMode="auto">
            <a:xfrm>
              <a:off x="4497" y="1565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5" name="Line 31"/>
            <p:cNvSpPr>
              <a:spLocks noChangeShapeType="1"/>
            </p:cNvSpPr>
            <p:nvPr/>
          </p:nvSpPr>
          <p:spPr bwMode="auto">
            <a:xfrm flipH="1">
              <a:off x="4043" y="1622"/>
              <a:ext cx="510" cy="5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6" name="Oval 32"/>
            <p:cNvSpPr>
              <a:spLocks noChangeArrowheads="1"/>
            </p:cNvSpPr>
            <p:nvPr/>
          </p:nvSpPr>
          <p:spPr bwMode="auto">
            <a:xfrm>
              <a:off x="3958" y="2132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7" name="Line 33"/>
            <p:cNvSpPr>
              <a:spLocks noChangeShapeType="1"/>
            </p:cNvSpPr>
            <p:nvPr/>
          </p:nvSpPr>
          <p:spPr bwMode="auto">
            <a:xfrm>
              <a:off x="4553" y="1622"/>
              <a:ext cx="397" cy="5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8" name="Oval 34"/>
            <p:cNvSpPr>
              <a:spLocks noChangeArrowheads="1"/>
            </p:cNvSpPr>
            <p:nvPr/>
          </p:nvSpPr>
          <p:spPr bwMode="auto">
            <a:xfrm>
              <a:off x="4922" y="2161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9" name="Text Box 35"/>
            <p:cNvSpPr txBox="1">
              <a:spLocks noChangeArrowheads="1"/>
            </p:cNvSpPr>
            <p:nvPr/>
          </p:nvSpPr>
          <p:spPr bwMode="auto">
            <a:xfrm>
              <a:off x="4582" y="1395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0" name="Text Box 36"/>
            <p:cNvSpPr txBox="1">
              <a:spLocks noChangeArrowheads="1"/>
            </p:cNvSpPr>
            <p:nvPr/>
          </p:nvSpPr>
          <p:spPr bwMode="auto">
            <a:xfrm>
              <a:off x="4922" y="221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1" name="Text Box 37"/>
            <p:cNvSpPr txBox="1">
              <a:spLocks noChangeArrowheads="1"/>
            </p:cNvSpPr>
            <p:nvPr/>
          </p:nvSpPr>
          <p:spPr bwMode="auto">
            <a:xfrm>
              <a:off x="3873" y="227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2" name="Text Box 38"/>
            <p:cNvSpPr txBox="1">
              <a:spLocks noChangeArrowheads="1"/>
            </p:cNvSpPr>
            <p:nvPr/>
          </p:nvSpPr>
          <p:spPr bwMode="auto">
            <a:xfrm>
              <a:off x="3504" y="1593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3" name="Text Box 39"/>
            <p:cNvSpPr txBox="1">
              <a:spLocks noChangeArrowheads="1"/>
            </p:cNvSpPr>
            <p:nvPr/>
          </p:nvSpPr>
          <p:spPr bwMode="auto">
            <a:xfrm>
              <a:off x="4326" y="1083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4" name="Text Box 40"/>
            <p:cNvSpPr txBox="1">
              <a:spLocks noChangeArrowheads="1"/>
            </p:cNvSpPr>
            <p:nvPr/>
          </p:nvSpPr>
          <p:spPr bwMode="auto">
            <a:xfrm>
              <a:off x="3618" y="998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5" name="Text Box 41"/>
            <p:cNvSpPr txBox="1">
              <a:spLocks noChangeArrowheads="1"/>
            </p:cNvSpPr>
            <p:nvPr/>
          </p:nvSpPr>
          <p:spPr bwMode="auto">
            <a:xfrm>
              <a:off x="4723" y="1707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6" name="Text Box 42"/>
            <p:cNvSpPr txBox="1">
              <a:spLocks noChangeArrowheads="1"/>
            </p:cNvSpPr>
            <p:nvPr/>
          </p:nvSpPr>
          <p:spPr bwMode="auto">
            <a:xfrm>
              <a:off x="4015" y="1650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960555" name="Object 43"/>
          <p:cNvGraphicFramePr>
            <a:graphicFrameLocks noChangeAspect="1"/>
          </p:cNvGraphicFramePr>
          <p:nvPr/>
        </p:nvGraphicFramePr>
        <p:xfrm>
          <a:off x="5327650" y="4373563"/>
          <a:ext cx="271303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7" name="公式" r:id="rId3" imgW="1562100" imgH="914400" progId="Equation.3">
                  <p:embed/>
                </p:oleObj>
              </mc:Choice>
              <mc:Fallback>
                <p:oleObj name="公式" r:id="rId3" imgW="1562100" imgH="914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373563"/>
                        <a:ext cx="2713038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56" name="AutoShape 44"/>
          <p:cNvSpPr>
            <a:spLocks noChangeArrowheads="1"/>
          </p:cNvSpPr>
          <p:nvPr/>
        </p:nvSpPr>
        <p:spPr bwMode="auto">
          <a:xfrm>
            <a:off x="4076700" y="4824413"/>
            <a:ext cx="854075" cy="450850"/>
          </a:xfrm>
          <a:prstGeom prst="rightArrow">
            <a:avLst>
              <a:gd name="adj1" fmla="val 50000"/>
              <a:gd name="adj2" fmla="val 47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35" grpId="0" animBg="1"/>
      <p:bldP spid="960536" grpId="0"/>
      <p:bldP spid="96055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511169" y="1223963"/>
                <a:ext cx="8632831" cy="4969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根树的特征：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若对根树的节点和边序号重新编号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使得每条边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都满足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的编号小于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的编号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则得到根节点基本关联矩阵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𝑩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𝟎</m:t>
                        </m:r>
                      </m:sub>
                      <m:sup/>
                    </m:sSub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’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为上三角矩阵，对角元均为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根树的特征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*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若把该矩阵的所有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均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变为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，行列式不变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*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其他的树呢？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169" y="1223963"/>
                <a:ext cx="8632831" cy="4969887"/>
              </a:xfrm>
              <a:prstGeom prst="rect">
                <a:avLst/>
              </a:prstGeom>
              <a:blipFill rotWithShape="1">
                <a:blip r:embed="rId1"/>
                <a:stretch>
                  <a:fillRect l="-7" t="-6" b="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709425" y="3947532"/>
            <a:ext cx="133815" cy="1773044"/>
            <a:chOff x="5709425" y="3947532"/>
            <a:chExt cx="133815" cy="177304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709425" y="3947532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716860" y="5709425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24293" y="3947532"/>
              <a:ext cx="0" cy="1773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7772400" y="3947532"/>
            <a:ext cx="152399" cy="1773044"/>
            <a:chOff x="5709425" y="3947532"/>
            <a:chExt cx="133815" cy="177304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709425" y="3947532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716860" y="5709425"/>
              <a:ext cx="12638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724293" y="3947532"/>
              <a:ext cx="0" cy="177304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116497" y="3812565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97" y="3812565"/>
                <a:ext cx="58535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0" t="-5" r="1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6528088" y="3793982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88" y="3793982"/>
                <a:ext cx="58535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9" t="-107" r="29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980598" y="3805134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98" y="3805134"/>
                <a:ext cx="58535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" t="-46" r="96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7409035" y="3812569"/>
                <a:ext cx="585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035" y="3812569"/>
                <a:ext cx="58535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84" t="-6" r="6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694558" y="4170153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58" y="4170153"/>
                <a:ext cx="60138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85" t="-23" r="9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5689428" y="4515437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28" y="4515437"/>
                <a:ext cx="6013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77" t="-127" r="83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5703715" y="4886092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15" y="4886092"/>
                <a:ext cx="60138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4" t="-87" r="30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719164" y="5247760"/>
                <a:ext cx="601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64" y="5247760"/>
                <a:ext cx="60138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59" t="-26" r="65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6593779" y="418796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79" y="4187960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6" t="-29" r="114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6185353" y="4590212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53" y="4590212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00" t="-94" r="88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6179442" y="4930696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442" y="4930696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57" t="-120" r="4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7462361" y="458646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61" y="4586463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05" t="-107" r="93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7451431" y="4962234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431" y="4962234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75" t="-75" r="63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595905" y="5284869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05" y="5284869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5" t="-86" r="23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7049499" y="458646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499" y="4586463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80" t="-107" r="68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7042377" y="528193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77" y="5281930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50" r="38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6180973" y="528121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73" y="5281213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14" t="-120" r="102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6588407" y="4930696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07" y="4930696"/>
                <a:ext cx="45397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62" t="-120" r="50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6070738" y="4194991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38" y="4194991"/>
                <a:ext cx="6832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0" t="-39" r="11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6452542" y="4570789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542" y="4570789"/>
                <a:ext cx="6832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5" t="-13" r="3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6927762" y="4930696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62" y="4930696"/>
                <a:ext cx="6832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80" t="-120" r="71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7303753" y="5272942"/>
                <a:ext cx="683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−</m:t>
                      </m:r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753" y="5272942"/>
                <a:ext cx="6832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90" t="-116" r="82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7453896" y="4199255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96" y="4199255"/>
                <a:ext cx="45397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9" r="4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7040249" y="419712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9" y="4197123"/>
                <a:ext cx="45397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" t="-88" r="129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56289" y="1406539"/>
                <a:ext cx="7835265" cy="5419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定理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3.3.3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表示有向连通图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的基本关联矩阵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𝑩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中将全部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改为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之后的矩阵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则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中以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为根的根树数目是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证明：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比内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柯西定理，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det(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𝒊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zh-CN" alt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  <a:cs typeface="+mn-cs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  <a:cs typeface="+mn-cs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𝑻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|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ea typeface="Cambria Math" panose="02040503050406030204"/>
                        <a:cs typeface="+mn-cs"/>
                      </a:rPr>
                      <m:t>≠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，说明这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条边构成一棵树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此时如果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zh-CN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  <a:cs typeface="+mn-cs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|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，则它们在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det(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中的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贡献度为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-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由于遍历了所有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条边的组合，所以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为根的根树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795185"/>
                  </a:buClr>
                  <a:buSzPct val="60000"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数目是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det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9" y="1406539"/>
                <a:ext cx="7835265" cy="54190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求下图中以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为根的根树数目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877916" y="2417762"/>
          <a:ext cx="2092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5" name="Visio" r:id="rId4" imgW="1519555" imgH="1438275" progId="Visio.Drawing.11">
                  <p:embed/>
                </p:oleObj>
              </mc:Choice>
              <mc:Fallback>
                <p:oleObj name="Visio" r:id="rId4" imgW="1519555" imgH="14382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916" y="2417762"/>
                        <a:ext cx="2092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076716" y="1080093"/>
          <a:ext cx="2092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3" name="Visio" r:id="rId1" imgW="1519555" imgH="1438275" progId="Visio.Drawing.11">
                  <p:embed/>
                </p:oleObj>
              </mc:Choice>
              <mc:Fallback>
                <p:oleObj name="Visio" r:id="rId1" imgW="1519555" imgH="14382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1080093"/>
                        <a:ext cx="2092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642703" y="1271020"/>
            <a:ext cx="4044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为根的根树数目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62565" name="Object 5"/>
          <p:cNvGraphicFramePr>
            <a:graphicFrameLocks noChangeAspect="1"/>
          </p:cNvGraphicFramePr>
          <p:nvPr/>
        </p:nvGraphicFramePr>
        <p:xfrm>
          <a:off x="1498366" y="1935756"/>
          <a:ext cx="27590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4" name="公式" r:id="rId3" imgW="2095500" imgH="914400" progId="Equation.3">
                  <p:embed/>
                </p:oleObj>
              </mc:Choice>
              <mc:Fallback>
                <p:oleObj name="公式" r:id="rId3" imgW="20955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66" y="1935756"/>
                        <a:ext cx="2759075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642703" y="1846856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62567" name="Object 7"/>
          <p:cNvGraphicFramePr>
            <a:graphicFrameLocks noChangeAspect="1"/>
          </p:cNvGraphicFramePr>
          <p:nvPr/>
        </p:nvGraphicFramePr>
        <p:xfrm>
          <a:off x="1407878" y="3242268"/>
          <a:ext cx="28797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5" name="公式" r:id="rId5" imgW="2146300" imgH="711200" progId="Equation.3">
                  <p:embed/>
                </p:oleObj>
              </mc:Choice>
              <mc:Fallback>
                <p:oleObj name="公式" r:id="rId5" imgW="21463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78" y="3242268"/>
                        <a:ext cx="2879725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8" name="Object 8"/>
          <p:cNvGraphicFramePr>
            <a:graphicFrameLocks noChangeAspect="1"/>
          </p:cNvGraphicFramePr>
          <p:nvPr/>
        </p:nvGraphicFramePr>
        <p:xfrm>
          <a:off x="4649553" y="3196231"/>
          <a:ext cx="327501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6" name="公式" r:id="rId7" imgW="2146300" imgH="711200" progId="Equation.3">
                  <p:embed/>
                </p:oleObj>
              </mc:Choice>
              <mc:Fallback>
                <p:oleObj name="公式" r:id="rId7" imgW="21463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553" y="3196231"/>
                        <a:ext cx="3275013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9" name="Object 9"/>
          <p:cNvGraphicFramePr>
            <a:graphicFrameLocks noChangeAspect="1"/>
          </p:cNvGraphicFramePr>
          <p:nvPr/>
        </p:nvGraphicFramePr>
        <p:xfrm>
          <a:off x="1542816" y="4366218"/>
          <a:ext cx="66262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7" name="公式" r:id="rId9" imgW="4889500" imgH="1371600" progId="Equation.3">
                  <p:embed/>
                </p:oleObj>
              </mc:Choice>
              <mc:Fallback>
                <p:oleObj name="公式" r:id="rId9" imgW="4889500" imgH="1371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816" y="4366218"/>
                        <a:ext cx="6626225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628189" y="1223963"/>
            <a:ext cx="55816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为根且不过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的根树的数目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628189" y="1910987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63590" name="Object 6"/>
          <p:cNvGraphicFramePr>
            <a:graphicFrameLocks noChangeAspect="1"/>
          </p:cNvGraphicFramePr>
          <p:nvPr/>
        </p:nvGraphicFramePr>
        <p:xfrm>
          <a:off x="1393364" y="1864949"/>
          <a:ext cx="27495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50" name="公式" r:id="rId1" imgW="1790700" imgH="914400" progId="Equation.3">
                  <p:embed/>
                </p:oleObj>
              </mc:Choice>
              <mc:Fallback>
                <p:oleObj name="公式" r:id="rId1" imgW="17907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64" y="1864949"/>
                        <a:ext cx="2749550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1" name="Object 7"/>
          <p:cNvGraphicFramePr>
            <a:graphicFrameLocks noChangeAspect="1"/>
          </p:cNvGraphicFramePr>
          <p:nvPr/>
        </p:nvGraphicFramePr>
        <p:xfrm>
          <a:off x="523875" y="3284538"/>
          <a:ext cx="81327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51" name="公式" r:id="rId3" imgW="122224800" imgH="17678400" progId="Equation.3">
                  <p:embed/>
                </p:oleObj>
              </mc:Choice>
              <mc:Fallback>
                <p:oleObj name="公式" r:id="rId3" imgW="122224800" imgH="1767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284538"/>
                        <a:ext cx="813276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92" name="Object 8"/>
          <p:cNvGraphicFramePr>
            <a:graphicFrameLocks noChangeAspect="1"/>
          </p:cNvGraphicFramePr>
          <p:nvPr/>
        </p:nvGraphicFramePr>
        <p:xfrm>
          <a:off x="1051944" y="4668660"/>
          <a:ext cx="7170737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52" name="公式" r:id="rId5" imgW="4584700" imgH="1143000" progId="Equation.3">
                  <p:embed/>
                </p:oleObj>
              </mc:Choice>
              <mc:Fallback>
                <p:oleObj name="公式" r:id="rId5" imgW="45847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44" y="4668660"/>
                        <a:ext cx="7170737" cy="178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有向图根树的计数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789170" y="1156643"/>
            <a:ext cx="2015203" cy="1965888"/>
            <a:chOff x="6642099" y="998538"/>
            <a:chExt cx="2015203" cy="1965888"/>
          </a:xfrm>
        </p:grpSpPr>
        <p:graphicFrame>
          <p:nvGraphicFramePr>
            <p:cNvPr id="963589" name="Object 5"/>
            <p:cNvGraphicFramePr>
              <a:graphicFrameLocks noChangeAspect="1"/>
            </p:cNvGraphicFramePr>
            <p:nvPr/>
          </p:nvGraphicFramePr>
          <p:xfrm>
            <a:off x="6642100" y="998538"/>
            <a:ext cx="1944688" cy="184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953" name="Visio" r:id="rId7" imgW="1519555" imgH="1438275" progId="Visio.Drawing.11">
                    <p:embed/>
                  </p:oleObj>
                </mc:Choice>
                <mc:Fallback>
                  <p:oleObj name="Visio" r:id="rId7" imgW="1519555" imgH="1438275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2100" y="998538"/>
                          <a:ext cx="1944688" cy="1849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5910" name="Picture 2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391833" y="1125454"/>
              <a:ext cx="265469" cy="34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5912" name="Picture 24"/>
            <p:cNvPicPr>
              <a:picLocks noChangeAspect="1" noChangeArrowheads="1"/>
            </p:cNvPicPr>
            <p:nvPr/>
          </p:nvPicPr>
          <p:blipFill>
            <a:blip r:embed="rId10" cstate="print">
              <a:lum bright="14000"/>
            </a:blip>
            <a:srcRect/>
            <a:stretch>
              <a:fillRect/>
            </a:stretch>
          </p:blipFill>
          <p:spPr bwMode="auto">
            <a:xfrm>
              <a:off x="6642099" y="2611541"/>
              <a:ext cx="356011" cy="352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686550" y="998538"/>
          <a:ext cx="2092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0" name="Visio" r:id="rId1" imgW="1519555" imgH="1438275" progId="Visio.Drawing.11">
                  <p:embed/>
                </p:oleObj>
              </mc:Choice>
              <mc:Fallback>
                <p:oleObj name="Visio" r:id="rId1" imgW="1519555" imgH="14382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998538"/>
                        <a:ext cx="20923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512077" y="1223963"/>
            <a:ext cx="49688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求以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为根且过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的根树数目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512077" y="1628775"/>
            <a:ext cx="5626100" cy="1260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解一：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求出以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为根的根树数目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求出以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为根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且不过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的根树数目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相减即得，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8-4=4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4614" name="Rectangle 6"/>
          <p:cNvSpPr>
            <a:spLocks noChangeArrowheads="1"/>
          </p:cNvSpPr>
          <p:nvPr/>
        </p:nvSpPr>
        <p:spPr bwMode="auto">
          <a:xfrm>
            <a:off x="512077" y="2532479"/>
            <a:ext cx="5626100" cy="11387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解二：必含边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e=(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u,v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边的进入边已定，任何  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其他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t,v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可直接删去，得到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=G-e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64615" name="Object 7"/>
          <p:cNvGraphicFramePr>
            <a:graphicFrameLocks noChangeAspect="1"/>
          </p:cNvGraphicFramePr>
          <p:nvPr/>
        </p:nvGraphicFramePr>
        <p:xfrm>
          <a:off x="918477" y="3798198"/>
          <a:ext cx="61928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1" name="公式" r:id="rId3" imgW="4203700" imgH="711200" progId="Equation.3">
                  <p:embed/>
                </p:oleObj>
              </mc:Choice>
              <mc:Fallback>
                <p:oleObj name="公式" r:id="rId3" imgW="42037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77" y="3798198"/>
                        <a:ext cx="6192838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16" name="Object 8"/>
          <p:cNvGraphicFramePr>
            <a:graphicFrameLocks noChangeAspect="1"/>
          </p:cNvGraphicFramePr>
          <p:nvPr/>
        </p:nvGraphicFramePr>
        <p:xfrm>
          <a:off x="827990" y="4833248"/>
          <a:ext cx="56038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2" name="公式" r:id="rId5" imgW="4114800" imgH="1143000" progId="Equation.3">
                  <p:embed/>
                </p:oleObj>
              </mc:Choice>
              <mc:Fallback>
                <p:oleObj name="公式" r:id="rId5" imgW="41148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90" y="4833248"/>
                        <a:ext cx="5603875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9"/>
          <p:cNvGraphicFramePr>
            <a:graphicFrameLocks noChangeAspect="1"/>
          </p:cNvGraphicFramePr>
          <p:nvPr/>
        </p:nvGraphicFramePr>
        <p:xfrm>
          <a:off x="7128777" y="3648746"/>
          <a:ext cx="201612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73" name="Visio" r:id="rId7" imgW="1828800" imgH="1535430" progId="Visio.Drawing.11">
                  <p:embed/>
                </p:oleObj>
              </mc:Choice>
              <mc:Fallback>
                <p:oleObj name="Visio" r:id="rId7" imgW="1828800" imgH="153543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777" y="3648746"/>
                        <a:ext cx="2016125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有向图根树的性质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4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573537" y="1403350"/>
            <a:ext cx="7375844" cy="41303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一个图有多少棵不同的支撑树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生成所有支撑树的快速方法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生成边权和最小的支撑树的方法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？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支撑树的生成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树</a:t>
            </a:r>
            <a:endParaRPr lang="zh-CN" alt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3.1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树的有关定义</a:t>
            </a:r>
            <a:endParaRPr lang="zh-CN" altLang="zh-CN" sz="3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3.2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基本关联矩阵及其性质</a:t>
            </a:r>
            <a:endParaRPr lang="zh-CN" altLang="zh-CN" sz="3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3.3 </a:t>
            </a:r>
            <a:r>
              <a:rPr lang="zh-CN" altLang="zh-CN" sz="36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支撑树的计数</a:t>
            </a:r>
            <a:endParaRPr lang="zh-CN" altLang="zh-CN" sz="3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3.4 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</a:rPr>
              <a:t>回路矩阵与割集矩阵</a:t>
            </a:r>
            <a:endParaRPr lang="zh-CN" altLang="zh-CN" sz="36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3.5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最短树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3.6 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支撑树的生成</a:t>
            </a:r>
            <a:endParaRPr lang="en-US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3.7 Huffman</a:t>
            </a:r>
            <a:r>
              <a:rPr lang="zh-CN" alt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树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zh-CN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620697" y="1452512"/>
            <a:ext cx="477043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研究回路矩阵在网络、特别是电路网络中有着广泛应用。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8244" name="Picture 4" descr="ScreenHunter_23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3943" y="1927679"/>
            <a:ext cx="4122738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回路矩阵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737278" y="2781300"/>
            <a:ext cx="7913236" cy="19995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3.1.1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一个不含任何回路的连通图称为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树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用T表示，T中的边称为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树枝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度为1的结点称为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树叶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度数大于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的结点为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分支结点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内结点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656998" y="1484313"/>
            <a:ext cx="796607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一个图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G=(V,E)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，若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不含任何回路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，则称为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，若此图是连通的，则称为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树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98253" y="1223963"/>
            <a:ext cx="8545747" cy="1604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3.4.1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完全回路矩阵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有向连通图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的全部初级回路构成的矩阵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完全回路矩阵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记为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它的元素为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677753" y="3294063"/>
          <a:ext cx="53149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16" name="公式" r:id="rId1" imgW="2387600" imgH="787400" progId="Equation.3">
                  <p:embed/>
                </p:oleObj>
              </mc:Choice>
              <mc:Fallback>
                <p:oleObj name="公式" r:id="rId1" imgW="23876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753" y="3294063"/>
                        <a:ext cx="5314950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回路矩阵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597650" y="1525270"/>
          <a:ext cx="2160588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66" name="Visio" r:id="rId1" imgW="1519555" imgH="1438275" progId="Visio.Drawing.11">
                  <p:embed/>
                </p:oleObj>
              </mc:Choice>
              <mc:Fallback>
                <p:oleObj name="Visio" r:id="rId1" imgW="1519555" imgH="14382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1525270"/>
                        <a:ext cx="2160588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7" name="Rectangle 3"/>
          <p:cNvSpPr>
            <a:spLocks noChangeArrowheads="1"/>
          </p:cNvSpPr>
          <p:nvPr/>
        </p:nvSpPr>
        <p:spPr bwMode="auto">
          <a:xfrm>
            <a:off x="296863" y="1345883"/>
            <a:ext cx="7813675" cy="1889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例：求右图的完全回路矩阵。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的完全回路矩阵是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68708" name="Object 4"/>
          <p:cNvGraphicFramePr>
            <a:graphicFrameLocks noChangeAspect="1"/>
          </p:cNvGraphicFramePr>
          <p:nvPr/>
        </p:nvGraphicFramePr>
        <p:xfrm>
          <a:off x="1435100" y="3857943"/>
          <a:ext cx="355600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67" name="公式" r:id="rId3" imgW="2374900" imgH="1854200" progId="Equation.3">
                  <p:embed/>
                </p:oleObj>
              </mc:Choice>
              <mc:Fallback>
                <p:oleObj name="公式" r:id="rId3" imgW="23749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857943"/>
                        <a:ext cx="3556000" cy="277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10" name="Rectangle 6"/>
          <p:cNvSpPr>
            <a:spLocks noChangeArrowheads="1"/>
          </p:cNvSpPr>
          <p:nvPr/>
        </p:nvSpPr>
        <p:spPr bwMode="auto">
          <a:xfrm>
            <a:off x="6281738" y="4720908"/>
            <a:ext cx="2565400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e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1" name="Rectangle 3"/>
          <p:cNvSpPr>
            <a:spLocks noChangeArrowheads="1"/>
          </p:cNvSpPr>
          <p:nvPr/>
        </p:nvSpPr>
        <p:spPr bwMode="auto">
          <a:xfrm>
            <a:off x="605971" y="1358900"/>
            <a:ext cx="670560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完全回路矩阵可能包含多少个回路？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最多可能包含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m-n+1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是否独立呢？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9268" name="Picture 4" descr="ScreenHunter_2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69506" y="2055813"/>
            <a:ext cx="3806825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ChangeArrowheads="1"/>
          </p:cNvSpPr>
          <p:nvPr/>
        </p:nvSpPr>
        <p:spPr bwMode="auto">
          <a:xfrm>
            <a:off x="626373" y="1284924"/>
            <a:ext cx="8154770" cy="5351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3.4.2.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当有向图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G=&lt;V,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的生成树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确定以后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每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条余树边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所对应的回路称为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基本回路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该回路的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方向与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的方向一致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由全部基本回路构成的矩阵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基本回路矩阵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取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T={e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则基本回路矩阵为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70755" name="Object 3"/>
          <p:cNvGraphicFramePr>
            <a:graphicFrameLocks noChangeAspect="1"/>
          </p:cNvGraphicFramePr>
          <p:nvPr/>
        </p:nvGraphicFramePr>
        <p:xfrm>
          <a:off x="6146800" y="3669348"/>
          <a:ext cx="243046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90" name="Visio" r:id="rId1" imgW="1828800" imgH="1535430" progId="Visio.Drawing.11">
                  <p:embed/>
                </p:oleObj>
              </mc:Choice>
              <mc:Fallback>
                <p:oleObj name="Visio" r:id="rId1" imgW="1828800" imgH="153543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669348"/>
                        <a:ext cx="2430463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6" name="Object 4"/>
          <p:cNvGraphicFramePr>
            <a:graphicFrameLocks noChangeAspect="1"/>
          </p:cNvGraphicFramePr>
          <p:nvPr/>
        </p:nvGraphicFramePr>
        <p:xfrm>
          <a:off x="1256611" y="3985260"/>
          <a:ext cx="4860925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91" name="公式" r:id="rId3" imgW="2286000" imgH="939800" progId="Equation.3">
                  <p:embed/>
                </p:oleObj>
              </mc:Choice>
              <mc:Fallback>
                <p:oleObj name="公式" r:id="rId3" imgW="22860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611" y="3985260"/>
                        <a:ext cx="4860925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基本回路矩阵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0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611859" y="1223963"/>
            <a:ext cx="8370888" cy="563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取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T={e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e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},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则基本回路矩阵为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6462713" y="954088"/>
          <a:ext cx="243046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7" name="Visio" r:id="rId1" imgW="1828800" imgH="1535430" progId="Visio.Drawing.11">
                  <p:embed/>
                </p:oleObj>
              </mc:Choice>
              <mc:Fallback>
                <p:oleObj name="Visio" r:id="rId1" imgW="1828800" imgH="153543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954088"/>
                        <a:ext cx="2430462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1421484" y="1673225"/>
          <a:ext cx="400526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8" name="公式" r:id="rId3" imgW="2286000" imgH="939800" progId="Equation.3">
                  <p:embed/>
                </p:oleObj>
              </mc:Choice>
              <mc:Fallback>
                <p:oleObj name="公式" r:id="rId3" imgW="22860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484" y="1673225"/>
                        <a:ext cx="400526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82" name="Rectangle 6"/>
          <p:cNvSpPr>
            <a:spLocks noChangeArrowheads="1"/>
          </p:cNvSpPr>
          <p:nvPr/>
        </p:nvSpPr>
        <p:spPr bwMode="auto">
          <a:xfrm>
            <a:off x="700759" y="3384550"/>
            <a:ext cx="8326438" cy="31931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若将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的行列进行交换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的边放在后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余树边放在前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且次序与它所构成的回路一致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就可以写成分块矩阵形式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即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其中     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边所对应的子阵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71783" name="Object 7"/>
          <p:cNvGraphicFramePr>
            <a:graphicFrameLocks noChangeAspect="1"/>
          </p:cNvGraphicFramePr>
          <p:nvPr/>
        </p:nvGraphicFramePr>
        <p:xfrm>
          <a:off x="2360490" y="4345614"/>
          <a:ext cx="30861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9" name="公式" r:id="rId5" imgW="1905000" imgH="939800" progId="Equation.3">
                  <p:embed/>
                </p:oleObj>
              </mc:Choice>
              <mc:Fallback>
                <p:oleObj name="公式" r:id="rId5" imgW="19050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490" y="4345614"/>
                        <a:ext cx="3086100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4" name="Object 8"/>
          <p:cNvGraphicFramePr>
            <a:graphicFrameLocks noChangeAspect="1"/>
          </p:cNvGraphicFramePr>
          <p:nvPr/>
        </p:nvGraphicFramePr>
        <p:xfrm>
          <a:off x="1139590" y="6141170"/>
          <a:ext cx="16351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0" name="公式" r:id="rId7" imgW="888365" imgH="241300" progId="Equation.3">
                  <p:embed/>
                </p:oleObj>
              </mc:Choice>
              <mc:Fallback>
                <p:oleObj name="公式" r:id="rId7" imgW="888365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590" y="6141170"/>
                        <a:ext cx="16351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5" name="Object 9"/>
          <p:cNvGraphicFramePr>
            <a:graphicFrameLocks noChangeAspect="1"/>
          </p:cNvGraphicFramePr>
          <p:nvPr/>
        </p:nvGraphicFramePr>
        <p:xfrm>
          <a:off x="3424115" y="6122194"/>
          <a:ext cx="479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1" name="公式" r:id="rId9" imgW="254000" imgH="241300" progId="Equation.3">
                  <p:embed/>
                </p:oleObj>
              </mc:Choice>
              <mc:Fallback>
                <p:oleObj name="公式" r:id="rId9" imgW="254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115" y="6122194"/>
                        <a:ext cx="4794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基本回路矩阵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1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1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本堂课小结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69316" name="Rectangle 4"/>
          <p:cNvSpPr>
            <a:spLocks noGrp="1" noChangeArrowheads="1"/>
          </p:cNvSpPr>
          <p:nvPr>
            <p:ph idx="1"/>
          </p:nvPr>
        </p:nvSpPr>
        <p:spPr>
          <a:xfrm>
            <a:off x="638627" y="1259114"/>
            <a:ext cx="8026401" cy="142752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树的基本概念和性质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基本关联矩阵和性质</a:t>
            </a:r>
            <a:endParaRPr lang="zh-CN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46255" y="2485969"/>
            <a:ext cx="8026401" cy="268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支撑树的计数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+mn-ea"/>
                <a:ea typeface="+mn-ea"/>
              </a:rPr>
              <a:t>根树的性质及计数</a:t>
            </a:r>
            <a:endParaRPr kumimoji="0" lang="en-US" altLang="zh-CN" sz="3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»"/>
              <a:defRPr/>
            </a:pPr>
            <a:r>
              <a:rPr kumimoji="0" lang="zh-CN" altLang="zh-CN" sz="3200" dirty="0">
                <a:solidFill>
                  <a:srgbClr val="000000"/>
                </a:solidFill>
                <a:latin typeface="+mn-ea"/>
                <a:ea typeface="+mn-ea"/>
              </a:rPr>
              <a:t>回路矩阵</a:t>
            </a:r>
            <a:endParaRPr kumimoji="0" lang="zh-CN" altLang="zh-CN" sz="3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646107" y="1314450"/>
            <a:ext cx="811847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23900" indent="-723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课本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P66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，习题三，第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1, 4, 5</a:t>
            </a:r>
            <a:r>
              <a:rPr lang="en-US" altLang="zh-CN" sz="320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zh-CN" sz="3200" smtClean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endParaRPr lang="en-US" altLang="zh-CN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ChangeArrowheads="1"/>
          </p:cNvSpPr>
          <p:nvPr/>
        </p:nvSpPr>
        <p:spPr bwMode="auto">
          <a:xfrm>
            <a:off x="-21537" y="3232659"/>
            <a:ext cx="8802687" cy="2933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是树（连通且无回路）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中任意两个顶点之间存在唯一的路径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(3)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中无回路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(4)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 = n-1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(5)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是连通的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中任何边均为桥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800225" marR="0" lvl="0" indent="-44958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(6)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中没有回路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但在任何两个不同的顶点之间加一条新边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在所得图中得到唯一一个含新边的回路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188" y="1207215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树有许多性质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它们是树的充要条件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因此它们都可看作是树的定义。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19556" name="Rectangle 4"/>
          <p:cNvSpPr>
            <a:spLocks noChangeArrowheads="1"/>
          </p:cNvSpPr>
          <p:nvPr/>
        </p:nvSpPr>
        <p:spPr bwMode="auto">
          <a:xfrm>
            <a:off x="660627" y="2197815"/>
            <a:ext cx="8166100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3.1.2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 = &lt;V, E&gt;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条边的无向图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则下面各命题是等价的，都是树的定义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ChangeArrowheads="1"/>
          </p:cNvSpPr>
          <p:nvPr/>
        </p:nvSpPr>
        <p:spPr bwMode="auto">
          <a:xfrm>
            <a:off x="566738" y="2436813"/>
            <a:ext cx="8221662" cy="2579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53530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的连通性可知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u,v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之间存在路径。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若路径不是唯一的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与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都是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的路径。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显然必存在由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上边构成的回路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这就与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中无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回路矛盾。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66738" y="1268413"/>
            <a:ext cx="8166100" cy="1480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	(1)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连通且无回路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	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中任意两个顶点之间存在唯一的路径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树的有关定义和性质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ShortAnswer"/>
  <p:tag name="PROBLEMSCORE" val="2.0"/>
  <p:tag name="PROBLEMVOICEALLOWED" val="False"/>
</p:tagLst>
</file>

<file path=ppt/tags/tag11.xml><?xml version="1.0" encoding="utf-8"?>
<p:tagLst xmlns:p="http://schemas.openxmlformats.org/presentationml/2006/main">
  <p:tag name="RAINPROBLEM" val="ProblemBody"/>
</p:tagLst>
</file>

<file path=ppt/tags/tag12.xml><?xml version="1.0" encoding="utf-8"?>
<p:tagLst xmlns:p="http://schemas.openxmlformats.org/presentationml/2006/main">
  <p:tag name="RAINPROBLEM" val="ProblemSubmit"/>
  <p:tag name="RAINPROBLEMTYPE" val="FillBlank"/>
</p:tagLst>
</file>

<file path=ppt/tags/tag13.xml><?xml version="1.0" encoding="utf-8"?>
<p:tagLst xmlns:p="http://schemas.openxmlformats.org/presentationml/2006/main">
  <p:tag name="PRODUCTVERSIONTIP3" val="PRODUCTVERSIONTIP3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FillBlank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20.xml><?xml version="1.0" encoding="utf-8"?>
<p:tagLst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2.0,&quot;Answers&quot;:[&quot;3&quot;],&quot;CaseSensitive&quot;:false,&quot;FuzzyMatch&quot;:false}]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Submit"/>
  <p:tag name="RAINPROBLEMTYPE" val="FillBlank"/>
</p:tagLst>
</file>

<file path=ppt/tags/tag23.xml><?xml version="1.0" encoding="utf-8"?>
<p:tagLst xmlns:p="http://schemas.openxmlformats.org/presentationml/2006/main">
  <p:tag name="PRODUCTVERSIONTIP3" val="PRODUCTVERSIONTIP3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" val="ProblemSetting"/>
  <p:tag name="RAINPROBLEMTYPE" val="FillBlank"/>
</p:tagLst>
</file>

<file path=ppt/tags/tag3.xml><?xml version="1.0" encoding="utf-8"?>
<p:tagLst xmlns:p="http://schemas.openxmlformats.org/presentationml/2006/main">
  <p:tag name="PRODUCTVERSIONTIP" val="PRODUCTVERSIONTIP"/>
</p:tagLst>
</file>

<file path=ppt/tags/tag30.xml><?xml version="1.0" encoding="utf-8"?>
<p:tagLst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2.0,&quot;Answers&quot;:[&quot;7&quot;],&quot;CaseSensitive&quot;:false,&quot;FuzzyMatch&quot;:false}]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Setting"/>
  <p:tag name="RAINPROBLEMTYPE" val="ShortAnsw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12159</Words>
  <Application>WPS 演示</Application>
  <PresentationFormat>全屏显示(4:3)</PresentationFormat>
  <Paragraphs>1194</Paragraphs>
  <Slides>76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57</vt:i4>
      </vt:variant>
      <vt:variant>
        <vt:lpstr>幻灯片标题</vt:lpstr>
      </vt:variant>
      <vt:variant>
        <vt:i4>76</vt:i4>
      </vt:variant>
    </vt:vector>
  </HeadingPairs>
  <TitlesOfParts>
    <vt:vector size="160" baseType="lpstr">
      <vt:lpstr>Arial</vt:lpstr>
      <vt:lpstr>宋体</vt:lpstr>
      <vt:lpstr>Wingdings</vt:lpstr>
      <vt:lpstr>Calibri</vt:lpstr>
      <vt:lpstr>MS PGothic</vt:lpstr>
      <vt:lpstr>Times New Roman</vt:lpstr>
      <vt:lpstr>MS PMincho</vt:lpstr>
      <vt:lpstr>Yu Gothic</vt:lpstr>
      <vt:lpstr>MS Mincho</vt:lpstr>
      <vt:lpstr>黑体</vt:lpstr>
      <vt:lpstr>Arial Unicode MS</vt:lpstr>
      <vt:lpstr>Tahoma</vt:lpstr>
      <vt:lpstr>MT Extra</vt:lpstr>
      <vt:lpstr>楷体_GB2312</vt:lpstr>
      <vt:lpstr>新宋体</vt:lpstr>
      <vt:lpstr>Symbol</vt:lpstr>
      <vt:lpstr>微软雅黑</vt:lpstr>
      <vt:lpstr>Arial Unicode MS</vt:lpstr>
      <vt:lpstr>Calibri</vt:lpstr>
      <vt:lpstr>Garamond</vt:lpstr>
      <vt:lpstr>华文行楷</vt:lpstr>
      <vt:lpstr>Cambria Math</vt:lpstr>
      <vt:lpstr>华文细黑</vt:lpstr>
      <vt:lpstr>Monotype Corsiva</vt:lpstr>
      <vt:lpstr>Cambria Math</vt:lpstr>
      <vt:lpstr>热</vt:lpstr>
      <vt:lpstr>1_热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Equation.3</vt:lpstr>
      <vt:lpstr>Equation.3</vt:lpstr>
      <vt:lpstr>Visio.Drawing.11</vt:lpstr>
      <vt:lpstr>Equation.3</vt:lpstr>
      <vt:lpstr>Visio.Drawing.11</vt:lpstr>
      <vt:lpstr>Equation.3</vt:lpstr>
      <vt:lpstr>Equation.3</vt:lpstr>
      <vt:lpstr>Visio.Drawing.11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PowerPoint 演示文稿</vt:lpstr>
      <vt:lpstr>第三章 树</vt:lpstr>
      <vt:lpstr>第三章 树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3.1 树的有关定义和性质</vt:lpstr>
      <vt:lpstr>割边的性质</vt:lpstr>
      <vt:lpstr>3.1 树的有关定义和性质</vt:lpstr>
      <vt:lpstr>3.1 树的有关定义和性质</vt:lpstr>
      <vt:lpstr>PowerPoint 演示文稿</vt:lpstr>
      <vt:lpstr>3.1 树的有关定义和性质</vt:lpstr>
      <vt:lpstr>3.1 树的有关定义和性质</vt:lpstr>
      <vt:lpstr>3.1 树的有关定义和性质</vt:lpstr>
      <vt:lpstr>3.1 支撑树的生成</vt:lpstr>
      <vt:lpstr>3.1 支撑树的生成</vt:lpstr>
      <vt:lpstr>3.1 支撑树的生成</vt:lpstr>
      <vt:lpstr>3.1 支撑树的生成</vt:lpstr>
      <vt:lpstr>3.1 支撑树的生成</vt:lpstr>
      <vt:lpstr>3.1 支撑树的生成</vt:lpstr>
      <vt:lpstr>第三章 树</vt:lpstr>
      <vt:lpstr>图的代数表示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回顾：线性代数基本概念</vt:lpstr>
      <vt:lpstr>图的代数表示</vt:lpstr>
      <vt:lpstr>有向图关联矩阵的性质</vt:lpstr>
      <vt:lpstr>有向图关联矩阵的性质</vt:lpstr>
      <vt:lpstr>有向图关联矩阵的性质</vt:lpstr>
      <vt:lpstr>基本关联矩阵</vt:lpstr>
      <vt:lpstr>基本关联矩阵的性质</vt:lpstr>
      <vt:lpstr>基本关联矩阵的性质</vt:lpstr>
      <vt:lpstr>基本关联矩阵的性质</vt:lpstr>
      <vt:lpstr>基本关联矩阵的性质</vt:lpstr>
      <vt:lpstr>第三章 树</vt:lpstr>
      <vt:lpstr>支撑树的计数</vt:lpstr>
      <vt:lpstr>支撑树的计数</vt:lpstr>
      <vt:lpstr>支撑树的计数</vt:lpstr>
      <vt:lpstr>基本关联矩阵的性质</vt:lpstr>
      <vt:lpstr>基本关联矩阵的性质</vt:lpstr>
      <vt:lpstr>支撑树的计数</vt:lpstr>
      <vt:lpstr>支撑树的计数</vt:lpstr>
      <vt:lpstr>支撑树的计数</vt:lpstr>
      <vt:lpstr>PowerPoint 演示文稿</vt:lpstr>
      <vt:lpstr>支撑树的计数</vt:lpstr>
      <vt:lpstr>支撑树的计数</vt:lpstr>
      <vt:lpstr>无向连通图的树计数</vt:lpstr>
      <vt:lpstr>根树的定义</vt:lpstr>
      <vt:lpstr>有向图根树的性质</vt:lpstr>
      <vt:lpstr>有向图根树的性质</vt:lpstr>
      <vt:lpstr>有向图根树的性质</vt:lpstr>
      <vt:lpstr>有向图根树的性质</vt:lpstr>
      <vt:lpstr>PowerPoint 演示文稿</vt:lpstr>
      <vt:lpstr>有向图根树的性质</vt:lpstr>
      <vt:lpstr>有向图根树的计数</vt:lpstr>
      <vt:lpstr>有向图根树的性质</vt:lpstr>
      <vt:lpstr>支撑树的生成</vt:lpstr>
      <vt:lpstr>第三章 树</vt:lpstr>
      <vt:lpstr>回路矩阵</vt:lpstr>
      <vt:lpstr>回路矩阵</vt:lpstr>
      <vt:lpstr>回路矩阵</vt:lpstr>
      <vt:lpstr>回路矩阵</vt:lpstr>
      <vt:lpstr>基本回路矩阵</vt:lpstr>
      <vt:lpstr>基本回路矩阵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zhaochen20</cp:lastModifiedBy>
  <cp:revision>736</cp:revision>
  <dcterms:created xsi:type="dcterms:W3CDTF">2005-12-26T11:55:00Z</dcterms:created>
  <dcterms:modified xsi:type="dcterms:W3CDTF">2021-06-15T05:38:49Z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FDEE7281B84149CA8CD861C7F98FF282</vt:lpwstr>
  </property>
  <property fmtid="{D5CDD505-2E9C-101B-9397-08002B2CF9AE}" pid="3" name="KSOProductBuildVer">
    <vt:lpwstr>2052-11.1.0.10577</vt:lpwstr>
  </property>
</Properties>
</file>