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6" r:id="rId5"/>
  </p:sldMasterIdLst>
  <p:notesMasterIdLst>
    <p:notesMasterId r:id="rId7"/>
  </p:notesMasterIdLst>
  <p:handoutMasterIdLst>
    <p:handoutMasterId r:id="rId56"/>
  </p:handoutMasterIdLst>
  <p:sldIdLst>
    <p:sldId id="257" r:id="rId6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0" r:id="rId48"/>
    <p:sldId id="299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99FF"/>
    <a:srgbClr val="3399FF"/>
    <a:srgbClr val="16F3EE"/>
    <a:srgbClr val="9933FF"/>
    <a:srgbClr val="FF5050"/>
    <a:srgbClr val="FF0000"/>
    <a:srgbClr val="000000"/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643" autoAdjust="0"/>
  </p:normalViewPr>
  <p:slideViewPr>
    <p:cSldViewPr snapToGrid="0">
      <p:cViewPr varScale="1">
        <p:scale>
          <a:sx n="116" d="100"/>
          <a:sy n="116" d="100"/>
        </p:scale>
        <p:origin x="1694" y="86"/>
      </p:cViewPr>
      <p:guideLst>
        <p:guide orient="horz" pos="2152"/>
        <p:guide pos="29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04969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049693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049694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049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0496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49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p>
            <a:pPr lvl="0"/>
            <a:r>
              <a:rPr lang="ja-JP" altLang="en-US" noProof="0" smtClean="0"/>
              <a:t>マスタ テキストの書式設定</a:t>
            </a:r>
            <a:endParaRPr lang="ja-JP" altLang="en-US" noProof="0" smtClean="0"/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</p:txBody>
      </p:sp>
      <p:sp>
        <p:nvSpPr>
          <p:cNvPr id="1049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049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p>
            <a:fld id="{5AD0CBCB-4BB0-4EE6-B090-D3CEA7CA3E2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p>
            <a:pPr eaLnBrk="1" hangingPunct="1"/>
            <a:endParaRPr lang="zh-CN" altLang="zh-CN" smtClean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9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D44F612-6E70-4630-AAF0-6C87F44533E2}" type="slidenum">
              <a:rPr lang="en-US" altLang="ja-JP" smtClean="0">
                <a:solidFill>
                  <a:prstClr val="black"/>
                </a:solidFill>
              </a:rPr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p>
            <a:fld id="{713B428E-A04F-49A5-AD21-1695252E5206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049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91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p>
            <a:fld id="{C6F7E70B-800D-4C87-9FC6-D3E63603CA70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049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9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lang="zh-CN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p>
            <a:fld id="{A294B80C-7DDA-4A20-A08E-42C96CBFD9C7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04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9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lang="zh-CN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2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0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3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29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48585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/>
            </a:p>
          </p:txBody>
        </p:sp>
        <p:sp>
          <p:nvSpPr>
            <p:cNvPr id="1048586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/>
            </a:p>
          </p:txBody>
        </p:sp>
        <p:sp>
          <p:nvSpPr>
            <p:cNvPr id="1048587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3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53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3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104953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52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2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104952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3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8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59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49469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1049470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1049471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104947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47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94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4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49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44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4944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4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4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2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4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17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17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17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9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00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0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0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0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13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514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951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1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1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05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07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49508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950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11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46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6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6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18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18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948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48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48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8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8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3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8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9489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104949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49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9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9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3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49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49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9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9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3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4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47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8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8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3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9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78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49570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1049571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1049572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1049573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74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95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49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8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79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4958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8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82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4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95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9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9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9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11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612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9613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15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17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6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619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49620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96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23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8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39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4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4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1049542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2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2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2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6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6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3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958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85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58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8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88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3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4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9605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1049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60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0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0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3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60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0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0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3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9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59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9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59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3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9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91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49640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1049641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1049642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p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1049643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44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9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49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7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458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4945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6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6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4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635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3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3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3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4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650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965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5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53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44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545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954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4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1049548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55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657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49658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965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6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61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7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8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8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8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8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8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9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630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631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3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33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3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967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1049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67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7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7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3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66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6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6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3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66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66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7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67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50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52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4955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955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5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104955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951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2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104952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 dirty="0"/>
          </a:p>
        </p:txBody>
      </p:sp>
      <p:sp>
        <p:nvSpPr>
          <p:cNvPr id="104955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104955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0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9561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62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49563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6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104956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7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9528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1049529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953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en-US" altLang="ja-JP"/>
          </a:p>
        </p:txBody>
      </p:sp>
      <p:sp>
        <p:nvSpPr>
          <p:cNvPr id="104953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1049532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48577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048582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p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ja-JP"/>
          </a:p>
        </p:txBody>
      </p:sp>
      <p:cxnSp>
        <p:nvCxnSpPr>
          <p:cNvPr id="3145728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48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6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49167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49168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endParaRPr lang="en-US" dirty="0"/>
          </a:p>
        </p:txBody>
      </p:sp>
      <p:sp>
        <p:nvSpPr>
          <p:cNvPr id="104916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4917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17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172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p>
            <a:endParaRPr lang="en-US">
              <a:solidFill>
                <a:srgbClr val="4D5B6B"/>
              </a:solidFill>
            </a:endParaRPr>
          </a:p>
        </p:txBody>
      </p:sp>
      <p:sp>
        <p:nvSpPr>
          <p:cNvPr id="1049173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ja-JP"/>
          </a:p>
        </p:txBody>
      </p:sp>
      <p:cxnSp>
        <p:nvCxnSpPr>
          <p:cNvPr id="3145738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49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48612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8617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p>
            <a:endParaRPr lang="en-US">
              <a:solidFill>
                <a:srgbClr val="4D5B6B"/>
              </a:solidFill>
            </a:endParaRP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ja-JP"/>
          </a:p>
        </p:txBody>
      </p:sp>
      <p:cxnSp>
        <p:nvCxnSpPr>
          <p:cNvPr id="3145729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9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49450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49451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endParaRPr lang="en-US" dirty="0"/>
          </a:p>
        </p:txBody>
      </p:sp>
      <p:sp>
        <p:nvSpPr>
          <p:cNvPr id="10494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4945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5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49455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p>
            <a:endParaRPr lang="en-US">
              <a:solidFill>
                <a:srgbClr val="4D5B6B"/>
              </a:solidFill>
            </a:endParaRPr>
          </a:p>
        </p:txBody>
      </p:sp>
      <p:sp>
        <p:nvSpPr>
          <p:cNvPr id="104945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ja-JP"/>
          </a:p>
        </p:txBody>
      </p:sp>
      <p:cxnSp>
        <p:nvCxnSpPr>
          <p:cNvPr id="3145818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49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4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9" Type="http://schemas.openxmlformats.org/officeDocument/2006/relationships/slideLayout" Target="../slideLayouts/slideLayout19.xml"/><Relationship Id="rId18" Type="http://schemas.openxmlformats.org/officeDocument/2006/relationships/image" Target="../media/image30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2.w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1" compatLnSpc="1">
            <a:normAutofit fontScale="79167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594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1048595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图论第六讲</a:t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49613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引理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2.7.1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若有向图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无有向回路，则一定存在入度及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出度为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的结点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证明：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中构造一条极长的有向道路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)=0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否则如果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≠0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，则一定有边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)∈E(G),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存在有向回路，与已知矛盾；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若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不属于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不是极长道路，与假设矛盾。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因此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 同理可证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)=0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752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49121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Garamond" panose="02020404030301010803" pitchFamily="18" charset="0"/>
              </a:rPr>
              <a:t>定理</a:t>
            </a:r>
            <a:r>
              <a:rPr lang="en-US" altLang="zh-CN" sz="2600" dirty="0">
                <a:solidFill>
                  <a:srgbClr val="FF0066"/>
                </a:solidFill>
                <a:latin typeface="Garamond" panose="02020404030301010803" pitchFamily="18" charset="0"/>
              </a:rPr>
              <a:t>2.7.1</a:t>
            </a:r>
            <a:r>
              <a:rPr lang="en-US" altLang="zh-CN" sz="2600" dirty="0">
                <a:solidFill>
                  <a:srgbClr val="E8DED8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若有向图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无有向回路，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则可以将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的结点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         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使得对任意的边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∈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</a:rPr>
              <a:t>＜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证明：</a:t>
            </a:r>
            <a:endParaRPr lang="zh-CN" altLang="en-US" dirty="0">
              <a:solidFill>
                <a:srgbClr val="FF0066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构造法：构造结点序列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由引理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中存在入度为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的点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取一个这样的点编号为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G←G-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得到的图仍然没有回路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再取一个入度为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的点编号为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重复这个过程，直到所有点都编号为止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这时所有的编号都满足定理的条件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754" name="AutoShape 4"/>
          <p:cNvSpPr>
            <a:spLocks noChangeArrowheads="1"/>
          </p:cNvSpPr>
          <p:nvPr/>
        </p:nvSpPr>
        <p:spPr bwMode="auto">
          <a:xfrm>
            <a:off x="6281738" y="3968750"/>
            <a:ext cx="2700337" cy="1395413"/>
          </a:xfrm>
          <a:prstGeom prst="wedgeRoundRectCallout">
            <a:avLst>
              <a:gd name="adj1" fmla="val -72750"/>
              <a:gd name="adj2" fmla="val -1650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lIns="18000" rIns="18000"/>
          <a:p>
            <a:pPr algn="ctr"/>
            <a:r>
              <a:rPr lang="zh-CN" altLang="en-US" dirty="0">
                <a:solidFill>
                  <a:srgbClr val="000000"/>
                </a:solidFill>
              </a:rPr>
              <a:t>图中所有边都是从编号小的结点指向编号大的结点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875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7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87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104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35732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 smtClean="0">
                <a:solidFill>
                  <a:srgbClr val="FF0066"/>
                </a:solidFill>
                <a:latin typeface="Garamond" panose="02020404030301010803" pitchFamily="18" charset="0"/>
              </a:rPr>
              <a:t>定义：</a:t>
            </a:r>
            <a:r>
              <a:rPr lang="en-US" altLang="zh-CN" sz="2600" dirty="0" smtClean="0">
                <a:solidFill>
                  <a:srgbClr val="E8DED8"/>
                </a:solidFill>
                <a:latin typeface="Garamond" panose="02020404030301010803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是一个具有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个顶点的有向图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中顶点 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一个拓扑序列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当且仅当该 顶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点序列满足下列条件：若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是图中的边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即从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一条路径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则在序列中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必须排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6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在一个有向图中找一个拓扑序列的过程称为</a:t>
            </a:r>
            <a:r>
              <a:rPr lang="zh-CN" altLang="en-US" dirty="0">
                <a:solidFill>
                  <a:srgbClr val="FF0000"/>
                </a:solidFill>
              </a:rPr>
              <a:t>拓扑排序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8757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16927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zh-CN" altLang="en-US" sz="2600" dirty="0" smtClean="0">
                <a:solidFill>
                  <a:srgbClr val="FF0066"/>
                </a:solidFill>
                <a:latin typeface="Garamond" panose="02020404030301010803" pitchFamily="18" charset="0"/>
              </a:rPr>
              <a:t>例</a:t>
            </a:r>
            <a:r>
              <a:rPr lang="en-US" altLang="zh-CN" sz="2600" dirty="0" smtClean="0">
                <a:solidFill>
                  <a:srgbClr val="FF0066"/>
                </a:solidFill>
                <a:latin typeface="Garamond" panose="02020404030301010803" pitchFamily="18" charset="0"/>
              </a:rPr>
              <a:t>2.7.1</a:t>
            </a:r>
            <a:r>
              <a:rPr lang="zh-CN" altLang="en-US" sz="2600" dirty="0" smtClean="0">
                <a:solidFill>
                  <a:srgbClr val="FF0066"/>
                </a:solidFill>
                <a:latin typeface="Garamond" panose="02020404030301010803" pitchFamily="18" charset="0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</a:rPr>
              <a:t>计算机专业的学生必须完成一系列规定的基础课和专业课才能毕业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假设这些课程的名称与相应代号有如下关系：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759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  <p:graphicFrame>
        <p:nvGraphicFramePr>
          <p:cNvPr id="4194304" name="Group 86"/>
          <p:cNvGraphicFramePr>
            <a:graphicFrameLocks noGrp="1"/>
          </p:cNvGraphicFramePr>
          <p:nvPr/>
        </p:nvGraphicFramePr>
        <p:xfrm>
          <a:off x="669631" y="2792799"/>
          <a:ext cx="5089525" cy="3214080"/>
        </p:xfrm>
        <a:graphic>
          <a:graphicData uri="http://schemas.openxmlformats.org/drawingml/2006/table">
            <a:tbl>
              <a:tblPr/>
              <a:tblGrid>
                <a:gridCol w="1296988"/>
                <a:gridCol w="2376487"/>
                <a:gridCol w="1416050"/>
              </a:tblGrid>
              <a:tr h="300038"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代号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课程名称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先修课程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高等数学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程序设计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离散数学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数据结构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C2,C3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编译原理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C2,C4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操作系统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C4,C7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计算机组成原理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A0E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A0A0E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4547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6" name="组合 6"/>
          <p:cNvGrpSpPr/>
          <p:nvPr/>
        </p:nvGrpSpPr>
        <p:grpSpPr>
          <a:xfrm>
            <a:off x="6284258" y="2506281"/>
            <a:ext cx="706931" cy="399570"/>
            <a:chOff x="6792686" y="4172430"/>
            <a:chExt cx="706931" cy="399570"/>
          </a:xfrm>
        </p:grpSpPr>
        <p:sp>
          <p:nvSpPr>
            <p:cNvPr id="1048760" name="椭圆 2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761" name="TextBox 4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C1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7" name="组合 8"/>
          <p:cNvGrpSpPr/>
          <p:nvPr/>
        </p:nvGrpSpPr>
        <p:grpSpPr>
          <a:xfrm>
            <a:off x="7304954" y="2517164"/>
            <a:ext cx="706931" cy="399570"/>
            <a:chOff x="6792686" y="4172430"/>
            <a:chExt cx="706931" cy="399570"/>
          </a:xfrm>
        </p:grpSpPr>
        <p:sp>
          <p:nvSpPr>
            <p:cNvPr id="1048762" name="椭圆 9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763" name="TextBox 10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C3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8" name="组合 11"/>
          <p:cNvGrpSpPr/>
          <p:nvPr/>
        </p:nvGrpSpPr>
        <p:grpSpPr>
          <a:xfrm>
            <a:off x="7304954" y="3417830"/>
            <a:ext cx="706931" cy="399570"/>
            <a:chOff x="6792686" y="4172430"/>
            <a:chExt cx="706931" cy="399570"/>
          </a:xfrm>
        </p:grpSpPr>
        <p:sp>
          <p:nvSpPr>
            <p:cNvPr id="1048764" name="椭圆 12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765" name="TextBox 13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C4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9" name="组合 14"/>
          <p:cNvGrpSpPr/>
          <p:nvPr/>
        </p:nvGrpSpPr>
        <p:grpSpPr>
          <a:xfrm>
            <a:off x="7266533" y="4266134"/>
            <a:ext cx="706931" cy="399570"/>
            <a:chOff x="6792686" y="4172430"/>
            <a:chExt cx="706931" cy="399570"/>
          </a:xfrm>
        </p:grpSpPr>
        <p:sp>
          <p:nvSpPr>
            <p:cNvPr id="1048766" name="椭圆 15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767" name="TextBox 16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C6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0" name="组合 17"/>
          <p:cNvGrpSpPr/>
          <p:nvPr/>
        </p:nvGrpSpPr>
        <p:grpSpPr>
          <a:xfrm>
            <a:off x="6746579" y="4940833"/>
            <a:ext cx="706931" cy="399570"/>
            <a:chOff x="6792686" y="4172430"/>
            <a:chExt cx="706931" cy="399570"/>
          </a:xfrm>
        </p:grpSpPr>
        <p:sp>
          <p:nvSpPr>
            <p:cNvPr id="1048768" name="椭圆 18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769" name="TextBox 19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C7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1" name="组合 20"/>
          <p:cNvGrpSpPr/>
          <p:nvPr/>
        </p:nvGrpSpPr>
        <p:grpSpPr>
          <a:xfrm>
            <a:off x="6024281" y="5494582"/>
            <a:ext cx="706931" cy="399570"/>
            <a:chOff x="6792686" y="4172430"/>
            <a:chExt cx="706931" cy="399570"/>
          </a:xfrm>
        </p:grpSpPr>
        <p:sp>
          <p:nvSpPr>
            <p:cNvPr id="1048770" name="椭圆 21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771" name="TextBox 22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C2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2" name="组合 23"/>
          <p:cNvGrpSpPr/>
          <p:nvPr/>
        </p:nvGrpSpPr>
        <p:grpSpPr>
          <a:xfrm>
            <a:off x="8291072" y="5479712"/>
            <a:ext cx="706931" cy="399570"/>
            <a:chOff x="6792686" y="4172430"/>
            <a:chExt cx="706931" cy="399570"/>
          </a:xfrm>
        </p:grpSpPr>
        <p:sp>
          <p:nvSpPr>
            <p:cNvPr id="1048772" name="椭圆 24"/>
            <p:cNvSpPr/>
            <p:nvPr/>
          </p:nvSpPr>
          <p:spPr>
            <a:xfrm>
              <a:off x="6831106" y="4172430"/>
              <a:ext cx="399570" cy="3995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773" name="TextBox 25"/>
            <p:cNvSpPr txBox="1"/>
            <p:nvPr/>
          </p:nvSpPr>
          <p:spPr>
            <a:xfrm>
              <a:off x="6792686" y="4187798"/>
              <a:ext cx="70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C5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145730" name="直接箭头连接符 26"/>
          <p:cNvCxnSpPr/>
          <p:nvPr/>
        </p:nvCxnSpPr>
        <p:spPr>
          <a:xfrm>
            <a:off x="6731212" y="2716949"/>
            <a:ext cx="612162" cy="4983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箭头连接符 28"/>
          <p:cNvCxnSpPr>
            <a:stCxn id="1048762" idx="4"/>
          </p:cNvCxnSpPr>
          <p:nvPr/>
        </p:nvCxnSpPr>
        <p:spPr>
          <a:xfrm flipH="1">
            <a:off x="7532913" y="2916734"/>
            <a:ext cx="10246" cy="51646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箭头连接符 31"/>
          <p:cNvCxnSpPr>
            <a:stCxn id="1048771" idx="0"/>
          </p:cNvCxnSpPr>
          <p:nvPr/>
        </p:nvCxnSpPr>
        <p:spPr>
          <a:xfrm flipV="1">
            <a:off x="6377747" y="5240511"/>
            <a:ext cx="407252" cy="26943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箭头连接符 39"/>
          <p:cNvCxnSpPr>
            <a:stCxn id="1048769" idx="0"/>
          </p:cNvCxnSpPr>
          <p:nvPr/>
        </p:nvCxnSpPr>
        <p:spPr>
          <a:xfrm flipV="1">
            <a:off x="7100045" y="4622943"/>
            <a:ext cx="243329" cy="33325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箭头连接符 42"/>
          <p:cNvCxnSpPr>
            <a:stCxn id="1048764" idx="4"/>
            <a:endCxn id="1048766" idx="0"/>
          </p:cNvCxnSpPr>
          <p:nvPr/>
        </p:nvCxnSpPr>
        <p:spPr>
          <a:xfrm flipH="1">
            <a:off x="7504738" y="3817400"/>
            <a:ext cx="38421" cy="448734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47"/>
          <p:cNvCxnSpPr>
            <a:stCxn id="1048770" idx="0"/>
          </p:cNvCxnSpPr>
          <p:nvPr/>
        </p:nvCxnSpPr>
        <p:spPr>
          <a:xfrm flipV="1">
            <a:off x="6262486" y="3726756"/>
            <a:ext cx="1080888" cy="176782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箭头连接符 50"/>
          <p:cNvCxnSpPr>
            <a:endCxn id="1048773" idx="1"/>
          </p:cNvCxnSpPr>
          <p:nvPr/>
        </p:nvCxnSpPr>
        <p:spPr>
          <a:xfrm flipV="1">
            <a:off x="6462271" y="5679746"/>
            <a:ext cx="1828801" cy="1487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直接箭头连接符 53"/>
          <p:cNvCxnSpPr>
            <a:stCxn id="1048765" idx="2"/>
            <a:endCxn id="1048772" idx="0"/>
          </p:cNvCxnSpPr>
          <p:nvPr/>
        </p:nvCxnSpPr>
        <p:spPr>
          <a:xfrm>
            <a:off x="7658420" y="3802530"/>
            <a:ext cx="870857" cy="167718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Rectangle 2"/>
          <p:cNvSpPr>
            <a:spLocks noChangeArrowheads="1"/>
          </p:cNvSpPr>
          <p:nvPr/>
        </p:nvSpPr>
        <p:spPr bwMode="auto">
          <a:xfrm>
            <a:off x="323850" y="1223963"/>
            <a:ext cx="8478838" cy="38595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2600" dirty="0">
                <a:solidFill>
                  <a:srgbClr val="FF0066"/>
                </a:solidFill>
              </a:rPr>
              <a:t>算法：</a:t>
            </a:r>
            <a:endParaRPr lang="zh-CN" altLang="en-US" sz="2600" dirty="0">
              <a:solidFill>
                <a:srgbClr val="FF0066"/>
              </a:solidFill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 </a:t>
            </a:r>
            <a:r>
              <a:rPr lang="en-US" altLang="zh-CN" dirty="0">
                <a:solidFill>
                  <a:srgbClr val="000000"/>
                </a:solidFill>
              </a:rPr>
              <a:t>(1)</a:t>
            </a:r>
            <a:r>
              <a:rPr lang="zh-CN" altLang="en-US" dirty="0">
                <a:solidFill>
                  <a:srgbClr val="000000"/>
                </a:solidFill>
              </a:rPr>
              <a:t>从有向图中选择一个没有前驱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即入度为</a:t>
            </a:r>
            <a:r>
              <a:rPr lang="en-US" altLang="zh-CN" dirty="0">
                <a:solidFill>
                  <a:srgbClr val="000000"/>
                </a:solidFill>
              </a:rPr>
              <a:t>0)</a:t>
            </a:r>
            <a:r>
              <a:rPr lang="zh-CN" altLang="en-US" dirty="0">
                <a:solidFill>
                  <a:srgbClr val="000000"/>
                </a:solidFill>
              </a:rPr>
              <a:t>的顶点并且输出它。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</a:rPr>
              <a:t>(2)</a:t>
            </a:r>
            <a:r>
              <a:rPr lang="zh-CN" altLang="en-US" dirty="0">
                <a:solidFill>
                  <a:srgbClr val="000000"/>
                </a:solidFill>
              </a:rPr>
              <a:t>从图中删去该顶点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并且删去从该顶点发出的全部有向边。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</a:rPr>
              <a:t>(3)</a:t>
            </a:r>
            <a:r>
              <a:rPr lang="zh-CN" altLang="en-US" dirty="0">
                <a:solidFill>
                  <a:srgbClr val="000000"/>
                </a:solidFill>
              </a:rPr>
              <a:t>重复上述两步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直到剩余的图中不再存在没有前驱的顶点为止。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如果还有顶点却没有入度为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的顶点，说明有向图有环存在。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877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Rectangle 2"/>
          <p:cNvSpPr>
            <a:spLocks noChangeArrowheads="1"/>
          </p:cNvSpPr>
          <p:nvPr/>
        </p:nvSpPr>
        <p:spPr bwMode="auto">
          <a:xfrm>
            <a:off x="323850" y="1600481"/>
            <a:ext cx="8478838" cy="40811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为每个顶点设立一个链表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每个链表有一个表头结点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这些表头结点构成一个数组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表头结点中增加一个存放顶点入度的域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表头结点类型*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   Vertex data;         	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顶点信息*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count;             	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存放顶点入度*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firstarc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/*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指向第一条弧*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7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Rectangle 2"/>
          <p:cNvSpPr>
            <a:spLocks noChangeArrowheads="1"/>
          </p:cNvSpPr>
          <p:nvPr/>
        </p:nvSpPr>
        <p:spPr bwMode="auto">
          <a:xfrm>
            <a:off x="754156" y="1223962"/>
            <a:ext cx="8478838" cy="56938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TopSort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[],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i,j;int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St[MAXV],top=-1;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的指针为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top*/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].count==0)   	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入度为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的顶点入栈*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  top++; St[top]=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(top&gt;-1)    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栈不为空时循环*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=St[top];top--;  	          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",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firstarc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while (p!=NULL)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    j=p-&gt;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].count--;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if 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[j].count==0)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{  top++;  St[top]=j; 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p=p-&gt;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nextarc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	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找下一个相邻顶点*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}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9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Rectangle 2"/>
          <p:cNvSpPr>
            <a:spLocks noChangeArrowheads="1"/>
          </p:cNvSpPr>
          <p:nvPr/>
        </p:nvSpPr>
        <p:spPr bwMode="auto">
          <a:xfrm>
            <a:off x="-90170" y="1951038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关键路径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781" name="标题 4"/>
          <p:cNvSpPr>
            <a:spLocks noGrp="1"/>
          </p:cNvSpPr>
          <p:nvPr>
            <p:ph type="title"/>
          </p:nvPr>
        </p:nvSpPr>
        <p:spPr>
          <a:xfrm>
            <a:off x="195579" y="727075"/>
            <a:ext cx="8055429" cy="1030514"/>
          </a:xfrm>
        </p:spPr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sp>
        <p:nvSpPr>
          <p:cNvPr id="104878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4373" y="2530294"/>
            <a:ext cx="7921535" cy="3888757"/>
          </a:xfrm>
          <a:prstGeom prst="rect">
            <a:avLst/>
          </a:prstGeom>
          <a:blipFill rotWithShape="1">
            <a:blip r:embed="rId1" cstate="print"/>
            <a:stretch>
              <a:fillRect l="-1154" t="-1724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关键路径算法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784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411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根据定理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对结点重新编号为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②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赋初值 </a:t>
            </a:r>
            <a:r>
              <a:rPr lang="zh-CN" altLang="en-US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0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③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依次更新 </a:t>
            </a:r>
            <a:r>
              <a:rPr lang="zh-CN" altLang="en-US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2, 3, … 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④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结束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算法复杂性分析：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  步骤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次减法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和判断； 步骤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次加法和比较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  总的计算复杂度：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O(m)</a:t>
            </a: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78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graphicFrame>
        <p:nvGraphicFramePr>
          <p:cNvPr id="4194305" name="对象 8"/>
          <p:cNvGraphicFramePr>
            <a:graphicFrameLocks noChangeAspect="1"/>
          </p:cNvGraphicFramePr>
          <p:nvPr/>
        </p:nvGraphicFramePr>
        <p:xfrm>
          <a:off x="2188935" y="3539670"/>
          <a:ext cx="4917906" cy="85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3" name="公式" showAsIcon="1" r:id="rId1" imgW="1892300" imgH="330200" progId="Equation.3">
                  <p:embed/>
                </p:oleObj>
              </mc:Choice>
              <mc:Fallback>
                <p:oleObj name="公式" showAsIcon="1" r:id="rId1" imgW="1892300" imgH="330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935" y="3539670"/>
                        <a:ext cx="4917906" cy="858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7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87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87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87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4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ext Box 2"/>
          <p:cNvSpPr txBox="1">
            <a:spLocks noChangeArrowheads="1"/>
          </p:cNvSpPr>
          <p:nvPr/>
        </p:nvSpPr>
        <p:spPr bwMode="auto">
          <a:xfrm>
            <a:off x="6941497" y="1469623"/>
            <a:ext cx="2042812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拓扑排序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该例已排好序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787" name="Rectangle 3"/>
          <p:cNvSpPr>
            <a:spLocks noChangeArrowheads="1"/>
          </p:cNvSpPr>
          <p:nvPr/>
        </p:nvSpPr>
        <p:spPr bwMode="auto">
          <a:xfrm>
            <a:off x="296863" y="3159125"/>
            <a:ext cx="4557712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(A)=0,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(B)=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(C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)+2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(D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)+6,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(E)=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(C)+3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)+2}=10,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788" name="Rectangle 4"/>
          <p:cNvSpPr>
            <a:spLocks noChangeArrowheads="1"/>
          </p:cNvSpPr>
          <p:nvPr/>
        </p:nvSpPr>
        <p:spPr bwMode="auto">
          <a:xfrm>
            <a:off x="250825" y="4733925"/>
            <a:ext cx="58674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(F)=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(G)=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(H)=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)+2=10,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(I)=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(G)+8,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(H)+4}=18,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789" name="Rectangle 5"/>
          <p:cNvSpPr>
            <a:spLocks noChangeArrowheads="1"/>
          </p:cNvSpPr>
          <p:nvPr/>
        </p:nvSpPr>
        <p:spPr bwMode="auto">
          <a:xfrm>
            <a:off x="4706938" y="4103688"/>
            <a:ext cx="25426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(J)=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(G)+8=18,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790" name="Rectangle 6"/>
          <p:cNvSpPr>
            <a:spLocks noChangeArrowheads="1"/>
          </p:cNvSpPr>
          <p:nvPr/>
        </p:nvSpPr>
        <p:spPr bwMode="auto">
          <a:xfrm>
            <a:off x="4700588" y="4464050"/>
            <a:ext cx="451918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(K)=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)+4,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)+4}=14,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791" name="Rectangle 7"/>
          <p:cNvSpPr>
            <a:spLocks noChangeArrowheads="1"/>
          </p:cNvSpPr>
          <p:nvPr/>
        </p:nvSpPr>
        <p:spPr bwMode="auto">
          <a:xfrm>
            <a:off x="4706938" y="4778375"/>
            <a:ext cx="254268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(L)=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(J)+3=21,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(M)=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)+8=22,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792" name="Rectangle 8"/>
          <p:cNvSpPr>
            <a:spLocks noChangeArrowheads="1"/>
          </p:cNvSpPr>
          <p:nvPr/>
        </p:nvSpPr>
        <p:spPr bwMode="auto">
          <a:xfrm>
            <a:off x="341313" y="5634038"/>
            <a:ext cx="66579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(N)=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(F)+3,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(I)+2,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(L)+5,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)+6}=28.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49" name="Group 9"/>
          <p:cNvGrpSpPr/>
          <p:nvPr/>
        </p:nvGrpSpPr>
        <p:grpSpPr bwMode="auto">
          <a:xfrm>
            <a:off x="385763" y="1133475"/>
            <a:ext cx="6256337" cy="3048000"/>
            <a:chOff x="91" y="743"/>
            <a:chExt cx="4848" cy="2929"/>
          </a:xfrm>
        </p:grpSpPr>
        <p:sp>
          <p:nvSpPr>
            <p:cNvPr id="1048793" name="Line 10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794" name="Text Box 11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795" name="Text Box 12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796" name="Text Box 13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0" name="Group 14"/>
            <p:cNvGrpSpPr/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1048797" name="Line 15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98" name="Text Box 16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99" name="Text Box 17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1" name="Group 18"/>
            <p:cNvGrpSpPr/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1048800" name="Line 19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01" name="Text Box 20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0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2" name="Group 22"/>
            <p:cNvGrpSpPr/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1048803" name="Line 23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04" name="Text Box 24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05" name="Text Box 25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Group 26"/>
            <p:cNvGrpSpPr/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1048806" name="Line 27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07" name="Text Box 28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Group 29"/>
            <p:cNvGrpSpPr/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1048808" name="Line 30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09" name="Text Box 31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10" name="Text Box 32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Group 33"/>
            <p:cNvGrpSpPr/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1048811" name="Line 34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12" name="Text Box 35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13" name="Text Box 36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6" name="Group 37"/>
            <p:cNvGrpSpPr/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1048814" name="Line 38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15" name="Text Box 39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16" name="Text Box 40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7" name="Group 41"/>
            <p:cNvGrpSpPr/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1048817" name="Line 42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18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19" name="Text Box 44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8" name="Group 45"/>
            <p:cNvGrpSpPr/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1048820" name="Line 46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21" name="Text Box 47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22" name="Text Box 48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9" name="Group 49"/>
            <p:cNvGrpSpPr/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1048823" name="Line 50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24" name="Text Box 51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25" name="Text Box 52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 53"/>
            <p:cNvGrpSpPr/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1048826" name="Line 54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27" name="Text Box 55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28" name="Text Box 56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1" name="Group 57"/>
            <p:cNvGrpSpPr/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1048829" name="Line 58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30" name="Text Box 59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2" name="Group 60"/>
            <p:cNvGrpSpPr/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1048831" name="Line 61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32" name="Text Box 62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63"/>
            <p:cNvGrpSpPr/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1048833" name="Line 64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34" name="Text Box 65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Group 66"/>
            <p:cNvGrpSpPr/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1048835" name="Line 67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36" name="Text Box 68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37" name="Text Box 69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Group 70"/>
            <p:cNvGrpSpPr/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1048838" name="Line 71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39" name="Text Box 72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40" name="Text Box 73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Group 74"/>
            <p:cNvGrpSpPr/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1048841" name="Line 75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42" name="Text Box 76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7" name="Group 77"/>
            <p:cNvGrpSpPr/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1048843" name="Line 78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44" name="Text Box 79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4884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关键路径实例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4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4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6" grpId="0" autoUpdateAnimBg="0" build="p"/>
      <p:bldP spid="1048787" grpId="0" autoUpdateAnimBg="0" build="p"/>
      <p:bldP spid="1048788" grpId="0" autoUpdateAnimBg="0" build="p"/>
      <p:bldP spid="1048789" grpId="0" autoUpdateAnimBg="0" build="p"/>
      <p:bldP spid="1048790" grpId="0" autoUpdateAnimBg="0" build="p"/>
      <p:bldP spid="1048791" grpId="0" autoUpdateAnimBg="0" build="p"/>
      <p:bldP spid="1048792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上堂课回顾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048605" name="Rectangle 4"/>
          <p:cNvSpPr>
            <a:spLocks noGrp="1" noChangeArrowheads="1"/>
          </p:cNvSpPr>
          <p:nvPr>
            <p:ph idx="1"/>
          </p:nvPr>
        </p:nvSpPr>
        <p:spPr>
          <a:xfrm>
            <a:off x="638627" y="1259113"/>
            <a:ext cx="8026401" cy="2687245"/>
          </a:xfrm>
          <a:noFill/>
        </p:spPr>
        <p:txBody>
          <a:bodyPr>
            <a:normAutofit/>
          </a:bodyPr>
          <a:p>
            <a:pPr eaLnBrk="1" hangingPunct="1"/>
            <a:r>
              <a:rPr lang="zh-CN" altLang="en-US" sz="3200" dirty="0"/>
              <a:t>旅行商问题求解的近似解法</a:t>
            </a:r>
            <a:endParaRPr lang="zh-CN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/>
          </a:p>
        </p:txBody>
      </p:sp>
      <p:sp>
        <p:nvSpPr>
          <p:cNvPr id="1048606" name="Rectangle 2"/>
          <p:cNvSpPr txBox="1">
            <a:spLocks noChangeArrowheads="1"/>
          </p:cNvSpPr>
          <p:nvPr/>
        </p:nvSpPr>
        <p:spPr bwMode="auto">
          <a:xfrm>
            <a:off x="1116531" y="1884758"/>
            <a:ext cx="7548497" cy="10821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基本思想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算法实现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7" name="Rectangle 4"/>
          <p:cNvSpPr txBox="1">
            <a:spLocks noChangeArrowheads="1"/>
          </p:cNvSpPr>
          <p:nvPr/>
        </p:nvSpPr>
        <p:spPr bwMode="auto">
          <a:xfrm>
            <a:off x="609596" y="3092482"/>
            <a:ext cx="8026401" cy="2687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最短路径问题的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8" name="Rectangle 2"/>
          <p:cNvSpPr txBox="1">
            <a:spLocks noChangeArrowheads="1"/>
          </p:cNvSpPr>
          <p:nvPr/>
        </p:nvSpPr>
        <p:spPr bwMode="auto">
          <a:xfrm>
            <a:off x="1145562" y="3764502"/>
            <a:ext cx="7548497" cy="1128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基本思想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算法实现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9" name="Rectangle 4"/>
          <p:cNvSpPr txBox="1">
            <a:spLocks noChangeArrowheads="1"/>
          </p:cNvSpPr>
          <p:nvPr/>
        </p:nvSpPr>
        <p:spPr bwMode="auto">
          <a:xfrm>
            <a:off x="609596" y="5028834"/>
            <a:ext cx="8026401" cy="128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最短路径算法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10" name="Rectangle 2"/>
          <p:cNvSpPr txBox="1">
            <a:spLocks noChangeArrowheads="1"/>
          </p:cNvSpPr>
          <p:nvPr/>
        </p:nvSpPr>
        <p:spPr bwMode="auto">
          <a:xfrm>
            <a:off x="1116531" y="5603708"/>
            <a:ext cx="7548497" cy="22541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基本思想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算法实现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Rectangle 2"/>
          <p:cNvSpPr>
            <a:spLocks noChangeArrowheads="1"/>
          </p:cNvSpPr>
          <p:nvPr/>
        </p:nvSpPr>
        <p:spPr bwMode="auto">
          <a:xfrm>
            <a:off x="566738" y="1179513"/>
            <a:ext cx="29416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通过以上计算表明：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847" name="Rectangle 3"/>
          <p:cNvSpPr>
            <a:spLocks noChangeArrowheads="1"/>
          </p:cNvSpPr>
          <p:nvPr/>
        </p:nvSpPr>
        <p:spPr bwMode="auto">
          <a:xfrm>
            <a:off x="1016000" y="1719263"/>
            <a:ext cx="6172200" cy="1808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这项工程至少需要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天才能完成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关键路径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最长路径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):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A→B→D→E→K→M→N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A→B→D→H→K→M→N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848" name="Rectangle 4"/>
          <p:cNvSpPr>
            <a:spLocks noChangeArrowheads="1"/>
          </p:cNvSpPr>
          <p:nvPr/>
        </p:nvSpPr>
        <p:spPr bwMode="auto">
          <a:xfrm>
            <a:off x="161925" y="3473450"/>
            <a:ext cx="883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E8DED8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工序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</a:rPr>
              <a:t>A,B,D,E,H,K,M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不能延误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否则将影响工程的完成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849" name="Rectangle 5"/>
          <p:cNvSpPr>
            <a:spLocks noChangeArrowheads="1"/>
          </p:cNvSpPr>
          <p:nvPr/>
        </p:nvSpPr>
        <p:spPr bwMode="auto">
          <a:xfrm>
            <a:off x="152400" y="3968750"/>
            <a:ext cx="8991600" cy="1317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但是对于不在关键路径上的工序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是否允许延误？如果允许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最多能够延误多长时间呢？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850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p>
            <a:r>
              <a:rPr lang="zh-CN" altLang="en-US" dirty="0" smtClean="0"/>
              <a:t>关键路径实例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4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48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48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7" grpId="0" autoUpdateAnimBg="0" build="p"/>
      <p:bldP spid="1048848" grpId="0" autoUpdateAnimBg="0" build="p"/>
      <p:bldP spid="1048849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Rectangle 2"/>
          <p:cNvSpPr>
            <a:spLocks noChangeArrowheads="1"/>
          </p:cNvSpPr>
          <p:nvPr/>
        </p:nvSpPr>
        <p:spPr bwMode="auto">
          <a:xfrm>
            <a:off x="152400" y="3968750"/>
            <a:ext cx="899160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各工序允许延误时间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等于各工序最晚启动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时间</a:t>
            </a:r>
            <a:r>
              <a:rPr lang="zh-CN" altLang="en-US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减去各工序最早启动时间</a:t>
            </a:r>
            <a:r>
              <a:rPr lang="zh-CN" altLang="en-US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- 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如何确定最晚启动时间？？？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48852" name="Rectangle 4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anose="02020404030301010803" pitchFamily="18" charset="0"/>
              </a:rPr>
              <a:t>最大允许延误时间</a:t>
            </a:r>
            <a:endParaRPr lang="zh-CN" altLang="en-US" sz="3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853" name="Rectangle 5"/>
          <p:cNvSpPr>
            <a:spLocks noChangeArrowheads="1"/>
          </p:cNvSpPr>
          <p:nvPr/>
        </p:nvSpPr>
        <p:spPr bwMode="auto">
          <a:xfrm>
            <a:off x="341313" y="1900238"/>
            <a:ext cx="8461375" cy="233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显然关键路径上的工序是不允许延误的，否则不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zh-CN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可能按时完成工程项目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而对非关键工序的允许延误时间将可以给工程规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划人员带来工作上的灵活性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854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p>
            <a:r>
              <a:rPr lang="zh-CN" altLang="en-US" dirty="0" smtClean="0"/>
              <a:t>关键路径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4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4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4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4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1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回顾最早启动时间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856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对于拓扑序列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’, …,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的最早启动时间依据的是为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的最长路径的长度</a:t>
            </a:r>
            <a:endParaRPr lang="en-US" altLang="zh-CN" i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857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p>
            <a:r>
              <a:rPr lang="zh-CN" altLang="en-US" dirty="0" smtClean="0"/>
              <a:t>关键路径</a:t>
            </a:r>
            <a:endParaRPr lang="zh-CN" altLang="en-US" dirty="0" smtClean="0"/>
          </a:p>
        </p:txBody>
      </p:sp>
      <p:grpSp>
        <p:nvGrpSpPr>
          <p:cNvPr id="171" name="Group 8"/>
          <p:cNvGrpSpPr/>
          <p:nvPr/>
        </p:nvGrpSpPr>
        <p:grpSpPr bwMode="auto">
          <a:xfrm>
            <a:off x="1245680" y="3249072"/>
            <a:ext cx="6256337" cy="3048000"/>
            <a:chOff x="91" y="743"/>
            <a:chExt cx="4848" cy="2929"/>
          </a:xfrm>
        </p:grpSpPr>
        <p:sp>
          <p:nvSpPr>
            <p:cNvPr id="1048858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859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860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861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2" name="Group 13"/>
            <p:cNvGrpSpPr/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1048862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63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64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 17"/>
            <p:cNvGrpSpPr/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1048865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66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67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" name="Group 21"/>
            <p:cNvGrpSpPr/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1048868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69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7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5" name="Group 25"/>
            <p:cNvGrpSpPr/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1048871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72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6" name="Group 28"/>
            <p:cNvGrpSpPr/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1048873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74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75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7" name="Group 32"/>
            <p:cNvGrpSpPr/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1048876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77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78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8" name="Group 36"/>
            <p:cNvGrpSpPr/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1048879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80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81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9" name="Group 40"/>
            <p:cNvGrpSpPr/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1048882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8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84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0" name="Group 44"/>
            <p:cNvGrpSpPr/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1048885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86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87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1" name="Group 48"/>
            <p:cNvGrpSpPr/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1048888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89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90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2" name="Group 52"/>
            <p:cNvGrpSpPr/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1048891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92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893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3" name="Group 56"/>
            <p:cNvGrpSpPr/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1048894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95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" name="Group 59"/>
            <p:cNvGrpSpPr/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1048896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97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62"/>
            <p:cNvGrpSpPr/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1048898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899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6" name="Group 65"/>
            <p:cNvGrpSpPr/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1048900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01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02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7" name="Group 69"/>
            <p:cNvGrpSpPr/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1048903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04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05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8" name="Group 73"/>
            <p:cNvGrpSpPr/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1048906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07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9" name="Group 76"/>
            <p:cNvGrpSpPr/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1048908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09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48910" name="矩形 1"/>
          <p:cNvSpPr/>
          <p:nvPr/>
        </p:nvSpPr>
        <p:spPr>
          <a:xfrm>
            <a:off x="283955" y="6109536"/>
            <a:ext cx="3073277" cy="5663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(K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)=2+6+2+4=14</a:t>
            </a:r>
            <a:endParaRPr lang="zh-CN" altLang="en-US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0" name="组合 2"/>
          <p:cNvGrpSpPr/>
          <p:nvPr/>
        </p:nvGrpSpPr>
        <p:grpSpPr>
          <a:xfrm>
            <a:off x="1616064" y="3690059"/>
            <a:ext cx="3783553" cy="1949420"/>
            <a:chOff x="1616064" y="3690059"/>
            <a:chExt cx="3783553" cy="1949420"/>
          </a:xfrm>
        </p:grpSpPr>
        <p:sp>
          <p:nvSpPr>
            <p:cNvPr id="1048911" name="Line 9"/>
            <p:cNvSpPr>
              <a:spLocks noChangeShapeType="1"/>
            </p:cNvSpPr>
            <p:nvPr/>
          </p:nvSpPr>
          <p:spPr bwMode="auto">
            <a:xfrm flipV="1">
              <a:off x="1616064" y="3690059"/>
              <a:ext cx="1053047" cy="6493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912" name="Line 18"/>
            <p:cNvSpPr>
              <a:spLocks noChangeShapeType="1"/>
            </p:cNvSpPr>
            <p:nvPr/>
          </p:nvSpPr>
          <p:spPr bwMode="auto">
            <a:xfrm>
              <a:off x="2719848" y="3705427"/>
              <a:ext cx="1053047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913" name="Line 37"/>
            <p:cNvSpPr>
              <a:spLocks noChangeShapeType="1"/>
            </p:cNvSpPr>
            <p:nvPr/>
          </p:nvSpPr>
          <p:spPr bwMode="auto">
            <a:xfrm>
              <a:off x="3862447" y="3719779"/>
              <a:ext cx="1486654" cy="5494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914" name="Line 60"/>
            <p:cNvSpPr>
              <a:spLocks noChangeShapeType="1"/>
            </p:cNvSpPr>
            <p:nvPr/>
          </p:nvSpPr>
          <p:spPr bwMode="auto">
            <a:xfrm flipH="1">
              <a:off x="4098794" y="4340775"/>
              <a:ext cx="1300823" cy="129870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1048915" name="Text Box 12"/>
          <p:cNvSpPr txBox="1">
            <a:spLocks noChangeArrowheads="1"/>
          </p:cNvSpPr>
          <p:nvPr/>
        </p:nvSpPr>
        <p:spPr bwMode="auto">
          <a:xfrm>
            <a:off x="1927063" y="3593663"/>
            <a:ext cx="3716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16" name="Text Box 19"/>
          <p:cNvSpPr txBox="1">
            <a:spLocks noChangeArrowheads="1"/>
          </p:cNvSpPr>
          <p:nvPr/>
        </p:nvSpPr>
        <p:spPr bwMode="auto">
          <a:xfrm>
            <a:off x="3037964" y="3306531"/>
            <a:ext cx="37037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17" name="Text Box 39"/>
          <p:cNvSpPr txBox="1">
            <a:spLocks noChangeArrowheads="1"/>
          </p:cNvSpPr>
          <p:nvPr/>
        </p:nvSpPr>
        <p:spPr bwMode="auto">
          <a:xfrm>
            <a:off x="4665104" y="3719779"/>
            <a:ext cx="3729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18" name="Text Box 61"/>
          <p:cNvSpPr txBox="1">
            <a:spLocks noChangeArrowheads="1"/>
          </p:cNvSpPr>
          <p:nvPr/>
        </p:nvSpPr>
        <p:spPr bwMode="auto">
          <a:xfrm>
            <a:off x="4777774" y="4391378"/>
            <a:ext cx="369083" cy="457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19" name="椭圆 86"/>
          <p:cNvSpPr/>
          <p:nvPr/>
        </p:nvSpPr>
        <p:spPr>
          <a:xfrm>
            <a:off x="4010576" y="5598811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6" grpId="0" autoUpdateAnimBg="0" build="p"/>
      <p:bldP spid="1048910" grpId="0"/>
      <p:bldP spid="1048915" grpId="0"/>
      <p:bldP spid="1048916" grpId="0"/>
      <p:bldP spid="1048917" grpId="0"/>
      <p:bldP spid="1048918" grpId="0"/>
      <p:bldP spid="10489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相对应，确定最晚启动时间的思路：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924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对于拓扑序列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’, …,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的最晚启动时间依据的是为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到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的最长路径的长度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25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p>
            <a:r>
              <a:rPr lang="zh-CN" altLang="en-US" dirty="0"/>
              <a:t>关键路径</a:t>
            </a:r>
            <a:endParaRPr lang="zh-CN" altLang="en-US" dirty="0"/>
          </a:p>
        </p:txBody>
      </p:sp>
      <p:grpSp>
        <p:nvGrpSpPr>
          <p:cNvPr id="194" name="Group 8"/>
          <p:cNvGrpSpPr/>
          <p:nvPr/>
        </p:nvGrpSpPr>
        <p:grpSpPr bwMode="auto">
          <a:xfrm>
            <a:off x="1245680" y="3249072"/>
            <a:ext cx="6256337" cy="3048000"/>
            <a:chOff x="91" y="743"/>
            <a:chExt cx="4848" cy="2929"/>
          </a:xfrm>
        </p:grpSpPr>
        <p:sp>
          <p:nvSpPr>
            <p:cNvPr id="1048926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927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928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929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5" name="Group 13"/>
            <p:cNvGrpSpPr/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1048930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31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32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6" name="Group 17"/>
            <p:cNvGrpSpPr/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1048933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34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35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7" name="Group 21"/>
            <p:cNvGrpSpPr/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1048936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37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38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8" name="Group 25"/>
            <p:cNvGrpSpPr/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1048939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40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9" name="Group 28"/>
            <p:cNvGrpSpPr/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1048941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42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43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Group 32"/>
            <p:cNvGrpSpPr/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1048944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45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46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Group 36"/>
            <p:cNvGrpSpPr/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1048947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4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49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2" name="Group 40"/>
            <p:cNvGrpSpPr/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1048950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51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52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3" name="Group 44"/>
            <p:cNvGrpSpPr/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1048953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54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55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4" name="Group 48"/>
            <p:cNvGrpSpPr/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1048956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57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58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" name="Group 52"/>
            <p:cNvGrpSpPr/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1048959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60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61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Group 56"/>
            <p:cNvGrpSpPr/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1048962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63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Group 59"/>
            <p:cNvGrpSpPr/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1048964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65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62"/>
            <p:cNvGrpSpPr/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1048966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67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9" name="Group 65"/>
            <p:cNvGrpSpPr/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1048968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69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70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" name="Group 69"/>
            <p:cNvGrpSpPr/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1048971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72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973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1" name="Group 73"/>
            <p:cNvGrpSpPr/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1048974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75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2" name="Group 76"/>
            <p:cNvGrpSpPr/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1048976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977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dirty="0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3" name="组合 1"/>
          <p:cNvGrpSpPr/>
          <p:nvPr/>
        </p:nvGrpSpPr>
        <p:grpSpPr>
          <a:xfrm>
            <a:off x="3857649" y="3720910"/>
            <a:ext cx="3152597" cy="1969086"/>
            <a:chOff x="3857649" y="3720910"/>
            <a:chExt cx="3152597" cy="1969086"/>
          </a:xfrm>
        </p:grpSpPr>
        <p:sp>
          <p:nvSpPr>
            <p:cNvPr id="1048978" name="Line 37"/>
            <p:cNvSpPr>
              <a:spLocks noChangeShapeType="1"/>
            </p:cNvSpPr>
            <p:nvPr/>
          </p:nvSpPr>
          <p:spPr bwMode="auto">
            <a:xfrm>
              <a:off x="3857649" y="3720910"/>
              <a:ext cx="1486654" cy="54945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979" name="Line 60"/>
            <p:cNvSpPr>
              <a:spLocks noChangeShapeType="1"/>
            </p:cNvSpPr>
            <p:nvPr/>
          </p:nvSpPr>
          <p:spPr bwMode="auto">
            <a:xfrm flipH="1">
              <a:off x="4098881" y="4339543"/>
              <a:ext cx="1300823" cy="129870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980" name="Line 70"/>
            <p:cNvSpPr>
              <a:spLocks noChangeShapeType="1"/>
            </p:cNvSpPr>
            <p:nvPr/>
          </p:nvSpPr>
          <p:spPr bwMode="auto">
            <a:xfrm flipV="1">
              <a:off x="4098881" y="5590096"/>
              <a:ext cx="1610542" cy="999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981" name="Line 77"/>
            <p:cNvSpPr>
              <a:spLocks noChangeShapeType="1"/>
            </p:cNvSpPr>
            <p:nvPr/>
          </p:nvSpPr>
          <p:spPr bwMode="auto">
            <a:xfrm flipV="1">
              <a:off x="5709423" y="4335488"/>
              <a:ext cx="1300823" cy="124875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1048982" name="矩形 83"/>
          <p:cNvSpPr/>
          <p:nvPr/>
        </p:nvSpPr>
        <p:spPr>
          <a:xfrm>
            <a:off x="261226" y="5925218"/>
            <a:ext cx="2165978" cy="3631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(D)=</a:t>
            </a:r>
            <a:r>
              <a:rPr lang="en-US" altLang="zh-CN" sz="16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(N)-</a:t>
            </a:r>
            <a:r>
              <a:rPr lang="en-US" altLang="zh-CN" sz="16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(D,N)=8</a:t>
            </a:r>
            <a:endParaRPr lang="zh-CN" altLang="en-US" sz="1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83" name="矩形 84"/>
          <p:cNvSpPr/>
          <p:nvPr/>
        </p:nvSpPr>
        <p:spPr>
          <a:xfrm>
            <a:off x="297278" y="5485534"/>
            <a:ext cx="2068195" cy="3631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(D,N)=2+4+8+6=20</a:t>
            </a:r>
            <a:endParaRPr lang="zh-CN" altLang="en-US" sz="1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84" name="矩形 85"/>
          <p:cNvSpPr/>
          <p:nvPr/>
        </p:nvSpPr>
        <p:spPr>
          <a:xfrm>
            <a:off x="7130353" y="3758861"/>
            <a:ext cx="1649811" cy="5663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(N)=28</a:t>
            </a:r>
            <a:endParaRPr lang="zh-CN" altLang="en-US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85" name="椭圆 2"/>
          <p:cNvSpPr/>
          <p:nvPr/>
        </p:nvSpPr>
        <p:spPr>
          <a:xfrm>
            <a:off x="6914730" y="4258053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8986" name="矩形 87"/>
          <p:cNvSpPr/>
          <p:nvPr/>
        </p:nvSpPr>
        <p:spPr>
          <a:xfrm>
            <a:off x="6954357" y="5768953"/>
            <a:ext cx="2050561" cy="1061829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(G,N)=8+3+5=16</a:t>
            </a:r>
            <a:endParaRPr lang="en-US" altLang="zh-CN" sz="1800" i="1" dirty="0" smtClean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1800" i="1" dirty="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(G)=12,</a:t>
            </a:r>
            <a:r>
              <a:rPr lang="en-US" altLang="zh-CN" sz="1800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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(G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)=10</a:t>
            </a:r>
            <a:endParaRPr lang="en-US" altLang="zh-CN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t(G)=</a:t>
            </a:r>
            <a:r>
              <a:rPr lang="zh-CN" altLang="en-US" sz="1800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(G)-</a:t>
            </a:r>
            <a:r>
              <a:rPr lang="en-US" altLang="zh-CN" sz="1800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(G)=2</a:t>
            </a:r>
            <a:endParaRPr lang="zh-CN" altLang="en-US" sz="1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87" name="椭圆 88"/>
          <p:cNvSpPr/>
          <p:nvPr/>
        </p:nvSpPr>
        <p:spPr>
          <a:xfrm>
            <a:off x="3785382" y="3630983"/>
            <a:ext cx="169048" cy="178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8988" name="Text Box 39"/>
          <p:cNvSpPr txBox="1">
            <a:spLocks noChangeArrowheads="1"/>
          </p:cNvSpPr>
          <p:nvPr/>
        </p:nvSpPr>
        <p:spPr bwMode="auto">
          <a:xfrm>
            <a:off x="4665277" y="3715762"/>
            <a:ext cx="3729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89" name="Text Box 61"/>
          <p:cNvSpPr txBox="1">
            <a:spLocks noChangeArrowheads="1"/>
          </p:cNvSpPr>
          <p:nvPr/>
        </p:nvSpPr>
        <p:spPr bwMode="auto">
          <a:xfrm>
            <a:off x="4776440" y="4387940"/>
            <a:ext cx="369083" cy="457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90" name="Text Box 72"/>
          <p:cNvSpPr txBox="1">
            <a:spLocks noChangeArrowheads="1"/>
          </p:cNvSpPr>
          <p:nvPr/>
        </p:nvSpPr>
        <p:spPr bwMode="auto">
          <a:xfrm>
            <a:off x="4278907" y="5637180"/>
            <a:ext cx="3729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91" name="Text Box 78"/>
          <p:cNvSpPr txBox="1">
            <a:spLocks noChangeArrowheads="1"/>
          </p:cNvSpPr>
          <p:nvPr/>
        </p:nvSpPr>
        <p:spPr bwMode="auto">
          <a:xfrm>
            <a:off x="6261848" y="4937678"/>
            <a:ext cx="37295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92" name="矩形 3"/>
          <p:cNvSpPr/>
          <p:nvPr/>
        </p:nvSpPr>
        <p:spPr>
          <a:xfrm>
            <a:off x="500874" y="6344656"/>
            <a:ext cx="1845377" cy="3631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t(D)=</a:t>
            </a:r>
            <a:r>
              <a:rPr lang="zh-CN" altLang="en-US" sz="1600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(D)-</a:t>
            </a:r>
            <a:r>
              <a:rPr lang="en-US" altLang="zh-CN" sz="1600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(D)=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zh-CN" altLang="en-US" sz="16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104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4" grpId="0" autoUpdateAnimBg="0" build="p"/>
      <p:bldP spid="1048982" grpId="0"/>
      <p:bldP spid="1048983" grpId="0"/>
      <p:bldP spid="1048984" grpId="0"/>
      <p:bldP spid="1048985" grpId="0" animBg="1"/>
      <p:bldP spid="1048987" grpId="0" animBg="1"/>
      <p:bldP spid="1048988" grpId="0"/>
      <p:bldP spid="1048989" grpId="0"/>
      <p:bldP spid="1048990" grpId="0"/>
      <p:bldP spid="1048991" grpId="0"/>
      <p:bldP spid="10489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最大允许延误时间算法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994" name="Rectangle 4"/>
          <p:cNvSpPr>
            <a:spLocks noChangeArrowheads="1"/>
          </p:cNvSpPr>
          <p:nvPr/>
        </p:nvSpPr>
        <p:spPr bwMode="auto">
          <a:xfrm>
            <a:off x="0" y="1943100"/>
            <a:ext cx="8915400" cy="4742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根据定理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2.7.1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对结点重新编号为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②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赋初值 </a:t>
            </a:r>
            <a:r>
              <a:rPr lang="zh-CN" altLang="en-US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③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依次更新 </a:t>
            </a:r>
            <a:r>
              <a:rPr lang="zh-CN" altLang="en-US" sz="2800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 … 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④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结束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可以看出算法与计算最早启动时间类似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最早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启动求“最大值”，最晚启动求“最小值”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这样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中每个结点都具有两个值：最早启动时间和最晚启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  动时间，两者相减即为该结点对应工序的允许延误时间。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95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p>
            <a:r>
              <a:rPr lang="zh-CN" altLang="en-US" dirty="0" smtClean="0"/>
              <a:t>关键路径</a:t>
            </a:r>
            <a:endParaRPr lang="zh-CN" altLang="en-US" dirty="0" smtClean="0"/>
          </a:p>
        </p:txBody>
      </p:sp>
      <p:graphicFrame>
        <p:nvGraphicFramePr>
          <p:cNvPr id="4194306" name="Object 3"/>
          <p:cNvGraphicFramePr>
            <a:graphicFrameLocks noChangeAspect="1"/>
          </p:cNvGraphicFramePr>
          <p:nvPr/>
        </p:nvGraphicFramePr>
        <p:xfrm>
          <a:off x="2052864" y="3569153"/>
          <a:ext cx="5016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7" name="公式" showAsIcon="1" r:id="rId1" imgW="1930400" imgH="330200" progId="Equation.3">
                  <p:embed/>
                </p:oleObj>
              </mc:Choice>
              <mc:Fallback>
                <p:oleObj name="公式" showAsIcon="1" r:id="rId1" imgW="1930400" imgH="330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864" y="3569153"/>
                        <a:ext cx="5016500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8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8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8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8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4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Rectangle 2"/>
          <p:cNvSpPr>
            <a:spLocks noChangeArrowheads="1"/>
          </p:cNvSpPr>
          <p:nvPr/>
        </p:nvSpPr>
        <p:spPr bwMode="auto">
          <a:xfrm>
            <a:off x="493476" y="2259013"/>
            <a:ext cx="28956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(N)=28,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(M)=28-6=22,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(L)=28-5=23,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997" name="Rectangle 3"/>
          <p:cNvSpPr>
            <a:spLocks noChangeArrowheads="1"/>
          </p:cNvSpPr>
          <p:nvPr/>
        </p:nvSpPr>
        <p:spPr bwMode="auto">
          <a:xfrm>
            <a:off x="493476" y="3402013"/>
            <a:ext cx="2452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(K)=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(M)-8=14,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998" name="Rectangle 4"/>
          <p:cNvSpPr>
            <a:spLocks noChangeArrowheads="1"/>
          </p:cNvSpPr>
          <p:nvPr/>
        </p:nvSpPr>
        <p:spPr bwMode="auto">
          <a:xfrm>
            <a:off x="493476" y="3889375"/>
            <a:ext cx="4433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(J)=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(L)-3=20,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(I)=28-2=26,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999" name="Rectangle 5"/>
          <p:cNvSpPr>
            <a:spLocks noChangeArrowheads="1"/>
          </p:cNvSpPr>
          <p:nvPr/>
        </p:nvSpPr>
        <p:spPr bwMode="auto">
          <a:xfrm>
            <a:off x="493476" y="4392613"/>
            <a:ext cx="436690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(H)=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min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(K)-4,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(I)-4}=10,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(G)=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min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(J)-8,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(I)-8}=12,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000" name="Rectangle 6"/>
          <p:cNvSpPr>
            <a:spLocks noChangeArrowheads="1"/>
          </p:cNvSpPr>
          <p:nvPr/>
        </p:nvSpPr>
        <p:spPr bwMode="auto">
          <a:xfrm>
            <a:off x="6203714" y="4392613"/>
            <a:ext cx="247535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(F)=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28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-3=25,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(E)=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(K)-4=10,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001" name="Rectangle 7"/>
          <p:cNvSpPr>
            <a:spLocks noChangeArrowheads="1"/>
          </p:cNvSpPr>
          <p:nvPr/>
        </p:nvSpPr>
        <p:spPr bwMode="auto">
          <a:xfrm>
            <a:off x="493476" y="5283200"/>
            <a:ext cx="815703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(D)=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(E)-2,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(F)-2,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(G)-2,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(H)-2}=8,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(C)=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(E)-3=7,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(B)=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(D)-6=2,</a:t>
            </a:r>
            <a:r>
              <a:rPr lang="en-US" altLang="zh-CN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(A)=0.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16" name="Group 8"/>
          <p:cNvGrpSpPr/>
          <p:nvPr/>
        </p:nvGrpSpPr>
        <p:grpSpPr bwMode="auto">
          <a:xfrm>
            <a:off x="2636838" y="1133475"/>
            <a:ext cx="6256337" cy="3048000"/>
            <a:chOff x="91" y="743"/>
            <a:chExt cx="4848" cy="2929"/>
          </a:xfrm>
        </p:grpSpPr>
        <p:sp>
          <p:nvSpPr>
            <p:cNvPr id="1049002" name="Line 9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9003" name="Text Box 10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004" name="Text Box 11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005" name="Text Box 12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17" name="Group 13"/>
            <p:cNvGrpSpPr/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1049006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07" name="Text Box 15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08" name="Text Box 16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8" name="Group 17"/>
            <p:cNvGrpSpPr/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1049009" name="Line 18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10" name="Text Box 19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11" name="Text Box 20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9" name="Group 21"/>
            <p:cNvGrpSpPr/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1049012" name="Line 22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13" name="Text Box 23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14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0" name="Group 25"/>
            <p:cNvGrpSpPr/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1049015" name="Line 26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16" name="Text Box 27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1" name="Group 28"/>
            <p:cNvGrpSpPr/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1049017" name="Line 29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18" name="Text Box 30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19" name="Text Box 31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Group 32"/>
            <p:cNvGrpSpPr/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1049020" name="Line 3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21" name="Text Box 34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22" name="Text Box 35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3" name="Group 36"/>
            <p:cNvGrpSpPr/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1049023" name="Line 3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24" name="Text Box 38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25" name="Text Box 39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4" name="Group 40"/>
            <p:cNvGrpSpPr/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1049026" name="Line 41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27" name="Text Box 42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28" name="Text Box 4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" name="Group 44"/>
            <p:cNvGrpSpPr/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1049029" name="Line 45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30" name="Text Box 46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31" name="Text Box 47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6" name="Group 48"/>
            <p:cNvGrpSpPr/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1049032" name="Line 49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33" name="Text Box 50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34" name="Text Box 51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7" name="Group 52"/>
            <p:cNvGrpSpPr/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1049035" name="Line 5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36" name="Text Box 54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37" name="Text Box 55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8" name="Group 56"/>
            <p:cNvGrpSpPr/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1049038" name="Line 57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39" name="Text Box 5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Group 59"/>
            <p:cNvGrpSpPr/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1049040" name="Line 60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41" name="Text Box 61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0" name="Group 62"/>
            <p:cNvGrpSpPr/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1049042" name="Line 63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43" name="Text Box 64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1" name="Group 65"/>
            <p:cNvGrpSpPr/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1049044" name="Line 66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45" name="Text Box 67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46" name="Text Box 68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2" name="Group 69"/>
            <p:cNvGrpSpPr/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1049047" name="Line 70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48" name="Text Box 71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49" name="Text Box 72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3" name="Group 73"/>
            <p:cNvGrpSpPr/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1049050" name="Line 74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51" name="Text Box 75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4" name="Group 76"/>
            <p:cNvGrpSpPr/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1049052" name="Line 77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53" name="Text Box 78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49054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p>
            <a:r>
              <a:rPr lang="zh-CN" altLang="en-US" dirty="0" smtClean="0"/>
              <a:t>关键路径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7" grpId="0" autoUpdateAnimBg="0" build="p"/>
      <p:bldP spid="1048998" grpId="0" autoUpdateAnimBg="0" build="p"/>
      <p:bldP spid="1048999" grpId="0" autoUpdateAnimBg="0" build="p"/>
      <p:bldP spid="1049000" grpId="0" autoUpdateAnimBg="0" build="p"/>
      <p:bldP spid="1049001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Rectangle 2"/>
          <p:cNvSpPr>
            <a:spLocks noChangeArrowheads="1"/>
          </p:cNvSpPr>
          <p:nvPr/>
        </p:nvSpPr>
        <p:spPr bwMode="auto">
          <a:xfrm>
            <a:off x="566738" y="410368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各工序允许延误时间如下：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056" name="Rectangle 3"/>
          <p:cNvSpPr>
            <a:spLocks noChangeArrowheads="1"/>
          </p:cNvSpPr>
          <p:nvPr/>
        </p:nvSpPr>
        <p:spPr bwMode="auto">
          <a:xfrm>
            <a:off x="611188" y="4824413"/>
            <a:ext cx="6416675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(A)=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(B)=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(D)=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(E)=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(H)=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(K)=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(M)=0,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(C)=5,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(F)=15,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(G)=2,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(I)=8,</a:t>
            </a:r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(J)=2,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(L)=2.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36" name="Group 5"/>
          <p:cNvGrpSpPr/>
          <p:nvPr/>
        </p:nvGrpSpPr>
        <p:grpSpPr bwMode="auto">
          <a:xfrm>
            <a:off x="2636838" y="1133475"/>
            <a:ext cx="6256337" cy="3048000"/>
            <a:chOff x="91" y="743"/>
            <a:chExt cx="4848" cy="2929"/>
          </a:xfrm>
        </p:grpSpPr>
        <p:sp>
          <p:nvSpPr>
            <p:cNvPr id="1049057" name="Line 6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9058" name="Text Box 7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059" name="Text Box 8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060" name="Text Box 9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37" name="Group 10"/>
            <p:cNvGrpSpPr/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1049061" name="Line 11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62" name="Text Box 12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63" name="Text Box 13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8" name="Group 14"/>
            <p:cNvGrpSpPr/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1049064" name="Line 15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65" name="Text Box 16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66" name="Text Box 17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Group 18"/>
            <p:cNvGrpSpPr/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1049067" name="Line 19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68" name="Text Box 20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69" name="Text Box 21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0" name="Group 22"/>
            <p:cNvGrpSpPr/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1049070" name="Line 23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71" name="Text Box 24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1" name="Group 25"/>
            <p:cNvGrpSpPr/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1049072" name="Line 26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73" name="Text Box 27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74" name="Text Box 28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2" name="Group 29"/>
            <p:cNvGrpSpPr/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1049075" name="Line 30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76" name="Text Box 31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77" name="Text Box 32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3" name="Group 33"/>
            <p:cNvGrpSpPr/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1049078" name="Line 34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79" name="Text Box 35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80" name="Text Box 36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37"/>
            <p:cNvGrpSpPr/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1049081" name="Line 38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82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83" name="Text Box 40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" name="Group 41"/>
            <p:cNvGrpSpPr/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1049084" name="Line 42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85" name="Text Box 43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86" name="Text Box 44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6" name="Group 45"/>
            <p:cNvGrpSpPr/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1049087" name="Line 46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88" name="Text Box 47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89" name="Text Box 48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7" name="Group 49"/>
            <p:cNvGrpSpPr/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1049090" name="Line 50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91" name="Text Box 51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092" name="Text Box 52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53"/>
            <p:cNvGrpSpPr/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1049093" name="Line 54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94" name="Text Box 55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56"/>
            <p:cNvGrpSpPr/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1049095" name="Line 57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96" name="Text Box 58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59"/>
            <p:cNvGrpSpPr/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1049097" name="Line 60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098" name="Text Box 61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Group 62"/>
            <p:cNvGrpSpPr/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1049099" name="Line 63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100" name="Text Box 64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101" name="Text Box 65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2" name="Group 66"/>
            <p:cNvGrpSpPr/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1049102" name="Line 67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103" name="Text Box 68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104" name="Text Box 69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3" name="Group 70"/>
            <p:cNvGrpSpPr/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1049105" name="Line 71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106" name="Text Box 72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4" name="Group 73"/>
            <p:cNvGrpSpPr/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1049107" name="Line 74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9108" name="Text Box 75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49109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p>
            <a:r>
              <a:rPr lang="zh-CN" altLang="en-US" dirty="0" smtClean="0">
                <a:solidFill>
                  <a:srgbClr val="000000"/>
                </a:solidFill>
              </a:rPr>
              <a:t>关键路径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6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"/>
          <p:cNvGrpSpPr/>
          <p:nvPr/>
        </p:nvGrpSpPr>
        <p:grpSpPr bwMode="auto">
          <a:xfrm>
            <a:off x="927099" y="3698875"/>
            <a:ext cx="6030911" cy="1943100"/>
            <a:chOff x="152" y="2302"/>
            <a:chExt cx="4896" cy="1564"/>
          </a:xfrm>
        </p:grpSpPr>
        <p:grpSp>
          <p:nvGrpSpPr>
            <p:cNvPr id="257" name="Group 3"/>
            <p:cNvGrpSpPr/>
            <p:nvPr/>
          </p:nvGrpSpPr>
          <p:grpSpPr bwMode="auto">
            <a:xfrm>
              <a:off x="152" y="2756"/>
              <a:ext cx="720" cy="368"/>
              <a:chOff x="96" y="2784"/>
              <a:chExt cx="720" cy="368"/>
            </a:xfrm>
          </p:grpSpPr>
          <p:sp>
            <p:nvSpPr>
              <p:cNvPr id="1049110" name="Line 4"/>
              <p:cNvSpPr>
                <a:spLocks noChangeShapeType="1"/>
              </p:cNvSpPr>
              <p:nvPr/>
            </p:nvSpPr>
            <p:spPr bwMode="auto">
              <a:xfrm>
                <a:off x="96" y="312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11" name="Text Box 5"/>
              <p:cNvSpPr txBox="1">
                <a:spLocks noChangeArrowheads="1"/>
              </p:cNvSpPr>
              <p:nvPr/>
            </p:nvSpPr>
            <p:spPr bwMode="auto">
              <a:xfrm>
                <a:off x="336" y="2784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6"/>
            <p:cNvGrpSpPr/>
            <p:nvPr/>
          </p:nvGrpSpPr>
          <p:grpSpPr bwMode="auto">
            <a:xfrm>
              <a:off x="920" y="2330"/>
              <a:ext cx="576" cy="768"/>
              <a:chOff x="864" y="2352"/>
              <a:chExt cx="576" cy="768"/>
            </a:xfrm>
          </p:grpSpPr>
          <p:sp>
            <p:nvSpPr>
              <p:cNvPr id="1049112" name="Line 7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576" cy="7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13" name="Text Box 8"/>
              <p:cNvSpPr txBox="1">
                <a:spLocks noChangeArrowheads="1"/>
              </p:cNvSpPr>
              <p:nvPr/>
            </p:nvSpPr>
            <p:spPr bwMode="auto">
              <a:xfrm>
                <a:off x="961" y="2496"/>
                <a:ext cx="287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9" name="Group 9"/>
            <p:cNvGrpSpPr/>
            <p:nvPr/>
          </p:nvGrpSpPr>
          <p:grpSpPr bwMode="auto">
            <a:xfrm>
              <a:off x="920" y="3098"/>
              <a:ext cx="576" cy="672"/>
              <a:chOff x="864" y="3120"/>
              <a:chExt cx="576" cy="672"/>
            </a:xfrm>
          </p:grpSpPr>
          <p:sp>
            <p:nvSpPr>
              <p:cNvPr id="1049114" name="Line 10"/>
              <p:cNvSpPr>
                <a:spLocks noChangeShapeType="1"/>
              </p:cNvSpPr>
              <p:nvPr/>
            </p:nvSpPr>
            <p:spPr bwMode="auto">
              <a:xfrm>
                <a:off x="864" y="3120"/>
                <a:ext cx="576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15" name="Text Box 11"/>
              <p:cNvSpPr txBox="1">
                <a:spLocks noChangeArrowheads="1"/>
              </p:cNvSpPr>
              <p:nvPr/>
            </p:nvSpPr>
            <p:spPr bwMode="auto">
              <a:xfrm>
                <a:off x="912" y="3312"/>
                <a:ext cx="241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9116" name="Line 12"/>
            <p:cNvSpPr>
              <a:spLocks noChangeShapeType="1"/>
            </p:cNvSpPr>
            <p:nvPr/>
          </p:nvSpPr>
          <p:spPr bwMode="auto">
            <a:xfrm>
              <a:off x="1519" y="38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49117" name="Text Box 13"/>
            <p:cNvSpPr txBox="1">
              <a:spLocks noChangeArrowheads="1"/>
            </p:cNvSpPr>
            <p:nvPr/>
          </p:nvSpPr>
          <p:spPr bwMode="auto">
            <a:xfrm>
              <a:off x="1604" y="3435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18" name="Line 14"/>
            <p:cNvSpPr>
              <a:spLocks noChangeShapeType="1"/>
            </p:cNvSpPr>
            <p:nvPr/>
          </p:nvSpPr>
          <p:spPr bwMode="auto">
            <a:xfrm>
              <a:off x="2168" y="2330"/>
              <a:ext cx="25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49119" name="Text Box 15"/>
            <p:cNvSpPr txBox="1">
              <a:spLocks noChangeArrowheads="1"/>
            </p:cNvSpPr>
            <p:nvPr/>
          </p:nvSpPr>
          <p:spPr bwMode="auto">
            <a:xfrm>
              <a:off x="3514" y="230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20" name="Line 16"/>
            <p:cNvSpPr>
              <a:spLocks noChangeShapeType="1"/>
            </p:cNvSpPr>
            <p:nvPr/>
          </p:nvSpPr>
          <p:spPr bwMode="auto">
            <a:xfrm>
              <a:off x="1543" y="2318"/>
              <a:ext cx="0" cy="15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49121" name="Text Box 17"/>
            <p:cNvSpPr txBox="1">
              <a:spLocks noChangeArrowheads="1"/>
            </p:cNvSpPr>
            <p:nvPr/>
          </p:nvSpPr>
          <p:spPr bwMode="auto">
            <a:xfrm>
              <a:off x="1303" y="2846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22" name="Line 18"/>
            <p:cNvSpPr>
              <a:spLocks noChangeShapeType="1"/>
            </p:cNvSpPr>
            <p:nvPr/>
          </p:nvSpPr>
          <p:spPr bwMode="auto">
            <a:xfrm>
              <a:off x="1543" y="2318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49123" name="Text Box 19"/>
            <p:cNvSpPr txBox="1">
              <a:spLocks noChangeArrowheads="1"/>
            </p:cNvSpPr>
            <p:nvPr/>
          </p:nvSpPr>
          <p:spPr bwMode="auto">
            <a:xfrm>
              <a:off x="1728" y="2330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0" name="Group 20"/>
            <p:cNvGrpSpPr/>
            <p:nvPr/>
          </p:nvGrpSpPr>
          <p:grpSpPr bwMode="auto">
            <a:xfrm>
              <a:off x="2216" y="2330"/>
              <a:ext cx="1248" cy="912"/>
              <a:chOff x="2112" y="2352"/>
              <a:chExt cx="1248" cy="912"/>
            </a:xfrm>
          </p:grpSpPr>
          <p:sp>
            <p:nvSpPr>
              <p:cNvPr id="1049124" name="Line 2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432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25" name="Text Box 22"/>
              <p:cNvSpPr txBox="1">
                <a:spLocks noChangeArrowheads="1"/>
              </p:cNvSpPr>
              <p:nvPr/>
            </p:nvSpPr>
            <p:spPr bwMode="auto">
              <a:xfrm>
                <a:off x="2160" y="2784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126" name="Line 23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1248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27" name="Text Box 24"/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9128" name="Text Box 25"/>
            <p:cNvSpPr txBox="1">
              <a:spLocks noChangeArrowheads="1"/>
            </p:cNvSpPr>
            <p:nvPr/>
          </p:nvSpPr>
          <p:spPr bwMode="auto">
            <a:xfrm>
              <a:off x="3004" y="247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29" name="Line 26"/>
            <p:cNvSpPr>
              <a:spLocks noChangeShapeType="1"/>
            </p:cNvSpPr>
            <p:nvPr/>
          </p:nvSpPr>
          <p:spPr bwMode="auto">
            <a:xfrm flipH="1">
              <a:off x="1929" y="2378"/>
              <a:ext cx="240" cy="14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49130" name="Text Box 27"/>
            <p:cNvSpPr txBox="1">
              <a:spLocks noChangeArrowheads="1"/>
            </p:cNvSpPr>
            <p:nvPr/>
          </p:nvSpPr>
          <p:spPr bwMode="auto">
            <a:xfrm>
              <a:off x="1785" y="2858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31" name="Arc 28"/>
            <p:cNvSpPr/>
            <p:nvPr/>
          </p:nvSpPr>
          <p:spPr bwMode="auto">
            <a:xfrm>
              <a:off x="2169" y="2330"/>
              <a:ext cx="1296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261" name="Group 29"/>
            <p:cNvGrpSpPr/>
            <p:nvPr/>
          </p:nvGrpSpPr>
          <p:grpSpPr bwMode="auto">
            <a:xfrm>
              <a:off x="3464" y="2378"/>
              <a:ext cx="1296" cy="656"/>
              <a:chOff x="3408" y="2400"/>
              <a:chExt cx="1296" cy="656"/>
            </a:xfrm>
          </p:grpSpPr>
          <p:sp>
            <p:nvSpPr>
              <p:cNvPr id="1049132" name="Line 30"/>
              <p:cNvSpPr>
                <a:spLocks noChangeShapeType="1"/>
              </p:cNvSpPr>
              <p:nvPr/>
            </p:nvSpPr>
            <p:spPr bwMode="auto">
              <a:xfrm flipV="1">
                <a:off x="3408" y="2400"/>
                <a:ext cx="1296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33" name="Text Box 31"/>
              <p:cNvSpPr txBox="1">
                <a:spLocks noChangeArrowheads="1"/>
              </p:cNvSpPr>
              <p:nvPr/>
            </p:nvSpPr>
            <p:spPr bwMode="auto">
              <a:xfrm>
                <a:off x="3888" y="2688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2" name="Group 32"/>
            <p:cNvGrpSpPr/>
            <p:nvPr/>
          </p:nvGrpSpPr>
          <p:grpSpPr bwMode="auto">
            <a:xfrm>
              <a:off x="2600" y="3194"/>
              <a:ext cx="1536" cy="369"/>
              <a:chOff x="2544" y="3216"/>
              <a:chExt cx="1536" cy="369"/>
            </a:xfrm>
          </p:grpSpPr>
          <p:sp>
            <p:nvSpPr>
              <p:cNvPr id="1049134" name="Line 33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35" name="Text Box 34"/>
              <p:cNvSpPr txBox="1">
                <a:spLocks noChangeArrowheads="1"/>
              </p:cNvSpPr>
              <p:nvPr/>
            </p:nvSpPr>
            <p:spPr bwMode="auto">
              <a:xfrm>
                <a:off x="3120" y="3216"/>
                <a:ext cx="240" cy="3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9136" name="Line 35"/>
            <p:cNvSpPr>
              <a:spLocks noChangeShapeType="1"/>
            </p:cNvSpPr>
            <p:nvPr/>
          </p:nvSpPr>
          <p:spPr bwMode="auto">
            <a:xfrm>
              <a:off x="1928" y="3818"/>
              <a:ext cx="28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49137" name="Text Box 36"/>
            <p:cNvSpPr txBox="1">
              <a:spLocks noChangeArrowheads="1"/>
            </p:cNvSpPr>
            <p:nvPr/>
          </p:nvSpPr>
          <p:spPr bwMode="auto">
            <a:xfrm>
              <a:off x="3486" y="3493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3" name="Group 37"/>
            <p:cNvGrpSpPr/>
            <p:nvPr/>
          </p:nvGrpSpPr>
          <p:grpSpPr bwMode="auto">
            <a:xfrm>
              <a:off x="4136" y="2426"/>
              <a:ext cx="624" cy="816"/>
              <a:chOff x="4080" y="2448"/>
              <a:chExt cx="624" cy="816"/>
            </a:xfrm>
          </p:grpSpPr>
          <p:sp>
            <p:nvSpPr>
              <p:cNvPr id="1049138" name="Line 38"/>
              <p:cNvSpPr>
                <a:spLocks noChangeShapeType="1"/>
              </p:cNvSpPr>
              <p:nvPr/>
            </p:nvSpPr>
            <p:spPr bwMode="auto">
              <a:xfrm flipV="1">
                <a:off x="4080" y="2448"/>
                <a:ext cx="624" cy="8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39" name="Text Box 39"/>
              <p:cNvSpPr txBox="1">
                <a:spLocks noChangeArrowheads="1"/>
              </p:cNvSpPr>
              <p:nvPr/>
            </p:nvSpPr>
            <p:spPr bwMode="auto">
              <a:xfrm>
                <a:off x="4368" y="2880"/>
                <a:ext cx="239" cy="3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4" name="Group 40"/>
            <p:cNvGrpSpPr/>
            <p:nvPr/>
          </p:nvGrpSpPr>
          <p:grpSpPr bwMode="auto">
            <a:xfrm>
              <a:off x="4808" y="2330"/>
              <a:ext cx="240" cy="1488"/>
              <a:chOff x="4752" y="2352"/>
              <a:chExt cx="240" cy="1488"/>
            </a:xfrm>
          </p:grpSpPr>
          <p:sp>
            <p:nvSpPr>
              <p:cNvPr id="1049140" name="Line 41"/>
              <p:cNvSpPr>
                <a:spLocks noChangeShapeType="1"/>
              </p:cNvSpPr>
              <p:nvPr/>
            </p:nvSpPr>
            <p:spPr bwMode="auto">
              <a:xfrm flipV="1">
                <a:off x="4752" y="2352"/>
                <a:ext cx="0" cy="14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9141" name="Text Box 42"/>
              <p:cNvSpPr txBox="1">
                <a:spLocks noChangeArrowheads="1"/>
              </p:cNvSpPr>
              <p:nvPr/>
            </p:nvSpPr>
            <p:spPr bwMode="auto">
              <a:xfrm>
                <a:off x="4752" y="2976"/>
                <a:ext cx="240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49142" name="Rectangle 43"/>
          <p:cNvSpPr>
            <a:spLocks noChangeArrowheads="1"/>
          </p:cNvSpPr>
          <p:nvPr/>
        </p:nvSpPr>
        <p:spPr bwMode="auto">
          <a:xfrm>
            <a:off x="161925" y="1179513"/>
            <a:ext cx="8640763" cy="2369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Garamond" panose="02020404030301010803" pitchFamily="18" charset="0"/>
              </a:rPr>
              <a:t> PERT</a:t>
            </a:r>
            <a:r>
              <a:rPr lang="zh-CN" altLang="en-US" sz="2800">
                <a:solidFill>
                  <a:srgbClr val="000000"/>
                </a:solidFill>
                <a:latin typeface="Garamond" panose="02020404030301010803" pitchFamily="18" charset="0"/>
              </a:rPr>
              <a:t>图</a:t>
            </a:r>
            <a:r>
              <a:rPr lang="en-US" altLang="zh-CN" sz="280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Garamond" panose="02020404030301010803" pitchFamily="18" charset="0"/>
              </a:rPr>
              <a:t>Programme evaluation and review technique</a:t>
            </a:r>
            <a:r>
              <a:rPr lang="en-US" altLang="zh-CN" sz="280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endParaRPr lang="en-US" altLang="zh-CN" sz="280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Garamond" panose="02020404030301010803" pitchFamily="18" charset="0"/>
              </a:rPr>
              <a:t>－  结点为工序之间的关系</a:t>
            </a:r>
            <a:endParaRPr lang="zh-CN" altLang="en-US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的终点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的始点表示工序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完成后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才能开始</a:t>
            </a:r>
            <a:endParaRPr lang="zh-CN" altLang="en-US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anose="02020404030301010803" pitchFamily="18" charset="0"/>
              </a:rPr>
              <a:t>      － 有向边表示工序</a:t>
            </a:r>
            <a:endParaRPr lang="zh-CN" altLang="en-US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anose="02020404030301010803" pitchFamily="18" charset="0"/>
              </a:rPr>
              <a:t>      － </a:t>
            </a:r>
            <a:r>
              <a:rPr lang="zh-CN" altLang="zh-CN">
                <a:solidFill>
                  <a:srgbClr val="000000"/>
                </a:solidFill>
                <a:latin typeface="Garamond" panose="02020404030301010803" pitchFamily="18" charset="0"/>
              </a:rPr>
              <a:t>边权</a:t>
            </a:r>
            <a:r>
              <a:rPr lang="zh-CN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zh-CN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Garamond" panose="02020404030301010803" pitchFamily="18" charset="0"/>
              </a:rPr>
              <a:t>表示</a:t>
            </a:r>
            <a:r>
              <a:rPr lang="zh-CN" altLang="en-US">
                <a:solidFill>
                  <a:srgbClr val="000000"/>
                </a:solidFill>
                <a:latin typeface="Garamond" panose="02020404030301010803" pitchFamily="18" charset="0"/>
              </a:rPr>
              <a:t>该工序所需时间</a:t>
            </a:r>
            <a:endParaRPr lang="zh-CN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9143" name="Rectangle 45"/>
          <p:cNvSpPr>
            <a:spLocks noChangeArrowheads="1"/>
          </p:cNvSpPr>
          <p:nvPr/>
        </p:nvSpPr>
        <p:spPr bwMode="auto">
          <a:xfrm>
            <a:off x="1241425" y="5634038"/>
            <a:ext cx="6975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对于</a:t>
            </a:r>
            <a:r>
              <a:rPr lang="en-US" altLang="zh-CN">
                <a:solidFill>
                  <a:srgbClr val="000000"/>
                </a:solidFill>
              </a:rPr>
              <a:t>PERT</a:t>
            </a:r>
            <a:r>
              <a:rPr lang="zh-CN" altLang="en-US">
                <a:solidFill>
                  <a:srgbClr val="000000"/>
                </a:solidFill>
              </a:rPr>
              <a:t>图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zh-CN" altLang="en-US">
                <a:solidFill>
                  <a:srgbClr val="000000"/>
                </a:solidFill>
              </a:rPr>
              <a:t>一些算法与</a:t>
            </a:r>
            <a:r>
              <a:rPr lang="en-US" altLang="zh-CN">
                <a:solidFill>
                  <a:srgbClr val="000000"/>
                </a:solidFill>
              </a:rPr>
              <a:t>PT</a:t>
            </a:r>
            <a:r>
              <a:rPr lang="zh-CN" altLang="en-US">
                <a:solidFill>
                  <a:srgbClr val="000000"/>
                </a:solidFill>
              </a:rPr>
              <a:t>图类似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9144" name="标题 4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/>
              <a:t>PERT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5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154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</a:rPr>
              <a:t>   PERT</a:t>
            </a:r>
            <a:r>
              <a:rPr lang="zh-CN" altLang="en-US" sz="2800">
                <a:solidFill>
                  <a:srgbClr val="000000"/>
                </a:solidFill>
              </a:rPr>
              <a:t>的结点和边数更少些，省内存</a:t>
            </a:r>
            <a:endParaRPr lang="zh-CN" altLang="en-US" sz="280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</a:t>
            </a:r>
            <a:r>
              <a:rPr lang="en-US" altLang="zh-CN" sz="2800">
                <a:solidFill>
                  <a:srgbClr val="000000"/>
                </a:solidFill>
              </a:rPr>
              <a:t>PT</a:t>
            </a:r>
            <a:r>
              <a:rPr lang="zh-CN" altLang="en-US" sz="2800">
                <a:solidFill>
                  <a:srgbClr val="000000"/>
                </a:solidFill>
              </a:rPr>
              <a:t>图的结点数等于工序数，更加固定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r>
              <a:rPr lang="zh-CN" altLang="en-US" sz="2800">
                <a:solidFill>
                  <a:srgbClr val="000000"/>
                </a:solidFill>
              </a:rPr>
              <a:t>易于编程</a:t>
            </a:r>
            <a:endParaRPr lang="zh-CN" altLang="en-US" sz="280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en-US" altLang="zh-CN" sz="2800">
                <a:solidFill>
                  <a:srgbClr val="000000"/>
                </a:solidFill>
              </a:rPr>
              <a:t>PT</a:t>
            </a:r>
            <a:r>
              <a:rPr lang="zh-CN" altLang="en-US" sz="2800">
                <a:solidFill>
                  <a:srgbClr val="000000"/>
                </a:solidFill>
              </a:rPr>
              <a:t>图更加灵活，能适应一些额外的约束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49146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757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en-US" altLang="en-US" sz="3200">
                <a:solidFill>
                  <a:srgbClr val="000000"/>
                </a:solidFill>
                <a:latin typeface="Garamond" panose="02020404030301010803" pitchFamily="18" charset="0"/>
              </a:rPr>
              <a:t>各具特色</a:t>
            </a:r>
            <a:endParaRPr lang="zh-CN" altLang="en-US" sz="320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3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266" name="Group 5"/>
          <p:cNvGrpSpPr/>
          <p:nvPr/>
        </p:nvGrpSpPr>
        <p:grpSpPr bwMode="auto">
          <a:xfrm>
            <a:off x="292100" y="3482976"/>
            <a:ext cx="2738438" cy="1152526"/>
            <a:chOff x="288" y="1599"/>
            <a:chExt cx="1725" cy="726"/>
          </a:xfrm>
        </p:grpSpPr>
        <p:sp>
          <p:nvSpPr>
            <p:cNvPr id="1049147" name="Line 6"/>
            <p:cNvSpPr>
              <a:spLocks noChangeShapeType="1"/>
            </p:cNvSpPr>
            <p:nvPr/>
          </p:nvSpPr>
          <p:spPr bwMode="auto">
            <a:xfrm>
              <a:off x="624" y="1920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148" name="Rectangle 7"/>
            <p:cNvSpPr>
              <a:spLocks noChangeArrowheads="1"/>
            </p:cNvSpPr>
            <p:nvPr/>
          </p:nvSpPr>
          <p:spPr bwMode="auto">
            <a:xfrm>
              <a:off x="672" y="1599"/>
              <a:ext cx="70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/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49" name="Rectangle 8"/>
            <p:cNvSpPr>
              <a:spLocks noChangeArrowheads="1"/>
            </p:cNvSpPr>
            <p:nvPr/>
          </p:nvSpPr>
          <p:spPr bwMode="auto">
            <a:xfrm>
              <a:off x="288" y="1838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50" name="Rectangle 9"/>
            <p:cNvSpPr>
              <a:spLocks noChangeArrowheads="1"/>
            </p:cNvSpPr>
            <p:nvPr/>
          </p:nvSpPr>
          <p:spPr bwMode="auto">
            <a:xfrm>
              <a:off x="1776" y="1838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51" name="Rectangle 10"/>
            <p:cNvSpPr>
              <a:spLocks noChangeArrowheads="1"/>
            </p:cNvSpPr>
            <p:nvPr/>
          </p:nvSpPr>
          <p:spPr bwMode="auto">
            <a:xfrm>
              <a:off x="1008" y="2034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⑴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7" name="Group 11"/>
          <p:cNvGrpSpPr/>
          <p:nvPr/>
        </p:nvGrpSpPr>
        <p:grpSpPr bwMode="auto">
          <a:xfrm>
            <a:off x="3433763" y="3429001"/>
            <a:ext cx="2738437" cy="1252538"/>
            <a:chOff x="1872" y="1584"/>
            <a:chExt cx="1725" cy="789"/>
          </a:xfrm>
        </p:grpSpPr>
        <p:sp>
          <p:nvSpPr>
            <p:cNvPr id="1049152" name="Line 12"/>
            <p:cNvSpPr>
              <a:spLocks noChangeShapeType="1"/>
            </p:cNvSpPr>
            <p:nvPr/>
          </p:nvSpPr>
          <p:spPr bwMode="auto">
            <a:xfrm>
              <a:off x="2208" y="1968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153" name="Rectangle 13"/>
            <p:cNvSpPr>
              <a:spLocks noChangeArrowheads="1"/>
            </p:cNvSpPr>
            <p:nvPr/>
          </p:nvSpPr>
          <p:spPr bwMode="auto">
            <a:xfrm>
              <a:off x="2256" y="158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 +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54" name="Rectangle 14"/>
            <p:cNvSpPr>
              <a:spLocks noChangeArrowheads="1"/>
            </p:cNvSpPr>
            <p:nvPr/>
          </p:nvSpPr>
          <p:spPr bwMode="auto">
            <a:xfrm>
              <a:off x="1872" y="1886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55" name="Rectangle 15"/>
            <p:cNvSpPr>
              <a:spLocks noChangeArrowheads="1"/>
            </p:cNvSpPr>
            <p:nvPr/>
          </p:nvSpPr>
          <p:spPr bwMode="auto">
            <a:xfrm>
              <a:off x="3360" y="1886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56" name="Rectangle 16"/>
            <p:cNvSpPr>
              <a:spLocks noChangeArrowheads="1"/>
            </p:cNvSpPr>
            <p:nvPr/>
          </p:nvSpPr>
          <p:spPr bwMode="auto">
            <a:xfrm>
              <a:off x="2592" y="2082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⑵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8" name="Group 17"/>
          <p:cNvGrpSpPr/>
          <p:nvPr/>
        </p:nvGrpSpPr>
        <p:grpSpPr bwMode="auto">
          <a:xfrm>
            <a:off x="6405563" y="3451226"/>
            <a:ext cx="2738437" cy="1222376"/>
            <a:chOff x="3696" y="1502"/>
            <a:chExt cx="1725" cy="770"/>
          </a:xfrm>
        </p:grpSpPr>
        <p:sp>
          <p:nvSpPr>
            <p:cNvPr id="1049157" name="Line 18"/>
            <p:cNvSpPr>
              <a:spLocks noChangeShapeType="1"/>
            </p:cNvSpPr>
            <p:nvPr/>
          </p:nvSpPr>
          <p:spPr bwMode="auto">
            <a:xfrm>
              <a:off x="4032" y="1867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158" name="Rectangle 19"/>
            <p:cNvSpPr>
              <a:spLocks noChangeArrowheads="1"/>
            </p:cNvSpPr>
            <p:nvPr/>
          </p:nvSpPr>
          <p:spPr bwMode="auto">
            <a:xfrm>
              <a:off x="4416" y="1502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59" name="Rectangle 20"/>
            <p:cNvSpPr>
              <a:spLocks noChangeArrowheads="1"/>
            </p:cNvSpPr>
            <p:nvPr/>
          </p:nvSpPr>
          <p:spPr bwMode="auto">
            <a:xfrm>
              <a:off x="3696" y="178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60" name="Rectangle 21"/>
            <p:cNvSpPr>
              <a:spLocks noChangeArrowheads="1"/>
            </p:cNvSpPr>
            <p:nvPr/>
          </p:nvSpPr>
          <p:spPr bwMode="auto">
            <a:xfrm>
              <a:off x="5184" y="1785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161" name="Rectangle 22"/>
            <p:cNvSpPr>
              <a:spLocks noChangeArrowheads="1"/>
            </p:cNvSpPr>
            <p:nvPr/>
          </p:nvSpPr>
          <p:spPr bwMode="auto">
            <a:xfrm>
              <a:off x="4416" y="1981"/>
              <a:ext cx="311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⑶</a:t>
              </a:r>
              <a:endParaRPr lang="en-US" altLang="zh-CN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049162" name="Rectangle 23"/>
          <p:cNvSpPr>
            <a:spLocks noChangeArrowheads="1"/>
          </p:cNvSpPr>
          <p:nvPr/>
        </p:nvSpPr>
        <p:spPr bwMode="auto">
          <a:xfrm>
            <a:off x="611188" y="4733925"/>
            <a:ext cx="58336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⑴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表示工序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完成一半之后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就可以开始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163" name="Rectangle 24"/>
          <p:cNvSpPr>
            <a:spLocks noChangeArrowheads="1"/>
          </p:cNvSpPr>
          <p:nvPr/>
        </p:nvSpPr>
        <p:spPr bwMode="auto">
          <a:xfrm>
            <a:off x="611188" y="5184775"/>
            <a:ext cx="56861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⑵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表示工序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完成后经过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时刻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才开始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164" name="Rectangle 25"/>
          <p:cNvSpPr>
            <a:spLocks noChangeArrowheads="1"/>
          </p:cNvSpPr>
          <p:nvPr/>
        </p:nvSpPr>
        <p:spPr bwMode="auto">
          <a:xfrm>
            <a:off x="0" y="5589588"/>
            <a:ext cx="8991600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   ⑶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表示在时间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i="1" baseline="-30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之后工序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才能开始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表示虚拟结点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165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r>
              <a:rPr lang="en-US" altLang="zh-CN" dirty="0" smtClean="0"/>
              <a:t>PT</a:t>
            </a:r>
            <a:r>
              <a:rPr lang="zh-CN" altLang="en-US" dirty="0"/>
              <a:t>图与</a:t>
            </a:r>
            <a:r>
              <a:rPr lang="en-US" altLang="zh-CN" dirty="0"/>
              <a:t>PERT</a:t>
            </a:r>
            <a:r>
              <a:rPr lang="zh-CN" altLang="en-US" dirty="0"/>
              <a:t>图的比较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9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6" grpId="0"/>
      <p:bldP spid="1049162" grpId="0" autoUpdateAnimBg="0" build="p"/>
      <p:bldP spid="1049163" grpId="0" autoUpdateAnimBg="0" build="p"/>
      <p:bldP spid="1049164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8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第二章 道路与回路</a:t>
            </a:r>
            <a:endParaRPr lang="zh-CN" altLang="en-US" dirty="0"/>
          </a:p>
        </p:txBody>
      </p:sp>
      <p:sp>
        <p:nvSpPr>
          <p:cNvPr id="1049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4102" y="1341438"/>
            <a:ext cx="7632700" cy="4572000"/>
          </a:xfrm>
        </p:spPr>
        <p:txBody>
          <a:bodyPr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道路与回路的定义和相关概念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道路与回路的判定方法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欧拉道路与回路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哈密顿道路与回路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旅行商问题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最短路径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关键路径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FF3399"/>
                </a:solidFill>
                <a:latin typeface="Times New Roman" panose="02020603050405020304" pitchFamily="18" charset="0"/>
              </a:rPr>
              <a:t>中国邮路</a:t>
            </a:r>
            <a:endParaRPr lang="zh-CN" altLang="en-US" sz="2800" dirty="0" smtClean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第二章 道路与回路</a:t>
            </a:r>
            <a:endParaRPr lang="zh-CN" altLang="en-US" dirty="0"/>
          </a:p>
        </p:txBody>
      </p:sp>
      <p:sp>
        <p:nvSpPr>
          <p:cNvPr id="10486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0560" y="1341438"/>
            <a:ext cx="7632700" cy="4572000"/>
          </a:xfrm>
        </p:spPr>
        <p:txBody>
          <a:bodyPr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道路与回路的定义和相关概念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道路与回路的判定方法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欧拉道路与回路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哈密顿道路与回路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旅行商问题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anose="02020603050405020304" pitchFamily="18" charset="0"/>
              </a:rPr>
              <a:t>最短路径</a:t>
            </a:r>
            <a:endParaRPr lang="zh-CN" altLang="zh-CN" sz="2800" dirty="0" smtClean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FF3399"/>
                </a:solidFill>
                <a:latin typeface="Times New Roman" panose="02020603050405020304" pitchFamily="18" charset="0"/>
              </a:rPr>
              <a:t>关键路径</a:t>
            </a:r>
            <a:endParaRPr lang="zh-CN" altLang="zh-CN" sz="2800" dirty="0" smtClean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中国邮路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1458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邮递员从邮局出发，走遍辖区内所有的街道至少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一次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zh-CN" altLang="en-US" sz="2800" dirty="0">
                <a:solidFill>
                  <a:srgbClr val="000000"/>
                </a:solidFill>
              </a:rPr>
              <a:t>可以重复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，最后回到邮局。要走怎样的路 线全程才最短？</a:t>
            </a:r>
            <a:r>
              <a:rPr lang="zh-CN" altLang="en-US" sz="2800" dirty="0">
                <a:solidFill>
                  <a:srgbClr val="E8DED8"/>
                </a:solidFill>
                <a:latin typeface="Garamond" panose="02020404030301010803" pitchFamily="18" charset="0"/>
              </a:rPr>
              <a:t>   </a:t>
            </a:r>
            <a:endParaRPr lang="zh-CN" altLang="en-US" sz="2800" dirty="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181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63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问题提出   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我国管梅谷教授在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1960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年首先提出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182" name="Rectangle 5"/>
          <p:cNvSpPr>
            <a:spLocks noChangeArrowheads="1"/>
          </p:cNvSpPr>
          <p:nvPr/>
        </p:nvSpPr>
        <p:spPr bwMode="auto">
          <a:xfrm>
            <a:off x="323850" y="3519488"/>
            <a:ext cx="8820150" cy="2459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图论模型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E8DED8"/>
                </a:solidFill>
                <a:latin typeface="Garamond" panose="02020404030301010803" pitchFamily="18" charset="0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在一个正权连通图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中，从某点出发经过每条边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  </a:t>
            </a:r>
            <a:r>
              <a:rPr lang="zh-CN" altLang="en-US" sz="2800" dirty="0">
                <a:solidFill>
                  <a:srgbClr val="FF0066"/>
                </a:solidFill>
                <a:latin typeface="Garamond" panose="02020404030301010803" pitchFamily="18" charset="0"/>
              </a:rPr>
              <a:t>至少一次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最后返回出发点的</a:t>
            </a:r>
            <a:r>
              <a:rPr lang="zh-CN" altLang="en-US" sz="2800" dirty="0">
                <a:solidFill>
                  <a:srgbClr val="FF0066"/>
                </a:solidFill>
                <a:latin typeface="Garamond" panose="02020404030301010803" pitchFamily="18" charset="0"/>
              </a:rPr>
              <a:t>最短回路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称为最佳邮路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（中国邮路）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  这是一个既与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Euler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图有关又与最短路有关的问题。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9183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r>
              <a:rPr lang="zh-CN" altLang="en-US" sz="4000" dirty="0" smtClean="0"/>
              <a:t>中国</a:t>
            </a:r>
            <a:r>
              <a:rPr lang="zh-CN" altLang="en-US" sz="4000" dirty="0"/>
              <a:t>邮路</a:t>
            </a:r>
            <a:r>
              <a:rPr lang="en-US" altLang="zh-CN" sz="3200" dirty="0"/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Chinese postman problem)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9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9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9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49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49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3625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的任何最佳邮路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必然通过某些边将超过一次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中国邮递员问题就变化为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给出一个连通图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(1)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求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满足条件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中重复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中每条边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使得</a:t>
            </a:r>
            <a:endParaRPr lang="zh-CN" altLang="en-US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         到的图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G*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Euler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称这样的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为可行集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). </a:t>
            </a:r>
            <a:endParaRPr lang="en-US" altLang="zh-CN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        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并且使</a:t>
            </a:r>
            <a:r>
              <a:rPr lang="zh-CN" altLang="en-US" sz="2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其边权和尽可能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小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称这样的可行集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为</a:t>
            </a:r>
            <a:endParaRPr lang="en-US" altLang="zh-CN" sz="28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     </a:t>
            </a:r>
            <a:r>
              <a:rPr lang="zh-CN" altLang="en-US" sz="2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最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优集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).</a:t>
            </a:r>
            <a:endParaRPr lang="en-US" altLang="zh-CN" sz="2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   (2) 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求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G*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Euler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回路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49191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anose="02020404030301010803" pitchFamily="18" charset="0"/>
              </a:rPr>
              <a:t>非欧拉图  </a:t>
            </a:r>
            <a:endParaRPr lang="zh-CN" altLang="en-US" sz="320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192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9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9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9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9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9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6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所有结点度都是偶数时，即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有欧拉回路，该回路就是最佳邮路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49197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63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anose="02020404030301010803" pitchFamily="18" charset="0"/>
              </a:rPr>
              <a:t>欧拉回路？  </a:t>
            </a:r>
            <a:endParaRPr lang="zh-CN" altLang="en-US" sz="320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320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198" name="Rectangle 5"/>
          <p:cNvSpPr>
            <a:spLocks noChangeArrowheads="1"/>
          </p:cNvSpPr>
          <p:nvPr/>
        </p:nvSpPr>
        <p:spPr bwMode="auto">
          <a:xfrm>
            <a:off x="323850" y="2843213"/>
            <a:ext cx="8820150" cy="3305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当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只有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个结点的度为奇时？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     </a:t>
            </a:r>
            <a:r>
              <a:rPr lang="zh-CN" altLang="en-US" sz="3200" dirty="0">
                <a:solidFill>
                  <a:srgbClr val="C00000"/>
                </a:solidFill>
                <a:latin typeface="Garamond" panose="02020404030301010803" pitchFamily="18" charset="0"/>
              </a:rPr>
              <a:t>不存在</a:t>
            </a:r>
            <a:endParaRPr lang="zh-CN" altLang="en-US" sz="32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 当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只有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个结点的度为奇时？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70C0"/>
                </a:solidFill>
                <a:latin typeface="Garamond" panose="02020404030301010803" pitchFamily="18" charset="0"/>
              </a:rPr>
              <a:t>     </a:t>
            </a:r>
            <a:r>
              <a:rPr lang="zh-CN" altLang="en-US" sz="2800" dirty="0">
                <a:solidFill>
                  <a:srgbClr val="C00000"/>
                </a:solidFill>
                <a:latin typeface="Garamond" panose="02020404030301010803" pitchFamily="18" charset="0"/>
              </a:rPr>
              <a:t>则存在一条欧拉道路，该道路加上从起点到终点的</a:t>
            </a:r>
            <a:endParaRPr lang="zh-CN" altLang="en-US" sz="28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Garamond" panose="02020404030301010803" pitchFamily="18" charset="0"/>
              </a:rPr>
              <a:t>     最短路径组成的回路就是最佳邮路</a:t>
            </a:r>
            <a:endParaRPr lang="zh-CN" altLang="en-US" sz="28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  当奇数度结点的个数大于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时？  </a:t>
            </a:r>
            <a:endParaRPr lang="zh-CN" altLang="en-US" sz="2800" dirty="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199" name="Rectangle 6"/>
          <p:cNvSpPr>
            <a:spLocks noChangeArrowheads="1"/>
          </p:cNvSpPr>
          <p:nvPr/>
        </p:nvSpPr>
        <p:spPr bwMode="auto">
          <a:xfrm>
            <a:off x="868362" y="6099175"/>
            <a:ext cx="5905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FF0066"/>
                </a:solidFill>
                <a:latin typeface="Garamond" panose="02020404030301010803" pitchFamily="18" charset="0"/>
              </a:rPr>
              <a:t>？</a:t>
            </a:r>
            <a:endParaRPr lang="zh-CN" altLang="en-US" sz="3200" dirty="0">
              <a:solidFill>
                <a:srgbClr val="FF0066"/>
              </a:solidFill>
              <a:latin typeface="Garamond" panose="02020404030301010803" pitchFamily="18" charset="0"/>
            </a:endParaRPr>
          </a:p>
        </p:txBody>
      </p:sp>
      <p:sp>
        <p:nvSpPr>
          <p:cNvPr id="1049200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32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r>
              <a:rPr kumimoji="0" lang="en-US" altLang="zh-CN" sz="32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(The Chinese postman problem)</a:t>
            </a:r>
            <a:endParaRPr kumimoji="0" lang="en-US" altLang="zh-CN" sz="32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9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9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9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49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49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97" grpId="0"/>
      <p:bldP spid="10491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Rectangle 2"/>
          <p:cNvSpPr>
            <a:spLocks noChangeArrowheads="1"/>
          </p:cNvSpPr>
          <p:nvPr/>
        </p:nvSpPr>
        <p:spPr bwMode="auto">
          <a:xfrm>
            <a:off x="323850" y="1203512"/>
            <a:ext cx="8820150" cy="57415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Garamond" panose="02020404030301010803" pitchFamily="18" charset="0"/>
              </a:rPr>
              <a:t>定理</a:t>
            </a:r>
            <a:r>
              <a:rPr lang="en-US" altLang="zh-CN" sz="2600" dirty="0">
                <a:solidFill>
                  <a:srgbClr val="FF0066"/>
                </a:solidFill>
                <a:latin typeface="Garamond" panose="02020404030301010803" pitchFamily="18" charset="0"/>
              </a:rPr>
              <a:t>2.8.1</a:t>
            </a:r>
            <a:r>
              <a:rPr lang="en-US" altLang="zh-CN" sz="2600" dirty="0">
                <a:solidFill>
                  <a:srgbClr val="E8DED8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600" dirty="0" smtClean="0">
                <a:solidFill>
                  <a:srgbClr val="E8DED8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L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是无向连通图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最佳邮路的充要条件是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(1) 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的每条边最多重复一次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(2)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的任意一个回路上</a:t>
            </a:r>
            <a:r>
              <a:rPr lang="en-US" altLang="zh-CN" sz="2600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重复边的长度之和不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  超过该回路长度的一半</a:t>
            </a:r>
            <a:endParaRPr lang="zh-CN" altLang="en-US" sz="26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66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66"/>
                </a:solidFill>
                <a:latin typeface="Garamond" panose="02020404030301010803" pitchFamily="18" charset="0"/>
              </a:rPr>
              <a:t>证明</a:t>
            </a: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Garamond" panose="02020404030301010803" pitchFamily="18" charset="0"/>
              </a:rPr>
              <a:t>必要性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最佳邮路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中每条边最多重复一次）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8DED8"/>
                </a:solidFill>
                <a:latin typeface="Garamond" panose="02020404030301010803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•  </a:t>
            </a:r>
            <a:r>
              <a:rPr lang="zh-CN" altLang="en-US" dirty="0">
                <a:solidFill>
                  <a:srgbClr val="000000"/>
                </a:solidFill>
              </a:rPr>
              <a:t>若一条最佳邮路重复经过图的某些边，将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次重复的边画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次，得到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G’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•   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设最佳邮路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L’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中边</a:t>
            </a:r>
            <a:r>
              <a:rPr lang="en-US" altLang="zh-CN" dirty="0" err="1">
                <a:solidFill>
                  <a:srgbClr val="000000"/>
                </a:solidFill>
                <a:ea typeface="华文细黑" panose="02010600040101010101" pitchFamily="2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ea typeface="华文细黑" panose="02010600040101010101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重复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n(n&gt;1)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次，这时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G’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中有欧拉回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路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L’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，若使</a:t>
            </a:r>
            <a:r>
              <a:rPr lang="en-US" altLang="zh-CN" dirty="0" err="1">
                <a:solidFill>
                  <a:srgbClr val="000000"/>
                </a:solidFill>
                <a:ea typeface="华文细黑" panose="02010600040101010101" pitchFamily="2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ea typeface="华文细黑" panose="02010600040101010101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重复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n-2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次，得到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G’’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G’’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各点度仍是偶数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•   G’’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的欧拉回路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L’’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也是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的一条中国邮路，且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L’’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长度小于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L’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，与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L’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是最佳邮路矛盾。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因此边</a:t>
            </a:r>
            <a:r>
              <a:rPr lang="en-US" altLang="zh-CN" dirty="0" err="1">
                <a:solidFill>
                  <a:srgbClr val="000000"/>
                </a:solidFill>
                <a:ea typeface="华文细黑" panose="02010600040101010101" pitchFamily="2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ea typeface="华文细黑" panose="02010600040101010101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最多重复一次。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205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9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3582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证明</a:t>
            </a:r>
            <a:r>
              <a:rPr lang="en-US" altLang="zh-CN" dirty="0">
                <a:solidFill>
                  <a:srgbClr val="FF0066"/>
                </a:solidFill>
                <a:latin typeface="Garamond" panose="02020404030301010803" pitchFamily="18" charset="0"/>
              </a:rPr>
              <a:t>(</a:t>
            </a: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续</a:t>
            </a:r>
            <a:r>
              <a:rPr lang="en-US" altLang="zh-CN" dirty="0">
                <a:solidFill>
                  <a:srgbClr val="FF0066"/>
                </a:solidFill>
                <a:latin typeface="Garamond" panose="02020404030301010803" pitchFamily="18" charset="0"/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：</a:t>
            </a:r>
            <a:endParaRPr lang="zh-CN" altLang="en-US" dirty="0">
              <a:solidFill>
                <a:srgbClr val="FF0066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8DED8"/>
                </a:solidFill>
                <a:latin typeface="Garamond" panose="02020404030301010803" pitchFamily="18" charset="0"/>
              </a:rPr>
              <a:t>    </a:t>
            </a:r>
            <a:r>
              <a:rPr lang="zh-CN" altLang="en-US" dirty="0">
                <a:solidFill>
                  <a:srgbClr val="5E2CAE"/>
                </a:solidFill>
                <a:latin typeface="Garamond" panose="02020404030301010803" pitchFamily="18" charset="0"/>
              </a:rPr>
              <a:t>必要性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（</a:t>
            </a:r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任一回路重复边长不超过回路长度一半）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ea typeface="华文细黑" panose="02010600040101010101" pitchFamily="2" charset="-122"/>
              </a:rPr>
              <a:t>假设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中某个回路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的重复边的长度大于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总长度的一半</a:t>
            </a:r>
            <a:endParaRPr lang="zh-CN" altLang="en-US" sz="20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ea typeface="华文细黑" panose="02010600040101010101" pitchFamily="2" charset="-122"/>
              </a:rPr>
              <a:t>令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中重复的边不重复，不重复的边重复，得到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G’’</a:t>
            </a:r>
            <a:endParaRPr lang="en-US" altLang="zh-CN" sz="2000" dirty="0">
              <a:solidFill>
                <a:srgbClr val="000000"/>
              </a:solidFill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    •  G’’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仍是欧拉图，因为回路上每个顶点的度数改变</a:t>
            </a:r>
            <a:r>
              <a:rPr lang="en-US" altLang="zh-CN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endParaRPr lang="zh-CN" altLang="en-US" sz="20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不会改变欧拉图的性质。且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L’’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长度小于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L’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，与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L’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是最佳</a:t>
            </a:r>
            <a:endParaRPr lang="zh-CN" altLang="en-US" sz="20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邮路矛盾</a:t>
            </a:r>
            <a:endParaRPr lang="zh-CN" altLang="en-US" sz="20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ea typeface="华文细黑" panose="02010600040101010101" pitchFamily="2" charset="-122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因此，在任意一个回路上，重复边的长度之和不会超过</a:t>
            </a:r>
            <a:endParaRPr lang="zh-CN" altLang="en-US" sz="20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回路的一半</a:t>
            </a:r>
            <a:endParaRPr lang="zh-CN" altLang="en-US" sz="20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9210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8" name="组合 687120"/>
          <p:cNvGrpSpPr/>
          <p:nvPr/>
        </p:nvGrpSpPr>
        <p:grpSpPr>
          <a:xfrm>
            <a:off x="2935263" y="4624429"/>
            <a:ext cx="5462138" cy="2116420"/>
            <a:chOff x="2935263" y="4624429"/>
            <a:chExt cx="5462138" cy="2116420"/>
          </a:xfrm>
        </p:grpSpPr>
        <p:sp>
          <p:nvSpPr>
            <p:cNvPr id="1049211" name="弧形 98"/>
            <p:cNvSpPr/>
            <p:nvPr/>
          </p:nvSpPr>
          <p:spPr>
            <a:xfrm rot="19500092">
              <a:off x="3857109" y="4624429"/>
              <a:ext cx="937585" cy="944130"/>
            </a:xfrm>
            <a:prstGeom prst="arc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212" name="弧形 100"/>
            <p:cNvSpPr/>
            <p:nvPr/>
          </p:nvSpPr>
          <p:spPr>
            <a:xfrm rot="8804914">
              <a:off x="3610515" y="5796719"/>
              <a:ext cx="937585" cy="944130"/>
            </a:xfrm>
            <a:prstGeom prst="arc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9" name="组合 687118"/>
            <p:cNvGrpSpPr/>
            <p:nvPr/>
          </p:nvGrpSpPr>
          <p:grpSpPr>
            <a:xfrm>
              <a:off x="2935263" y="4705806"/>
              <a:ext cx="5462138" cy="1976515"/>
              <a:chOff x="2734073" y="4676380"/>
              <a:chExt cx="5462138" cy="1976515"/>
            </a:xfrm>
          </p:grpSpPr>
          <p:grpSp>
            <p:nvGrpSpPr>
              <p:cNvPr id="300" name="组合 687114"/>
              <p:cNvGrpSpPr/>
              <p:nvPr/>
            </p:nvGrpSpPr>
            <p:grpSpPr>
              <a:xfrm>
                <a:off x="5853036" y="4725396"/>
                <a:ext cx="2296501" cy="1927499"/>
                <a:chOff x="4482037" y="4691332"/>
                <a:chExt cx="2296501" cy="1927499"/>
              </a:xfrm>
            </p:grpSpPr>
            <p:cxnSp>
              <p:nvCxnSpPr>
                <p:cNvPr id="3145739" name="直接连接符 6"/>
                <p:cNvCxnSpPr>
                  <a:stCxn id="1049213" idx="7"/>
                  <a:endCxn id="1049215" idx="2"/>
                </p:cNvCxnSpPr>
                <p:nvPr/>
              </p:nvCxnSpPr>
              <p:spPr>
                <a:xfrm flipV="1">
                  <a:off x="4801279" y="4764657"/>
                  <a:ext cx="536896" cy="33884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0" name="直接连接符 8"/>
                <p:cNvCxnSpPr>
                  <a:stCxn id="1049215" idx="6"/>
                  <a:endCxn id="1049214" idx="1"/>
                </p:cNvCxnSpPr>
                <p:nvPr/>
              </p:nvCxnSpPr>
              <p:spPr>
                <a:xfrm>
                  <a:off x="5493451" y="4764657"/>
                  <a:ext cx="727160" cy="948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9213" name="椭圆 1"/>
                <p:cNvSpPr/>
                <p:nvPr/>
              </p:nvSpPr>
              <p:spPr>
                <a:xfrm>
                  <a:off x="4668743" y="508202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14" name="椭圆 4"/>
                <p:cNvSpPr/>
                <p:nvPr/>
              </p:nvSpPr>
              <p:spPr>
                <a:xfrm>
                  <a:off x="6197871" y="483798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15" name="椭圆 5"/>
                <p:cNvSpPr/>
                <p:nvPr/>
              </p:nvSpPr>
              <p:spPr>
                <a:xfrm>
                  <a:off x="5338175" y="4691332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16" name="椭圆 46"/>
                <p:cNvSpPr/>
                <p:nvPr/>
              </p:nvSpPr>
              <p:spPr>
                <a:xfrm>
                  <a:off x="4482037" y="5747599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17" name="椭圆 47"/>
                <p:cNvSpPr/>
                <p:nvPr/>
              </p:nvSpPr>
              <p:spPr>
                <a:xfrm>
                  <a:off x="4977427" y="634081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18" name="椭圆 48"/>
                <p:cNvSpPr/>
                <p:nvPr/>
              </p:nvSpPr>
              <p:spPr>
                <a:xfrm>
                  <a:off x="6467986" y="605864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19" name="椭圆 49"/>
                <p:cNvSpPr/>
                <p:nvPr/>
              </p:nvSpPr>
              <p:spPr>
                <a:xfrm>
                  <a:off x="6623262" y="5373553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20" name="椭圆 52"/>
                <p:cNvSpPr/>
                <p:nvPr/>
              </p:nvSpPr>
              <p:spPr>
                <a:xfrm>
                  <a:off x="5775398" y="6472182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145741" name="直接连接符 59"/>
                <p:cNvCxnSpPr>
                  <a:stCxn id="1049213" idx="3"/>
                  <a:endCxn id="1049216" idx="0"/>
                </p:cNvCxnSpPr>
                <p:nvPr/>
              </p:nvCxnSpPr>
              <p:spPr>
                <a:xfrm flipH="1">
                  <a:off x="4559675" y="5207194"/>
                  <a:ext cx="131808" cy="54040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2" name="直接连接符 62"/>
                <p:cNvCxnSpPr>
                  <a:stCxn id="1049216" idx="5"/>
                  <a:endCxn id="1049217" idx="1"/>
                </p:cNvCxnSpPr>
                <p:nvPr/>
              </p:nvCxnSpPr>
              <p:spPr>
                <a:xfrm>
                  <a:off x="4614573" y="5872772"/>
                  <a:ext cx="385594" cy="48952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3" name="直接连接符 66"/>
                <p:cNvCxnSpPr>
                  <a:stCxn id="1049217" idx="6"/>
                  <a:endCxn id="1049220" idx="2"/>
                </p:cNvCxnSpPr>
                <p:nvPr/>
              </p:nvCxnSpPr>
              <p:spPr>
                <a:xfrm>
                  <a:off x="5132703" y="6414141"/>
                  <a:ext cx="642695" cy="1313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4" name="直接连接符 69"/>
                <p:cNvCxnSpPr>
                  <a:stCxn id="1049220" idx="6"/>
                  <a:endCxn id="1049218" idx="3"/>
                </p:cNvCxnSpPr>
                <p:nvPr/>
              </p:nvCxnSpPr>
              <p:spPr>
                <a:xfrm flipV="1">
                  <a:off x="5930674" y="6183819"/>
                  <a:ext cx="560052" cy="3616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5" name="直接连接符 72"/>
                <p:cNvCxnSpPr>
                  <a:stCxn id="1049218" idx="0"/>
                  <a:endCxn id="1049219" idx="4"/>
                </p:cNvCxnSpPr>
                <p:nvPr/>
              </p:nvCxnSpPr>
              <p:spPr>
                <a:xfrm flipV="1">
                  <a:off x="6545624" y="5520202"/>
                  <a:ext cx="155276" cy="53844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6" name="直接连接符 75"/>
                <p:cNvCxnSpPr>
                  <a:stCxn id="1049214" idx="5"/>
                  <a:endCxn id="1049219" idx="1"/>
                </p:cNvCxnSpPr>
                <p:nvPr/>
              </p:nvCxnSpPr>
              <p:spPr>
                <a:xfrm>
                  <a:off x="6330407" y="4963154"/>
                  <a:ext cx="315595" cy="43187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组合 79"/>
              <p:cNvGrpSpPr/>
              <p:nvPr/>
            </p:nvGrpSpPr>
            <p:grpSpPr>
              <a:xfrm>
                <a:off x="2818300" y="4676380"/>
                <a:ext cx="2296501" cy="1927499"/>
                <a:chOff x="4482037" y="4691332"/>
                <a:chExt cx="2296501" cy="1927499"/>
              </a:xfrm>
            </p:grpSpPr>
            <p:cxnSp>
              <p:nvCxnSpPr>
                <p:cNvPr id="3145747" name="直接连接符 80"/>
                <p:cNvCxnSpPr>
                  <a:stCxn id="1049221" idx="7"/>
                  <a:endCxn id="1049223" idx="2"/>
                </p:cNvCxnSpPr>
                <p:nvPr/>
              </p:nvCxnSpPr>
              <p:spPr>
                <a:xfrm flipV="1">
                  <a:off x="4801279" y="4764657"/>
                  <a:ext cx="536896" cy="33884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48" name="直接连接符 81"/>
                <p:cNvCxnSpPr>
                  <a:stCxn id="1049223" idx="6"/>
                  <a:endCxn id="1049222" idx="1"/>
                </p:cNvCxnSpPr>
                <p:nvPr/>
              </p:nvCxnSpPr>
              <p:spPr>
                <a:xfrm>
                  <a:off x="5493451" y="4764657"/>
                  <a:ext cx="727160" cy="948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9221" name="椭圆 82"/>
                <p:cNvSpPr/>
                <p:nvPr/>
              </p:nvSpPr>
              <p:spPr>
                <a:xfrm>
                  <a:off x="4668743" y="508202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22" name="椭圆 83"/>
                <p:cNvSpPr/>
                <p:nvPr/>
              </p:nvSpPr>
              <p:spPr>
                <a:xfrm>
                  <a:off x="6197871" y="483798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23" name="椭圆 84"/>
                <p:cNvSpPr/>
                <p:nvPr/>
              </p:nvSpPr>
              <p:spPr>
                <a:xfrm>
                  <a:off x="5338175" y="4691332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24" name="椭圆 85"/>
                <p:cNvSpPr/>
                <p:nvPr/>
              </p:nvSpPr>
              <p:spPr>
                <a:xfrm>
                  <a:off x="4482037" y="5747599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25" name="椭圆 86"/>
                <p:cNvSpPr/>
                <p:nvPr/>
              </p:nvSpPr>
              <p:spPr>
                <a:xfrm>
                  <a:off x="4977427" y="634081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26" name="椭圆 87"/>
                <p:cNvSpPr/>
                <p:nvPr/>
              </p:nvSpPr>
              <p:spPr>
                <a:xfrm>
                  <a:off x="6467986" y="605864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27" name="椭圆 88"/>
                <p:cNvSpPr/>
                <p:nvPr/>
              </p:nvSpPr>
              <p:spPr>
                <a:xfrm>
                  <a:off x="6623262" y="5373553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28" name="椭圆 89"/>
                <p:cNvSpPr/>
                <p:nvPr/>
              </p:nvSpPr>
              <p:spPr>
                <a:xfrm>
                  <a:off x="5775398" y="6472182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145749" name="直接连接符 90"/>
                <p:cNvCxnSpPr>
                  <a:stCxn id="1049221" idx="3"/>
                  <a:endCxn id="1049224" idx="0"/>
                </p:cNvCxnSpPr>
                <p:nvPr/>
              </p:nvCxnSpPr>
              <p:spPr>
                <a:xfrm flipH="1">
                  <a:off x="4559675" y="5207194"/>
                  <a:ext cx="131808" cy="54040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0" name="直接连接符 91"/>
                <p:cNvCxnSpPr>
                  <a:stCxn id="1049224" idx="5"/>
                  <a:endCxn id="1049225" idx="1"/>
                </p:cNvCxnSpPr>
                <p:nvPr/>
              </p:nvCxnSpPr>
              <p:spPr>
                <a:xfrm>
                  <a:off x="4614573" y="5872772"/>
                  <a:ext cx="385594" cy="48952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1" name="直接连接符 92"/>
                <p:cNvCxnSpPr>
                  <a:stCxn id="1049225" idx="6"/>
                  <a:endCxn id="1049228" idx="2"/>
                </p:cNvCxnSpPr>
                <p:nvPr/>
              </p:nvCxnSpPr>
              <p:spPr>
                <a:xfrm>
                  <a:off x="5132703" y="6414141"/>
                  <a:ext cx="642695" cy="1313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2" name="直接连接符 93"/>
                <p:cNvCxnSpPr>
                  <a:stCxn id="1049228" idx="6"/>
                  <a:endCxn id="1049226" idx="3"/>
                </p:cNvCxnSpPr>
                <p:nvPr/>
              </p:nvCxnSpPr>
              <p:spPr>
                <a:xfrm flipV="1">
                  <a:off x="5930674" y="6183819"/>
                  <a:ext cx="560052" cy="3616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3" name="直接连接符 94"/>
                <p:cNvCxnSpPr>
                  <a:stCxn id="1049226" idx="0"/>
                  <a:endCxn id="1049227" idx="4"/>
                </p:cNvCxnSpPr>
                <p:nvPr/>
              </p:nvCxnSpPr>
              <p:spPr>
                <a:xfrm flipV="1">
                  <a:off x="6545624" y="5520202"/>
                  <a:ext cx="155276" cy="53844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4" name="直接连接符 95"/>
                <p:cNvCxnSpPr>
                  <a:stCxn id="1049222" idx="5"/>
                  <a:endCxn id="1049227" idx="1"/>
                </p:cNvCxnSpPr>
                <p:nvPr/>
              </p:nvCxnSpPr>
              <p:spPr>
                <a:xfrm>
                  <a:off x="6330407" y="4963154"/>
                  <a:ext cx="315595" cy="43187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229" name="右箭头 687115"/>
              <p:cNvSpPr/>
              <p:nvPr/>
            </p:nvSpPr>
            <p:spPr>
              <a:xfrm>
                <a:off x="5249003" y="5483538"/>
                <a:ext cx="553916" cy="2624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30" name="弧形 687116"/>
              <p:cNvSpPr/>
              <p:nvPr/>
            </p:nvSpPr>
            <p:spPr>
              <a:xfrm rot="17080485">
                <a:off x="3071187" y="4679072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31" name="弧形 99"/>
              <p:cNvSpPr/>
              <p:nvPr/>
            </p:nvSpPr>
            <p:spPr>
              <a:xfrm rot="14448012">
                <a:off x="2737345" y="5071397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32" name="弧形 101"/>
              <p:cNvSpPr/>
              <p:nvPr/>
            </p:nvSpPr>
            <p:spPr>
              <a:xfrm rot="583106">
                <a:off x="7219357" y="4890823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33" name="弧形 102"/>
              <p:cNvSpPr/>
              <p:nvPr/>
            </p:nvSpPr>
            <p:spPr>
              <a:xfrm rot="11163456">
                <a:off x="5900234" y="5533090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34" name="弧形 103"/>
              <p:cNvSpPr/>
              <p:nvPr/>
            </p:nvSpPr>
            <p:spPr>
              <a:xfrm rot="3449221">
                <a:off x="7255353" y="5319550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35" name="弧形 104"/>
              <p:cNvSpPr/>
              <p:nvPr/>
            </p:nvSpPr>
            <p:spPr>
              <a:xfrm rot="5960873">
                <a:off x="6958167" y="5710918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02" name="组合 687117"/>
              <p:cNvGrpSpPr/>
              <p:nvPr/>
            </p:nvGrpSpPr>
            <p:grpSpPr>
              <a:xfrm>
                <a:off x="2903646" y="4767545"/>
                <a:ext cx="1942022" cy="1632942"/>
                <a:chOff x="2903646" y="4767545"/>
                <a:chExt cx="1942022" cy="1632942"/>
              </a:xfrm>
            </p:grpSpPr>
            <p:sp>
              <p:nvSpPr>
                <p:cNvPr id="1049236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430" y="6092710"/>
                  <a:ext cx="357996" cy="307777"/>
                </a:xfrm>
                <a:prstGeom prst="rect">
                  <a:avLst/>
                </a:prstGeom>
                <a:blipFill rotWithShape="0">
                  <a:blip r:embed="rId1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37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315" y="4767545"/>
                  <a:ext cx="35799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38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646" y="5627774"/>
                  <a:ext cx="35799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39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672" y="5889805"/>
                  <a:ext cx="357996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p:grpSp>
          <p:grpSp>
            <p:nvGrpSpPr>
              <p:cNvPr id="303" name="组合 109"/>
              <p:cNvGrpSpPr/>
              <p:nvPr/>
            </p:nvGrpSpPr>
            <p:grpSpPr>
              <a:xfrm>
                <a:off x="5943030" y="4796718"/>
                <a:ext cx="1942022" cy="1632942"/>
                <a:chOff x="2903646" y="4767545"/>
                <a:chExt cx="1942022" cy="1632942"/>
              </a:xfrm>
            </p:grpSpPr>
            <p:sp>
              <p:nvSpPr>
                <p:cNvPr id="1049240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430" y="6092710"/>
                  <a:ext cx="35799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41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315" y="4767545"/>
                  <a:ext cx="35799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42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646" y="5627774"/>
                  <a:ext cx="35799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43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672" y="5889805"/>
                  <a:ext cx="357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9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9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9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9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9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Rectangle 2"/>
          <p:cNvSpPr>
            <a:spLocks noChangeArrowheads="1"/>
          </p:cNvSpPr>
          <p:nvPr/>
        </p:nvSpPr>
        <p:spPr bwMode="auto">
          <a:xfrm>
            <a:off x="323850" y="1119191"/>
            <a:ext cx="8820150" cy="3708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66"/>
                </a:solidFill>
                <a:latin typeface="Garamond" panose="02020404030301010803" pitchFamily="18" charset="0"/>
              </a:rPr>
              <a:t>证明</a:t>
            </a:r>
            <a:r>
              <a:rPr lang="en-US" altLang="zh-CN" sz="2000" dirty="0">
                <a:solidFill>
                  <a:srgbClr val="FF0066"/>
                </a:solidFill>
                <a:latin typeface="Garamond" panose="02020404030301010803" pitchFamily="18" charset="0"/>
              </a:rPr>
              <a:t>(</a:t>
            </a:r>
            <a:r>
              <a:rPr lang="zh-CN" altLang="en-US" sz="2000" dirty="0">
                <a:solidFill>
                  <a:srgbClr val="FF0066"/>
                </a:solidFill>
                <a:latin typeface="Garamond" panose="02020404030301010803" pitchFamily="18" charset="0"/>
              </a:rPr>
              <a:t>续</a:t>
            </a:r>
            <a:r>
              <a:rPr lang="en-US" altLang="zh-CN" sz="2000" dirty="0">
                <a:solidFill>
                  <a:srgbClr val="FF0066"/>
                </a:solidFill>
                <a:latin typeface="Garamond" panose="02020404030301010803" pitchFamily="18" charset="0"/>
              </a:rPr>
              <a:t>)</a:t>
            </a:r>
            <a:r>
              <a:rPr lang="zh-CN" altLang="en-US" sz="2000" dirty="0">
                <a:solidFill>
                  <a:srgbClr val="FF0066"/>
                </a:solidFill>
                <a:latin typeface="Garamond" panose="02020404030301010803" pitchFamily="18" charset="0"/>
              </a:rPr>
              <a:t>：</a:t>
            </a:r>
            <a:endParaRPr lang="zh-CN" altLang="en-US" sz="2000" dirty="0">
              <a:solidFill>
                <a:srgbClr val="FF0066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E8DED8"/>
                </a:solidFill>
                <a:latin typeface="Garamond" panose="02020404030301010803" pitchFamily="18" charset="0"/>
              </a:rPr>
              <a:t>    </a:t>
            </a:r>
            <a:r>
              <a:rPr lang="zh-CN" altLang="en-US" sz="2000" dirty="0">
                <a:solidFill>
                  <a:srgbClr val="5E2CAE"/>
                </a:solidFill>
                <a:latin typeface="Garamond" panose="02020404030301010803" pitchFamily="18" charset="0"/>
              </a:rPr>
              <a:t>充分性</a:t>
            </a:r>
            <a:r>
              <a:rPr lang="zh-CN" alt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（无向图</a:t>
            </a:r>
            <a:r>
              <a:rPr lang="zh-CN" altLang="en-US" sz="2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满足这</a:t>
            </a:r>
            <a:r>
              <a:rPr lang="zh-CN" alt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两个条件</a:t>
            </a:r>
            <a:r>
              <a:rPr lang="zh-CN" altLang="en-US" sz="2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后成为的欧拉图必</a:t>
            </a:r>
            <a:r>
              <a:rPr lang="zh-CN" alt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为最佳邮路）</a:t>
            </a:r>
            <a:endParaRPr lang="zh-CN" alt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    只需证明凡满足定理中条件</a:t>
            </a:r>
            <a:r>
              <a:rPr lang="en-US" altLang="zh-CN" sz="2000" dirty="0">
                <a:solidFill>
                  <a:srgbClr val="000000"/>
                </a:solidFill>
                <a:latin typeface="Garamond" panose="02020404030301010803" pitchFamily="18" charset="0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Garamond" panose="02020404030301010803" pitchFamily="18" charset="0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的重复边集，其总长度均</a:t>
            </a:r>
            <a:endParaRPr lang="zh-CN" alt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    相等即可。</a:t>
            </a:r>
            <a:endParaRPr lang="zh-CN" alt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华文细黑" panose="02010600040101010101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•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=E(G)+Q+Q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 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=E(G)+Q+Q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其中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共同的重复边集，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是分别只属于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的重复边集，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的结点度数均为偶数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设对称差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E’(G)=Q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+Q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G’=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V(G), 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’(G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))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为简单图，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可能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不连通，但其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每个结点的度数均为偶数，（因为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L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+L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为偶数，减去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(2E(G)+2Q),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每个节点度数都减去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的倍数，仍为偶数）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所以图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G’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可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分为若干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个回路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，所有结点度数均为偶数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.  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049245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5" name="组合 688152"/>
          <p:cNvGrpSpPr/>
          <p:nvPr/>
        </p:nvGrpSpPr>
        <p:grpSpPr>
          <a:xfrm>
            <a:off x="80985" y="4985269"/>
            <a:ext cx="2590193" cy="2056983"/>
            <a:chOff x="80985" y="4985269"/>
            <a:chExt cx="2590193" cy="2056983"/>
          </a:xfrm>
        </p:grpSpPr>
        <p:grpSp>
          <p:nvGrpSpPr>
            <p:cNvPr id="306" name="组合 688149"/>
            <p:cNvGrpSpPr/>
            <p:nvPr/>
          </p:nvGrpSpPr>
          <p:grpSpPr>
            <a:xfrm>
              <a:off x="80985" y="4985269"/>
              <a:ext cx="2590193" cy="2056983"/>
              <a:chOff x="230302" y="4985269"/>
              <a:chExt cx="2590193" cy="2056983"/>
            </a:xfrm>
          </p:grpSpPr>
          <p:grpSp>
            <p:nvGrpSpPr>
              <p:cNvPr id="307" name="组合 688143"/>
              <p:cNvGrpSpPr/>
              <p:nvPr/>
            </p:nvGrpSpPr>
            <p:grpSpPr>
              <a:xfrm>
                <a:off x="898497" y="4985269"/>
                <a:ext cx="1921998" cy="2029637"/>
                <a:chOff x="1556415" y="5231685"/>
                <a:chExt cx="1572228" cy="1660278"/>
              </a:xfrm>
            </p:grpSpPr>
            <p:sp>
              <p:nvSpPr>
                <p:cNvPr id="1049246" name="椭圆 4"/>
                <p:cNvSpPr/>
                <p:nvPr/>
              </p:nvSpPr>
              <p:spPr>
                <a:xfrm>
                  <a:off x="1856247" y="5356802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47" name="椭圆 7"/>
                <p:cNvSpPr/>
                <p:nvPr/>
              </p:nvSpPr>
              <p:spPr>
                <a:xfrm>
                  <a:off x="2543485" y="53625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48" name="椭圆 8"/>
                <p:cNvSpPr/>
                <p:nvPr/>
              </p:nvSpPr>
              <p:spPr>
                <a:xfrm>
                  <a:off x="1567922" y="59721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49" name="椭圆 9"/>
                <p:cNvSpPr/>
                <p:nvPr/>
              </p:nvSpPr>
              <p:spPr>
                <a:xfrm>
                  <a:off x="2957489" y="5960651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50" name="椭圆 10"/>
                <p:cNvSpPr/>
                <p:nvPr/>
              </p:nvSpPr>
              <p:spPr>
                <a:xfrm>
                  <a:off x="1856247" y="657188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51" name="椭圆 11"/>
                <p:cNvSpPr/>
                <p:nvPr/>
              </p:nvSpPr>
              <p:spPr>
                <a:xfrm>
                  <a:off x="2615371" y="6560917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52" name="椭圆 12"/>
                <p:cNvSpPr/>
                <p:nvPr/>
              </p:nvSpPr>
              <p:spPr>
                <a:xfrm>
                  <a:off x="2214592" y="5794798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145755" name="直接连接符 2"/>
                <p:cNvCxnSpPr>
                  <a:stCxn id="1049248" idx="7"/>
                  <a:endCxn id="1049246" idx="4"/>
                </p:cNvCxnSpPr>
                <p:nvPr/>
              </p:nvCxnSpPr>
              <p:spPr>
                <a:xfrm flipV="1">
                  <a:off x="1700458" y="5503451"/>
                  <a:ext cx="233427" cy="49017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6" name="直接连接符 17"/>
                <p:cNvCxnSpPr>
                  <a:stCxn id="1049246" idx="6"/>
                  <a:endCxn id="1049247" idx="2"/>
                </p:cNvCxnSpPr>
                <p:nvPr/>
              </p:nvCxnSpPr>
              <p:spPr>
                <a:xfrm>
                  <a:off x="2011523" y="5430127"/>
                  <a:ext cx="531962" cy="575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7" name="直接连接符 22"/>
                <p:cNvCxnSpPr>
                  <a:stCxn id="1049250" idx="7"/>
                  <a:endCxn id="1049252" idx="3"/>
                </p:cNvCxnSpPr>
                <p:nvPr/>
              </p:nvCxnSpPr>
              <p:spPr>
                <a:xfrm flipV="1">
                  <a:off x="1988783" y="5919971"/>
                  <a:ext cx="248549" cy="67338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8" name="直接连接符 26"/>
                <p:cNvCxnSpPr>
                  <a:stCxn id="1049250" idx="1"/>
                  <a:endCxn id="1049248" idx="5"/>
                </p:cNvCxnSpPr>
                <p:nvPr/>
              </p:nvCxnSpPr>
              <p:spPr>
                <a:xfrm flipH="1" flipV="1">
                  <a:off x="1700458" y="6097326"/>
                  <a:ext cx="178529" cy="49603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59" name="直接连接符 31"/>
                <p:cNvCxnSpPr>
                  <a:stCxn id="1049252" idx="1"/>
                  <a:endCxn id="1049246" idx="5"/>
                </p:cNvCxnSpPr>
                <p:nvPr/>
              </p:nvCxnSpPr>
              <p:spPr>
                <a:xfrm flipH="1" flipV="1">
                  <a:off x="1988783" y="5481975"/>
                  <a:ext cx="248549" cy="334299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0" name="直接连接符 34"/>
                <p:cNvCxnSpPr>
                  <a:stCxn id="1049250" idx="6"/>
                  <a:endCxn id="1049251" idx="2"/>
                </p:cNvCxnSpPr>
                <p:nvPr/>
              </p:nvCxnSpPr>
              <p:spPr>
                <a:xfrm flipV="1">
                  <a:off x="2011523" y="6634242"/>
                  <a:ext cx="603848" cy="1096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1" name="直接连接符 38"/>
                <p:cNvCxnSpPr>
                  <a:stCxn id="1049252" idx="7"/>
                  <a:endCxn id="1049247" idx="3"/>
                </p:cNvCxnSpPr>
                <p:nvPr/>
              </p:nvCxnSpPr>
              <p:spPr>
                <a:xfrm flipV="1">
                  <a:off x="2347128" y="5487726"/>
                  <a:ext cx="219097" cy="32854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2" name="直接连接符 42"/>
                <p:cNvCxnSpPr>
                  <a:stCxn id="1049249" idx="1"/>
                  <a:endCxn id="1049247" idx="5"/>
                </p:cNvCxnSpPr>
                <p:nvPr/>
              </p:nvCxnSpPr>
              <p:spPr>
                <a:xfrm flipH="1" flipV="1">
                  <a:off x="2676021" y="5487726"/>
                  <a:ext cx="304208" cy="49440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3" name="直接连接符 45"/>
                <p:cNvCxnSpPr>
                  <a:stCxn id="1049251" idx="7"/>
                  <a:endCxn id="1049249" idx="4"/>
                </p:cNvCxnSpPr>
                <p:nvPr/>
              </p:nvCxnSpPr>
              <p:spPr>
                <a:xfrm flipV="1">
                  <a:off x="2747907" y="6107300"/>
                  <a:ext cx="287220" cy="47509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4" name="直接连接符 48"/>
                <p:cNvCxnSpPr>
                  <a:stCxn id="1049252" idx="6"/>
                  <a:endCxn id="1049249" idx="2"/>
                </p:cNvCxnSpPr>
                <p:nvPr/>
              </p:nvCxnSpPr>
              <p:spPr>
                <a:xfrm>
                  <a:off x="2369868" y="5868123"/>
                  <a:ext cx="587621" cy="16585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5" name="直接连接符 51"/>
                <p:cNvCxnSpPr>
                  <a:stCxn id="1049252" idx="5"/>
                  <a:endCxn id="1049251" idx="0"/>
                </p:cNvCxnSpPr>
                <p:nvPr/>
              </p:nvCxnSpPr>
              <p:spPr>
                <a:xfrm>
                  <a:off x="2347128" y="5919971"/>
                  <a:ext cx="345881" cy="64094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925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072" y="5231685"/>
                  <a:ext cx="357996" cy="251767"/>
                </a:xfrm>
                <a:prstGeom prst="rect">
                  <a:avLst/>
                </a:prstGeom>
                <a:blipFill rotWithShape="0">
                  <a:blip r:embed="rId1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54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415" y="6232900"/>
                  <a:ext cx="35799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55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449" y="6584186"/>
                  <a:ext cx="35799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56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19" y="5560345"/>
                  <a:ext cx="357996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57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012" y="6190956"/>
                  <a:ext cx="35799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58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285" y="5568388"/>
                  <a:ext cx="35799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59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23" y="5839740"/>
                  <a:ext cx="35799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60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955" y="5532564"/>
                  <a:ext cx="357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61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647" y="6240444"/>
                  <a:ext cx="357996" cy="25176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62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669" y="5451954"/>
                  <a:ext cx="35799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63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125" y="6122138"/>
                  <a:ext cx="357996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p:grpSp>
          <p:sp>
            <p:nvSpPr>
              <p:cNvPr id="1049264" name="弧形 97"/>
              <p:cNvSpPr/>
              <p:nvPr/>
            </p:nvSpPr>
            <p:spPr>
              <a:xfrm rot="4511591">
                <a:off x="1762236" y="5705927"/>
                <a:ext cx="1009876" cy="101015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65" name="椭圆 99"/>
              <p:cNvSpPr/>
              <p:nvPr/>
            </p:nvSpPr>
            <p:spPr>
              <a:xfrm>
                <a:off x="372751" y="6238274"/>
                <a:ext cx="189820" cy="17927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145766" name="直接连接符 100"/>
              <p:cNvCxnSpPr>
                <a:stCxn id="1049265" idx="7"/>
                <a:endCxn id="1049248" idx="3"/>
              </p:cNvCxnSpPr>
              <p:nvPr/>
            </p:nvCxnSpPr>
            <p:spPr>
              <a:xfrm flipV="1">
                <a:off x="534773" y="6043488"/>
                <a:ext cx="405585" cy="22104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266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3" y="5894164"/>
                <a:ext cx="437638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267" name="弧形 109"/>
              <p:cNvSpPr/>
              <p:nvPr/>
            </p:nvSpPr>
            <p:spPr>
              <a:xfrm rot="14885459">
                <a:off x="1276693" y="5798335"/>
                <a:ext cx="1288359" cy="119947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68" name="弧形 110"/>
              <p:cNvSpPr/>
              <p:nvPr/>
            </p:nvSpPr>
            <p:spPr>
              <a:xfrm rot="18810053">
                <a:off x="1289124" y="4990547"/>
                <a:ext cx="1009876" cy="101015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69" name="弧形 115"/>
              <p:cNvSpPr/>
              <p:nvPr/>
            </p:nvSpPr>
            <p:spPr>
              <a:xfrm rot="6388563">
                <a:off x="214432" y="5548475"/>
                <a:ext cx="878009" cy="846269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49270" name="矩形 688151"/>
            <p:cNvSpPr/>
            <p:nvPr/>
          </p:nvSpPr>
          <p:spPr>
            <a:xfrm>
              <a:off x="365710" y="4991587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L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1 </a:t>
              </a:r>
              <a:r>
                <a:rPr lang="zh-CN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：</a:t>
              </a:r>
              <a:endParaRPr lang="zh-CN" altLang="en-US" dirty="0"/>
            </a:p>
          </p:txBody>
        </p:sp>
      </p:grpSp>
      <p:grpSp>
        <p:nvGrpSpPr>
          <p:cNvPr id="308" name="组合 688153"/>
          <p:cNvGrpSpPr/>
          <p:nvPr/>
        </p:nvGrpSpPr>
        <p:grpSpPr>
          <a:xfrm>
            <a:off x="2759479" y="4951225"/>
            <a:ext cx="2632720" cy="2532429"/>
            <a:chOff x="2759479" y="4951225"/>
            <a:chExt cx="2632720" cy="2532429"/>
          </a:xfrm>
        </p:grpSpPr>
        <p:grpSp>
          <p:nvGrpSpPr>
            <p:cNvPr id="309" name="组合 688150"/>
            <p:cNvGrpSpPr/>
            <p:nvPr/>
          </p:nvGrpSpPr>
          <p:grpSpPr>
            <a:xfrm>
              <a:off x="2759479" y="4951225"/>
              <a:ext cx="2632720" cy="2532429"/>
              <a:chOff x="3007313" y="4951225"/>
              <a:chExt cx="2632720" cy="2532429"/>
            </a:xfrm>
          </p:grpSpPr>
          <p:grpSp>
            <p:nvGrpSpPr>
              <p:cNvPr id="310" name="组合 67"/>
              <p:cNvGrpSpPr/>
              <p:nvPr/>
            </p:nvGrpSpPr>
            <p:grpSpPr>
              <a:xfrm>
                <a:off x="3709489" y="4951225"/>
                <a:ext cx="1930544" cy="2029637"/>
                <a:chOff x="1549424" y="5231685"/>
                <a:chExt cx="1579219" cy="1660278"/>
              </a:xfrm>
            </p:grpSpPr>
            <p:sp>
              <p:nvSpPr>
                <p:cNvPr id="1049271" name="椭圆 68"/>
                <p:cNvSpPr/>
                <p:nvPr/>
              </p:nvSpPr>
              <p:spPr>
                <a:xfrm>
                  <a:off x="1856247" y="5356802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72" name="椭圆 69"/>
                <p:cNvSpPr/>
                <p:nvPr/>
              </p:nvSpPr>
              <p:spPr>
                <a:xfrm>
                  <a:off x="2543485" y="53625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73" name="椭圆 70"/>
                <p:cNvSpPr/>
                <p:nvPr/>
              </p:nvSpPr>
              <p:spPr>
                <a:xfrm>
                  <a:off x="1567922" y="59721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74" name="椭圆 71"/>
                <p:cNvSpPr/>
                <p:nvPr/>
              </p:nvSpPr>
              <p:spPr>
                <a:xfrm>
                  <a:off x="2957489" y="5960651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75" name="椭圆 72"/>
                <p:cNvSpPr/>
                <p:nvPr/>
              </p:nvSpPr>
              <p:spPr>
                <a:xfrm>
                  <a:off x="1856247" y="657188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76" name="椭圆 73"/>
                <p:cNvSpPr/>
                <p:nvPr/>
              </p:nvSpPr>
              <p:spPr>
                <a:xfrm>
                  <a:off x="2615371" y="6560917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9277" name="椭圆 74"/>
                <p:cNvSpPr/>
                <p:nvPr/>
              </p:nvSpPr>
              <p:spPr>
                <a:xfrm>
                  <a:off x="2214592" y="5794798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145767" name="直接连接符 75"/>
                <p:cNvCxnSpPr>
                  <a:stCxn id="1049273" idx="7"/>
                  <a:endCxn id="1049271" idx="4"/>
                </p:cNvCxnSpPr>
                <p:nvPr/>
              </p:nvCxnSpPr>
              <p:spPr>
                <a:xfrm flipV="1">
                  <a:off x="1700458" y="5503451"/>
                  <a:ext cx="233427" cy="49017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8" name="直接连接符 76"/>
                <p:cNvCxnSpPr>
                  <a:stCxn id="1049271" idx="6"/>
                  <a:endCxn id="1049272" idx="2"/>
                </p:cNvCxnSpPr>
                <p:nvPr/>
              </p:nvCxnSpPr>
              <p:spPr>
                <a:xfrm>
                  <a:off x="2011523" y="5430127"/>
                  <a:ext cx="531962" cy="575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69" name="直接连接符 77"/>
                <p:cNvCxnSpPr>
                  <a:stCxn id="1049275" idx="7"/>
                  <a:endCxn id="1049277" idx="3"/>
                </p:cNvCxnSpPr>
                <p:nvPr/>
              </p:nvCxnSpPr>
              <p:spPr>
                <a:xfrm flipV="1">
                  <a:off x="1988783" y="5919971"/>
                  <a:ext cx="248549" cy="67338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0" name="直接连接符 78"/>
                <p:cNvCxnSpPr>
                  <a:stCxn id="1049275" idx="1"/>
                  <a:endCxn id="1049273" idx="5"/>
                </p:cNvCxnSpPr>
                <p:nvPr/>
              </p:nvCxnSpPr>
              <p:spPr>
                <a:xfrm flipH="1" flipV="1">
                  <a:off x="1700458" y="6097326"/>
                  <a:ext cx="178529" cy="49603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1" name="直接连接符 79"/>
                <p:cNvCxnSpPr>
                  <a:stCxn id="1049277" idx="1"/>
                  <a:endCxn id="1049271" idx="5"/>
                </p:cNvCxnSpPr>
                <p:nvPr/>
              </p:nvCxnSpPr>
              <p:spPr>
                <a:xfrm flipH="1" flipV="1">
                  <a:off x="1988783" y="5481975"/>
                  <a:ext cx="248549" cy="334299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2" name="直接连接符 80"/>
                <p:cNvCxnSpPr>
                  <a:stCxn id="1049275" idx="6"/>
                  <a:endCxn id="1049276" idx="2"/>
                </p:cNvCxnSpPr>
                <p:nvPr/>
              </p:nvCxnSpPr>
              <p:spPr>
                <a:xfrm flipV="1">
                  <a:off x="2011523" y="6634242"/>
                  <a:ext cx="603848" cy="1096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3" name="直接连接符 81"/>
                <p:cNvCxnSpPr>
                  <a:stCxn id="1049277" idx="7"/>
                  <a:endCxn id="1049272" idx="3"/>
                </p:cNvCxnSpPr>
                <p:nvPr/>
              </p:nvCxnSpPr>
              <p:spPr>
                <a:xfrm flipV="1">
                  <a:off x="2347128" y="5487726"/>
                  <a:ext cx="219097" cy="32854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4" name="直接连接符 82"/>
                <p:cNvCxnSpPr>
                  <a:stCxn id="1049274" idx="1"/>
                  <a:endCxn id="1049272" idx="5"/>
                </p:cNvCxnSpPr>
                <p:nvPr/>
              </p:nvCxnSpPr>
              <p:spPr>
                <a:xfrm flipH="1" flipV="1">
                  <a:off x="2676021" y="5487726"/>
                  <a:ext cx="304208" cy="49440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5" name="直接连接符 83"/>
                <p:cNvCxnSpPr>
                  <a:stCxn id="1049276" idx="7"/>
                  <a:endCxn id="1049274" idx="4"/>
                </p:cNvCxnSpPr>
                <p:nvPr/>
              </p:nvCxnSpPr>
              <p:spPr>
                <a:xfrm flipV="1">
                  <a:off x="2747907" y="6107300"/>
                  <a:ext cx="287220" cy="47509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6" name="直接连接符 84"/>
                <p:cNvCxnSpPr>
                  <a:stCxn id="1049277" idx="6"/>
                  <a:endCxn id="1049274" idx="2"/>
                </p:cNvCxnSpPr>
                <p:nvPr/>
              </p:nvCxnSpPr>
              <p:spPr>
                <a:xfrm>
                  <a:off x="2369868" y="5868123"/>
                  <a:ext cx="587621" cy="16585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7" name="直接连接符 85"/>
                <p:cNvCxnSpPr>
                  <a:stCxn id="1049277" idx="5"/>
                  <a:endCxn id="1049276" idx="0"/>
                </p:cNvCxnSpPr>
                <p:nvPr/>
              </p:nvCxnSpPr>
              <p:spPr>
                <a:xfrm>
                  <a:off x="2347128" y="5919971"/>
                  <a:ext cx="345881" cy="64094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9278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072" y="5231685"/>
                  <a:ext cx="357996" cy="25176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79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24" y="6218920"/>
                  <a:ext cx="35799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0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449" y="6584186"/>
                  <a:ext cx="35799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1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19" y="5560345"/>
                  <a:ext cx="35799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2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012" y="6190956"/>
                  <a:ext cx="357996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3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285" y="5568388"/>
                  <a:ext cx="357996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4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23" y="5839740"/>
                  <a:ext cx="357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5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955" y="5532564"/>
                  <a:ext cx="357996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6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647" y="6240444"/>
                  <a:ext cx="357996" cy="25176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7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669" y="5451954"/>
                  <a:ext cx="357996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  <p:sp>
              <p:nvSpPr>
                <p:cNvPr id="1049288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125" y="6122138"/>
                  <a:ext cx="35799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p:grpSp>
          <p:sp>
            <p:nvSpPr>
              <p:cNvPr id="1049289" name="椭圆 105"/>
              <p:cNvSpPr/>
              <p:nvPr/>
            </p:nvSpPr>
            <p:spPr>
              <a:xfrm>
                <a:off x="3132329" y="6221222"/>
                <a:ext cx="189820" cy="17927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145778" name="直接连接符 106"/>
              <p:cNvCxnSpPr>
                <a:stCxn id="1049289" idx="7"/>
                <a:endCxn id="1049273" idx="3"/>
              </p:cNvCxnSpPr>
              <p:nvPr/>
            </p:nvCxnSpPr>
            <p:spPr>
              <a:xfrm flipV="1">
                <a:off x="3294351" y="6009444"/>
                <a:ext cx="465546" cy="23803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290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461" y="5877112"/>
                <a:ext cx="437638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291" name="弧形 111"/>
              <p:cNvSpPr/>
              <p:nvPr/>
            </p:nvSpPr>
            <p:spPr>
              <a:xfrm rot="709913">
                <a:off x="4566686" y="5214244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92" name="弧形 112"/>
              <p:cNvSpPr/>
              <p:nvPr/>
            </p:nvSpPr>
            <p:spPr>
              <a:xfrm rot="11675963">
                <a:off x="4200972" y="5015848"/>
                <a:ext cx="797135" cy="722023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93" name="弧形 113"/>
              <p:cNvSpPr/>
              <p:nvPr/>
            </p:nvSpPr>
            <p:spPr>
              <a:xfrm rot="18897188">
                <a:off x="4152254" y="6473638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9294" name="弧形 114"/>
              <p:cNvSpPr/>
              <p:nvPr/>
            </p:nvSpPr>
            <p:spPr>
              <a:xfrm rot="6388563">
                <a:off x="2991443" y="5499781"/>
                <a:ext cx="878009" cy="846269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49295" name="矩形 159"/>
            <p:cNvSpPr/>
            <p:nvPr/>
          </p:nvSpPr>
          <p:spPr>
            <a:xfrm>
              <a:off x="2956450" y="5032632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L</a:t>
              </a:r>
              <a:r>
                <a:rPr lang="en-US" altLang="zh-CN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2 </a:t>
              </a:r>
              <a:r>
                <a:rPr lang="zh-CN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：</a:t>
              </a:r>
              <a:endParaRPr lang="zh-CN" altLang="en-US" dirty="0"/>
            </a:p>
          </p:txBody>
        </p:sp>
      </p:grpSp>
      <p:grpSp>
        <p:nvGrpSpPr>
          <p:cNvPr id="311" name="组合 688156"/>
          <p:cNvGrpSpPr/>
          <p:nvPr/>
        </p:nvGrpSpPr>
        <p:grpSpPr>
          <a:xfrm>
            <a:off x="5721188" y="4937332"/>
            <a:ext cx="2788760" cy="2503017"/>
            <a:chOff x="5721188" y="4937332"/>
            <a:chExt cx="2788760" cy="2503017"/>
          </a:xfrm>
        </p:grpSpPr>
        <p:grpSp>
          <p:nvGrpSpPr>
            <p:cNvPr id="312" name="组合 688155"/>
            <p:cNvGrpSpPr/>
            <p:nvPr/>
          </p:nvGrpSpPr>
          <p:grpSpPr>
            <a:xfrm>
              <a:off x="5721188" y="4956594"/>
              <a:ext cx="2709574" cy="2483755"/>
              <a:chOff x="5721188" y="4956594"/>
              <a:chExt cx="2709574" cy="2483755"/>
            </a:xfrm>
          </p:grpSpPr>
          <p:sp>
            <p:nvSpPr>
              <p:cNvPr id="1049296" name="弧形 151"/>
              <p:cNvSpPr/>
              <p:nvPr/>
            </p:nvSpPr>
            <p:spPr>
              <a:xfrm rot="18897188">
                <a:off x="6958146" y="6430333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3" name="组合 688154"/>
              <p:cNvGrpSpPr/>
              <p:nvPr/>
            </p:nvGrpSpPr>
            <p:grpSpPr>
              <a:xfrm>
                <a:off x="5721188" y="4956594"/>
                <a:ext cx="2709574" cy="2059981"/>
                <a:chOff x="5721188" y="4956594"/>
                <a:chExt cx="2709574" cy="2059981"/>
              </a:xfrm>
            </p:grpSpPr>
            <p:grpSp>
              <p:nvGrpSpPr>
                <p:cNvPr id="314" name="组合 688148"/>
                <p:cNvGrpSpPr/>
                <p:nvPr/>
              </p:nvGrpSpPr>
              <p:grpSpPr>
                <a:xfrm>
                  <a:off x="5942471" y="4956594"/>
                  <a:ext cx="2488291" cy="2059981"/>
                  <a:chOff x="5942471" y="4956594"/>
                  <a:chExt cx="2488291" cy="2059981"/>
                </a:xfrm>
              </p:grpSpPr>
              <p:grpSp>
                <p:nvGrpSpPr>
                  <p:cNvPr id="315" name="组合 116"/>
                  <p:cNvGrpSpPr/>
                  <p:nvPr/>
                </p:nvGrpSpPr>
                <p:grpSpPr>
                  <a:xfrm>
                    <a:off x="6542242" y="5084191"/>
                    <a:ext cx="1888520" cy="1664671"/>
                    <a:chOff x="1567922" y="5356802"/>
                    <a:chExt cx="1544843" cy="1361730"/>
                  </a:xfrm>
                </p:grpSpPr>
                <p:sp>
                  <p:nvSpPr>
                    <p:cNvPr id="1049297" name="椭圆 117"/>
                    <p:cNvSpPr/>
                    <p:nvPr/>
                  </p:nvSpPr>
                  <p:spPr>
                    <a:xfrm>
                      <a:off x="1856247" y="5356802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298" name="椭圆 118"/>
                    <p:cNvSpPr/>
                    <p:nvPr/>
                  </p:nvSpPr>
                  <p:spPr>
                    <a:xfrm>
                      <a:off x="2543485" y="53625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299" name="椭圆 119"/>
                    <p:cNvSpPr/>
                    <p:nvPr/>
                  </p:nvSpPr>
                  <p:spPr>
                    <a:xfrm>
                      <a:off x="1567922" y="59721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00" name="椭圆 120"/>
                    <p:cNvSpPr/>
                    <p:nvPr/>
                  </p:nvSpPr>
                  <p:spPr>
                    <a:xfrm>
                      <a:off x="2957489" y="5960651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01" name="椭圆 121"/>
                    <p:cNvSpPr/>
                    <p:nvPr/>
                  </p:nvSpPr>
                  <p:spPr>
                    <a:xfrm>
                      <a:off x="1856247" y="657188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02" name="椭圆 122"/>
                    <p:cNvSpPr/>
                    <p:nvPr/>
                  </p:nvSpPr>
                  <p:spPr>
                    <a:xfrm>
                      <a:off x="2615371" y="6560917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03" name="椭圆 123"/>
                    <p:cNvSpPr/>
                    <p:nvPr/>
                  </p:nvSpPr>
                  <p:spPr>
                    <a:xfrm>
                      <a:off x="2214592" y="5794798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49304" name="椭圆 146"/>
                  <p:cNvSpPr/>
                  <p:nvPr/>
                </p:nvSpPr>
                <p:spPr>
                  <a:xfrm>
                    <a:off x="5942471" y="6201239"/>
                    <a:ext cx="189820" cy="179274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05" name="弧形 149"/>
                  <p:cNvSpPr/>
                  <p:nvPr/>
                </p:nvSpPr>
                <p:spPr>
                  <a:xfrm rot="709913">
                    <a:off x="7376828" y="5194261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06" name="弧形 150"/>
                  <p:cNvSpPr/>
                  <p:nvPr/>
                </p:nvSpPr>
                <p:spPr>
                  <a:xfrm rot="11675963">
                    <a:off x="7011114" y="4995865"/>
                    <a:ext cx="797135" cy="722023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07" name="弧形 152"/>
                  <p:cNvSpPr/>
                  <p:nvPr/>
                </p:nvSpPr>
                <p:spPr>
                  <a:xfrm rot="4511591">
                    <a:off x="7396404" y="5618825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08" name="弧形 153"/>
                  <p:cNvSpPr/>
                  <p:nvPr/>
                </p:nvSpPr>
                <p:spPr>
                  <a:xfrm rot="14885459">
                    <a:off x="6901501" y="5772658"/>
                    <a:ext cx="1288359" cy="119947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09" name="弧形 154"/>
                  <p:cNvSpPr/>
                  <p:nvPr/>
                </p:nvSpPr>
                <p:spPr>
                  <a:xfrm rot="18810053">
                    <a:off x="6904742" y="4956454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49310" name="矩形 160"/>
                <p:cNvSpPr/>
                <p:nvPr/>
              </p:nvSpPr>
              <p:spPr>
                <a:xfrm>
                  <a:off x="5721188" y="5032632"/>
                  <a:ext cx="14013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rPr>
                    <a:t>Q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rPr>
                    <a:t>1</a:t>
                  </a: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rPr>
                    <a:t>+Q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rPr>
                    <a:t>2</a:t>
                  </a:r>
                  <a:r>
                    <a:rPr lang="en-US" altLang="zh-CN" baseline="-250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rPr>
                    <a:t> </a:t>
                  </a:r>
                  <a:r>
                    <a:rPr lang="zh-CN" altLang="en-US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rPr>
                    <a:t>：</a:t>
                  </a:r>
                  <a:endParaRPr lang="zh-CN" altLang="en-US" dirty="0"/>
                </a:p>
              </p:txBody>
            </p:sp>
          </p:grpSp>
        </p:grpSp>
        <p:sp>
          <p:nvSpPr>
            <p:cNvPr id="1049311" name="TextBox 16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95137" y="5276922"/>
              <a:ext cx="437638" cy="37624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12" name="TextBox 16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44265" y="4937332"/>
              <a:ext cx="437638" cy="307777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13" name="TextBox 16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93124" y="5273408"/>
              <a:ext cx="437638" cy="376248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14" name="TextBox 16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072310" y="6151163"/>
              <a:ext cx="437638" cy="307777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15" name="TextBox 16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46355" y="6059352"/>
              <a:ext cx="437638" cy="376248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16" name="TextBox 17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56527" y="6435600"/>
              <a:ext cx="437638" cy="376248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9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9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9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9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49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49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7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558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证明</a:t>
            </a:r>
            <a:r>
              <a:rPr lang="en-US" altLang="zh-CN" dirty="0">
                <a:solidFill>
                  <a:srgbClr val="FF0066"/>
                </a:solidFill>
                <a:latin typeface="Garamond" panose="02020404030301010803" pitchFamily="18" charset="0"/>
              </a:rPr>
              <a:t>(</a:t>
            </a: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续</a:t>
            </a:r>
            <a:r>
              <a:rPr lang="en-US" altLang="zh-CN" dirty="0">
                <a:solidFill>
                  <a:srgbClr val="FF0066"/>
                </a:solidFill>
                <a:latin typeface="Garamond" panose="02020404030301010803" pitchFamily="18" charset="0"/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：</a:t>
            </a:r>
            <a:endParaRPr lang="zh-CN" altLang="en-US" dirty="0">
              <a:solidFill>
                <a:srgbClr val="FF0066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8DED8"/>
                </a:solidFill>
                <a:latin typeface="Garamond" panose="02020404030301010803" pitchFamily="18" charset="0"/>
              </a:rPr>
              <a:t>    </a:t>
            </a:r>
            <a:r>
              <a:rPr lang="zh-CN" altLang="en-US" dirty="0">
                <a:solidFill>
                  <a:srgbClr val="5E2CAE"/>
                </a:solidFill>
                <a:latin typeface="Garamond" panose="02020404030301010803" pitchFamily="18" charset="0"/>
              </a:rPr>
              <a:t>充分性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（无向图满足了这两个条件后必为最佳邮路）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E8DED8"/>
                </a:solidFill>
                <a:latin typeface="Garamond" panose="02020404030301010803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•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故可构造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G’=(V(G),E’(G))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G’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是简单图，各结点度是偶数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5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•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E’(G)=Φ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，显然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π(L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)=π(L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endParaRPr lang="en-US" altLang="zh-CN" sz="2000" dirty="0">
              <a:solidFill>
                <a:srgbClr val="E8DED8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•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否则（即E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’(G)≠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Φ，其中对称差E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’(G)=Q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+Q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）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因为G’是简单图，各结点度是偶数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可分为若干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个回路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对任一个回路C，设C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和C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分别是L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和L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的重复边集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由已知条件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(2)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可知，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π(C</a:t>
            </a:r>
            <a:r>
              <a:rPr lang="en-US" alt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 ≤ π(C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), π(C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 ≤ π(C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因此π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)=π(C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)，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故π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(L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)=π(L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充分性得证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定理给出了中国邮路问题的一种算法称为“奇偶点图上作业法”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049318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7" name="组合 40"/>
          <p:cNvGrpSpPr/>
          <p:nvPr/>
        </p:nvGrpSpPr>
        <p:grpSpPr>
          <a:xfrm>
            <a:off x="5610242" y="4263165"/>
            <a:ext cx="2788760" cy="2503017"/>
            <a:chOff x="5721188" y="4937332"/>
            <a:chExt cx="2788760" cy="2503017"/>
          </a:xfrm>
        </p:grpSpPr>
        <p:grpSp>
          <p:nvGrpSpPr>
            <p:cNvPr id="318" name="组合 41"/>
            <p:cNvGrpSpPr/>
            <p:nvPr/>
          </p:nvGrpSpPr>
          <p:grpSpPr>
            <a:xfrm>
              <a:off x="5721188" y="4956594"/>
              <a:ext cx="2709565" cy="2483755"/>
              <a:chOff x="5721188" y="4956594"/>
              <a:chExt cx="2709565" cy="2483755"/>
            </a:xfrm>
          </p:grpSpPr>
          <p:sp>
            <p:nvSpPr>
              <p:cNvPr id="1049319" name="弧形 48"/>
              <p:cNvSpPr/>
              <p:nvPr/>
            </p:nvSpPr>
            <p:spPr>
              <a:xfrm rot="18897188">
                <a:off x="6958146" y="6430333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9" name="组合 49"/>
              <p:cNvGrpSpPr/>
              <p:nvPr/>
            </p:nvGrpSpPr>
            <p:grpSpPr>
              <a:xfrm>
                <a:off x="5721188" y="4956594"/>
                <a:ext cx="2709565" cy="2059981"/>
                <a:chOff x="5721188" y="4956594"/>
                <a:chExt cx="2709565" cy="2059981"/>
              </a:xfrm>
            </p:grpSpPr>
            <p:grpSp>
              <p:nvGrpSpPr>
                <p:cNvPr id="320" name="组合 50"/>
                <p:cNvGrpSpPr/>
                <p:nvPr/>
              </p:nvGrpSpPr>
              <p:grpSpPr>
                <a:xfrm>
                  <a:off x="5942471" y="4956594"/>
                  <a:ext cx="2488282" cy="2059981"/>
                  <a:chOff x="5942471" y="4956594"/>
                  <a:chExt cx="2488282" cy="2059981"/>
                </a:xfrm>
              </p:grpSpPr>
              <p:grpSp>
                <p:nvGrpSpPr>
                  <p:cNvPr id="321" name="组合 52"/>
                  <p:cNvGrpSpPr/>
                  <p:nvPr/>
                </p:nvGrpSpPr>
                <p:grpSpPr>
                  <a:xfrm>
                    <a:off x="6414043" y="5084191"/>
                    <a:ext cx="2016710" cy="1664671"/>
                    <a:chOff x="1463057" y="5356802"/>
                    <a:chExt cx="1649708" cy="1361730"/>
                  </a:xfrm>
                </p:grpSpPr>
                <p:sp>
                  <p:nvSpPr>
                    <p:cNvPr id="1049320" name="椭圆 59"/>
                    <p:cNvSpPr/>
                    <p:nvPr/>
                  </p:nvSpPr>
                  <p:spPr>
                    <a:xfrm>
                      <a:off x="1856247" y="5356802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21" name="椭圆 60"/>
                    <p:cNvSpPr/>
                    <p:nvPr/>
                  </p:nvSpPr>
                  <p:spPr>
                    <a:xfrm>
                      <a:off x="2543485" y="53625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22" name="椭圆 61"/>
                    <p:cNvSpPr/>
                    <p:nvPr/>
                  </p:nvSpPr>
                  <p:spPr>
                    <a:xfrm>
                      <a:off x="1463057" y="59721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23" name="椭圆 62"/>
                    <p:cNvSpPr/>
                    <p:nvPr/>
                  </p:nvSpPr>
                  <p:spPr>
                    <a:xfrm>
                      <a:off x="2957489" y="5960651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24" name="椭圆 63"/>
                    <p:cNvSpPr/>
                    <p:nvPr/>
                  </p:nvSpPr>
                  <p:spPr>
                    <a:xfrm>
                      <a:off x="1856247" y="657188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25" name="椭圆 64"/>
                    <p:cNvSpPr/>
                    <p:nvPr/>
                  </p:nvSpPr>
                  <p:spPr>
                    <a:xfrm>
                      <a:off x="2615371" y="6560917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9326" name="椭圆 65"/>
                    <p:cNvSpPr/>
                    <p:nvPr/>
                  </p:nvSpPr>
                  <p:spPr>
                    <a:xfrm>
                      <a:off x="2214592" y="5794798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49327" name="椭圆 53"/>
                  <p:cNvSpPr/>
                  <p:nvPr/>
                </p:nvSpPr>
                <p:spPr>
                  <a:xfrm>
                    <a:off x="5942471" y="6201239"/>
                    <a:ext cx="189820" cy="179274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28" name="弧形 54"/>
                  <p:cNvSpPr/>
                  <p:nvPr/>
                </p:nvSpPr>
                <p:spPr>
                  <a:xfrm rot="709913">
                    <a:off x="7376828" y="5194261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29" name="弧形 55"/>
                  <p:cNvSpPr/>
                  <p:nvPr/>
                </p:nvSpPr>
                <p:spPr>
                  <a:xfrm rot="11675963">
                    <a:off x="7011114" y="4995865"/>
                    <a:ext cx="797135" cy="722023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30" name="弧形 56"/>
                  <p:cNvSpPr/>
                  <p:nvPr/>
                </p:nvSpPr>
                <p:spPr>
                  <a:xfrm rot="4511591">
                    <a:off x="7396404" y="5618825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31" name="弧形 57"/>
                  <p:cNvSpPr/>
                  <p:nvPr/>
                </p:nvSpPr>
                <p:spPr>
                  <a:xfrm rot="14885459">
                    <a:off x="6901501" y="5772658"/>
                    <a:ext cx="1288359" cy="119947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332" name="弧形 58"/>
                  <p:cNvSpPr/>
                  <p:nvPr/>
                </p:nvSpPr>
                <p:spPr>
                  <a:xfrm rot="18810053">
                    <a:off x="6904742" y="4956454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49333" name="矩形 51"/>
                <p:cNvSpPr/>
                <p:nvPr/>
              </p:nvSpPr>
              <p:spPr>
                <a:xfrm>
                  <a:off x="5721188" y="5032632"/>
                  <a:ext cx="8338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G’</a:t>
                  </a:r>
                  <a:r>
                    <a:rPr lang="zh-CN" altLang="en-US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rPr>
                    <a:t>：</a:t>
                  </a:r>
                  <a:endParaRPr lang="zh-CN" altLang="en-US" dirty="0"/>
                </a:p>
              </p:txBody>
            </p:sp>
          </p:grpSp>
        </p:grpSp>
        <p:sp>
          <p:nvSpPr>
            <p:cNvPr id="1049334" name="TextBox 4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95137" y="5276922"/>
              <a:ext cx="437638" cy="376248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35" name="TextBox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44265" y="4937332"/>
              <a:ext cx="437638" cy="307777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36" name="TextBox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993124" y="5273408"/>
              <a:ext cx="437638" cy="376248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37" name="TextBox 4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072310" y="6151163"/>
              <a:ext cx="437638" cy="307777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38" name="TextBox 4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46355" y="6059352"/>
              <a:ext cx="437638" cy="376248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1049339" name="TextBox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56527" y="6435600"/>
              <a:ext cx="437638" cy="376248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</p:grpSp>
      <p:sp>
        <p:nvSpPr>
          <p:cNvPr id="1049340" name="椭圆 1"/>
          <p:cNvSpPr/>
          <p:nvPr/>
        </p:nvSpPr>
        <p:spPr>
          <a:xfrm>
            <a:off x="6528288" y="4033618"/>
            <a:ext cx="1897857" cy="24270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341" name="矩形 2"/>
          <p:cNvSpPr/>
          <p:nvPr/>
        </p:nvSpPr>
        <p:spPr>
          <a:xfrm>
            <a:off x="4275971" y="5740058"/>
            <a:ext cx="2703769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1+3+4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2+3+3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9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9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9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9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93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0" grpId="0" animBg="1"/>
      <p:bldP spid="10493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2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E8DED8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5E2CAE"/>
                </a:solidFill>
                <a:latin typeface="Garamond" panose="02020404030301010803" pitchFamily="18" charset="0"/>
              </a:rPr>
              <a:t>构造中国邮路算法</a:t>
            </a:r>
            <a:endParaRPr lang="zh-CN" altLang="en-US" sz="3200">
              <a:solidFill>
                <a:srgbClr val="5E2CAE"/>
              </a:solidFill>
              <a:latin typeface="Garamond" panose="02020404030301010803" pitchFamily="18" charset="0"/>
            </a:endParaRPr>
          </a:p>
        </p:txBody>
      </p:sp>
      <p:sp>
        <p:nvSpPr>
          <p:cNvPr id="1049343" name="Rectangle 3"/>
          <p:cNvSpPr>
            <a:spLocks noChangeArrowheads="1"/>
          </p:cNvSpPr>
          <p:nvPr/>
        </p:nvSpPr>
        <p:spPr bwMode="auto">
          <a:xfrm>
            <a:off x="0" y="1943100"/>
            <a:ext cx="8915400" cy="2684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①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找出度为奇的点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②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依据条件1构造邮路，即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的每条边最多重复一次，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并保证计算重复边之后度都是偶数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③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由条件2对所有回路进行判断，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的任意一个回路上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如果重复边的长度之和超过该回路长度的一半，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则令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回路中的重复边不重复，不重复边变为重复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34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3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5" name="Rectangle 2"/>
          <p:cNvSpPr>
            <a:spLocks noChangeArrowheads="1"/>
          </p:cNvSpPr>
          <p:nvPr/>
        </p:nvSpPr>
        <p:spPr bwMode="auto">
          <a:xfrm>
            <a:off x="522288" y="1341489"/>
            <a:ext cx="7912100" cy="2997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求下图的中国邮递员问题的解。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Garamond" panose="02020404030301010803" pitchFamily="18" charset="0"/>
              </a:rPr>
              <a:t>解：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(1)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变为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Euler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        (2) ∵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在回路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4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5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7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重复边的权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&gt;1/2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回路的权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∴ 在回路中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重复边不重复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不重复边重复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        (3)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在回路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7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6 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重复边的权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&gt;1/2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回路的权     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∴ 同理修改。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194307" name="Object 3"/>
          <p:cNvGraphicFramePr>
            <a:graphicFrameLocks noChangeAspect="1"/>
          </p:cNvGraphicFramePr>
          <p:nvPr/>
        </p:nvGraphicFramePr>
        <p:xfrm>
          <a:off x="182875" y="3891013"/>
          <a:ext cx="20383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8" name="Visio" r:id="rId1" imgW="1549400" imgH="1868170" progId="Visio.Drawing.11">
                  <p:embed/>
                </p:oleObj>
              </mc:Choice>
              <mc:Fallback>
                <p:oleObj name="Visio" r:id="rId1" imgW="1549400" imgH="1868170" progId="Visio.Drawing.11">
                  <p:embed/>
                  <p:pic>
                    <p:nvPicPr>
                      <p:cNvPr id="0" name="图片 402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5" y="3891013"/>
                        <a:ext cx="2038350" cy="244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8" name="Object 4"/>
          <p:cNvGraphicFramePr>
            <a:graphicFrameLocks noChangeAspect="1"/>
          </p:cNvGraphicFramePr>
          <p:nvPr/>
        </p:nvGraphicFramePr>
        <p:xfrm>
          <a:off x="2233925" y="3756075"/>
          <a:ext cx="22098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19" name="Visio" r:id="rId3" imgW="1560195" imgH="1870710" progId="Visio.Drawing.11">
                  <p:embed/>
                </p:oleObj>
              </mc:Choice>
              <mc:Fallback>
                <p:oleObj name="Visio" r:id="rId3" imgW="1560195" imgH="1870710" progId="Visio.Drawing.11">
                  <p:embed/>
                  <p:pic>
                    <p:nvPicPr>
                      <p:cNvPr id="0" name="图片 402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925" y="3756075"/>
                        <a:ext cx="2209800" cy="2627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9" name="Object 5"/>
          <p:cNvGraphicFramePr>
            <a:graphicFrameLocks noChangeAspect="1"/>
          </p:cNvGraphicFramePr>
          <p:nvPr/>
        </p:nvGraphicFramePr>
        <p:xfrm>
          <a:off x="4529450" y="3802113"/>
          <a:ext cx="2160588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0" name="Visio" r:id="rId5" imgW="1560195" imgH="1875155" progId="Visio.Drawing.11">
                  <p:embed/>
                </p:oleObj>
              </mc:Choice>
              <mc:Fallback>
                <p:oleObj name="Visio" r:id="rId5" imgW="1560195" imgH="1875155" progId="Visio.Drawing.11">
                  <p:embed/>
                  <p:pic>
                    <p:nvPicPr>
                      <p:cNvPr id="0" name="图片 402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450" y="3802113"/>
                        <a:ext cx="2160588" cy="2592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0" name="Object 6"/>
          <p:cNvGraphicFramePr>
            <a:graphicFrameLocks noChangeAspect="1"/>
          </p:cNvGraphicFramePr>
          <p:nvPr/>
        </p:nvGraphicFramePr>
        <p:xfrm>
          <a:off x="6734488" y="3756075"/>
          <a:ext cx="2312987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1" name="Visio" r:id="rId7" imgW="1560195" imgH="1875155" progId="Visio.Drawing.11">
                  <p:embed/>
                </p:oleObj>
              </mc:Choice>
              <mc:Fallback>
                <p:oleObj name="Visio" r:id="rId7" imgW="1560195" imgH="1875155" progId="Visio.Drawing.11">
                  <p:embed/>
                  <p:pic>
                    <p:nvPicPr>
                      <p:cNvPr id="0" name="图片 402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488" y="3756075"/>
                        <a:ext cx="2312987" cy="278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346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24" name="组合 12"/>
          <p:cNvGrpSpPr/>
          <p:nvPr/>
        </p:nvGrpSpPr>
        <p:grpSpPr>
          <a:xfrm>
            <a:off x="3312544" y="4664016"/>
            <a:ext cx="854014" cy="1331344"/>
            <a:chOff x="3312544" y="4664016"/>
            <a:chExt cx="854014" cy="1331344"/>
          </a:xfrm>
        </p:grpSpPr>
        <p:cxnSp>
          <p:nvCxnSpPr>
            <p:cNvPr id="3145779" name="直接连接符 3"/>
            <p:cNvCxnSpPr/>
            <p:nvPr/>
          </p:nvCxnSpPr>
          <p:spPr>
            <a:xfrm flipV="1">
              <a:off x="3329796" y="5555412"/>
              <a:ext cx="836762" cy="43994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直接连接符 11"/>
            <p:cNvCxnSpPr/>
            <p:nvPr/>
          </p:nvCxnSpPr>
          <p:spPr>
            <a:xfrm flipV="1">
              <a:off x="3312544" y="4664016"/>
              <a:ext cx="854014" cy="43994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1" name="直接连接符 15"/>
            <p:cNvCxnSpPr/>
            <p:nvPr/>
          </p:nvCxnSpPr>
          <p:spPr>
            <a:xfrm>
              <a:off x="4166558" y="4664016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直接连接符 18"/>
            <p:cNvCxnSpPr/>
            <p:nvPr/>
          </p:nvCxnSpPr>
          <p:spPr>
            <a:xfrm>
              <a:off x="3335546" y="5103964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组合 24"/>
          <p:cNvGrpSpPr/>
          <p:nvPr/>
        </p:nvGrpSpPr>
        <p:grpSpPr>
          <a:xfrm>
            <a:off x="4810664" y="4295956"/>
            <a:ext cx="1607389" cy="1276709"/>
            <a:chOff x="4810664" y="4295956"/>
            <a:chExt cx="1607389" cy="1276709"/>
          </a:xfrm>
        </p:grpSpPr>
        <p:cxnSp>
          <p:nvCxnSpPr>
            <p:cNvPr id="3145783" name="直接连接符 22"/>
            <p:cNvCxnSpPr/>
            <p:nvPr/>
          </p:nvCxnSpPr>
          <p:spPr>
            <a:xfrm>
              <a:off x="4810664" y="4681269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直接连接符 23"/>
            <p:cNvCxnSpPr/>
            <p:nvPr/>
          </p:nvCxnSpPr>
          <p:spPr>
            <a:xfrm flipH="1">
              <a:off x="4810664" y="4313367"/>
              <a:ext cx="805133" cy="40528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5" name="直接连接符 26"/>
            <p:cNvCxnSpPr/>
            <p:nvPr/>
          </p:nvCxnSpPr>
          <p:spPr>
            <a:xfrm>
              <a:off x="5604295" y="4295956"/>
              <a:ext cx="813758" cy="44569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6" name="直接连接符 28"/>
            <p:cNvCxnSpPr/>
            <p:nvPr/>
          </p:nvCxnSpPr>
          <p:spPr>
            <a:xfrm flipV="1">
              <a:off x="4810664" y="4718650"/>
              <a:ext cx="1607389" cy="83101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419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49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419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9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49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41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0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E8DED8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5E2CAE"/>
                </a:solidFill>
                <a:latin typeface="Garamond" panose="02020404030301010803" pitchFamily="18" charset="0"/>
              </a:rPr>
              <a:t>构造中国邮路算法</a:t>
            </a:r>
            <a:endParaRPr lang="zh-CN" altLang="en-US" sz="3200">
              <a:solidFill>
                <a:srgbClr val="5E2CAE"/>
              </a:solidFill>
              <a:latin typeface="Garamond" panose="02020404030301010803" pitchFamily="18" charset="0"/>
            </a:endParaRPr>
          </a:p>
        </p:txBody>
      </p:sp>
      <p:sp>
        <p:nvSpPr>
          <p:cNvPr id="1049351" name="Rectangle 3"/>
          <p:cNvSpPr>
            <a:spLocks noChangeArrowheads="1"/>
          </p:cNvSpPr>
          <p:nvPr/>
        </p:nvSpPr>
        <p:spPr bwMode="auto">
          <a:xfrm>
            <a:off x="341313" y="2259013"/>
            <a:ext cx="8618537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E8DED8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确定G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中度为奇的结点，构成V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(G)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②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(G)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各结点在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中的最短路径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及其长度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π(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③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对V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(G)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的结点进行最小权匹配，即选出| 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(G) |/2个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π(v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)，保证每个结点在P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ij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中只出现一次，并且这些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π(v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,v</a:t>
            </a:r>
            <a:r>
              <a:rPr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)的总和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最小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（最佳匹配问题，在后面二分图匹配中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会讲如何实现）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④ 在最小权匹配里各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π(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所对应的路径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ij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中的各边在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中重复一次，得到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G’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G’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是欧拉图，它的一条欧拉回路即为解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9352" name="Rectangle 5"/>
          <p:cNvSpPr>
            <a:spLocks noChangeArrowheads="1"/>
          </p:cNvSpPr>
          <p:nvPr/>
        </p:nvSpPr>
        <p:spPr bwMode="auto">
          <a:xfrm>
            <a:off x="657225" y="1673225"/>
            <a:ext cx="80184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sz="2800">
                <a:solidFill>
                  <a:srgbClr val="FF0066"/>
                </a:solidFill>
                <a:ea typeface="华文细黑" panose="02010600040101010101" pitchFamily="2" charset="-122"/>
              </a:rPr>
              <a:t>Edmonds</a:t>
            </a:r>
            <a:r>
              <a:rPr lang="zh-CN" altLang="en-US" sz="2800">
                <a:solidFill>
                  <a:srgbClr val="FF00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最小权匹配算法      </a:t>
            </a:r>
            <a:r>
              <a:rPr lang="en-US" altLang="zh-CN" sz="2800">
                <a:solidFill>
                  <a:srgbClr val="FF00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1973</a:t>
            </a:r>
            <a:r>
              <a:rPr lang="zh-CN" altLang="en-US" sz="2800">
                <a:solidFill>
                  <a:srgbClr val="FF00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</a:t>
            </a:r>
            <a:endParaRPr lang="zh-CN" altLang="en-US" sz="2800">
              <a:solidFill>
                <a:srgbClr val="FF00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9353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中国邮路</a:t>
            </a:r>
            <a:endParaRPr kumimoji="0" lang="en-US" altLang="zh-CN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9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1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anose="02020404030301010803" pitchFamily="18" charset="0"/>
              </a:rPr>
              <a:t>问题的提出</a:t>
            </a:r>
            <a:endParaRPr lang="zh-CN" altLang="en-US" sz="3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626" name="Rectangle 4"/>
          <p:cNvSpPr>
            <a:spLocks noChangeArrowheads="1"/>
          </p:cNvSpPr>
          <p:nvPr/>
        </p:nvSpPr>
        <p:spPr bwMode="auto">
          <a:xfrm>
            <a:off x="296863" y="1898650"/>
            <a:ext cx="8461375" cy="3666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一项工程都要由很多工序组成</a:t>
            </a:r>
            <a:endParaRPr lang="zh-CN" altLang="zh-CN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每个工序的执行时长是可预知的；</a:t>
            </a:r>
            <a:endParaRPr lang="zh-CN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这些工序相互约束，只有在某些工序完成之后，一个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新的工序才能开始</a:t>
            </a:r>
            <a:endParaRPr lang="zh-CN" altLang="zh-CN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－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一般情况下这种关系是预知的，而且也能预计完成每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个工序所需要的时间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；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人们往往需要知道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－ 完成整个工程任务最少需要多少时间？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－ 影响工程进度的关键工序是哪几个？    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627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8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8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8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4" name="Rectangle 3"/>
          <p:cNvSpPr>
            <a:spLocks noChangeArrowheads="1"/>
          </p:cNvSpPr>
          <p:nvPr/>
        </p:nvSpPr>
        <p:spPr bwMode="auto">
          <a:xfrm>
            <a:off x="323850" y="1358900"/>
            <a:ext cx="8820150" cy="1040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有向图可能没有中国邮路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355" name="Rectangle 4"/>
          <p:cNvSpPr>
            <a:spLocks noChangeArrowheads="1"/>
          </p:cNvSpPr>
          <p:nvPr/>
        </p:nvSpPr>
        <p:spPr bwMode="auto">
          <a:xfrm>
            <a:off x="323850" y="1987550"/>
            <a:ext cx="8469772" cy="40134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358775" indent="-358775">
              <a:lnSpc>
                <a:spcPct val="13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当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图中含有正度或负度为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的点时，</a:t>
            </a: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没有中国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邮路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58775" indent="-358775">
              <a:lnSpc>
                <a:spcPct val="13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图中各点正负度相同，则存在有向欧</a:t>
            </a: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拉回路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任一条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欧拉回路都是问题的解</a:t>
            </a:r>
            <a:endParaRPr lang="zh-CN" altLang="en-US" sz="2800" dirty="0">
              <a:solidFill>
                <a:srgbClr val="E8DED8"/>
              </a:solidFill>
              <a:latin typeface="Garamond" panose="02020404030301010803" pitchFamily="18" charset="0"/>
            </a:endParaRPr>
          </a:p>
          <a:p>
            <a:pPr marL="358775" indent="-358775">
              <a:lnSpc>
                <a:spcPct val="13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对于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一般的非对称有向图（即存在正负度</a:t>
            </a: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不相等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的结点），如何确定中国邮路？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E8DED8"/>
                </a:solidFill>
                <a:latin typeface="Garamond" panose="02020404030301010803" pitchFamily="18" charset="0"/>
              </a:rPr>
              <a:t>     </a:t>
            </a:r>
            <a:endParaRPr lang="zh-CN" altLang="en-US" sz="2800" dirty="0">
              <a:solidFill>
                <a:srgbClr val="E8DED8"/>
              </a:solidFill>
              <a:latin typeface="Garamond" panose="02020404030301010803" pitchFamily="18" charset="0"/>
            </a:endParaRPr>
          </a:p>
          <a:p>
            <a:pPr>
              <a:spcBef>
                <a:spcPct val="1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35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r>
              <a:rPr lang="zh-CN" altLang="en-US" dirty="0" smtClean="0"/>
              <a:t>有向图</a:t>
            </a:r>
            <a:r>
              <a:rPr lang="zh-CN" altLang="en-US" dirty="0"/>
              <a:t>的中国邮路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9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7" name="Rectangle 2"/>
          <p:cNvSpPr>
            <a:spLocks noChangeArrowheads="1"/>
          </p:cNvSpPr>
          <p:nvPr/>
        </p:nvSpPr>
        <p:spPr bwMode="auto">
          <a:xfrm>
            <a:off x="503238" y="1763713"/>
            <a:ext cx="8640762" cy="40811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)=d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&gt;0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，表示需要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次重复经过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发出的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一些边，或者说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可供应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个单位量。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&lt;0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，表示需要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次重复经过进入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一些边，或者说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可接收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个单位量。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是中间结点。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</a:rPr>
              <a:t>算法设计？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   所有结点的</a:t>
            </a:r>
            <a:r>
              <a:rPr lang="en-US" altLang="zh-CN" dirty="0">
                <a:solidFill>
                  <a:srgbClr val="000000"/>
                </a:solidFill>
              </a:rPr>
              <a:t>d’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配对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9358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anose="02020404030301010803" pitchFamily="18" charset="0"/>
              </a:rPr>
              <a:t>存在正负度不相等的结点时</a:t>
            </a:r>
            <a:endParaRPr lang="zh-CN" altLang="en-US" sz="3200">
              <a:solidFill>
                <a:srgbClr val="E8DED8"/>
              </a:solidFill>
              <a:latin typeface="Garamond" panose="02020404030301010803" pitchFamily="18" charset="0"/>
            </a:endParaRPr>
          </a:p>
        </p:txBody>
      </p:sp>
      <p:sp>
        <p:nvSpPr>
          <p:cNvPr id="1049359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9360" name="椭圆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3371" y="3505674"/>
            <a:ext cx="540748" cy="531737"/>
          </a:xfrm>
          <a:prstGeom prst="ellipse">
            <a:avLst/>
          </a:prstGeom>
          <a:blipFill rotWithShape="0">
            <a:blip r:embed="rId1"/>
            <a:stretch>
              <a:fillRect l="-108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361" name="椭圆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29504" y="4626179"/>
            <a:ext cx="540748" cy="531737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362" name="椭圆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54900" y="4626177"/>
            <a:ext cx="540748" cy="531737"/>
          </a:xfrm>
          <a:prstGeom prst="ellipse">
            <a:avLst/>
          </a:prstGeom>
          <a:blipFill rotWithShape="0">
            <a:blip r:embed="rId3"/>
            <a:stretch>
              <a:fillRect l="-108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363" name="椭圆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67399" y="6143500"/>
            <a:ext cx="540748" cy="531737"/>
          </a:xfrm>
          <a:prstGeom prst="ellipse">
            <a:avLst/>
          </a:prstGeom>
          <a:blipFill rotWithShape="0">
            <a:blip r:embed="rId4"/>
            <a:stretch>
              <a:fillRect l="-108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364" name="椭圆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40332" y="6143500"/>
            <a:ext cx="540748" cy="531737"/>
          </a:xfrm>
          <a:prstGeom prst="ellipse">
            <a:avLst/>
          </a:prstGeom>
          <a:blipFill rotWithShape="0">
            <a:blip r:embed="rId5"/>
            <a:stretch>
              <a:fillRect l="-1099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cxnSp>
        <p:nvCxnSpPr>
          <p:cNvPr id="3145787" name="直接箭头连接符 10"/>
          <p:cNvCxnSpPr>
            <a:stCxn id="1049360" idx="3"/>
            <a:endCxn id="1049363" idx="0"/>
          </p:cNvCxnSpPr>
          <p:nvPr/>
        </p:nvCxnSpPr>
        <p:spPr>
          <a:xfrm flipH="1">
            <a:off x="6737774" y="3959539"/>
            <a:ext cx="564787" cy="218396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88" name="直接箭头连接符 11"/>
          <p:cNvCxnSpPr>
            <a:stCxn id="1049360" idx="5"/>
            <a:endCxn id="1049361" idx="1"/>
          </p:cNvCxnSpPr>
          <p:nvPr/>
        </p:nvCxnSpPr>
        <p:spPr>
          <a:xfrm>
            <a:off x="7684928" y="3959539"/>
            <a:ext cx="923766" cy="74451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89" name="直接箭头连接符 12"/>
          <p:cNvCxnSpPr>
            <a:stCxn id="1049361" idx="3"/>
            <a:endCxn id="1049363" idx="7"/>
          </p:cNvCxnSpPr>
          <p:nvPr/>
        </p:nvCxnSpPr>
        <p:spPr>
          <a:xfrm flipH="1">
            <a:off x="6928957" y="5080044"/>
            <a:ext cx="1679737" cy="114132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0" name="直接箭头连接符 13"/>
          <p:cNvCxnSpPr>
            <a:stCxn id="1049361" idx="2"/>
            <a:endCxn id="1049362" idx="6"/>
          </p:cNvCxnSpPr>
          <p:nvPr/>
        </p:nvCxnSpPr>
        <p:spPr>
          <a:xfrm flipH="1" flipV="1">
            <a:off x="6495648" y="4892047"/>
            <a:ext cx="2033856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1" name="直接箭头连接符 14"/>
          <p:cNvCxnSpPr>
            <a:stCxn id="1049362" idx="4"/>
            <a:endCxn id="1049363" idx="1"/>
          </p:cNvCxnSpPr>
          <p:nvPr/>
        </p:nvCxnSpPr>
        <p:spPr>
          <a:xfrm>
            <a:off x="6225274" y="5157914"/>
            <a:ext cx="321315" cy="106345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2" name="直接箭头连接符 15"/>
          <p:cNvCxnSpPr>
            <a:stCxn id="1049363" idx="6"/>
            <a:endCxn id="1049364" idx="2"/>
          </p:cNvCxnSpPr>
          <p:nvPr/>
        </p:nvCxnSpPr>
        <p:spPr>
          <a:xfrm>
            <a:off x="7008147" y="6409369"/>
            <a:ext cx="93218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65" name="TextBox 16"/>
          <p:cNvSpPr txBox="1"/>
          <p:nvPr/>
        </p:nvSpPr>
        <p:spPr>
          <a:xfrm>
            <a:off x="8070811" y="4037411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366" name="TextBox 17"/>
          <p:cNvSpPr txBox="1"/>
          <p:nvPr/>
        </p:nvSpPr>
        <p:spPr>
          <a:xfrm>
            <a:off x="7211771" y="555582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4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367" name="TextBox 18"/>
          <p:cNvSpPr txBox="1"/>
          <p:nvPr/>
        </p:nvSpPr>
        <p:spPr>
          <a:xfrm>
            <a:off x="7261940" y="4603212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368" name="TextBox 19"/>
          <p:cNvSpPr txBox="1"/>
          <p:nvPr/>
        </p:nvSpPr>
        <p:spPr>
          <a:xfrm>
            <a:off x="6885739" y="4097312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40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369" name="TextBox 20"/>
          <p:cNvSpPr txBox="1"/>
          <p:nvPr/>
        </p:nvSpPr>
        <p:spPr>
          <a:xfrm>
            <a:off x="6021398" y="5510852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16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370" name="TextBox 21"/>
          <p:cNvSpPr txBox="1"/>
          <p:nvPr/>
        </p:nvSpPr>
        <p:spPr>
          <a:xfrm>
            <a:off x="7341745" y="6363979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11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cxnSp>
        <p:nvCxnSpPr>
          <p:cNvPr id="3145793" name="直接箭头连接符 22"/>
          <p:cNvCxnSpPr>
            <a:stCxn id="1049364" idx="0"/>
            <a:endCxn id="1049360" idx="4"/>
          </p:cNvCxnSpPr>
          <p:nvPr/>
        </p:nvCxnSpPr>
        <p:spPr>
          <a:xfrm flipH="1" flipV="1">
            <a:off x="7493745" y="4037411"/>
            <a:ext cx="716962" cy="210608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71" name="TextBox 23"/>
          <p:cNvSpPr txBox="1"/>
          <p:nvPr/>
        </p:nvSpPr>
        <p:spPr>
          <a:xfrm>
            <a:off x="7792613" y="5706986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rgbClr val="000000"/>
                </a:solidFill>
              </a:rPr>
              <a:t> 7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372" name="矩形 1"/>
          <p:cNvSpPr/>
          <p:nvPr/>
        </p:nvSpPr>
        <p:spPr>
          <a:xfrm>
            <a:off x="5480374" y="6296979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d’(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)=2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49373" name="矩形 26"/>
          <p:cNvSpPr/>
          <p:nvPr/>
        </p:nvSpPr>
        <p:spPr>
          <a:xfrm>
            <a:off x="7699817" y="3561061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d’(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)=1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49374" name="矩形 27"/>
          <p:cNvSpPr/>
          <p:nvPr/>
        </p:nvSpPr>
        <p:spPr>
          <a:xfrm>
            <a:off x="8210707" y="5144305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d’(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)=1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9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600" fill="hold"/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49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9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600" fill="hold"/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00" fill="hold"/>
                                        <p:tgtEl>
                                          <p:spTgt spid="104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9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49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72" grpId="0"/>
      <p:bldP spid="1049372" grpId="1"/>
      <p:bldP spid="1049373" grpId="0"/>
      <p:bldP spid="1049373" grpId="1"/>
      <p:bldP spid="1049374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0" name="Rectangle 4"/>
          <p:cNvSpPr>
            <a:spLocks noChangeArrowheads="1"/>
          </p:cNvSpPr>
          <p:nvPr/>
        </p:nvSpPr>
        <p:spPr bwMode="auto">
          <a:xfrm>
            <a:off x="701675" y="1538288"/>
            <a:ext cx="4860925" cy="3725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得到两条总和最小的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道路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=(v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重复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次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重复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次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重复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次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9391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9392" name="弧形 3"/>
          <p:cNvSpPr/>
          <p:nvPr/>
        </p:nvSpPr>
        <p:spPr>
          <a:xfrm>
            <a:off x="4152553" y="1530141"/>
            <a:ext cx="4267723" cy="3629932"/>
          </a:xfrm>
          <a:prstGeom prst="arc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393" name="椭圆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94487" y="2224602"/>
            <a:ext cx="540748" cy="531737"/>
          </a:xfrm>
          <a:prstGeom prst="ellipse">
            <a:avLst/>
          </a:prstGeom>
          <a:blipFill rotWithShape="0">
            <a:blip r:embed="rId1"/>
            <a:stretch>
              <a:fillRect l="-108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394" name="椭圆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00620" y="3345107"/>
            <a:ext cx="540748" cy="531737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395" name="椭圆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6016" y="3345105"/>
            <a:ext cx="540748" cy="531737"/>
          </a:xfrm>
          <a:prstGeom prst="ellipse">
            <a:avLst/>
          </a:prstGeom>
          <a:blipFill rotWithShape="0">
            <a:blip r:embed="rId3"/>
            <a:stretch>
              <a:fillRect l="-108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396" name="椭圆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38515" y="4862428"/>
            <a:ext cx="540748" cy="531737"/>
          </a:xfrm>
          <a:prstGeom prst="ellipse">
            <a:avLst/>
          </a:prstGeom>
          <a:blipFill rotWithShape="0">
            <a:blip r:embed="rId4"/>
            <a:stretch>
              <a:fillRect l="-1087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397" name="椭圆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11448" y="4862428"/>
            <a:ext cx="540748" cy="531737"/>
          </a:xfrm>
          <a:prstGeom prst="ellipse">
            <a:avLst/>
          </a:prstGeom>
          <a:blipFill rotWithShape="0">
            <a:blip r:embed="rId5"/>
            <a:stretch>
              <a:fillRect l="-1099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cxnSp>
        <p:nvCxnSpPr>
          <p:cNvPr id="3145801" name="直接箭头连接符 14"/>
          <p:cNvCxnSpPr>
            <a:stCxn id="1049393" idx="3"/>
            <a:endCxn id="1049396" idx="0"/>
          </p:cNvCxnSpPr>
          <p:nvPr/>
        </p:nvCxnSpPr>
        <p:spPr>
          <a:xfrm flipH="1">
            <a:off x="6208890" y="2678467"/>
            <a:ext cx="564787" cy="218396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02" name="直接箭头连接符 15"/>
          <p:cNvCxnSpPr>
            <a:stCxn id="1049393" idx="5"/>
            <a:endCxn id="1049394" idx="1"/>
          </p:cNvCxnSpPr>
          <p:nvPr/>
        </p:nvCxnSpPr>
        <p:spPr>
          <a:xfrm>
            <a:off x="7156044" y="2678467"/>
            <a:ext cx="923766" cy="74451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03" name="直接箭头连接符 16"/>
          <p:cNvCxnSpPr>
            <a:stCxn id="1049394" idx="3"/>
            <a:endCxn id="1049396" idx="7"/>
          </p:cNvCxnSpPr>
          <p:nvPr/>
        </p:nvCxnSpPr>
        <p:spPr>
          <a:xfrm flipH="1">
            <a:off x="6400073" y="3798972"/>
            <a:ext cx="1679737" cy="114132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04" name="直接箭头连接符 17"/>
          <p:cNvCxnSpPr>
            <a:stCxn id="1049394" idx="2"/>
            <a:endCxn id="1049395" idx="6"/>
          </p:cNvCxnSpPr>
          <p:nvPr/>
        </p:nvCxnSpPr>
        <p:spPr>
          <a:xfrm flipH="1" flipV="1">
            <a:off x="5966764" y="3610975"/>
            <a:ext cx="2033856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05" name="直接箭头连接符 18"/>
          <p:cNvCxnSpPr>
            <a:stCxn id="1049395" idx="4"/>
            <a:endCxn id="1049396" idx="1"/>
          </p:cNvCxnSpPr>
          <p:nvPr/>
        </p:nvCxnSpPr>
        <p:spPr>
          <a:xfrm>
            <a:off x="5696390" y="3876842"/>
            <a:ext cx="321315" cy="106345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06" name="直接箭头连接符 19"/>
          <p:cNvCxnSpPr>
            <a:stCxn id="1049396" idx="6"/>
            <a:endCxn id="1049397" idx="2"/>
          </p:cNvCxnSpPr>
          <p:nvPr/>
        </p:nvCxnSpPr>
        <p:spPr>
          <a:xfrm>
            <a:off x="6479263" y="5128297"/>
            <a:ext cx="93218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98" name="TextBox 20"/>
          <p:cNvSpPr txBox="1"/>
          <p:nvPr/>
        </p:nvSpPr>
        <p:spPr>
          <a:xfrm>
            <a:off x="7541927" y="2756339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399" name="TextBox 21"/>
          <p:cNvSpPr txBox="1"/>
          <p:nvPr/>
        </p:nvSpPr>
        <p:spPr>
          <a:xfrm>
            <a:off x="6682887" y="4274748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4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400" name="TextBox 22"/>
          <p:cNvSpPr txBox="1"/>
          <p:nvPr/>
        </p:nvSpPr>
        <p:spPr>
          <a:xfrm>
            <a:off x="6733056" y="3322140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401" name="TextBox 23"/>
          <p:cNvSpPr txBox="1"/>
          <p:nvPr/>
        </p:nvSpPr>
        <p:spPr>
          <a:xfrm>
            <a:off x="6356855" y="281624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40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402" name="TextBox 24"/>
          <p:cNvSpPr txBox="1"/>
          <p:nvPr/>
        </p:nvSpPr>
        <p:spPr>
          <a:xfrm>
            <a:off x="5492514" y="422978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16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403" name="TextBox 25"/>
          <p:cNvSpPr txBox="1"/>
          <p:nvPr/>
        </p:nvSpPr>
        <p:spPr>
          <a:xfrm>
            <a:off x="6812861" y="5082907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11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cxnSp>
        <p:nvCxnSpPr>
          <p:cNvPr id="3145807" name="直接箭头连接符 7"/>
          <p:cNvCxnSpPr>
            <a:stCxn id="1049397" idx="0"/>
            <a:endCxn id="1049393" idx="4"/>
          </p:cNvCxnSpPr>
          <p:nvPr/>
        </p:nvCxnSpPr>
        <p:spPr>
          <a:xfrm flipH="1" flipV="1">
            <a:off x="6964861" y="2756339"/>
            <a:ext cx="716962" cy="210608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04" name="TextBox 8"/>
          <p:cNvSpPr txBox="1"/>
          <p:nvPr/>
        </p:nvSpPr>
        <p:spPr>
          <a:xfrm>
            <a:off x="7263729" y="4425914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rgbClr val="000000"/>
                </a:solidFill>
              </a:rPr>
              <a:t> 7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405" name="椭圆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80833" y="1356069"/>
            <a:ext cx="540748" cy="531737"/>
          </a:xfrm>
          <a:prstGeom prst="ellipse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406" name="椭圆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23999" y="6071592"/>
            <a:ext cx="540748" cy="531737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049407" name="TextBox 28"/>
          <p:cNvSpPr txBox="1"/>
          <p:nvPr/>
        </p:nvSpPr>
        <p:spPr>
          <a:xfrm>
            <a:off x="5444958" y="1922614"/>
            <a:ext cx="101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rgbClr val="000000"/>
                </a:solidFill>
              </a:rPr>
              <a:t>超收点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049408" name="TextBox 29"/>
          <p:cNvSpPr txBox="1"/>
          <p:nvPr/>
        </p:nvSpPr>
        <p:spPr>
          <a:xfrm>
            <a:off x="7400211" y="6261536"/>
            <a:ext cx="101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rgbClr val="000000"/>
                </a:solidFill>
              </a:rPr>
              <a:t>超发点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3145808" name="直接箭头连接符 30"/>
          <p:cNvCxnSpPr>
            <a:stCxn id="1049393" idx="1"/>
            <a:endCxn id="1049405" idx="5"/>
          </p:cNvCxnSpPr>
          <p:nvPr/>
        </p:nvCxnSpPr>
        <p:spPr>
          <a:xfrm flipH="1" flipV="1">
            <a:off x="6142390" y="1809935"/>
            <a:ext cx="631288" cy="49253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09" name="TextBox 32"/>
          <p:cNvSpPr txBox="1"/>
          <p:nvPr/>
        </p:nvSpPr>
        <p:spPr>
          <a:xfrm>
            <a:off x="6228048" y="1954989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410" name="TextBox 34"/>
          <p:cNvSpPr txBox="1"/>
          <p:nvPr/>
        </p:nvSpPr>
        <p:spPr>
          <a:xfrm>
            <a:off x="7596644" y="1625269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411" name="弧形 35"/>
          <p:cNvSpPr/>
          <p:nvPr/>
        </p:nvSpPr>
        <p:spPr>
          <a:xfrm>
            <a:off x="5687763" y="5281402"/>
            <a:ext cx="1470135" cy="1485681"/>
          </a:xfrm>
          <a:prstGeom prst="arc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412" name="弧形 36"/>
          <p:cNvSpPr/>
          <p:nvPr/>
        </p:nvSpPr>
        <p:spPr>
          <a:xfrm rot="10800000">
            <a:off x="6236674" y="4677202"/>
            <a:ext cx="1483179" cy="1485681"/>
          </a:xfrm>
          <a:prstGeom prst="arc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413" name="TextBox 37"/>
          <p:cNvSpPr txBox="1"/>
          <p:nvPr/>
        </p:nvSpPr>
        <p:spPr>
          <a:xfrm>
            <a:off x="6236673" y="5793552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049414" name="TextBox 38"/>
          <p:cNvSpPr txBox="1"/>
          <p:nvPr/>
        </p:nvSpPr>
        <p:spPr>
          <a:xfrm>
            <a:off x="6791510" y="5530160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cxnSp>
        <p:nvCxnSpPr>
          <p:cNvPr id="3145809" name="直接箭头连接符 40"/>
          <p:cNvCxnSpPr/>
          <p:nvPr/>
        </p:nvCxnSpPr>
        <p:spPr>
          <a:xfrm>
            <a:off x="6479262" y="5066985"/>
            <a:ext cx="93218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10" name="直接箭头连接符 41"/>
          <p:cNvCxnSpPr/>
          <p:nvPr/>
        </p:nvCxnSpPr>
        <p:spPr>
          <a:xfrm flipH="1" flipV="1">
            <a:off x="7058219" y="2748420"/>
            <a:ext cx="716962" cy="210608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4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800" fill="hold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1" dur="800" fill="hold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800" fill="hold"/>
                                        <p:tgtEl>
                                          <p:spTgt spid="31458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4" dur="800" fill="hold"/>
                                        <p:tgtEl>
                                          <p:spTgt spid="31458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800" fill="hold"/>
                                        <p:tgtEl>
                                          <p:spTgt spid="31458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7" dur="800" fill="hold"/>
                                        <p:tgtEl>
                                          <p:spTgt spid="31458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800" fill="hold"/>
                                        <p:tgtEl>
                                          <p:spTgt spid="31458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60" dur="800" fill="hold"/>
                                        <p:tgtEl>
                                          <p:spTgt spid="31458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9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/>
                                        <p:tgtEl>
                                          <p:spTgt spid="31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314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800" fill="hold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800" fill="hold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800" fill="hold"/>
                                        <p:tgtEl>
                                          <p:spTgt spid="31458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800" fill="hold"/>
                                        <p:tgtEl>
                                          <p:spTgt spid="31458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800" fill="hold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0" dur="800" fill="hold"/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9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9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9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9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92" grpId="0" animBg="1"/>
      <p:bldP spid="1049405" grpId="0" animBg="1"/>
      <p:bldP spid="1049406" grpId="0" animBg="1"/>
      <p:bldP spid="1049407" grpId="0"/>
      <p:bldP spid="1049408" grpId="0"/>
      <p:bldP spid="1049409" grpId="0"/>
      <p:bldP spid="1049410" grpId="0"/>
      <p:bldP spid="1049411" grpId="0" animBg="1"/>
      <p:bldP spid="1049412" grpId="0" animBg="1"/>
      <p:bldP spid="1049413" grpId="0"/>
      <p:bldP spid="10494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5E2CAE"/>
                </a:solidFill>
                <a:latin typeface="Garamond" panose="02020404030301010803" pitchFamily="18" charset="0"/>
              </a:rPr>
              <a:t>例：找出下图中的中国邮路</a:t>
            </a:r>
            <a:endParaRPr lang="zh-CN" altLang="en-US" sz="3200">
              <a:solidFill>
                <a:srgbClr val="5E2CAE"/>
              </a:solidFill>
              <a:latin typeface="Garamond" panose="02020404030301010803" pitchFamily="18" charset="0"/>
            </a:endParaRPr>
          </a:p>
        </p:txBody>
      </p:sp>
      <p:sp>
        <p:nvSpPr>
          <p:cNvPr id="1049376" name="Rectangle 5"/>
          <p:cNvSpPr>
            <a:spLocks noChangeArrowheads="1"/>
          </p:cNvSpPr>
          <p:nvPr/>
        </p:nvSpPr>
        <p:spPr bwMode="auto">
          <a:xfrm>
            <a:off x="5472113" y="3563938"/>
            <a:ext cx="3014662" cy="207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)= 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2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sz="2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600" i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</a:rPr>
              <a:t> 0</a:t>
            </a:r>
            <a:endParaRPr lang="en-US" altLang="zh-CN" sz="2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9377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2" name="组合 4"/>
          <p:cNvGrpSpPr/>
          <p:nvPr/>
        </p:nvGrpSpPr>
        <p:grpSpPr>
          <a:xfrm>
            <a:off x="831571" y="2148658"/>
            <a:ext cx="3805743" cy="3871967"/>
            <a:chOff x="831571" y="2148658"/>
            <a:chExt cx="3805743" cy="3871967"/>
          </a:xfrm>
        </p:grpSpPr>
        <p:grpSp>
          <p:nvGrpSpPr>
            <p:cNvPr id="333" name="组合 1"/>
            <p:cNvGrpSpPr/>
            <p:nvPr/>
          </p:nvGrpSpPr>
          <p:grpSpPr>
            <a:xfrm>
              <a:off x="831571" y="2148658"/>
              <a:ext cx="3805743" cy="3871967"/>
              <a:chOff x="2011439" y="2781701"/>
              <a:chExt cx="2656127" cy="2702346"/>
            </a:xfrm>
          </p:grpSpPr>
          <p:sp>
            <p:nvSpPr>
              <p:cNvPr id="1049378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379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380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381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382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cxnSp>
            <p:nvCxnSpPr>
              <p:cNvPr id="3145794" name="直接箭头连接符 11"/>
              <p:cNvCxnSpPr>
                <a:stCxn id="1049378" idx="3"/>
                <a:endCxn id="1049381" idx="0"/>
              </p:cNvCxnSpPr>
              <p:nvPr/>
            </p:nvCxnSpPr>
            <p:spPr>
              <a:xfrm flipH="1">
                <a:off x="2678912" y="3168663"/>
                <a:ext cx="481533" cy="186202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5" name="直接箭头连接符 12"/>
              <p:cNvCxnSpPr>
                <a:stCxn id="1049378" idx="5"/>
                <a:endCxn id="1049379" idx="1"/>
              </p:cNvCxnSpPr>
              <p:nvPr/>
            </p:nvCxnSpPr>
            <p:spPr>
              <a:xfrm>
                <a:off x="3486449" y="3168663"/>
                <a:ext cx="787596" cy="63476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6" name="直接箭头连接符 13"/>
              <p:cNvCxnSpPr>
                <a:stCxn id="1049379" idx="3"/>
                <a:endCxn id="1049381" idx="7"/>
              </p:cNvCxnSpPr>
              <p:nvPr/>
            </p:nvCxnSpPr>
            <p:spPr>
              <a:xfrm flipH="1">
                <a:off x="2841913" y="4123997"/>
                <a:ext cx="1432132" cy="97308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7" name="直接箭头连接符 14"/>
              <p:cNvCxnSpPr>
                <a:stCxn id="1049379" idx="2"/>
                <a:endCxn id="1049380" idx="6"/>
              </p:cNvCxnSpPr>
              <p:nvPr/>
            </p:nvCxnSpPr>
            <p:spPr>
              <a:xfrm flipH="1" flipV="1">
                <a:off x="2472477" y="3963712"/>
                <a:ext cx="1734051" cy="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8" name="直接箭头连接符 15"/>
              <p:cNvCxnSpPr>
                <a:stCxn id="1049380" idx="4"/>
                <a:endCxn id="1049381" idx="1"/>
              </p:cNvCxnSpPr>
              <p:nvPr/>
            </p:nvCxnSpPr>
            <p:spPr>
              <a:xfrm>
                <a:off x="2241958" y="4190389"/>
                <a:ext cx="273951" cy="9066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99" name="直接箭头连接符 16"/>
              <p:cNvCxnSpPr>
                <a:stCxn id="1049381" idx="6"/>
                <a:endCxn id="1049382" idx="2"/>
              </p:cNvCxnSpPr>
              <p:nvPr/>
            </p:nvCxnSpPr>
            <p:spPr>
              <a:xfrm>
                <a:off x="2909430" y="5257370"/>
                <a:ext cx="794773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383" name="TextBox 17"/>
              <p:cNvSpPr txBox="1"/>
              <p:nvPr/>
            </p:nvSpPr>
            <p:spPr>
              <a:xfrm>
                <a:off x="3815450" y="3235056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10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384" name="TextBox 18"/>
              <p:cNvSpPr txBox="1"/>
              <p:nvPr/>
            </p:nvSpPr>
            <p:spPr>
              <a:xfrm>
                <a:off x="3097747" y="4610540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4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385" name="TextBox 19"/>
              <p:cNvSpPr txBox="1"/>
              <p:nvPr/>
            </p:nvSpPr>
            <p:spPr>
              <a:xfrm>
                <a:off x="3125812" y="3768935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>
                    <a:solidFill>
                      <a:srgbClr val="000000"/>
                    </a:solidFill>
                  </a:rPr>
                  <a:t>4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386" name="TextBox 20"/>
              <p:cNvSpPr txBox="1"/>
              <p:nvPr/>
            </p:nvSpPr>
            <p:spPr>
              <a:xfrm>
                <a:off x="2805066" y="3286127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40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387" name="TextBox 21"/>
              <p:cNvSpPr txBox="1"/>
              <p:nvPr/>
            </p:nvSpPr>
            <p:spPr>
              <a:xfrm>
                <a:off x="2068135" y="449130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16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388" name="TextBox 22"/>
              <p:cNvSpPr txBox="1"/>
              <p:nvPr/>
            </p:nvSpPr>
            <p:spPr>
              <a:xfrm>
                <a:off x="3193853" y="521867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11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145800" name="直接箭头连接符 23"/>
            <p:cNvCxnSpPr>
              <a:stCxn id="1049382" idx="0"/>
              <a:endCxn id="1049378" idx="4"/>
            </p:cNvCxnSpPr>
            <p:nvPr/>
          </p:nvCxnSpPr>
          <p:spPr>
            <a:xfrm flipH="1" flipV="1">
              <a:off x="2711438" y="2798233"/>
              <a:ext cx="875847" cy="257281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389" name="TextBox 26"/>
            <p:cNvSpPr txBox="1"/>
            <p:nvPr/>
          </p:nvSpPr>
          <p:spPr>
            <a:xfrm>
              <a:off x="3325803" y="4769048"/>
              <a:ext cx="89063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>
                  <a:solidFill>
                    <a:srgbClr val="000000"/>
                  </a:solidFill>
                </a:rPr>
                <a:t> 7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7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5E2CAE"/>
                </a:solidFill>
                <a:latin typeface="Garamond" panose="02020404030301010803" pitchFamily="18" charset="0"/>
              </a:rPr>
              <a:t>例：</a:t>
            </a:r>
            <a:endParaRPr lang="zh-CN" altLang="en-US" sz="3200">
              <a:solidFill>
                <a:srgbClr val="5E2CAE"/>
              </a:solidFill>
              <a:latin typeface="Garamond" panose="02020404030301010803" pitchFamily="18" charset="0"/>
            </a:endParaRPr>
          </a:p>
        </p:txBody>
      </p:sp>
      <p:sp>
        <p:nvSpPr>
          <p:cNvPr id="1049416" name="Rectangle 5"/>
          <p:cNvSpPr>
            <a:spLocks noChangeArrowheads="1"/>
          </p:cNvSpPr>
          <p:nvPr/>
        </p:nvSpPr>
        <p:spPr bwMode="auto">
          <a:xfrm>
            <a:off x="4437063" y="4103688"/>
            <a:ext cx="4075112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添加重复边，所构成的图即为欧拉图，其中的一条欧拉回路就是问题的解。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417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6" name="组合 6"/>
          <p:cNvGrpSpPr/>
          <p:nvPr/>
        </p:nvGrpSpPr>
        <p:grpSpPr>
          <a:xfrm>
            <a:off x="279507" y="2261730"/>
            <a:ext cx="3541993" cy="3603627"/>
            <a:chOff x="831571" y="2148658"/>
            <a:chExt cx="3805743" cy="3871967"/>
          </a:xfrm>
        </p:grpSpPr>
        <p:grpSp>
          <p:nvGrpSpPr>
            <p:cNvPr id="337" name="组合 7"/>
            <p:cNvGrpSpPr/>
            <p:nvPr/>
          </p:nvGrpSpPr>
          <p:grpSpPr>
            <a:xfrm>
              <a:off x="831571" y="2148658"/>
              <a:ext cx="3805743" cy="3871967"/>
              <a:chOff x="2011439" y="2781701"/>
              <a:chExt cx="2656127" cy="2702346"/>
            </a:xfrm>
          </p:grpSpPr>
          <p:sp>
            <p:nvSpPr>
              <p:cNvPr id="1049418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28" y="2781701"/>
                <a:ext cx="461038" cy="453355"/>
              </a:xfrm>
              <a:prstGeom prst="ellipse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419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8" y="3737035"/>
                <a:ext cx="461038" cy="453355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420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439" y="3737034"/>
                <a:ext cx="461038" cy="45335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421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2" y="5030692"/>
                <a:ext cx="461038" cy="45335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sp>
            <p:nvSpPr>
              <p:cNvPr id="1049422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04" y="5030692"/>
                <a:ext cx="461038" cy="45335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  <p:cxnSp>
            <p:nvCxnSpPr>
              <p:cNvPr id="3145811" name="直接箭头连接符 15"/>
              <p:cNvCxnSpPr>
                <a:stCxn id="1049418" idx="3"/>
                <a:endCxn id="1049421" idx="0"/>
              </p:cNvCxnSpPr>
              <p:nvPr/>
            </p:nvCxnSpPr>
            <p:spPr>
              <a:xfrm flipH="1">
                <a:off x="2678912" y="3168663"/>
                <a:ext cx="481533" cy="186202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2" name="直接箭头连接符 16"/>
              <p:cNvCxnSpPr>
                <a:stCxn id="1049418" idx="5"/>
                <a:endCxn id="1049419" idx="1"/>
              </p:cNvCxnSpPr>
              <p:nvPr/>
            </p:nvCxnSpPr>
            <p:spPr>
              <a:xfrm>
                <a:off x="3486449" y="3168663"/>
                <a:ext cx="787596" cy="63476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3" name="直接箭头连接符 17"/>
              <p:cNvCxnSpPr>
                <a:stCxn id="1049419" idx="3"/>
                <a:endCxn id="1049421" idx="7"/>
              </p:cNvCxnSpPr>
              <p:nvPr/>
            </p:nvCxnSpPr>
            <p:spPr>
              <a:xfrm flipH="1">
                <a:off x="2841913" y="4123997"/>
                <a:ext cx="1432132" cy="97308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4" name="直接箭头连接符 18"/>
              <p:cNvCxnSpPr>
                <a:stCxn id="1049419" idx="2"/>
                <a:endCxn id="1049420" idx="6"/>
              </p:cNvCxnSpPr>
              <p:nvPr/>
            </p:nvCxnSpPr>
            <p:spPr>
              <a:xfrm flipH="1" flipV="1">
                <a:off x="2472477" y="3963712"/>
                <a:ext cx="1734051" cy="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5" name="直接箭头连接符 19"/>
              <p:cNvCxnSpPr>
                <a:stCxn id="1049420" idx="4"/>
                <a:endCxn id="1049421" idx="1"/>
              </p:cNvCxnSpPr>
              <p:nvPr/>
            </p:nvCxnSpPr>
            <p:spPr>
              <a:xfrm>
                <a:off x="2241958" y="4190389"/>
                <a:ext cx="273951" cy="9066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6" name="直接箭头连接符 20"/>
              <p:cNvCxnSpPr>
                <a:stCxn id="1049421" idx="6"/>
                <a:endCxn id="1049422" idx="2"/>
              </p:cNvCxnSpPr>
              <p:nvPr/>
            </p:nvCxnSpPr>
            <p:spPr>
              <a:xfrm>
                <a:off x="2909430" y="5257370"/>
                <a:ext cx="794773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423" name="TextBox 21"/>
              <p:cNvSpPr txBox="1"/>
              <p:nvPr/>
            </p:nvSpPr>
            <p:spPr>
              <a:xfrm>
                <a:off x="3815450" y="3235056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10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424" name="TextBox 22"/>
              <p:cNvSpPr txBox="1"/>
              <p:nvPr/>
            </p:nvSpPr>
            <p:spPr>
              <a:xfrm>
                <a:off x="3097747" y="4610540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4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425" name="TextBox 23"/>
              <p:cNvSpPr txBox="1"/>
              <p:nvPr/>
            </p:nvSpPr>
            <p:spPr>
              <a:xfrm>
                <a:off x="3125812" y="3768935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>
                    <a:solidFill>
                      <a:srgbClr val="000000"/>
                    </a:solidFill>
                  </a:rPr>
                  <a:t>4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426" name="TextBox 24"/>
              <p:cNvSpPr txBox="1"/>
              <p:nvPr/>
            </p:nvSpPr>
            <p:spPr>
              <a:xfrm>
                <a:off x="2805066" y="3286127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40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427" name="TextBox 25"/>
              <p:cNvSpPr txBox="1"/>
              <p:nvPr/>
            </p:nvSpPr>
            <p:spPr>
              <a:xfrm>
                <a:off x="2068135" y="449130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16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428" name="TextBox 26"/>
              <p:cNvSpPr txBox="1"/>
              <p:nvPr/>
            </p:nvSpPr>
            <p:spPr>
              <a:xfrm>
                <a:off x="3193853" y="521867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 dirty="0" smtClean="0">
                    <a:solidFill>
                      <a:srgbClr val="000000"/>
                    </a:solidFill>
                  </a:rPr>
                  <a:t>11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145817" name="直接箭头连接符 8"/>
            <p:cNvCxnSpPr>
              <a:stCxn id="1049422" idx="0"/>
              <a:endCxn id="1049418" idx="4"/>
            </p:cNvCxnSpPr>
            <p:nvPr/>
          </p:nvCxnSpPr>
          <p:spPr>
            <a:xfrm flipH="1" flipV="1">
              <a:off x="2711438" y="2798233"/>
              <a:ext cx="875847" cy="257281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429" name="TextBox 9"/>
            <p:cNvSpPr txBox="1"/>
            <p:nvPr/>
          </p:nvSpPr>
          <p:spPr>
            <a:xfrm>
              <a:off x="3325803" y="4769048"/>
              <a:ext cx="89063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 dirty="0">
                  <a:solidFill>
                    <a:srgbClr val="000000"/>
                  </a:solidFill>
                </a:rPr>
                <a:t> 7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49430" name="弧形 27"/>
          <p:cNvSpPr/>
          <p:nvPr/>
        </p:nvSpPr>
        <p:spPr>
          <a:xfrm rot="10800000">
            <a:off x="2222507" y="2138538"/>
            <a:ext cx="1887853" cy="1485681"/>
          </a:xfrm>
          <a:prstGeom prst="arc">
            <a:avLst/>
          </a:prstGeom>
          <a:ln w="28575">
            <a:solidFill>
              <a:srgbClr val="00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431" name="任意多边形 4"/>
          <p:cNvSpPr/>
          <p:nvPr/>
        </p:nvSpPr>
        <p:spPr>
          <a:xfrm>
            <a:off x="1376039" y="5801819"/>
            <a:ext cx="1225118" cy="204187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432" name="任意多边形 31"/>
          <p:cNvSpPr/>
          <p:nvPr/>
        </p:nvSpPr>
        <p:spPr>
          <a:xfrm>
            <a:off x="1303406" y="5903913"/>
            <a:ext cx="1381782" cy="730666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433" name="任意多边形 32"/>
          <p:cNvSpPr/>
          <p:nvPr/>
        </p:nvSpPr>
        <p:spPr>
          <a:xfrm rot="15157961">
            <a:off x="1916740" y="3207486"/>
            <a:ext cx="2901526" cy="1319585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434" name="任意多边形 33"/>
          <p:cNvSpPr/>
          <p:nvPr/>
        </p:nvSpPr>
        <p:spPr>
          <a:xfrm rot="15249620">
            <a:off x="1982784" y="3000239"/>
            <a:ext cx="3155064" cy="1632136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5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E8DED8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5E2CAE"/>
                </a:solidFill>
                <a:latin typeface="Garamond" panose="02020404030301010803" pitchFamily="18" charset="0"/>
              </a:rPr>
              <a:t>构造有向图的中国邮路算法</a:t>
            </a:r>
            <a:endParaRPr lang="zh-CN" altLang="en-US" sz="3200">
              <a:solidFill>
                <a:srgbClr val="5E2CAE"/>
              </a:solidFill>
              <a:latin typeface="Garamond" panose="02020404030301010803" pitchFamily="18" charset="0"/>
            </a:endParaRPr>
          </a:p>
        </p:txBody>
      </p:sp>
      <p:sp>
        <p:nvSpPr>
          <p:cNvPr id="1049436" name="Rectangle 3"/>
          <p:cNvSpPr>
            <a:spLocks noChangeArrowheads="1"/>
          </p:cNvSpPr>
          <p:nvPr/>
        </p:nvSpPr>
        <p:spPr bwMode="auto">
          <a:xfrm>
            <a:off x="0" y="1719263"/>
            <a:ext cx="8915400" cy="429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①  </a:t>
            </a: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计算各点的正负度，求出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)=d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en-US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en-US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en-US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②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添加一个超发点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，对满足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)&gt;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的结点，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加入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条有向边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，权为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③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添加一个超收点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，对满足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)&lt;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的结点，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加入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d’(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条有向边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，权为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。得到图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④ 在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中求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d(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条过以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为两端点的形如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),(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每边一次且仅一次的总和最小的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道路。记下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中各边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在这些道路里的重复次数。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⑤ 计入各边的重复次数，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中存在有向欧拉回路，其中一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条即为解。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9437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p>
            <a:pPr eaLnBrk="0" hangingPunct="0"/>
            <a:r>
              <a:rPr kumimoji="0" lang="zh-CN" altLang="en-US" sz="440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有向图的中国邮路</a:t>
            </a:r>
            <a:endParaRPr kumimoji="0"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9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9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36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8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本章总结</a:t>
            </a:r>
            <a:endParaRPr lang="zh-CN" altLang="en-US" dirty="0"/>
          </a:p>
        </p:txBody>
      </p:sp>
      <p:sp>
        <p:nvSpPr>
          <p:cNvPr id="10494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67644" y="1341438"/>
            <a:ext cx="7632700" cy="4572000"/>
          </a:xfrm>
        </p:spPr>
        <p:txBody>
          <a:bodyPr/>
          <a:p>
            <a:pPr eaLnBrk="1" hangingPunct="1"/>
            <a:r>
              <a:rPr lang="en-US" altLang="zh-CN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道路与回路的定义和相关概念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道路与回路的判定方法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欧拉道路与回路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哈密顿道路与回路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旅行商问题与分支定界法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最短路径</a:t>
            </a:r>
            <a:endParaRPr lang="zh-CN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关键路径</a:t>
            </a:r>
            <a:endParaRPr lang="zh-CN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中国邮路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0" name="Rectangle 3"/>
          <p:cNvSpPr>
            <a:spLocks noChangeArrowheads="1"/>
          </p:cNvSpPr>
          <p:nvPr/>
        </p:nvSpPr>
        <p:spPr bwMode="auto">
          <a:xfrm>
            <a:off x="657225" y="1256665"/>
            <a:ext cx="8486775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</a:rPr>
              <a:t>道路与回路的定义和判定方法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</a:rPr>
              <a:t>邻接矩阵判定法，Warshall算法、</a:t>
            </a:r>
            <a:r>
              <a:rPr lang="zh-CN" altLang="en-US" dirty="0">
                <a:latin typeface="Times New Roman" panose="02020603050405020304" pitchFamily="18" charset="0"/>
              </a:rPr>
              <a:t>深度、广度优先搜索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</a:rPr>
              <a:t>欧拉、哈密顿道路与回路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判定、构造方法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</a:rPr>
              <a:t>旅行商问题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分支定界法、便宜算法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</a:rPr>
              <a:t>最短路径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</a:rPr>
              <a:t>Dijkstra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</a:rPr>
              <a:t>正权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BFS (</a:t>
            </a:r>
            <a:r>
              <a:rPr lang="zh-CN" altLang="en-US" dirty="0">
                <a:latin typeface="Times New Roman" panose="02020603050405020304" pitchFamily="18" charset="0"/>
              </a:rPr>
              <a:t>权为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Ford(</a:t>
            </a:r>
            <a:r>
              <a:rPr lang="zh-CN" altLang="en-US" dirty="0">
                <a:latin typeface="Times New Roman" panose="02020603050405020304" pitchFamily="18" charset="0"/>
              </a:rPr>
              <a:t>无负回路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zh-CN" altLang="zh-CN" dirty="0">
                <a:latin typeface="Times New Roman" panose="02020603050405020304" pitchFamily="18" charset="0"/>
              </a:rPr>
              <a:t>Floyd算法 （任意两点）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</a:rPr>
              <a:t>关键路径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</a:rPr>
              <a:t>PT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PERT</a:t>
            </a:r>
            <a:r>
              <a:rPr lang="zh-CN" altLang="en-US" dirty="0">
                <a:latin typeface="Times New Roman" panose="02020603050405020304" pitchFamily="18" charset="0"/>
              </a:rPr>
              <a:t>图，最早、最晚启动时间和最大允许延误时间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2800" dirty="0">
                <a:latin typeface="Times New Roman" panose="02020603050405020304" pitchFamily="18" charset="0"/>
              </a:rPr>
              <a:t>中国邮路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Clr>
                <a:srgbClr val="89AAD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无向图、有向图的中国邮路构造方法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indent="-342900"/>
            <a:endParaRPr lang="en-US" altLang="zh-CN" sz="2800" dirty="0">
              <a:solidFill>
                <a:srgbClr val="E8DED8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9441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7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p>
            <a:r>
              <a:rPr lang="zh-CN" altLang="en-US" dirty="0" smtClean="0">
                <a:solidFill>
                  <a:srgbClr val="000000"/>
                </a:solidFill>
              </a:rPr>
              <a:t>和最短路径相关</a:t>
            </a:r>
            <a:r>
              <a:rPr lang="zh-CN" altLang="en-US" dirty="0">
                <a:solidFill>
                  <a:srgbClr val="000000"/>
                </a:solidFill>
              </a:rPr>
              <a:t>的其它算法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9448" name="Rectangle 2"/>
          <p:cNvSpPr txBox="1">
            <a:spLocks noChangeArrowheads="1"/>
          </p:cNvSpPr>
          <p:nvPr/>
        </p:nvSpPr>
        <p:spPr bwMode="auto">
          <a:xfrm>
            <a:off x="484188" y="1210021"/>
            <a:ext cx="8335962" cy="4822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532130" marR="0" lvl="0" indent="-53213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启发式搜索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算法求解最短路径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532130" marR="0" lvl="0" indent="-53213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Tx/>
              <a:buNone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静态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路径搜索最有效的方法算法之一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532130" marR="0" lvl="0" indent="-53213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Tx/>
              <a:buNone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利用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一个估价函数评估每次的的决策的价值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优化普通的广度和深度优先搜索。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532130" marR="0" lvl="0" indent="-53213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Tx/>
              <a:buNone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b="0" i="1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f(s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)=g(s)+h(s)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532130" marR="0" lvl="0" indent="-53213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动态路径搜索中的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算法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532130" marR="0" lvl="0" indent="-53213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稀疏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图的最短路径算法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532130" marR="0" lvl="0" indent="-53213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最短路径求解的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并行算法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532130" marR="0" lvl="0" indent="-53213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b="0" dirty="0" smtClean="0">
                <a:solidFill>
                  <a:srgbClr val="4D5B6B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动态图的快速求解算法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2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1049463" name="Rectangle 3"/>
          <p:cNvSpPr>
            <a:spLocks noChangeArrowheads="1"/>
          </p:cNvSpPr>
          <p:nvPr/>
        </p:nvSpPr>
        <p:spPr bwMode="auto">
          <a:xfrm>
            <a:off x="631766" y="1314450"/>
            <a:ext cx="8039793" cy="2357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1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）课本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P37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anose="02020404030301010803" pitchFamily="18" charset="0"/>
              </a:rPr>
              <a:t>，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习题二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16(a)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2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）课本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P37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，习题二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17(a)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      注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: 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只做</a:t>
            </a: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PT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图就可以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3</a:t>
            </a:r>
            <a:r>
              <a:rPr kumimoji="0" lang="zh-CN" altLang="en-US" sz="3200" kern="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）编程作业详见网络学堂</a:t>
            </a:r>
            <a:endParaRPr kumimoji="0" lang="en-US" altLang="zh-CN" sz="3200" kern="0" dirty="0" smtClean="0">
              <a:solidFill>
                <a:srgbClr val="000514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anose="02020404030301010803" pitchFamily="18" charset="0"/>
              </a:rPr>
              <a:t>关键路径问题</a:t>
            </a:r>
            <a:endParaRPr lang="zh-CN" altLang="en-US" sz="3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629" name="Rectangle 4"/>
          <p:cNvSpPr>
            <a:spLocks noChangeArrowheads="1"/>
          </p:cNvSpPr>
          <p:nvPr/>
        </p:nvSpPr>
        <p:spPr bwMode="auto">
          <a:xfrm>
            <a:off x="296863" y="2033588"/>
            <a:ext cx="8461375" cy="32222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关键路径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   至少需要多少时间才能完成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最早启动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完工时间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 结点最晚完工时间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工序最晚启动时间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1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工序最大允许延误时间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630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图论模型</a:t>
            </a:r>
            <a:endParaRPr lang="zh-CN" altLang="en-US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8632" name="Rectangle 4"/>
          <p:cNvSpPr>
            <a:spLocks noChangeArrowheads="1"/>
          </p:cNvSpPr>
          <p:nvPr/>
        </p:nvSpPr>
        <p:spPr bwMode="auto">
          <a:xfrm>
            <a:off x="341313" y="1763713"/>
            <a:ext cx="8802687" cy="4433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  PT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Garamond" panose="02020404030301010803" pitchFamily="18" charset="0"/>
              </a:rPr>
              <a:t>Potentialtask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 graph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－ 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结点表示工序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有向边(i , j )表示工序 i 完成之后工序 j才能启动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边权</a:t>
            </a:r>
            <a:r>
              <a:rPr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zh-CN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表示工序 i 所需的时间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PERT</a:t>
            </a:r>
            <a:r>
              <a:rPr lang="zh-CN" alt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Garamond" panose="02020404030301010803" pitchFamily="18" charset="0"/>
              </a:rPr>
              <a:t>Programme</a:t>
            </a:r>
            <a:r>
              <a:rPr lang="en-US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 evaluation and review technique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endParaRPr lang="en-US" altLang="zh-CN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－  结点为工序之间的关系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     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的终点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的始点表示工序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完成后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才能开始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－ 有向边表示工序</a:t>
            </a:r>
            <a:endParaRPr lang="zh-CN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     －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边权</a:t>
            </a:r>
            <a:r>
              <a:rPr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zh-CN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Garamond" panose="02020404030301010803" pitchFamily="18" charset="0"/>
              </a:rPr>
              <a:t>表示</a:t>
            </a:r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该工序所需时间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633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6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86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86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86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2"/>
          <p:cNvSpPr>
            <a:spLocks noChangeArrowheads="1"/>
          </p:cNvSpPr>
          <p:nvPr/>
        </p:nvSpPr>
        <p:spPr bwMode="auto">
          <a:xfrm>
            <a:off x="152400" y="1133475"/>
            <a:ext cx="8991600" cy="350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一项工程由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13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道工序组成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所需时间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单位：天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及先行工序如下表所示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工序序号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A  B  C  D   E   F  G  H   I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所需时间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2  6  3  2   4   3  8  4   2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先行工序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A  </a:t>
            </a:r>
            <a:r>
              <a:rPr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B  C,D  D  </a:t>
            </a:r>
            <a:r>
              <a:rPr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G,H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工序序号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J   K   L  M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所需时间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3   8   5  6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先行工序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G  H,E  J  K 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635" name="Rectangle 3"/>
          <p:cNvSpPr>
            <a:spLocks noChangeArrowheads="1"/>
          </p:cNvSpPr>
          <p:nvPr/>
        </p:nvSpPr>
        <p:spPr bwMode="auto">
          <a:xfrm>
            <a:off x="0" y="4959350"/>
            <a:ext cx="91440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试问这项工程至少需要多少天才能完成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哪些工程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    不能延误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哪些工程可以延误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?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最多可延误多少天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?</a:t>
            </a:r>
            <a:endParaRPr lang="en-US" altLang="zh-CN" sz="28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48636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Line 2"/>
          <p:cNvSpPr>
            <a:spLocks noChangeShapeType="1"/>
          </p:cNvSpPr>
          <p:nvPr/>
        </p:nvSpPr>
        <p:spPr bwMode="auto">
          <a:xfrm flipV="1">
            <a:off x="601663" y="1854200"/>
            <a:ext cx="1295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 wrap="none"/>
          <a:p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 Box 3"/>
          <p:cNvSpPr txBox="1">
            <a:spLocks noChangeArrowheads="1"/>
          </p:cNvSpPr>
          <p:nvPr/>
        </p:nvSpPr>
        <p:spPr bwMode="auto">
          <a:xfrm>
            <a:off x="144463" y="2540000"/>
            <a:ext cx="457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Text Box 4"/>
          <p:cNvSpPr txBox="1">
            <a:spLocks noChangeArrowheads="1"/>
          </p:cNvSpPr>
          <p:nvPr/>
        </p:nvSpPr>
        <p:spPr bwMode="auto">
          <a:xfrm>
            <a:off x="1820863" y="1244600"/>
            <a:ext cx="457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0" name="Text Box 5"/>
          <p:cNvSpPr txBox="1">
            <a:spLocks noChangeArrowheads="1"/>
          </p:cNvSpPr>
          <p:nvPr/>
        </p:nvSpPr>
        <p:spPr bwMode="auto">
          <a:xfrm>
            <a:off x="982663" y="1701800"/>
            <a:ext cx="457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roup 6"/>
          <p:cNvGrpSpPr/>
          <p:nvPr/>
        </p:nvGrpSpPr>
        <p:grpSpPr bwMode="auto">
          <a:xfrm>
            <a:off x="601663" y="2844800"/>
            <a:ext cx="1295400" cy="1524000"/>
            <a:chOff x="528" y="1584"/>
            <a:chExt cx="816" cy="960"/>
          </a:xfrm>
        </p:grpSpPr>
        <p:sp>
          <p:nvSpPr>
            <p:cNvPr id="1048641" name="Line 7"/>
            <p:cNvSpPr>
              <a:spLocks noChangeShapeType="1"/>
            </p:cNvSpPr>
            <p:nvPr/>
          </p:nvSpPr>
          <p:spPr bwMode="auto">
            <a:xfrm>
              <a:off x="528" y="1584"/>
              <a:ext cx="768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42" name="Text Box 8"/>
            <p:cNvSpPr txBox="1">
              <a:spLocks noChangeArrowheads="1"/>
            </p:cNvSpPr>
            <p:nvPr/>
          </p:nvSpPr>
          <p:spPr bwMode="auto">
            <a:xfrm>
              <a:off x="672" y="17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43" name="Text Box 9"/>
            <p:cNvSpPr txBox="1">
              <a:spLocks noChangeArrowheads="1"/>
            </p:cNvSpPr>
            <p:nvPr/>
          </p:nvSpPr>
          <p:spPr bwMode="auto">
            <a:xfrm>
              <a:off x="1056" y="2179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Group 10"/>
          <p:cNvGrpSpPr/>
          <p:nvPr/>
        </p:nvGrpSpPr>
        <p:grpSpPr bwMode="auto">
          <a:xfrm>
            <a:off x="1962150" y="1268413"/>
            <a:ext cx="1600200" cy="609600"/>
            <a:chOff x="1392" y="576"/>
            <a:chExt cx="1008" cy="384"/>
          </a:xfrm>
        </p:grpSpPr>
        <p:sp>
          <p:nvSpPr>
            <p:cNvPr id="1048644" name="Line 11"/>
            <p:cNvSpPr>
              <a:spLocks noChangeShapeType="1"/>
            </p:cNvSpPr>
            <p:nvPr/>
          </p:nvSpPr>
          <p:spPr bwMode="auto">
            <a:xfrm>
              <a:off x="1392" y="960"/>
              <a:ext cx="8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45" name="Text Box 12"/>
            <p:cNvSpPr txBox="1">
              <a:spLocks noChangeArrowheads="1"/>
            </p:cNvSpPr>
            <p:nvPr/>
          </p:nvSpPr>
          <p:spPr bwMode="auto">
            <a:xfrm>
              <a:off x="1632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46" name="Text Box 13"/>
            <p:cNvSpPr txBox="1">
              <a:spLocks noChangeArrowheads="1"/>
            </p:cNvSpPr>
            <p:nvPr/>
          </p:nvSpPr>
          <p:spPr bwMode="auto">
            <a:xfrm>
              <a:off x="2112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Group 14"/>
          <p:cNvGrpSpPr/>
          <p:nvPr/>
        </p:nvGrpSpPr>
        <p:grpSpPr bwMode="auto">
          <a:xfrm>
            <a:off x="1897063" y="3225800"/>
            <a:ext cx="1143000" cy="1189038"/>
            <a:chOff x="1344" y="1824"/>
            <a:chExt cx="720" cy="749"/>
          </a:xfrm>
        </p:grpSpPr>
        <p:sp>
          <p:nvSpPr>
            <p:cNvPr id="1048647" name="Line 15"/>
            <p:cNvSpPr>
              <a:spLocks noChangeShapeType="1"/>
            </p:cNvSpPr>
            <p:nvPr/>
          </p:nvSpPr>
          <p:spPr bwMode="auto">
            <a:xfrm flipV="1">
              <a:off x="1344" y="2208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48" name="Text Box 16"/>
            <p:cNvSpPr txBox="1">
              <a:spLocks noChangeArrowheads="1"/>
            </p:cNvSpPr>
            <p:nvPr/>
          </p:nvSpPr>
          <p:spPr bwMode="auto">
            <a:xfrm>
              <a:off x="1488" y="18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49" name="Text Box 17"/>
            <p:cNvSpPr txBox="1">
              <a:spLocks noChangeArrowheads="1"/>
            </p:cNvSpPr>
            <p:nvPr/>
          </p:nvSpPr>
          <p:spPr bwMode="auto">
            <a:xfrm>
              <a:off x="1776" y="220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Group 18"/>
          <p:cNvGrpSpPr/>
          <p:nvPr/>
        </p:nvGrpSpPr>
        <p:grpSpPr bwMode="auto">
          <a:xfrm>
            <a:off x="2811463" y="1930400"/>
            <a:ext cx="533400" cy="1905000"/>
            <a:chOff x="1920" y="1008"/>
            <a:chExt cx="336" cy="1200"/>
          </a:xfrm>
        </p:grpSpPr>
        <p:sp>
          <p:nvSpPr>
            <p:cNvPr id="1048650" name="Line 19"/>
            <p:cNvSpPr>
              <a:spLocks noChangeShapeType="1"/>
            </p:cNvSpPr>
            <p:nvPr/>
          </p:nvSpPr>
          <p:spPr bwMode="auto">
            <a:xfrm flipH="1">
              <a:off x="1920" y="1008"/>
              <a:ext cx="336" cy="1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51" name="Text Box 20"/>
            <p:cNvSpPr txBox="1">
              <a:spLocks noChangeArrowheads="1"/>
            </p:cNvSpPr>
            <p:nvPr/>
          </p:nvSpPr>
          <p:spPr bwMode="auto">
            <a:xfrm>
              <a:off x="1920" y="1123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21"/>
          <p:cNvGrpSpPr/>
          <p:nvPr/>
        </p:nvGrpSpPr>
        <p:grpSpPr bwMode="auto">
          <a:xfrm>
            <a:off x="3357563" y="1179513"/>
            <a:ext cx="1981200" cy="720725"/>
            <a:chOff x="2256" y="576"/>
            <a:chExt cx="1248" cy="454"/>
          </a:xfrm>
        </p:grpSpPr>
        <p:sp>
          <p:nvSpPr>
            <p:cNvPr id="1048652" name="Line 22"/>
            <p:cNvSpPr>
              <a:spLocks noChangeShapeType="1"/>
            </p:cNvSpPr>
            <p:nvPr/>
          </p:nvSpPr>
          <p:spPr bwMode="auto">
            <a:xfrm>
              <a:off x="2256" y="1008"/>
              <a:ext cx="1000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53" name="Text Box 23"/>
            <p:cNvSpPr txBox="1">
              <a:spLocks noChangeArrowheads="1"/>
            </p:cNvSpPr>
            <p:nvPr/>
          </p:nvSpPr>
          <p:spPr bwMode="auto">
            <a:xfrm>
              <a:off x="3216" y="5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54" name="Text Box 24"/>
            <p:cNvSpPr txBox="1">
              <a:spLocks noChangeArrowheads="1"/>
            </p:cNvSpPr>
            <p:nvPr/>
          </p:nvSpPr>
          <p:spPr bwMode="auto">
            <a:xfrm>
              <a:off x="2640" y="6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25"/>
          <p:cNvGrpSpPr/>
          <p:nvPr/>
        </p:nvGrpSpPr>
        <p:grpSpPr bwMode="auto">
          <a:xfrm>
            <a:off x="3344863" y="1930400"/>
            <a:ext cx="838200" cy="2332038"/>
            <a:chOff x="2256" y="1008"/>
            <a:chExt cx="528" cy="1469"/>
          </a:xfrm>
        </p:grpSpPr>
        <p:sp>
          <p:nvSpPr>
            <p:cNvPr id="1048655" name="Line 26"/>
            <p:cNvSpPr>
              <a:spLocks noChangeShapeType="1"/>
            </p:cNvSpPr>
            <p:nvPr/>
          </p:nvSpPr>
          <p:spPr bwMode="auto">
            <a:xfrm>
              <a:off x="2256" y="1008"/>
              <a:ext cx="417" cy="1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56" name="Text Box 27"/>
            <p:cNvSpPr txBox="1">
              <a:spLocks noChangeArrowheads="1"/>
            </p:cNvSpPr>
            <p:nvPr/>
          </p:nvSpPr>
          <p:spPr bwMode="auto">
            <a:xfrm>
              <a:off x="2496" y="211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57" name="Text Box 28"/>
            <p:cNvSpPr txBox="1">
              <a:spLocks noChangeArrowheads="1"/>
            </p:cNvSpPr>
            <p:nvPr/>
          </p:nvSpPr>
          <p:spPr bwMode="auto">
            <a:xfrm>
              <a:off x="2496" y="148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Group 29"/>
          <p:cNvGrpSpPr/>
          <p:nvPr/>
        </p:nvGrpSpPr>
        <p:grpSpPr bwMode="auto">
          <a:xfrm>
            <a:off x="3357563" y="1898650"/>
            <a:ext cx="2362200" cy="915988"/>
            <a:chOff x="2256" y="1008"/>
            <a:chExt cx="1488" cy="577"/>
          </a:xfrm>
        </p:grpSpPr>
        <p:sp>
          <p:nvSpPr>
            <p:cNvPr id="1048658" name="Line 30"/>
            <p:cNvSpPr>
              <a:spLocks noChangeShapeType="1"/>
            </p:cNvSpPr>
            <p:nvPr/>
          </p:nvSpPr>
          <p:spPr bwMode="auto">
            <a:xfrm>
              <a:off x="2256" y="1008"/>
              <a:ext cx="1192" cy="5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59" name="Text Box 31"/>
            <p:cNvSpPr txBox="1">
              <a:spLocks noChangeArrowheads="1"/>
            </p:cNvSpPr>
            <p:nvPr/>
          </p:nvSpPr>
          <p:spPr bwMode="auto">
            <a:xfrm>
              <a:off x="3456" y="120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60" name="Text Box 32"/>
            <p:cNvSpPr txBox="1">
              <a:spLocks noChangeArrowheads="1"/>
            </p:cNvSpPr>
            <p:nvPr/>
          </p:nvSpPr>
          <p:spPr bwMode="auto">
            <a:xfrm>
              <a:off x="2880" y="100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Group 33"/>
          <p:cNvGrpSpPr/>
          <p:nvPr/>
        </p:nvGrpSpPr>
        <p:grpSpPr bwMode="auto">
          <a:xfrm>
            <a:off x="2811463" y="3759200"/>
            <a:ext cx="762000" cy="1493838"/>
            <a:chOff x="1920" y="2160"/>
            <a:chExt cx="480" cy="941"/>
          </a:xfrm>
        </p:grpSpPr>
        <p:sp>
          <p:nvSpPr>
            <p:cNvPr id="1048661" name="Line 34"/>
            <p:cNvSpPr>
              <a:spLocks noChangeShapeType="1"/>
            </p:cNvSpPr>
            <p:nvPr/>
          </p:nvSpPr>
          <p:spPr bwMode="auto">
            <a:xfrm>
              <a:off x="1920" y="2212"/>
              <a:ext cx="480" cy="6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62" name="Text Box 35"/>
            <p:cNvSpPr txBox="1">
              <a:spLocks noChangeArrowheads="1"/>
            </p:cNvSpPr>
            <p:nvPr/>
          </p:nvSpPr>
          <p:spPr bwMode="auto">
            <a:xfrm>
              <a:off x="2112" y="273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63" name="Text Box 36"/>
            <p:cNvSpPr txBox="1">
              <a:spLocks noChangeArrowheads="1"/>
            </p:cNvSpPr>
            <p:nvPr/>
          </p:nvSpPr>
          <p:spPr bwMode="auto">
            <a:xfrm>
              <a:off x="2112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Group 37"/>
          <p:cNvGrpSpPr/>
          <p:nvPr/>
        </p:nvGrpSpPr>
        <p:grpSpPr bwMode="auto">
          <a:xfrm>
            <a:off x="5021263" y="1854200"/>
            <a:ext cx="2819400" cy="1417638"/>
            <a:chOff x="3312" y="960"/>
            <a:chExt cx="1776" cy="893"/>
          </a:xfrm>
        </p:grpSpPr>
        <p:sp>
          <p:nvSpPr>
            <p:cNvPr id="1048664" name="Line 38"/>
            <p:cNvSpPr>
              <a:spLocks noChangeShapeType="1"/>
            </p:cNvSpPr>
            <p:nvPr/>
          </p:nvSpPr>
          <p:spPr bwMode="auto">
            <a:xfrm>
              <a:off x="3312" y="1008"/>
              <a:ext cx="144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65" name="Text Box 39"/>
            <p:cNvSpPr txBox="1">
              <a:spLocks noChangeArrowheads="1"/>
            </p:cNvSpPr>
            <p:nvPr/>
          </p:nvSpPr>
          <p:spPr bwMode="auto">
            <a:xfrm>
              <a:off x="4800" y="1488"/>
              <a:ext cx="288" cy="36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66" name="Text Box 40"/>
            <p:cNvSpPr txBox="1">
              <a:spLocks noChangeArrowheads="1"/>
            </p:cNvSpPr>
            <p:nvPr/>
          </p:nvSpPr>
          <p:spPr bwMode="auto">
            <a:xfrm>
              <a:off x="4032" y="9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41"/>
          <p:cNvGrpSpPr/>
          <p:nvPr/>
        </p:nvGrpSpPr>
        <p:grpSpPr bwMode="auto">
          <a:xfrm>
            <a:off x="4030663" y="3759200"/>
            <a:ext cx="1981200" cy="579438"/>
            <a:chOff x="2688" y="2160"/>
            <a:chExt cx="1248" cy="365"/>
          </a:xfrm>
        </p:grpSpPr>
        <p:sp>
          <p:nvSpPr>
            <p:cNvPr id="1048667" name="Line 42"/>
            <p:cNvSpPr>
              <a:spLocks noChangeShapeType="1"/>
            </p:cNvSpPr>
            <p:nvPr/>
          </p:nvSpPr>
          <p:spPr bwMode="auto">
            <a:xfrm>
              <a:off x="2688" y="2160"/>
              <a:ext cx="912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68" name="Text Box 43"/>
            <p:cNvSpPr txBox="1">
              <a:spLocks noChangeArrowheads="1"/>
            </p:cNvSpPr>
            <p:nvPr/>
          </p:nvSpPr>
          <p:spPr bwMode="auto">
            <a:xfrm>
              <a:off x="3648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69" name="Text Box 44"/>
            <p:cNvSpPr txBox="1">
              <a:spLocks noChangeArrowheads="1"/>
            </p:cNvSpPr>
            <p:nvPr/>
          </p:nvSpPr>
          <p:spPr bwMode="auto">
            <a:xfrm>
              <a:off x="3024" y="216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45"/>
          <p:cNvGrpSpPr/>
          <p:nvPr/>
        </p:nvGrpSpPr>
        <p:grpSpPr bwMode="auto">
          <a:xfrm>
            <a:off x="4030663" y="3759200"/>
            <a:ext cx="838200" cy="1951038"/>
            <a:chOff x="2688" y="2160"/>
            <a:chExt cx="528" cy="1229"/>
          </a:xfrm>
        </p:grpSpPr>
        <p:sp>
          <p:nvSpPr>
            <p:cNvPr id="1048670" name="Line 46"/>
            <p:cNvSpPr>
              <a:spLocks noChangeShapeType="1"/>
            </p:cNvSpPr>
            <p:nvPr/>
          </p:nvSpPr>
          <p:spPr bwMode="auto">
            <a:xfrm>
              <a:off x="2688" y="2160"/>
              <a:ext cx="528" cy="11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71" name="Text Box 47"/>
            <p:cNvSpPr txBox="1">
              <a:spLocks noChangeArrowheads="1"/>
            </p:cNvSpPr>
            <p:nvPr/>
          </p:nvSpPr>
          <p:spPr bwMode="auto">
            <a:xfrm>
              <a:off x="2880" y="30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72" name="Text Box 48"/>
            <p:cNvSpPr txBox="1">
              <a:spLocks noChangeArrowheads="1"/>
            </p:cNvSpPr>
            <p:nvPr/>
          </p:nvSpPr>
          <p:spPr bwMode="auto">
            <a:xfrm>
              <a:off x="2928" y="2448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49"/>
          <p:cNvGrpSpPr/>
          <p:nvPr/>
        </p:nvGrpSpPr>
        <p:grpSpPr bwMode="auto">
          <a:xfrm>
            <a:off x="5249863" y="2844800"/>
            <a:ext cx="533400" cy="1219200"/>
            <a:chOff x="3456" y="1584"/>
            <a:chExt cx="336" cy="768"/>
          </a:xfrm>
        </p:grpSpPr>
        <p:sp>
          <p:nvSpPr>
            <p:cNvPr id="1048673" name="Line 50"/>
            <p:cNvSpPr>
              <a:spLocks noChangeShapeType="1"/>
            </p:cNvSpPr>
            <p:nvPr/>
          </p:nvSpPr>
          <p:spPr bwMode="auto">
            <a:xfrm>
              <a:off x="3456" y="1584"/>
              <a:ext cx="144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74" name="Text Box 51"/>
            <p:cNvSpPr txBox="1">
              <a:spLocks noChangeArrowheads="1"/>
            </p:cNvSpPr>
            <p:nvPr/>
          </p:nvSpPr>
          <p:spPr bwMode="auto">
            <a:xfrm>
              <a:off x="3504" y="1680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52"/>
          <p:cNvGrpSpPr/>
          <p:nvPr/>
        </p:nvGrpSpPr>
        <p:grpSpPr bwMode="auto">
          <a:xfrm>
            <a:off x="3649663" y="2844800"/>
            <a:ext cx="1600200" cy="1981200"/>
            <a:chOff x="2448" y="1584"/>
            <a:chExt cx="1008" cy="1248"/>
          </a:xfrm>
        </p:grpSpPr>
        <p:sp>
          <p:nvSpPr>
            <p:cNvPr id="1048675" name="Line 53"/>
            <p:cNvSpPr>
              <a:spLocks noChangeShapeType="1"/>
            </p:cNvSpPr>
            <p:nvPr/>
          </p:nvSpPr>
          <p:spPr bwMode="auto">
            <a:xfrm flipH="1">
              <a:off x="2448" y="1584"/>
              <a:ext cx="1008" cy="12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76" name="Text Box 54"/>
            <p:cNvSpPr txBox="1">
              <a:spLocks noChangeArrowheads="1"/>
            </p:cNvSpPr>
            <p:nvPr/>
          </p:nvSpPr>
          <p:spPr bwMode="auto">
            <a:xfrm>
              <a:off x="2976" y="163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55"/>
          <p:cNvGrpSpPr/>
          <p:nvPr/>
        </p:nvGrpSpPr>
        <p:grpSpPr bwMode="auto">
          <a:xfrm>
            <a:off x="5478463" y="2844800"/>
            <a:ext cx="1828800" cy="1219200"/>
            <a:chOff x="3600" y="1584"/>
            <a:chExt cx="1152" cy="768"/>
          </a:xfrm>
        </p:grpSpPr>
        <p:sp>
          <p:nvSpPr>
            <p:cNvPr id="1048677" name="Line 56"/>
            <p:cNvSpPr>
              <a:spLocks noChangeShapeType="1"/>
            </p:cNvSpPr>
            <p:nvPr/>
          </p:nvSpPr>
          <p:spPr bwMode="auto">
            <a:xfrm flipV="1">
              <a:off x="3600" y="1584"/>
              <a:ext cx="1152" cy="7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78" name="Text Box 57"/>
            <p:cNvSpPr txBox="1">
              <a:spLocks noChangeArrowheads="1"/>
            </p:cNvSpPr>
            <p:nvPr/>
          </p:nvSpPr>
          <p:spPr bwMode="auto">
            <a:xfrm>
              <a:off x="3984" y="158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 58"/>
          <p:cNvGrpSpPr/>
          <p:nvPr/>
        </p:nvGrpSpPr>
        <p:grpSpPr bwMode="auto">
          <a:xfrm>
            <a:off x="4886325" y="4959350"/>
            <a:ext cx="2133600" cy="731838"/>
            <a:chOff x="3216" y="2928"/>
            <a:chExt cx="1344" cy="461"/>
          </a:xfrm>
        </p:grpSpPr>
        <p:sp>
          <p:nvSpPr>
            <p:cNvPr id="1048679" name="Line 59"/>
            <p:cNvSpPr>
              <a:spLocks noChangeShapeType="1"/>
            </p:cNvSpPr>
            <p:nvPr/>
          </p:nvSpPr>
          <p:spPr bwMode="auto">
            <a:xfrm flipV="1">
              <a:off x="3216" y="2928"/>
              <a:ext cx="1152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80" name="Text Box 60"/>
            <p:cNvSpPr txBox="1">
              <a:spLocks noChangeArrowheads="1"/>
            </p:cNvSpPr>
            <p:nvPr/>
          </p:nvSpPr>
          <p:spPr bwMode="auto">
            <a:xfrm>
              <a:off x="4272" y="29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81" name="Text Box 61"/>
            <p:cNvSpPr txBox="1">
              <a:spLocks noChangeArrowheads="1"/>
            </p:cNvSpPr>
            <p:nvPr/>
          </p:nvSpPr>
          <p:spPr bwMode="auto">
            <a:xfrm>
              <a:off x="3744" y="302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Group 62"/>
          <p:cNvGrpSpPr/>
          <p:nvPr/>
        </p:nvGrpSpPr>
        <p:grpSpPr bwMode="auto">
          <a:xfrm>
            <a:off x="3649663" y="4749800"/>
            <a:ext cx="2133600" cy="655638"/>
            <a:chOff x="2448" y="2784"/>
            <a:chExt cx="1344" cy="413"/>
          </a:xfrm>
        </p:grpSpPr>
        <p:sp>
          <p:nvSpPr>
            <p:cNvPr id="1048682" name="Line 63"/>
            <p:cNvSpPr>
              <a:spLocks noChangeShapeType="1"/>
            </p:cNvSpPr>
            <p:nvPr/>
          </p:nvSpPr>
          <p:spPr bwMode="auto">
            <a:xfrm flipV="1">
              <a:off x="2448" y="2784"/>
              <a:ext cx="1248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83" name="Text Box 64"/>
            <p:cNvSpPr txBox="1">
              <a:spLocks noChangeArrowheads="1"/>
            </p:cNvSpPr>
            <p:nvPr/>
          </p:nvSpPr>
          <p:spPr bwMode="auto">
            <a:xfrm>
              <a:off x="3504" y="2784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84" name="Text Box 6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Group 66"/>
          <p:cNvGrpSpPr/>
          <p:nvPr/>
        </p:nvGrpSpPr>
        <p:grpSpPr bwMode="auto">
          <a:xfrm>
            <a:off x="6697663" y="2857500"/>
            <a:ext cx="685800" cy="2120900"/>
            <a:chOff x="4368" y="1592"/>
            <a:chExt cx="432" cy="1336"/>
          </a:xfrm>
        </p:grpSpPr>
        <p:sp>
          <p:nvSpPr>
            <p:cNvPr id="1048685" name="Line 67"/>
            <p:cNvSpPr>
              <a:spLocks noChangeShapeType="1"/>
            </p:cNvSpPr>
            <p:nvPr/>
          </p:nvSpPr>
          <p:spPr bwMode="auto">
            <a:xfrm flipV="1">
              <a:off x="4368" y="1592"/>
              <a:ext cx="384" cy="1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86" name="Text Box 68"/>
            <p:cNvSpPr txBox="1">
              <a:spLocks noChangeArrowheads="1"/>
            </p:cNvSpPr>
            <p:nvPr/>
          </p:nvSpPr>
          <p:spPr bwMode="auto">
            <a:xfrm>
              <a:off x="4512" y="225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Group 69"/>
          <p:cNvGrpSpPr/>
          <p:nvPr/>
        </p:nvGrpSpPr>
        <p:grpSpPr bwMode="auto">
          <a:xfrm>
            <a:off x="5630863" y="2857500"/>
            <a:ext cx="1676400" cy="1892300"/>
            <a:chOff x="480" y="2408"/>
            <a:chExt cx="1056" cy="1192"/>
          </a:xfrm>
        </p:grpSpPr>
        <p:sp>
          <p:nvSpPr>
            <p:cNvPr id="1048687" name="Line 70"/>
            <p:cNvSpPr>
              <a:spLocks noChangeShapeType="1"/>
            </p:cNvSpPr>
            <p:nvPr/>
          </p:nvSpPr>
          <p:spPr bwMode="auto">
            <a:xfrm flipV="1">
              <a:off x="480" y="2408"/>
              <a:ext cx="1056" cy="1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88" name="Text Box 71"/>
            <p:cNvSpPr txBox="1">
              <a:spLocks noChangeArrowheads="1"/>
            </p:cNvSpPr>
            <p:nvPr/>
          </p:nvSpPr>
          <p:spPr bwMode="auto">
            <a:xfrm>
              <a:off x="912" y="297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689" name="AutoShape 72"/>
          <p:cNvSpPr>
            <a:spLocks noChangeArrowheads="1"/>
          </p:cNvSpPr>
          <p:nvPr/>
        </p:nvSpPr>
        <p:spPr bwMode="auto">
          <a:xfrm>
            <a:off x="6850063" y="1397000"/>
            <a:ext cx="2057400" cy="533400"/>
          </a:xfrm>
          <a:prstGeom prst="wedgeRoundRectCallout">
            <a:avLst>
              <a:gd name="adj1" fmla="val -23611"/>
              <a:gd name="adj2" fmla="val 207144"/>
              <a:gd name="adj3" fmla="val 16667"/>
            </a:avLst>
          </a:prstGeom>
          <a:solidFill>
            <a:srgbClr val="CC99FF"/>
          </a:solidFill>
          <a:ln w="12700">
            <a:solidFill>
              <a:srgbClr val="000000"/>
            </a:solidFill>
            <a:miter lim="800000"/>
          </a:ln>
        </p:spPr>
        <p:txBody>
          <a:bodyPr/>
          <a:p>
            <a:pPr algn="ctr">
              <a:lnSpc>
                <a:spcPct val="8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虚拟结点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90" name="Text Box 73"/>
          <p:cNvSpPr txBox="1">
            <a:spLocks noChangeArrowheads="1"/>
          </p:cNvSpPr>
          <p:nvPr/>
        </p:nvSpPr>
        <p:spPr bwMode="auto">
          <a:xfrm>
            <a:off x="0" y="5904898"/>
            <a:ext cx="9144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图中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很容易看出各工序先后完成的顺序及时间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Oval 75"/>
          <p:cNvSpPr>
            <a:spLocks noChangeArrowheads="1"/>
          </p:cNvSpPr>
          <p:nvPr/>
        </p:nvSpPr>
        <p:spPr bwMode="auto">
          <a:xfrm>
            <a:off x="2681288" y="3563938"/>
            <a:ext cx="541337" cy="53975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</a:ln>
        </p:spPr>
        <p:txBody>
          <a:bodyPr wrap="none" anchor="ctr"/>
          <a:p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标题 7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/>
              <a:t>PT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1048693" name="Rectangle 4"/>
          <p:cNvSpPr>
            <a:spLocks noChangeArrowheads="1"/>
          </p:cNvSpPr>
          <p:nvPr/>
        </p:nvSpPr>
        <p:spPr bwMode="auto">
          <a:xfrm>
            <a:off x="497681" y="6345793"/>
            <a:ext cx="3690937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是否存在多个开始结点？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8694" name="Rectangle 5"/>
          <p:cNvSpPr>
            <a:spLocks noChangeArrowheads="1"/>
          </p:cNvSpPr>
          <p:nvPr/>
        </p:nvSpPr>
        <p:spPr bwMode="auto">
          <a:xfrm>
            <a:off x="4188618" y="6345793"/>
            <a:ext cx="3690938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增设虚拟的超结点来解决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4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9" grpId="0" animBg="1"/>
      <p:bldP spid="1048690" grpId="0" autoUpdateAnimBg="0" build="p"/>
      <p:bldP spid="1048691" grpId="0" animBg="1"/>
      <p:bldP spid="1048693" grpId="0" animBg="1"/>
      <p:bldP spid="10486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2"/>
          <p:cNvGrpSpPr/>
          <p:nvPr/>
        </p:nvGrpSpPr>
        <p:grpSpPr bwMode="auto">
          <a:xfrm>
            <a:off x="2681288" y="1133475"/>
            <a:ext cx="6256337" cy="3048000"/>
            <a:chOff x="91" y="743"/>
            <a:chExt cx="4848" cy="2929"/>
          </a:xfrm>
        </p:grpSpPr>
        <p:sp>
          <p:nvSpPr>
            <p:cNvPr id="1048695" name="Line 3"/>
            <p:cNvSpPr>
              <a:spLocks noChangeShapeType="1"/>
            </p:cNvSpPr>
            <p:nvPr/>
          </p:nvSpPr>
          <p:spPr bwMode="auto">
            <a:xfrm flipV="1">
              <a:off x="379" y="1168"/>
              <a:ext cx="816" cy="624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48696" name="Text Box 4"/>
            <p:cNvSpPr txBox="1">
              <a:spLocks noChangeArrowheads="1"/>
            </p:cNvSpPr>
            <p:nvPr/>
          </p:nvSpPr>
          <p:spPr bwMode="auto">
            <a:xfrm>
              <a:off x="91" y="1600"/>
              <a:ext cx="288" cy="4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97" name="Text Box 5"/>
            <p:cNvSpPr txBox="1">
              <a:spLocks noChangeArrowheads="1"/>
            </p:cNvSpPr>
            <p:nvPr/>
          </p:nvSpPr>
          <p:spPr bwMode="auto">
            <a:xfrm>
              <a:off x="1146" y="783"/>
              <a:ext cx="291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698" name="Text Box 6"/>
            <p:cNvSpPr txBox="1">
              <a:spLocks noChangeArrowheads="1"/>
            </p:cNvSpPr>
            <p:nvPr/>
          </p:nvSpPr>
          <p:spPr bwMode="auto">
            <a:xfrm>
              <a:off x="619" y="1073"/>
              <a:ext cx="28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4" name="Group 7"/>
            <p:cNvGrpSpPr/>
            <p:nvPr/>
          </p:nvGrpSpPr>
          <p:grpSpPr bwMode="auto">
            <a:xfrm>
              <a:off x="379" y="1792"/>
              <a:ext cx="816" cy="1035"/>
              <a:chOff x="528" y="1584"/>
              <a:chExt cx="816" cy="1035"/>
            </a:xfrm>
          </p:grpSpPr>
          <p:sp>
            <p:nvSpPr>
              <p:cNvPr id="1048699" name="Line 8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768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00" name="Text Box 9"/>
              <p:cNvSpPr txBox="1">
                <a:spLocks noChangeArrowheads="1"/>
              </p:cNvSpPr>
              <p:nvPr/>
            </p:nvSpPr>
            <p:spPr bwMode="auto">
              <a:xfrm>
                <a:off x="673" y="177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01" name="Text Box 10"/>
              <p:cNvSpPr txBox="1">
                <a:spLocks noChangeArrowheads="1"/>
              </p:cNvSpPr>
              <p:nvPr/>
            </p:nvSpPr>
            <p:spPr bwMode="auto">
              <a:xfrm>
                <a:off x="1056" y="2179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5" name="Group 11"/>
            <p:cNvGrpSpPr/>
            <p:nvPr/>
          </p:nvGrpSpPr>
          <p:grpSpPr bwMode="auto">
            <a:xfrm>
              <a:off x="1236" y="799"/>
              <a:ext cx="1008" cy="441"/>
              <a:chOff x="1392" y="576"/>
              <a:chExt cx="1008" cy="441"/>
            </a:xfrm>
          </p:grpSpPr>
          <p:sp>
            <p:nvSpPr>
              <p:cNvPr id="1048702" name="Line 12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03" name="Text Box 13"/>
              <p:cNvSpPr txBox="1">
                <a:spLocks noChangeArrowheads="1"/>
              </p:cNvSpPr>
              <p:nvPr/>
            </p:nvSpPr>
            <p:spPr bwMode="auto">
              <a:xfrm>
                <a:off x="1632" y="576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04" name="Text Box 14"/>
              <p:cNvSpPr txBox="1">
                <a:spLocks noChangeArrowheads="1"/>
              </p:cNvSpPr>
              <p:nvPr/>
            </p:nvSpPr>
            <p:spPr bwMode="auto">
              <a:xfrm>
                <a:off x="2112" y="576"/>
                <a:ext cx="288" cy="44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Group 15"/>
            <p:cNvGrpSpPr/>
            <p:nvPr/>
          </p:nvGrpSpPr>
          <p:grpSpPr bwMode="auto">
            <a:xfrm>
              <a:off x="1195" y="2032"/>
              <a:ext cx="720" cy="824"/>
              <a:chOff x="1344" y="1824"/>
              <a:chExt cx="720" cy="824"/>
            </a:xfrm>
          </p:grpSpPr>
          <p:sp>
            <p:nvSpPr>
              <p:cNvPr id="1048705" name="Line 16"/>
              <p:cNvSpPr>
                <a:spLocks noChangeShapeType="1"/>
              </p:cNvSpPr>
              <p:nvPr/>
            </p:nvSpPr>
            <p:spPr bwMode="auto">
              <a:xfrm flipV="1">
                <a:off x="1344" y="220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06" name="Text Box 17"/>
              <p:cNvSpPr txBox="1">
                <a:spLocks noChangeArrowheads="1"/>
              </p:cNvSpPr>
              <p:nvPr/>
            </p:nvSpPr>
            <p:spPr bwMode="auto">
              <a:xfrm>
                <a:off x="1487" y="182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07" name="Text Box 18"/>
              <p:cNvSpPr txBox="1">
                <a:spLocks noChangeArrowheads="1"/>
              </p:cNvSpPr>
              <p:nvPr/>
            </p:nvSpPr>
            <p:spPr bwMode="auto">
              <a:xfrm>
                <a:off x="1776" y="2209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7" name="Group 19"/>
            <p:cNvGrpSpPr/>
            <p:nvPr/>
          </p:nvGrpSpPr>
          <p:grpSpPr bwMode="auto">
            <a:xfrm>
              <a:off x="1771" y="1216"/>
              <a:ext cx="336" cy="1200"/>
              <a:chOff x="1920" y="1008"/>
              <a:chExt cx="336" cy="1200"/>
            </a:xfrm>
          </p:grpSpPr>
          <p:sp>
            <p:nvSpPr>
              <p:cNvPr id="1048708" name="Line 20"/>
              <p:cNvSpPr>
                <a:spLocks noChangeShapeType="1"/>
              </p:cNvSpPr>
              <p:nvPr/>
            </p:nvSpPr>
            <p:spPr bwMode="auto">
              <a:xfrm flipH="1">
                <a:off x="1920" y="1008"/>
                <a:ext cx="336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09" name="Text Box 21"/>
              <p:cNvSpPr txBox="1">
                <a:spLocks noChangeArrowheads="1"/>
              </p:cNvSpPr>
              <p:nvPr/>
            </p:nvSpPr>
            <p:spPr bwMode="auto">
              <a:xfrm>
                <a:off x="1920" y="112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22"/>
            <p:cNvGrpSpPr/>
            <p:nvPr/>
          </p:nvGrpSpPr>
          <p:grpSpPr bwMode="auto">
            <a:xfrm>
              <a:off x="2115" y="743"/>
              <a:ext cx="1248" cy="487"/>
              <a:chOff x="2256" y="576"/>
              <a:chExt cx="1248" cy="487"/>
            </a:xfrm>
          </p:grpSpPr>
          <p:sp>
            <p:nvSpPr>
              <p:cNvPr id="1048710" name="Line 23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11" name="Text Box 24"/>
              <p:cNvSpPr txBox="1">
                <a:spLocks noChangeArrowheads="1"/>
              </p:cNvSpPr>
              <p:nvPr/>
            </p:nvSpPr>
            <p:spPr bwMode="auto">
              <a:xfrm>
                <a:off x="3215" y="576"/>
                <a:ext cx="289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12" name="Text Box 25"/>
              <p:cNvSpPr txBox="1">
                <a:spLocks noChangeArrowheads="1"/>
              </p:cNvSpPr>
              <p:nvPr/>
            </p:nvSpPr>
            <p:spPr bwMode="auto">
              <a:xfrm>
                <a:off x="2638" y="623"/>
                <a:ext cx="291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Group 26"/>
            <p:cNvGrpSpPr/>
            <p:nvPr/>
          </p:nvGrpSpPr>
          <p:grpSpPr bwMode="auto">
            <a:xfrm>
              <a:off x="2107" y="1216"/>
              <a:ext cx="528" cy="1544"/>
              <a:chOff x="2256" y="1008"/>
              <a:chExt cx="528" cy="1544"/>
            </a:xfrm>
          </p:grpSpPr>
          <p:sp>
            <p:nvSpPr>
              <p:cNvPr id="1048713" name="Line 27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384" cy="115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14" name="Text Box 28"/>
              <p:cNvSpPr txBox="1">
                <a:spLocks noChangeArrowheads="1"/>
              </p:cNvSpPr>
              <p:nvPr/>
            </p:nvSpPr>
            <p:spPr bwMode="auto">
              <a:xfrm>
                <a:off x="2497" y="2113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15" name="Text Box 29"/>
              <p:cNvSpPr txBox="1">
                <a:spLocks noChangeArrowheads="1"/>
              </p:cNvSpPr>
              <p:nvPr/>
            </p:nvSpPr>
            <p:spPr bwMode="auto">
              <a:xfrm>
                <a:off x="2497" y="1487"/>
                <a:ext cx="287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Group 30"/>
            <p:cNvGrpSpPr/>
            <p:nvPr/>
          </p:nvGrpSpPr>
          <p:grpSpPr bwMode="auto">
            <a:xfrm>
              <a:off x="2115" y="1196"/>
              <a:ext cx="1488" cy="633"/>
              <a:chOff x="2256" y="1008"/>
              <a:chExt cx="1488" cy="633"/>
            </a:xfrm>
          </p:grpSpPr>
          <p:sp>
            <p:nvSpPr>
              <p:cNvPr id="1048716" name="Line 31"/>
              <p:cNvSpPr>
                <a:spLocks noChangeShapeType="1"/>
              </p:cNvSpPr>
              <p:nvPr/>
            </p:nvSpPr>
            <p:spPr bwMode="auto">
              <a:xfrm>
                <a:off x="2256" y="1008"/>
                <a:ext cx="1152" cy="52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17" name="Text Box 32"/>
              <p:cNvSpPr txBox="1">
                <a:spLocks noChangeArrowheads="1"/>
              </p:cNvSpPr>
              <p:nvPr/>
            </p:nvSpPr>
            <p:spPr bwMode="auto">
              <a:xfrm>
                <a:off x="3456" y="1202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18" name="Text Box 33"/>
              <p:cNvSpPr txBox="1">
                <a:spLocks noChangeArrowheads="1"/>
              </p:cNvSpPr>
              <p:nvPr/>
            </p:nvSpPr>
            <p:spPr bwMode="auto">
              <a:xfrm>
                <a:off x="2879" y="100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Group 34"/>
            <p:cNvGrpSpPr/>
            <p:nvPr/>
          </p:nvGrpSpPr>
          <p:grpSpPr bwMode="auto">
            <a:xfrm>
              <a:off x="1819" y="2368"/>
              <a:ext cx="432" cy="1016"/>
              <a:chOff x="1968" y="2160"/>
              <a:chExt cx="432" cy="1016"/>
            </a:xfrm>
          </p:grpSpPr>
          <p:sp>
            <p:nvSpPr>
              <p:cNvPr id="1048719" name="Line 35"/>
              <p:cNvSpPr>
                <a:spLocks noChangeShapeType="1"/>
              </p:cNvSpPr>
              <p:nvPr/>
            </p:nvSpPr>
            <p:spPr bwMode="auto">
              <a:xfrm>
                <a:off x="1968" y="2256"/>
                <a:ext cx="432" cy="62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20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73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21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Group 38"/>
            <p:cNvGrpSpPr/>
            <p:nvPr/>
          </p:nvGrpSpPr>
          <p:grpSpPr bwMode="auto">
            <a:xfrm>
              <a:off x="3163" y="1168"/>
              <a:ext cx="1776" cy="968"/>
              <a:chOff x="3312" y="960"/>
              <a:chExt cx="1776" cy="968"/>
            </a:xfrm>
          </p:grpSpPr>
          <p:sp>
            <p:nvSpPr>
              <p:cNvPr id="1048722" name="Line 39"/>
              <p:cNvSpPr>
                <a:spLocks noChangeShapeType="1"/>
              </p:cNvSpPr>
              <p:nvPr/>
            </p:nvSpPr>
            <p:spPr bwMode="auto">
              <a:xfrm>
                <a:off x="3312" y="1008"/>
                <a:ext cx="1440" cy="57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23" name="Text Box 40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24" name="Text Box 41"/>
              <p:cNvSpPr txBox="1">
                <a:spLocks noChangeArrowheads="1"/>
              </p:cNvSpPr>
              <p:nvPr/>
            </p:nvSpPr>
            <p:spPr bwMode="auto">
              <a:xfrm>
                <a:off x="4032" y="960"/>
                <a:ext cx="287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" name="Group 42"/>
            <p:cNvGrpSpPr/>
            <p:nvPr/>
          </p:nvGrpSpPr>
          <p:grpSpPr bwMode="auto">
            <a:xfrm>
              <a:off x="2539" y="2368"/>
              <a:ext cx="1248" cy="439"/>
              <a:chOff x="2688" y="2160"/>
              <a:chExt cx="1248" cy="439"/>
            </a:xfrm>
          </p:grpSpPr>
          <p:sp>
            <p:nvSpPr>
              <p:cNvPr id="1048725" name="Line 43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912" cy="192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26" name="Text Box 44"/>
              <p:cNvSpPr txBox="1">
                <a:spLocks noChangeArrowheads="1"/>
              </p:cNvSpPr>
              <p:nvPr/>
            </p:nvSpPr>
            <p:spPr bwMode="auto">
              <a:xfrm>
                <a:off x="3647" y="2160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27" name="Text Box 45"/>
              <p:cNvSpPr txBox="1">
                <a:spLocks noChangeArrowheads="1"/>
              </p:cNvSpPr>
              <p:nvPr/>
            </p:nvSpPr>
            <p:spPr bwMode="auto">
              <a:xfrm>
                <a:off x="3022" y="2160"/>
                <a:ext cx="291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Group 46"/>
            <p:cNvGrpSpPr/>
            <p:nvPr/>
          </p:nvGrpSpPr>
          <p:grpSpPr bwMode="auto">
            <a:xfrm>
              <a:off x="2539" y="2368"/>
              <a:ext cx="528" cy="1304"/>
              <a:chOff x="2688" y="2160"/>
              <a:chExt cx="528" cy="1304"/>
            </a:xfrm>
          </p:grpSpPr>
          <p:sp>
            <p:nvSpPr>
              <p:cNvPr id="1048728" name="Line 47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528" cy="110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29" name="Text Box 48"/>
              <p:cNvSpPr txBox="1">
                <a:spLocks noChangeArrowheads="1"/>
              </p:cNvSpPr>
              <p:nvPr/>
            </p:nvSpPr>
            <p:spPr bwMode="auto">
              <a:xfrm>
                <a:off x="2880" y="3025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30" name="Text Box 49"/>
              <p:cNvSpPr txBox="1">
                <a:spLocks noChangeArrowheads="1"/>
              </p:cNvSpPr>
              <p:nvPr/>
            </p:nvSpPr>
            <p:spPr bwMode="auto">
              <a:xfrm>
                <a:off x="2927" y="2448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Group 50"/>
            <p:cNvGrpSpPr/>
            <p:nvPr/>
          </p:nvGrpSpPr>
          <p:grpSpPr bwMode="auto">
            <a:xfrm>
              <a:off x="3307" y="1792"/>
              <a:ext cx="336" cy="768"/>
              <a:chOff x="3456" y="1584"/>
              <a:chExt cx="336" cy="768"/>
            </a:xfrm>
          </p:grpSpPr>
          <p:sp>
            <p:nvSpPr>
              <p:cNvPr id="1048731" name="Line 51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32" name="Text Box 52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Group 53"/>
            <p:cNvGrpSpPr/>
            <p:nvPr/>
          </p:nvGrpSpPr>
          <p:grpSpPr bwMode="auto">
            <a:xfrm>
              <a:off x="2299" y="1792"/>
              <a:ext cx="1008" cy="1248"/>
              <a:chOff x="2448" y="1584"/>
              <a:chExt cx="1008" cy="1248"/>
            </a:xfrm>
          </p:grpSpPr>
          <p:sp>
            <p:nvSpPr>
              <p:cNvPr id="1048733" name="Line 54"/>
              <p:cNvSpPr>
                <a:spLocks noChangeShapeType="1"/>
              </p:cNvSpPr>
              <p:nvPr/>
            </p:nvSpPr>
            <p:spPr bwMode="auto">
              <a:xfrm flipH="1">
                <a:off x="2448" y="1584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34" name="Text Box 55"/>
              <p:cNvSpPr txBox="1">
                <a:spLocks noChangeArrowheads="1"/>
              </p:cNvSpPr>
              <p:nvPr/>
            </p:nvSpPr>
            <p:spPr bwMode="auto">
              <a:xfrm>
                <a:off x="2977" y="1631"/>
                <a:ext cx="286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Group 56"/>
            <p:cNvGrpSpPr/>
            <p:nvPr/>
          </p:nvGrpSpPr>
          <p:grpSpPr bwMode="auto">
            <a:xfrm>
              <a:off x="3451" y="1792"/>
              <a:ext cx="1152" cy="768"/>
              <a:chOff x="3600" y="1584"/>
              <a:chExt cx="1152" cy="768"/>
            </a:xfrm>
          </p:grpSpPr>
          <p:sp>
            <p:nvSpPr>
              <p:cNvPr id="1048735" name="Line 57"/>
              <p:cNvSpPr>
                <a:spLocks noChangeShapeType="1"/>
              </p:cNvSpPr>
              <p:nvPr/>
            </p:nvSpPr>
            <p:spPr bwMode="auto">
              <a:xfrm flipV="1">
                <a:off x="3600" y="1584"/>
                <a:ext cx="1152" cy="768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36" name="Text Box 58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8" name="Group 59"/>
            <p:cNvGrpSpPr/>
            <p:nvPr/>
          </p:nvGrpSpPr>
          <p:grpSpPr bwMode="auto">
            <a:xfrm>
              <a:off x="3078" y="3124"/>
              <a:ext cx="1344" cy="538"/>
              <a:chOff x="3216" y="2928"/>
              <a:chExt cx="1344" cy="538"/>
            </a:xfrm>
          </p:grpSpPr>
          <p:sp>
            <p:nvSpPr>
              <p:cNvPr id="1048737" name="Line 60"/>
              <p:cNvSpPr>
                <a:spLocks noChangeShapeType="1"/>
              </p:cNvSpPr>
              <p:nvPr/>
            </p:nvSpPr>
            <p:spPr bwMode="auto">
              <a:xfrm flipV="1">
                <a:off x="3216" y="2928"/>
                <a:ext cx="1152" cy="384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38" name="Text Box 61"/>
              <p:cNvSpPr txBox="1">
                <a:spLocks noChangeArrowheads="1"/>
              </p:cNvSpPr>
              <p:nvPr/>
            </p:nvSpPr>
            <p:spPr bwMode="auto">
              <a:xfrm>
                <a:off x="4272" y="2977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39" name="Text Box 62"/>
              <p:cNvSpPr txBox="1">
                <a:spLocks noChangeArrowheads="1"/>
              </p:cNvSpPr>
              <p:nvPr/>
            </p:nvSpPr>
            <p:spPr bwMode="auto">
              <a:xfrm>
                <a:off x="3744" y="3026"/>
                <a:ext cx="288" cy="4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Group 63"/>
            <p:cNvGrpSpPr/>
            <p:nvPr/>
          </p:nvGrpSpPr>
          <p:grpSpPr bwMode="auto">
            <a:xfrm>
              <a:off x="2299" y="2992"/>
              <a:ext cx="1344" cy="486"/>
              <a:chOff x="2448" y="2784"/>
              <a:chExt cx="1344" cy="486"/>
            </a:xfrm>
          </p:grpSpPr>
          <p:sp>
            <p:nvSpPr>
              <p:cNvPr id="1048740" name="Line 64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1248" cy="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41" name="Text Box 65"/>
              <p:cNvSpPr txBox="1">
                <a:spLocks noChangeArrowheads="1"/>
              </p:cNvSpPr>
              <p:nvPr/>
            </p:nvSpPr>
            <p:spPr bwMode="auto">
              <a:xfrm>
                <a:off x="3504" y="2784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742" name="Text Box 66"/>
              <p:cNvSpPr txBox="1">
                <a:spLocks noChangeArrowheads="1"/>
              </p:cNvSpPr>
              <p:nvPr/>
            </p:nvSpPr>
            <p:spPr bwMode="auto">
              <a:xfrm>
                <a:off x="2591" y="2831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67"/>
            <p:cNvGrpSpPr/>
            <p:nvPr/>
          </p:nvGrpSpPr>
          <p:grpSpPr bwMode="auto">
            <a:xfrm>
              <a:off x="4219" y="1840"/>
              <a:ext cx="432" cy="1296"/>
              <a:chOff x="4368" y="1632"/>
              <a:chExt cx="432" cy="1296"/>
            </a:xfrm>
          </p:grpSpPr>
          <p:sp>
            <p:nvSpPr>
              <p:cNvPr id="1048743" name="Line 68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336" cy="1296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44" name="Text Box 69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288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Group 70"/>
            <p:cNvGrpSpPr/>
            <p:nvPr/>
          </p:nvGrpSpPr>
          <p:grpSpPr bwMode="auto">
            <a:xfrm>
              <a:off x="3547" y="1792"/>
              <a:ext cx="1008" cy="1200"/>
              <a:chOff x="480" y="2400"/>
              <a:chExt cx="1008" cy="1200"/>
            </a:xfrm>
          </p:grpSpPr>
          <p:sp>
            <p:nvSpPr>
              <p:cNvPr id="1048745" name="Line 71"/>
              <p:cNvSpPr>
                <a:spLocks noChangeShapeType="1"/>
              </p:cNvSpPr>
              <p:nvPr/>
            </p:nvSpPr>
            <p:spPr bwMode="auto">
              <a:xfrm flipV="1">
                <a:off x="480" y="2400"/>
                <a:ext cx="1008" cy="1200"/>
              </a:xfrm>
              <a:prstGeom prst="line">
                <a:avLst/>
              </a:prstGeom>
              <a:noFill/>
              <a:ln w="38100">
                <a:solidFill>
                  <a:srgbClr val="000514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1048746" name="Text Box 72"/>
              <p:cNvSpPr txBox="1">
                <a:spLocks noChangeArrowheads="1"/>
              </p:cNvSpPr>
              <p:nvPr/>
            </p:nvSpPr>
            <p:spPr bwMode="auto">
              <a:xfrm>
                <a:off x="911" y="2976"/>
                <a:ext cx="289" cy="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>
                  <a:solidFill>
                    <a:srgbClr val="003399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48747" name="Rectangle 73"/>
          <p:cNvSpPr>
            <a:spLocks noChangeArrowheads="1"/>
          </p:cNvSpPr>
          <p:nvPr/>
        </p:nvSpPr>
        <p:spPr bwMode="auto">
          <a:xfrm>
            <a:off x="296863" y="2979738"/>
            <a:ext cx="30480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zh-CN" altLang="en-US">
                <a:solidFill>
                  <a:srgbClr val="5E2CAE"/>
                </a:solidFill>
                <a:latin typeface="宋体" panose="02010600030101010101" pitchFamily="2" charset="-122"/>
              </a:rPr>
              <a:t>这项工程至少需要多少天才能完成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?</a:t>
            </a:r>
            <a:endParaRPr lang="en-US" altLang="zh-CN">
              <a:solidFill>
                <a:srgbClr val="5E2CAE"/>
              </a:solidFill>
              <a:latin typeface="宋体" panose="02010600030101010101" pitchFamily="2" charset="-122"/>
            </a:endParaRPr>
          </a:p>
        </p:txBody>
      </p:sp>
      <p:sp>
        <p:nvSpPr>
          <p:cNvPr id="1048748" name="Text Box 74"/>
          <p:cNvSpPr txBox="1">
            <a:spLocks noChangeArrowheads="1"/>
          </p:cNvSpPr>
          <p:nvPr/>
        </p:nvSpPr>
        <p:spPr bwMode="auto">
          <a:xfrm>
            <a:off x="296863" y="4103688"/>
            <a:ext cx="4284662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E2CAE"/>
                </a:solidFill>
                <a:latin typeface="宋体" panose="02010600030101010101" pitchFamily="2" charset="-122"/>
              </a:rPr>
              <a:t>就是要求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A</a:t>
            </a:r>
            <a:r>
              <a:rPr lang="zh-CN" altLang="en-US">
                <a:solidFill>
                  <a:srgbClr val="5E2CAE"/>
                </a:solidFill>
                <a:latin typeface="宋体" panose="02010600030101010101" pitchFamily="2" charset="-122"/>
              </a:rPr>
              <a:t>到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N</a:t>
            </a:r>
            <a:r>
              <a:rPr lang="zh-CN" altLang="en-US">
                <a:solidFill>
                  <a:srgbClr val="5E2CAE"/>
                </a:solidFill>
                <a:latin typeface="宋体" panose="02010600030101010101" pitchFamily="2" charset="-122"/>
              </a:rPr>
              <a:t>的最长路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5E2CAE"/>
                </a:solidFill>
                <a:latin typeface="宋体" panose="02010600030101010101" pitchFamily="2" charset="-122"/>
              </a:rPr>
              <a:t>此路径称为</a:t>
            </a: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关键路径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rgbClr val="5E2CAE"/>
              </a:solidFill>
              <a:latin typeface="宋体" panose="02010600030101010101" pitchFamily="2" charset="-122"/>
            </a:endParaRPr>
          </a:p>
        </p:txBody>
      </p:sp>
      <p:sp>
        <p:nvSpPr>
          <p:cNvPr id="1048749" name="Rectangle 75"/>
          <p:cNvSpPr>
            <a:spLocks noChangeArrowheads="1"/>
          </p:cNvSpPr>
          <p:nvPr/>
        </p:nvSpPr>
        <p:spPr bwMode="auto">
          <a:xfrm>
            <a:off x="161925" y="5229225"/>
            <a:ext cx="87122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5E2CAE"/>
                </a:solidFill>
                <a:latin typeface="宋体" panose="02010600030101010101" pitchFamily="2" charset="-122"/>
              </a:rPr>
              <a:t>哪些工程不能延误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? </a:t>
            </a:r>
            <a:r>
              <a:rPr lang="zh-CN" altLang="en-US">
                <a:solidFill>
                  <a:srgbClr val="5E2CAE"/>
                </a:solidFill>
                <a:latin typeface="宋体" panose="02010600030101010101" pitchFamily="2" charset="-122"/>
              </a:rPr>
              <a:t>哪些工程可以延误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? </a:t>
            </a:r>
            <a:r>
              <a:rPr lang="zh-CN" altLang="en-US">
                <a:solidFill>
                  <a:srgbClr val="5E2CAE"/>
                </a:solidFill>
                <a:latin typeface="宋体" panose="02010600030101010101" pitchFamily="2" charset="-122"/>
              </a:rPr>
              <a:t>最多可延误多少天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?</a:t>
            </a:r>
            <a:endParaRPr lang="en-US" altLang="zh-CN">
              <a:solidFill>
                <a:srgbClr val="5E2CAE"/>
              </a:solidFill>
              <a:latin typeface="宋体" panose="02010600030101010101" pitchFamily="2" charset="-122"/>
            </a:endParaRPr>
          </a:p>
          <a:p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关键路径上的那些工程不能延误</a:t>
            </a:r>
            <a:r>
              <a:rPr lang="en-US" altLang="zh-CN">
                <a:solidFill>
                  <a:srgbClr val="5E2CAE"/>
                </a:solidFill>
                <a:latin typeface="宋体" panose="02010600030101010101" pitchFamily="2" charset="-122"/>
              </a:rPr>
              <a:t>.</a:t>
            </a:r>
            <a:endParaRPr lang="en-US" altLang="zh-CN">
              <a:solidFill>
                <a:srgbClr val="5E2CAE"/>
              </a:solidFill>
              <a:latin typeface="宋体" panose="02010600030101010101" pitchFamily="2" charset="-122"/>
            </a:endParaRPr>
          </a:p>
        </p:txBody>
      </p:sp>
      <p:sp>
        <p:nvSpPr>
          <p:cNvPr id="1048750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48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8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7" grpId="0" autoUpdateAnimBg="0" build="p"/>
      <p:bldP spid="1048748" grpId="0" autoUpdateAnimBg="0" build="p"/>
      <p:bldP spid="1048749" grpId="0" autoUpdateAnimBg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9558</Words>
  <Application>WPS 演示</Application>
  <PresentationFormat/>
  <Paragraphs>1440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49</vt:i4>
      </vt:variant>
    </vt:vector>
  </HeadingPairs>
  <TitlesOfParts>
    <vt:vector size="79" baseType="lpstr">
      <vt:lpstr>Arial</vt:lpstr>
      <vt:lpstr>宋体</vt:lpstr>
      <vt:lpstr>Wingdings</vt:lpstr>
      <vt:lpstr>Calibri</vt:lpstr>
      <vt:lpstr>MS PGothic</vt:lpstr>
      <vt:lpstr>MS Mincho</vt:lpstr>
      <vt:lpstr>Yu Gothic</vt:lpstr>
      <vt:lpstr>MS PMincho</vt:lpstr>
      <vt:lpstr>黑体</vt:lpstr>
      <vt:lpstr>Arial Unicode MS</vt:lpstr>
      <vt:lpstr>Times New Roman</vt:lpstr>
      <vt:lpstr>Garamond</vt:lpstr>
      <vt:lpstr>华文楷体</vt:lpstr>
      <vt:lpstr>华文细黑</vt:lpstr>
      <vt:lpstr>微软雅黑</vt:lpstr>
      <vt:lpstr>Arial Unicode MS</vt:lpstr>
      <vt:lpstr>楷体_GB2312</vt:lpstr>
      <vt:lpstr>新宋体</vt:lpstr>
      <vt:lpstr>Symbol</vt:lpstr>
      <vt:lpstr>Tahoma</vt:lpstr>
      <vt:lpstr>热</vt:lpstr>
      <vt:lpstr>7_热</vt:lpstr>
      <vt:lpstr>5_热</vt:lpstr>
      <vt:lpstr>2_热</vt:lpstr>
      <vt:lpstr>Equation.3</vt:lpstr>
      <vt:lpstr>Equation.3</vt:lpstr>
      <vt:lpstr>Visio.Drawing.11</vt:lpstr>
      <vt:lpstr>Visio.Drawing.11</vt:lpstr>
      <vt:lpstr>Visio.Drawing.11</vt:lpstr>
      <vt:lpstr>Visio.Drawing.11</vt:lpstr>
      <vt:lpstr>PowerPoint 演示文稿</vt:lpstr>
      <vt:lpstr>上堂课回顾</vt:lpstr>
      <vt:lpstr>第二章 道路与回路</vt:lpstr>
      <vt:lpstr>关键路径</vt:lpstr>
      <vt:lpstr>关键路径</vt:lpstr>
      <vt:lpstr>关键路径</vt:lpstr>
      <vt:lpstr>关键路径</vt:lpstr>
      <vt:lpstr>PT图</vt:lpstr>
      <vt:lpstr>关键路径</vt:lpstr>
      <vt:lpstr>关键路径</vt:lpstr>
      <vt:lpstr>关键路径</vt:lpstr>
      <vt:lpstr>拓扑排序</vt:lpstr>
      <vt:lpstr>拓扑排序</vt:lpstr>
      <vt:lpstr>拓扑排序</vt:lpstr>
      <vt:lpstr>拓扑排序</vt:lpstr>
      <vt:lpstr>拓扑排序</vt:lpstr>
      <vt:lpstr>关键路径</vt:lpstr>
      <vt:lpstr>关键路径</vt:lpstr>
      <vt:lpstr>关键路径实例</vt:lpstr>
      <vt:lpstr>关键路径实例</vt:lpstr>
      <vt:lpstr>关键路径</vt:lpstr>
      <vt:lpstr>关键路径</vt:lpstr>
      <vt:lpstr>关键路径</vt:lpstr>
      <vt:lpstr>关键路径</vt:lpstr>
      <vt:lpstr>关键路径</vt:lpstr>
      <vt:lpstr>关键路径</vt:lpstr>
      <vt:lpstr>PERT图</vt:lpstr>
      <vt:lpstr>PT图与PERT图的比较</vt:lpstr>
      <vt:lpstr>第二章 道路与回路</vt:lpstr>
      <vt:lpstr>中国邮路(The Chinese postman problem)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有向图的中国邮路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本章总结</vt:lpstr>
      <vt:lpstr>本章总结</vt:lpstr>
      <vt:lpstr>和最短路径相关的其它算法</vt:lpstr>
      <vt:lpstr>作业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zhaochen20</cp:lastModifiedBy>
  <cp:revision>11</cp:revision>
  <dcterms:created xsi:type="dcterms:W3CDTF">2021-04-03T01:15:00Z</dcterms:created>
  <dcterms:modified xsi:type="dcterms:W3CDTF">2021-06-07T23:07:52Z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0AEE6E3DFB5B4A988595927FBC01B8B1</vt:lpwstr>
  </property>
  <property fmtid="{D5CDD505-2E9C-101B-9397-08002B2CF9AE}" pid="3" name="KSOProductBuildVer">
    <vt:lpwstr>2052-11.1.0.10577</vt:lpwstr>
  </property>
</Properties>
</file>