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112"/>
  </p:handoutMasterIdLst>
  <p:sldIdLst>
    <p:sldId id="742" r:id="rId4"/>
    <p:sldId id="743" r:id="rId6"/>
    <p:sldId id="765" r:id="rId7"/>
    <p:sldId id="766" r:id="rId8"/>
    <p:sldId id="768" r:id="rId9"/>
    <p:sldId id="755" r:id="rId10"/>
    <p:sldId id="756" r:id="rId11"/>
    <p:sldId id="757" r:id="rId12"/>
    <p:sldId id="758" r:id="rId13"/>
    <p:sldId id="759" r:id="rId14"/>
    <p:sldId id="614" r:id="rId15"/>
    <p:sldId id="615" r:id="rId16"/>
    <p:sldId id="616" r:id="rId17"/>
    <p:sldId id="617" r:id="rId18"/>
    <p:sldId id="618" r:id="rId19"/>
    <p:sldId id="619" r:id="rId20"/>
    <p:sldId id="620" r:id="rId21"/>
    <p:sldId id="621" r:id="rId22"/>
    <p:sldId id="727" r:id="rId23"/>
    <p:sldId id="622" r:id="rId24"/>
    <p:sldId id="623" r:id="rId25"/>
    <p:sldId id="624" r:id="rId26"/>
    <p:sldId id="625" r:id="rId27"/>
    <p:sldId id="626" r:id="rId28"/>
    <p:sldId id="627" r:id="rId29"/>
    <p:sldId id="628" r:id="rId30"/>
    <p:sldId id="631" r:id="rId31"/>
    <p:sldId id="632" r:id="rId32"/>
    <p:sldId id="633" r:id="rId33"/>
    <p:sldId id="634" r:id="rId34"/>
    <p:sldId id="630" r:id="rId35"/>
    <p:sldId id="635" r:id="rId36"/>
    <p:sldId id="724" r:id="rId37"/>
    <p:sldId id="725" r:id="rId38"/>
    <p:sldId id="638" r:id="rId39"/>
    <p:sldId id="639" r:id="rId40"/>
    <p:sldId id="640" r:id="rId41"/>
    <p:sldId id="643" r:id="rId42"/>
    <p:sldId id="644" r:id="rId43"/>
    <p:sldId id="641" r:id="rId44"/>
    <p:sldId id="769" r:id="rId45"/>
    <p:sldId id="645" r:id="rId46"/>
    <p:sldId id="646" r:id="rId47"/>
    <p:sldId id="647" r:id="rId48"/>
    <p:sldId id="648" r:id="rId49"/>
    <p:sldId id="649" r:id="rId50"/>
    <p:sldId id="652" r:id="rId51"/>
    <p:sldId id="653" r:id="rId52"/>
    <p:sldId id="654" r:id="rId53"/>
    <p:sldId id="657" r:id="rId54"/>
    <p:sldId id="658" r:id="rId55"/>
    <p:sldId id="659" r:id="rId56"/>
    <p:sldId id="660" r:id="rId57"/>
    <p:sldId id="722" r:id="rId58"/>
    <p:sldId id="723" r:id="rId59"/>
    <p:sldId id="663" r:id="rId60"/>
    <p:sldId id="664" r:id="rId61"/>
    <p:sldId id="728" r:id="rId62"/>
    <p:sldId id="665" r:id="rId63"/>
    <p:sldId id="726" r:id="rId64"/>
    <p:sldId id="668" r:id="rId65"/>
    <p:sldId id="669" r:id="rId66"/>
    <p:sldId id="670" r:id="rId67"/>
    <p:sldId id="671" r:id="rId68"/>
    <p:sldId id="672" r:id="rId69"/>
    <p:sldId id="673" r:id="rId70"/>
    <p:sldId id="674" r:id="rId71"/>
    <p:sldId id="675" r:id="rId72"/>
    <p:sldId id="676" r:id="rId73"/>
    <p:sldId id="762" r:id="rId74"/>
    <p:sldId id="677" r:id="rId75"/>
    <p:sldId id="678" r:id="rId76"/>
    <p:sldId id="680" r:id="rId77"/>
    <p:sldId id="681" r:id="rId78"/>
    <p:sldId id="682" r:id="rId79"/>
    <p:sldId id="683" r:id="rId80"/>
    <p:sldId id="684" r:id="rId81"/>
    <p:sldId id="685" r:id="rId82"/>
    <p:sldId id="686" r:id="rId83"/>
    <p:sldId id="687" r:id="rId84"/>
    <p:sldId id="763" r:id="rId85"/>
    <p:sldId id="688" r:id="rId86"/>
    <p:sldId id="690" r:id="rId87"/>
    <p:sldId id="691" r:id="rId88"/>
    <p:sldId id="693" r:id="rId89"/>
    <p:sldId id="694" r:id="rId90"/>
    <p:sldId id="695" r:id="rId91"/>
    <p:sldId id="696" r:id="rId92"/>
    <p:sldId id="764" r:id="rId93"/>
    <p:sldId id="697" r:id="rId94"/>
    <p:sldId id="698" r:id="rId95"/>
    <p:sldId id="699" r:id="rId96"/>
    <p:sldId id="700" r:id="rId97"/>
    <p:sldId id="701" r:id="rId98"/>
    <p:sldId id="702" r:id="rId99"/>
    <p:sldId id="705" r:id="rId100"/>
    <p:sldId id="655" r:id="rId101"/>
    <p:sldId id="732" r:id="rId102"/>
    <p:sldId id="733" r:id="rId103"/>
    <p:sldId id="734" r:id="rId104"/>
    <p:sldId id="735" r:id="rId105"/>
    <p:sldId id="736" r:id="rId106"/>
    <p:sldId id="737" r:id="rId107"/>
    <p:sldId id="738" r:id="rId108"/>
    <p:sldId id="739" r:id="rId109"/>
    <p:sldId id="740" r:id="rId110"/>
    <p:sldId id="741" r:id="rId111"/>
  </p:sldIdLst>
  <p:sldSz cx="9144000" cy="6858000" type="screen4x3"/>
  <p:notesSz cx="6735445" cy="9865995"/>
  <p:defaultTextStyle>
    <a:defPPr>
      <a:defRPr lang="ja-JP"/>
    </a:defPPr>
    <a:lvl1pPr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a:srgbClr val="FF0000"/>
    <a:srgbClr val="9933FF"/>
    <a:srgbClr val="CCECFF"/>
    <a:srgbClr val="66FF99"/>
    <a:srgbClr val="FF5050"/>
    <a:srgbClr val="0000CC"/>
    <a:srgbClr val="FFCC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7403" autoAdjust="0"/>
  </p:normalViewPr>
  <p:slideViewPr>
    <p:cSldViewPr snapToGrid="0">
      <p:cViewPr varScale="1">
        <p:scale>
          <a:sx n="119" d="100"/>
          <a:sy n="119" d="100"/>
        </p:scale>
        <p:origin x="1622" y="91"/>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078"/>
    </p:cViewPr>
  </p:sorterViewPr>
  <p:notesViewPr>
    <p:cSldViewPr snapToGrid="0">
      <p:cViewPr varScale="1">
        <p:scale>
          <a:sx n="43" d="100"/>
          <a:sy n="43" d="100"/>
        </p:scale>
        <p:origin x="2820" y="51"/>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handoutMaster" Target="handoutMasters/handoutMaster1.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62.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70.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6.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6.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wmf"/><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5.emf"/><Relationship Id="rId1" Type="http://schemas.openxmlformats.org/officeDocument/2006/relationships/image" Target="../media/image5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1ABA0ECA-718A-4B3E-8C25-B97E9311319A}" type="slidenum">
              <a:rPr lang="en-US" altLang="ja-JP"/>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ln>
          <a:effectLst/>
        </p:spPr>
        <p:txBody>
          <a:bodyPr vert="horz" wrap="square" lIns="90827" tIns="45414" rIns="90827" bIns="45414" numCol="1" anchor="t" anchorCtr="0" compatLnSpc="1"/>
          <a:lstStyle/>
          <a:p>
            <a:pPr lvl="0"/>
            <a:r>
              <a:rPr lang="ja-JP" altLang="en-US" noProof="0" smtClean="0"/>
              <a:t>マスタ テキストの書式設定</a:t>
            </a:r>
            <a:endParaRPr lang="ja-JP" altLang="en-US" noProof="0" smtClean="0"/>
          </a:p>
          <a:p>
            <a:pPr lvl="1"/>
            <a:r>
              <a:rPr lang="ja-JP" altLang="en-US" noProof="0" smtClean="0"/>
              <a:t>第 </a:t>
            </a:r>
            <a:r>
              <a:rPr lang="en-US" altLang="ja-JP" noProof="0" smtClean="0"/>
              <a:t>2 </a:t>
            </a:r>
            <a:r>
              <a:rPr lang="ja-JP" altLang="en-US" noProof="0" smtClean="0"/>
              <a:t>レベル</a:t>
            </a:r>
            <a:endParaRPr lang="ja-JP" altLang="en-US" noProof="0" smtClean="0"/>
          </a:p>
          <a:p>
            <a:pPr lvl="2"/>
            <a:r>
              <a:rPr lang="ja-JP" altLang="en-US" noProof="0" smtClean="0"/>
              <a:t>第 </a:t>
            </a:r>
            <a:r>
              <a:rPr lang="en-US" altLang="ja-JP" noProof="0" smtClean="0"/>
              <a:t>3 </a:t>
            </a:r>
            <a:r>
              <a:rPr lang="ja-JP" altLang="en-US" noProof="0" smtClean="0"/>
              <a:t>レベル</a:t>
            </a:r>
            <a:endParaRPr lang="ja-JP" altLang="en-US" noProof="0" smtClean="0"/>
          </a:p>
          <a:p>
            <a:pPr lvl="3"/>
            <a:r>
              <a:rPr lang="ja-JP" altLang="en-US" noProof="0" smtClean="0"/>
              <a:t>第 </a:t>
            </a:r>
            <a:r>
              <a:rPr lang="en-US" altLang="ja-JP" noProof="0" smtClean="0"/>
              <a:t>4 </a:t>
            </a:r>
            <a:r>
              <a:rPr lang="ja-JP" altLang="en-US" noProof="0" smtClean="0"/>
              <a:t>レベル</a:t>
            </a:r>
            <a:endParaRPr lang="ja-JP" altLang="en-US" noProof="0" smtClean="0"/>
          </a:p>
          <a:p>
            <a:pPr lvl="4"/>
            <a:r>
              <a:rPr lang="ja-JP" altLang="en-US" noProof="0" smtClean="0"/>
              <a:t>第 </a:t>
            </a:r>
            <a:r>
              <a:rPr lang="en-US" altLang="ja-JP" noProof="0" smtClean="0"/>
              <a:t>5 </a:t>
            </a:r>
            <a:r>
              <a:rPr lang="ja-JP" altLang="en-US" noProof="0" smtClean="0"/>
              <a:t>レベル</a:t>
            </a:r>
            <a:endParaRPr lang="ja-JP" altLang="en-US" noProof="0" smtClean="0"/>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2D44F612-6E70-4630-AAF0-6C87F44533E2}" type="slidenum">
              <a:rPr lang="en-US" altLang="ja-JP"/>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898102" y="4686499"/>
            <a:ext cx="4939560" cy="4439841"/>
          </a:xfrm>
          <a:noFill/>
        </p:spPr>
        <p:txBody>
          <a:bodyPr/>
          <a:lstStyle/>
          <a:p>
            <a:pPr eaLnBrk="1" hangingPunct="1"/>
            <a:endParaRPr lang="zh-CN" altLang="zh-CN" smtClean="0">
              <a:solidFill>
                <a:srgbClr val="FF33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solidFill>
                  <a:prstClr val="black"/>
                </a:solidFill>
              </a:rPr>
            </a:fld>
            <a:endParaRPr lang="en-US" altLang="ja-JP">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0D3D7A2-EFBA-4FB8-B6C0-96F6094D284E}" type="slidenum">
              <a:rPr lang="en-US" altLang="zh-CN" smtClean="0">
                <a:solidFill>
                  <a:srgbClr val="000000"/>
                </a:solidFill>
              </a:rPr>
            </a:fld>
            <a:endParaRPr lang="en-US" altLang="zh-CN" smtClean="0">
              <a:solidFill>
                <a:srgbClr val="000000"/>
              </a:solidFill>
            </a:endParaRPr>
          </a:p>
        </p:txBody>
      </p:sp>
      <p:sp>
        <p:nvSpPr>
          <p:cNvPr id="148483" name="Rectangle 7"/>
          <p:cNvSpPr txBox="1">
            <a:spLocks noGrp="1" noChangeArrowheads="1"/>
          </p:cNvSpPr>
          <p:nvPr/>
        </p:nvSpPr>
        <p:spPr bwMode="auto">
          <a:xfrm>
            <a:off x="3815373" y="9371285"/>
            <a:ext cx="2918831" cy="493316"/>
          </a:xfrm>
          <a:prstGeom prst="rect">
            <a:avLst/>
          </a:prstGeom>
          <a:noFill/>
          <a:ln w="9525">
            <a:noFill/>
            <a:miter lim="800000"/>
          </a:ln>
        </p:spPr>
        <p:txBody>
          <a:bodyPr lIns="91431" tIns="45716" rIns="91431" bIns="45716" anchor="b"/>
          <a:lstStyle/>
          <a:p>
            <a:pPr algn="r" defTabSz="844550"/>
            <a:fld id="{AF41C568-BED5-4FF7-955F-0927EA3FC1E6}" type="slidenum">
              <a:rPr lang="en-US" altLang="zh-CN" sz="1200" b="0">
                <a:solidFill>
                  <a:srgbClr val="000000"/>
                </a:solidFill>
              </a:rPr>
            </a:fld>
            <a:endParaRPr lang="en-US" altLang="zh-CN" sz="1200" b="0">
              <a:solidFill>
                <a:srgbClr val="000000"/>
              </a:solidFill>
            </a:endParaRPr>
          </a:p>
        </p:txBody>
      </p:sp>
      <p:sp>
        <p:nvSpPr>
          <p:cNvPr id="148484" name="Rectangle 2"/>
          <p:cNvSpPr>
            <a:spLocks noGrp="1" noRot="1" noChangeAspect="1" noChangeArrowheads="1" noTextEdit="1"/>
          </p:cNvSpPr>
          <p:nvPr>
            <p:ph type="sldImg"/>
          </p:nvPr>
        </p:nvSpPr>
        <p:spPr/>
      </p:sp>
      <p:sp>
        <p:nvSpPr>
          <p:cNvPr id="148485" name="Rectangle 3"/>
          <p:cNvSpPr>
            <a:spLocks noGrp="1" noChangeArrowheads="1"/>
          </p:cNvSpPr>
          <p:nvPr>
            <p:ph type="body" idx="1"/>
          </p:nvPr>
        </p:nvSpPr>
        <p:spPr>
          <a:noFill/>
        </p:spPr>
        <p:txBody>
          <a:bodyPr lIns="91431" tIns="45716" rIns="91431" bIns="45716"/>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33704E7B-C130-4AAA-9BBE-3E1BE5EFC209}" type="slidenum">
              <a:rPr lang="en-US" altLang="zh-CN" smtClean="0">
                <a:solidFill>
                  <a:srgbClr val="000000"/>
                </a:solidFill>
              </a:rPr>
            </a:fld>
            <a:endParaRPr lang="en-US" altLang="zh-CN" smtClean="0">
              <a:solidFill>
                <a:srgbClr val="000000"/>
              </a:solidFill>
            </a:endParaRPr>
          </a:p>
        </p:txBody>
      </p:sp>
      <p:sp>
        <p:nvSpPr>
          <p:cNvPr id="151555" name="Rectangle 7"/>
          <p:cNvSpPr txBox="1">
            <a:spLocks noGrp="1" noChangeArrowheads="1"/>
          </p:cNvSpPr>
          <p:nvPr/>
        </p:nvSpPr>
        <p:spPr bwMode="auto">
          <a:xfrm>
            <a:off x="3815373" y="9371285"/>
            <a:ext cx="2918831" cy="493316"/>
          </a:xfrm>
          <a:prstGeom prst="rect">
            <a:avLst/>
          </a:prstGeom>
          <a:noFill/>
          <a:ln w="9525">
            <a:noFill/>
            <a:miter lim="800000"/>
          </a:ln>
        </p:spPr>
        <p:txBody>
          <a:bodyPr lIns="91431" tIns="45716" rIns="91431" bIns="45716" anchor="b"/>
          <a:lstStyle/>
          <a:p>
            <a:pPr algn="r" defTabSz="844550"/>
            <a:fld id="{D201E4A7-CCD4-4444-8E8C-CCF8148A41B6}" type="slidenum">
              <a:rPr lang="en-US" altLang="zh-CN" sz="1200" b="0">
                <a:solidFill>
                  <a:srgbClr val="000000"/>
                </a:solidFill>
              </a:rPr>
            </a:fld>
            <a:endParaRPr lang="en-US" altLang="zh-CN" sz="1200" b="0">
              <a:solidFill>
                <a:srgbClr val="000000"/>
              </a:solidFill>
            </a:endParaRPr>
          </a:p>
        </p:txBody>
      </p:sp>
      <p:sp>
        <p:nvSpPr>
          <p:cNvPr id="151556" name="Rectangle 2"/>
          <p:cNvSpPr>
            <a:spLocks noGrp="1" noRot="1" noChangeAspect="1" noChangeArrowheads="1" noTextEdit="1"/>
          </p:cNvSpPr>
          <p:nvPr>
            <p:ph type="sldImg"/>
          </p:nvPr>
        </p:nvSpPr>
        <p:spPr/>
      </p:sp>
      <p:sp>
        <p:nvSpPr>
          <p:cNvPr id="151557" name="Rectangle 3"/>
          <p:cNvSpPr>
            <a:spLocks noGrp="1" noChangeArrowheads="1"/>
          </p:cNvSpPr>
          <p:nvPr>
            <p:ph type="body" idx="1"/>
          </p:nvPr>
        </p:nvSpPr>
        <p:spPr>
          <a:noFill/>
        </p:spPr>
        <p:txBody>
          <a:bodyPr lIns="91431" tIns="45716" rIns="91431" bIns="45716"/>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43B45B6-8967-425C-98A5-FC2900599B88}" type="slidenum">
              <a:rPr lang="en-US" altLang="zh-CN" smtClean="0">
                <a:solidFill>
                  <a:srgbClr val="000000"/>
                </a:solidFill>
              </a:rPr>
            </a:fld>
            <a:endParaRPr lang="en-US" altLang="zh-CN" smtClean="0">
              <a:solidFill>
                <a:srgbClr val="000000"/>
              </a:solidFill>
            </a:endParaRPr>
          </a:p>
        </p:txBody>
      </p:sp>
      <p:sp>
        <p:nvSpPr>
          <p:cNvPr id="152579" name="Rectangle 7"/>
          <p:cNvSpPr txBox="1">
            <a:spLocks noGrp="1" noChangeArrowheads="1"/>
          </p:cNvSpPr>
          <p:nvPr/>
        </p:nvSpPr>
        <p:spPr bwMode="auto">
          <a:xfrm>
            <a:off x="3815373" y="9371285"/>
            <a:ext cx="2918831" cy="493316"/>
          </a:xfrm>
          <a:prstGeom prst="rect">
            <a:avLst/>
          </a:prstGeom>
          <a:noFill/>
          <a:ln w="9525">
            <a:noFill/>
            <a:miter lim="800000"/>
          </a:ln>
        </p:spPr>
        <p:txBody>
          <a:bodyPr lIns="91431" tIns="45716" rIns="91431" bIns="45716" anchor="b"/>
          <a:lstStyle/>
          <a:p>
            <a:pPr algn="r" defTabSz="844550"/>
            <a:fld id="{2781C71F-79B4-41AB-B23A-33FB488F9C16}" type="slidenum">
              <a:rPr lang="en-US" altLang="zh-CN" sz="1200" b="0">
                <a:solidFill>
                  <a:srgbClr val="000000"/>
                </a:solidFill>
              </a:rPr>
            </a:fld>
            <a:endParaRPr lang="en-US" altLang="zh-CN" sz="1200" b="0">
              <a:solidFill>
                <a:srgbClr val="000000"/>
              </a:solidFill>
            </a:endParaRPr>
          </a:p>
        </p:txBody>
      </p:sp>
      <p:sp>
        <p:nvSpPr>
          <p:cNvPr id="152580" name="Rectangle 2"/>
          <p:cNvSpPr>
            <a:spLocks noGrp="1" noRot="1" noChangeAspect="1" noChangeArrowheads="1" noTextEdit="1"/>
          </p:cNvSpPr>
          <p:nvPr>
            <p:ph type="sldImg"/>
          </p:nvPr>
        </p:nvSpPr>
        <p:spPr/>
      </p:sp>
      <p:sp>
        <p:nvSpPr>
          <p:cNvPr id="152581" name="Rectangle 3"/>
          <p:cNvSpPr>
            <a:spLocks noGrp="1" noChangeArrowheads="1"/>
          </p:cNvSpPr>
          <p:nvPr>
            <p:ph type="body" idx="1"/>
          </p:nvPr>
        </p:nvSpPr>
        <p:spPr>
          <a:noFill/>
        </p:spPr>
        <p:txBody>
          <a:bodyPr lIns="91431" tIns="45716" rIns="91431" bIns="45716"/>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3E74B56-36BD-4E93-9386-78703901A64C}" type="slidenum">
              <a:rPr lang="en-US" altLang="zh-CN" smtClean="0">
                <a:solidFill>
                  <a:srgbClr val="000000"/>
                </a:solidFill>
              </a:rPr>
            </a:fld>
            <a:endParaRPr lang="en-US" altLang="zh-CN" smtClean="0">
              <a:solidFill>
                <a:srgbClr val="000000"/>
              </a:solidFill>
            </a:endParaRPr>
          </a:p>
        </p:txBody>
      </p:sp>
      <p:sp>
        <p:nvSpPr>
          <p:cNvPr id="149507" name="Rectangle 7"/>
          <p:cNvSpPr txBox="1">
            <a:spLocks noGrp="1" noChangeArrowheads="1"/>
          </p:cNvSpPr>
          <p:nvPr/>
        </p:nvSpPr>
        <p:spPr bwMode="auto">
          <a:xfrm>
            <a:off x="3815373" y="9371285"/>
            <a:ext cx="2918831" cy="493316"/>
          </a:xfrm>
          <a:prstGeom prst="rect">
            <a:avLst/>
          </a:prstGeom>
          <a:noFill/>
          <a:ln w="9525">
            <a:noFill/>
            <a:miter lim="800000"/>
          </a:ln>
        </p:spPr>
        <p:txBody>
          <a:bodyPr lIns="91431" tIns="45716" rIns="91431" bIns="45716" anchor="b"/>
          <a:lstStyle/>
          <a:p>
            <a:pPr algn="r" defTabSz="844550"/>
            <a:fld id="{7367F13E-0797-4970-877A-BCAC9E34A496}" type="slidenum">
              <a:rPr lang="en-US" altLang="zh-CN" sz="1200" b="0">
                <a:solidFill>
                  <a:srgbClr val="000000"/>
                </a:solidFill>
              </a:rPr>
            </a:fld>
            <a:endParaRPr lang="en-US" altLang="zh-CN" sz="1200" b="0">
              <a:solidFill>
                <a:srgbClr val="000000"/>
              </a:solidFill>
            </a:endParaRPr>
          </a:p>
        </p:txBody>
      </p:sp>
      <p:sp>
        <p:nvSpPr>
          <p:cNvPr id="149508" name="Rectangle 2"/>
          <p:cNvSpPr>
            <a:spLocks noGrp="1" noRot="1" noChangeAspect="1" noChangeArrowheads="1" noTextEdit="1"/>
          </p:cNvSpPr>
          <p:nvPr>
            <p:ph type="sldImg"/>
          </p:nvPr>
        </p:nvSpPr>
        <p:spPr/>
      </p:sp>
      <p:sp>
        <p:nvSpPr>
          <p:cNvPr id="149509" name="Rectangle 3"/>
          <p:cNvSpPr>
            <a:spLocks noGrp="1" noChangeArrowheads="1"/>
          </p:cNvSpPr>
          <p:nvPr>
            <p:ph type="body" idx="1"/>
          </p:nvPr>
        </p:nvSpPr>
        <p:spPr>
          <a:noFill/>
        </p:spPr>
        <p:txBody>
          <a:bodyPr lIns="91431" tIns="45716" rIns="91431" bIns="45716"/>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sz="2400" b="1" i="0" u="none" strike="noStrike" kern="1200" cap="none" spc="0" normalizeH="0" baseline="0" noProof="0">
              <a:ln>
                <a:noFill/>
              </a:ln>
              <a:solidFill>
                <a:srgbClr val="FFFFFF"/>
              </a:solidFill>
              <a:effectLst>
                <a:innerShdw blurRad="63500" dist="50800" dir="18900000">
                  <a:prstClr val="black">
                    <a:alpha val="50000"/>
                  </a:prstClr>
                </a:innerShdw>
              </a:effectLst>
              <a:uLnTx/>
              <a:uFillTx/>
              <a:latin typeface="Calibri" panose="020F0502020204030204"/>
              <a:ea typeface="+mn-ea"/>
              <a:cs typeface="+mn-cs"/>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6E382487-BB7B-4AB4-A7D9-366EE518AA51}" type="slidenum">
              <a:rPr kumimoji="1" lang="en-US" altLang="ja-JP" sz="14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4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930A690-F317-4ED3-8476-06A468B1BCC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5" name="Slide Number Placeholder 5"/>
          <p:cNvSpPr>
            <a:spLocks noGrp="1"/>
          </p:cNvSpPr>
          <p:nvPr>
            <p:ph type="sldNum" sz="quarter" idx="11"/>
          </p:nvPr>
        </p:nvSpPr>
        <p:spPr>
          <a:xfrm>
            <a:off x="8763000" y="6492875"/>
            <a:ext cx="3810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930A690-F317-4ED3-8476-06A468B1BCC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5D0C2F3-97E3-4ABB-B9FC-6B2DF20DC0F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358BDF7-BDE1-407A-8C7E-D5A0DA949910}"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7" name="Date Placeholder 3"/>
          <p:cNvSpPr>
            <a:spLocks noGrp="1"/>
          </p:cNvSpPr>
          <p:nvPr>
            <p:ph type="dt" sz="half" idx="17"/>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8" name="Slide Number Placeholder 5"/>
          <p:cNvSpPr>
            <a:spLocks noGrp="1"/>
          </p:cNvSpPr>
          <p:nvPr>
            <p:ph type="sldNum"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BC1C769-4ED5-4761-89EE-182A135D0915}"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9" name="Date Placeholder 3"/>
          <p:cNvSpPr>
            <a:spLocks noGrp="1"/>
          </p:cNvSpPr>
          <p:nvPr>
            <p:ph type="dt" sz="half" idx="17"/>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4" name="Slide Number Placeholder 5"/>
          <p:cNvSpPr>
            <a:spLocks noGrp="1"/>
          </p:cNvSpPr>
          <p:nvPr>
            <p:ph type="sldNum" sz="quarter" idx="11"/>
          </p:nvPr>
        </p:nvSpPr>
        <p:spPr>
          <a:xfrm>
            <a:off x="8763000" y="6492875"/>
            <a:ext cx="3810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841D0E5-B544-4249-9EED-E8B8BB01262A}"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5"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dirty="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3"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0B1BCC8-560B-4A60-B760-5B343B1339D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4"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CAE9BBA-E48B-4841-BCC2-F4584AB964CE}"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7" name="Date Placeholder 3"/>
          <p:cNvSpPr>
            <a:spLocks noGrp="1"/>
          </p:cNvSpPr>
          <p:nvPr>
            <p:ph type="dt" sz="half"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A0364EF-38AA-432F-98B6-70AD81821963}"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7"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DA7E98-741B-4340-A8A3-83AD39137AB3}"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6DDA199-89A0-4DAA-B10B-8E6B09FDD179}"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33375"/>
            <a:ext cx="8229600" cy="56880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fld>
            <a:endParaRPr lang="en-US" altLang="ja-JP"/>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anose="020F0502020204030204"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sz="2400" b="1" i="0" u="none" strike="noStrike" kern="1200" cap="none" spc="0" normalizeH="0" baseline="0" noProof="0">
              <a:ln>
                <a:noFill/>
              </a:ln>
              <a:solidFill>
                <a:srgbClr val="FFFFFF"/>
              </a:solidFill>
              <a:effectLst>
                <a:innerShdw blurRad="63500" dist="50800" dir="18900000">
                  <a:prstClr val="black">
                    <a:alpha val="50000"/>
                  </a:prstClr>
                </a:innerShdw>
              </a:effectLst>
              <a:uLnTx/>
              <a:uFillTx/>
              <a:latin typeface="Calibri" panose="020F0502020204030204"/>
              <a:ea typeface="+mn-ea"/>
              <a:cs typeface="+mn-cs"/>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sz="2400" b="1" i="0" u="none" strike="noStrike" kern="1200" cap="none" spc="0" normalizeH="0" baseline="0" noProof="0">
              <a:ln>
                <a:noFill/>
              </a:ln>
              <a:solidFill>
                <a:srgbClr val="FFFFFF"/>
              </a:solidFill>
              <a:effectLst>
                <a:innerShdw blurRad="63500" dist="50800" dir="18900000">
                  <a:prstClr val="black">
                    <a:alpha val="50000"/>
                  </a:prstClr>
                </a:innerShdw>
              </a:effectLst>
              <a:uLnTx/>
              <a:uFillTx/>
              <a:latin typeface="Calibri" panose="020F0502020204030204"/>
              <a:ea typeface="+mn-ea"/>
              <a:cs typeface="+mn-cs"/>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2AFAD0F-6848-4FA4-9C02-A9ED2BF7004B}"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rPr>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anose="020B0604020202020204" pitchFamily="34" charset="0"/>
              <a:ea typeface="宋体" panose="02010600030101010101" pitchFamily="2" charset="-122"/>
              <a:cs typeface="+mn-cs"/>
            </a:endParaRPr>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anose="020F0502020204030204"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baike.baidu.com/view/66878.htm" TargetMode="External"/><Relationship Id="rId1" Type="http://schemas.openxmlformats.org/officeDocument/2006/relationships/hyperlink" Target="http://baike.baidu.com/view/6397.ht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3.xml"/><Relationship Id="rId2" Type="http://schemas.openxmlformats.org/officeDocument/2006/relationships/image" Target="../media/image90.emf"/><Relationship Id="rId1" Type="http://schemas.openxmlformats.org/officeDocument/2006/relationships/oleObject" Target="../embeddings/oleObject48.bin"/></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3.xml"/><Relationship Id="rId2" Type="http://schemas.openxmlformats.org/officeDocument/2006/relationships/image" Target="../media/image90.emf"/><Relationship Id="rId1" Type="http://schemas.openxmlformats.org/officeDocument/2006/relationships/oleObject" Target="../embeddings/oleObject49.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22.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image" Target="../media/image24.emf"/><Relationship Id="rId3" Type="http://schemas.openxmlformats.org/officeDocument/2006/relationships/oleObject" Target="../embeddings/oleObject3.bin"/><Relationship Id="rId2" Type="http://schemas.openxmlformats.org/officeDocument/2006/relationships/image" Target="../media/image23.w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27.png"/><Relationship Id="rId10" Type="http://schemas.openxmlformats.org/officeDocument/2006/relationships/slideLayout" Target="../slideLayouts/slideLayout3.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5.png"/><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2.png"/><Relationship Id="rId3" Type="http://schemas.openxmlformats.org/officeDocument/2006/relationships/image" Target="../media/image40.wmf"/><Relationship Id="rId2" Type="http://schemas.openxmlformats.org/officeDocument/2006/relationships/oleObject" Target="../embeddings/oleObject4.bin"/><Relationship Id="rId10" Type="http://schemas.openxmlformats.org/officeDocument/2006/relationships/vmlDrawing" Target="../drawings/vmlDrawing3.v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5.xml"/><Relationship Id="rId6" Type="http://schemas.openxmlformats.org/officeDocument/2006/relationships/image" Target="../media/image55.emf"/><Relationship Id="rId5" Type="http://schemas.openxmlformats.org/officeDocument/2006/relationships/oleObject" Target="../embeddings/oleObject7.bin"/><Relationship Id="rId4" Type="http://schemas.openxmlformats.org/officeDocument/2006/relationships/image" Target="../media/image54.wmf"/><Relationship Id="rId3" Type="http://schemas.openxmlformats.org/officeDocument/2006/relationships/oleObject" Target="../embeddings/oleObject6.bin"/><Relationship Id="rId2" Type="http://schemas.openxmlformats.org/officeDocument/2006/relationships/image" Target="../media/image53.wmf"/><Relationship Id="rId1" Type="http://schemas.openxmlformats.org/officeDocument/2006/relationships/oleObject" Target="../embeddings/oleObject5.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58.wmf"/><Relationship Id="rId7" Type="http://schemas.openxmlformats.org/officeDocument/2006/relationships/oleObject" Target="../embeddings/oleObject11.bin"/><Relationship Id="rId6" Type="http://schemas.openxmlformats.org/officeDocument/2006/relationships/image" Target="../media/image57.wmf"/><Relationship Id="rId5" Type="http://schemas.openxmlformats.org/officeDocument/2006/relationships/oleObject" Target="../embeddings/oleObject10.bin"/><Relationship Id="rId4" Type="http://schemas.openxmlformats.org/officeDocument/2006/relationships/image" Target="../media/image55.emf"/><Relationship Id="rId3" Type="http://schemas.openxmlformats.org/officeDocument/2006/relationships/oleObject" Target="../embeddings/oleObject9.bin"/><Relationship Id="rId2" Type="http://schemas.openxmlformats.org/officeDocument/2006/relationships/image" Target="../media/image56.wmf"/><Relationship Id="rId14" Type="http://schemas.openxmlformats.org/officeDocument/2006/relationships/vmlDrawing" Target="../drawings/vmlDrawing5.vml"/><Relationship Id="rId13" Type="http://schemas.openxmlformats.org/officeDocument/2006/relationships/slideLayout" Target="../slideLayouts/slideLayout15.xml"/><Relationship Id="rId12" Type="http://schemas.openxmlformats.org/officeDocument/2006/relationships/image" Target="../media/image60.wmf"/><Relationship Id="rId11" Type="http://schemas.openxmlformats.org/officeDocument/2006/relationships/oleObject" Target="../embeddings/oleObject13.bin"/><Relationship Id="rId10" Type="http://schemas.openxmlformats.org/officeDocument/2006/relationships/image" Target="../media/image59.wmf"/><Relationship Id="rId1" Type="http://schemas.openxmlformats.org/officeDocument/2006/relationships/oleObject" Target="../embeddings/oleObject8.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5.xml"/><Relationship Id="rId2" Type="http://schemas.openxmlformats.org/officeDocument/2006/relationships/image" Target="../media/image61.wmf"/><Relationship Id="rId1" Type="http://schemas.openxmlformats.org/officeDocument/2006/relationships/oleObject" Target="../embeddings/oleObject14.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oleObject" Target="../embeddings/oleObject20.bin"/><Relationship Id="rId7" Type="http://schemas.openxmlformats.org/officeDocument/2006/relationships/oleObject" Target="../embeddings/oleObject19.bin"/><Relationship Id="rId6" Type="http://schemas.openxmlformats.org/officeDocument/2006/relationships/image" Target="../media/image63.wmf"/><Relationship Id="rId5" Type="http://schemas.openxmlformats.org/officeDocument/2006/relationships/oleObject" Target="../embeddings/oleObject18.bin"/><Relationship Id="rId4" Type="http://schemas.openxmlformats.org/officeDocument/2006/relationships/oleObject" Target="../embeddings/oleObject17.bin"/><Relationship Id="rId3" Type="http://schemas.openxmlformats.org/officeDocument/2006/relationships/oleObject" Target="../embeddings/oleObject16.bin"/><Relationship Id="rId2" Type="http://schemas.openxmlformats.org/officeDocument/2006/relationships/image" Target="../media/image62.wmf"/><Relationship Id="rId12" Type="http://schemas.openxmlformats.org/officeDocument/2006/relationships/vmlDrawing" Target="../drawings/vmlDrawing7.vml"/><Relationship Id="rId11" Type="http://schemas.openxmlformats.org/officeDocument/2006/relationships/slideLayout" Target="../slideLayouts/slideLayout15.xml"/><Relationship Id="rId10" Type="http://schemas.openxmlformats.org/officeDocument/2006/relationships/image" Target="../media/image64.wmf"/><Relationship Id="rId1"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baike.baidu.com/view/66878.htm" TargetMode="External"/><Relationship Id="rId1" Type="http://schemas.openxmlformats.org/officeDocument/2006/relationships/hyperlink" Target="http://baike.baidu.com/view/6397.htm" TargetMode="Externa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5.pn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5.xml"/><Relationship Id="rId2" Type="http://schemas.openxmlformats.org/officeDocument/2006/relationships/image" Target="../media/image66.emf"/><Relationship Id="rId1" Type="http://schemas.openxmlformats.org/officeDocument/2006/relationships/oleObject" Target="../embeddings/oleObject2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5.xml"/><Relationship Id="rId2" Type="http://schemas.openxmlformats.org/officeDocument/2006/relationships/image" Target="../media/image67.emf"/><Relationship Id="rId1" Type="http://schemas.openxmlformats.org/officeDocument/2006/relationships/oleObject" Target="../embeddings/oleObject23.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5.xml"/><Relationship Id="rId2" Type="http://schemas.openxmlformats.org/officeDocument/2006/relationships/image" Target="../media/image68.wmf"/><Relationship Id="rId1" Type="http://schemas.openxmlformats.org/officeDocument/2006/relationships/oleObject" Target="../embeddings/oleObject24.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5.xml"/><Relationship Id="rId2" Type="http://schemas.openxmlformats.org/officeDocument/2006/relationships/image" Target="../media/image69.emf"/><Relationship Id="rId1" Type="http://schemas.openxmlformats.org/officeDocument/2006/relationships/oleObject" Target="../embeddings/oleObject25.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15.xml"/><Relationship Id="rId6" Type="http://schemas.openxmlformats.org/officeDocument/2006/relationships/image" Target="../media/image71.wmf"/><Relationship Id="rId5" Type="http://schemas.openxmlformats.org/officeDocument/2006/relationships/oleObject" Target="../embeddings/oleObject28.bin"/><Relationship Id="rId4" Type="http://schemas.openxmlformats.org/officeDocument/2006/relationships/image" Target="../media/image62.wmf"/><Relationship Id="rId3" Type="http://schemas.openxmlformats.org/officeDocument/2006/relationships/oleObject" Target="../embeddings/oleObject27.bin"/><Relationship Id="rId2" Type="http://schemas.openxmlformats.org/officeDocument/2006/relationships/image" Target="../media/image70.wmf"/><Relationship Id="rId1" Type="http://schemas.openxmlformats.org/officeDocument/2006/relationships/oleObject" Target="../embeddings/oleObject26.bin"/></Relationships>
</file>

<file path=ppt/slides/_rels/slide68.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70.wmf"/><Relationship Id="rId7" Type="http://schemas.openxmlformats.org/officeDocument/2006/relationships/oleObject" Target="../embeddings/oleObject32.bin"/><Relationship Id="rId6" Type="http://schemas.openxmlformats.org/officeDocument/2006/relationships/image" Target="../media/image74.wmf"/><Relationship Id="rId5" Type="http://schemas.openxmlformats.org/officeDocument/2006/relationships/oleObject" Target="../embeddings/oleObject31.bin"/><Relationship Id="rId4" Type="http://schemas.openxmlformats.org/officeDocument/2006/relationships/image" Target="../media/image73.wmf"/><Relationship Id="rId3" Type="http://schemas.openxmlformats.org/officeDocument/2006/relationships/oleObject" Target="../embeddings/oleObject30.bin"/><Relationship Id="rId2" Type="http://schemas.openxmlformats.org/officeDocument/2006/relationships/image" Target="../media/image72.wmf"/><Relationship Id="rId10" Type="http://schemas.openxmlformats.org/officeDocument/2006/relationships/vmlDrawing" Target="../drawings/vmlDrawing13.vml"/><Relationship Id="rId1"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3" Type="http://schemas.openxmlformats.org/officeDocument/2006/relationships/slideLayout" Target="../slideLayouts/slideLayout3.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78.wmf"/><Relationship Id="rId7" Type="http://schemas.openxmlformats.org/officeDocument/2006/relationships/oleObject" Target="../embeddings/oleObject36.bin"/><Relationship Id="rId6" Type="http://schemas.openxmlformats.org/officeDocument/2006/relationships/image" Target="../media/image77.wmf"/><Relationship Id="rId5" Type="http://schemas.openxmlformats.org/officeDocument/2006/relationships/oleObject" Target="../embeddings/oleObject35.bin"/><Relationship Id="rId4" Type="http://schemas.openxmlformats.org/officeDocument/2006/relationships/image" Target="../media/image76.wmf"/><Relationship Id="rId3" Type="http://schemas.openxmlformats.org/officeDocument/2006/relationships/oleObject" Target="../embeddings/oleObject34.bin"/><Relationship Id="rId2" Type="http://schemas.openxmlformats.org/officeDocument/2006/relationships/image" Target="../media/image75.wmf"/><Relationship Id="rId12" Type="http://schemas.openxmlformats.org/officeDocument/2006/relationships/vmlDrawing" Target="../drawings/vmlDrawing14.vml"/><Relationship Id="rId11" Type="http://schemas.openxmlformats.org/officeDocument/2006/relationships/slideLayout" Target="../slideLayouts/slideLayout15.xml"/><Relationship Id="rId10" Type="http://schemas.openxmlformats.org/officeDocument/2006/relationships/image" Target="../media/image79.wmf"/><Relationship Id="rId1" Type="http://schemas.openxmlformats.org/officeDocument/2006/relationships/oleObject" Target="../embeddings/oleObject33.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5.xml"/><Relationship Id="rId2" Type="http://schemas.openxmlformats.org/officeDocument/2006/relationships/image" Target="../media/image80.emf"/><Relationship Id="rId1" Type="http://schemas.openxmlformats.org/officeDocument/2006/relationships/oleObject" Target="../embeddings/oleObject38.bin"/></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5.xml"/><Relationship Id="rId2" Type="http://schemas.openxmlformats.org/officeDocument/2006/relationships/image" Target="../media/image81.emf"/><Relationship Id="rId1" Type="http://schemas.openxmlformats.org/officeDocument/2006/relationships/oleObject" Target="../embeddings/oleObject39.bin"/></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5.xml"/><Relationship Id="rId2" Type="http://schemas.openxmlformats.org/officeDocument/2006/relationships/image" Target="../media/image82.emf"/><Relationship Id="rId1" Type="http://schemas.openxmlformats.org/officeDocument/2006/relationships/oleObject" Target="../embeddings/oleObject40.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5.xml"/><Relationship Id="rId2" Type="http://schemas.openxmlformats.org/officeDocument/2006/relationships/image" Target="../media/image83.emf"/><Relationship Id="rId1" Type="http://schemas.openxmlformats.org/officeDocument/2006/relationships/oleObject" Target="../embeddings/oleObject41.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5.xml"/><Relationship Id="rId2" Type="http://schemas.openxmlformats.org/officeDocument/2006/relationships/image" Target="../media/image84.emf"/><Relationship Id="rId1" Type="http://schemas.openxmlformats.org/officeDocument/2006/relationships/oleObject" Target="../embeddings/oleObject42.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3" Type="http://schemas.openxmlformats.org/officeDocument/2006/relationships/slideLayout" Target="../slideLayouts/slideLayout3.xml"/><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5.xml"/><Relationship Id="rId2" Type="http://schemas.openxmlformats.org/officeDocument/2006/relationships/image" Target="../media/image86.png"/><Relationship Id="rId1" Type="http://schemas.openxmlformats.org/officeDocument/2006/relationships/oleObject" Target="../embeddings/oleObject43.bin"/></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5.xml"/><Relationship Id="rId2" Type="http://schemas.openxmlformats.org/officeDocument/2006/relationships/image" Target="../media/image86.png"/><Relationship Id="rId1" Type="http://schemas.openxmlformats.org/officeDocument/2006/relationships/oleObject" Target="../embeddings/oleObject44.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3" Type="http://schemas.openxmlformats.org/officeDocument/2006/relationships/slideLayout" Target="../slideLayouts/slideLayout3.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5.xml"/><Relationship Id="rId2" Type="http://schemas.openxmlformats.org/officeDocument/2006/relationships/image" Target="../media/image87.wmf"/><Relationship Id="rId1" Type="http://schemas.openxmlformats.org/officeDocument/2006/relationships/oleObject" Target="../embeddings/oleObject45.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15.xml"/><Relationship Id="rId4" Type="http://schemas.openxmlformats.org/officeDocument/2006/relationships/image" Target="../media/image89.wmf"/><Relationship Id="rId3" Type="http://schemas.openxmlformats.org/officeDocument/2006/relationships/oleObject" Target="../embeddings/oleObject47.bin"/><Relationship Id="rId2" Type="http://schemas.openxmlformats.org/officeDocument/2006/relationships/image" Target="../media/image88.wmf"/><Relationship Id="rId1" Type="http://schemas.openxmlformats.org/officeDocument/2006/relationships/oleObject" Target="../embeddings/oleObject4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356866" y="5170378"/>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normAutofit fontScale="85000" lnSpcReduction="20000"/>
          </a:bodyPr>
          <a:lstStyle>
            <a:lvl1pPr marL="0" indent="0" algn="r" rtl="0" eaLnBrk="0" fontAlgn="base" hangingPunct="0">
              <a:spcBef>
                <a:spcPct val="20000"/>
              </a:spcBef>
              <a:spcAft>
                <a:spcPct val="0"/>
              </a:spcAft>
              <a:buFont typeface="Arial" panose="020B0604020202020204"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anose="020F0502020204030204"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anose="020F050202020403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9pPr>
          </a:lstStyle>
          <a:p>
            <a:pPr eaLnBrk="1" hangingPunct="1">
              <a:buFont typeface="Wingdings" panose="05000000000000000000" pitchFamily="2" charset="2"/>
              <a:buNone/>
            </a:pPr>
            <a:r>
              <a:rPr kumimoji="0" lang="en-US" altLang="zh-CN" b="0" smtClean="0">
                <a:solidFill>
                  <a:schemeClr val="tx1"/>
                </a:solidFill>
                <a:latin typeface="黑体" panose="02010609060101010101" pitchFamily="49" charset="-122"/>
                <a:ea typeface="黑体" panose="02010609060101010101" pitchFamily="49" charset="-122"/>
              </a:rPr>
              <a:t>                   </a:t>
            </a:r>
            <a:r>
              <a:rPr kumimoji="0" lang="zh-CN" altLang="en-US" b="0" smtClean="0">
                <a:solidFill>
                  <a:schemeClr val="tx1"/>
                </a:solidFill>
                <a:latin typeface="黑体" panose="02010609060101010101" pitchFamily="49" charset="-122"/>
                <a:ea typeface="黑体" panose="02010609060101010101" pitchFamily="49" charset="-122"/>
              </a:rPr>
              <a:t>陈莉</a:t>
            </a:r>
            <a:endParaRPr kumimoji="0" lang="zh-CN" altLang="en-US" b="0" smtClean="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kumimoji="0" lang="zh-CN" altLang="en-US" b="0" smtClean="0">
                <a:solidFill>
                  <a:schemeClr val="tx1"/>
                </a:solidFill>
                <a:latin typeface="黑体" panose="02010609060101010101" pitchFamily="49" charset="-122"/>
                <a:ea typeface="黑体" panose="02010609060101010101" pitchFamily="49" charset="-122"/>
              </a:rPr>
              <a:t>          清华大学软件学院</a:t>
            </a:r>
            <a:endParaRPr kumimoji="0" lang="zh-CN" altLang="en-US" b="0" smtClean="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kumimoji="0" lang="zh-CN" altLang="en-US" b="0" smtClean="0">
                <a:solidFill>
                  <a:schemeClr val="tx1"/>
                </a:solidFill>
                <a:latin typeface="黑体" panose="02010609060101010101" pitchFamily="49" charset="-122"/>
                <a:ea typeface="黑体" panose="02010609060101010101" pitchFamily="49" charset="-122"/>
              </a:rPr>
              <a:t>计算机辅助设计、图形与可视化研究所</a:t>
            </a:r>
            <a:endParaRPr kumimoji="0" lang="zh-CN" altLang="en-US" sz="2800" b="0" smtClean="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kumimoji="0" lang="en-US" altLang="zh-CN" sz="2800" b="0" dirty="0" smtClean="0">
              <a:solidFill>
                <a:schemeClr val="tx1"/>
              </a:solidFill>
              <a:latin typeface="黑体" panose="02010609060101010101" pitchFamily="49" charset="-122"/>
              <a:ea typeface="黑体" panose="02010609060101010101" pitchFamily="49" charset="-122"/>
            </a:endParaRPr>
          </a:p>
        </p:txBody>
      </p:sp>
      <p:sp>
        <p:nvSpPr>
          <p:cNvPr id="10" name="矩形 9"/>
          <p:cNvSpPr>
            <a:spLocks noChangeArrowheads="1"/>
          </p:cNvSpPr>
          <p:nvPr/>
        </p:nvSpPr>
        <p:spPr bwMode="auto">
          <a:xfrm>
            <a:off x="6777245" y="6065954"/>
            <a:ext cx="1858962" cy="307777"/>
          </a:xfrm>
          <a:prstGeom prst="rect">
            <a:avLst/>
          </a:prstGeom>
          <a:noFill/>
          <a:ln w="9525">
            <a:noFill/>
            <a:miter lim="800000"/>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11"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a:lstStyle>
          <a:p>
            <a:pPr algn="just" eaLnBrk="1" fontAlgn="auto" hangingPunct="1">
              <a:spcAft>
                <a:spcPts val="0"/>
              </a:spcAft>
              <a:defRPr/>
            </a:pPr>
            <a:r>
              <a:rPr kumimoji="0" lang="zh-CN" altLang="en-US" sz="7200" dirty="0" smtClean="0">
                <a:ln>
                  <a:noFill/>
                </a:ln>
                <a:solidFill>
                  <a:srgbClr val="C84340">
                    <a:lumMod val="75000"/>
                  </a:srgbClr>
                </a:solidFill>
              </a:rPr>
              <a:t>     </a:t>
            </a:r>
            <a:r>
              <a:rPr kumimoji="0" lang="zh-CN" altLang="en-US" sz="6000" dirty="0" smtClean="0">
                <a:ln>
                  <a:noFill/>
                </a:ln>
                <a:solidFill>
                  <a:srgbClr val="C84340">
                    <a:lumMod val="75000"/>
                  </a:srgbClr>
                </a:solidFill>
                <a:latin typeface="黑体" panose="02010609060101010101" pitchFamily="49" charset="-122"/>
                <a:ea typeface="黑体" panose="02010609060101010101" pitchFamily="49" charset="-122"/>
              </a:rPr>
              <a:t>离散数学</a:t>
            </a:r>
            <a:r>
              <a:rPr kumimoji="0" lang="en-US" altLang="zh-CN" sz="6000" dirty="0" smtClean="0">
                <a:ln>
                  <a:noFill/>
                </a:ln>
                <a:solidFill>
                  <a:srgbClr val="C84340">
                    <a:lumMod val="75000"/>
                  </a:srgbClr>
                </a:solidFill>
                <a:latin typeface="黑体" panose="02010609060101010101" pitchFamily="49" charset="-122"/>
                <a:ea typeface="黑体" panose="02010609060101010101" pitchFamily="49" charset="-122"/>
              </a:rPr>
              <a:t>II</a:t>
            </a:r>
            <a:br>
              <a:rPr kumimoji="0" lang="en-US" altLang="zh-CN" sz="6000" dirty="0" smtClean="0">
                <a:ln>
                  <a:noFill/>
                </a:ln>
                <a:solidFill>
                  <a:srgbClr val="C84340">
                    <a:lumMod val="75000"/>
                  </a:srgbClr>
                </a:solidFill>
                <a:latin typeface="黑体" panose="02010609060101010101" pitchFamily="49" charset="-122"/>
                <a:ea typeface="黑体" panose="02010609060101010101" pitchFamily="49" charset="-122"/>
              </a:rPr>
            </a:br>
            <a:r>
              <a:rPr kumimoji="0" lang="en-US" altLang="zh-CN" sz="6000" dirty="0" smtClean="0">
                <a:ln>
                  <a:noFill/>
                </a:ln>
                <a:solidFill>
                  <a:srgbClr val="C84340">
                    <a:lumMod val="75000"/>
                  </a:srgbClr>
                </a:solidFill>
                <a:latin typeface="黑体" panose="02010609060101010101" pitchFamily="49" charset="-122"/>
                <a:ea typeface="黑体" panose="02010609060101010101" pitchFamily="49" charset="-122"/>
              </a:rPr>
              <a:t>     </a:t>
            </a:r>
            <a:r>
              <a:rPr kumimoji="0" lang="en-US" altLang="zh-CN" sz="4800" dirty="0" smtClean="0">
                <a:ln>
                  <a:noFill/>
                </a:ln>
                <a:solidFill>
                  <a:srgbClr val="C84340">
                    <a:lumMod val="75000"/>
                  </a:srgbClr>
                </a:solidFill>
                <a:latin typeface="黑体" panose="02010609060101010101" pitchFamily="49" charset="-122"/>
                <a:ea typeface="黑体" panose="02010609060101010101" pitchFamily="49" charset="-122"/>
              </a:rPr>
              <a:t>―</a:t>
            </a:r>
            <a:r>
              <a:rPr kumimoji="0" lang="zh-CN" altLang="en-US" sz="4800" dirty="0" smtClean="0">
                <a:ln>
                  <a:noFill/>
                </a:ln>
                <a:solidFill>
                  <a:srgbClr val="C84340">
                    <a:lumMod val="75000"/>
                  </a:srgbClr>
                </a:solidFill>
                <a:latin typeface="黑体" panose="02010609060101010101" pitchFamily="49" charset="-122"/>
                <a:ea typeface="黑体" panose="02010609060101010101" pitchFamily="49" charset="-122"/>
              </a:rPr>
              <a:t>图论第十一讲</a:t>
            </a:r>
            <a:br>
              <a:rPr kumimoji="0" lang="en-US" altLang="zh-CN" sz="4800" dirty="0" smtClean="0">
                <a:ln>
                  <a:noFill/>
                </a:ln>
                <a:solidFill>
                  <a:srgbClr val="C84340">
                    <a:lumMod val="75000"/>
                  </a:srgbClr>
                </a:solidFill>
              </a:rPr>
            </a:br>
            <a:br>
              <a:rPr kumimoji="0" lang="en-US" altLang="zh-CN" sz="7200" dirty="0" smtClean="0">
                <a:ln>
                  <a:noFill/>
                </a:ln>
                <a:solidFill>
                  <a:srgbClr val="C84340">
                    <a:lumMod val="75000"/>
                  </a:srgbClr>
                </a:solidFill>
              </a:rPr>
            </a:br>
            <a:endParaRPr kumimoji="0" lang="zh-CN" altLang="en-US" sz="7200" dirty="0" smtClean="0">
              <a:ln>
                <a:noFill/>
              </a:ln>
              <a:solidFill>
                <a:srgbClr val="C84340">
                  <a:lumMod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ChangeArrowheads="1"/>
          </p:cNvSpPr>
          <p:nvPr/>
        </p:nvSpPr>
        <p:spPr bwMode="auto">
          <a:xfrm>
            <a:off x="476250" y="1268413"/>
            <a:ext cx="8199438" cy="4897437"/>
          </a:xfrm>
          <a:prstGeom prst="rect">
            <a:avLst/>
          </a:prstGeom>
          <a:noFill/>
          <a:ln w="9525">
            <a:noFill/>
            <a:miter lim="800000"/>
          </a:ln>
        </p:spPr>
        <p:txBody>
          <a:bodyPr/>
          <a:lstStyle/>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输入二分图</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G=(X, Y, E), </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点标记为</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    0: </a:t>
            </a: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表示尚未搜索；   </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1: </a:t>
            </a: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表示饱和点；</a:t>
            </a:r>
            <a:endPar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2: </a:t>
            </a: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表示是无法扩大匹配的顶点</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Step1.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任给一初始匹配</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给饱和点</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标记</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Step2.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判断</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中各顶点是否都已有非零标记</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若是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结束</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M</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为最大 </a:t>
            </a:r>
            <a:endPar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匹配</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否则</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找一</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标记点</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令</a:t>
            </a:r>
            <a:endPar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V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Step3.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判断集合</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的邻点集</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(U)=V?</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3.1.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无法扩大匹配</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给</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标记</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2</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step2.</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3.2.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在</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(U)-V</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中找一点</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判断</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是否标</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3.2.1.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则有边</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z)</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令</a:t>
            </a:r>
            <a:endPar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{z}, V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V</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step3.</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3.2.2.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存在从</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到</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的可增广路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P</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令</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M </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 M</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P, </a:t>
            </a:r>
            <a:r>
              <a:rPr kumimoji="1" lang="zh-CN" altLang="en-US"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给</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err="1" smtClean="0">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smtClean="0">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zh-CN" altLang="en-US"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标记</a:t>
            </a:r>
            <a:r>
              <a:rPr kumimoji="1" lang="zh-CN" altLang="en-US" sz="2200" b="1" i="0" u="none" strike="noStrike" kern="1200" cap="none" spc="0" normalizeH="0" baseline="0" noProof="0" dirty="0" smtClean="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1</a:t>
            </a:r>
            <a:r>
              <a:rPr kumimoji="1" lang="en-US" altLang="zh-CN" sz="2200" b="1" i="0" u="none" strike="noStrike" kern="1200" cap="none" spc="0" normalizeH="0" baseline="0" noProof="0" dirty="0" smtClean="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转</a:t>
            </a:r>
            <a:r>
              <a:rPr kumimoji="1" lang="en-US" altLang="zh-CN" sz="2200" b="1" i="0" u="none" strike="noStrike" kern="1200" cap="none" spc="0" normalizeH="0" baseline="0" noProof="0" dirty="0" smtClean="0">
                <a:ln>
                  <a:noFill/>
                </a:ln>
                <a:solidFill>
                  <a:srgbClr val="000514"/>
                </a:solidFill>
                <a:effectLst/>
                <a:uLnTx/>
                <a:uFillTx/>
                <a:latin typeface="Garamond" panose="02020404030301010803" pitchFamily="18" charset="0"/>
                <a:ea typeface="宋体" panose="02010600030101010101" pitchFamily="2" charset="-122"/>
                <a:cs typeface="+mn-cs"/>
              </a:rPr>
              <a:t>step2.</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49155" name="Text Box 4"/>
          <p:cNvSpPr txBox="1">
            <a:spLocks noChangeArrowheads="1"/>
          </p:cNvSpPr>
          <p:nvPr/>
        </p:nvSpPr>
        <p:spPr bwMode="auto">
          <a:xfrm>
            <a:off x="7812088" y="3249613"/>
            <a:ext cx="585787" cy="2528887"/>
          </a:xfrm>
          <a:prstGeom prst="rect">
            <a:avLst/>
          </a:prstGeom>
          <a:solidFill>
            <a:schemeClr val="accent1"/>
          </a:solid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匈牙利算法</a:t>
            </a:r>
            <a:endParaRPr kumimoji="1"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9156" name="Text Box 5"/>
          <p:cNvSpPr txBox="1">
            <a:spLocks noChangeArrowheads="1"/>
          </p:cNvSpPr>
          <p:nvPr/>
        </p:nvSpPr>
        <p:spPr bwMode="auto">
          <a:xfrm>
            <a:off x="6831467" y="1393372"/>
            <a:ext cx="1992312" cy="133882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hlinkClick r:id="rId1"/>
              </a:rPr>
              <a:t>匈牙利</a:t>
            </a: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hlinkClick r:id="rId2"/>
              </a:rPr>
              <a:t>数学家</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Edmonds</a:t>
            </a: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于</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1965</a:t>
            </a: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年</a:t>
            </a:r>
            <a:r>
              <a:rPr kumimoji="1" lang="zh-CN" altLang="en-US" sz="1800" b="1" i="0" u="none" strike="noStrike" kern="1200" cap="none" spc="0" normalizeH="0" baseline="0" noProof="0" dirty="0" smtClean="0">
                <a:ln>
                  <a:noFill/>
                </a:ln>
                <a:solidFill>
                  <a:srgbClr val="FF3300"/>
                </a:solidFill>
                <a:effectLst/>
                <a:uLnTx/>
                <a:uFillTx/>
                <a:latin typeface="Arial" panose="020B0604020202020204" pitchFamily="34" charset="0"/>
                <a:ea typeface="宋体" panose="02010600030101010101" pitchFamily="2" charset="-122"/>
                <a:cs typeface="+mn-cs"/>
              </a:rPr>
              <a:t>提出</a:t>
            </a:r>
            <a:endParaRPr kumimoji="1" lang="zh-CN" altLang="en-US" sz="1800" b="1" i="0" u="none" strike="noStrike" kern="1200" cap="none" spc="0" normalizeH="0" baseline="0" noProof="0" dirty="0" smtClean="0">
              <a:ln>
                <a:noFill/>
              </a:ln>
              <a:solidFill>
                <a:srgbClr val="FF33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1" i="0" u="none" strike="noStrike" kern="1200" cap="none" spc="0" normalizeH="0" baseline="0" noProof="0" dirty="0" smtClean="0">
                <a:ln>
                  <a:noFill/>
                </a:ln>
                <a:solidFill>
                  <a:srgbClr val="FF3300"/>
                </a:solidFill>
                <a:effectLst/>
                <a:uLnTx/>
                <a:uFillTx/>
                <a:latin typeface="Arial" panose="020B0604020202020204" pitchFamily="34" charset="0"/>
                <a:ea typeface="宋体" panose="02010600030101010101" pitchFamily="2" charset="-122"/>
                <a:cs typeface="+mn-cs"/>
              </a:rPr>
              <a:t>复杂度：</a:t>
            </a:r>
            <a:r>
              <a:rPr kumimoji="1" lang="en-US" altLang="zh-CN" sz="1800" b="1" i="0" u="none" strike="noStrike" kern="1200" cap="none" spc="0" normalizeH="0" baseline="0" noProof="0" dirty="0" smtClean="0">
                <a:ln>
                  <a:noFill/>
                </a:ln>
                <a:solidFill>
                  <a:srgbClr val="FF3300"/>
                </a:solidFill>
                <a:effectLst/>
                <a:uLnTx/>
                <a:uFillTx/>
                <a:latin typeface="Arial" panose="020B0604020202020204" pitchFamily="34" charset="0"/>
                <a:ea typeface="宋体" panose="02010600030101010101" pitchFamily="2" charset="-122"/>
                <a:cs typeface="+mn-cs"/>
              </a:rPr>
              <a:t>O(</a:t>
            </a:r>
            <a:r>
              <a:rPr kumimoji="1" lang="en-US" altLang="zh-CN" sz="1800" b="1" i="0" u="none" strike="noStrike" kern="1200" cap="none" spc="0" normalizeH="0" baseline="0" noProof="0" dirty="0" err="1" smtClean="0">
                <a:ln>
                  <a:noFill/>
                </a:ln>
                <a:solidFill>
                  <a:srgbClr val="FF3300"/>
                </a:solidFill>
                <a:effectLst/>
                <a:uLnTx/>
                <a:uFillTx/>
                <a:latin typeface="Arial" panose="020B0604020202020204" pitchFamily="34" charset="0"/>
                <a:ea typeface="宋体" panose="02010600030101010101" pitchFamily="2" charset="-122"/>
                <a:cs typeface="+mn-cs"/>
              </a:rPr>
              <a:t>mn</a:t>
            </a:r>
            <a:r>
              <a:rPr kumimoji="1" lang="en-US" altLang="zh-CN" sz="1800" b="1" i="0" u="none" strike="noStrike" kern="1200" cap="none" spc="0" normalizeH="0" baseline="0" noProof="0" dirty="0" smtClean="0">
                <a:ln>
                  <a:noFill/>
                </a:ln>
                <a:solidFill>
                  <a:srgbClr val="FF3300"/>
                </a:solidFill>
                <a:effectLst/>
                <a:uLnTx/>
                <a:uFillTx/>
                <a:latin typeface="Arial" panose="020B0604020202020204" pitchFamily="34" charset="0"/>
                <a:ea typeface="宋体" panose="02010600030101010101" pitchFamily="2" charset="-122"/>
                <a:cs typeface="+mn-cs"/>
              </a:rPr>
              <a:t>)</a:t>
            </a:r>
            <a:r>
              <a:rPr kumimoji="1" lang="zh-CN" altLang="en-US" sz="1800" b="1" i="0" u="none" strike="noStrike" kern="1200" cap="none" spc="0" normalizeH="0" baseline="0" noProof="0" dirty="0" smtClean="0">
                <a:ln>
                  <a:noFill/>
                </a:ln>
                <a:solidFill>
                  <a:srgbClr val="FF3300"/>
                </a:solidFill>
                <a:effectLst/>
                <a:uLnTx/>
                <a:uFillTx/>
                <a:latin typeface="Arial" panose="020B0604020202020204" pitchFamily="34" charset="0"/>
                <a:ea typeface="宋体" panose="02010600030101010101" pitchFamily="2" charset="-122"/>
                <a:cs typeface="+mn-cs"/>
              </a:rPr>
              <a:t> </a:t>
            </a:r>
            <a:endPar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endParaRPr>
          </a:p>
        </p:txBody>
      </p:sp>
      <p:sp>
        <p:nvSpPr>
          <p:cNvPr id="7" name="标题 6"/>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7970">
                                            <p:txEl>
                                              <p:pRg st="0" end="0"/>
                                            </p:txEl>
                                          </p:spTgt>
                                        </p:tgtEl>
                                        <p:attrNameLst>
                                          <p:attrName>style.visibility</p:attrName>
                                        </p:attrNameLst>
                                      </p:cBhvr>
                                      <p:to>
                                        <p:strVal val="visible"/>
                                      </p:to>
                                    </p:set>
                                    <p:animEffect transition="in" filter="blinds(horizontal)">
                                      <p:cBhvr>
                                        <p:cTn id="7" dur="500"/>
                                        <p:tgtEl>
                                          <p:spTgt spid="1107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7970">
                                            <p:txEl>
                                              <p:pRg st="1" end="1"/>
                                            </p:txEl>
                                          </p:spTgt>
                                        </p:tgtEl>
                                        <p:attrNameLst>
                                          <p:attrName>style.visibility</p:attrName>
                                        </p:attrNameLst>
                                      </p:cBhvr>
                                      <p:to>
                                        <p:strVal val="visible"/>
                                      </p:to>
                                    </p:set>
                                    <p:animEffect transition="in" filter="blinds(horizontal)">
                                      <p:cBhvr>
                                        <p:cTn id="12" dur="500"/>
                                        <p:tgtEl>
                                          <p:spTgt spid="1107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7970">
                                            <p:txEl>
                                              <p:pRg st="2" end="2"/>
                                            </p:txEl>
                                          </p:spTgt>
                                        </p:tgtEl>
                                        <p:attrNameLst>
                                          <p:attrName>style.visibility</p:attrName>
                                        </p:attrNameLst>
                                      </p:cBhvr>
                                      <p:to>
                                        <p:strVal val="visible"/>
                                      </p:to>
                                    </p:set>
                                    <p:animEffect transition="in" filter="blinds(horizontal)">
                                      <p:cBhvr>
                                        <p:cTn id="17" dur="500"/>
                                        <p:tgtEl>
                                          <p:spTgt spid="1107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7970">
                                            <p:txEl>
                                              <p:pRg st="3" end="3"/>
                                            </p:txEl>
                                          </p:spTgt>
                                        </p:tgtEl>
                                        <p:attrNameLst>
                                          <p:attrName>style.visibility</p:attrName>
                                        </p:attrNameLst>
                                      </p:cBhvr>
                                      <p:to>
                                        <p:strVal val="visible"/>
                                      </p:to>
                                    </p:set>
                                    <p:animEffect transition="in" filter="blinds(horizontal)">
                                      <p:cBhvr>
                                        <p:cTn id="22" dur="500"/>
                                        <p:tgtEl>
                                          <p:spTgt spid="11079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7970">
                                            <p:txEl>
                                              <p:pRg st="4" end="4"/>
                                            </p:txEl>
                                          </p:spTgt>
                                        </p:tgtEl>
                                        <p:attrNameLst>
                                          <p:attrName>style.visibility</p:attrName>
                                        </p:attrNameLst>
                                      </p:cBhvr>
                                      <p:to>
                                        <p:strVal val="visible"/>
                                      </p:to>
                                    </p:set>
                                    <p:animEffect transition="in" filter="blinds(horizontal)">
                                      <p:cBhvr>
                                        <p:cTn id="27" dur="500"/>
                                        <p:tgtEl>
                                          <p:spTgt spid="11079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07970">
                                            <p:txEl>
                                              <p:pRg st="5" end="5"/>
                                            </p:txEl>
                                          </p:spTgt>
                                        </p:tgtEl>
                                        <p:attrNameLst>
                                          <p:attrName>style.visibility</p:attrName>
                                        </p:attrNameLst>
                                      </p:cBhvr>
                                      <p:to>
                                        <p:strVal val="visible"/>
                                      </p:to>
                                    </p:set>
                                    <p:animEffect transition="in" filter="blinds(horizontal)">
                                      <p:cBhvr>
                                        <p:cTn id="32" dur="500"/>
                                        <p:tgtEl>
                                          <p:spTgt spid="11079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07970">
                                            <p:txEl>
                                              <p:pRg st="6" end="6"/>
                                            </p:txEl>
                                          </p:spTgt>
                                        </p:tgtEl>
                                        <p:attrNameLst>
                                          <p:attrName>style.visibility</p:attrName>
                                        </p:attrNameLst>
                                      </p:cBhvr>
                                      <p:to>
                                        <p:strVal val="visible"/>
                                      </p:to>
                                    </p:set>
                                    <p:animEffect transition="in" filter="blinds(horizontal)">
                                      <p:cBhvr>
                                        <p:cTn id="37" dur="500"/>
                                        <p:tgtEl>
                                          <p:spTgt spid="11079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07970">
                                            <p:txEl>
                                              <p:pRg st="7" end="7"/>
                                            </p:txEl>
                                          </p:spTgt>
                                        </p:tgtEl>
                                        <p:attrNameLst>
                                          <p:attrName>style.visibility</p:attrName>
                                        </p:attrNameLst>
                                      </p:cBhvr>
                                      <p:to>
                                        <p:strVal val="visible"/>
                                      </p:to>
                                    </p:set>
                                    <p:animEffect transition="in" filter="blinds(horizontal)">
                                      <p:cBhvr>
                                        <p:cTn id="42" dur="500"/>
                                        <p:tgtEl>
                                          <p:spTgt spid="11079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07970">
                                            <p:txEl>
                                              <p:pRg st="8" end="8"/>
                                            </p:txEl>
                                          </p:spTgt>
                                        </p:tgtEl>
                                        <p:attrNameLst>
                                          <p:attrName>style.visibility</p:attrName>
                                        </p:attrNameLst>
                                      </p:cBhvr>
                                      <p:to>
                                        <p:strVal val="visible"/>
                                      </p:to>
                                    </p:set>
                                    <p:animEffect transition="in" filter="blinds(horizontal)">
                                      <p:cBhvr>
                                        <p:cTn id="47" dur="500"/>
                                        <p:tgtEl>
                                          <p:spTgt spid="110797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07970">
                                            <p:txEl>
                                              <p:pRg st="9" end="9"/>
                                            </p:txEl>
                                          </p:spTgt>
                                        </p:tgtEl>
                                        <p:attrNameLst>
                                          <p:attrName>style.visibility</p:attrName>
                                        </p:attrNameLst>
                                      </p:cBhvr>
                                      <p:to>
                                        <p:strVal val="visible"/>
                                      </p:to>
                                    </p:set>
                                    <p:animEffect transition="in" filter="blinds(horizontal)">
                                      <p:cBhvr>
                                        <p:cTn id="52" dur="500"/>
                                        <p:tgtEl>
                                          <p:spTgt spid="110797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07970">
                                            <p:txEl>
                                              <p:pRg st="10" end="10"/>
                                            </p:txEl>
                                          </p:spTgt>
                                        </p:tgtEl>
                                        <p:attrNameLst>
                                          <p:attrName>style.visibility</p:attrName>
                                        </p:attrNameLst>
                                      </p:cBhvr>
                                      <p:to>
                                        <p:strVal val="visible"/>
                                      </p:to>
                                    </p:set>
                                    <p:animEffect transition="in" filter="blinds(horizontal)">
                                      <p:cBhvr>
                                        <p:cTn id="57" dur="500"/>
                                        <p:tgtEl>
                                          <p:spTgt spid="110797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07970">
                                            <p:txEl>
                                              <p:pRg st="11" end="11"/>
                                            </p:txEl>
                                          </p:spTgt>
                                        </p:tgtEl>
                                        <p:attrNameLst>
                                          <p:attrName>style.visibility</p:attrName>
                                        </p:attrNameLst>
                                      </p:cBhvr>
                                      <p:to>
                                        <p:strVal val="visible"/>
                                      </p:to>
                                    </p:set>
                                    <p:animEffect transition="in" filter="blinds(horizontal)">
                                      <p:cBhvr>
                                        <p:cTn id="62" dur="500"/>
                                        <p:tgtEl>
                                          <p:spTgt spid="110797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07970">
                                            <p:txEl>
                                              <p:pRg st="12" end="12"/>
                                            </p:txEl>
                                          </p:spTgt>
                                        </p:tgtEl>
                                        <p:attrNameLst>
                                          <p:attrName>style.visibility</p:attrName>
                                        </p:attrNameLst>
                                      </p:cBhvr>
                                      <p:to>
                                        <p:strVal val="visible"/>
                                      </p:to>
                                    </p:set>
                                    <p:animEffect transition="in" filter="blinds(horizontal)">
                                      <p:cBhvr>
                                        <p:cTn id="67" dur="500"/>
                                        <p:tgtEl>
                                          <p:spTgt spid="110797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107970">
                                            <p:txEl>
                                              <p:pRg st="13" end="13"/>
                                            </p:txEl>
                                          </p:spTgt>
                                        </p:tgtEl>
                                        <p:attrNameLst>
                                          <p:attrName>style.visibility</p:attrName>
                                        </p:attrNameLst>
                                      </p:cBhvr>
                                      <p:to>
                                        <p:strVal val="visible"/>
                                      </p:to>
                                    </p:set>
                                    <p:animEffect transition="in" filter="blinds(horizontal)">
                                      <p:cBhvr>
                                        <p:cTn id="72" dur="500"/>
                                        <p:tgtEl>
                                          <p:spTgt spid="110797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9156"/>
                                        </p:tgtEl>
                                        <p:attrNameLst>
                                          <p:attrName>style.visibility</p:attrName>
                                        </p:attrNameLst>
                                      </p:cBhvr>
                                      <p:to>
                                        <p:strVal val="visible"/>
                                      </p:to>
                                    </p:set>
                                    <p:animEffect transition="in" filter="wipe(up)">
                                      <p:cBhvr>
                                        <p:cTn id="77" dur="500"/>
                                        <p:tgtEl>
                                          <p:spTgt spid="491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9155"/>
                                        </p:tgtEl>
                                        <p:attrNameLst>
                                          <p:attrName>style.visibility</p:attrName>
                                        </p:attrNameLst>
                                      </p:cBhvr>
                                      <p:to>
                                        <p:strVal val="visible"/>
                                      </p:to>
                                    </p:set>
                                    <p:animEffect transition="in" filter="wipe(up)">
                                      <p:cBhvr>
                                        <p:cTn id="82"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915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r>
              <a:rPr lang="zh-CN" altLang="en-US" dirty="0" smtClean="0"/>
              <a:t>以前图论笔试题目类型</a:t>
            </a:r>
            <a:endParaRPr lang="zh-CN" altLang="zh-CN" dirty="0" smtClean="0"/>
          </a:p>
        </p:txBody>
      </p:sp>
      <p:sp>
        <p:nvSpPr>
          <p:cNvPr id="142339" name="Rectangle 3"/>
          <p:cNvSpPr>
            <a:spLocks noGrp="1" noChangeArrowheads="1"/>
          </p:cNvSpPr>
          <p:nvPr>
            <p:ph type="body" idx="1"/>
          </p:nvPr>
        </p:nvSpPr>
        <p:spPr>
          <a:xfrm>
            <a:off x="457200" y="1201738"/>
            <a:ext cx="8229600" cy="4895850"/>
          </a:xfrm>
        </p:spPr>
        <p:txBody>
          <a:bodyPr/>
          <a:lstStyle/>
          <a:p>
            <a:pPr eaLnBrk="1" hangingPunct="1"/>
            <a:r>
              <a:rPr lang="zh-CN" altLang="en-US" dirty="0" smtClean="0"/>
              <a:t>填空和选择题</a:t>
            </a:r>
            <a:endParaRPr lang="zh-CN" altLang="en-US" dirty="0" smtClean="0"/>
          </a:p>
          <a:p>
            <a:pPr eaLnBrk="1" hangingPunct="1"/>
            <a:r>
              <a:rPr lang="zh-CN" altLang="en-US" dirty="0" smtClean="0"/>
              <a:t>证明题</a:t>
            </a:r>
            <a:endParaRPr lang="en-US" altLang="zh-CN" dirty="0" smtClean="0"/>
          </a:p>
          <a:p>
            <a:pPr eaLnBrk="1" hangingPunct="1"/>
            <a:r>
              <a:rPr lang="zh-CN" altLang="en-US" dirty="0" smtClean="0"/>
              <a:t>求解题</a:t>
            </a:r>
            <a:endParaRPr lang="zh-CN" altLang="en-US" dirty="0" smtClean="0"/>
          </a:p>
          <a:p>
            <a:pPr eaLnBrk="1" hangingPunct="1"/>
            <a:r>
              <a:rPr lang="zh-CN" altLang="en-US" dirty="0" smtClean="0"/>
              <a:t>算法</a:t>
            </a:r>
            <a:r>
              <a:rPr lang="zh-CN" altLang="en-US" dirty="0" smtClean="0"/>
              <a:t>题</a:t>
            </a:r>
            <a:endParaRPr lang="en-US" altLang="zh-CN" dirty="0" smtClean="0"/>
          </a:p>
          <a:p>
            <a:pPr marL="0" indent="0" eaLnBrk="1" hangingPunct="1">
              <a:buNone/>
            </a:pPr>
            <a:r>
              <a:rPr lang="zh-CN" altLang="en-US" dirty="0" smtClean="0"/>
              <a:t>考试内容以课堂讲授覆盖内容为准</a:t>
            </a:r>
            <a:endParaRPr lang="en-US" altLang="zh-CN" dirty="0" smtClean="0"/>
          </a:p>
          <a:p>
            <a:pPr marL="0" indent="0" eaLnBrk="1" hangingPunct="1">
              <a:buNone/>
            </a:pPr>
            <a:r>
              <a:rPr lang="zh-CN" altLang="en-US" dirty="0"/>
              <a:t>考试</a:t>
            </a:r>
            <a:r>
              <a:rPr lang="zh-CN" altLang="en-US" dirty="0" smtClean="0"/>
              <a:t>时可带一张</a:t>
            </a:r>
            <a:r>
              <a:rPr lang="en-US" altLang="zh-CN" dirty="0" smtClean="0"/>
              <a:t>A4</a:t>
            </a:r>
            <a:r>
              <a:rPr lang="zh-CN" altLang="en-US" dirty="0" smtClean="0"/>
              <a:t>纸，但纸上内容必须手写，不能打印、复印</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669925" y="1445132"/>
            <a:ext cx="7875588" cy="3046988"/>
          </a:xfrm>
          <a:prstGeom prst="rect">
            <a:avLst/>
          </a:prstGeom>
          <a:noFill/>
          <a:ln w="9525">
            <a:noFill/>
            <a:miter lim="800000"/>
          </a:ln>
        </p:spPr>
        <p:txBody>
          <a:bodyPr anchor="ctr">
            <a:spAutoFit/>
          </a:bodyPr>
          <a:lstStyle/>
          <a:p>
            <a:pPr eaLnBrk="0" hangingPunct="0">
              <a:buFontTx/>
              <a:buAutoNum type="arabicParenR"/>
              <a:tabLst>
                <a:tab pos="495300" algn="l"/>
              </a:tabLst>
            </a:pPr>
            <a:r>
              <a:rPr lang="en-US" altLang="zh-CN" dirty="0">
                <a:solidFill>
                  <a:srgbClr val="000000"/>
                </a:solidFill>
              </a:rPr>
              <a:t> </a:t>
            </a:r>
            <a:r>
              <a:rPr lang="zh-CN" altLang="en-US" dirty="0">
                <a:solidFill>
                  <a:srgbClr val="000000"/>
                </a:solidFill>
              </a:rPr>
              <a:t>设</a:t>
            </a:r>
            <a:r>
              <a:rPr lang="en-US" altLang="zh-CN" i="1" dirty="0">
                <a:solidFill>
                  <a:srgbClr val="000000"/>
                </a:solidFill>
              </a:rPr>
              <a:t>G</a:t>
            </a:r>
            <a:r>
              <a:rPr lang="zh-CN" altLang="en-US" dirty="0">
                <a:solidFill>
                  <a:srgbClr val="000000"/>
                </a:solidFill>
              </a:rPr>
              <a:t>是</a:t>
            </a:r>
            <a:r>
              <a:rPr lang="en-US" altLang="zh-CN" dirty="0">
                <a:solidFill>
                  <a:srgbClr val="000000"/>
                </a:solidFill>
              </a:rPr>
              <a:t>(</a:t>
            </a:r>
            <a:r>
              <a:rPr lang="en-US" altLang="zh-CN" i="1" dirty="0">
                <a:solidFill>
                  <a:srgbClr val="000000"/>
                </a:solidFill>
              </a:rPr>
              <a:t>n</a:t>
            </a:r>
            <a:r>
              <a:rPr lang="en-US" altLang="zh-CN" dirty="0">
                <a:solidFill>
                  <a:srgbClr val="000000"/>
                </a:solidFill>
              </a:rPr>
              <a:t>, </a:t>
            </a:r>
            <a:r>
              <a:rPr lang="en-US" altLang="zh-CN" i="1" dirty="0">
                <a:solidFill>
                  <a:srgbClr val="000000"/>
                </a:solidFill>
              </a:rPr>
              <a:t>m</a:t>
            </a:r>
            <a:r>
              <a:rPr lang="en-US" altLang="zh-CN" dirty="0">
                <a:solidFill>
                  <a:srgbClr val="000000"/>
                </a:solidFill>
              </a:rPr>
              <a:t>)</a:t>
            </a:r>
            <a:r>
              <a:rPr lang="zh-CN" altLang="en-US" dirty="0">
                <a:solidFill>
                  <a:srgbClr val="000000"/>
                </a:solidFill>
              </a:rPr>
              <a:t>图，且</a:t>
            </a:r>
            <a:r>
              <a:rPr lang="en-US" altLang="zh-CN" i="1" dirty="0">
                <a:solidFill>
                  <a:srgbClr val="000000"/>
                </a:solidFill>
              </a:rPr>
              <a:t>G</a:t>
            </a:r>
            <a:r>
              <a:rPr lang="zh-CN" altLang="en-US" dirty="0">
                <a:solidFill>
                  <a:srgbClr val="000000"/>
                </a:solidFill>
              </a:rPr>
              <a:t>中每个结点的度数不是</a:t>
            </a:r>
            <a:r>
              <a:rPr lang="en-US" altLang="zh-CN" i="1" dirty="0">
                <a:solidFill>
                  <a:srgbClr val="000000"/>
                </a:solidFill>
              </a:rPr>
              <a:t>k</a:t>
            </a:r>
            <a:r>
              <a:rPr lang="zh-CN" altLang="en-US" dirty="0">
                <a:solidFill>
                  <a:srgbClr val="000000"/>
                </a:solidFill>
              </a:rPr>
              <a:t>就是</a:t>
            </a:r>
            <a:r>
              <a:rPr lang="en-US" altLang="zh-CN" i="1" dirty="0">
                <a:solidFill>
                  <a:srgbClr val="000000"/>
                </a:solidFill>
              </a:rPr>
              <a:t>k</a:t>
            </a:r>
            <a:r>
              <a:rPr lang="en-US" altLang="zh-CN" dirty="0">
                <a:solidFill>
                  <a:srgbClr val="000000"/>
                </a:solidFill>
              </a:rPr>
              <a:t> + 1</a:t>
            </a:r>
            <a:r>
              <a:rPr lang="zh-CN" altLang="en-US" dirty="0">
                <a:solidFill>
                  <a:srgbClr val="000000"/>
                </a:solidFill>
              </a:rPr>
              <a:t>，则</a:t>
            </a:r>
            <a:r>
              <a:rPr lang="en-US" altLang="zh-CN" i="1" dirty="0">
                <a:solidFill>
                  <a:srgbClr val="000000"/>
                </a:solidFill>
              </a:rPr>
              <a:t>G</a:t>
            </a:r>
            <a:r>
              <a:rPr lang="zh-CN" altLang="en-US" dirty="0">
                <a:solidFill>
                  <a:srgbClr val="000000"/>
                </a:solidFill>
              </a:rPr>
              <a:t>中度数为</a:t>
            </a:r>
            <a:r>
              <a:rPr lang="en-US" altLang="zh-CN" i="1" dirty="0">
                <a:solidFill>
                  <a:srgbClr val="000000"/>
                </a:solidFill>
              </a:rPr>
              <a:t>k</a:t>
            </a:r>
            <a:r>
              <a:rPr lang="zh-CN" altLang="en-US" dirty="0">
                <a:solidFill>
                  <a:srgbClr val="000000"/>
                </a:solidFill>
              </a:rPr>
              <a:t>的结点个数为</a:t>
            </a:r>
            <a:endParaRPr lang="zh-CN" altLang="en-US" dirty="0">
              <a:solidFill>
                <a:srgbClr val="000000"/>
              </a:solidFill>
            </a:endParaRPr>
          </a:p>
          <a:p>
            <a:pPr eaLnBrk="0" hangingPunct="0">
              <a:tabLst>
                <a:tab pos="495300" algn="l"/>
              </a:tabLst>
            </a:pPr>
            <a:r>
              <a:rPr lang="zh-CN" altLang="en-US" u="sng" dirty="0">
                <a:solidFill>
                  <a:srgbClr val="000000"/>
                </a:solidFill>
              </a:rPr>
              <a:t>    </a:t>
            </a:r>
            <a:r>
              <a:rPr lang="en-US" altLang="zh-CN" u="sng" dirty="0">
                <a:solidFill>
                  <a:srgbClr val="0070C0"/>
                </a:solidFill>
              </a:rPr>
              <a:t>n(k+1)-2m </a:t>
            </a:r>
            <a:r>
              <a:rPr lang="en-US" altLang="zh-CN" dirty="0">
                <a:solidFill>
                  <a:srgbClr val="000000"/>
                </a:solidFill>
              </a:rPr>
              <a:t>.</a:t>
            </a:r>
            <a:endParaRPr lang="en-US" altLang="zh-CN" dirty="0">
              <a:solidFill>
                <a:srgbClr val="000000"/>
              </a:solidFill>
            </a:endParaRPr>
          </a:p>
          <a:p>
            <a:pPr eaLnBrk="0" hangingPunct="0">
              <a:tabLst>
                <a:tab pos="495300" algn="l"/>
              </a:tabLst>
            </a:pPr>
            <a:r>
              <a:rPr lang="en-US" altLang="zh-CN" dirty="0">
                <a:solidFill>
                  <a:srgbClr val="000000"/>
                </a:solidFill>
              </a:rPr>
              <a:t>2) </a:t>
            </a:r>
            <a:r>
              <a:rPr lang="zh-CN" altLang="en-US" dirty="0">
                <a:solidFill>
                  <a:srgbClr val="000000"/>
                </a:solidFill>
              </a:rPr>
              <a:t>设</a:t>
            </a:r>
            <a:r>
              <a:rPr lang="en-US" altLang="zh-CN" i="1" dirty="0">
                <a:solidFill>
                  <a:srgbClr val="000000"/>
                </a:solidFill>
              </a:rPr>
              <a:t>G</a:t>
            </a:r>
            <a:r>
              <a:rPr lang="zh-CN" altLang="en-US" dirty="0">
                <a:solidFill>
                  <a:srgbClr val="000000"/>
                </a:solidFill>
              </a:rPr>
              <a:t>是</a:t>
            </a:r>
            <a:r>
              <a:rPr lang="en-US" altLang="zh-CN" dirty="0">
                <a:solidFill>
                  <a:srgbClr val="000000"/>
                </a:solidFill>
              </a:rPr>
              <a:t>(7, 15)</a:t>
            </a:r>
            <a:r>
              <a:rPr lang="zh-CN" altLang="en-US" dirty="0">
                <a:solidFill>
                  <a:srgbClr val="000000"/>
                </a:solidFill>
              </a:rPr>
              <a:t>简单平面图，则</a:t>
            </a:r>
            <a:r>
              <a:rPr lang="en-US" altLang="zh-CN" i="1" dirty="0">
                <a:solidFill>
                  <a:srgbClr val="000000"/>
                </a:solidFill>
              </a:rPr>
              <a:t>G</a:t>
            </a:r>
            <a:r>
              <a:rPr lang="zh-CN" altLang="en-US" dirty="0">
                <a:solidFill>
                  <a:srgbClr val="000000"/>
                </a:solidFill>
              </a:rPr>
              <a:t>一定是</a:t>
            </a:r>
            <a:r>
              <a:rPr lang="zh-CN" altLang="en-US" u="sng" dirty="0">
                <a:solidFill>
                  <a:srgbClr val="000000"/>
                </a:solidFill>
              </a:rPr>
              <a:t>  </a:t>
            </a:r>
            <a:r>
              <a:rPr lang="zh-CN" altLang="en-US" u="sng" dirty="0">
                <a:solidFill>
                  <a:srgbClr val="0070C0"/>
                </a:solidFill>
              </a:rPr>
              <a:t>极大平面  </a:t>
            </a:r>
            <a:r>
              <a:rPr lang="zh-CN" altLang="en-US" dirty="0">
                <a:solidFill>
                  <a:srgbClr val="000000"/>
                </a:solidFill>
              </a:rPr>
              <a:t>图，  </a:t>
            </a:r>
            <a:endParaRPr lang="zh-CN" altLang="en-US" dirty="0">
              <a:solidFill>
                <a:srgbClr val="000000"/>
              </a:solidFill>
            </a:endParaRPr>
          </a:p>
          <a:p>
            <a:pPr eaLnBrk="0" hangingPunct="0">
              <a:tabLst>
                <a:tab pos="495300" algn="l"/>
              </a:tabLst>
            </a:pPr>
            <a:r>
              <a:rPr lang="zh-CN" altLang="en-US" dirty="0">
                <a:solidFill>
                  <a:srgbClr val="000000"/>
                </a:solidFill>
              </a:rPr>
              <a:t>    且其每个面恰由</a:t>
            </a:r>
            <a:r>
              <a:rPr lang="zh-CN" altLang="en-US" u="sng" dirty="0">
                <a:solidFill>
                  <a:srgbClr val="000000"/>
                </a:solidFill>
              </a:rPr>
              <a:t>  </a:t>
            </a:r>
            <a:r>
              <a:rPr lang="en-US" altLang="zh-CN" u="sng" dirty="0">
                <a:solidFill>
                  <a:srgbClr val="0070C0"/>
                </a:solidFill>
              </a:rPr>
              <a:t>3</a:t>
            </a:r>
            <a:r>
              <a:rPr lang="en-US" altLang="zh-CN" u="sng" dirty="0">
                <a:solidFill>
                  <a:srgbClr val="000000"/>
                </a:solidFill>
              </a:rPr>
              <a:t>    </a:t>
            </a:r>
            <a:r>
              <a:rPr lang="zh-CN" altLang="en-US" dirty="0">
                <a:solidFill>
                  <a:srgbClr val="000000"/>
                </a:solidFill>
              </a:rPr>
              <a:t>条边围成，</a:t>
            </a:r>
            <a:endParaRPr lang="zh-CN" altLang="en-US" dirty="0">
              <a:solidFill>
                <a:srgbClr val="000000"/>
              </a:solidFill>
            </a:endParaRPr>
          </a:p>
          <a:p>
            <a:pPr eaLnBrk="0" hangingPunct="0">
              <a:tabLst>
                <a:tab pos="495300" algn="l"/>
              </a:tabLst>
            </a:pPr>
            <a:r>
              <a:rPr lang="zh-CN" altLang="en-US" i="1" dirty="0">
                <a:solidFill>
                  <a:srgbClr val="000000"/>
                </a:solidFill>
              </a:rPr>
              <a:t>     </a:t>
            </a:r>
            <a:r>
              <a:rPr lang="en-US" altLang="zh-CN" i="1" dirty="0">
                <a:solidFill>
                  <a:srgbClr val="000000"/>
                </a:solidFill>
              </a:rPr>
              <a:t>G</a:t>
            </a:r>
            <a:r>
              <a:rPr lang="zh-CN" altLang="en-US" dirty="0">
                <a:solidFill>
                  <a:srgbClr val="000000"/>
                </a:solidFill>
              </a:rPr>
              <a:t>的面数为</a:t>
            </a:r>
            <a:r>
              <a:rPr lang="zh-CN" altLang="en-US" u="sng" dirty="0">
                <a:solidFill>
                  <a:srgbClr val="000000"/>
                </a:solidFill>
              </a:rPr>
              <a:t>  </a:t>
            </a:r>
            <a:r>
              <a:rPr lang="en-US" altLang="zh-CN" u="sng" dirty="0">
                <a:solidFill>
                  <a:srgbClr val="0070C0"/>
                </a:solidFill>
              </a:rPr>
              <a:t>10 </a:t>
            </a:r>
            <a:r>
              <a:rPr lang="en-US" altLang="zh-CN" u="sng" dirty="0">
                <a:solidFill>
                  <a:srgbClr val="000000"/>
                </a:solidFill>
              </a:rPr>
              <a:t>    </a:t>
            </a:r>
            <a:r>
              <a:rPr lang="en-US" altLang="zh-CN" dirty="0">
                <a:solidFill>
                  <a:srgbClr val="000000"/>
                </a:solidFill>
              </a:rPr>
              <a:t>.</a:t>
            </a:r>
            <a:endParaRPr lang="en-US" altLang="zh-CN" dirty="0">
              <a:solidFill>
                <a:srgbClr val="000000"/>
              </a:solidFill>
            </a:endParaRPr>
          </a:p>
          <a:p>
            <a:pPr eaLnBrk="0" hangingPunct="0">
              <a:tabLst>
                <a:tab pos="495300" algn="l"/>
              </a:tabLst>
            </a:pPr>
            <a:r>
              <a:rPr lang="en-US" altLang="zh-CN" dirty="0">
                <a:solidFill>
                  <a:srgbClr val="000000"/>
                </a:solidFill>
              </a:rPr>
              <a:t>3) </a:t>
            </a:r>
            <a:r>
              <a:rPr lang="zh-CN" altLang="en-US" dirty="0">
                <a:solidFill>
                  <a:srgbClr val="000000"/>
                </a:solidFill>
              </a:rPr>
              <a:t>以下各图，其中存在哈密顿回路的图包括</a:t>
            </a:r>
            <a:r>
              <a:rPr lang="zh-CN" altLang="en-US" u="sng" dirty="0">
                <a:solidFill>
                  <a:srgbClr val="000000"/>
                </a:solidFill>
              </a:rPr>
              <a:t>   </a:t>
            </a:r>
            <a:r>
              <a:rPr lang="en-US" altLang="zh-CN" u="sng" dirty="0">
                <a:solidFill>
                  <a:srgbClr val="000000"/>
                </a:solidFill>
              </a:rPr>
              <a:t>C      </a:t>
            </a:r>
            <a:r>
              <a:rPr lang="zh-CN" altLang="en-US" dirty="0">
                <a:solidFill>
                  <a:srgbClr val="000000"/>
                </a:solidFill>
              </a:rPr>
              <a:t>。</a:t>
            </a:r>
            <a:endParaRPr lang="zh-CN" altLang="en-US" dirty="0">
              <a:solidFill>
                <a:srgbClr val="000000"/>
              </a:solidFill>
            </a:endParaRPr>
          </a:p>
          <a:p>
            <a:pPr eaLnBrk="0" hangingPunct="0">
              <a:tabLst>
                <a:tab pos="495300" algn="l"/>
              </a:tabLst>
            </a:pPr>
            <a:endParaRPr lang="en-US" altLang="zh-CN" dirty="0">
              <a:solidFill>
                <a:srgbClr val="000000"/>
              </a:solidFill>
            </a:endParaRPr>
          </a:p>
        </p:txBody>
      </p:sp>
      <p:grpSp>
        <p:nvGrpSpPr>
          <p:cNvPr id="2" name="Group 3"/>
          <p:cNvGrpSpPr/>
          <p:nvPr/>
        </p:nvGrpSpPr>
        <p:grpSpPr bwMode="auto">
          <a:xfrm>
            <a:off x="1593850" y="4637088"/>
            <a:ext cx="5200650" cy="995362"/>
            <a:chOff x="1733" y="1134"/>
            <a:chExt cx="8190" cy="1568"/>
          </a:xfrm>
        </p:grpSpPr>
        <p:grpSp>
          <p:nvGrpSpPr>
            <p:cNvPr id="3" name="Group 4"/>
            <p:cNvGrpSpPr/>
            <p:nvPr/>
          </p:nvGrpSpPr>
          <p:grpSpPr bwMode="auto">
            <a:xfrm>
              <a:off x="6038" y="1290"/>
              <a:ext cx="1152" cy="1127"/>
              <a:chOff x="3206" y="3102"/>
              <a:chExt cx="1152" cy="1127"/>
            </a:xfrm>
          </p:grpSpPr>
          <p:sp>
            <p:nvSpPr>
              <p:cNvPr id="143396" name="Rectangle 5"/>
              <p:cNvSpPr>
                <a:spLocks noChangeArrowheads="1"/>
              </p:cNvSpPr>
              <p:nvPr/>
            </p:nvSpPr>
            <p:spPr bwMode="auto">
              <a:xfrm>
                <a:off x="3245" y="3115"/>
                <a:ext cx="1087" cy="1089"/>
              </a:xfrm>
              <a:prstGeom prst="rect">
                <a:avLst/>
              </a:prstGeom>
              <a:solidFill>
                <a:srgbClr val="FFFFFF"/>
              </a:solidFill>
              <a:ln w="9525">
                <a:solidFill>
                  <a:srgbClr val="000000"/>
                </a:solidFill>
                <a:miter lim="800000"/>
              </a:ln>
            </p:spPr>
            <p:txBody>
              <a:bodyPr/>
              <a:lstStyle/>
              <a:p>
                <a:endParaRPr lang="zh-CN" altLang="en-US">
                  <a:solidFill>
                    <a:srgbClr val="4D5B6B"/>
                  </a:solidFill>
                </a:endParaRPr>
              </a:p>
            </p:txBody>
          </p:sp>
          <p:sp>
            <p:nvSpPr>
              <p:cNvPr id="143397" name="Line 6"/>
              <p:cNvSpPr>
                <a:spLocks noChangeShapeType="1"/>
              </p:cNvSpPr>
              <p:nvPr/>
            </p:nvSpPr>
            <p:spPr bwMode="auto">
              <a:xfrm flipV="1">
                <a:off x="3245" y="3115"/>
                <a:ext cx="1109" cy="1061"/>
              </a:xfrm>
              <a:prstGeom prst="line">
                <a:avLst/>
              </a:prstGeom>
              <a:noFill/>
              <a:ln w="9525">
                <a:solidFill>
                  <a:srgbClr val="000000"/>
                </a:solidFill>
                <a:round/>
              </a:ln>
            </p:spPr>
            <p:txBody>
              <a:bodyPr/>
              <a:lstStyle/>
              <a:p>
                <a:endParaRPr lang="zh-CN" altLang="en-US">
                  <a:solidFill>
                    <a:srgbClr val="4D5B6B"/>
                  </a:solidFill>
                </a:endParaRPr>
              </a:p>
            </p:txBody>
          </p:sp>
          <p:sp>
            <p:nvSpPr>
              <p:cNvPr id="143398" name="Line 7"/>
              <p:cNvSpPr>
                <a:spLocks noChangeShapeType="1"/>
              </p:cNvSpPr>
              <p:nvPr/>
            </p:nvSpPr>
            <p:spPr bwMode="auto">
              <a:xfrm>
                <a:off x="3254" y="3128"/>
                <a:ext cx="1030" cy="1061"/>
              </a:xfrm>
              <a:prstGeom prst="line">
                <a:avLst/>
              </a:prstGeom>
              <a:noFill/>
              <a:ln w="9525">
                <a:solidFill>
                  <a:srgbClr val="000000"/>
                </a:solidFill>
                <a:round/>
              </a:ln>
            </p:spPr>
            <p:txBody>
              <a:bodyPr/>
              <a:lstStyle/>
              <a:p>
                <a:endParaRPr lang="zh-CN" altLang="en-US">
                  <a:solidFill>
                    <a:srgbClr val="4D5B6B"/>
                  </a:solidFill>
                </a:endParaRPr>
              </a:p>
            </p:txBody>
          </p:sp>
          <p:sp>
            <p:nvSpPr>
              <p:cNvPr id="143399" name="Oval 8"/>
              <p:cNvSpPr>
                <a:spLocks noChangeArrowheads="1"/>
              </p:cNvSpPr>
              <p:nvPr/>
            </p:nvSpPr>
            <p:spPr bwMode="auto">
              <a:xfrm flipV="1">
                <a:off x="3217" y="3102"/>
                <a:ext cx="66" cy="69"/>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400" name="Oval 9"/>
              <p:cNvSpPr>
                <a:spLocks noChangeArrowheads="1"/>
              </p:cNvSpPr>
              <p:nvPr/>
            </p:nvSpPr>
            <p:spPr bwMode="auto">
              <a:xfrm flipV="1">
                <a:off x="4288" y="3102"/>
                <a:ext cx="70" cy="68"/>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401" name="Oval 10"/>
              <p:cNvSpPr>
                <a:spLocks noChangeArrowheads="1"/>
              </p:cNvSpPr>
              <p:nvPr/>
            </p:nvSpPr>
            <p:spPr bwMode="auto">
              <a:xfrm flipV="1">
                <a:off x="3206" y="4148"/>
                <a:ext cx="67" cy="68"/>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402" name="Oval 11"/>
              <p:cNvSpPr>
                <a:spLocks noChangeArrowheads="1"/>
              </p:cNvSpPr>
              <p:nvPr/>
            </p:nvSpPr>
            <p:spPr bwMode="auto">
              <a:xfrm flipV="1">
                <a:off x="4275" y="4160"/>
                <a:ext cx="68" cy="69"/>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grpSp>
        <p:grpSp>
          <p:nvGrpSpPr>
            <p:cNvPr id="4" name="Group 12"/>
            <p:cNvGrpSpPr/>
            <p:nvPr/>
          </p:nvGrpSpPr>
          <p:grpSpPr bwMode="auto">
            <a:xfrm>
              <a:off x="3728" y="1290"/>
              <a:ext cx="1689" cy="1282"/>
              <a:chOff x="3585" y="3120"/>
              <a:chExt cx="2389" cy="2086"/>
            </a:xfrm>
          </p:grpSpPr>
          <p:sp>
            <p:nvSpPr>
              <p:cNvPr id="143387" name="Line 13"/>
              <p:cNvSpPr>
                <a:spLocks noChangeShapeType="1"/>
              </p:cNvSpPr>
              <p:nvPr/>
            </p:nvSpPr>
            <p:spPr bwMode="auto">
              <a:xfrm>
                <a:off x="3622" y="3157"/>
                <a:ext cx="2311" cy="1872"/>
              </a:xfrm>
              <a:prstGeom prst="line">
                <a:avLst/>
              </a:prstGeom>
              <a:noFill/>
              <a:ln w="9525">
                <a:solidFill>
                  <a:srgbClr val="000000"/>
                </a:solidFill>
                <a:round/>
              </a:ln>
            </p:spPr>
            <p:txBody>
              <a:bodyPr/>
              <a:lstStyle/>
              <a:p>
                <a:endParaRPr lang="zh-CN" altLang="en-US">
                  <a:solidFill>
                    <a:srgbClr val="4D5B6B"/>
                  </a:solidFill>
                </a:endParaRPr>
              </a:p>
            </p:txBody>
          </p:sp>
          <p:sp>
            <p:nvSpPr>
              <p:cNvPr id="143388" name="Line 14"/>
              <p:cNvSpPr>
                <a:spLocks noChangeShapeType="1"/>
              </p:cNvSpPr>
              <p:nvPr/>
            </p:nvSpPr>
            <p:spPr bwMode="auto">
              <a:xfrm>
                <a:off x="5933" y="3157"/>
                <a:ext cx="0" cy="1872"/>
              </a:xfrm>
              <a:prstGeom prst="line">
                <a:avLst/>
              </a:prstGeom>
              <a:noFill/>
              <a:ln w="9525">
                <a:solidFill>
                  <a:srgbClr val="000000"/>
                </a:solidFill>
                <a:round/>
              </a:ln>
            </p:spPr>
            <p:txBody>
              <a:bodyPr/>
              <a:lstStyle/>
              <a:p>
                <a:endParaRPr lang="zh-CN" altLang="en-US">
                  <a:solidFill>
                    <a:srgbClr val="4D5B6B"/>
                  </a:solidFill>
                </a:endParaRPr>
              </a:p>
            </p:txBody>
          </p:sp>
          <p:sp>
            <p:nvSpPr>
              <p:cNvPr id="143389" name="Line 15"/>
              <p:cNvSpPr>
                <a:spLocks noChangeShapeType="1"/>
              </p:cNvSpPr>
              <p:nvPr/>
            </p:nvSpPr>
            <p:spPr bwMode="auto">
              <a:xfrm>
                <a:off x="3623" y="3157"/>
                <a:ext cx="1" cy="2028"/>
              </a:xfrm>
              <a:prstGeom prst="line">
                <a:avLst/>
              </a:prstGeom>
              <a:noFill/>
              <a:ln w="9525">
                <a:solidFill>
                  <a:srgbClr val="000000"/>
                </a:solidFill>
                <a:round/>
              </a:ln>
            </p:spPr>
            <p:txBody>
              <a:bodyPr/>
              <a:lstStyle/>
              <a:p>
                <a:endParaRPr lang="zh-CN" altLang="en-US">
                  <a:solidFill>
                    <a:srgbClr val="4D5B6B"/>
                  </a:solidFill>
                </a:endParaRPr>
              </a:p>
            </p:txBody>
          </p:sp>
          <p:sp>
            <p:nvSpPr>
              <p:cNvPr id="143390" name="Line 16"/>
              <p:cNvSpPr>
                <a:spLocks noChangeShapeType="1"/>
              </p:cNvSpPr>
              <p:nvPr/>
            </p:nvSpPr>
            <p:spPr bwMode="auto">
              <a:xfrm flipV="1">
                <a:off x="3622" y="3157"/>
                <a:ext cx="2311" cy="2028"/>
              </a:xfrm>
              <a:prstGeom prst="line">
                <a:avLst/>
              </a:prstGeom>
              <a:noFill/>
              <a:ln w="9525">
                <a:solidFill>
                  <a:srgbClr val="000000"/>
                </a:solidFill>
                <a:round/>
              </a:ln>
            </p:spPr>
            <p:txBody>
              <a:bodyPr/>
              <a:lstStyle/>
              <a:p>
                <a:endParaRPr lang="zh-CN" altLang="en-US">
                  <a:solidFill>
                    <a:srgbClr val="4D5B6B"/>
                  </a:solidFill>
                </a:endParaRPr>
              </a:p>
            </p:txBody>
          </p:sp>
          <p:sp>
            <p:nvSpPr>
              <p:cNvPr id="143391" name="Oval 17"/>
              <p:cNvSpPr>
                <a:spLocks noChangeArrowheads="1"/>
              </p:cNvSpPr>
              <p:nvPr/>
            </p:nvSpPr>
            <p:spPr bwMode="auto">
              <a:xfrm flipV="1">
                <a:off x="3585" y="3157"/>
                <a:ext cx="91" cy="91"/>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92" name="Oval 18"/>
              <p:cNvSpPr>
                <a:spLocks noChangeArrowheads="1"/>
              </p:cNvSpPr>
              <p:nvPr/>
            </p:nvSpPr>
            <p:spPr bwMode="auto">
              <a:xfrm flipV="1">
                <a:off x="5882" y="3120"/>
                <a:ext cx="92"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93" name="Oval 19"/>
              <p:cNvSpPr>
                <a:spLocks noChangeArrowheads="1"/>
              </p:cNvSpPr>
              <p:nvPr/>
            </p:nvSpPr>
            <p:spPr bwMode="auto">
              <a:xfrm flipV="1">
                <a:off x="3588" y="5117"/>
                <a:ext cx="91" cy="89"/>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94" name="Oval 20"/>
              <p:cNvSpPr>
                <a:spLocks noChangeArrowheads="1"/>
              </p:cNvSpPr>
              <p:nvPr/>
            </p:nvSpPr>
            <p:spPr bwMode="auto">
              <a:xfrm flipV="1">
                <a:off x="5882" y="4978"/>
                <a:ext cx="90" cy="89"/>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95" name="Oval 21"/>
              <p:cNvSpPr>
                <a:spLocks noChangeArrowheads="1"/>
              </p:cNvSpPr>
              <p:nvPr/>
            </p:nvSpPr>
            <p:spPr bwMode="auto">
              <a:xfrm flipV="1">
                <a:off x="4778" y="4090"/>
                <a:ext cx="90" cy="89"/>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grpSp>
        <p:grpSp>
          <p:nvGrpSpPr>
            <p:cNvPr id="5" name="Group 22"/>
            <p:cNvGrpSpPr/>
            <p:nvPr/>
          </p:nvGrpSpPr>
          <p:grpSpPr bwMode="auto">
            <a:xfrm>
              <a:off x="1733" y="1134"/>
              <a:ext cx="1524" cy="1497"/>
              <a:chOff x="5164" y="10941"/>
              <a:chExt cx="1734" cy="1497"/>
            </a:xfrm>
          </p:grpSpPr>
          <p:sp>
            <p:nvSpPr>
              <p:cNvPr id="143382" name="AutoShape 23"/>
              <p:cNvSpPr>
                <a:spLocks noChangeArrowheads="1"/>
              </p:cNvSpPr>
              <p:nvPr/>
            </p:nvSpPr>
            <p:spPr bwMode="auto">
              <a:xfrm>
                <a:off x="5198" y="10956"/>
                <a:ext cx="1665" cy="1439"/>
              </a:xfrm>
              <a:prstGeom prst="triangle">
                <a:avLst>
                  <a:gd name="adj" fmla="val 50000"/>
                </a:avLst>
              </a:prstGeom>
              <a:solidFill>
                <a:srgbClr val="FFFFFF"/>
              </a:solidFill>
              <a:ln w="9525">
                <a:solidFill>
                  <a:srgbClr val="000000"/>
                </a:solidFill>
                <a:miter lim="800000"/>
              </a:ln>
            </p:spPr>
            <p:txBody>
              <a:bodyPr/>
              <a:lstStyle/>
              <a:p>
                <a:endParaRPr lang="zh-CN" altLang="en-US">
                  <a:solidFill>
                    <a:srgbClr val="4D5B6B"/>
                  </a:solidFill>
                </a:endParaRPr>
              </a:p>
            </p:txBody>
          </p:sp>
          <p:sp>
            <p:nvSpPr>
              <p:cNvPr id="143383" name="Oval 24"/>
              <p:cNvSpPr>
                <a:spLocks noChangeArrowheads="1"/>
              </p:cNvSpPr>
              <p:nvPr/>
            </p:nvSpPr>
            <p:spPr bwMode="auto">
              <a:xfrm flipV="1">
                <a:off x="5972" y="11802"/>
                <a:ext cx="92"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84" name="Oval 25"/>
              <p:cNvSpPr>
                <a:spLocks noChangeArrowheads="1"/>
              </p:cNvSpPr>
              <p:nvPr/>
            </p:nvSpPr>
            <p:spPr bwMode="auto">
              <a:xfrm flipV="1">
                <a:off x="6808" y="12348"/>
                <a:ext cx="90"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85" name="Oval 26"/>
              <p:cNvSpPr>
                <a:spLocks noChangeArrowheads="1"/>
              </p:cNvSpPr>
              <p:nvPr/>
            </p:nvSpPr>
            <p:spPr bwMode="auto">
              <a:xfrm flipV="1">
                <a:off x="5164" y="12343"/>
                <a:ext cx="90" cy="91"/>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86" name="Oval 27"/>
              <p:cNvSpPr>
                <a:spLocks noChangeArrowheads="1"/>
              </p:cNvSpPr>
              <p:nvPr/>
            </p:nvSpPr>
            <p:spPr bwMode="auto">
              <a:xfrm flipV="1">
                <a:off x="5979" y="10941"/>
                <a:ext cx="90" cy="91"/>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grpSp>
        <p:grpSp>
          <p:nvGrpSpPr>
            <p:cNvPr id="6" name="Group 28"/>
            <p:cNvGrpSpPr/>
            <p:nvPr/>
          </p:nvGrpSpPr>
          <p:grpSpPr bwMode="auto">
            <a:xfrm>
              <a:off x="7756" y="1134"/>
              <a:ext cx="2167" cy="1568"/>
              <a:chOff x="4216" y="4388"/>
              <a:chExt cx="2999" cy="1942"/>
            </a:xfrm>
          </p:grpSpPr>
          <p:sp>
            <p:nvSpPr>
              <p:cNvPr id="143370" name="AutoShape 29"/>
              <p:cNvSpPr>
                <a:spLocks noChangeArrowheads="1"/>
              </p:cNvSpPr>
              <p:nvPr/>
            </p:nvSpPr>
            <p:spPr bwMode="auto">
              <a:xfrm>
                <a:off x="5303" y="4405"/>
                <a:ext cx="1912" cy="1913"/>
              </a:xfrm>
              <a:prstGeom prst="diamond">
                <a:avLst/>
              </a:prstGeom>
              <a:solidFill>
                <a:srgbClr val="FFFFFF"/>
              </a:solidFill>
              <a:ln w="9525">
                <a:solidFill>
                  <a:srgbClr val="000000"/>
                </a:solidFill>
                <a:miter lim="800000"/>
              </a:ln>
            </p:spPr>
            <p:txBody>
              <a:bodyPr/>
              <a:lstStyle/>
              <a:p>
                <a:endParaRPr lang="zh-CN" altLang="en-US">
                  <a:solidFill>
                    <a:srgbClr val="4D5B6B"/>
                  </a:solidFill>
                </a:endParaRPr>
              </a:p>
            </p:txBody>
          </p:sp>
          <p:sp>
            <p:nvSpPr>
              <p:cNvPr id="143371" name="Line 30"/>
              <p:cNvSpPr>
                <a:spLocks noChangeShapeType="1"/>
              </p:cNvSpPr>
              <p:nvPr/>
            </p:nvSpPr>
            <p:spPr bwMode="auto">
              <a:xfrm>
                <a:off x="5354" y="5358"/>
                <a:ext cx="1785" cy="1"/>
              </a:xfrm>
              <a:prstGeom prst="line">
                <a:avLst/>
              </a:prstGeom>
              <a:noFill/>
              <a:ln w="9525">
                <a:solidFill>
                  <a:srgbClr val="000000"/>
                </a:solidFill>
                <a:round/>
              </a:ln>
            </p:spPr>
            <p:txBody>
              <a:bodyPr/>
              <a:lstStyle/>
              <a:p>
                <a:endParaRPr lang="zh-CN" altLang="en-US">
                  <a:solidFill>
                    <a:srgbClr val="4D5B6B"/>
                  </a:solidFill>
                </a:endParaRPr>
              </a:p>
            </p:txBody>
          </p:sp>
          <p:sp>
            <p:nvSpPr>
              <p:cNvPr id="143372" name="Line 31"/>
              <p:cNvSpPr>
                <a:spLocks noChangeShapeType="1"/>
              </p:cNvSpPr>
              <p:nvPr/>
            </p:nvSpPr>
            <p:spPr bwMode="auto">
              <a:xfrm>
                <a:off x="6248" y="4405"/>
                <a:ext cx="0" cy="1872"/>
              </a:xfrm>
              <a:prstGeom prst="line">
                <a:avLst/>
              </a:prstGeom>
              <a:noFill/>
              <a:ln w="9525">
                <a:solidFill>
                  <a:srgbClr val="000000"/>
                </a:solidFill>
                <a:round/>
              </a:ln>
            </p:spPr>
            <p:txBody>
              <a:bodyPr/>
              <a:lstStyle/>
              <a:p>
                <a:endParaRPr lang="zh-CN" altLang="en-US">
                  <a:solidFill>
                    <a:srgbClr val="4D5B6B"/>
                  </a:solidFill>
                </a:endParaRPr>
              </a:p>
            </p:txBody>
          </p:sp>
          <p:sp>
            <p:nvSpPr>
              <p:cNvPr id="143373" name="Line 32"/>
              <p:cNvSpPr>
                <a:spLocks noChangeShapeType="1"/>
              </p:cNvSpPr>
              <p:nvPr/>
            </p:nvSpPr>
            <p:spPr bwMode="auto">
              <a:xfrm>
                <a:off x="4253" y="4561"/>
                <a:ext cx="0" cy="1560"/>
              </a:xfrm>
              <a:prstGeom prst="line">
                <a:avLst/>
              </a:prstGeom>
              <a:noFill/>
              <a:ln w="9525">
                <a:solidFill>
                  <a:srgbClr val="000000"/>
                </a:solidFill>
                <a:round/>
              </a:ln>
            </p:spPr>
            <p:txBody>
              <a:bodyPr/>
              <a:lstStyle/>
              <a:p>
                <a:endParaRPr lang="zh-CN" altLang="en-US">
                  <a:solidFill>
                    <a:srgbClr val="4D5B6B"/>
                  </a:solidFill>
                </a:endParaRPr>
              </a:p>
            </p:txBody>
          </p:sp>
          <p:sp>
            <p:nvSpPr>
              <p:cNvPr id="143374" name="Line 33"/>
              <p:cNvSpPr>
                <a:spLocks noChangeShapeType="1"/>
              </p:cNvSpPr>
              <p:nvPr/>
            </p:nvSpPr>
            <p:spPr bwMode="auto">
              <a:xfrm>
                <a:off x="4253" y="4561"/>
                <a:ext cx="1050" cy="780"/>
              </a:xfrm>
              <a:prstGeom prst="line">
                <a:avLst/>
              </a:prstGeom>
              <a:noFill/>
              <a:ln w="9525">
                <a:solidFill>
                  <a:srgbClr val="000000"/>
                </a:solidFill>
                <a:round/>
              </a:ln>
            </p:spPr>
            <p:txBody>
              <a:bodyPr/>
              <a:lstStyle/>
              <a:p>
                <a:endParaRPr lang="zh-CN" altLang="en-US">
                  <a:solidFill>
                    <a:srgbClr val="4D5B6B"/>
                  </a:solidFill>
                </a:endParaRPr>
              </a:p>
            </p:txBody>
          </p:sp>
          <p:sp>
            <p:nvSpPr>
              <p:cNvPr id="143375" name="Line 34"/>
              <p:cNvSpPr>
                <a:spLocks noChangeShapeType="1"/>
              </p:cNvSpPr>
              <p:nvPr/>
            </p:nvSpPr>
            <p:spPr bwMode="auto">
              <a:xfrm flipV="1">
                <a:off x="4253" y="5341"/>
                <a:ext cx="1050" cy="780"/>
              </a:xfrm>
              <a:prstGeom prst="line">
                <a:avLst/>
              </a:prstGeom>
              <a:noFill/>
              <a:ln w="9525">
                <a:solidFill>
                  <a:srgbClr val="000000"/>
                </a:solidFill>
                <a:round/>
              </a:ln>
            </p:spPr>
            <p:txBody>
              <a:bodyPr/>
              <a:lstStyle/>
              <a:p>
                <a:endParaRPr lang="zh-CN" altLang="en-US">
                  <a:solidFill>
                    <a:srgbClr val="4D5B6B"/>
                  </a:solidFill>
                </a:endParaRPr>
              </a:p>
            </p:txBody>
          </p:sp>
          <p:sp>
            <p:nvSpPr>
              <p:cNvPr id="143376" name="Oval 35"/>
              <p:cNvSpPr>
                <a:spLocks noChangeArrowheads="1"/>
              </p:cNvSpPr>
              <p:nvPr/>
            </p:nvSpPr>
            <p:spPr bwMode="auto">
              <a:xfrm flipV="1">
                <a:off x="4216" y="6070"/>
                <a:ext cx="90"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77" name="Oval 36"/>
              <p:cNvSpPr>
                <a:spLocks noChangeArrowheads="1"/>
              </p:cNvSpPr>
              <p:nvPr/>
            </p:nvSpPr>
            <p:spPr bwMode="auto">
              <a:xfrm flipV="1">
                <a:off x="5269" y="5307"/>
                <a:ext cx="90"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78" name="Oval 37"/>
              <p:cNvSpPr>
                <a:spLocks noChangeArrowheads="1"/>
              </p:cNvSpPr>
              <p:nvPr/>
            </p:nvSpPr>
            <p:spPr bwMode="auto">
              <a:xfrm flipV="1">
                <a:off x="4219" y="4561"/>
                <a:ext cx="90"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79" name="Oval 38"/>
              <p:cNvSpPr>
                <a:spLocks noChangeArrowheads="1"/>
              </p:cNvSpPr>
              <p:nvPr/>
            </p:nvSpPr>
            <p:spPr bwMode="auto">
              <a:xfrm flipV="1">
                <a:off x="6200" y="4388"/>
                <a:ext cx="90"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80" name="Oval 39"/>
              <p:cNvSpPr>
                <a:spLocks noChangeArrowheads="1"/>
              </p:cNvSpPr>
              <p:nvPr/>
            </p:nvSpPr>
            <p:spPr bwMode="auto">
              <a:xfrm flipV="1">
                <a:off x="6214" y="6240"/>
                <a:ext cx="90"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sp>
            <p:nvSpPr>
              <p:cNvPr id="143381" name="Oval 40"/>
              <p:cNvSpPr>
                <a:spLocks noChangeArrowheads="1"/>
              </p:cNvSpPr>
              <p:nvPr/>
            </p:nvSpPr>
            <p:spPr bwMode="auto">
              <a:xfrm flipV="1">
                <a:off x="7125" y="5324"/>
                <a:ext cx="90" cy="90"/>
              </a:xfrm>
              <a:prstGeom prst="ellipse">
                <a:avLst/>
              </a:prstGeom>
              <a:solidFill>
                <a:srgbClr val="000000"/>
              </a:solidFill>
              <a:ln w="9525">
                <a:solidFill>
                  <a:srgbClr val="000000"/>
                </a:solidFill>
                <a:round/>
              </a:ln>
            </p:spPr>
            <p:txBody>
              <a:bodyPr/>
              <a:lstStyle/>
              <a:p>
                <a:endParaRPr lang="zh-CN" altLang="en-US">
                  <a:solidFill>
                    <a:srgbClr val="4D5B6B"/>
                  </a:solidFill>
                </a:endParaRPr>
              </a:p>
            </p:txBody>
          </p:sp>
        </p:grpSp>
      </p:grpSp>
      <p:sp>
        <p:nvSpPr>
          <p:cNvPr id="143364" name="Rectangle 41"/>
          <p:cNvSpPr>
            <a:spLocks noChangeArrowheads="1"/>
          </p:cNvSpPr>
          <p:nvPr/>
        </p:nvSpPr>
        <p:spPr bwMode="auto">
          <a:xfrm>
            <a:off x="1622883" y="5592733"/>
            <a:ext cx="5358493" cy="400110"/>
          </a:xfrm>
          <a:prstGeom prst="rect">
            <a:avLst/>
          </a:prstGeom>
          <a:noFill/>
          <a:ln w="9525">
            <a:noFill/>
            <a:miter lim="800000"/>
          </a:ln>
        </p:spPr>
        <p:txBody>
          <a:bodyPr wrap="square" anchor="ctr">
            <a:spAutoFit/>
          </a:bodyPr>
          <a:lstStyle/>
          <a:p>
            <a:pPr eaLnBrk="0" hangingPunct="0"/>
            <a:r>
              <a:rPr lang="en-US" altLang="zh-CN" sz="2000" dirty="0">
                <a:solidFill>
                  <a:srgbClr val="000000"/>
                </a:solidFill>
              </a:rPr>
              <a:t>    A              </a:t>
            </a:r>
            <a:r>
              <a:rPr lang="en-US" altLang="zh-CN" sz="2000" dirty="0" smtClean="0">
                <a:solidFill>
                  <a:srgbClr val="000000"/>
                </a:solidFill>
              </a:rPr>
              <a:t>   </a:t>
            </a:r>
            <a:r>
              <a:rPr lang="en-US" altLang="zh-CN" sz="2000" dirty="0">
                <a:solidFill>
                  <a:srgbClr val="000000"/>
                </a:solidFill>
              </a:rPr>
              <a:t>B           </a:t>
            </a:r>
            <a:r>
              <a:rPr lang="en-US" altLang="zh-CN" sz="2000" dirty="0" smtClean="0">
                <a:solidFill>
                  <a:srgbClr val="000000"/>
                </a:solidFill>
              </a:rPr>
              <a:t>    </a:t>
            </a:r>
            <a:r>
              <a:rPr lang="en-US" altLang="zh-CN" sz="2000" dirty="0">
                <a:solidFill>
                  <a:srgbClr val="000000"/>
                </a:solidFill>
              </a:rPr>
              <a:t>C            </a:t>
            </a:r>
            <a:r>
              <a:rPr lang="en-US" altLang="zh-CN" sz="2000" dirty="0" smtClean="0">
                <a:solidFill>
                  <a:srgbClr val="000000"/>
                </a:solidFill>
              </a:rPr>
              <a:t>      </a:t>
            </a:r>
            <a:r>
              <a:rPr lang="en-US" altLang="zh-CN" sz="2000" dirty="0">
                <a:solidFill>
                  <a:srgbClr val="000000"/>
                </a:solidFill>
              </a:rPr>
              <a:t>D</a:t>
            </a:r>
            <a:endParaRPr lang="en-US" altLang="zh-CN" sz="2000" dirty="0">
              <a:solidFill>
                <a:srgbClr val="000000"/>
              </a:solidFill>
            </a:endParaRPr>
          </a:p>
        </p:txBody>
      </p:sp>
      <p:sp>
        <p:nvSpPr>
          <p:cNvPr id="43" name="标题 42"/>
          <p:cNvSpPr>
            <a:spLocks noGrp="1"/>
          </p:cNvSpPr>
          <p:nvPr>
            <p:ph type="title"/>
          </p:nvPr>
        </p:nvSpPr>
        <p:spPr/>
        <p:txBody>
          <a:bodyPr/>
          <a:lstStyle/>
          <a:p>
            <a:r>
              <a:rPr lang="zh-CN" altLang="en-US" dirty="0" smtClean="0"/>
              <a:t>填空和选择题</a:t>
            </a: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609599" y="1680279"/>
            <a:ext cx="8326437" cy="830997"/>
          </a:xfrm>
          <a:prstGeom prst="rect">
            <a:avLst/>
          </a:prstGeom>
          <a:noFill/>
          <a:ln w="9525">
            <a:noFill/>
            <a:miter lim="800000"/>
          </a:ln>
        </p:spPr>
        <p:txBody>
          <a:bodyPr anchor="ctr">
            <a:spAutoFit/>
          </a:bodyPr>
          <a:lstStyle/>
          <a:p>
            <a:r>
              <a:rPr lang="zh-CN" altLang="en-US" dirty="0" smtClean="0">
                <a:solidFill>
                  <a:srgbClr val="4D5B6B">
                    <a:lumMod val="50000"/>
                  </a:srgbClr>
                </a:solidFill>
                <a:ea typeface="楷体_GB2312" pitchFamily="49" charset="-122"/>
              </a:rPr>
              <a:t> </a:t>
            </a:r>
            <a:r>
              <a:rPr lang="en-US" altLang="zh-CN" dirty="0" smtClean="0">
                <a:solidFill>
                  <a:srgbClr val="4D5B6B">
                    <a:lumMod val="50000"/>
                  </a:srgbClr>
                </a:solidFill>
                <a:ea typeface="楷体_GB2312" pitchFamily="49" charset="-122"/>
              </a:rPr>
              <a:t>(10</a:t>
            </a:r>
            <a:r>
              <a:rPr lang="zh-CN" altLang="en-US" dirty="0" smtClean="0">
                <a:solidFill>
                  <a:srgbClr val="4D5B6B">
                    <a:lumMod val="50000"/>
                  </a:srgbClr>
                </a:solidFill>
                <a:ea typeface="楷体_GB2312" pitchFamily="49" charset="-122"/>
              </a:rPr>
              <a:t>分</a:t>
            </a:r>
            <a:r>
              <a:rPr lang="en-US" altLang="zh-CN" dirty="0" smtClean="0">
                <a:solidFill>
                  <a:srgbClr val="4D5B6B">
                    <a:lumMod val="50000"/>
                  </a:srgbClr>
                </a:solidFill>
                <a:ea typeface="楷体_GB2312" pitchFamily="49" charset="-122"/>
              </a:rPr>
              <a:t>)</a:t>
            </a:r>
            <a:r>
              <a:rPr lang="zh-CN" altLang="zh-CN" dirty="0" smtClean="0">
                <a:solidFill>
                  <a:srgbClr val="4D5B6B">
                    <a:lumMod val="50000"/>
                  </a:srgbClr>
                </a:solidFill>
              </a:rPr>
              <a:t>证明完全二分图</a:t>
            </a:r>
            <a:r>
              <a:rPr lang="en-US" altLang="zh-CN" i="1" dirty="0" err="1" smtClean="0">
                <a:solidFill>
                  <a:srgbClr val="4D5B6B">
                    <a:lumMod val="50000"/>
                  </a:srgbClr>
                </a:solidFill>
              </a:rPr>
              <a:t>K</a:t>
            </a:r>
            <a:r>
              <a:rPr lang="en-US" altLang="zh-CN" i="1" baseline="-25000" dirty="0" err="1" smtClean="0">
                <a:solidFill>
                  <a:srgbClr val="4D5B6B">
                    <a:lumMod val="50000"/>
                  </a:srgbClr>
                </a:solidFill>
              </a:rPr>
              <a:t>m,n</a:t>
            </a:r>
            <a:r>
              <a:rPr lang="zh-CN" altLang="zh-CN" dirty="0" smtClean="0">
                <a:solidFill>
                  <a:srgbClr val="4D5B6B">
                    <a:lumMod val="50000"/>
                  </a:srgbClr>
                </a:solidFill>
              </a:rPr>
              <a:t>的树的数目是</a:t>
            </a:r>
            <a:r>
              <a:rPr lang="en-US" altLang="zh-CN" i="1" dirty="0" smtClean="0">
                <a:solidFill>
                  <a:srgbClr val="4D5B6B">
                    <a:lumMod val="50000"/>
                  </a:srgbClr>
                </a:solidFill>
              </a:rPr>
              <a:t>m</a:t>
            </a:r>
            <a:r>
              <a:rPr lang="en-US" altLang="zh-CN" i="1" baseline="30000" dirty="0" smtClean="0">
                <a:solidFill>
                  <a:srgbClr val="4D5B6B">
                    <a:lumMod val="50000"/>
                  </a:srgbClr>
                </a:solidFill>
              </a:rPr>
              <a:t>n-1</a:t>
            </a:r>
            <a:r>
              <a:rPr lang="en-US" altLang="zh-CN" i="1" dirty="0" smtClean="0">
                <a:solidFill>
                  <a:srgbClr val="4D5B6B">
                    <a:lumMod val="50000"/>
                  </a:srgbClr>
                </a:solidFill>
              </a:rPr>
              <a:t>n</a:t>
            </a:r>
            <a:r>
              <a:rPr lang="en-US" altLang="zh-CN" i="1" baseline="30000" dirty="0" smtClean="0">
                <a:solidFill>
                  <a:srgbClr val="4D5B6B">
                    <a:lumMod val="50000"/>
                  </a:srgbClr>
                </a:solidFill>
              </a:rPr>
              <a:t>m-1</a:t>
            </a:r>
            <a:endParaRPr lang="zh-CN" altLang="en-US" dirty="0" smtClean="0">
              <a:solidFill>
                <a:srgbClr val="4D5B6B">
                  <a:lumMod val="50000"/>
                </a:srgbClr>
              </a:solidFill>
              <a:ea typeface="楷体_GB2312" pitchFamily="49" charset="-122"/>
            </a:endParaRPr>
          </a:p>
          <a:p>
            <a:endParaRPr lang="zh-CN" altLang="en-US" dirty="0">
              <a:solidFill>
                <a:srgbClr val="000000"/>
              </a:solidFill>
              <a:ea typeface="楷体_GB2312" pitchFamily="49" charset="-122"/>
            </a:endParaRPr>
          </a:p>
        </p:txBody>
      </p:sp>
      <p:sp>
        <p:nvSpPr>
          <p:cNvPr id="4" name="标题 3"/>
          <p:cNvSpPr>
            <a:spLocks noGrp="1"/>
          </p:cNvSpPr>
          <p:nvPr>
            <p:ph type="title"/>
          </p:nvPr>
        </p:nvSpPr>
        <p:spPr/>
        <p:txBody>
          <a:bodyPr/>
          <a:lstStyle/>
          <a:p>
            <a:r>
              <a:rPr lang="zh-CN" altLang="en-US" dirty="0" smtClean="0"/>
              <a:t>证明题</a:t>
            </a:r>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求解题</a:t>
            </a:r>
            <a:endParaRPr lang="zh-CN" altLang="en-US" dirty="0"/>
          </a:p>
        </p:txBody>
      </p:sp>
      <p:sp>
        <p:nvSpPr>
          <p:cNvPr id="5" name="矩形 4"/>
          <p:cNvSpPr/>
          <p:nvPr/>
        </p:nvSpPr>
        <p:spPr>
          <a:xfrm>
            <a:off x="584521" y="1302565"/>
            <a:ext cx="8108066" cy="1569660"/>
          </a:xfrm>
          <a:prstGeom prst="rect">
            <a:avLst/>
          </a:prstGeom>
        </p:spPr>
        <p:txBody>
          <a:bodyPr wrap="square">
            <a:spAutoFit/>
          </a:bodyPr>
          <a:lstStyle/>
          <a:p>
            <a:r>
              <a:rPr lang="zh-CN" altLang="zh-CN" dirty="0" smtClean="0">
                <a:solidFill>
                  <a:srgbClr val="4D5B6B"/>
                </a:solidFill>
              </a:rPr>
              <a:t>（</a:t>
            </a:r>
            <a:r>
              <a:rPr lang="en-US" altLang="zh-CN" dirty="0" smtClean="0">
                <a:solidFill>
                  <a:srgbClr val="4D5B6B"/>
                </a:solidFill>
              </a:rPr>
              <a:t>10</a:t>
            </a:r>
            <a:r>
              <a:rPr lang="zh-CN" altLang="zh-CN" dirty="0" smtClean="0">
                <a:solidFill>
                  <a:srgbClr val="4D5B6B"/>
                </a:solidFill>
              </a:rPr>
              <a:t>分）</a:t>
            </a:r>
            <a:r>
              <a:rPr lang="en-US" altLang="zh-CN" dirty="0" smtClean="0">
                <a:solidFill>
                  <a:srgbClr val="4D5B6B"/>
                </a:solidFill>
              </a:rPr>
              <a:t>11</a:t>
            </a:r>
            <a:r>
              <a:rPr lang="zh-CN" altLang="zh-CN" dirty="0" smtClean="0">
                <a:solidFill>
                  <a:srgbClr val="4D5B6B"/>
                </a:solidFill>
              </a:rPr>
              <a:t>个学生要共进晚餐，他们将坐成一个圆桌，计划要求每次晚餐上，每个学生有完全不同的邻座，这样能共进晚餐几天</a:t>
            </a:r>
            <a:r>
              <a:rPr lang="en-US" altLang="zh-CN" dirty="0" smtClean="0">
                <a:solidFill>
                  <a:srgbClr val="4D5B6B"/>
                </a:solidFill>
              </a:rPr>
              <a:t>? </a:t>
            </a:r>
            <a:r>
              <a:rPr lang="zh-CN" altLang="zh-CN" dirty="0" smtClean="0">
                <a:solidFill>
                  <a:srgbClr val="C00000"/>
                </a:solidFill>
              </a:rPr>
              <a:t>要写出具体求解过程，只给出最后答案即使正确也不给分。</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求解题</a:t>
            </a:r>
            <a:endParaRPr lang="zh-CN" altLang="en-US" dirty="0"/>
          </a:p>
        </p:txBody>
      </p:sp>
      <p:sp>
        <p:nvSpPr>
          <p:cNvPr id="3" name="矩形 2"/>
          <p:cNvSpPr/>
          <p:nvPr/>
        </p:nvSpPr>
        <p:spPr>
          <a:xfrm>
            <a:off x="485578" y="1352679"/>
            <a:ext cx="8425092" cy="4832092"/>
          </a:xfrm>
          <a:prstGeom prst="rect">
            <a:avLst/>
          </a:prstGeom>
        </p:spPr>
        <p:txBody>
          <a:bodyPr wrap="square">
            <a:spAutoFit/>
          </a:bodyPr>
          <a:lstStyle/>
          <a:p>
            <a:r>
              <a:rPr lang="zh-CN" altLang="zh-CN" sz="2200" dirty="0">
                <a:solidFill>
                  <a:srgbClr val="4D5B6B"/>
                </a:solidFill>
              </a:rPr>
              <a:t>解：每个学生看作图的顶点，学生的邻座关系作为图的边。学生每次进餐的就座方式对应一个哈密顿图。两次进餐中，每个学生有完全不同的邻座对应着两个没有公共边的哈密顿回路。因为每个学生都可以与其余学生邻座，所以本问题转化为在</a:t>
            </a:r>
            <a:r>
              <a:rPr lang="en-US" altLang="zh-CN" sz="2200" dirty="0">
                <a:solidFill>
                  <a:srgbClr val="4D5B6B"/>
                </a:solidFill>
              </a:rPr>
              <a:t>K</a:t>
            </a:r>
            <a:r>
              <a:rPr lang="en-US" altLang="zh-CN" sz="2200" baseline="-25000" dirty="0">
                <a:solidFill>
                  <a:srgbClr val="4D5B6B"/>
                </a:solidFill>
              </a:rPr>
              <a:t>11 </a:t>
            </a:r>
            <a:r>
              <a:rPr lang="zh-CN" altLang="zh-CN" sz="2200" dirty="0">
                <a:solidFill>
                  <a:srgbClr val="4D5B6B"/>
                </a:solidFill>
              </a:rPr>
              <a:t>中找出所有没有公共边的哈密顿回路的个数。</a:t>
            </a:r>
            <a:endParaRPr lang="zh-CN" altLang="zh-CN" sz="2200" dirty="0">
              <a:solidFill>
                <a:srgbClr val="4D5B6B"/>
              </a:solidFill>
            </a:endParaRPr>
          </a:p>
          <a:p>
            <a:r>
              <a:rPr lang="en-US" altLang="zh-CN" sz="2200" dirty="0">
                <a:solidFill>
                  <a:srgbClr val="4D5B6B"/>
                </a:solidFill>
              </a:rPr>
              <a:t>K</a:t>
            </a:r>
            <a:r>
              <a:rPr lang="en-US" altLang="zh-CN" sz="2200" baseline="-25000" dirty="0">
                <a:solidFill>
                  <a:srgbClr val="4D5B6B"/>
                </a:solidFill>
              </a:rPr>
              <a:t>11 </a:t>
            </a:r>
            <a:r>
              <a:rPr lang="zh-CN" altLang="zh-CN" sz="2200" dirty="0">
                <a:solidFill>
                  <a:srgbClr val="4D5B6B"/>
                </a:solidFill>
              </a:rPr>
              <a:t>中共有</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11-1</a:t>
            </a:r>
            <a:r>
              <a:rPr lang="zh-CN" altLang="zh-CN" sz="2200" dirty="0">
                <a:solidFill>
                  <a:srgbClr val="4D5B6B"/>
                </a:solidFill>
              </a:rPr>
              <a:t>）</a:t>
            </a:r>
            <a:r>
              <a:rPr lang="en-US" altLang="zh-CN" sz="2200" dirty="0">
                <a:solidFill>
                  <a:srgbClr val="4D5B6B"/>
                </a:solidFill>
              </a:rPr>
              <a:t>/2 = 55 </a:t>
            </a:r>
            <a:r>
              <a:rPr lang="zh-CN" altLang="zh-CN" sz="2200" dirty="0">
                <a:solidFill>
                  <a:srgbClr val="4D5B6B"/>
                </a:solidFill>
              </a:rPr>
              <a:t>条边，每个哈密顿回路的长度为</a:t>
            </a:r>
            <a:r>
              <a:rPr lang="en-US" altLang="zh-CN" sz="2200" dirty="0">
                <a:solidFill>
                  <a:srgbClr val="4D5B6B"/>
                </a:solidFill>
              </a:rPr>
              <a:t>11</a:t>
            </a:r>
            <a:r>
              <a:rPr lang="zh-CN" altLang="zh-CN" sz="2200" dirty="0">
                <a:solidFill>
                  <a:srgbClr val="4D5B6B"/>
                </a:solidFill>
              </a:rPr>
              <a:t>，因此最多有</a:t>
            </a:r>
            <a:r>
              <a:rPr lang="en-US" altLang="zh-CN" sz="2200" dirty="0">
                <a:solidFill>
                  <a:srgbClr val="4D5B6B"/>
                </a:solidFill>
              </a:rPr>
              <a:t>55/11 = 5</a:t>
            </a:r>
            <a:r>
              <a:rPr lang="zh-CN" altLang="zh-CN" sz="2200" dirty="0">
                <a:solidFill>
                  <a:srgbClr val="4D5B6B"/>
                </a:solidFill>
              </a:rPr>
              <a:t>条没有公共边的哈密顿回路。（</a:t>
            </a:r>
            <a:r>
              <a:rPr lang="en-US" altLang="zh-CN" sz="2200" dirty="0">
                <a:solidFill>
                  <a:srgbClr val="4D5B6B"/>
                </a:solidFill>
              </a:rPr>
              <a:t>4</a:t>
            </a:r>
            <a:r>
              <a:rPr lang="zh-CN" altLang="zh-CN" sz="2200" dirty="0">
                <a:solidFill>
                  <a:srgbClr val="4D5B6B"/>
                </a:solidFill>
              </a:rPr>
              <a:t>分）</a:t>
            </a:r>
            <a:endParaRPr lang="zh-CN" altLang="zh-CN" sz="2200" dirty="0">
              <a:solidFill>
                <a:srgbClr val="4D5B6B"/>
              </a:solidFill>
            </a:endParaRPr>
          </a:p>
          <a:p>
            <a:r>
              <a:rPr lang="zh-CN" altLang="zh-CN" sz="2200" dirty="0">
                <a:solidFill>
                  <a:srgbClr val="4D5B6B"/>
                </a:solidFill>
              </a:rPr>
              <a:t>另一方面，我们可以构造出</a:t>
            </a:r>
            <a:r>
              <a:rPr lang="en-US" altLang="zh-CN" sz="2200" dirty="0">
                <a:solidFill>
                  <a:srgbClr val="4D5B6B"/>
                </a:solidFill>
              </a:rPr>
              <a:t>5</a:t>
            </a:r>
            <a:r>
              <a:rPr lang="zh-CN" altLang="zh-CN" sz="2200" dirty="0">
                <a:solidFill>
                  <a:srgbClr val="4D5B6B"/>
                </a:solidFill>
              </a:rPr>
              <a:t>条没有公共边的哈密顿回路：（</a:t>
            </a:r>
            <a:r>
              <a:rPr lang="en-US" altLang="zh-CN" sz="2200" dirty="0">
                <a:solidFill>
                  <a:srgbClr val="4D5B6B"/>
                </a:solidFill>
              </a:rPr>
              <a:t>4</a:t>
            </a:r>
            <a:r>
              <a:rPr lang="zh-CN" altLang="zh-CN" sz="2200" dirty="0">
                <a:solidFill>
                  <a:srgbClr val="4D5B6B"/>
                </a:solidFill>
              </a:rPr>
              <a:t>分）</a:t>
            </a:r>
            <a:endParaRPr lang="zh-CN" altLang="zh-CN" sz="2200" dirty="0">
              <a:solidFill>
                <a:srgbClr val="4D5B6B"/>
              </a:solidFill>
            </a:endParaRP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endParaRPr lang="zh-CN" altLang="zh-CN" sz="2200" dirty="0">
              <a:solidFill>
                <a:srgbClr val="4D5B6B"/>
              </a:solidFill>
            </a:endParaRP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endParaRPr lang="zh-CN" altLang="zh-CN" sz="2200" dirty="0">
              <a:solidFill>
                <a:srgbClr val="4D5B6B"/>
              </a:solidFill>
            </a:endParaRP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endParaRPr lang="zh-CN" altLang="zh-CN" sz="2200" dirty="0">
              <a:solidFill>
                <a:srgbClr val="4D5B6B"/>
              </a:solidFill>
            </a:endParaRP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endParaRPr lang="zh-CN" altLang="zh-CN" sz="2200" dirty="0">
              <a:solidFill>
                <a:srgbClr val="4D5B6B"/>
              </a:solidFill>
            </a:endParaRP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endParaRPr lang="zh-CN" altLang="zh-CN" sz="2200" dirty="0">
              <a:solidFill>
                <a:srgbClr val="4D5B6B"/>
              </a:solidFill>
            </a:endParaRPr>
          </a:p>
          <a:p>
            <a:r>
              <a:rPr lang="zh-CN" altLang="zh-CN" sz="2200" dirty="0">
                <a:solidFill>
                  <a:srgbClr val="4D5B6B"/>
                </a:solidFill>
              </a:rPr>
              <a:t>综上所述，可以进餐</a:t>
            </a:r>
            <a:r>
              <a:rPr lang="en-US" altLang="zh-CN" sz="2200" dirty="0">
                <a:solidFill>
                  <a:srgbClr val="4D5B6B"/>
                </a:solidFill>
              </a:rPr>
              <a:t>5</a:t>
            </a:r>
            <a:r>
              <a:rPr lang="zh-CN" altLang="zh-CN" sz="2200" dirty="0">
                <a:solidFill>
                  <a:srgbClr val="4D5B6B"/>
                </a:solidFill>
              </a:rPr>
              <a:t>天。（</a:t>
            </a:r>
            <a:r>
              <a:rPr lang="en-US" altLang="zh-CN" sz="2200" dirty="0">
                <a:solidFill>
                  <a:srgbClr val="4D5B6B"/>
                </a:solidFill>
              </a:rPr>
              <a:t>2</a:t>
            </a:r>
            <a:r>
              <a:rPr lang="zh-CN" altLang="zh-CN" sz="2200" dirty="0">
                <a:solidFill>
                  <a:srgbClr val="4D5B6B"/>
                </a:solidFill>
              </a:rPr>
              <a:t>分）</a:t>
            </a:r>
            <a:endParaRPr lang="zh-CN" altLang="en-US" sz="2200" dirty="0">
              <a:solidFill>
                <a:srgbClr val="4D5B6B"/>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474094" y="1270713"/>
            <a:ext cx="8326437" cy="5410712"/>
          </a:xfrm>
          <a:prstGeom prst="rect">
            <a:avLst/>
          </a:prstGeom>
          <a:noFill/>
          <a:ln w="9525">
            <a:noFill/>
            <a:miter lim="800000"/>
          </a:ln>
        </p:spPr>
        <p:txBody>
          <a:bodyPr anchor="ctr">
            <a:spAutoFit/>
          </a:bodyPr>
          <a:lstStyle/>
          <a:p>
            <a:pPr marL="342900" indent="-342900">
              <a:spcBef>
                <a:spcPct val="20000"/>
              </a:spcBef>
              <a:buClr>
                <a:srgbClr val="89AAD3"/>
              </a:buClr>
              <a:buSzPct val="70000"/>
              <a:buFont typeface="Wingdings" panose="05000000000000000000" pitchFamily="2" charset="2"/>
              <a:buNone/>
            </a:pPr>
            <a:r>
              <a:rPr lang="zh-CN" altLang="en-US" dirty="0" smtClean="0">
                <a:solidFill>
                  <a:srgbClr val="000000"/>
                </a:solidFill>
                <a:latin typeface="Garamond" panose="02020404030301010803" pitchFamily="18" charset="0"/>
                <a:sym typeface="MT Extra" panose="05050102010205020202" pitchFamily="18" charset="2"/>
              </a:rPr>
              <a:t>（</a:t>
            </a:r>
            <a:r>
              <a:rPr lang="en-US" altLang="zh-CN" dirty="0" smtClean="0">
                <a:solidFill>
                  <a:srgbClr val="000000"/>
                </a:solidFill>
                <a:latin typeface="Garamond" panose="02020404030301010803" pitchFamily="18" charset="0"/>
                <a:sym typeface="MT Extra" panose="05050102010205020202" pitchFamily="18" charset="2"/>
              </a:rPr>
              <a:t>12</a:t>
            </a:r>
            <a:r>
              <a:rPr lang="zh-CN" altLang="en-US" dirty="0" smtClean="0">
                <a:solidFill>
                  <a:srgbClr val="000000"/>
                </a:solidFill>
                <a:latin typeface="Garamond" panose="02020404030301010803" pitchFamily="18" charset="0"/>
                <a:sym typeface="MT Extra" panose="05050102010205020202" pitchFamily="18" charset="2"/>
              </a:rPr>
              <a:t>分）有</a:t>
            </a:r>
            <a:r>
              <a:rPr lang="en-US" altLang="zh-CN" dirty="0">
                <a:solidFill>
                  <a:srgbClr val="000000"/>
                </a:solidFill>
                <a:latin typeface="Garamond" panose="02020404030301010803" pitchFamily="18" charset="0"/>
                <a:sym typeface="MT Extra" panose="05050102010205020202" pitchFamily="18" charset="2"/>
              </a:rPr>
              <a:t>8</a:t>
            </a:r>
            <a:r>
              <a:rPr lang="zh-CN" altLang="en-US" dirty="0">
                <a:solidFill>
                  <a:srgbClr val="000000"/>
                </a:solidFill>
                <a:latin typeface="Garamond" panose="02020404030301010803" pitchFamily="18" charset="0"/>
                <a:sym typeface="MT Extra" panose="05050102010205020202" pitchFamily="18" charset="2"/>
              </a:rPr>
              <a:t>种化学药品</a:t>
            </a:r>
            <a:r>
              <a:rPr lang="en-US" altLang="zh-CN" dirty="0">
                <a:solidFill>
                  <a:srgbClr val="000000"/>
                </a:solidFill>
                <a:latin typeface="Garamond" panose="02020404030301010803" pitchFamily="18" charset="0"/>
                <a:sym typeface="MT Extra" panose="05050102010205020202" pitchFamily="18" charset="2"/>
              </a:rPr>
              <a:t>A,B,C,D,P,R,S,T</a:t>
            </a:r>
            <a:r>
              <a:rPr lang="zh-CN" altLang="en-US" dirty="0">
                <a:solidFill>
                  <a:srgbClr val="000000"/>
                </a:solidFill>
                <a:latin typeface="Garamond" panose="02020404030301010803" pitchFamily="18" charset="0"/>
                <a:sym typeface="MT Extra" panose="05050102010205020202" pitchFamily="18" charset="2"/>
              </a:rPr>
              <a:t>要放进储藏室保管，出于安全原因，下列各组药品不能储藏在同一室内：</a:t>
            </a:r>
            <a:r>
              <a:rPr lang="en-US" altLang="zh-CN" dirty="0">
                <a:solidFill>
                  <a:srgbClr val="000000"/>
                </a:solidFill>
                <a:latin typeface="Garamond" panose="02020404030301010803" pitchFamily="18" charset="0"/>
                <a:sym typeface="MT Extra" panose="05050102010205020202" pitchFamily="18" charset="2"/>
              </a:rPr>
              <a:t>A-R, A-C, A-T, R-P, P-S, S-T, T-B, B-D, D-C, R-S, R-B, P-D, S-C, S-D, </a:t>
            </a:r>
            <a:r>
              <a:rPr lang="zh-CN" altLang="en-US" dirty="0">
                <a:solidFill>
                  <a:srgbClr val="000000"/>
                </a:solidFill>
                <a:latin typeface="Garamond" panose="02020404030301010803" pitchFamily="18" charset="0"/>
                <a:sym typeface="MT Extra" panose="05050102010205020202" pitchFamily="18" charset="2"/>
              </a:rPr>
              <a:t>问储藏这</a:t>
            </a:r>
            <a:r>
              <a:rPr lang="en-US" altLang="zh-CN" dirty="0">
                <a:solidFill>
                  <a:srgbClr val="000000"/>
                </a:solidFill>
                <a:latin typeface="Garamond" panose="02020404030301010803" pitchFamily="18" charset="0"/>
                <a:sym typeface="MT Extra" panose="05050102010205020202" pitchFamily="18" charset="2"/>
              </a:rPr>
              <a:t>8</a:t>
            </a:r>
            <a:r>
              <a:rPr lang="zh-CN" altLang="en-US" dirty="0">
                <a:solidFill>
                  <a:srgbClr val="000000"/>
                </a:solidFill>
                <a:latin typeface="Garamond" panose="02020404030301010803" pitchFamily="18" charset="0"/>
                <a:sym typeface="MT Extra" panose="05050102010205020202" pitchFamily="18" charset="2"/>
              </a:rPr>
              <a:t>种药品至少需要多少房间？</a:t>
            </a:r>
            <a:r>
              <a:rPr lang="zh-CN" altLang="en-US" dirty="0">
                <a:solidFill>
                  <a:srgbClr val="C00000"/>
                </a:solidFill>
                <a:latin typeface="Garamond" panose="02020404030301010803" pitchFamily="18" charset="0"/>
                <a:sym typeface="MT Extra" panose="05050102010205020202" pitchFamily="18" charset="2"/>
              </a:rPr>
              <a:t>请用图论中所学算法和定理分析求解并写出相应算法及针对该题的执行过程，只给出最后答案即使正确也不给分</a:t>
            </a:r>
            <a:r>
              <a:rPr lang="zh-CN" altLang="en-US" dirty="0" smtClean="0">
                <a:solidFill>
                  <a:srgbClr val="C00000"/>
                </a:solidFill>
                <a:latin typeface="Garamond" panose="02020404030301010803" pitchFamily="18" charset="0"/>
                <a:sym typeface="MT Extra" panose="05050102010205020202" pitchFamily="18" charset="2"/>
              </a:rPr>
              <a:t>。</a:t>
            </a:r>
            <a:endParaRPr lang="en-US" altLang="zh-CN" dirty="0" smtClean="0">
              <a:solidFill>
                <a:srgbClr val="C00000"/>
              </a:solidFill>
              <a:latin typeface="Garamond" panose="02020404030301010803" pitchFamily="18" charset="0"/>
              <a:sym typeface="MT Extra" panose="05050102010205020202" pitchFamily="18" charset="2"/>
            </a:endParaRPr>
          </a:p>
          <a:p>
            <a:pPr marL="342900" indent="-342900">
              <a:spcBef>
                <a:spcPct val="20000"/>
              </a:spcBef>
              <a:buClr>
                <a:schemeClr val="hlink"/>
              </a:buClr>
              <a:buSzPct val="70000"/>
              <a:buFont typeface="Wingdings" panose="05000000000000000000" pitchFamily="2" charset="2"/>
              <a:buNone/>
            </a:pPr>
            <a:r>
              <a:rPr lang="zh-CN" altLang="zh-CN" dirty="0">
                <a:solidFill>
                  <a:srgbClr val="000000"/>
                </a:solidFill>
                <a:latin typeface="Garamond" panose="02020404030301010803" pitchFamily="18" charset="0"/>
                <a:sym typeface="MT Extra" panose="05050102010205020202" pitchFamily="18" charset="2"/>
              </a:rPr>
              <a:t>解：将每种化学药品抽象</a:t>
            </a:r>
            <a:endParaRPr lang="zh-CN" altLang="en-US"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chemeClr val="hlink"/>
              </a:buClr>
              <a:buSzPct val="70000"/>
              <a:buFont typeface="Wingdings" panose="05000000000000000000" pitchFamily="2" charset="2"/>
              <a:buNone/>
            </a:pPr>
            <a:r>
              <a:rPr lang="zh-CN" altLang="en-US" dirty="0">
                <a:solidFill>
                  <a:srgbClr val="000000"/>
                </a:solidFill>
                <a:latin typeface="Garamond" panose="02020404030301010803" pitchFamily="18" charset="0"/>
                <a:sym typeface="MT Extra" panose="05050102010205020202" pitchFamily="18" charset="2"/>
              </a:rPr>
              <a:t>        </a:t>
            </a:r>
            <a:r>
              <a:rPr lang="zh-CN" altLang="zh-CN" dirty="0">
                <a:solidFill>
                  <a:srgbClr val="000000"/>
                </a:solidFill>
                <a:latin typeface="Garamond" panose="02020404030301010803" pitchFamily="18" charset="0"/>
                <a:sym typeface="MT Extra" panose="05050102010205020202" pitchFamily="18" charset="2"/>
              </a:rPr>
              <a:t>成一个顶点，不能储</a:t>
            </a:r>
            <a:endParaRPr lang="zh-CN" altLang="en-US"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chemeClr val="hlink"/>
              </a:buClr>
              <a:buSzPct val="70000"/>
              <a:buFont typeface="Wingdings" panose="05000000000000000000" pitchFamily="2" charset="2"/>
              <a:buNone/>
            </a:pPr>
            <a:r>
              <a:rPr lang="zh-CN" altLang="en-US" dirty="0">
                <a:solidFill>
                  <a:srgbClr val="000000"/>
                </a:solidFill>
                <a:latin typeface="Garamond" panose="02020404030301010803" pitchFamily="18" charset="0"/>
                <a:sym typeface="MT Extra" panose="05050102010205020202" pitchFamily="18" charset="2"/>
              </a:rPr>
              <a:t>        </a:t>
            </a:r>
            <a:r>
              <a:rPr lang="zh-CN" altLang="zh-CN" dirty="0">
                <a:solidFill>
                  <a:srgbClr val="000000"/>
                </a:solidFill>
                <a:latin typeface="Garamond" panose="02020404030301010803" pitchFamily="18" charset="0"/>
                <a:sym typeface="MT Extra" panose="05050102010205020202" pitchFamily="18" charset="2"/>
              </a:rPr>
              <a:t>藏在同一室内的两顶</a:t>
            </a:r>
            <a:endParaRPr lang="zh-CN" altLang="en-US"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chemeClr val="hlink"/>
              </a:buClr>
              <a:buSzPct val="70000"/>
              <a:buFont typeface="Wingdings" panose="05000000000000000000" pitchFamily="2" charset="2"/>
              <a:buNone/>
            </a:pPr>
            <a:r>
              <a:rPr lang="zh-CN" altLang="en-US" dirty="0">
                <a:solidFill>
                  <a:srgbClr val="000000"/>
                </a:solidFill>
                <a:latin typeface="Garamond" panose="02020404030301010803" pitchFamily="18" charset="0"/>
                <a:sym typeface="MT Extra" panose="05050102010205020202" pitchFamily="18" charset="2"/>
              </a:rPr>
              <a:t>        </a:t>
            </a:r>
            <a:r>
              <a:rPr lang="zh-CN" altLang="zh-CN" dirty="0">
                <a:solidFill>
                  <a:srgbClr val="000000"/>
                </a:solidFill>
                <a:latin typeface="Garamond" panose="02020404030301010803" pitchFamily="18" charset="0"/>
                <a:sym typeface="MT Extra" panose="05050102010205020202" pitchFamily="18" charset="2"/>
              </a:rPr>
              <a:t>点用边相连，构成一个</a:t>
            </a:r>
            <a:endParaRPr lang="zh-CN" altLang="en-US"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chemeClr val="hlink"/>
              </a:buClr>
              <a:buSzPct val="70000"/>
              <a:buFont typeface="Wingdings" panose="05000000000000000000" pitchFamily="2" charset="2"/>
              <a:buNone/>
            </a:pPr>
            <a:r>
              <a:rPr lang="zh-CN" altLang="en-US" dirty="0">
                <a:solidFill>
                  <a:srgbClr val="000000"/>
                </a:solidFill>
                <a:latin typeface="Garamond" panose="02020404030301010803" pitchFamily="18" charset="0"/>
                <a:sym typeface="MT Extra" panose="05050102010205020202" pitchFamily="18" charset="2"/>
              </a:rPr>
              <a:t>        </a:t>
            </a:r>
            <a:r>
              <a:rPr lang="zh-CN" altLang="zh-CN" dirty="0">
                <a:solidFill>
                  <a:srgbClr val="000000"/>
                </a:solidFill>
                <a:latin typeface="Garamond" panose="02020404030301010803" pitchFamily="18" charset="0"/>
                <a:sym typeface="MT Extra" panose="05050102010205020202" pitchFamily="18" charset="2"/>
              </a:rPr>
              <a:t>图。该问题可以转换成</a:t>
            </a:r>
            <a:endParaRPr lang="zh-CN" altLang="en-US"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chemeClr val="hlink"/>
              </a:buClr>
              <a:buSzPct val="70000"/>
              <a:buFont typeface="Wingdings" panose="05000000000000000000" pitchFamily="2" charset="2"/>
              <a:buNone/>
            </a:pPr>
            <a:r>
              <a:rPr lang="zh-CN" altLang="en-US" dirty="0">
                <a:solidFill>
                  <a:srgbClr val="000000"/>
                </a:solidFill>
                <a:latin typeface="Garamond" panose="02020404030301010803" pitchFamily="18" charset="0"/>
                <a:sym typeface="MT Extra" panose="05050102010205020202" pitchFamily="18" charset="2"/>
              </a:rPr>
              <a:t>        </a:t>
            </a:r>
            <a:r>
              <a:rPr lang="zh-CN" altLang="zh-CN" dirty="0">
                <a:solidFill>
                  <a:srgbClr val="000000"/>
                </a:solidFill>
                <a:latin typeface="Garamond" panose="02020404030301010803" pitchFamily="18" charset="0"/>
                <a:sym typeface="MT Extra" panose="05050102010205020202" pitchFamily="18" charset="2"/>
              </a:rPr>
              <a:t>顶点着色问题。</a:t>
            </a:r>
            <a:endParaRPr lang="zh-CN" altLang="en-US" dirty="0">
              <a:solidFill>
                <a:srgbClr val="000000"/>
              </a:solidFill>
              <a:latin typeface="Garamond" panose="02020404030301010803" pitchFamily="18" charset="0"/>
              <a:sym typeface="MT Extra" panose="05050102010205020202" pitchFamily="18" charset="2"/>
            </a:endParaRPr>
          </a:p>
          <a:p>
            <a:pPr marL="342900" indent="-342900">
              <a:spcBef>
                <a:spcPct val="20000"/>
              </a:spcBef>
              <a:buClr>
                <a:srgbClr val="89AAD3"/>
              </a:buClr>
              <a:buSzPct val="70000"/>
              <a:buFont typeface="Wingdings" panose="05000000000000000000" pitchFamily="2" charset="2"/>
              <a:buNone/>
            </a:pPr>
            <a:endParaRPr lang="zh-CN" altLang="en-US" dirty="0">
              <a:solidFill>
                <a:srgbClr val="C00000"/>
              </a:solidFill>
              <a:latin typeface="Garamond" panose="02020404030301010803" pitchFamily="18" charset="0"/>
              <a:sym typeface="MT Extra" panose="05050102010205020202" pitchFamily="18" charset="2"/>
            </a:endParaRPr>
          </a:p>
        </p:txBody>
      </p:sp>
      <p:sp>
        <p:nvSpPr>
          <p:cNvPr id="4" name="标题 3"/>
          <p:cNvSpPr>
            <a:spLocks noGrp="1"/>
          </p:cNvSpPr>
          <p:nvPr>
            <p:ph type="title"/>
          </p:nvPr>
        </p:nvSpPr>
        <p:spPr/>
        <p:txBody>
          <a:bodyPr/>
          <a:lstStyle/>
          <a:p>
            <a:r>
              <a:rPr lang="zh-CN" altLang="en-US" dirty="0" smtClean="0"/>
              <a:t>算法题</a:t>
            </a:r>
            <a:endParaRPr lang="zh-CN" altLang="en-US" dirty="0"/>
          </a:p>
        </p:txBody>
      </p:sp>
      <p:graphicFrame>
        <p:nvGraphicFramePr>
          <p:cNvPr id="5" name="Object 28"/>
          <p:cNvGraphicFramePr>
            <a:graphicFrameLocks noChangeAspect="1"/>
          </p:cNvGraphicFramePr>
          <p:nvPr/>
        </p:nvGraphicFramePr>
        <p:xfrm>
          <a:off x="5148263" y="3573463"/>
          <a:ext cx="3527425" cy="2376487"/>
        </p:xfrm>
        <a:graphic>
          <a:graphicData uri="http://schemas.openxmlformats.org/presentationml/2006/ole">
            <mc:AlternateContent xmlns:mc="http://schemas.openxmlformats.org/markup-compatibility/2006">
              <mc:Choice xmlns:v="urn:schemas-microsoft-com:vml" Requires="v">
                <p:oleObj spid="_x0000_s397344" name="Visio" r:id="rId1" imgW="2533650" imgH="1704975" progId="Visio.Drawing.11">
                  <p:embed/>
                </p:oleObj>
              </mc:Choice>
              <mc:Fallback>
                <p:oleObj name="Visio" r:id="rId1" imgW="2533650" imgH="1704975" progId="Visio.Drawing.11">
                  <p:embed/>
                  <p:pic>
                    <p:nvPicPr>
                      <p:cNvPr id="0" name="图片 3973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573463"/>
                        <a:ext cx="352742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ChangeArrowheads="1"/>
          </p:cNvSpPr>
          <p:nvPr/>
        </p:nvSpPr>
        <p:spPr bwMode="auto">
          <a:xfrm>
            <a:off x="656995" y="1196975"/>
            <a:ext cx="6191250" cy="4681538"/>
          </a:xfrm>
          <a:prstGeom prst="rect">
            <a:avLst/>
          </a:prstGeom>
          <a:noFill/>
          <a:ln w="9525">
            <a:noFill/>
            <a:miter lim="800000"/>
          </a:ln>
        </p:spPr>
        <p:txBody>
          <a:bodyPr/>
          <a:lstStyle/>
          <a:p>
            <a:pPr marL="342900" indent="-342900">
              <a:buClr>
                <a:schemeClr val="hlink"/>
              </a:buClr>
              <a:buSzPct val="70000"/>
              <a:buFont typeface="Wingdings" panose="05000000000000000000" pitchFamily="2" charset="2"/>
              <a:buNone/>
            </a:pPr>
            <a:r>
              <a:rPr lang="zh-CN" altLang="en-US" sz="2000" dirty="0" smtClean="0">
                <a:solidFill>
                  <a:srgbClr val="000000"/>
                </a:solidFill>
                <a:latin typeface="Garamond" panose="02020404030301010803" pitchFamily="18" charset="0"/>
                <a:sym typeface="MT Extra" panose="05050102010205020202" pitchFamily="18" charset="2"/>
              </a:rPr>
              <a:t>算法</a:t>
            </a:r>
            <a:r>
              <a:rPr lang="zh-CN" altLang="en-US" sz="2000" dirty="0">
                <a:solidFill>
                  <a:srgbClr val="000000"/>
                </a:solidFill>
                <a:latin typeface="Garamond" panose="02020404030301010803" pitchFamily="18" charset="0"/>
                <a:sym typeface="MT Extra" panose="05050102010205020202" pitchFamily="18" charset="2"/>
              </a:rPr>
              <a:t>步骤：</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(1) </a:t>
            </a:r>
            <a:r>
              <a:rPr lang="zh-CN" altLang="en-US" sz="2000" dirty="0">
                <a:solidFill>
                  <a:srgbClr val="000000"/>
                </a:solidFill>
                <a:latin typeface="Garamond" panose="02020404030301010803" pitchFamily="18" charset="0"/>
                <a:sym typeface="MT Extra" panose="05050102010205020202" pitchFamily="18" charset="2"/>
              </a:rPr>
              <a:t>将图中所有点按度数大小递减排列。</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(2) </a:t>
            </a:r>
            <a:r>
              <a:rPr lang="zh-CN" altLang="en-US" sz="2000" dirty="0">
                <a:solidFill>
                  <a:srgbClr val="000000"/>
                </a:solidFill>
                <a:latin typeface="Garamond" panose="02020404030301010803" pitchFamily="18" charset="0"/>
                <a:sym typeface="MT Extra" panose="05050102010205020202" pitchFamily="18" charset="2"/>
              </a:rPr>
              <a:t>用第一种颜色对第一个点着色</a:t>
            </a:r>
            <a:r>
              <a:rPr lang="en-US" altLang="zh-CN" sz="2000" dirty="0">
                <a:solidFill>
                  <a:srgbClr val="000000"/>
                </a:solidFill>
                <a:latin typeface="Garamond" panose="02020404030301010803" pitchFamily="18" charset="0"/>
                <a:sym typeface="MT Extra" panose="05050102010205020202" pitchFamily="18" charset="2"/>
              </a:rPr>
              <a:t>, </a:t>
            </a:r>
            <a:r>
              <a:rPr lang="zh-CN" altLang="en-US" sz="2000" dirty="0">
                <a:solidFill>
                  <a:srgbClr val="000000"/>
                </a:solidFill>
                <a:latin typeface="Garamond" panose="02020404030301010803" pitchFamily="18" charset="0"/>
                <a:sym typeface="MT Extra" panose="05050102010205020202" pitchFamily="18" charset="2"/>
              </a:rPr>
              <a:t>并且按排列顺序对与前面着色点不相邻的每个点着上同样的颜色。</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(3) </a:t>
            </a:r>
            <a:r>
              <a:rPr lang="zh-CN" altLang="en-US" sz="2000" dirty="0">
                <a:solidFill>
                  <a:srgbClr val="000000"/>
                </a:solidFill>
                <a:latin typeface="Garamond" panose="02020404030301010803" pitchFamily="18" charset="0"/>
                <a:sym typeface="MT Extra" panose="05050102010205020202" pitchFamily="18" charset="2"/>
              </a:rPr>
              <a:t>用第二种颜色对尚未着色的点重复步骤。</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(4) </a:t>
            </a:r>
            <a:r>
              <a:rPr lang="zh-CN" altLang="en-US" sz="2000" dirty="0">
                <a:solidFill>
                  <a:srgbClr val="000000"/>
                </a:solidFill>
                <a:latin typeface="Garamond" panose="02020404030301010803" pitchFamily="18" charset="0"/>
                <a:sym typeface="MT Extra" panose="05050102010205020202" pitchFamily="18" charset="2"/>
              </a:rPr>
              <a:t>用第三种颜色继续这种做法</a:t>
            </a:r>
            <a:r>
              <a:rPr lang="en-US" altLang="zh-CN" sz="2000" dirty="0">
                <a:solidFill>
                  <a:srgbClr val="000000"/>
                </a:solidFill>
                <a:latin typeface="Garamond" panose="02020404030301010803" pitchFamily="18" charset="0"/>
                <a:sym typeface="MT Extra" panose="05050102010205020202" pitchFamily="18" charset="2"/>
              </a:rPr>
              <a:t>, </a:t>
            </a:r>
            <a:r>
              <a:rPr lang="zh-CN" altLang="en-US" sz="2000" dirty="0">
                <a:solidFill>
                  <a:srgbClr val="000000"/>
                </a:solidFill>
                <a:latin typeface="Garamond" panose="02020404030301010803" pitchFamily="18" charset="0"/>
                <a:sym typeface="MT Extra" panose="05050102010205020202" pitchFamily="18" charset="2"/>
              </a:rPr>
              <a:t>直到所有的点全部着上色为止。</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zh-CN" altLang="en-US" sz="2000" dirty="0">
                <a:solidFill>
                  <a:srgbClr val="000000"/>
                </a:solidFill>
                <a:latin typeface="Garamond" panose="02020404030301010803" pitchFamily="18" charset="0"/>
                <a:sym typeface="MT Extra" panose="05050102010205020202" pitchFamily="18" charset="2"/>
              </a:rPr>
              <a:t>解题步骤：</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(1)	</a:t>
            </a:r>
            <a:r>
              <a:rPr lang="zh-CN" altLang="en-US" sz="2000" dirty="0">
                <a:solidFill>
                  <a:srgbClr val="000000"/>
                </a:solidFill>
                <a:latin typeface="Garamond" panose="02020404030301010803" pitchFamily="18" charset="0"/>
                <a:sym typeface="MT Extra" panose="05050102010205020202" pitchFamily="18" charset="2"/>
              </a:rPr>
              <a:t>将图中所有点按度数大小递减排列，为</a:t>
            </a:r>
            <a:r>
              <a:rPr lang="en-US" altLang="zh-CN" sz="2000" dirty="0">
                <a:solidFill>
                  <a:srgbClr val="000000"/>
                </a:solidFill>
                <a:latin typeface="Garamond" panose="02020404030301010803" pitchFamily="18" charset="0"/>
                <a:sym typeface="MT Extra" panose="05050102010205020202" pitchFamily="18" charset="2"/>
              </a:rPr>
              <a:t>S</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D</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R</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A</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B</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C</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P</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T</a:t>
            </a:r>
            <a:endParaRPr lang="en-US" altLang="zh-CN"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(2)	</a:t>
            </a:r>
            <a:r>
              <a:rPr lang="zh-CN" altLang="en-US" sz="2000" dirty="0">
                <a:solidFill>
                  <a:srgbClr val="000000"/>
                </a:solidFill>
                <a:latin typeface="Garamond" panose="02020404030301010803" pitchFamily="18" charset="0"/>
                <a:sym typeface="MT Extra" panose="05050102010205020202" pitchFamily="18" charset="2"/>
              </a:rPr>
              <a:t>对</a:t>
            </a:r>
            <a:r>
              <a:rPr lang="en-US" altLang="zh-CN" sz="2000" dirty="0">
                <a:solidFill>
                  <a:srgbClr val="000000"/>
                </a:solidFill>
                <a:latin typeface="Garamond" panose="02020404030301010803" pitchFamily="18" charset="0"/>
                <a:sym typeface="MT Extra" panose="05050102010205020202" pitchFamily="18" charset="2"/>
              </a:rPr>
              <a:t>S</a:t>
            </a:r>
            <a:r>
              <a:rPr lang="zh-CN" altLang="en-US" sz="2000" dirty="0">
                <a:solidFill>
                  <a:srgbClr val="000000"/>
                </a:solidFill>
                <a:latin typeface="Garamond" panose="02020404030301010803" pitchFamily="18" charset="0"/>
                <a:sym typeface="MT Extra" panose="05050102010205020202" pitchFamily="18" charset="2"/>
              </a:rPr>
              <a:t>及不与之相邻点</a:t>
            </a:r>
            <a:r>
              <a:rPr lang="en-US" altLang="zh-CN" sz="2000" dirty="0">
                <a:solidFill>
                  <a:srgbClr val="000000"/>
                </a:solidFill>
                <a:latin typeface="Garamond" panose="02020404030301010803" pitchFamily="18" charset="0"/>
                <a:sym typeface="MT Extra" panose="05050102010205020202" pitchFamily="18" charset="2"/>
              </a:rPr>
              <a:t>A</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B</a:t>
            </a:r>
            <a:r>
              <a:rPr lang="zh-CN" altLang="en-US" sz="2000" dirty="0">
                <a:solidFill>
                  <a:srgbClr val="000000"/>
                </a:solidFill>
                <a:latin typeface="Garamond" panose="02020404030301010803" pitchFamily="18" charset="0"/>
                <a:sym typeface="MT Extra" panose="05050102010205020202" pitchFamily="18" charset="2"/>
              </a:rPr>
              <a:t>着</a:t>
            </a:r>
            <a:r>
              <a:rPr lang="en-US" altLang="zh-CN" sz="2000" dirty="0">
                <a:solidFill>
                  <a:srgbClr val="000000"/>
                </a:solidFill>
                <a:latin typeface="Garamond" panose="02020404030301010803" pitchFamily="18" charset="0"/>
                <a:sym typeface="MT Extra" panose="05050102010205020202" pitchFamily="18" charset="2"/>
              </a:rPr>
              <a:t>C1</a:t>
            </a:r>
            <a:r>
              <a:rPr lang="zh-CN" altLang="en-US" sz="2000" dirty="0">
                <a:solidFill>
                  <a:srgbClr val="000000"/>
                </a:solidFill>
                <a:latin typeface="Garamond" panose="02020404030301010803" pitchFamily="18" charset="0"/>
                <a:sym typeface="MT Extra" panose="05050102010205020202" pitchFamily="18" charset="2"/>
              </a:rPr>
              <a:t>色</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(3)	</a:t>
            </a:r>
            <a:r>
              <a:rPr lang="zh-CN" altLang="en-US" sz="2000" dirty="0">
                <a:solidFill>
                  <a:srgbClr val="000000"/>
                </a:solidFill>
                <a:latin typeface="Garamond" panose="02020404030301010803" pitchFamily="18" charset="0"/>
                <a:sym typeface="MT Extra" panose="05050102010205020202" pitchFamily="18" charset="2"/>
              </a:rPr>
              <a:t>对</a:t>
            </a:r>
            <a:r>
              <a:rPr lang="en-US" altLang="zh-CN" sz="2000" dirty="0">
                <a:solidFill>
                  <a:srgbClr val="000000"/>
                </a:solidFill>
                <a:latin typeface="Garamond" panose="02020404030301010803" pitchFamily="18" charset="0"/>
                <a:sym typeface="MT Extra" panose="05050102010205020202" pitchFamily="18" charset="2"/>
              </a:rPr>
              <a:t>R</a:t>
            </a:r>
            <a:r>
              <a:rPr lang="zh-CN" altLang="en-US" sz="2000" dirty="0">
                <a:solidFill>
                  <a:srgbClr val="000000"/>
                </a:solidFill>
                <a:latin typeface="Garamond" panose="02020404030301010803" pitchFamily="18" charset="0"/>
                <a:sym typeface="MT Extra" panose="05050102010205020202" pitchFamily="18" charset="2"/>
              </a:rPr>
              <a:t>及不与之相邻点</a:t>
            </a:r>
            <a:r>
              <a:rPr lang="en-US" altLang="zh-CN" sz="2000" dirty="0">
                <a:solidFill>
                  <a:srgbClr val="000000"/>
                </a:solidFill>
                <a:latin typeface="Garamond" panose="02020404030301010803" pitchFamily="18" charset="0"/>
                <a:sym typeface="MT Extra" panose="05050102010205020202" pitchFamily="18" charset="2"/>
              </a:rPr>
              <a:t>D</a:t>
            </a:r>
            <a:r>
              <a:rPr lang="zh-CN" altLang="en-US" sz="2000" dirty="0">
                <a:solidFill>
                  <a:srgbClr val="000000"/>
                </a:solidFill>
                <a:latin typeface="Garamond" panose="02020404030301010803" pitchFamily="18" charset="0"/>
                <a:sym typeface="MT Extra" panose="05050102010205020202" pitchFamily="18" charset="2"/>
              </a:rPr>
              <a:t>、</a:t>
            </a:r>
            <a:r>
              <a:rPr lang="en-US" altLang="zh-CN" sz="2000" dirty="0">
                <a:solidFill>
                  <a:srgbClr val="000000"/>
                </a:solidFill>
                <a:latin typeface="Garamond" panose="02020404030301010803" pitchFamily="18" charset="0"/>
                <a:sym typeface="MT Extra" panose="05050102010205020202" pitchFamily="18" charset="2"/>
              </a:rPr>
              <a:t>T</a:t>
            </a:r>
            <a:r>
              <a:rPr lang="zh-CN" altLang="en-US" sz="2000" dirty="0">
                <a:solidFill>
                  <a:srgbClr val="000000"/>
                </a:solidFill>
                <a:latin typeface="Garamond" panose="02020404030301010803" pitchFamily="18" charset="0"/>
                <a:sym typeface="MT Extra" panose="05050102010205020202" pitchFamily="18" charset="2"/>
              </a:rPr>
              <a:t>着</a:t>
            </a:r>
            <a:r>
              <a:rPr lang="en-US" altLang="zh-CN" sz="2000" dirty="0">
                <a:solidFill>
                  <a:srgbClr val="000000"/>
                </a:solidFill>
                <a:latin typeface="Garamond" panose="02020404030301010803" pitchFamily="18" charset="0"/>
                <a:sym typeface="MT Extra" panose="05050102010205020202" pitchFamily="18" charset="2"/>
              </a:rPr>
              <a:t>C2</a:t>
            </a:r>
            <a:r>
              <a:rPr lang="zh-CN" altLang="en-US" sz="2000" dirty="0">
                <a:solidFill>
                  <a:srgbClr val="000000"/>
                </a:solidFill>
                <a:latin typeface="Garamond" panose="02020404030301010803" pitchFamily="18" charset="0"/>
                <a:sym typeface="MT Extra" panose="05050102010205020202" pitchFamily="18" charset="2"/>
              </a:rPr>
              <a:t>色</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en-US" altLang="zh-CN" sz="2000" dirty="0">
                <a:solidFill>
                  <a:srgbClr val="000000"/>
                </a:solidFill>
                <a:latin typeface="Garamond" panose="02020404030301010803" pitchFamily="18" charset="0"/>
                <a:sym typeface="MT Extra" panose="05050102010205020202" pitchFamily="18" charset="2"/>
              </a:rPr>
              <a:t>(4)	</a:t>
            </a:r>
            <a:r>
              <a:rPr lang="zh-CN" altLang="en-US" sz="2000" dirty="0">
                <a:solidFill>
                  <a:srgbClr val="000000"/>
                </a:solidFill>
                <a:latin typeface="Garamond" panose="02020404030301010803" pitchFamily="18" charset="0"/>
                <a:sym typeface="MT Extra" panose="05050102010205020202" pitchFamily="18" charset="2"/>
              </a:rPr>
              <a:t>对</a:t>
            </a:r>
            <a:r>
              <a:rPr lang="en-US" altLang="zh-CN" sz="2000" dirty="0">
                <a:solidFill>
                  <a:srgbClr val="000000"/>
                </a:solidFill>
                <a:latin typeface="Garamond" panose="02020404030301010803" pitchFamily="18" charset="0"/>
                <a:sym typeface="MT Extra" panose="05050102010205020202" pitchFamily="18" charset="2"/>
              </a:rPr>
              <a:t>P</a:t>
            </a:r>
            <a:r>
              <a:rPr lang="zh-CN" altLang="en-US" sz="2000" dirty="0">
                <a:solidFill>
                  <a:srgbClr val="000000"/>
                </a:solidFill>
                <a:latin typeface="Garamond" panose="02020404030301010803" pitchFamily="18" charset="0"/>
                <a:sym typeface="MT Extra" panose="05050102010205020202" pitchFamily="18" charset="2"/>
              </a:rPr>
              <a:t>和</a:t>
            </a:r>
            <a:r>
              <a:rPr lang="en-US" altLang="zh-CN" sz="2000" dirty="0">
                <a:solidFill>
                  <a:srgbClr val="000000"/>
                </a:solidFill>
                <a:latin typeface="Garamond" panose="02020404030301010803" pitchFamily="18" charset="0"/>
                <a:sym typeface="MT Extra" panose="05050102010205020202" pitchFamily="18" charset="2"/>
              </a:rPr>
              <a:t>C</a:t>
            </a:r>
            <a:r>
              <a:rPr lang="zh-CN" altLang="en-US" sz="2000" dirty="0">
                <a:solidFill>
                  <a:srgbClr val="000000"/>
                </a:solidFill>
                <a:latin typeface="Garamond" panose="02020404030301010803" pitchFamily="18" charset="0"/>
                <a:sym typeface="MT Extra" panose="05050102010205020202" pitchFamily="18" charset="2"/>
              </a:rPr>
              <a:t>着</a:t>
            </a:r>
            <a:r>
              <a:rPr lang="en-US" altLang="zh-CN" sz="2000" dirty="0">
                <a:solidFill>
                  <a:srgbClr val="000000"/>
                </a:solidFill>
                <a:latin typeface="Garamond" panose="02020404030301010803" pitchFamily="18" charset="0"/>
                <a:sym typeface="MT Extra" panose="05050102010205020202" pitchFamily="18" charset="2"/>
              </a:rPr>
              <a:t>C3</a:t>
            </a:r>
            <a:r>
              <a:rPr lang="zh-CN" altLang="en-US" sz="2000" dirty="0">
                <a:solidFill>
                  <a:srgbClr val="000000"/>
                </a:solidFill>
                <a:latin typeface="Garamond" panose="02020404030301010803" pitchFamily="18" charset="0"/>
                <a:sym typeface="MT Extra" panose="05050102010205020202" pitchFamily="18" charset="2"/>
              </a:rPr>
              <a:t>色</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zh-CN" altLang="en-US" sz="2000" dirty="0">
                <a:solidFill>
                  <a:srgbClr val="000000"/>
                </a:solidFill>
                <a:latin typeface="Garamond" panose="02020404030301010803" pitchFamily="18" charset="0"/>
                <a:sym typeface="MT Extra" panose="05050102010205020202" pitchFamily="18" charset="2"/>
              </a:rPr>
              <a:t>    故</a:t>
            </a:r>
            <a:r>
              <a:rPr lang="en-US" altLang="zh-CN" sz="2000" dirty="0">
                <a:solidFill>
                  <a:srgbClr val="000000"/>
                </a:solidFill>
                <a:latin typeface="Garamond" panose="02020404030301010803" pitchFamily="18" charset="0"/>
                <a:sym typeface="MT Extra" panose="05050102010205020202" pitchFamily="18" charset="2"/>
              </a:rPr>
              <a:t>3</a:t>
            </a:r>
            <a:r>
              <a:rPr lang="zh-CN" altLang="en-US" sz="2000" dirty="0">
                <a:solidFill>
                  <a:srgbClr val="000000"/>
                </a:solidFill>
                <a:latin typeface="Garamond" panose="02020404030301010803" pitchFamily="18" charset="0"/>
                <a:sym typeface="MT Extra" panose="05050102010205020202" pitchFamily="18" charset="2"/>
              </a:rPr>
              <a:t>种颜色可满足要求；</a:t>
            </a:r>
            <a:endParaRPr lang="zh-CN" altLang="en-US" sz="2000" dirty="0">
              <a:solidFill>
                <a:srgbClr val="0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zh-CN" altLang="en-US" sz="2000" dirty="0">
                <a:solidFill>
                  <a:srgbClr val="C00000"/>
                </a:solidFill>
                <a:latin typeface="Garamond" panose="02020404030301010803" pitchFamily="18" charset="0"/>
                <a:sym typeface="MT Extra" panose="05050102010205020202" pitchFamily="18" charset="2"/>
              </a:rPr>
              <a:t>又因</a:t>
            </a:r>
            <a:r>
              <a:rPr lang="en-US" altLang="zh-CN" sz="2000" dirty="0">
                <a:solidFill>
                  <a:srgbClr val="C00000"/>
                </a:solidFill>
                <a:latin typeface="Garamond" panose="02020404030301010803" pitchFamily="18" charset="0"/>
                <a:sym typeface="MT Extra" panose="05050102010205020202" pitchFamily="18" charset="2"/>
              </a:rPr>
              <a:t>S</a:t>
            </a:r>
            <a:r>
              <a:rPr lang="zh-CN" altLang="en-US" sz="2000" dirty="0">
                <a:solidFill>
                  <a:srgbClr val="C00000"/>
                </a:solidFill>
                <a:latin typeface="Garamond" panose="02020404030301010803" pitchFamily="18" charset="0"/>
                <a:sym typeface="MT Extra" panose="05050102010205020202" pitchFamily="18" charset="2"/>
              </a:rPr>
              <a:t>、</a:t>
            </a:r>
            <a:r>
              <a:rPr lang="en-US" altLang="zh-CN" sz="2000" dirty="0">
                <a:solidFill>
                  <a:srgbClr val="C00000"/>
                </a:solidFill>
                <a:latin typeface="Garamond" panose="02020404030301010803" pitchFamily="18" charset="0"/>
                <a:sym typeface="MT Extra" panose="05050102010205020202" pitchFamily="18" charset="2"/>
              </a:rPr>
              <a:t>D</a:t>
            </a:r>
            <a:r>
              <a:rPr lang="zh-CN" altLang="en-US" sz="2000" dirty="0">
                <a:solidFill>
                  <a:srgbClr val="C00000"/>
                </a:solidFill>
                <a:latin typeface="Garamond" panose="02020404030301010803" pitchFamily="18" charset="0"/>
                <a:sym typeface="MT Extra" panose="05050102010205020202" pitchFamily="18" charset="2"/>
              </a:rPr>
              <a:t>、</a:t>
            </a:r>
            <a:r>
              <a:rPr lang="en-US" altLang="zh-CN" sz="2000" dirty="0">
                <a:solidFill>
                  <a:srgbClr val="C00000"/>
                </a:solidFill>
                <a:latin typeface="Garamond" panose="02020404030301010803" pitchFamily="18" charset="0"/>
                <a:sym typeface="MT Extra" panose="05050102010205020202" pitchFamily="18" charset="2"/>
              </a:rPr>
              <a:t>P</a:t>
            </a:r>
            <a:r>
              <a:rPr lang="zh-CN" altLang="en-US" sz="2000" dirty="0">
                <a:solidFill>
                  <a:srgbClr val="C00000"/>
                </a:solidFill>
                <a:latin typeface="Garamond" panose="02020404030301010803" pitchFamily="18" charset="0"/>
                <a:sym typeface="MT Extra" panose="05050102010205020202" pitchFamily="18" charset="2"/>
              </a:rPr>
              <a:t>为</a:t>
            </a:r>
            <a:r>
              <a:rPr lang="en-US" altLang="zh-CN" sz="2000" dirty="0">
                <a:solidFill>
                  <a:srgbClr val="C00000"/>
                </a:solidFill>
                <a:latin typeface="Garamond" panose="02020404030301010803" pitchFamily="18" charset="0"/>
                <a:sym typeface="MT Extra" panose="05050102010205020202" pitchFamily="18" charset="2"/>
              </a:rPr>
              <a:t>K3</a:t>
            </a:r>
            <a:r>
              <a:rPr lang="zh-CN" altLang="en-US" sz="2000" dirty="0">
                <a:solidFill>
                  <a:srgbClr val="C00000"/>
                </a:solidFill>
                <a:latin typeface="Garamond" panose="02020404030301010803" pitchFamily="18" charset="0"/>
                <a:sym typeface="MT Extra" panose="05050102010205020202" pitchFamily="18" charset="2"/>
              </a:rPr>
              <a:t>子图，故着色数 至少为</a:t>
            </a:r>
            <a:r>
              <a:rPr lang="en-US" altLang="zh-CN" sz="2000" dirty="0">
                <a:solidFill>
                  <a:srgbClr val="C00000"/>
                </a:solidFill>
                <a:latin typeface="Garamond" panose="02020404030301010803" pitchFamily="18" charset="0"/>
                <a:sym typeface="MT Extra" panose="05050102010205020202" pitchFamily="18" charset="2"/>
              </a:rPr>
              <a:t>3</a:t>
            </a:r>
            <a:r>
              <a:rPr lang="zh-CN" altLang="en-US" sz="2000" dirty="0">
                <a:solidFill>
                  <a:srgbClr val="C00000"/>
                </a:solidFill>
                <a:latin typeface="Garamond" panose="02020404030301010803" pitchFamily="18" charset="0"/>
                <a:sym typeface="MT Extra" panose="05050102010205020202" pitchFamily="18" charset="2"/>
              </a:rPr>
              <a:t>。</a:t>
            </a:r>
            <a:endParaRPr lang="zh-CN" altLang="en-US" sz="2000" dirty="0">
              <a:solidFill>
                <a:srgbClr val="C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r>
              <a:rPr lang="zh-CN" altLang="en-US" sz="2000" dirty="0">
                <a:solidFill>
                  <a:srgbClr val="C00000"/>
                </a:solidFill>
                <a:latin typeface="Garamond" panose="02020404030301010803" pitchFamily="18" charset="0"/>
                <a:sym typeface="MT Extra" panose="05050102010205020202" pitchFamily="18" charset="2"/>
              </a:rPr>
              <a:t>所以，储藏这</a:t>
            </a:r>
            <a:r>
              <a:rPr lang="en-US" altLang="zh-CN" sz="2000" dirty="0">
                <a:solidFill>
                  <a:srgbClr val="C00000"/>
                </a:solidFill>
                <a:latin typeface="Garamond" panose="02020404030301010803" pitchFamily="18" charset="0"/>
                <a:sym typeface="MT Extra" panose="05050102010205020202" pitchFamily="18" charset="2"/>
              </a:rPr>
              <a:t>8</a:t>
            </a:r>
            <a:r>
              <a:rPr lang="zh-CN" altLang="en-US" sz="2000" dirty="0">
                <a:solidFill>
                  <a:srgbClr val="C00000"/>
                </a:solidFill>
                <a:latin typeface="Garamond" panose="02020404030301010803" pitchFamily="18" charset="0"/>
                <a:sym typeface="MT Extra" panose="05050102010205020202" pitchFamily="18" charset="2"/>
              </a:rPr>
              <a:t>种药品至少需要</a:t>
            </a:r>
            <a:r>
              <a:rPr lang="en-US" altLang="zh-CN" sz="2000" dirty="0">
                <a:solidFill>
                  <a:srgbClr val="C00000"/>
                </a:solidFill>
                <a:latin typeface="Garamond" panose="02020404030301010803" pitchFamily="18" charset="0"/>
                <a:sym typeface="MT Extra" panose="05050102010205020202" pitchFamily="18" charset="2"/>
              </a:rPr>
              <a:t>3</a:t>
            </a:r>
            <a:r>
              <a:rPr lang="zh-CN" altLang="en-US" sz="2000" dirty="0">
                <a:solidFill>
                  <a:srgbClr val="C00000"/>
                </a:solidFill>
                <a:latin typeface="Garamond" panose="02020404030301010803" pitchFamily="18" charset="0"/>
                <a:sym typeface="MT Extra" panose="05050102010205020202" pitchFamily="18" charset="2"/>
              </a:rPr>
              <a:t>个房间</a:t>
            </a:r>
            <a:endParaRPr lang="zh-CN" altLang="en-US" sz="2000" dirty="0">
              <a:solidFill>
                <a:srgbClr val="C00000"/>
              </a:solidFill>
              <a:latin typeface="Garamond" panose="02020404030301010803" pitchFamily="18" charset="0"/>
              <a:sym typeface="MT Extra" panose="05050102010205020202" pitchFamily="18" charset="2"/>
            </a:endParaRPr>
          </a:p>
          <a:p>
            <a:pPr marL="342900" indent="-342900">
              <a:buClr>
                <a:schemeClr val="hlink"/>
              </a:buClr>
              <a:buSzPct val="70000"/>
              <a:buFont typeface="Wingdings" panose="05000000000000000000" pitchFamily="2" charset="2"/>
              <a:buNone/>
            </a:pPr>
            <a:endParaRPr lang="en-US" altLang="zh-CN" sz="2000" dirty="0">
              <a:solidFill>
                <a:srgbClr val="C00000"/>
              </a:solidFill>
              <a:latin typeface="Garamond" panose="02020404030301010803" pitchFamily="18" charset="0"/>
              <a:sym typeface="MT Extra" panose="05050102010205020202" pitchFamily="18" charset="2"/>
            </a:endParaRPr>
          </a:p>
        </p:txBody>
      </p:sp>
      <p:sp>
        <p:nvSpPr>
          <p:cNvPr id="7173" name="Rectangle 4"/>
          <p:cNvSpPr>
            <a:spLocks noChangeArrowheads="1"/>
          </p:cNvSpPr>
          <p:nvPr/>
        </p:nvSpPr>
        <p:spPr bwMode="auto">
          <a:xfrm>
            <a:off x="0" y="2581275"/>
            <a:ext cx="9144000" cy="0"/>
          </a:xfrm>
          <a:prstGeom prst="rect">
            <a:avLst/>
          </a:prstGeom>
          <a:noFill/>
          <a:ln w="9525">
            <a:noFill/>
            <a:miter lim="800000"/>
          </a:ln>
        </p:spPr>
        <p:txBody>
          <a:bodyPr wrap="none" anchor="ctr">
            <a:spAutoFit/>
          </a:bodyPr>
          <a:lstStyle/>
          <a:p>
            <a:endParaRPr lang="zh-CN" altLang="en-US"/>
          </a:p>
        </p:txBody>
      </p:sp>
      <p:graphicFrame>
        <p:nvGraphicFramePr>
          <p:cNvPr id="7170" name="Object 5"/>
          <p:cNvGraphicFramePr>
            <a:graphicFrameLocks noChangeAspect="1"/>
          </p:cNvGraphicFramePr>
          <p:nvPr/>
        </p:nvGraphicFramePr>
        <p:xfrm>
          <a:off x="6056082" y="3933825"/>
          <a:ext cx="3024188" cy="2036763"/>
        </p:xfrm>
        <a:graphic>
          <a:graphicData uri="http://schemas.openxmlformats.org/presentationml/2006/ole">
            <mc:AlternateContent xmlns:mc="http://schemas.openxmlformats.org/markup-compatibility/2006">
              <mc:Choice xmlns:v="urn:schemas-microsoft-com:vml" Requires="v">
                <p:oleObj spid="_x0000_s398368" name="Visio" r:id="rId1" imgW="2533650" imgH="1704975" progId="Visio.Drawing.11">
                  <p:embed/>
                </p:oleObj>
              </mc:Choice>
              <mc:Fallback>
                <p:oleObj name="Visio" r:id="rId1" imgW="2533650" imgH="1704975" progId="Visio.Drawing.11">
                  <p:embed/>
                  <p:pic>
                    <p:nvPicPr>
                      <p:cNvPr id="0" name="图片 3983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082" y="3933825"/>
                        <a:ext cx="3024188"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smtClean="0"/>
              <a:t>顶点的着色</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1218">
                                            <p:txEl>
                                              <p:pRg st="0" end="0"/>
                                            </p:txEl>
                                          </p:spTgt>
                                        </p:tgtEl>
                                        <p:attrNameLst>
                                          <p:attrName>style.visibility</p:attrName>
                                        </p:attrNameLst>
                                      </p:cBhvr>
                                      <p:to>
                                        <p:strVal val="visible"/>
                                      </p:to>
                                    </p:set>
                                    <p:animEffect transition="in" filter="wipe(left)">
                                      <p:cBhvr>
                                        <p:cTn id="7" dur="500"/>
                                        <p:tgtEl>
                                          <p:spTgt spid="1161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1218">
                                            <p:txEl>
                                              <p:pRg st="1" end="1"/>
                                            </p:txEl>
                                          </p:spTgt>
                                        </p:tgtEl>
                                        <p:attrNameLst>
                                          <p:attrName>style.visibility</p:attrName>
                                        </p:attrNameLst>
                                      </p:cBhvr>
                                      <p:to>
                                        <p:strVal val="visible"/>
                                      </p:to>
                                    </p:set>
                                    <p:animEffect transition="in" filter="wipe(left)">
                                      <p:cBhvr>
                                        <p:cTn id="12" dur="500"/>
                                        <p:tgtEl>
                                          <p:spTgt spid="1161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1218">
                                            <p:txEl>
                                              <p:pRg st="2" end="2"/>
                                            </p:txEl>
                                          </p:spTgt>
                                        </p:tgtEl>
                                        <p:attrNameLst>
                                          <p:attrName>style.visibility</p:attrName>
                                        </p:attrNameLst>
                                      </p:cBhvr>
                                      <p:to>
                                        <p:strVal val="visible"/>
                                      </p:to>
                                    </p:set>
                                    <p:animEffect transition="in" filter="wipe(left)">
                                      <p:cBhvr>
                                        <p:cTn id="17" dur="500"/>
                                        <p:tgtEl>
                                          <p:spTgt spid="1161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1218">
                                            <p:txEl>
                                              <p:pRg st="3" end="3"/>
                                            </p:txEl>
                                          </p:spTgt>
                                        </p:tgtEl>
                                        <p:attrNameLst>
                                          <p:attrName>style.visibility</p:attrName>
                                        </p:attrNameLst>
                                      </p:cBhvr>
                                      <p:to>
                                        <p:strVal val="visible"/>
                                      </p:to>
                                    </p:set>
                                    <p:animEffect transition="in" filter="wipe(left)">
                                      <p:cBhvr>
                                        <p:cTn id="22" dur="500"/>
                                        <p:tgtEl>
                                          <p:spTgt spid="1161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1218">
                                            <p:txEl>
                                              <p:pRg st="4" end="4"/>
                                            </p:txEl>
                                          </p:spTgt>
                                        </p:tgtEl>
                                        <p:attrNameLst>
                                          <p:attrName>style.visibility</p:attrName>
                                        </p:attrNameLst>
                                      </p:cBhvr>
                                      <p:to>
                                        <p:strVal val="visible"/>
                                      </p:to>
                                    </p:set>
                                    <p:animEffect transition="in" filter="wipe(left)">
                                      <p:cBhvr>
                                        <p:cTn id="27" dur="500"/>
                                        <p:tgtEl>
                                          <p:spTgt spid="1161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1218">
                                            <p:txEl>
                                              <p:pRg st="5" end="5"/>
                                            </p:txEl>
                                          </p:spTgt>
                                        </p:tgtEl>
                                        <p:attrNameLst>
                                          <p:attrName>style.visibility</p:attrName>
                                        </p:attrNameLst>
                                      </p:cBhvr>
                                      <p:to>
                                        <p:strVal val="visible"/>
                                      </p:to>
                                    </p:set>
                                    <p:animEffect transition="in" filter="wipe(left)">
                                      <p:cBhvr>
                                        <p:cTn id="32" dur="500"/>
                                        <p:tgtEl>
                                          <p:spTgt spid="1161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1218">
                                            <p:txEl>
                                              <p:pRg st="6" end="6"/>
                                            </p:txEl>
                                          </p:spTgt>
                                        </p:tgtEl>
                                        <p:attrNameLst>
                                          <p:attrName>style.visibility</p:attrName>
                                        </p:attrNameLst>
                                      </p:cBhvr>
                                      <p:to>
                                        <p:strVal val="visible"/>
                                      </p:to>
                                    </p:set>
                                    <p:animEffect transition="in" filter="wipe(left)">
                                      <p:cBhvr>
                                        <p:cTn id="37" dur="500"/>
                                        <p:tgtEl>
                                          <p:spTgt spid="1161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1218">
                                            <p:txEl>
                                              <p:pRg st="7" end="7"/>
                                            </p:txEl>
                                          </p:spTgt>
                                        </p:tgtEl>
                                        <p:attrNameLst>
                                          <p:attrName>style.visibility</p:attrName>
                                        </p:attrNameLst>
                                      </p:cBhvr>
                                      <p:to>
                                        <p:strVal val="visible"/>
                                      </p:to>
                                    </p:set>
                                    <p:animEffect transition="in" filter="wipe(left)">
                                      <p:cBhvr>
                                        <p:cTn id="42" dur="500"/>
                                        <p:tgtEl>
                                          <p:spTgt spid="11612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1218">
                                            <p:txEl>
                                              <p:pRg st="8" end="8"/>
                                            </p:txEl>
                                          </p:spTgt>
                                        </p:tgtEl>
                                        <p:attrNameLst>
                                          <p:attrName>style.visibility</p:attrName>
                                        </p:attrNameLst>
                                      </p:cBhvr>
                                      <p:to>
                                        <p:strVal val="visible"/>
                                      </p:to>
                                    </p:set>
                                    <p:animEffect transition="in" filter="wipe(left)">
                                      <p:cBhvr>
                                        <p:cTn id="47" dur="500"/>
                                        <p:tgtEl>
                                          <p:spTgt spid="11612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1218">
                                            <p:txEl>
                                              <p:pRg st="9" end="9"/>
                                            </p:txEl>
                                          </p:spTgt>
                                        </p:tgtEl>
                                        <p:attrNameLst>
                                          <p:attrName>style.visibility</p:attrName>
                                        </p:attrNameLst>
                                      </p:cBhvr>
                                      <p:to>
                                        <p:strVal val="visible"/>
                                      </p:to>
                                    </p:set>
                                    <p:animEffect transition="in" filter="wipe(left)">
                                      <p:cBhvr>
                                        <p:cTn id="52" dur="500"/>
                                        <p:tgtEl>
                                          <p:spTgt spid="11612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61218">
                                            <p:txEl>
                                              <p:pRg st="10" end="10"/>
                                            </p:txEl>
                                          </p:spTgt>
                                        </p:tgtEl>
                                        <p:attrNameLst>
                                          <p:attrName>style.visibility</p:attrName>
                                        </p:attrNameLst>
                                      </p:cBhvr>
                                      <p:to>
                                        <p:strVal val="visible"/>
                                      </p:to>
                                    </p:set>
                                    <p:animEffect transition="in" filter="wipe(left)">
                                      <p:cBhvr>
                                        <p:cTn id="57" dur="500"/>
                                        <p:tgtEl>
                                          <p:spTgt spid="116121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61218">
                                            <p:txEl>
                                              <p:pRg st="11" end="11"/>
                                            </p:txEl>
                                          </p:spTgt>
                                        </p:tgtEl>
                                        <p:attrNameLst>
                                          <p:attrName>style.visibility</p:attrName>
                                        </p:attrNameLst>
                                      </p:cBhvr>
                                      <p:to>
                                        <p:strVal val="visible"/>
                                      </p:to>
                                    </p:set>
                                    <p:animEffect transition="in" filter="wipe(left)">
                                      <p:cBhvr>
                                        <p:cTn id="62" dur="500"/>
                                        <p:tgtEl>
                                          <p:spTgt spid="116121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61218">
                                            <p:txEl>
                                              <p:pRg st="12" end="12"/>
                                            </p:txEl>
                                          </p:spTgt>
                                        </p:tgtEl>
                                        <p:attrNameLst>
                                          <p:attrName>style.visibility</p:attrName>
                                        </p:attrNameLst>
                                      </p:cBhvr>
                                      <p:to>
                                        <p:strVal val="visible"/>
                                      </p:to>
                                    </p:set>
                                    <p:animEffect transition="in" filter="wipe(left)">
                                      <p:cBhvr>
                                        <p:cTn id="67" dur="500"/>
                                        <p:tgtEl>
                                          <p:spTgt spid="11612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8" grpId="0" autoUpdateAnimBg="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结束语</a:t>
            </a:r>
            <a:endParaRPr lang="zh-CN" altLang="en-US" dirty="0">
              <a:solidFill>
                <a:srgbClr val="FF0000"/>
              </a:solidFill>
            </a:endParaRPr>
          </a:p>
        </p:txBody>
      </p:sp>
      <p:sp>
        <p:nvSpPr>
          <p:cNvPr id="3" name="Rectangle 4"/>
          <p:cNvSpPr>
            <a:spLocks noChangeArrowheads="1"/>
          </p:cNvSpPr>
          <p:nvPr/>
        </p:nvSpPr>
        <p:spPr bwMode="auto">
          <a:xfrm>
            <a:off x="206515" y="1240231"/>
            <a:ext cx="8589755" cy="3194721"/>
          </a:xfrm>
          <a:prstGeom prst="rect">
            <a:avLst/>
          </a:prstGeom>
          <a:noFill/>
          <a:ln w="9525">
            <a:noFill/>
            <a:miter lim="800000"/>
          </a:ln>
        </p:spPr>
        <p:txBody>
          <a:bodyPr wrap="square">
            <a:spAutoFit/>
          </a:bodyPr>
          <a:lstStyle/>
          <a:p>
            <a:pPr marL="1437005" lvl="1" indent="-979805">
              <a:lnSpc>
                <a:spcPct val="120000"/>
              </a:lnSpc>
              <a:buClr>
                <a:schemeClr val="accent2"/>
              </a:buClr>
              <a:buSzPct val="70000"/>
            </a:pPr>
            <a:r>
              <a:rPr kumimoji="0" lang="zh-CN" altLang="en-US" sz="2800" dirty="0" smtClean="0">
                <a:solidFill>
                  <a:srgbClr val="C00000"/>
                </a:solidFill>
                <a:latin typeface="+mn-ea"/>
                <a:ea typeface="+mn-ea"/>
              </a:rPr>
              <a:t>感谢大家本学期的支持和帮助；</a:t>
            </a:r>
            <a:endParaRPr kumimoji="0" lang="en-US" altLang="zh-CN" sz="2800" dirty="0" smtClean="0">
              <a:solidFill>
                <a:srgbClr val="C00000"/>
              </a:solidFill>
              <a:latin typeface="+mn-ea"/>
              <a:ea typeface="+mn-ea"/>
            </a:endParaRPr>
          </a:p>
          <a:p>
            <a:pPr marL="1437005" lvl="1" indent="-979805">
              <a:lnSpc>
                <a:spcPct val="120000"/>
              </a:lnSpc>
              <a:buClr>
                <a:schemeClr val="accent2"/>
              </a:buClr>
              <a:buSzPct val="70000"/>
            </a:pPr>
            <a:r>
              <a:rPr kumimoji="0" lang="zh-CN" altLang="en-US" sz="2800" dirty="0" smtClean="0">
                <a:solidFill>
                  <a:srgbClr val="C00000"/>
                </a:solidFill>
                <a:latin typeface="+mn-ea"/>
                <a:ea typeface="+mn-ea"/>
              </a:rPr>
              <a:t>通过和大家的交流讨论，我也受益匪浅；</a:t>
            </a:r>
            <a:endParaRPr kumimoji="0" lang="en-US" altLang="zh-CN" sz="2800" dirty="0" smtClean="0">
              <a:solidFill>
                <a:srgbClr val="C00000"/>
              </a:solidFill>
              <a:latin typeface="+mn-ea"/>
              <a:ea typeface="+mn-ea"/>
            </a:endParaRPr>
          </a:p>
          <a:p>
            <a:pPr marL="1437005" lvl="1" indent="-979805">
              <a:lnSpc>
                <a:spcPct val="120000"/>
              </a:lnSpc>
              <a:buClr>
                <a:schemeClr val="accent2"/>
              </a:buClr>
              <a:buSzPct val="70000"/>
            </a:pPr>
            <a:r>
              <a:rPr kumimoji="0" lang="zh-CN" altLang="en-US" sz="2800" dirty="0" smtClean="0">
                <a:solidFill>
                  <a:srgbClr val="C00000"/>
                </a:solidFill>
                <a:latin typeface="+mn-ea"/>
                <a:ea typeface="+mn-ea"/>
              </a:rPr>
              <a:t>欢迎大家提出改进意见和建议；</a:t>
            </a:r>
            <a:endParaRPr kumimoji="0" lang="en-US" altLang="zh-CN" sz="2800" dirty="0" smtClean="0">
              <a:solidFill>
                <a:srgbClr val="C00000"/>
              </a:solidFill>
              <a:latin typeface="+mn-ea"/>
              <a:ea typeface="+mn-ea"/>
            </a:endParaRPr>
          </a:p>
          <a:p>
            <a:pPr marL="1437005" lvl="1" indent="-979805">
              <a:lnSpc>
                <a:spcPct val="120000"/>
              </a:lnSpc>
              <a:buClr>
                <a:schemeClr val="accent2"/>
              </a:buClr>
              <a:buSzPct val="70000"/>
            </a:pPr>
            <a:r>
              <a:rPr kumimoji="0" lang="zh-CN" altLang="en-US" sz="2800" dirty="0" smtClean="0">
                <a:solidFill>
                  <a:srgbClr val="C00000"/>
                </a:solidFill>
                <a:latin typeface="+mn-ea"/>
                <a:ea typeface="+mn-ea"/>
              </a:rPr>
              <a:t>课程结束后也欢迎交流讨论；</a:t>
            </a:r>
            <a:endParaRPr kumimoji="0" lang="en-US" altLang="zh-CN" sz="2800" dirty="0" smtClean="0">
              <a:solidFill>
                <a:srgbClr val="C00000"/>
              </a:solidFill>
              <a:latin typeface="+mn-ea"/>
              <a:ea typeface="+mn-ea"/>
            </a:endParaRPr>
          </a:p>
          <a:p>
            <a:pPr marL="1437005" lvl="1" indent="-979805">
              <a:lnSpc>
                <a:spcPct val="120000"/>
              </a:lnSpc>
              <a:buClr>
                <a:schemeClr val="accent2"/>
              </a:buClr>
              <a:buSzPct val="70000"/>
            </a:pPr>
            <a:r>
              <a:rPr kumimoji="0" lang="zh-CN" altLang="en-US" sz="2800" dirty="0" smtClean="0">
                <a:solidFill>
                  <a:srgbClr val="C00000"/>
                </a:solidFill>
                <a:latin typeface="+mn-ea"/>
                <a:ea typeface="+mn-ea"/>
              </a:rPr>
              <a:t>谢谢！！！</a:t>
            </a:r>
            <a:endParaRPr kumimoji="0" lang="en-US" altLang="zh-CN" sz="2800" dirty="0" smtClean="0">
              <a:solidFill>
                <a:srgbClr val="C00000"/>
              </a:solidFill>
              <a:latin typeface="+mn-ea"/>
              <a:ea typeface="+mn-ea"/>
            </a:endParaRPr>
          </a:p>
          <a:p>
            <a:pPr marL="1437005" lvl="1" indent="-979805">
              <a:lnSpc>
                <a:spcPct val="120000"/>
              </a:lnSpc>
              <a:buClr>
                <a:schemeClr val="accent2"/>
              </a:buClr>
              <a:buSzPct val="70000"/>
            </a:pPr>
            <a:endParaRPr kumimoji="0" lang="zh-CN" altLang="en-US" sz="2800" dirty="0">
              <a:solidFill>
                <a:srgbClr val="C00000"/>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53250" name="Rectangle 2"/>
          <p:cNvSpPr>
            <a:spLocks noGrp="1" noChangeArrowheads="1"/>
          </p:cNvSpPr>
          <p:nvPr>
            <p:ph type="body" idx="4294967295"/>
          </p:nvPr>
        </p:nvSpPr>
        <p:spPr>
          <a:xfrm>
            <a:off x="566046" y="1314450"/>
            <a:ext cx="7632700" cy="4572000"/>
          </a:xfrm>
        </p:spPr>
        <p:txBody>
          <a:bodyPr/>
          <a:lstStyle/>
          <a:p>
            <a:pPr marL="271780" indent="-271780" eaLnBrk="1" hangingPunct="1"/>
            <a:r>
              <a:rPr lang="en-US" altLang="zh-CN" sz="3200" dirty="0" smtClean="0">
                <a:latin typeface="宋体" panose="02010600030101010101" pitchFamily="2" charset="-122"/>
              </a:rPr>
              <a:t> </a:t>
            </a:r>
            <a:r>
              <a:rPr lang="zh-CN" altLang="zh-CN" sz="3200" dirty="0" smtClean="0">
                <a:solidFill>
                  <a:srgbClr val="B2B2B2"/>
                </a:solidFill>
                <a:latin typeface="宋体" panose="02010600030101010101" pitchFamily="2" charset="-122"/>
              </a:rPr>
              <a:t>二分图的最大匹配</a:t>
            </a:r>
            <a:endParaRPr lang="zh-CN" altLang="zh-CN" sz="3200" dirty="0" smtClean="0">
              <a:solidFill>
                <a:srgbClr val="B2B2B2"/>
              </a:solidFill>
              <a:latin typeface="宋体" panose="02010600030101010101" pitchFamily="2" charset="-122"/>
            </a:endParaRPr>
          </a:p>
          <a:p>
            <a:pPr marL="271780" indent="-271780" eaLnBrk="1" hangingPunct="1"/>
            <a:r>
              <a:rPr lang="zh-CN" altLang="en-US" sz="3200" dirty="0" smtClean="0">
                <a:solidFill>
                  <a:srgbClr val="FF0066"/>
                </a:solidFill>
                <a:latin typeface="宋体" panose="02010600030101010101" pitchFamily="2" charset="-122"/>
              </a:rPr>
              <a:t> </a:t>
            </a:r>
            <a:r>
              <a:rPr lang="zh-CN" altLang="zh-CN" sz="3200" dirty="0" smtClean="0">
                <a:solidFill>
                  <a:srgbClr val="FF0066"/>
                </a:solidFill>
                <a:latin typeface="宋体" panose="02010600030101010101" pitchFamily="2" charset="-122"/>
              </a:rPr>
              <a:t>完全匹配</a:t>
            </a:r>
            <a:endParaRPr lang="zh-CN" altLang="zh-CN" sz="3200" dirty="0" smtClean="0">
              <a:solidFill>
                <a:srgbClr val="FF0066"/>
              </a:solidFill>
              <a:latin typeface="宋体" panose="02010600030101010101" pitchFamily="2" charset="-122"/>
            </a:endParaRPr>
          </a:p>
          <a:p>
            <a:pPr marL="271780" indent="-271780" eaLnBrk="1" hangingPunct="1"/>
            <a:r>
              <a:rPr lang="zh-CN" altLang="en-US" sz="3200" dirty="0" smtClean="0">
                <a:latin typeface="宋体" panose="02010600030101010101" pitchFamily="2" charset="-122"/>
              </a:rPr>
              <a:t> </a:t>
            </a:r>
            <a:r>
              <a:rPr lang="zh-CN" altLang="zh-CN" sz="3200" dirty="0" smtClean="0">
                <a:latin typeface="宋体" panose="02010600030101010101" pitchFamily="2" charset="-122"/>
              </a:rPr>
              <a:t>最佳匹配及其算法</a:t>
            </a:r>
            <a:endParaRPr lang="zh-CN" altLang="zh-CN" sz="3200" dirty="0" smtClean="0">
              <a:latin typeface="宋体" panose="02010600030101010101" pitchFamily="2" charset="-122"/>
            </a:endParaRPr>
          </a:p>
          <a:p>
            <a:pPr marL="271780" indent="-271780" eaLnBrk="1" hangingPunct="1"/>
            <a:r>
              <a:rPr lang="zh-CN" altLang="en-US" sz="3200" dirty="0" smtClean="0">
                <a:latin typeface="宋体" panose="02010600030101010101" pitchFamily="2" charset="-122"/>
              </a:rPr>
              <a:t> </a:t>
            </a:r>
            <a:r>
              <a:rPr lang="zh-CN" altLang="zh-CN" sz="3200" dirty="0" smtClean="0">
                <a:latin typeface="宋体" panose="02010600030101010101" pitchFamily="2" charset="-122"/>
              </a:rPr>
              <a:t>网络流图</a:t>
            </a:r>
            <a:endParaRPr lang="zh-CN" altLang="zh-CN" sz="3200" dirty="0" smtClean="0">
              <a:latin typeface="宋体" panose="02010600030101010101" pitchFamily="2" charset="-122"/>
            </a:endParaRPr>
          </a:p>
          <a:p>
            <a:pPr marL="271780" indent="-271780" eaLnBrk="1" hangingPunct="1"/>
            <a:r>
              <a:rPr lang="zh-CN" altLang="en-US" sz="3200" dirty="0" smtClean="0">
                <a:latin typeface="宋体" panose="02010600030101010101" pitchFamily="2" charset="-122"/>
              </a:rPr>
              <a:t> </a:t>
            </a:r>
            <a:r>
              <a:rPr lang="zh-CN" altLang="zh-CN" sz="3200" dirty="0" smtClean="0">
                <a:latin typeface="宋体" panose="02010600030101010101" pitchFamily="2" charset="-122"/>
              </a:rPr>
              <a:t>Ford-Fulkerson最大流标号算法</a:t>
            </a:r>
            <a:endParaRPr lang="zh-CN" altLang="zh-CN" sz="3200" dirty="0" smtClean="0">
              <a:latin typeface="宋体" panose="02010600030101010101" pitchFamily="2" charset="-122"/>
            </a:endParaRPr>
          </a:p>
          <a:p>
            <a:pPr marL="271780" indent="-271780" eaLnBrk="1" hangingPunct="1"/>
            <a:r>
              <a:rPr lang="zh-CN" altLang="en-US" sz="3200" dirty="0" smtClean="0">
                <a:latin typeface="宋体" panose="02010600030101010101" pitchFamily="2" charset="-122"/>
              </a:rPr>
              <a:t> </a:t>
            </a:r>
            <a:r>
              <a:rPr lang="zh-CN" altLang="zh-CN" sz="3200" dirty="0" smtClean="0">
                <a:latin typeface="宋体" panose="02010600030101010101" pitchFamily="2" charset="-122"/>
              </a:rPr>
              <a:t>最大流的Edmonds-Karp算法</a:t>
            </a:r>
            <a:endParaRPr lang="zh-CN" altLang="zh-CN" sz="3200" dirty="0" smtClean="0">
              <a:latin typeface="宋体" panose="02010600030101010101" pitchFamily="2" charset="-122"/>
            </a:endParaRPr>
          </a:p>
          <a:p>
            <a:pPr marL="271780" indent="-271780" eaLnBrk="1" hangingPunct="1"/>
            <a:r>
              <a:rPr lang="zh-CN" altLang="en-US" sz="3200" dirty="0" smtClean="0">
                <a:latin typeface="宋体" panose="02010600030101010101" pitchFamily="2" charset="-122"/>
              </a:rPr>
              <a:t> </a:t>
            </a:r>
            <a:r>
              <a:rPr lang="zh-CN" altLang="zh-CN" sz="3200" dirty="0" smtClean="0">
                <a:latin typeface="宋体" panose="02010600030101010101" pitchFamily="2" charset="-122"/>
              </a:rPr>
              <a:t>最小费用流</a:t>
            </a:r>
            <a:endParaRPr lang="zh-CN" altLang="zh-CN" sz="3200" dirty="0" smtClean="0">
              <a:latin typeface="宋体" panose="02010600030101010101" pitchFamily="2" charset="-122"/>
            </a:endParaRPr>
          </a:p>
          <a:p>
            <a:pPr marL="271780" indent="-271780" eaLnBrk="1" hangingPunct="1"/>
            <a:endParaRPr lang="zh-CN" altLang="zh-CN" sz="32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76250" y="1234165"/>
            <a:ext cx="8326438" cy="842346"/>
          </a:xfrm>
          <a:prstGeom prst="rect">
            <a:avLst/>
          </a:prstGeom>
          <a:noFill/>
          <a:ln w="9525">
            <a:noFill/>
            <a:miter lim="800000"/>
          </a:ln>
        </p:spPr>
        <p:txBody>
          <a:bodyPr lIns="0" tIns="0" rIns="0" bIns="0">
            <a:spAutoFit/>
          </a:bodyPr>
          <a:lstStyle/>
          <a:p>
            <a:pPr marL="989330" indent="-989330">
              <a:lnSpc>
                <a:spcPct val="120000"/>
              </a:lnSpc>
              <a:buClr>
                <a:srgbClr val="89AAD3"/>
              </a:buClr>
              <a:buSzPct val="70000"/>
              <a:buFont typeface="Wingdings" panose="05000000000000000000" pitchFamily="2" charset="2"/>
              <a:buNone/>
            </a:pPr>
            <a:r>
              <a:rPr lang="zh-CN" altLang="en-US" dirty="0">
                <a:solidFill>
                  <a:srgbClr val="FF0000"/>
                </a:solidFill>
                <a:ea typeface="楷体_GB2312" pitchFamily="49" charset="-122"/>
              </a:rPr>
              <a:t>定义</a:t>
            </a:r>
            <a:r>
              <a:rPr lang="en-US" altLang="zh-CN" dirty="0">
                <a:solidFill>
                  <a:srgbClr val="FF0000"/>
                </a:solidFill>
                <a:ea typeface="楷体_GB2312" pitchFamily="49" charset="-122"/>
              </a:rPr>
              <a:t>5.1.5</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设</a:t>
            </a:r>
            <a:r>
              <a:rPr lang="en-US" altLang="zh-CN" dirty="0">
                <a:solidFill>
                  <a:srgbClr val="000000"/>
                </a:solidFill>
                <a:ea typeface="楷体_GB2312" pitchFamily="49" charset="-122"/>
              </a:rPr>
              <a:t>G = &lt;V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E&gt;</a:t>
            </a:r>
            <a:r>
              <a:rPr lang="zh-CN" altLang="en-US" dirty="0">
                <a:solidFill>
                  <a:srgbClr val="000000"/>
                </a:solidFill>
                <a:ea typeface="楷体_GB2312" pitchFamily="49" charset="-122"/>
              </a:rPr>
              <a:t>为二分图</a:t>
            </a:r>
            <a:r>
              <a:rPr lang="en-US" altLang="zh-CN" dirty="0">
                <a:solidFill>
                  <a:srgbClr val="000000"/>
                </a:solidFill>
                <a:ea typeface="楷体_GB2312" pitchFamily="49" charset="-122"/>
              </a:rPr>
              <a:t>, |V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a:t>
            </a:r>
            <a:r>
              <a:rPr lang="en-US" altLang="zh-CN" dirty="0">
                <a:solidFill>
                  <a:srgbClr val="000000"/>
                </a:solidFill>
                <a:ea typeface="楷体_GB2312" pitchFamily="49" charset="-122"/>
                <a:sym typeface="Symbol" panose="05050102010706020507" pitchFamily="18" charset="2"/>
              </a:rPr>
              <a:t> </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M</a:t>
            </a:r>
            <a:r>
              <a:rPr lang="zh-CN" altLang="en-US" dirty="0">
                <a:solidFill>
                  <a:srgbClr val="000000"/>
                </a:solidFill>
                <a:ea typeface="楷体_GB2312" pitchFamily="49" charset="-122"/>
              </a:rPr>
              <a:t>为</a:t>
            </a:r>
            <a:r>
              <a:rPr lang="en-US" altLang="zh-CN" dirty="0">
                <a:solidFill>
                  <a:srgbClr val="000000"/>
                </a:solidFill>
                <a:ea typeface="楷体_GB2312" pitchFamily="49" charset="-122"/>
              </a:rPr>
              <a:t>G</a:t>
            </a:r>
            <a:r>
              <a:rPr lang="zh-CN" altLang="en-US" dirty="0">
                <a:solidFill>
                  <a:srgbClr val="000000"/>
                </a:solidFill>
                <a:ea typeface="楷体_GB2312" pitchFamily="49" charset="-122"/>
              </a:rPr>
              <a:t>中一个最大匹配</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且</a:t>
            </a:r>
            <a:r>
              <a:rPr lang="en-US" altLang="zh-CN" dirty="0">
                <a:solidFill>
                  <a:srgbClr val="000000"/>
                </a:solidFill>
                <a:ea typeface="楷体_GB2312" pitchFamily="49" charset="-122"/>
              </a:rPr>
              <a:t>|M| = |V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则称</a:t>
            </a:r>
            <a:r>
              <a:rPr lang="en-US" altLang="zh-CN" dirty="0">
                <a:solidFill>
                  <a:srgbClr val="000000"/>
                </a:solidFill>
                <a:ea typeface="楷体_GB2312" pitchFamily="49" charset="-122"/>
              </a:rPr>
              <a:t>M</a:t>
            </a:r>
            <a:r>
              <a:rPr lang="zh-CN" altLang="en-US" dirty="0">
                <a:solidFill>
                  <a:srgbClr val="000000"/>
                </a:solidFill>
                <a:ea typeface="楷体_GB2312" pitchFamily="49" charset="-122"/>
              </a:rPr>
              <a:t>为</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1</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zh-CN" altLang="en-US" dirty="0">
                <a:solidFill>
                  <a:srgbClr val="000000"/>
                </a:solidFill>
                <a:ea typeface="楷体_GB2312" pitchFamily="49" charset="-122"/>
              </a:rPr>
              <a:t>的</a:t>
            </a:r>
            <a:r>
              <a:rPr lang="zh-CN" altLang="en-US" dirty="0">
                <a:solidFill>
                  <a:srgbClr val="FF0066"/>
                </a:solidFill>
                <a:ea typeface="楷体_GB2312" pitchFamily="49" charset="-122"/>
              </a:rPr>
              <a:t>完全匹配</a:t>
            </a:r>
            <a:r>
              <a:rPr lang="en-US" altLang="zh-CN" dirty="0">
                <a:solidFill>
                  <a:srgbClr val="E8DED8"/>
                </a:solidFill>
                <a:ea typeface="楷体_GB2312" pitchFamily="49" charset="-122"/>
              </a:rPr>
              <a:t>;</a:t>
            </a:r>
            <a:endParaRPr lang="en-US" altLang="zh-CN" dirty="0">
              <a:solidFill>
                <a:srgbClr val="E8DED8"/>
              </a:solidFill>
              <a:ea typeface="楷体_GB2312" pitchFamily="49" charset="-122"/>
            </a:endParaRPr>
          </a:p>
        </p:txBody>
      </p:sp>
      <p:sp>
        <p:nvSpPr>
          <p:cNvPr id="1113092" name="Rectangle 4"/>
          <p:cNvSpPr>
            <a:spLocks noChangeArrowheads="1"/>
          </p:cNvSpPr>
          <p:nvPr/>
        </p:nvSpPr>
        <p:spPr bwMode="auto">
          <a:xfrm>
            <a:off x="161925" y="2178728"/>
            <a:ext cx="8166100" cy="960263"/>
          </a:xfrm>
          <a:prstGeom prst="rect">
            <a:avLst/>
          </a:prstGeom>
          <a:noFill/>
          <a:ln w="9525">
            <a:noFill/>
            <a:miter lim="800000"/>
          </a:ln>
        </p:spPr>
        <p:txBody>
          <a:bodyPr lIns="0" tIns="0" rIns="0" bIns="0">
            <a:spAutoFit/>
          </a:bodyPr>
          <a:lstStyle/>
          <a:p>
            <a:pPr indent="1351280">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若</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 = |V</a:t>
            </a:r>
            <a:r>
              <a:rPr lang="en-US" altLang="zh-CN" sz="2600" baseline="-25000" dirty="0">
                <a:solidFill>
                  <a:srgbClr val="000000"/>
                </a:solidFill>
                <a:ea typeface="楷体_GB2312" pitchFamily="49" charset="-122"/>
              </a:rPr>
              <a:t>2</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则完全匹配为</a:t>
            </a:r>
            <a:r>
              <a:rPr lang="zh-CN" altLang="en-US" sz="2600" dirty="0">
                <a:solidFill>
                  <a:srgbClr val="FF0066"/>
                </a:solidFill>
                <a:ea typeface="楷体_GB2312" pitchFamily="49" charset="-122"/>
              </a:rPr>
              <a:t>完美匹配</a:t>
            </a:r>
            <a:r>
              <a:rPr lang="en-US" altLang="zh-CN" sz="2600" dirty="0">
                <a:solidFill>
                  <a:srgbClr val="E8DED8"/>
                </a:solidFill>
                <a:ea typeface="楷体_GB2312" pitchFamily="49" charset="-122"/>
              </a:rPr>
              <a:t>;</a:t>
            </a:r>
            <a:endParaRPr lang="en-US" altLang="zh-CN" sz="2600" dirty="0">
              <a:solidFill>
                <a:srgbClr val="E8DED8"/>
              </a:solidFill>
              <a:ea typeface="楷体_GB2312" pitchFamily="49" charset="-122"/>
            </a:endParaRPr>
          </a:p>
          <a:p>
            <a:pPr indent="1351280">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若</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 &lt; |V</a:t>
            </a:r>
            <a:r>
              <a:rPr lang="en-US" altLang="zh-CN" sz="2600" baseline="-25000" dirty="0">
                <a:solidFill>
                  <a:srgbClr val="000000"/>
                </a:solidFill>
                <a:ea typeface="楷体_GB2312" pitchFamily="49" charset="-122"/>
              </a:rPr>
              <a:t>2</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则完全匹配为</a:t>
            </a:r>
            <a:r>
              <a:rPr lang="en-US" altLang="zh-CN" sz="2600" dirty="0">
                <a:solidFill>
                  <a:srgbClr val="000000"/>
                </a:solidFill>
                <a:ea typeface="楷体_GB2312" pitchFamily="49" charset="-122"/>
              </a:rPr>
              <a:t>G</a:t>
            </a:r>
            <a:r>
              <a:rPr lang="zh-CN" altLang="en-US" sz="2600" dirty="0">
                <a:solidFill>
                  <a:srgbClr val="000000"/>
                </a:solidFill>
                <a:ea typeface="楷体_GB2312" pitchFamily="49" charset="-122"/>
              </a:rPr>
              <a:t>中最大匹配。</a:t>
            </a:r>
            <a:endParaRPr lang="zh-CN" altLang="en-US" sz="2600" dirty="0">
              <a:solidFill>
                <a:srgbClr val="000000"/>
              </a:solidFill>
              <a:ea typeface="楷体_GB2312" pitchFamily="49" charset="-122"/>
            </a:endParaRPr>
          </a:p>
        </p:txBody>
      </p:sp>
      <p:sp>
        <p:nvSpPr>
          <p:cNvPr id="1113093" name="Rectangle 5"/>
          <p:cNvSpPr>
            <a:spLocks noChangeArrowheads="1"/>
          </p:cNvSpPr>
          <p:nvPr/>
        </p:nvSpPr>
        <p:spPr bwMode="auto">
          <a:xfrm>
            <a:off x="611188" y="3213778"/>
            <a:ext cx="8166100" cy="842346"/>
          </a:xfrm>
          <a:prstGeom prst="rect">
            <a:avLst/>
          </a:prstGeom>
          <a:noFill/>
          <a:ln w="9525">
            <a:noFill/>
            <a:miter lim="800000"/>
          </a:ln>
        </p:spPr>
        <p:txBody>
          <a:bodyPr lIns="0" tIns="0" rIns="0" bIns="0">
            <a:spAutoFit/>
          </a:bodyPr>
          <a:lstStyle/>
          <a:p>
            <a:pPr indent="633730">
              <a:lnSpc>
                <a:spcPct val="120000"/>
              </a:lnSpc>
              <a:buClr>
                <a:srgbClr val="89AAD3"/>
              </a:buClr>
              <a:buSzPct val="70000"/>
              <a:buFont typeface="Wingdings" panose="05000000000000000000" pitchFamily="2" charset="2"/>
              <a:buNone/>
            </a:pPr>
            <a:r>
              <a:rPr lang="zh-CN" altLang="en-US" dirty="0">
                <a:solidFill>
                  <a:srgbClr val="000000"/>
                </a:solidFill>
                <a:ea typeface="楷体_GB2312" pitchFamily="49" charset="-122"/>
              </a:rPr>
              <a:t>下图</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和</a:t>
            </a:r>
            <a:r>
              <a:rPr lang="en-US" altLang="zh-CN" dirty="0">
                <a:solidFill>
                  <a:srgbClr val="000000"/>
                </a:solidFill>
                <a:ea typeface="楷体_GB2312" pitchFamily="49" charset="-122"/>
              </a:rPr>
              <a:t>(b)</a:t>
            </a:r>
            <a:r>
              <a:rPr lang="zh-CN" altLang="en-US" dirty="0">
                <a:solidFill>
                  <a:srgbClr val="000000"/>
                </a:solidFill>
                <a:ea typeface="楷体_GB2312" pitchFamily="49" charset="-122"/>
              </a:rPr>
              <a:t>都存在完全匹配</a:t>
            </a:r>
            <a:r>
              <a:rPr lang="en-US" altLang="zh-CN" dirty="0">
                <a:solidFill>
                  <a:srgbClr val="000000"/>
                </a:solidFill>
                <a:ea typeface="楷体_GB2312" pitchFamily="49" charset="-122"/>
              </a:rPr>
              <a:t>(</a:t>
            </a:r>
            <a:r>
              <a:rPr lang="zh-CN" altLang="en-US" dirty="0">
                <a:solidFill>
                  <a:srgbClr val="000000"/>
                </a:solidFill>
                <a:ea typeface="楷体_GB2312" pitchFamily="49" charset="-122"/>
              </a:rPr>
              <a:t>实线边所示</a:t>
            </a:r>
            <a:r>
              <a:rPr lang="en-US" altLang="zh-CN" dirty="0">
                <a:solidFill>
                  <a:srgbClr val="000000"/>
                </a:solidFill>
                <a:ea typeface="楷体_GB2312" pitchFamily="49" charset="-122"/>
              </a:rPr>
              <a:t>)</a:t>
            </a:r>
            <a:r>
              <a:rPr lang="zh-CN" altLang="en-US" dirty="0">
                <a:solidFill>
                  <a:srgbClr val="000000"/>
                </a:solidFill>
                <a:ea typeface="楷体_GB2312" pitchFamily="49" charset="-122"/>
              </a:rPr>
              <a:t>。</a:t>
            </a:r>
            <a:endParaRPr lang="zh-CN" altLang="en-US" dirty="0">
              <a:solidFill>
                <a:srgbClr val="000000"/>
              </a:solidFill>
              <a:ea typeface="楷体_GB2312" pitchFamily="49" charset="-122"/>
            </a:endParaRPr>
          </a:p>
          <a:p>
            <a:pPr indent="633730">
              <a:lnSpc>
                <a:spcPct val="120000"/>
              </a:lnSpc>
              <a:buClr>
                <a:srgbClr val="89AAD3"/>
              </a:buClr>
              <a:buSzPct val="70000"/>
              <a:buFont typeface="Wingdings" panose="05000000000000000000" pitchFamily="2" charset="2"/>
              <a:buNone/>
            </a:pPr>
            <a:r>
              <a:rPr lang="zh-CN" altLang="en-US" dirty="0">
                <a:solidFill>
                  <a:srgbClr val="000000"/>
                </a:solidFill>
                <a:ea typeface="楷体_GB2312" pitchFamily="49" charset="-122"/>
              </a:rPr>
              <a:t>图</a:t>
            </a:r>
            <a:r>
              <a:rPr lang="en-US" altLang="zh-CN" dirty="0">
                <a:solidFill>
                  <a:srgbClr val="000000"/>
                </a:solidFill>
                <a:ea typeface="楷体_GB2312" pitchFamily="49" charset="-122"/>
              </a:rPr>
              <a:t>(c)</a:t>
            </a:r>
            <a:r>
              <a:rPr lang="zh-CN" altLang="en-US" dirty="0">
                <a:solidFill>
                  <a:srgbClr val="000000"/>
                </a:solidFill>
                <a:ea typeface="楷体_GB2312" pitchFamily="49" charset="-122"/>
              </a:rPr>
              <a:t>中没有完全匹配</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实线边组成集合是最大匹配。</a:t>
            </a:r>
            <a:endParaRPr lang="zh-CN" altLang="en-US" dirty="0">
              <a:solidFill>
                <a:srgbClr val="000000"/>
              </a:solidFill>
              <a:ea typeface="楷体_GB2312" pitchFamily="49" charset="-122"/>
            </a:endParaRPr>
          </a:p>
        </p:txBody>
      </p:sp>
      <p:pic>
        <p:nvPicPr>
          <p:cNvPr id="1113094" name="Picture 6" descr="184c"/>
          <p:cNvPicPr>
            <a:picLocks noChangeAspect="1" noChangeArrowheads="1"/>
          </p:cNvPicPr>
          <p:nvPr/>
        </p:nvPicPr>
        <p:blipFill>
          <a:blip r:embed="rId1" cstate="print"/>
          <a:srcRect/>
          <a:stretch>
            <a:fillRect/>
          </a:stretch>
        </p:blipFill>
        <p:spPr bwMode="auto">
          <a:xfrm>
            <a:off x="6821488" y="4339315"/>
            <a:ext cx="1809750" cy="1905000"/>
          </a:xfrm>
          <a:prstGeom prst="rect">
            <a:avLst/>
          </a:prstGeom>
          <a:noFill/>
          <a:ln w="9525">
            <a:noFill/>
            <a:miter lim="800000"/>
            <a:headEnd/>
            <a:tailEnd/>
          </a:ln>
        </p:spPr>
      </p:pic>
      <p:pic>
        <p:nvPicPr>
          <p:cNvPr id="1113095" name="Picture 7" descr="184b"/>
          <p:cNvPicPr>
            <a:picLocks noChangeAspect="1" noChangeArrowheads="1"/>
          </p:cNvPicPr>
          <p:nvPr/>
        </p:nvPicPr>
        <p:blipFill>
          <a:blip r:embed="rId2" cstate="print"/>
          <a:srcRect/>
          <a:stretch>
            <a:fillRect/>
          </a:stretch>
        </p:blipFill>
        <p:spPr bwMode="auto">
          <a:xfrm>
            <a:off x="3941763" y="4383765"/>
            <a:ext cx="2532062" cy="1808163"/>
          </a:xfrm>
          <a:prstGeom prst="rect">
            <a:avLst/>
          </a:prstGeom>
          <a:noFill/>
          <a:ln w="9525">
            <a:noFill/>
            <a:miter lim="800000"/>
            <a:headEnd/>
            <a:tailEnd/>
          </a:ln>
        </p:spPr>
      </p:pic>
      <p:pic>
        <p:nvPicPr>
          <p:cNvPr id="1113096" name="Picture 8" descr="184a"/>
          <p:cNvPicPr>
            <a:picLocks noChangeAspect="1" noChangeArrowheads="1"/>
          </p:cNvPicPr>
          <p:nvPr/>
        </p:nvPicPr>
        <p:blipFill>
          <a:blip r:embed="rId3" cstate="print"/>
          <a:srcRect/>
          <a:stretch>
            <a:fillRect/>
          </a:stretch>
        </p:blipFill>
        <p:spPr bwMode="auto">
          <a:xfrm>
            <a:off x="611188" y="4294865"/>
            <a:ext cx="2952750" cy="1905000"/>
          </a:xfrm>
          <a:prstGeom prst="rect">
            <a:avLst/>
          </a:prstGeom>
          <a:noFill/>
          <a:ln w="9525">
            <a:noFill/>
            <a:miter lim="800000"/>
            <a:headEnd/>
            <a:tailEnd/>
          </a:ln>
        </p:spPr>
      </p:pic>
      <p:sp>
        <p:nvSpPr>
          <p:cNvPr id="9"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30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30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30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30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30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309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30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ChangeArrowheads="1"/>
          </p:cNvSpPr>
          <p:nvPr/>
        </p:nvSpPr>
        <p:spPr bwMode="auto">
          <a:xfrm>
            <a:off x="431800" y="3313718"/>
            <a:ext cx="8166100" cy="399148"/>
          </a:xfrm>
          <a:prstGeom prst="rect">
            <a:avLst/>
          </a:prstGeom>
          <a:noFill/>
          <a:ln w="9525">
            <a:noFill/>
            <a:miter lim="800000"/>
          </a:ln>
        </p:spPr>
        <p:txBody>
          <a:bodyPr lIns="0" tIns="0" rIns="0" bIns="0">
            <a:spAutoFit/>
          </a:bodyPr>
          <a:lstStyle/>
          <a:p>
            <a:pPr>
              <a:lnSpc>
                <a:spcPct val="120000"/>
              </a:lnSpc>
              <a:buClr>
                <a:srgbClr val="89AAD3"/>
              </a:buClr>
              <a:buSzPct val="70000"/>
              <a:buFont typeface="Wingdings" panose="05000000000000000000" pitchFamily="2" charset="2"/>
              <a:buNone/>
            </a:pPr>
            <a:r>
              <a:rPr lang="zh-CN" altLang="en-US" dirty="0">
                <a:solidFill>
                  <a:srgbClr val="000000"/>
                </a:solidFill>
                <a:ea typeface="楷体_GB2312" pitchFamily="49" charset="-122"/>
              </a:rPr>
              <a:t>证  定理的必要性是显然成立的。下面只证明其充分性。</a:t>
            </a:r>
            <a:endParaRPr lang="zh-CN" altLang="en-US" dirty="0">
              <a:solidFill>
                <a:srgbClr val="000000"/>
              </a:solidFill>
              <a:ea typeface="楷体_GB2312" pitchFamily="49" charset="-122"/>
            </a:endParaRPr>
          </a:p>
        </p:txBody>
      </p:sp>
      <p:sp>
        <p:nvSpPr>
          <p:cNvPr id="55299" name="Rectangle 3"/>
          <p:cNvSpPr>
            <a:spLocks noChangeArrowheads="1"/>
          </p:cNvSpPr>
          <p:nvPr/>
        </p:nvSpPr>
        <p:spPr bwMode="auto">
          <a:xfrm>
            <a:off x="431800" y="1154113"/>
            <a:ext cx="8166100" cy="1314450"/>
          </a:xfrm>
          <a:prstGeom prst="rect">
            <a:avLst/>
          </a:prstGeom>
          <a:noFill/>
          <a:ln w="9525">
            <a:noFill/>
            <a:miter lim="800000"/>
          </a:ln>
        </p:spPr>
        <p:txBody>
          <a:bodyPr lIns="0" tIns="0" rIns="0" bIns="0">
            <a:spAutoFit/>
          </a:bodyPr>
          <a:lstStyle/>
          <a:p>
            <a:pPr marL="1082675" indent="-1082675">
              <a:lnSpc>
                <a:spcPct val="120000"/>
              </a:lnSpc>
              <a:buClr>
                <a:srgbClr val="89AAD3"/>
              </a:buClr>
              <a:buSzPct val="70000"/>
              <a:buFont typeface="Wingdings" panose="05000000000000000000" pitchFamily="2" charset="2"/>
              <a:buNone/>
            </a:pP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5.2.1(Hall</a:t>
            </a: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1935</a:t>
            </a:r>
            <a:r>
              <a:rPr lang="zh-CN" altLang="en-US" dirty="0">
                <a:solidFill>
                  <a:srgbClr val="FF0000"/>
                </a:solidFill>
                <a:ea typeface="楷体_GB2312" pitchFamily="49" charset="-122"/>
              </a:rPr>
              <a:t>年</a:t>
            </a:r>
            <a:r>
              <a:rPr lang="en-US" altLang="zh-CN" dirty="0">
                <a:solidFill>
                  <a:srgbClr val="FF0000"/>
                </a:solidFill>
                <a:ea typeface="楷体_GB2312" pitchFamily="49" charset="-122"/>
              </a:rPr>
              <a:t>)</a:t>
            </a:r>
            <a:r>
              <a:rPr lang="en-US" altLang="zh-CN" dirty="0">
                <a:solidFill>
                  <a:srgbClr val="E8DED8"/>
                </a:solidFill>
                <a:ea typeface="楷体_GB2312" pitchFamily="49" charset="-122"/>
              </a:rPr>
              <a:t>  </a:t>
            </a:r>
            <a:r>
              <a:rPr lang="zh-CN" altLang="en-US" dirty="0">
                <a:solidFill>
                  <a:srgbClr val="000000"/>
                </a:solidFill>
                <a:ea typeface="楷体_GB2312" pitchFamily="49" charset="-122"/>
              </a:rPr>
              <a:t>二分图</a:t>
            </a:r>
            <a:r>
              <a:rPr lang="en-US" altLang="zh-CN" dirty="0">
                <a:solidFill>
                  <a:srgbClr val="000000"/>
                </a:solidFill>
                <a:ea typeface="楷体_GB2312" pitchFamily="49" charset="-122"/>
              </a:rPr>
              <a:t>G = &lt;V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E&gt;, |V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a:t>
            </a:r>
            <a:r>
              <a:rPr lang="en-US" altLang="zh-CN" dirty="0">
                <a:solidFill>
                  <a:srgbClr val="000000"/>
                </a:solidFill>
                <a:ea typeface="楷体_GB2312" pitchFamily="49" charset="-122"/>
                <a:sym typeface="Symbol" panose="05050102010706020507" pitchFamily="18" charset="2"/>
              </a:rPr>
              <a:t> </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G</a:t>
            </a:r>
            <a:r>
              <a:rPr lang="zh-CN" altLang="en-US" dirty="0">
                <a:solidFill>
                  <a:srgbClr val="000000"/>
                </a:solidFill>
                <a:ea typeface="楷体_GB2312" pitchFamily="49" charset="-122"/>
              </a:rPr>
              <a:t>中存在从</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1</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zh-CN" altLang="en-US" dirty="0">
                <a:solidFill>
                  <a:srgbClr val="000000"/>
                </a:solidFill>
                <a:ea typeface="楷体_GB2312" pitchFamily="49" charset="-122"/>
              </a:rPr>
              <a:t>的完全匹配</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当且仅当</a:t>
            </a:r>
            <a:r>
              <a:rPr lang="en-US" altLang="zh-CN" u="sng" dirty="0">
                <a:solidFill>
                  <a:srgbClr val="000000"/>
                </a:solidFill>
                <a:ea typeface="楷体_GB2312" pitchFamily="49" charset="-122"/>
              </a:rPr>
              <a:t>V</a:t>
            </a:r>
            <a:r>
              <a:rPr lang="en-US" altLang="zh-CN" u="sng" baseline="-25000" dirty="0">
                <a:solidFill>
                  <a:srgbClr val="000000"/>
                </a:solidFill>
                <a:ea typeface="楷体_GB2312" pitchFamily="49" charset="-122"/>
              </a:rPr>
              <a:t>1</a:t>
            </a:r>
            <a:r>
              <a:rPr lang="zh-CN" altLang="en-US" u="sng" dirty="0" smtClean="0">
                <a:solidFill>
                  <a:srgbClr val="000000"/>
                </a:solidFill>
                <a:ea typeface="楷体_GB2312" pitchFamily="49" charset="-122"/>
              </a:rPr>
              <a:t>中</a:t>
            </a:r>
            <a:endParaRPr lang="en-US" altLang="zh-CN" u="sng" dirty="0" smtClean="0">
              <a:solidFill>
                <a:srgbClr val="000000"/>
              </a:solidFill>
              <a:ea typeface="楷体_GB2312" pitchFamily="49" charset="-122"/>
            </a:endParaRPr>
          </a:p>
          <a:p>
            <a:pPr marL="1082675" indent="-1082675">
              <a:lnSpc>
                <a:spcPct val="120000"/>
              </a:lnSpc>
              <a:buClr>
                <a:srgbClr val="89AAD3"/>
              </a:buClr>
              <a:buSzPct val="70000"/>
              <a:buFont typeface="Wingdings" panose="05000000000000000000" pitchFamily="2" charset="2"/>
              <a:buNone/>
            </a:pPr>
            <a:r>
              <a:rPr lang="en-US" altLang="zh-CN" dirty="0" smtClean="0">
                <a:solidFill>
                  <a:srgbClr val="000000"/>
                </a:solidFill>
                <a:ea typeface="楷体_GB2312" pitchFamily="49" charset="-122"/>
              </a:rPr>
              <a:t>            </a:t>
            </a:r>
            <a:r>
              <a:rPr lang="en-US" altLang="zh-CN" u="sng" dirty="0" smtClean="0">
                <a:solidFill>
                  <a:srgbClr val="000000"/>
                </a:solidFill>
                <a:ea typeface="楷体_GB2312" pitchFamily="49" charset="-122"/>
              </a:rPr>
              <a:t> </a:t>
            </a:r>
            <a:r>
              <a:rPr lang="zh-CN" altLang="en-US" u="sng" dirty="0" smtClean="0">
                <a:solidFill>
                  <a:srgbClr val="FF0000"/>
                </a:solidFill>
                <a:ea typeface="楷体_GB2312" pitchFamily="49" charset="-122"/>
              </a:rPr>
              <a:t>任意</a:t>
            </a:r>
            <a:r>
              <a:rPr lang="en-US" altLang="zh-CN" u="sng" dirty="0">
                <a:solidFill>
                  <a:srgbClr val="FF0000"/>
                </a:solidFill>
                <a:ea typeface="楷体_GB2312" pitchFamily="49" charset="-122"/>
              </a:rPr>
              <a:t>k</a:t>
            </a:r>
            <a:r>
              <a:rPr lang="zh-CN" altLang="en-US" u="sng" dirty="0">
                <a:solidFill>
                  <a:srgbClr val="000000"/>
                </a:solidFill>
                <a:ea typeface="楷体_GB2312" pitchFamily="49" charset="-122"/>
              </a:rPr>
              <a:t>个顶点至少与</a:t>
            </a:r>
            <a:r>
              <a:rPr lang="en-US" altLang="zh-CN" u="sng" dirty="0">
                <a:solidFill>
                  <a:srgbClr val="000000"/>
                </a:solidFill>
                <a:ea typeface="楷体_GB2312" pitchFamily="49" charset="-122"/>
              </a:rPr>
              <a:t>V</a:t>
            </a:r>
            <a:r>
              <a:rPr lang="en-US" altLang="zh-CN" u="sng" baseline="-25000" dirty="0">
                <a:solidFill>
                  <a:srgbClr val="000000"/>
                </a:solidFill>
                <a:ea typeface="楷体_GB2312" pitchFamily="49" charset="-122"/>
              </a:rPr>
              <a:t>2</a:t>
            </a:r>
            <a:r>
              <a:rPr lang="zh-CN" altLang="en-US" u="sng" dirty="0">
                <a:solidFill>
                  <a:srgbClr val="000000"/>
                </a:solidFill>
                <a:ea typeface="楷体_GB2312" pitchFamily="49" charset="-122"/>
              </a:rPr>
              <a:t>中的</a:t>
            </a:r>
            <a:r>
              <a:rPr lang="en-US" altLang="zh-CN" u="sng" dirty="0">
                <a:solidFill>
                  <a:srgbClr val="000000"/>
                </a:solidFill>
                <a:ea typeface="楷体_GB2312" pitchFamily="49" charset="-122"/>
              </a:rPr>
              <a:t>k</a:t>
            </a:r>
            <a:r>
              <a:rPr lang="zh-CN" altLang="en-US" u="sng" dirty="0">
                <a:solidFill>
                  <a:srgbClr val="000000"/>
                </a:solidFill>
                <a:ea typeface="楷体_GB2312" pitchFamily="49" charset="-122"/>
              </a:rPr>
              <a:t>个顶点相邻 </a:t>
            </a:r>
            <a:r>
              <a:rPr lang="en-US" altLang="zh-CN" dirty="0">
                <a:solidFill>
                  <a:srgbClr val="000000"/>
                </a:solidFill>
                <a:ea typeface="楷体_GB2312" pitchFamily="49" charset="-122"/>
              </a:rPr>
              <a:t>(k=1..|V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a:t>
            </a:r>
            <a:r>
              <a:rPr lang="zh-CN" altLang="en-US" dirty="0">
                <a:solidFill>
                  <a:srgbClr val="000000"/>
                </a:solidFill>
                <a:ea typeface="楷体_GB2312" pitchFamily="49" charset="-122"/>
              </a:rPr>
              <a:t>。</a:t>
            </a:r>
            <a:endParaRPr lang="zh-CN" altLang="en-US" dirty="0">
              <a:solidFill>
                <a:srgbClr val="000000"/>
              </a:solidFill>
              <a:ea typeface="楷体_GB2312" pitchFamily="49" charset="-122"/>
            </a:endParaRPr>
          </a:p>
        </p:txBody>
      </p:sp>
      <p:sp>
        <p:nvSpPr>
          <p:cNvPr id="1114116" name="Rectangle 4"/>
          <p:cNvSpPr>
            <a:spLocks noChangeArrowheads="1"/>
          </p:cNvSpPr>
          <p:nvPr/>
        </p:nvSpPr>
        <p:spPr bwMode="auto">
          <a:xfrm>
            <a:off x="518984" y="3853468"/>
            <a:ext cx="8566959" cy="2751522"/>
          </a:xfrm>
          <a:prstGeom prst="rect">
            <a:avLst/>
          </a:prstGeom>
          <a:noFill/>
          <a:ln w="9525">
            <a:noFill/>
            <a:miter lim="800000"/>
          </a:ln>
        </p:spPr>
        <p:txBody>
          <a:bodyPr wrap="square">
            <a:spAutoFit/>
          </a:bodyPr>
          <a:lstStyle/>
          <a:p>
            <a:pPr>
              <a:lnSpc>
                <a:spcPct val="120000"/>
              </a:lnSpc>
              <a:buClr>
                <a:srgbClr val="7F7F7F"/>
              </a:buClr>
              <a:buFont typeface="Wingdings" panose="05000000000000000000"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假设</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为</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中一个最大匹配，下面证明它就是完全匹配。</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a:lnSpc>
                <a:spcPct val="120000"/>
              </a:lnSpc>
              <a:buClr>
                <a:srgbClr val="7F7F7F"/>
              </a:buClr>
              <a:buFont typeface="Wingdings" panose="05000000000000000000"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不是完全匹配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则在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中一定存在一个</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非饱和点</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且存在边</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关联</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否则</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将是孤立点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这与“已知条件”相矛盾。</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a:lnSpc>
                <a:spcPct val="120000"/>
              </a:lnSpc>
              <a:buClr>
                <a:srgbClr val="7F7F7F"/>
              </a:buClr>
              <a:buFont typeface="Wingdings" panose="05000000000000000000"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相邻的顶点都是</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饱和点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若存在</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为非饱和点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则</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 = M∪(</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也是匹配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这显然与“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为最大匹配”相矛盾。</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1114118" name="AutoShape 6"/>
          <p:cNvSpPr>
            <a:spLocks noChangeArrowheads="1"/>
          </p:cNvSpPr>
          <p:nvPr/>
        </p:nvSpPr>
        <p:spPr bwMode="auto">
          <a:xfrm>
            <a:off x="319940" y="2415419"/>
            <a:ext cx="2681287" cy="866775"/>
          </a:xfrm>
          <a:prstGeom prst="wedgeRoundRectCallout">
            <a:avLst>
              <a:gd name="adj1" fmla="val -12829"/>
              <a:gd name="adj2" fmla="val -119698"/>
              <a:gd name="adj3" fmla="val 16667"/>
            </a:avLst>
          </a:prstGeom>
        </p:spPr>
        <p:style>
          <a:lnRef idx="1">
            <a:schemeClr val="accent6"/>
          </a:lnRef>
          <a:fillRef idx="2">
            <a:schemeClr val="accent6"/>
          </a:fillRef>
          <a:effectRef idx="1">
            <a:schemeClr val="accent6"/>
          </a:effectRef>
          <a:fontRef idx="minor">
            <a:schemeClr val="dk1"/>
          </a:fontRef>
        </p:style>
        <p:txBody>
          <a:bodyPr lIns="72000" tIns="0" rIns="0" bIns="0">
            <a:spAutoFit/>
            <a:flatTx/>
          </a:bodyPr>
          <a:lstStyle/>
          <a:p>
            <a:pPr>
              <a:lnSpc>
                <a:spcPct val="120000"/>
              </a:lnSpc>
              <a:buClr>
                <a:srgbClr val="89AAD3"/>
              </a:buClr>
              <a:buSzPct val="70000"/>
              <a:buFont typeface="Wingdings" panose="05000000000000000000" pitchFamily="2" charset="2"/>
              <a:buNone/>
            </a:pPr>
            <a:r>
              <a:rPr lang="zh-CN" altLang="en-US" sz="2200" dirty="0">
                <a:solidFill>
                  <a:srgbClr val="000000"/>
                </a:solidFill>
                <a:latin typeface="Arial" panose="020B0604020202020204" pitchFamily="34" charset="0"/>
                <a:ea typeface="楷体_GB2312" pitchFamily="49" charset="-122"/>
              </a:rPr>
              <a:t>定理中的条件常称为“相异性条件”</a:t>
            </a:r>
            <a:endParaRPr lang="zh-CN" altLang="en-US" sz="2200" dirty="0">
              <a:solidFill>
                <a:srgbClr val="000000"/>
              </a:solidFill>
              <a:latin typeface="Arial" panose="020B0604020202020204" pitchFamily="34" charset="0"/>
              <a:ea typeface="楷体_GB2312" pitchFamily="49" charset="-122"/>
            </a:endParaRPr>
          </a:p>
        </p:txBody>
      </p:sp>
      <p:sp>
        <p:nvSpPr>
          <p:cNvPr id="8"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4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14114"/>
                                        </p:tgtEl>
                                        <p:attrNameLst>
                                          <p:attrName>style.visibility</p:attrName>
                                        </p:attrNameLst>
                                      </p:cBhvr>
                                      <p:to>
                                        <p:strVal val="visible"/>
                                      </p:to>
                                    </p:set>
                                    <p:animEffect transition="in" filter="blinds(horizontal)">
                                      <p:cBhvr>
                                        <p:cTn id="11" dur="500"/>
                                        <p:tgtEl>
                                          <p:spTgt spid="11141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14116">
                                            <p:txEl>
                                              <p:pRg st="0" end="0"/>
                                            </p:txEl>
                                          </p:spTgt>
                                        </p:tgtEl>
                                        <p:attrNameLst>
                                          <p:attrName>style.visibility</p:attrName>
                                        </p:attrNameLst>
                                      </p:cBhvr>
                                      <p:to>
                                        <p:strVal val="visible"/>
                                      </p:to>
                                    </p:set>
                                    <p:animEffect transition="in" filter="blinds(horizontal)">
                                      <p:cBhvr>
                                        <p:cTn id="16" dur="500"/>
                                        <p:tgtEl>
                                          <p:spTgt spid="11141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14116">
                                            <p:txEl>
                                              <p:pRg st="1" end="1"/>
                                            </p:txEl>
                                          </p:spTgt>
                                        </p:tgtEl>
                                        <p:attrNameLst>
                                          <p:attrName>style.visibility</p:attrName>
                                        </p:attrNameLst>
                                      </p:cBhvr>
                                      <p:to>
                                        <p:strVal val="visible"/>
                                      </p:to>
                                    </p:set>
                                    <p:animEffect transition="in" filter="blinds(horizontal)">
                                      <p:cBhvr>
                                        <p:cTn id="21" dur="500"/>
                                        <p:tgtEl>
                                          <p:spTgt spid="111411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14116">
                                            <p:txEl>
                                              <p:pRg st="2" end="2"/>
                                            </p:txEl>
                                          </p:spTgt>
                                        </p:tgtEl>
                                        <p:attrNameLst>
                                          <p:attrName>style.visibility</p:attrName>
                                        </p:attrNameLst>
                                      </p:cBhvr>
                                      <p:to>
                                        <p:strVal val="visible"/>
                                      </p:to>
                                    </p:set>
                                    <p:animEffect transition="in" filter="blinds(horizontal)">
                                      <p:cBhvr>
                                        <p:cTn id="26" dur="500"/>
                                        <p:tgtEl>
                                          <p:spTgt spid="11141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4" grpId="0"/>
      <p:bldP spid="11141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384400" y="1925209"/>
            <a:ext cx="8505825" cy="4007251"/>
          </a:xfrm>
          <a:prstGeom prst="rect">
            <a:avLst/>
          </a:prstGeom>
          <a:noFill/>
          <a:ln w="9525">
            <a:noFill/>
            <a:miter lim="800000"/>
          </a:ln>
        </p:spPr>
        <p:txBody>
          <a:bodyPr>
            <a:spAutoFit/>
          </a:bodyPr>
          <a:lstStyle/>
          <a:p>
            <a:pPr marL="450850">
              <a:lnSpc>
                <a:spcPct val="120000"/>
              </a:lnSpc>
              <a:buClr>
                <a:srgbClr val="7F7F7F"/>
              </a:buClr>
              <a:buFont typeface="Wingdings" panose="05000000000000000000"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考虑从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出发尽可能长的所有交错路径</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由于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是最大匹配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由定理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5.1.1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可知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这些交错路径都不是可增广的</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即</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每条路径异于</a:t>
            </a:r>
            <a:r>
              <a:rPr lang="en-US" altLang="zh-CN" i="1" dirty="0">
                <a:solidFill>
                  <a:srgbClr val="FF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的端点一定是</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饱和点</a:t>
            </a:r>
            <a:endPar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endParaRPr>
          </a:p>
          <a:p>
            <a:pPr marL="450850"/>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所以</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这些端点全在</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令</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endPar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450850"/>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S =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在从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出发</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的交错路径上</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450850"/>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 =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在从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出发</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的交错路径上</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450850"/>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由于各条交错路径的两个端点全在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S</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所以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|S| = |T|+1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450850"/>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这正说明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个顶点只与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个顶点相邻</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这矛盾于相异性条件</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因而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中不可能存在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非饱和点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故</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是完全匹配。</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56323" name="Rectangle 3"/>
          <p:cNvSpPr>
            <a:spLocks noChangeArrowheads="1"/>
          </p:cNvSpPr>
          <p:nvPr/>
        </p:nvSpPr>
        <p:spPr bwMode="auto">
          <a:xfrm>
            <a:off x="576943" y="1306513"/>
            <a:ext cx="1422184" cy="461665"/>
          </a:xfrm>
          <a:prstGeom prst="rect">
            <a:avLst/>
          </a:prstGeom>
          <a:noFill/>
          <a:ln w="9525">
            <a:noFill/>
            <a:miter lim="800000"/>
          </a:ln>
        </p:spPr>
        <p:txBody>
          <a:bodyPr wrap="none">
            <a:spAutoFit/>
          </a:bodyPr>
          <a:lstStyle/>
          <a:p>
            <a:r>
              <a:rPr lang="zh-CN" altLang="zh-CN" dirty="0">
                <a:solidFill>
                  <a:srgbClr val="000000"/>
                </a:solidFill>
                <a:ea typeface="楷体_GB2312" pitchFamily="49" charset="-122"/>
              </a:rPr>
              <a:t>证（续）</a:t>
            </a:r>
            <a:endParaRPr lang="zh-CN" altLang="en-US" dirty="0">
              <a:solidFill>
                <a:srgbClr val="000000"/>
              </a:solidFill>
              <a:ea typeface="楷体_GB2312" pitchFamily="49" charset="-122"/>
            </a:endParaRPr>
          </a:p>
        </p:txBody>
      </p:sp>
      <p:sp>
        <p:nvSpPr>
          <p:cNvPr id="6"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5138">
                                            <p:txEl>
                                              <p:pRg st="0" end="0"/>
                                            </p:txEl>
                                          </p:spTgt>
                                        </p:tgtEl>
                                        <p:attrNameLst>
                                          <p:attrName>style.visibility</p:attrName>
                                        </p:attrNameLst>
                                      </p:cBhvr>
                                      <p:to>
                                        <p:strVal val="visible"/>
                                      </p:to>
                                    </p:set>
                                    <p:animEffect transition="in" filter="blinds(horizontal)">
                                      <p:cBhvr>
                                        <p:cTn id="7" dur="500"/>
                                        <p:tgtEl>
                                          <p:spTgt spid="1115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15138">
                                            <p:txEl>
                                              <p:pRg st="1" end="1"/>
                                            </p:txEl>
                                          </p:spTgt>
                                        </p:tgtEl>
                                        <p:attrNameLst>
                                          <p:attrName>style.visibility</p:attrName>
                                        </p:attrNameLst>
                                      </p:cBhvr>
                                      <p:to>
                                        <p:strVal val="visible"/>
                                      </p:to>
                                    </p:set>
                                    <p:animEffect transition="in" filter="blinds(horizontal)">
                                      <p:cBhvr>
                                        <p:cTn id="12" dur="500"/>
                                        <p:tgtEl>
                                          <p:spTgt spid="1115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15138">
                                            <p:txEl>
                                              <p:pRg st="2" end="2"/>
                                            </p:txEl>
                                          </p:spTgt>
                                        </p:tgtEl>
                                        <p:attrNameLst>
                                          <p:attrName>style.visibility</p:attrName>
                                        </p:attrNameLst>
                                      </p:cBhvr>
                                      <p:to>
                                        <p:strVal val="visible"/>
                                      </p:to>
                                    </p:set>
                                    <p:animEffect transition="in" filter="blinds(horizontal)">
                                      <p:cBhvr>
                                        <p:cTn id="17" dur="500"/>
                                        <p:tgtEl>
                                          <p:spTgt spid="1115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15138">
                                            <p:txEl>
                                              <p:pRg st="3" end="3"/>
                                            </p:txEl>
                                          </p:spTgt>
                                        </p:tgtEl>
                                        <p:attrNameLst>
                                          <p:attrName>style.visibility</p:attrName>
                                        </p:attrNameLst>
                                      </p:cBhvr>
                                      <p:to>
                                        <p:strVal val="visible"/>
                                      </p:to>
                                    </p:set>
                                    <p:animEffect transition="in" filter="blinds(horizontal)">
                                      <p:cBhvr>
                                        <p:cTn id="22" dur="500"/>
                                        <p:tgtEl>
                                          <p:spTgt spid="11151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15138">
                                            <p:txEl>
                                              <p:pRg st="4" end="4"/>
                                            </p:txEl>
                                          </p:spTgt>
                                        </p:tgtEl>
                                        <p:attrNameLst>
                                          <p:attrName>style.visibility</p:attrName>
                                        </p:attrNameLst>
                                      </p:cBhvr>
                                      <p:to>
                                        <p:strVal val="visible"/>
                                      </p:to>
                                    </p:set>
                                    <p:animEffect transition="in" filter="blinds(horizontal)">
                                      <p:cBhvr>
                                        <p:cTn id="27" dur="500"/>
                                        <p:tgtEl>
                                          <p:spTgt spid="11151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15138">
                                            <p:txEl>
                                              <p:pRg st="5" end="5"/>
                                            </p:txEl>
                                          </p:spTgt>
                                        </p:tgtEl>
                                        <p:attrNameLst>
                                          <p:attrName>style.visibility</p:attrName>
                                        </p:attrNameLst>
                                      </p:cBhvr>
                                      <p:to>
                                        <p:strVal val="visible"/>
                                      </p:to>
                                    </p:set>
                                    <p:animEffect transition="in" filter="blinds(horizontal)">
                                      <p:cBhvr>
                                        <p:cTn id="32" dur="500"/>
                                        <p:tgtEl>
                                          <p:spTgt spid="1115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4" name="Rectangle 4"/>
          <p:cNvSpPr>
            <a:spLocks noChangeArrowheads="1"/>
          </p:cNvSpPr>
          <p:nvPr/>
        </p:nvSpPr>
        <p:spPr bwMode="auto">
          <a:xfrm>
            <a:off x="609372" y="2735487"/>
            <a:ext cx="8166100" cy="2381250"/>
          </a:xfrm>
          <a:prstGeom prst="rect">
            <a:avLst/>
          </a:prstGeom>
          <a:noFill/>
          <a:ln w="9525">
            <a:noFill/>
            <a:miter lim="800000"/>
          </a:ln>
        </p:spPr>
        <p:txBody>
          <a:bodyPr lIns="0" tIns="0" rIns="0" bIns="0">
            <a:spAutoFit/>
          </a:bodyPr>
          <a:lstStyle/>
          <a:p>
            <a:pPr indent="633730">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由已知条件可知</a:t>
            </a:r>
            <a:r>
              <a:rPr lang="en-US" altLang="zh-CN" sz="2600" dirty="0">
                <a:solidFill>
                  <a:srgbClr val="000000"/>
                </a:solidFill>
                <a:ea typeface="楷体_GB2312" pitchFamily="49" charset="-122"/>
              </a:rPr>
              <a:t>: V</a:t>
            </a:r>
            <a:r>
              <a:rPr lang="en-US" altLang="zh-CN" sz="2600" baseline="-25000" dirty="0">
                <a:solidFill>
                  <a:srgbClr val="000000"/>
                </a:solidFill>
                <a:ea typeface="楷体_GB2312" pitchFamily="49" charset="-122"/>
              </a:rPr>
              <a:t>1</a:t>
            </a:r>
            <a:r>
              <a:rPr lang="zh-CN" altLang="en-US" sz="2600" dirty="0">
                <a:solidFill>
                  <a:srgbClr val="000000"/>
                </a:solidFill>
                <a:ea typeface="楷体_GB2312" pitchFamily="49" charset="-122"/>
              </a:rPr>
              <a:t>中任意</a:t>
            </a:r>
            <a:r>
              <a:rPr lang="en-US" altLang="zh-CN" sz="2600" dirty="0">
                <a:solidFill>
                  <a:srgbClr val="000000"/>
                </a:solidFill>
                <a:ea typeface="楷体_GB2312" pitchFamily="49" charset="-122"/>
              </a:rPr>
              <a:t>m(1 </a:t>
            </a:r>
            <a:r>
              <a:rPr lang="en-US" altLang="zh-CN" sz="2600" dirty="0">
                <a:solidFill>
                  <a:srgbClr val="000000"/>
                </a:solidFill>
                <a:ea typeface="楷体_GB2312" pitchFamily="49" charset="-122"/>
                <a:sym typeface="Symbol" panose="05050102010706020507" pitchFamily="18" charset="2"/>
              </a:rPr>
              <a:t> </a:t>
            </a:r>
            <a:r>
              <a:rPr lang="en-US" altLang="zh-CN" sz="2600" dirty="0">
                <a:solidFill>
                  <a:srgbClr val="000000"/>
                </a:solidFill>
                <a:ea typeface="楷体_GB2312" pitchFamily="49" charset="-122"/>
              </a:rPr>
              <a:t>m </a:t>
            </a:r>
            <a:r>
              <a:rPr lang="en-US" altLang="zh-CN" sz="2600" dirty="0">
                <a:solidFill>
                  <a:srgbClr val="000000"/>
                </a:solidFill>
                <a:ea typeface="楷体_GB2312" pitchFamily="49" charset="-122"/>
                <a:sym typeface="Symbol" panose="05050102010706020507" pitchFamily="18" charset="2"/>
              </a:rPr>
              <a:t> </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a:t>
            </a:r>
            <a:r>
              <a:rPr lang="zh-CN" altLang="en-US" sz="2600" dirty="0">
                <a:solidFill>
                  <a:srgbClr val="000000"/>
                </a:solidFill>
                <a:ea typeface="楷体_GB2312" pitchFamily="49" charset="-122"/>
              </a:rPr>
              <a:t>个顶点至少关联</a:t>
            </a:r>
            <a:r>
              <a:rPr lang="en-US" altLang="zh-CN" sz="2600" dirty="0">
                <a:solidFill>
                  <a:srgbClr val="000000"/>
                </a:solidFill>
                <a:ea typeface="楷体_GB2312" pitchFamily="49" charset="-122"/>
              </a:rPr>
              <a:t>m*k</a:t>
            </a:r>
            <a:r>
              <a:rPr lang="zh-CN" altLang="en-US" sz="2600" dirty="0">
                <a:solidFill>
                  <a:srgbClr val="000000"/>
                </a:solidFill>
                <a:ea typeface="楷体_GB2312" pitchFamily="49" charset="-122"/>
              </a:rPr>
              <a:t>条边。</a:t>
            </a:r>
            <a:endParaRPr lang="zh-CN" altLang="en-US" sz="2600" dirty="0">
              <a:solidFill>
                <a:srgbClr val="000000"/>
              </a:solidFill>
              <a:ea typeface="楷体_GB2312" pitchFamily="49" charset="-122"/>
            </a:endParaRPr>
          </a:p>
          <a:p>
            <a:pPr indent="633730">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又</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中每个顶点至多关联</a:t>
            </a:r>
            <a:r>
              <a:rPr lang="en-US" altLang="zh-CN" sz="2600" dirty="0">
                <a:solidFill>
                  <a:srgbClr val="000000"/>
                </a:solidFill>
                <a:ea typeface="楷体_GB2312" pitchFamily="49" charset="-122"/>
              </a:rPr>
              <a:t>k</a:t>
            </a:r>
            <a:r>
              <a:rPr lang="zh-CN" altLang="en-US" sz="2600" dirty="0">
                <a:solidFill>
                  <a:srgbClr val="000000"/>
                </a:solidFill>
                <a:ea typeface="楷体_GB2312" pitchFamily="49" charset="-122"/>
              </a:rPr>
              <a:t>条边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所以</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这</a:t>
            </a:r>
            <a:r>
              <a:rPr lang="en-US" altLang="zh-CN" sz="2600" dirty="0">
                <a:solidFill>
                  <a:srgbClr val="000000"/>
                </a:solidFill>
                <a:ea typeface="楷体_GB2312" pitchFamily="49" charset="-122"/>
              </a:rPr>
              <a:t>m*k</a:t>
            </a:r>
            <a:r>
              <a:rPr lang="zh-CN" altLang="en-US" sz="2600" dirty="0">
                <a:solidFill>
                  <a:srgbClr val="000000"/>
                </a:solidFill>
                <a:ea typeface="楷体_GB2312" pitchFamily="49" charset="-122"/>
              </a:rPr>
              <a:t>条边至少关联</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中</a:t>
            </a:r>
            <a:r>
              <a:rPr lang="en-US" altLang="zh-CN" sz="2600" dirty="0">
                <a:solidFill>
                  <a:srgbClr val="000000"/>
                </a:solidFill>
                <a:ea typeface="楷体_GB2312" pitchFamily="49" charset="-122"/>
              </a:rPr>
              <a:t>m</a:t>
            </a:r>
            <a:r>
              <a:rPr lang="zh-CN" altLang="en-US" sz="2600" dirty="0">
                <a:solidFill>
                  <a:srgbClr val="000000"/>
                </a:solidFill>
                <a:ea typeface="楷体_GB2312" pitchFamily="49" charset="-122"/>
              </a:rPr>
              <a:t>个顶点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因此</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二分图</a:t>
            </a:r>
            <a:r>
              <a:rPr lang="en-US" altLang="zh-CN" sz="2600" dirty="0">
                <a:solidFill>
                  <a:srgbClr val="000000"/>
                </a:solidFill>
                <a:ea typeface="楷体_GB2312" pitchFamily="49" charset="-122"/>
              </a:rPr>
              <a:t>G</a:t>
            </a:r>
            <a:r>
              <a:rPr lang="zh-CN" altLang="en-US" sz="2600" dirty="0">
                <a:solidFill>
                  <a:srgbClr val="000000"/>
                </a:solidFill>
                <a:ea typeface="楷体_GB2312" pitchFamily="49" charset="-122"/>
              </a:rPr>
              <a:t>满足相异性条件。</a:t>
            </a:r>
            <a:endParaRPr lang="zh-CN" altLang="en-US" sz="2600" dirty="0">
              <a:solidFill>
                <a:srgbClr val="000000"/>
              </a:solidFill>
              <a:ea typeface="楷体_GB2312" pitchFamily="49" charset="-122"/>
            </a:endParaRPr>
          </a:p>
          <a:p>
            <a:pPr indent="633730">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由</a:t>
            </a:r>
            <a:r>
              <a:rPr lang="en-US" altLang="zh-CN" sz="2600" dirty="0">
                <a:solidFill>
                  <a:srgbClr val="000000"/>
                </a:solidFill>
                <a:ea typeface="楷体_GB2312" pitchFamily="49" charset="-122"/>
              </a:rPr>
              <a:t>Hall</a:t>
            </a:r>
            <a:r>
              <a:rPr lang="zh-CN" altLang="en-US" sz="2600" dirty="0">
                <a:solidFill>
                  <a:srgbClr val="000000"/>
                </a:solidFill>
                <a:ea typeface="楷体_GB2312" pitchFamily="49" charset="-122"/>
              </a:rPr>
              <a:t>定理可知</a:t>
            </a:r>
            <a:r>
              <a:rPr lang="en-US" altLang="zh-CN" sz="2600" dirty="0">
                <a:solidFill>
                  <a:srgbClr val="000000"/>
                </a:solidFill>
                <a:ea typeface="楷体_GB2312" pitchFamily="49" charset="-122"/>
              </a:rPr>
              <a:t>: G</a:t>
            </a:r>
            <a:r>
              <a:rPr lang="zh-CN" altLang="en-US" sz="2600" dirty="0">
                <a:solidFill>
                  <a:srgbClr val="000000"/>
                </a:solidFill>
                <a:ea typeface="楷体_GB2312" pitchFamily="49" charset="-122"/>
              </a:rPr>
              <a:t>中一定存在完全匹配。</a:t>
            </a:r>
            <a:endParaRPr lang="zh-CN" altLang="en-US" sz="2600" dirty="0">
              <a:solidFill>
                <a:srgbClr val="000000"/>
              </a:solidFill>
              <a:ea typeface="楷体_GB2312" pitchFamily="49" charset="-122"/>
            </a:endParaRPr>
          </a:p>
        </p:txBody>
      </p:sp>
      <p:sp>
        <p:nvSpPr>
          <p:cNvPr id="57346" name="Rectangle 2"/>
          <p:cNvSpPr>
            <a:spLocks noChangeArrowheads="1"/>
          </p:cNvSpPr>
          <p:nvPr/>
        </p:nvSpPr>
        <p:spPr bwMode="auto">
          <a:xfrm>
            <a:off x="609372" y="1295625"/>
            <a:ext cx="8166100" cy="1428750"/>
          </a:xfrm>
          <a:prstGeom prst="rect">
            <a:avLst/>
          </a:prstGeom>
          <a:noFill/>
          <a:ln w="9525">
            <a:noFill/>
            <a:miter lim="800000"/>
          </a:ln>
        </p:spPr>
        <p:txBody>
          <a:bodyPr lIns="0" tIns="0" rIns="0" bIns="0">
            <a:spAutoFit/>
          </a:bodyPr>
          <a:lstStyle/>
          <a:p>
            <a:pPr marL="1351280" indent="-1351280">
              <a:lnSpc>
                <a:spcPct val="120000"/>
              </a:lnSpc>
              <a:buClr>
                <a:srgbClr val="89AAD3"/>
              </a:buClr>
              <a:buSzPct val="70000"/>
              <a:buFont typeface="Wingdings" panose="05000000000000000000" pitchFamily="2" charset="2"/>
              <a:buNone/>
            </a:pPr>
            <a:r>
              <a:rPr lang="zh-CN" altLang="en-US" sz="2600" dirty="0">
                <a:solidFill>
                  <a:srgbClr val="FF0000"/>
                </a:solidFill>
                <a:ea typeface="楷体_GB2312" pitchFamily="49" charset="-122"/>
              </a:rPr>
              <a:t>推论</a:t>
            </a:r>
            <a:r>
              <a:rPr lang="en-US" altLang="zh-CN" sz="2600" dirty="0">
                <a:solidFill>
                  <a:srgbClr val="FF0000"/>
                </a:solidFill>
                <a:ea typeface="楷体_GB2312" pitchFamily="49" charset="-122"/>
              </a:rPr>
              <a:t>5.2.1</a:t>
            </a:r>
            <a:r>
              <a:rPr lang="en-US" altLang="zh-CN" sz="2600" dirty="0">
                <a:solidFill>
                  <a:srgbClr val="E8DED8"/>
                </a:solidFill>
                <a:ea typeface="楷体_GB2312" pitchFamily="49" charset="-122"/>
              </a:rPr>
              <a:t>  </a:t>
            </a:r>
            <a:r>
              <a:rPr lang="zh-CN" altLang="en-US" sz="2600" dirty="0">
                <a:solidFill>
                  <a:srgbClr val="000000"/>
                </a:solidFill>
                <a:ea typeface="楷体_GB2312" pitchFamily="49" charset="-122"/>
              </a:rPr>
              <a:t>设二分图</a:t>
            </a:r>
            <a:r>
              <a:rPr lang="en-US" altLang="zh-CN" sz="2600" dirty="0">
                <a:solidFill>
                  <a:srgbClr val="000000"/>
                </a:solidFill>
                <a:ea typeface="楷体_GB2312" pitchFamily="49" charset="-122"/>
              </a:rPr>
              <a:t>G = &lt;V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 V</a:t>
            </a:r>
            <a:r>
              <a:rPr lang="en-US" altLang="zh-CN" sz="2600" baseline="-25000" dirty="0">
                <a:solidFill>
                  <a:srgbClr val="000000"/>
                </a:solidFill>
                <a:ea typeface="楷体_GB2312" pitchFamily="49" charset="-122"/>
              </a:rPr>
              <a:t>2</a:t>
            </a:r>
            <a:r>
              <a:rPr lang="en-US" altLang="zh-CN" sz="2600" dirty="0">
                <a:solidFill>
                  <a:srgbClr val="000000"/>
                </a:solidFill>
                <a:ea typeface="楷体_GB2312" pitchFamily="49" charset="-122"/>
              </a:rPr>
              <a:t>, E&gt;, V</a:t>
            </a:r>
            <a:r>
              <a:rPr lang="en-US" altLang="zh-CN" sz="2600" baseline="-25000" dirty="0">
                <a:solidFill>
                  <a:srgbClr val="000000"/>
                </a:solidFill>
                <a:ea typeface="楷体_GB2312" pitchFamily="49" charset="-122"/>
              </a:rPr>
              <a:t>1</a:t>
            </a:r>
            <a:r>
              <a:rPr lang="zh-CN" altLang="en-US" sz="2600" dirty="0">
                <a:solidFill>
                  <a:srgbClr val="000000"/>
                </a:solidFill>
                <a:ea typeface="楷体_GB2312" pitchFamily="49" charset="-122"/>
              </a:rPr>
              <a:t>中每个顶点至少关联</a:t>
            </a:r>
            <a:r>
              <a:rPr lang="en-US" altLang="zh-CN" sz="2600" dirty="0">
                <a:solidFill>
                  <a:srgbClr val="000000"/>
                </a:solidFill>
                <a:ea typeface="楷体_GB2312" pitchFamily="49" charset="-122"/>
              </a:rPr>
              <a:t>k(k </a:t>
            </a:r>
            <a:r>
              <a:rPr lang="en-US" altLang="zh-CN" sz="2600" dirty="0">
                <a:solidFill>
                  <a:srgbClr val="000000"/>
                </a:solidFill>
                <a:ea typeface="楷体_GB2312" pitchFamily="49" charset="-122"/>
                <a:sym typeface="Symbol" panose="05050102010706020507" pitchFamily="18" charset="2"/>
              </a:rPr>
              <a:t> </a:t>
            </a:r>
            <a:r>
              <a:rPr lang="en-US" altLang="zh-CN" sz="2600" dirty="0">
                <a:solidFill>
                  <a:srgbClr val="000000"/>
                </a:solidFill>
                <a:ea typeface="楷体_GB2312" pitchFamily="49" charset="-122"/>
              </a:rPr>
              <a:t>1)</a:t>
            </a:r>
            <a:r>
              <a:rPr lang="zh-CN" altLang="en-US" sz="2600" dirty="0">
                <a:solidFill>
                  <a:srgbClr val="000000"/>
                </a:solidFill>
                <a:ea typeface="楷体_GB2312" pitchFamily="49" charset="-122"/>
              </a:rPr>
              <a:t>条边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而</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中每个顶点至多关联</a:t>
            </a:r>
            <a:r>
              <a:rPr lang="en-US" altLang="zh-CN" sz="2600" dirty="0">
                <a:solidFill>
                  <a:srgbClr val="000000"/>
                </a:solidFill>
                <a:ea typeface="楷体_GB2312" pitchFamily="49" charset="-122"/>
              </a:rPr>
              <a:t>k</a:t>
            </a:r>
            <a:r>
              <a:rPr lang="zh-CN" altLang="en-US" sz="2600" dirty="0">
                <a:solidFill>
                  <a:srgbClr val="000000"/>
                </a:solidFill>
                <a:ea typeface="楷体_GB2312" pitchFamily="49" charset="-122"/>
              </a:rPr>
              <a:t>条边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则</a:t>
            </a:r>
            <a:r>
              <a:rPr lang="en-US" altLang="zh-CN" sz="2600" dirty="0">
                <a:solidFill>
                  <a:srgbClr val="000000"/>
                </a:solidFill>
                <a:ea typeface="楷体_GB2312" pitchFamily="49" charset="-122"/>
              </a:rPr>
              <a:t>G</a:t>
            </a:r>
            <a:r>
              <a:rPr lang="zh-CN" altLang="en-US" sz="2600" dirty="0">
                <a:solidFill>
                  <a:srgbClr val="000000"/>
                </a:solidFill>
                <a:ea typeface="楷体_GB2312" pitchFamily="49" charset="-122"/>
              </a:rPr>
              <a:t>中存在</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zh-CN" altLang="en-US" sz="2600" dirty="0">
                <a:solidFill>
                  <a:srgbClr val="000000"/>
                </a:solidFill>
                <a:ea typeface="楷体_GB2312" pitchFamily="49" charset="-122"/>
              </a:rPr>
              <a:t>到</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的完全匹配。</a:t>
            </a:r>
            <a:endParaRPr lang="zh-CN" altLang="en-US" sz="2600" dirty="0">
              <a:solidFill>
                <a:srgbClr val="000000"/>
              </a:solidFill>
              <a:ea typeface="楷体_GB2312" pitchFamily="49" charset="-122"/>
            </a:endParaRPr>
          </a:p>
        </p:txBody>
      </p:sp>
      <p:sp>
        <p:nvSpPr>
          <p:cNvPr id="1116163" name="Rectangle 3"/>
          <p:cNvSpPr>
            <a:spLocks noChangeArrowheads="1"/>
          </p:cNvSpPr>
          <p:nvPr/>
        </p:nvSpPr>
        <p:spPr bwMode="auto">
          <a:xfrm>
            <a:off x="609372" y="2708500"/>
            <a:ext cx="8166100" cy="432426"/>
          </a:xfrm>
          <a:prstGeom prst="rect">
            <a:avLst/>
          </a:prstGeom>
          <a:noFill/>
          <a:ln w="9525">
            <a:noFill/>
            <a:miter lim="800000"/>
          </a:ln>
        </p:spPr>
        <p:txBody>
          <a:bodyPr lIns="0" tIns="0" rIns="0" bIns="0">
            <a:spAutoFit/>
          </a:bodyPr>
          <a:lstStyle/>
          <a:p>
            <a:pPr>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证</a:t>
            </a:r>
            <a:endParaRPr lang="zh-CN" altLang="en-US" sz="2600" dirty="0">
              <a:solidFill>
                <a:srgbClr val="000000"/>
              </a:solidFill>
              <a:ea typeface="楷体_GB2312" pitchFamily="49" charset="-122"/>
            </a:endParaRPr>
          </a:p>
        </p:txBody>
      </p:sp>
      <p:sp>
        <p:nvSpPr>
          <p:cNvPr id="1116165" name="Rectangle 5"/>
          <p:cNvSpPr>
            <a:spLocks noChangeArrowheads="1"/>
          </p:cNvSpPr>
          <p:nvPr/>
        </p:nvSpPr>
        <p:spPr bwMode="auto">
          <a:xfrm>
            <a:off x="518884" y="5254850"/>
            <a:ext cx="8166100" cy="960263"/>
          </a:xfrm>
          <a:prstGeom prst="rect">
            <a:avLst/>
          </a:prstGeom>
          <a:noFill/>
          <a:ln w="9525">
            <a:noFill/>
            <a:miter lim="800000"/>
          </a:ln>
        </p:spPr>
        <p:txBody>
          <a:bodyPr lIns="0" tIns="0" rIns="0" bIns="0">
            <a:spAutoFit/>
          </a:bodyPr>
          <a:lstStyle/>
          <a:p>
            <a:pPr indent="633730">
              <a:lnSpc>
                <a:spcPct val="120000"/>
              </a:lnSpc>
              <a:buClr>
                <a:srgbClr val="89AAD3"/>
              </a:buClr>
              <a:buSzPct val="70000"/>
              <a:buFont typeface="Wingdings" panose="05000000000000000000" pitchFamily="2" charset="2"/>
              <a:buNone/>
            </a:pPr>
            <a:r>
              <a:rPr lang="zh-CN" altLang="en-US" sz="2600" dirty="0">
                <a:solidFill>
                  <a:srgbClr val="0000CC"/>
                </a:solidFill>
                <a:ea typeface="楷体_GB2312" pitchFamily="49" charset="-122"/>
              </a:rPr>
              <a:t>我们常称推论</a:t>
            </a:r>
            <a:r>
              <a:rPr lang="en-US" altLang="zh-CN" sz="2600" dirty="0">
                <a:solidFill>
                  <a:srgbClr val="0000CC"/>
                </a:solidFill>
                <a:ea typeface="楷体_GB2312" pitchFamily="49" charset="-122"/>
              </a:rPr>
              <a:t>5.2.1</a:t>
            </a:r>
            <a:r>
              <a:rPr lang="zh-CN" altLang="en-US" sz="2600" dirty="0">
                <a:solidFill>
                  <a:srgbClr val="0000CC"/>
                </a:solidFill>
                <a:ea typeface="楷体_GB2312" pitchFamily="49" charset="-122"/>
              </a:rPr>
              <a:t>中的条件为</a:t>
            </a:r>
            <a:r>
              <a:rPr lang="en-US" altLang="zh-CN" sz="2600" dirty="0">
                <a:solidFill>
                  <a:srgbClr val="FF0000"/>
                </a:solidFill>
                <a:ea typeface="楷体_GB2312" pitchFamily="49" charset="-122"/>
              </a:rPr>
              <a:t>k(k&gt;=1)</a:t>
            </a:r>
            <a:r>
              <a:rPr lang="zh-CN" altLang="en-US" sz="2600" dirty="0">
                <a:solidFill>
                  <a:srgbClr val="FF0000"/>
                </a:solidFill>
                <a:ea typeface="楷体_GB2312" pitchFamily="49" charset="-122"/>
              </a:rPr>
              <a:t>条件</a:t>
            </a:r>
            <a:r>
              <a:rPr lang="zh-CN" altLang="en-US" sz="2600" dirty="0">
                <a:solidFill>
                  <a:srgbClr val="0000CC"/>
                </a:solidFill>
                <a:ea typeface="楷体_GB2312" pitchFamily="49" charset="-122"/>
              </a:rPr>
              <a:t>。</a:t>
            </a:r>
            <a:endParaRPr lang="zh-CN" altLang="en-US" sz="2600" dirty="0">
              <a:solidFill>
                <a:srgbClr val="0000CC"/>
              </a:solidFill>
              <a:ea typeface="楷体_GB2312" pitchFamily="49" charset="-122"/>
            </a:endParaRPr>
          </a:p>
          <a:p>
            <a:pPr indent="633730">
              <a:lnSpc>
                <a:spcPct val="120000"/>
              </a:lnSpc>
              <a:buClr>
                <a:srgbClr val="89AAD3"/>
              </a:buClr>
              <a:buSzPct val="70000"/>
              <a:buFont typeface="Wingdings" panose="05000000000000000000" pitchFamily="2" charset="2"/>
              <a:buNone/>
            </a:pPr>
            <a:r>
              <a:rPr lang="zh-CN" altLang="en-US" sz="2600" dirty="0">
                <a:solidFill>
                  <a:srgbClr val="0000CC"/>
                </a:solidFill>
                <a:ea typeface="楷体_GB2312" pitchFamily="49" charset="-122"/>
              </a:rPr>
              <a:t>满足相异性条件并不一定满足</a:t>
            </a:r>
            <a:r>
              <a:rPr lang="en-US" altLang="zh-CN" sz="2600" dirty="0">
                <a:solidFill>
                  <a:srgbClr val="0000CC"/>
                </a:solidFill>
                <a:ea typeface="楷体_GB2312" pitchFamily="49" charset="-122"/>
              </a:rPr>
              <a:t>k</a:t>
            </a:r>
            <a:r>
              <a:rPr lang="zh-CN" altLang="en-US" sz="2600" dirty="0">
                <a:solidFill>
                  <a:srgbClr val="0000CC"/>
                </a:solidFill>
                <a:ea typeface="楷体_GB2312" pitchFamily="49" charset="-122"/>
              </a:rPr>
              <a:t>条件。</a:t>
            </a:r>
            <a:endParaRPr lang="zh-CN" altLang="en-US" sz="2600" dirty="0">
              <a:solidFill>
                <a:srgbClr val="0000CC"/>
              </a:solidFill>
              <a:ea typeface="楷体_GB2312" pitchFamily="49" charset="-122"/>
            </a:endParaRPr>
          </a:p>
        </p:txBody>
      </p:sp>
      <p:sp>
        <p:nvSpPr>
          <p:cNvPr id="8"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6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6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63" grpId="0"/>
      <p:bldP spid="11161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ChangeArrowheads="1"/>
          </p:cNvSpPr>
          <p:nvPr/>
        </p:nvSpPr>
        <p:spPr bwMode="auto">
          <a:xfrm>
            <a:off x="316596" y="1285873"/>
            <a:ext cx="8101013" cy="4930581"/>
          </a:xfrm>
          <a:prstGeom prst="rect">
            <a:avLst/>
          </a:prstGeom>
          <a:noFill/>
          <a:ln w="9525">
            <a:noFill/>
            <a:miter lim="800000"/>
          </a:ln>
        </p:spPr>
        <p:txBody>
          <a:bodyPr>
            <a:spAutoFit/>
          </a:bodyPr>
          <a:lstStyle/>
          <a:p>
            <a:pPr marL="444500" indent="-444500"/>
            <a:r>
              <a:rPr lang="zh-CN" altLang="en-US" dirty="0" smtClean="0">
                <a:solidFill>
                  <a:srgbClr val="000000"/>
                </a:solidFill>
                <a:ea typeface="楷体_GB2312" pitchFamily="49" charset="-122"/>
              </a:rPr>
              <a:t>例：在</a:t>
            </a:r>
            <a:r>
              <a:rPr lang="zh-CN" altLang="en-US" dirty="0">
                <a:solidFill>
                  <a:srgbClr val="000000"/>
                </a:solidFill>
                <a:ea typeface="楷体_GB2312" pitchFamily="49" charset="-122"/>
              </a:rPr>
              <a:t>一个舞会上男女各占一半，假定每位男士都认识</a:t>
            </a:r>
            <a:r>
              <a:rPr lang="en-US" altLang="zh-CN" dirty="0">
                <a:solidFill>
                  <a:srgbClr val="000000"/>
                </a:solidFill>
                <a:ea typeface="楷体_GB2312" pitchFamily="49" charset="-122"/>
              </a:rPr>
              <a:t>k</a:t>
            </a:r>
            <a:r>
              <a:rPr lang="zh-CN" altLang="en-US" dirty="0">
                <a:solidFill>
                  <a:srgbClr val="000000"/>
                </a:solidFill>
                <a:ea typeface="楷体_GB2312" pitchFamily="49" charset="-122"/>
              </a:rPr>
              <a:t>位女士，每位女士都认识</a:t>
            </a:r>
            <a:r>
              <a:rPr lang="en-US" altLang="zh-CN" dirty="0">
                <a:solidFill>
                  <a:srgbClr val="000000"/>
                </a:solidFill>
                <a:ea typeface="楷体_GB2312" pitchFamily="49" charset="-122"/>
              </a:rPr>
              <a:t>k</a:t>
            </a:r>
            <a:r>
              <a:rPr lang="zh-CN" altLang="en-US" dirty="0">
                <a:solidFill>
                  <a:srgbClr val="000000"/>
                </a:solidFill>
                <a:ea typeface="楷体_GB2312" pitchFamily="49" charset="-122"/>
              </a:rPr>
              <a:t>位男士，那么一定可以安排得当，使每位都有认识的人作为舞伴</a:t>
            </a:r>
            <a:r>
              <a:rPr lang="en-US" altLang="zh-CN" dirty="0" smtClean="0">
                <a:solidFill>
                  <a:srgbClr val="000000"/>
                </a:solidFill>
                <a:ea typeface="楷体_GB2312" pitchFamily="49" charset="-122"/>
              </a:rPr>
              <a:t>.</a:t>
            </a:r>
            <a:endParaRPr lang="en-US" altLang="zh-CN" dirty="0">
              <a:solidFill>
                <a:srgbClr val="000000"/>
              </a:solidFill>
              <a:ea typeface="楷体_GB2312" pitchFamily="49" charset="-122"/>
            </a:endParaRPr>
          </a:p>
          <a:p>
            <a:pPr marL="720725" indent="-720725"/>
            <a:r>
              <a:rPr lang="zh-CN" altLang="en-US" dirty="0">
                <a:solidFill>
                  <a:srgbClr val="FFFFFF"/>
                </a:solidFill>
                <a:ea typeface="楷体_GB2312" pitchFamily="49" charset="-122"/>
              </a:rPr>
              <a:t>证明</a:t>
            </a:r>
            <a:endParaRPr lang="zh-CN" altLang="en-US" dirty="0">
              <a:solidFill>
                <a:srgbClr val="FFFFFF"/>
              </a:solidFill>
              <a:ea typeface="楷体_GB2312" pitchFamily="49" charset="-122"/>
            </a:endParaRPr>
          </a:p>
          <a:p>
            <a:pPr marL="720725" indent="-720725">
              <a:lnSpc>
                <a:spcPct val="130000"/>
              </a:lnSpc>
            </a:pPr>
            <a:r>
              <a:rPr lang="zh-CN" altLang="en-US" dirty="0">
                <a:solidFill>
                  <a:srgbClr val="000000"/>
                </a:solidFill>
                <a:ea typeface="楷体_GB2312" pitchFamily="49" charset="-122"/>
              </a:rPr>
              <a:t>     </a:t>
            </a:r>
            <a:r>
              <a:rPr lang="zh-CN" altLang="en-US" dirty="0" smtClean="0">
                <a:solidFill>
                  <a:srgbClr val="000000"/>
                </a:solidFill>
                <a:ea typeface="楷体_GB2312" pitchFamily="49" charset="-122"/>
              </a:rPr>
              <a:t>解：用</a:t>
            </a:r>
            <a:r>
              <a:rPr lang="zh-CN" altLang="en-US" dirty="0">
                <a:solidFill>
                  <a:srgbClr val="000000"/>
                </a:solidFill>
                <a:ea typeface="楷体_GB2312" pitchFamily="49" charset="-122"/>
              </a:rPr>
              <a:t>结点</a:t>
            </a:r>
            <a:r>
              <a:rPr lang="en-US" altLang="zh-CN" dirty="0">
                <a:solidFill>
                  <a:srgbClr val="000000"/>
                </a:solidFill>
                <a:ea typeface="楷体_GB2312" pitchFamily="49" charset="-122"/>
              </a:rPr>
              <a:t>x</a:t>
            </a:r>
            <a:r>
              <a:rPr lang="en-US" altLang="zh-CN" baseline="-25000" dirty="0">
                <a:solidFill>
                  <a:srgbClr val="000000"/>
                </a:solidFill>
                <a:ea typeface="楷体_GB2312" pitchFamily="49" charset="-122"/>
              </a:rPr>
              <a:t>i</a:t>
            </a:r>
            <a:r>
              <a:rPr lang="zh-CN" altLang="en-US" dirty="0">
                <a:solidFill>
                  <a:srgbClr val="000000"/>
                </a:solidFill>
                <a:ea typeface="楷体_GB2312" pitchFamily="49" charset="-122"/>
              </a:rPr>
              <a:t>表示每位男士，结点</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zh-CN" altLang="en-US" dirty="0">
                <a:solidFill>
                  <a:srgbClr val="000000"/>
                </a:solidFill>
                <a:ea typeface="楷体_GB2312" pitchFamily="49" charset="-122"/>
              </a:rPr>
              <a:t>表示每位女士，互相认识者用边连之</a:t>
            </a:r>
            <a:endParaRPr lang="zh-CN" altLang="en-US" dirty="0">
              <a:solidFill>
                <a:srgbClr val="000000"/>
              </a:solidFill>
              <a:ea typeface="楷体_GB2312" pitchFamily="49" charset="-122"/>
            </a:endParaRPr>
          </a:p>
          <a:p>
            <a:pPr marL="720725" indent="-720725">
              <a:lnSpc>
                <a:spcPct val="130000"/>
              </a:lnSpc>
            </a:pPr>
            <a:r>
              <a:rPr lang="zh-CN" altLang="en-US" dirty="0">
                <a:solidFill>
                  <a:srgbClr val="000000"/>
                </a:solidFill>
                <a:ea typeface="楷体_GB2312" pitchFamily="49" charset="-122"/>
              </a:rPr>
              <a:t>     于是得到二分图</a:t>
            </a:r>
            <a:r>
              <a:rPr lang="en-US" altLang="zh-CN" dirty="0">
                <a:solidFill>
                  <a:srgbClr val="000000"/>
                </a:solidFill>
                <a:ea typeface="楷体_GB2312" pitchFamily="49" charset="-122"/>
              </a:rPr>
              <a:t>G=(X,Y,E)</a:t>
            </a:r>
            <a:r>
              <a:rPr lang="zh-CN" altLang="en-US" dirty="0">
                <a:solidFill>
                  <a:srgbClr val="000000"/>
                </a:solidFill>
                <a:ea typeface="楷体_GB2312" pitchFamily="49" charset="-122"/>
              </a:rPr>
              <a:t>，图中每个</a:t>
            </a:r>
            <a:r>
              <a:rPr lang="en-US" altLang="zh-CN" dirty="0">
                <a:solidFill>
                  <a:srgbClr val="000000"/>
                </a:solidFill>
                <a:ea typeface="楷体_GB2312" pitchFamily="49" charset="-122"/>
              </a:rPr>
              <a:t>x</a:t>
            </a:r>
            <a:r>
              <a:rPr lang="en-US" altLang="zh-CN" baseline="-25000" dirty="0">
                <a:solidFill>
                  <a:srgbClr val="000000"/>
                </a:solidFill>
                <a:ea typeface="楷体_GB2312" pitchFamily="49" charset="-122"/>
              </a:rPr>
              <a:t>i</a:t>
            </a:r>
            <a:r>
              <a:rPr lang="zh-CN" altLang="en-US" dirty="0">
                <a:solidFill>
                  <a:srgbClr val="000000"/>
                </a:solidFill>
                <a:ea typeface="楷体_GB2312" pitchFamily="49" charset="-122"/>
              </a:rPr>
              <a:t>结点有</a:t>
            </a:r>
            <a:r>
              <a:rPr lang="en-US" altLang="zh-CN" dirty="0">
                <a:solidFill>
                  <a:srgbClr val="000000"/>
                </a:solidFill>
                <a:ea typeface="楷体_GB2312" pitchFamily="49" charset="-122"/>
              </a:rPr>
              <a:t>d(x</a:t>
            </a:r>
            <a:r>
              <a:rPr lang="en-US" altLang="zh-CN" baseline="-25000" dirty="0">
                <a:solidFill>
                  <a:srgbClr val="000000"/>
                </a:solidFill>
                <a:ea typeface="楷体_GB2312" pitchFamily="49" charset="-122"/>
              </a:rPr>
              <a:t>i</a:t>
            </a:r>
            <a:r>
              <a:rPr lang="en-US" altLang="zh-CN" dirty="0">
                <a:solidFill>
                  <a:srgbClr val="000000"/>
                </a:solidFill>
                <a:ea typeface="楷体_GB2312" pitchFamily="49" charset="-122"/>
              </a:rPr>
              <a:t>) =k</a:t>
            </a:r>
            <a:r>
              <a:rPr lang="zh-CN" altLang="en-US" dirty="0">
                <a:solidFill>
                  <a:srgbClr val="000000"/>
                </a:solidFill>
                <a:ea typeface="楷体_GB2312" pitchFamily="49" charset="-122"/>
              </a:rPr>
              <a:t>，每个</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zh-CN" altLang="en-US" dirty="0">
                <a:solidFill>
                  <a:srgbClr val="000000"/>
                </a:solidFill>
                <a:ea typeface="楷体_GB2312" pitchFamily="49" charset="-122"/>
              </a:rPr>
              <a:t>结点有</a:t>
            </a:r>
            <a:r>
              <a:rPr lang="en-US" altLang="zh-CN" dirty="0">
                <a:solidFill>
                  <a:srgbClr val="000000"/>
                </a:solidFill>
                <a:ea typeface="楷体_GB2312" pitchFamily="49" charset="-122"/>
              </a:rPr>
              <a:t>d(</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en-US" altLang="zh-CN" dirty="0">
                <a:solidFill>
                  <a:srgbClr val="000000"/>
                </a:solidFill>
                <a:ea typeface="楷体_GB2312" pitchFamily="49" charset="-122"/>
              </a:rPr>
              <a:t>) =k</a:t>
            </a:r>
            <a:endParaRPr lang="en-US" altLang="zh-CN" dirty="0">
              <a:solidFill>
                <a:srgbClr val="000000"/>
              </a:solidFill>
              <a:ea typeface="楷体_GB2312" pitchFamily="49" charset="-122"/>
            </a:endParaRPr>
          </a:p>
          <a:p>
            <a:pPr marL="720725" indent="-720725">
              <a:lnSpc>
                <a:spcPct val="130000"/>
              </a:lnSpc>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满足</a:t>
            </a:r>
            <a:r>
              <a:rPr lang="en-US" altLang="zh-CN" dirty="0">
                <a:solidFill>
                  <a:srgbClr val="000000"/>
                </a:solidFill>
                <a:ea typeface="楷体_GB2312" pitchFamily="49" charset="-122"/>
              </a:rPr>
              <a:t>d(x</a:t>
            </a:r>
            <a:r>
              <a:rPr lang="en-US" altLang="zh-CN" baseline="-25000" dirty="0">
                <a:solidFill>
                  <a:srgbClr val="000000"/>
                </a:solidFill>
                <a:ea typeface="楷体_GB2312" pitchFamily="49" charset="-122"/>
              </a:rPr>
              <a:t>i</a:t>
            </a:r>
            <a:r>
              <a:rPr lang="en-US" altLang="zh-CN" dirty="0">
                <a:solidFill>
                  <a:srgbClr val="000000"/>
                </a:solidFill>
                <a:ea typeface="楷体_GB2312" pitchFamily="49" charset="-122"/>
              </a:rPr>
              <a:t>) ≥k</a:t>
            </a:r>
            <a:r>
              <a:rPr lang="zh-CN" altLang="en-US" dirty="0">
                <a:solidFill>
                  <a:srgbClr val="000000"/>
                </a:solidFill>
                <a:ea typeface="楷体_GB2312" pitchFamily="49" charset="-122"/>
              </a:rPr>
              <a:t>，</a:t>
            </a:r>
            <a:r>
              <a:rPr lang="en-US" altLang="zh-CN" dirty="0">
                <a:solidFill>
                  <a:srgbClr val="000000"/>
                </a:solidFill>
                <a:ea typeface="楷体_GB2312" pitchFamily="49" charset="-122"/>
              </a:rPr>
              <a:t>d(</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en-US" altLang="zh-CN" dirty="0">
                <a:solidFill>
                  <a:srgbClr val="000000"/>
                </a:solidFill>
                <a:ea typeface="楷体_GB2312" pitchFamily="49" charset="-122"/>
              </a:rPr>
              <a:t>) ≤k</a:t>
            </a:r>
            <a:endParaRPr lang="en-US" altLang="zh-CN" dirty="0">
              <a:solidFill>
                <a:srgbClr val="000000"/>
              </a:solidFill>
              <a:ea typeface="楷体_GB2312" pitchFamily="49" charset="-122"/>
            </a:endParaRPr>
          </a:p>
          <a:p>
            <a:pPr marL="720725" indent="-720725">
              <a:lnSpc>
                <a:spcPct val="130000"/>
              </a:lnSpc>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由推论</a:t>
            </a:r>
            <a:r>
              <a:rPr lang="en-US" altLang="zh-CN" dirty="0">
                <a:solidFill>
                  <a:srgbClr val="000000"/>
                </a:solidFill>
                <a:ea typeface="楷体_GB2312" pitchFamily="49" charset="-122"/>
              </a:rPr>
              <a:t>5.2.1</a:t>
            </a:r>
            <a:r>
              <a:rPr lang="zh-CN" altLang="en-US" dirty="0">
                <a:solidFill>
                  <a:srgbClr val="000000"/>
                </a:solidFill>
                <a:ea typeface="楷体_GB2312" pitchFamily="49" charset="-122"/>
              </a:rPr>
              <a:t>，</a:t>
            </a:r>
            <a:r>
              <a:rPr lang="en-US" altLang="zh-CN" dirty="0">
                <a:solidFill>
                  <a:srgbClr val="000000"/>
                </a:solidFill>
                <a:ea typeface="楷体_GB2312" pitchFamily="49" charset="-122"/>
              </a:rPr>
              <a:t>X</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Y</a:t>
            </a:r>
            <a:r>
              <a:rPr lang="zh-CN" altLang="en-US" dirty="0">
                <a:solidFill>
                  <a:srgbClr val="000000"/>
                </a:solidFill>
                <a:ea typeface="楷体_GB2312" pitchFamily="49" charset="-122"/>
              </a:rPr>
              <a:t>有完美匹配</a:t>
            </a:r>
            <a:r>
              <a:rPr lang="en-US" altLang="zh-CN" dirty="0">
                <a:solidFill>
                  <a:srgbClr val="000000"/>
                </a:solidFill>
                <a:ea typeface="楷体_GB2312" pitchFamily="49" charset="-122"/>
              </a:rPr>
              <a:t>M</a:t>
            </a:r>
            <a:r>
              <a:rPr lang="zh-CN" altLang="en-US" dirty="0">
                <a:solidFill>
                  <a:srgbClr val="000000"/>
                </a:solidFill>
                <a:ea typeface="楷体_GB2312" pitchFamily="49" charset="-122"/>
              </a:rPr>
              <a:t>。</a:t>
            </a:r>
            <a:endParaRPr lang="zh-CN" altLang="en-US" dirty="0">
              <a:solidFill>
                <a:srgbClr val="000000"/>
              </a:solidFill>
              <a:ea typeface="楷体_GB2312" pitchFamily="49" charset="-122"/>
            </a:endParaRPr>
          </a:p>
          <a:p>
            <a:pPr marL="720725" indent="-720725">
              <a:lnSpc>
                <a:spcPct val="130000"/>
              </a:lnSpc>
            </a:pPr>
            <a:r>
              <a:rPr lang="zh-CN" altLang="en-US" dirty="0">
                <a:solidFill>
                  <a:srgbClr val="000000"/>
                </a:solidFill>
                <a:ea typeface="楷体_GB2312" pitchFamily="49" charset="-122"/>
              </a:rPr>
              <a:t>      </a:t>
            </a:r>
            <a:r>
              <a:rPr lang="en-US" altLang="zh-CN" dirty="0">
                <a:solidFill>
                  <a:srgbClr val="000000"/>
                </a:solidFill>
                <a:ea typeface="楷体_GB2312" pitchFamily="49" charset="-122"/>
              </a:rPr>
              <a:t>M</a:t>
            </a:r>
            <a:r>
              <a:rPr lang="zh-CN" altLang="en-US" dirty="0">
                <a:solidFill>
                  <a:srgbClr val="000000"/>
                </a:solidFill>
                <a:ea typeface="楷体_GB2312" pitchFamily="49" charset="-122"/>
              </a:rPr>
              <a:t>就是一种安排方案</a:t>
            </a:r>
            <a:endParaRPr lang="zh-CN" altLang="en-US" dirty="0">
              <a:solidFill>
                <a:srgbClr val="000000"/>
              </a:solidFill>
              <a:ea typeface="楷体_GB2312" pitchFamily="49" charset="-122"/>
            </a:endParaRPr>
          </a:p>
        </p:txBody>
      </p:sp>
      <p:sp>
        <p:nvSpPr>
          <p:cNvPr id="5"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8210">
                                            <p:txEl>
                                              <p:pRg st="1" end="1"/>
                                            </p:txEl>
                                          </p:spTgt>
                                        </p:tgtEl>
                                        <p:attrNameLst>
                                          <p:attrName>style.visibility</p:attrName>
                                        </p:attrNameLst>
                                      </p:cBhvr>
                                      <p:to>
                                        <p:strVal val="visible"/>
                                      </p:to>
                                    </p:set>
                                    <p:animEffect transition="in" filter="blinds(horizontal)">
                                      <p:cBhvr>
                                        <p:cTn id="7" dur="500"/>
                                        <p:tgtEl>
                                          <p:spTgt spid="1118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18210">
                                            <p:txEl>
                                              <p:pRg st="2" end="2"/>
                                            </p:txEl>
                                          </p:spTgt>
                                        </p:tgtEl>
                                        <p:attrNameLst>
                                          <p:attrName>style.visibility</p:attrName>
                                        </p:attrNameLst>
                                      </p:cBhvr>
                                      <p:to>
                                        <p:strVal val="visible"/>
                                      </p:to>
                                    </p:set>
                                    <p:animEffect transition="in" filter="blinds(horizontal)">
                                      <p:cBhvr>
                                        <p:cTn id="12" dur="500"/>
                                        <p:tgtEl>
                                          <p:spTgt spid="1118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18210">
                                            <p:txEl>
                                              <p:pRg st="3" end="3"/>
                                            </p:txEl>
                                          </p:spTgt>
                                        </p:tgtEl>
                                        <p:attrNameLst>
                                          <p:attrName>style.visibility</p:attrName>
                                        </p:attrNameLst>
                                      </p:cBhvr>
                                      <p:to>
                                        <p:strVal val="visible"/>
                                      </p:to>
                                    </p:set>
                                    <p:animEffect transition="in" filter="blinds(horizontal)">
                                      <p:cBhvr>
                                        <p:cTn id="17" dur="500"/>
                                        <p:tgtEl>
                                          <p:spTgt spid="1118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18210">
                                            <p:txEl>
                                              <p:pRg st="4" end="4"/>
                                            </p:txEl>
                                          </p:spTgt>
                                        </p:tgtEl>
                                        <p:attrNameLst>
                                          <p:attrName>style.visibility</p:attrName>
                                        </p:attrNameLst>
                                      </p:cBhvr>
                                      <p:to>
                                        <p:strVal val="visible"/>
                                      </p:to>
                                    </p:set>
                                    <p:animEffect transition="in" filter="blinds(horizontal)">
                                      <p:cBhvr>
                                        <p:cTn id="22" dur="500"/>
                                        <p:tgtEl>
                                          <p:spTgt spid="1118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18210">
                                            <p:txEl>
                                              <p:pRg st="5" end="5"/>
                                            </p:txEl>
                                          </p:spTgt>
                                        </p:tgtEl>
                                        <p:attrNameLst>
                                          <p:attrName>style.visibility</p:attrName>
                                        </p:attrNameLst>
                                      </p:cBhvr>
                                      <p:to>
                                        <p:strVal val="visible"/>
                                      </p:to>
                                    </p:set>
                                    <p:animEffect transition="in" filter="blinds(horizontal)">
                                      <p:cBhvr>
                                        <p:cTn id="27" dur="500"/>
                                        <p:tgtEl>
                                          <p:spTgt spid="1118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18210">
                                            <p:txEl>
                                              <p:pRg st="6" end="6"/>
                                            </p:txEl>
                                          </p:spTgt>
                                        </p:tgtEl>
                                        <p:attrNameLst>
                                          <p:attrName>style.visibility</p:attrName>
                                        </p:attrNameLst>
                                      </p:cBhvr>
                                      <p:to>
                                        <p:strVal val="visible"/>
                                      </p:to>
                                    </p:set>
                                    <p:animEffect transition="in" filter="blinds(horizontal)">
                                      <p:cBhvr>
                                        <p:cTn id="32" dur="500"/>
                                        <p:tgtEl>
                                          <p:spTgt spid="11182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ChangeArrowheads="1"/>
          </p:cNvSpPr>
          <p:nvPr/>
        </p:nvSpPr>
        <p:spPr bwMode="auto">
          <a:xfrm>
            <a:off x="522288" y="4014788"/>
            <a:ext cx="2476500" cy="1428750"/>
          </a:xfrm>
          <a:prstGeom prst="rect">
            <a:avLst/>
          </a:prstGeom>
          <a:noFill/>
          <a:ln w="9525">
            <a:noFill/>
            <a:miter lim="800000"/>
          </a:ln>
        </p:spPr>
        <p:txBody>
          <a:bodyPr lIns="0" tIns="0" rIns="0" bIns="0">
            <a:spAutoFit/>
          </a:bodyPr>
          <a:lstStyle/>
          <a:p>
            <a:pPr>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满足相异性条件</a:t>
            </a:r>
            <a:endParaRPr lang="zh-CN" altLang="en-US" sz="2600" dirty="0">
              <a:solidFill>
                <a:srgbClr val="000000"/>
              </a:solidFill>
              <a:ea typeface="楷体_GB2312" pitchFamily="49" charset="-122"/>
            </a:endParaRPr>
          </a:p>
          <a:p>
            <a:pPr>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不满足</a:t>
            </a:r>
            <a:r>
              <a:rPr lang="en-US" altLang="zh-CN" sz="2600" dirty="0">
                <a:solidFill>
                  <a:srgbClr val="000000"/>
                </a:solidFill>
                <a:ea typeface="楷体_GB2312" pitchFamily="49" charset="-122"/>
              </a:rPr>
              <a:t>k</a:t>
            </a:r>
            <a:r>
              <a:rPr lang="zh-CN" altLang="en-US" sz="2600" dirty="0">
                <a:solidFill>
                  <a:srgbClr val="000000"/>
                </a:solidFill>
                <a:ea typeface="楷体_GB2312" pitchFamily="49" charset="-122"/>
              </a:rPr>
              <a:t>条件，</a:t>
            </a:r>
            <a:endParaRPr lang="zh-CN" altLang="en-US" sz="2600" dirty="0">
              <a:solidFill>
                <a:srgbClr val="000000"/>
              </a:solidFill>
              <a:ea typeface="楷体_GB2312" pitchFamily="49" charset="-122"/>
            </a:endParaRPr>
          </a:p>
          <a:p>
            <a:pPr>
              <a:lnSpc>
                <a:spcPct val="120000"/>
              </a:lnSpc>
              <a:buClr>
                <a:srgbClr val="89AAD3"/>
              </a:buClr>
              <a:buSzPct val="70000"/>
              <a:buFont typeface="Wingdings" panose="05000000000000000000" pitchFamily="2" charset="2"/>
              <a:buNone/>
            </a:pPr>
            <a:r>
              <a:rPr lang="zh-CN" altLang="en-US" sz="2600" dirty="0">
                <a:solidFill>
                  <a:srgbClr val="000000"/>
                </a:solidFill>
                <a:ea typeface="楷体_GB2312" pitchFamily="49" charset="-122"/>
              </a:rPr>
              <a:t>存在完全匹配。</a:t>
            </a:r>
            <a:endParaRPr lang="zh-CN" altLang="en-US" sz="2600" dirty="0">
              <a:solidFill>
                <a:srgbClr val="000000"/>
              </a:solidFill>
              <a:ea typeface="楷体_GB2312" pitchFamily="49" charset="-122"/>
            </a:endParaRPr>
          </a:p>
        </p:txBody>
      </p:sp>
      <p:pic>
        <p:nvPicPr>
          <p:cNvPr id="58371" name="Picture 3" descr="184c"/>
          <p:cNvPicPr>
            <a:picLocks noChangeAspect="1" noChangeArrowheads="1"/>
          </p:cNvPicPr>
          <p:nvPr/>
        </p:nvPicPr>
        <p:blipFill>
          <a:blip r:embed="rId1" cstate="print"/>
          <a:srcRect/>
          <a:stretch>
            <a:fillRect/>
          </a:stretch>
        </p:blipFill>
        <p:spPr bwMode="auto">
          <a:xfrm>
            <a:off x="6642100" y="1647825"/>
            <a:ext cx="1809750" cy="1905000"/>
          </a:xfrm>
          <a:prstGeom prst="rect">
            <a:avLst/>
          </a:prstGeom>
          <a:noFill/>
          <a:ln w="9525">
            <a:noFill/>
            <a:miter lim="800000"/>
            <a:headEnd/>
            <a:tailEnd/>
          </a:ln>
        </p:spPr>
      </p:pic>
      <p:pic>
        <p:nvPicPr>
          <p:cNvPr id="58372" name="Picture 4" descr="184b"/>
          <p:cNvPicPr>
            <a:picLocks noChangeAspect="1" noChangeArrowheads="1"/>
          </p:cNvPicPr>
          <p:nvPr/>
        </p:nvPicPr>
        <p:blipFill>
          <a:blip r:embed="rId2" cstate="print"/>
          <a:srcRect/>
          <a:stretch>
            <a:fillRect/>
          </a:stretch>
        </p:blipFill>
        <p:spPr bwMode="auto">
          <a:xfrm>
            <a:off x="3632200" y="1647825"/>
            <a:ext cx="2667000" cy="1905000"/>
          </a:xfrm>
          <a:prstGeom prst="rect">
            <a:avLst/>
          </a:prstGeom>
          <a:noFill/>
          <a:ln w="9525">
            <a:noFill/>
            <a:miter lim="800000"/>
            <a:headEnd/>
            <a:tailEnd/>
          </a:ln>
        </p:spPr>
      </p:pic>
      <p:pic>
        <p:nvPicPr>
          <p:cNvPr id="58373" name="Picture 5" descr="184a"/>
          <p:cNvPicPr>
            <a:picLocks noChangeAspect="1" noChangeArrowheads="1"/>
          </p:cNvPicPr>
          <p:nvPr/>
        </p:nvPicPr>
        <p:blipFill>
          <a:blip r:embed="rId3" cstate="print"/>
          <a:srcRect/>
          <a:stretch>
            <a:fillRect/>
          </a:stretch>
        </p:blipFill>
        <p:spPr bwMode="auto">
          <a:xfrm>
            <a:off x="425450" y="1647825"/>
            <a:ext cx="2952750" cy="1905000"/>
          </a:xfrm>
          <a:prstGeom prst="rect">
            <a:avLst/>
          </a:prstGeom>
          <a:noFill/>
          <a:ln w="9525">
            <a:noFill/>
            <a:miter lim="800000"/>
            <a:headEnd/>
            <a:tailEnd/>
          </a:ln>
        </p:spPr>
      </p:pic>
      <p:sp>
        <p:nvSpPr>
          <p:cNvPr id="1117191" name="Rectangle 7"/>
          <p:cNvSpPr>
            <a:spLocks noChangeArrowheads="1"/>
          </p:cNvSpPr>
          <p:nvPr/>
        </p:nvSpPr>
        <p:spPr bwMode="auto">
          <a:xfrm>
            <a:off x="3402013" y="4014788"/>
            <a:ext cx="2476500" cy="1428750"/>
          </a:xfrm>
          <a:prstGeom prst="rect">
            <a:avLst/>
          </a:prstGeom>
          <a:noFill/>
          <a:ln w="9525">
            <a:noFill/>
            <a:miter lim="800000"/>
          </a:ln>
        </p:spPr>
        <p:txBody>
          <a:bodyPr lIns="0" tIns="0" rIns="0" bIns="0">
            <a:spAutoFit/>
          </a:bodyPr>
          <a:lstStyle/>
          <a:p>
            <a:pPr>
              <a:lnSpc>
                <a:spcPct val="120000"/>
              </a:lnSpc>
              <a:buClr>
                <a:srgbClr val="89AAD3"/>
              </a:buClr>
              <a:buSzPct val="70000"/>
              <a:buFont typeface="Wingdings" panose="05000000000000000000" pitchFamily="2" charset="2"/>
              <a:buNone/>
            </a:pPr>
            <a:r>
              <a:rPr lang="zh-CN" altLang="en-US" sz="2600">
                <a:solidFill>
                  <a:srgbClr val="000000"/>
                </a:solidFill>
                <a:ea typeface="楷体_GB2312" pitchFamily="49" charset="-122"/>
              </a:rPr>
              <a:t>满足相异性条件</a:t>
            </a:r>
            <a:endParaRPr lang="zh-CN" altLang="en-US" sz="2600">
              <a:solidFill>
                <a:srgbClr val="000000"/>
              </a:solidFill>
              <a:ea typeface="楷体_GB2312" pitchFamily="49" charset="-122"/>
            </a:endParaRPr>
          </a:p>
          <a:p>
            <a:pPr>
              <a:lnSpc>
                <a:spcPct val="120000"/>
              </a:lnSpc>
              <a:buClr>
                <a:srgbClr val="89AAD3"/>
              </a:buClr>
              <a:buSzPct val="70000"/>
              <a:buFont typeface="Wingdings" panose="05000000000000000000" pitchFamily="2" charset="2"/>
              <a:buNone/>
            </a:pPr>
            <a:r>
              <a:rPr lang="zh-CN" altLang="en-US" sz="2600">
                <a:solidFill>
                  <a:srgbClr val="000000"/>
                </a:solidFill>
                <a:ea typeface="楷体_GB2312" pitchFamily="49" charset="-122"/>
              </a:rPr>
              <a:t>满足</a:t>
            </a:r>
            <a:r>
              <a:rPr lang="en-US" altLang="zh-CN" sz="2600">
                <a:solidFill>
                  <a:srgbClr val="000000"/>
                </a:solidFill>
                <a:ea typeface="楷体_GB2312" pitchFamily="49" charset="-122"/>
              </a:rPr>
              <a:t>k</a:t>
            </a:r>
            <a:r>
              <a:rPr lang="zh-CN" altLang="en-US" sz="2600">
                <a:solidFill>
                  <a:srgbClr val="000000"/>
                </a:solidFill>
                <a:ea typeface="楷体_GB2312" pitchFamily="49" charset="-122"/>
              </a:rPr>
              <a:t>条件，</a:t>
            </a:r>
            <a:endParaRPr lang="zh-CN" altLang="en-US" sz="2600">
              <a:solidFill>
                <a:srgbClr val="000000"/>
              </a:solidFill>
              <a:ea typeface="楷体_GB2312" pitchFamily="49" charset="-122"/>
            </a:endParaRPr>
          </a:p>
          <a:p>
            <a:pPr>
              <a:lnSpc>
                <a:spcPct val="120000"/>
              </a:lnSpc>
              <a:buClr>
                <a:srgbClr val="89AAD3"/>
              </a:buClr>
              <a:buSzPct val="70000"/>
              <a:buFont typeface="Wingdings" panose="05000000000000000000" pitchFamily="2" charset="2"/>
              <a:buNone/>
            </a:pPr>
            <a:r>
              <a:rPr lang="zh-CN" altLang="en-US" sz="2600">
                <a:solidFill>
                  <a:srgbClr val="000000"/>
                </a:solidFill>
                <a:ea typeface="楷体_GB2312" pitchFamily="49" charset="-122"/>
              </a:rPr>
              <a:t>存在完全匹配。</a:t>
            </a:r>
            <a:endParaRPr lang="zh-CN" altLang="en-US" sz="2600">
              <a:solidFill>
                <a:srgbClr val="000000"/>
              </a:solidFill>
              <a:ea typeface="楷体_GB2312" pitchFamily="49" charset="-122"/>
            </a:endParaRPr>
          </a:p>
        </p:txBody>
      </p:sp>
      <p:sp>
        <p:nvSpPr>
          <p:cNvPr id="1117192" name="Rectangle 8"/>
          <p:cNvSpPr>
            <a:spLocks noChangeArrowheads="1"/>
          </p:cNvSpPr>
          <p:nvPr/>
        </p:nvSpPr>
        <p:spPr bwMode="auto">
          <a:xfrm>
            <a:off x="6192838" y="4014788"/>
            <a:ext cx="2746375" cy="1428750"/>
          </a:xfrm>
          <a:prstGeom prst="rect">
            <a:avLst/>
          </a:prstGeom>
          <a:noFill/>
          <a:ln w="9525">
            <a:noFill/>
            <a:miter lim="800000"/>
          </a:ln>
        </p:spPr>
        <p:txBody>
          <a:bodyPr lIns="0" tIns="0" rIns="0" bIns="0">
            <a:spAutoFit/>
          </a:bodyPr>
          <a:lstStyle/>
          <a:p>
            <a:pPr>
              <a:lnSpc>
                <a:spcPct val="120000"/>
              </a:lnSpc>
              <a:buClr>
                <a:srgbClr val="89AAD3"/>
              </a:buClr>
              <a:buSzPct val="70000"/>
              <a:buFont typeface="Wingdings" panose="05000000000000000000" pitchFamily="2" charset="2"/>
              <a:buNone/>
            </a:pPr>
            <a:r>
              <a:rPr lang="zh-CN" altLang="en-US" sz="2600">
                <a:solidFill>
                  <a:srgbClr val="000000"/>
                </a:solidFill>
                <a:ea typeface="楷体_GB2312" pitchFamily="49" charset="-122"/>
              </a:rPr>
              <a:t>不满足相异性条件</a:t>
            </a:r>
            <a:endParaRPr lang="zh-CN" altLang="en-US" sz="2600">
              <a:solidFill>
                <a:srgbClr val="000000"/>
              </a:solidFill>
              <a:ea typeface="楷体_GB2312" pitchFamily="49" charset="-122"/>
            </a:endParaRPr>
          </a:p>
          <a:p>
            <a:pPr>
              <a:lnSpc>
                <a:spcPct val="120000"/>
              </a:lnSpc>
              <a:buClr>
                <a:srgbClr val="89AAD3"/>
              </a:buClr>
              <a:buSzPct val="70000"/>
              <a:buFont typeface="Wingdings" panose="05000000000000000000" pitchFamily="2" charset="2"/>
              <a:buNone/>
            </a:pPr>
            <a:r>
              <a:rPr lang="zh-CN" altLang="en-US" sz="2600">
                <a:solidFill>
                  <a:srgbClr val="000000"/>
                </a:solidFill>
                <a:ea typeface="楷体_GB2312" pitchFamily="49" charset="-122"/>
              </a:rPr>
              <a:t>更不满足</a:t>
            </a:r>
            <a:r>
              <a:rPr lang="en-US" altLang="zh-CN" sz="2600">
                <a:solidFill>
                  <a:srgbClr val="000000"/>
                </a:solidFill>
                <a:ea typeface="楷体_GB2312" pitchFamily="49" charset="-122"/>
              </a:rPr>
              <a:t>k</a:t>
            </a:r>
            <a:r>
              <a:rPr lang="zh-CN" altLang="en-US" sz="2600">
                <a:solidFill>
                  <a:srgbClr val="000000"/>
                </a:solidFill>
                <a:ea typeface="楷体_GB2312" pitchFamily="49" charset="-122"/>
              </a:rPr>
              <a:t>条件，</a:t>
            </a:r>
            <a:endParaRPr lang="zh-CN" altLang="en-US" sz="2600">
              <a:solidFill>
                <a:srgbClr val="000000"/>
              </a:solidFill>
              <a:ea typeface="楷体_GB2312" pitchFamily="49" charset="-122"/>
            </a:endParaRPr>
          </a:p>
          <a:p>
            <a:pPr>
              <a:lnSpc>
                <a:spcPct val="120000"/>
              </a:lnSpc>
              <a:buClr>
                <a:srgbClr val="89AAD3"/>
              </a:buClr>
              <a:buSzPct val="70000"/>
              <a:buFont typeface="Wingdings" panose="05000000000000000000" pitchFamily="2" charset="2"/>
              <a:buNone/>
            </a:pPr>
            <a:r>
              <a:rPr lang="zh-CN" altLang="en-US" sz="2600">
                <a:solidFill>
                  <a:srgbClr val="000000"/>
                </a:solidFill>
                <a:ea typeface="楷体_GB2312" pitchFamily="49" charset="-122"/>
              </a:rPr>
              <a:t>不存在完全匹配。</a:t>
            </a:r>
            <a:endParaRPr lang="zh-CN" altLang="en-US" sz="2600">
              <a:solidFill>
                <a:srgbClr val="000000"/>
              </a:solidFill>
              <a:ea typeface="楷体_GB2312" pitchFamily="49" charset="-122"/>
            </a:endParaRPr>
          </a:p>
        </p:txBody>
      </p:sp>
      <p:sp>
        <p:nvSpPr>
          <p:cNvPr id="10"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7186"/>
                                        </p:tgtEl>
                                        <p:attrNameLst>
                                          <p:attrName>style.visibility</p:attrName>
                                        </p:attrNameLst>
                                      </p:cBhvr>
                                      <p:to>
                                        <p:strVal val="visible"/>
                                      </p:to>
                                    </p:set>
                                    <p:animEffect transition="in" filter="blinds(horizontal)">
                                      <p:cBhvr>
                                        <p:cTn id="7" dur="500"/>
                                        <p:tgtEl>
                                          <p:spTgt spid="11171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171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17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6" grpId="0"/>
      <p:bldP spid="1117191" grpId="0" autoUpdateAnimBg="0"/>
      <p:bldP spid="11171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ChangeArrowheads="1"/>
          </p:cNvSpPr>
          <p:nvPr/>
        </p:nvSpPr>
        <p:spPr bwMode="auto">
          <a:xfrm>
            <a:off x="237353" y="1244301"/>
            <a:ext cx="8634798" cy="4339650"/>
          </a:xfrm>
          <a:prstGeom prst="rect">
            <a:avLst/>
          </a:prstGeom>
          <a:noFill/>
          <a:ln w="9525">
            <a:noFill/>
            <a:miter lim="800000"/>
          </a:ln>
        </p:spPr>
        <p:txBody>
          <a:bodyPr wrap="square">
            <a:spAutoFit/>
          </a:bodyPr>
          <a:lstStyle/>
          <a:p>
            <a:pPr marL="82550" indent="-82550">
              <a:spcBef>
                <a:spcPct val="50000"/>
              </a:spcBef>
            </a:pP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5.2.2</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在二分图</a:t>
            </a:r>
            <a:r>
              <a:rPr lang="en-US" altLang="zh-CN" dirty="0">
                <a:solidFill>
                  <a:srgbClr val="000000"/>
                </a:solidFill>
                <a:ea typeface="楷体_GB2312" pitchFamily="49" charset="-122"/>
              </a:rPr>
              <a:t>G=(X,Y,E)</a:t>
            </a:r>
            <a:r>
              <a:rPr lang="zh-CN" altLang="en-US" dirty="0">
                <a:solidFill>
                  <a:srgbClr val="000000"/>
                </a:solidFill>
                <a:ea typeface="楷体_GB2312" pitchFamily="49" charset="-122"/>
              </a:rPr>
              <a:t>中，</a:t>
            </a:r>
            <a:r>
              <a:rPr lang="en-US" altLang="zh-CN" dirty="0">
                <a:solidFill>
                  <a:srgbClr val="000000"/>
                </a:solidFill>
                <a:ea typeface="楷体_GB2312" pitchFamily="49" charset="-122"/>
              </a:rPr>
              <a:t>X</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Y</a:t>
            </a:r>
            <a:r>
              <a:rPr lang="zh-CN" altLang="en-US" dirty="0">
                <a:solidFill>
                  <a:srgbClr val="000000"/>
                </a:solidFill>
                <a:ea typeface="楷体_GB2312" pitchFamily="49" charset="-122"/>
              </a:rPr>
              <a:t>的最大匹配边数是</a:t>
            </a:r>
            <a:endParaRPr lang="zh-CN" altLang="en-US" dirty="0">
              <a:solidFill>
                <a:srgbClr val="000000"/>
              </a:solidFill>
              <a:ea typeface="楷体_GB2312" pitchFamily="49" charset="-122"/>
            </a:endParaRPr>
          </a:p>
          <a:p>
            <a:pPr marL="82550" indent="-82550">
              <a:spcBef>
                <a:spcPct val="50000"/>
              </a:spcBef>
            </a:pPr>
            <a:r>
              <a:rPr lang="zh-CN" altLang="en-US" dirty="0">
                <a:solidFill>
                  <a:srgbClr val="000000"/>
                </a:solidFill>
                <a:ea typeface="楷体_GB2312" pitchFamily="49" charset="-122"/>
              </a:rPr>
              <a:t>                  </a:t>
            </a:r>
            <a:r>
              <a:rPr lang="en-US" altLang="zh-CN" dirty="0">
                <a:solidFill>
                  <a:srgbClr val="000000"/>
                </a:solidFill>
                <a:ea typeface="楷体_GB2312" pitchFamily="49" charset="-122"/>
              </a:rPr>
              <a:t>|X|-δ(G), </a:t>
            </a:r>
            <a:r>
              <a:rPr lang="zh-CN" altLang="en-US" dirty="0">
                <a:solidFill>
                  <a:srgbClr val="000000"/>
                </a:solidFill>
                <a:ea typeface="楷体_GB2312" pitchFamily="49" charset="-122"/>
              </a:rPr>
              <a:t>其中</a:t>
            </a:r>
            <a:endParaRPr lang="zh-CN" altLang="en-US" dirty="0">
              <a:solidFill>
                <a:srgbClr val="000000"/>
              </a:solidFill>
              <a:ea typeface="楷体_GB2312" pitchFamily="49" charset="-122"/>
            </a:endParaRPr>
          </a:p>
          <a:p>
            <a:pPr marL="82550" indent="-82550">
              <a:spcBef>
                <a:spcPct val="50000"/>
              </a:spcBef>
            </a:pPr>
            <a:endParaRPr lang="en-US" altLang="zh-CN" dirty="0" smtClean="0">
              <a:solidFill>
                <a:srgbClr val="000000"/>
              </a:solidFill>
              <a:ea typeface="楷体_GB2312" pitchFamily="49" charset="-122"/>
            </a:endParaRPr>
          </a:p>
          <a:p>
            <a:pPr marL="82550" indent="-82550">
              <a:spcBef>
                <a:spcPct val="50000"/>
              </a:spcBef>
            </a:pPr>
            <a:endParaRPr lang="en-US" altLang="zh-CN" dirty="0" smtClean="0">
              <a:solidFill>
                <a:srgbClr val="000000"/>
              </a:solidFill>
              <a:ea typeface="楷体_GB2312" pitchFamily="49" charset="-122"/>
            </a:endParaRPr>
          </a:p>
          <a:p>
            <a:pPr marL="82550" indent="-82550">
              <a:spcBef>
                <a:spcPct val="50000"/>
              </a:spcBef>
            </a:pPr>
            <a:endParaRPr lang="zh-CN" altLang="en-US" dirty="0">
              <a:solidFill>
                <a:srgbClr val="000000"/>
              </a:solidFill>
              <a:ea typeface="楷体_GB2312" pitchFamily="49" charset="-122"/>
            </a:endParaRPr>
          </a:p>
          <a:p>
            <a:pPr marL="82550" indent="-82550">
              <a:spcBef>
                <a:spcPct val="50000"/>
              </a:spcBef>
            </a:pPr>
            <a:endParaRPr lang="zh-CN" altLang="en-US" dirty="0">
              <a:solidFill>
                <a:srgbClr val="FFFFFF"/>
              </a:solidFill>
              <a:ea typeface="楷体_GB2312" pitchFamily="49" charset="-122"/>
            </a:endParaRPr>
          </a:p>
          <a:p>
            <a:pPr marL="82550" indent="-82550">
              <a:spcBef>
                <a:spcPct val="50000"/>
              </a:spcBef>
            </a:pPr>
            <a:r>
              <a:rPr lang="zh-CN" altLang="en-US" dirty="0" smtClean="0">
                <a:solidFill>
                  <a:srgbClr val="FFFFFF"/>
                </a:solidFill>
                <a:ea typeface="楷体_GB2312" pitchFamily="49" charset="-122"/>
              </a:rPr>
              <a:t>例</a:t>
            </a:r>
            <a:endParaRPr lang="en-US" altLang="zh-CN" dirty="0" smtClean="0">
              <a:solidFill>
                <a:srgbClr val="000000"/>
              </a:solidFill>
              <a:ea typeface="楷体_GB2312" pitchFamily="49" charset="-122"/>
            </a:endParaRPr>
          </a:p>
          <a:p>
            <a:pPr marL="82550" indent="-82550">
              <a:spcBef>
                <a:spcPct val="50000"/>
              </a:spcBef>
            </a:pPr>
            <a:r>
              <a:rPr lang="zh-CN" altLang="en-US" dirty="0" smtClean="0">
                <a:solidFill>
                  <a:srgbClr val="000000"/>
                </a:solidFill>
                <a:ea typeface="楷体_GB2312" pitchFamily="49" charset="-122"/>
              </a:rPr>
              <a:t> </a:t>
            </a:r>
            <a:endParaRPr lang="en-US" altLang="zh-CN" dirty="0">
              <a:solidFill>
                <a:srgbClr val="000000"/>
              </a:solidFill>
              <a:ea typeface="楷体_GB2312" pitchFamily="49" charset="-122"/>
            </a:endParaRPr>
          </a:p>
        </p:txBody>
      </p:sp>
      <p:graphicFrame>
        <p:nvGraphicFramePr>
          <p:cNvPr id="1026" name="Object 2"/>
          <p:cNvGraphicFramePr>
            <a:graphicFrameLocks noChangeAspect="1"/>
          </p:cNvGraphicFramePr>
          <p:nvPr/>
        </p:nvGraphicFramePr>
        <p:xfrm>
          <a:off x="4125914" y="1837871"/>
          <a:ext cx="3444875" cy="1473200"/>
        </p:xfrm>
        <a:graphic>
          <a:graphicData uri="http://schemas.openxmlformats.org/presentationml/2006/ole">
            <mc:AlternateContent xmlns:mc="http://schemas.openxmlformats.org/markup-compatibility/2006">
              <mc:Choice xmlns:v="urn:schemas-microsoft-com:vml" Requires="v">
                <p:oleObj spid="_x0000_s366665" name="公式" r:id="rId1" imgW="2108200" imgH="736600" progId="Equation.3">
                  <p:embed/>
                </p:oleObj>
              </mc:Choice>
              <mc:Fallback>
                <p:oleObj name="公式" r:id="rId1" imgW="2108200" imgH="736600" progId="Equation.3">
                  <p:embed/>
                  <p:pic>
                    <p:nvPicPr>
                      <p:cNvPr id="0" name="图片 3666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4" y="1837871"/>
                        <a:ext cx="3444875"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3" descr="184c"/>
          <p:cNvPicPr>
            <a:picLocks noChangeAspect="1" noChangeArrowheads="1"/>
          </p:cNvPicPr>
          <p:nvPr/>
        </p:nvPicPr>
        <p:blipFill>
          <a:blip r:embed="rId3" cstate="print"/>
          <a:srcRect/>
          <a:stretch>
            <a:fillRect/>
          </a:stretch>
        </p:blipFill>
        <p:spPr bwMode="auto">
          <a:xfrm>
            <a:off x="3623406" y="4283676"/>
            <a:ext cx="2620875" cy="2338258"/>
          </a:xfrm>
          <a:prstGeom prst="rect">
            <a:avLst/>
          </a:prstGeom>
          <a:noFill/>
          <a:ln w="9525">
            <a:noFill/>
            <a:miter lim="800000"/>
            <a:headEnd/>
            <a:tailEnd/>
          </a:ln>
        </p:spPr>
      </p:pic>
      <p:sp>
        <p:nvSpPr>
          <p:cNvPr id="7"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62">
                                            <p:txEl>
                                              <p:pRg st="0" end="0"/>
                                            </p:txEl>
                                          </p:spTgt>
                                        </p:tgtEl>
                                        <p:attrNameLst>
                                          <p:attrName>style.visibility</p:attrName>
                                        </p:attrNameLst>
                                      </p:cBhvr>
                                      <p:to>
                                        <p:strVal val="visible"/>
                                      </p:to>
                                    </p:set>
                                    <p:animEffect transition="in" filter="blinds(horizontal)">
                                      <p:cBhvr>
                                        <p:cTn id="7" dur="500"/>
                                        <p:tgtEl>
                                          <p:spTgt spid="132096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20962">
                                            <p:txEl>
                                              <p:pRg st="1" end="1"/>
                                            </p:txEl>
                                          </p:spTgt>
                                        </p:tgtEl>
                                        <p:attrNameLst>
                                          <p:attrName>style.visibility</p:attrName>
                                        </p:attrNameLst>
                                      </p:cBhvr>
                                      <p:to>
                                        <p:strVal val="visible"/>
                                      </p:to>
                                    </p:set>
                                    <p:animEffect transition="in" filter="blinds(horizontal)">
                                      <p:cBhvr>
                                        <p:cTn id="10" dur="500"/>
                                        <p:tgtEl>
                                          <p:spTgt spid="1320962">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20962">
                                            <p:txEl>
                                              <p:pRg st="6" end="6"/>
                                            </p:txEl>
                                          </p:spTgt>
                                        </p:tgtEl>
                                        <p:attrNameLst>
                                          <p:attrName>style.visibility</p:attrName>
                                        </p:attrNameLst>
                                      </p:cBhvr>
                                      <p:to>
                                        <p:strVal val="visible"/>
                                      </p:to>
                                    </p:set>
                                    <p:animEffect transition="in" filter="blinds(horizontal)">
                                      <p:cBhvr>
                                        <p:cTn id="18" dur="500"/>
                                        <p:tgtEl>
                                          <p:spTgt spid="1320962">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20962">
                                            <p:txEl>
                                              <p:pRg st="7" end="7"/>
                                            </p:txEl>
                                          </p:spTgt>
                                        </p:tgtEl>
                                        <p:attrNameLst>
                                          <p:attrName>style.visibility</p:attrName>
                                        </p:attrNameLst>
                                      </p:cBhvr>
                                      <p:to>
                                        <p:strVal val="visible"/>
                                      </p:to>
                                    </p:set>
                                    <p:animEffect transition="in" filter="blinds(horizontal)">
                                      <p:cBhvr>
                                        <p:cTn id="21" dur="500"/>
                                        <p:tgtEl>
                                          <p:spTgt spid="13209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ChangeArrowheads="1"/>
          </p:cNvSpPr>
          <p:nvPr/>
        </p:nvSpPr>
        <p:spPr bwMode="auto">
          <a:xfrm>
            <a:off x="476250" y="1252538"/>
            <a:ext cx="8056563" cy="3416320"/>
          </a:xfrm>
          <a:prstGeom prst="rect">
            <a:avLst/>
          </a:prstGeom>
          <a:noFill/>
          <a:ln w="9525">
            <a:noFill/>
            <a:miter lim="800000"/>
          </a:ln>
        </p:spPr>
        <p:txBody>
          <a:bodyPr>
            <a:spAutoFit/>
          </a:bodyPr>
          <a:lstStyle/>
          <a:p>
            <a:pPr marL="82550" marR="0" lvl="0" indent="-82550" algn="l" defTabSz="914400" rtl="0" eaLnBrk="1" fontAlgn="base" latinLnBrk="0" hangingPunct="1">
              <a:lnSpc>
                <a:spcPct val="13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例：</a:t>
            </a:r>
            <a:r>
              <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个人有</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件不同的乐器，其中</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人只会拉小提琴，其余</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7</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人每件乐器都会</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若每人只用一件乐器，则</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最多有多</a:t>
            </a:r>
            <a:r>
              <a:rPr lang="zh-CN" altLang="en-US" dirty="0">
                <a:solidFill>
                  <a:srgbClr val="000000"/>
                </a:solidFill>
                <a:ea typeface="楷体_GB2312" pitchFamily="49" charset="-122"/>
              </a:rPr>
              <a:t>少</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人</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能同时登台</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演出？</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82550" marR="0" lvl="0" indent="-82550" algn="l" defTabSz="914400" rtl="0" eaLnBrk="1" fontAlgn="base" latinLnBrk="0" hangingPunct="1">
              <a:lnSpc>
                <a:spcPct val="13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解：即求</a:t>
            </a:r>
            <a:r>
              <a:rPr lang="zh-CN" altLang="en-US" dirty="0">
                <a:solidFill>
                  <a:srgbClr val="000000"/>
                </a:solidFill>
                <a:ea typeface="楷体_GB2312" pitchFamily="49" charset="-122"/>
              </a:rPr>
              <a:t>二分图</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最大匹配边数</a:t>
            </a:r>
            <a:endPar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endParaRPr>
          </a:p>
          <a:p>
            <a:pPr marL="82550" marR="0" lvl="0" indent="-82550" algn="l" defTabSz="914400" rtl="0" eaLnBrk="1" fontAlgn="base" latinLnBrk="0" hangingPunct="1">
              <a:lnSpc>
                <a:spcPct val="130000"/>
              </a:lnSpc>
              <a:spcBef>
                <a:spcPct val="50000"/>
              </a:spcBef>
              <a:spcAft>
                <a:spcPct val="0"/>
              </a:spcAft>
              <a:buClrTx/>
              <a:buSzTx/>
              <a:buFontTx/>
              <a:buNone/>
              <a:defRPr/>
            </a:pPr>
            <a:r>
              <a:rPr lang="en-US" altLang="zh-CN" dirty="0">
                <a:solidFill>
                  <a:srgbClr val="000000"/>
                </a:solidFill>
                <a:ea typeface="楷体_GB2312" pitchFamily="49" charset="-122"/>
              </a:rPr>
              <a:t> </a:t>
            </a:r>
            <a:r>
              <a:rPr lang="en-US" altLang="zh-CN" dirty="0" smtClean="0">
                <a:solidFill>
                  <a:srgbClr val="000000"/>
                </a:solidFill>
                <a:ea typeface="楷体_GB2312" pitchFamily="49" charset="-122"/>
              </a:rPr>
              <a:t>      </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由</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定理</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5.2.2</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，最多只有</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8</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人能同时登台演出</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82550" marR="0" lvl="0" indent="-8255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7"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62">
                                            <p:txEl>
                                              <p:pRg st="1" end="1"/>
                                            </p:txEl>
                                          </p:spTgt>
                                        </p:tgtEl>
                                        <p:attrNameLst>
                                          <p:attrName>style.visibility</p:attrName>
                                        </p:attrNameLst>
                                      </p:cBhvr>
                                      <p:to>
                                        <p:strVal val="visible"/>
                                      </p:to>
                                    </p:set>
                                    <p:animEffect transition="in" filter="blinds(horizontal)">
                                      <p:cBhvr>
                                        <p:cTn id="7" dur="500"/>
                                        <p:tgtEl>
                                          <p:spTgt spid="13209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20962">
                                            <p:txEl>
                                              <p:pRg st="2" end="2"/>
                                            </p:txEl>
                                          </p:spTgt>
                                        </p:tgtEl>
                                        <p:attrNameLst>
                                          <p:attrName>style.visibility</p:attrName>
                                        </p:attrNameLst>
                                      </p:cBhvr>
                                      <p:to>
                                        <p:strVal val="visible"/>
                                      </p:to>
                                    </p:set>
                                    <p:animEffect transition="in" filter="blinds(horizontal)">
                                      <p:cBhvr>
                                        <p:cTn id="12" dur="500"/>
                                        <p:tgtEl>
                                          <p:spTgt spid="13209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第五章 匹配与网络流 </a:t>
            </a:r>
            <a:endParaRPr lang="zh-CN" altLang="en-US" dirty="0"/>
          </a:p>
        </p:txBody>
      </p:sp>
      <p:sp>
        <p:nvSpPr>
          <p:cNvPr id="36866" name="Rectangle 2"/>
          <p:cNvSpPr>
            <a:spLocks noGrp="1" noChangeArrowheads="1"/>
          </p:cNvSpPr>
          <p:nvPr>
            <p:ph idx="1"/>
          </p:nvPr>
        </p:nvSpPr>
        <p:spPr/>
        <p:txBody>
          <a:bodyPr>
            <a:normAutofit/>
          </a:bodyPr>
          <a:lstStyle/>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5.1  </a:t>
            </a:r>
            <a:r>
              <a:rPr lang="zh-CN" altLang="zh-CN" sz="3200" dirty="0" smtClean="0">
                <a:latin typeface="Times New Roman" panose="02020603050405020304" pitchFamily="18" charset="0"/>
                <a:cs typeface="Times New Roman" panose="02020603050405020304" pitchFamily="18" charset="0"/>
              </a:rPr>
              <a:t>二分图的最大匹配</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5.2  </a:t>
            </a:r>
            <a:r>
              <a:rPr lang="zh-CN" altLang="zh-CN" sz="3200" dirty="0" smtClean="0">
                <a:latin typeface="Times New Roman" panose="02020603050405020304" pitchFamily="18" charset="0"/>
                <a:cs typeface="Times New Roman" panose="02020603050405020304" pitchFamily="18" charset="0"/>
              </a:rPr>
              <a:t>完全匹配</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5.3  </a:t>
            </a:r>
            <a:r>
              <a:rPr lang="zh-CN" altLang="zh-CN" sz="3200" dirty="0" smtClean="0">
                <a:latin typeface="Times New Roman" panose="02020603050405020304" pitchFamily="18" charset="0"/>
                <a:cs typeface="Times New Roman" panose="02020603050405020304" pitchFamily="18" charset="0"/>
              </a:rPr>
              <a:t>最佳匹配及其算法</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5.4  </a:t>
            </a:r>
            <a:r>
              <a:rPr lang="zh-CN" altLang="zh-CN" sz="3200" dirty="0" smtClean="0">
                <a:latin typeface="Times New Roman" panose="02020603050405020304" pitchFamily="18" charset="0"/>
                <a:cs typeface="Times New Roman" panose="02020603050405020304" pitchFamily="18" charset="0"/>
              </a:rPr>
              <a:t>网络流图</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5.5  </a:t>
            </a:r>
            <a:r>
              <a:rPr lang="zh-CN" altLang="zh-CN" sz="3200" dirty="0" smtClean="0">
                <a:latin typeface="Times New Roman" panose="02020603050405020304" pitchFamily="18" charset="0"/>
                <a:cs typeface="Times New Roman" panose="02020603050405020304" pitchFamily="18" charset="0"/>
              </a:rPr>
              <a:t>Ford-Fulkerson最大流标号算法</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5.6  </a:t>
            </a:r>
            <a:r>
              <a:rPr lang="zh-CN" altLang="zh-CN" sz="3200" dirty="0" smtClean="0">
                <a:latin typeface="Times New Roman" panose="02020603050405020304" pitchFamily="18" charset="0"/>
                <a:cs typeface="Times New Roman" panose="02020603050405020304" pitchFamily="18" charset="0"/>
              </a:rPr>
              <a:t>最大流的Edmonds-Karp算法</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5.7  </a:t>
            </a:r>
            <a:r>
              <a:rPr lang="zh-CN" altLang="zh-CN" sz="3200" dirty="0" smtClean="0">
                <a:latin typeface="Times New Roman" panose="02020603050405020304" pitchFamily="18" charset="0"/>
                <a:cs typeface="Times New Roman" panose="02020603050405020304" pitchFamily="18" charset="0"/>
              </a:rPr>
              <a:t>最小费用流</a:t>
            </a:r>
            <a:endParaRPr lang="zh-CN" altLang="zh-CN" sz="3200" dirty="0" smtClean="0">
              <a:latin typeface="Times New Roman" panose="02020603050405020304" pitchFamily="18" charset="0"/>
              <a:cs typeface="Times New Roman" panose="02020603050405020304" pitchFamily="18" charset="0"/>
            </a:endParaRPr>
          </a:p>
          <a:p>
            <a:pPr marL="271780" indent="-271780"/>
            <a:endParaRPr lang="zh-CN" altLang="zh-CN" sz="3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ChangeArrowheads="1"/>
          </p:cNvSpPr>
          <p:nvPr/>
        </p:nvSpPr>
        <p:spPr bwMode="auto">
          <a:xfrm>
            <a:off x="437920" y="1903413"/>
            <a:ext cx="8640762" cy="4450449"/>
          </a:xfrm>
          <a:prstGeom prst="rect">
            <a:avLst/>
          </a:prstGeom>
          <a:noFill/>
          <a:ln w="9525">
            <a:noFill/>
            <a:miter lim="800000"/>
          </a:ln>
        </p:spPr>
        <p:txBody>
          <a:bodyPr wrap="square">
            <a:spAutoFit/>
          </a:bodyPr>
          <a:lstStyle/>
          <a:p>
            <a:pPr>
              <a:spcBef>
                <a:spcPct val="20000"/>
              </a:spcBef>
              <a:buClr>
                <a:srgbClr val="795185"/>
              </a:buClr>
              <a:buSzPct val="60000"/>
              <a:buFont typeface="Wingdings" panose="05000000000000000000" pitchFamily="2" charset="2"/>
              <a:buNone/>
            </a:pPr>
            <a:r>
              <a:rPr lang="zh-CN" altLang="en-US" dirty="0">
                <a:solidFill>
                  <a:srgbClr val="000000"/>
                </a:solidFill>
                <a:latin typeface="Tahoma" panose="020B0604030504040204" pitchFamily="34" charset="0"/>
              </a:rPr>
              <a:t>可简化为</a:t>
            </a:r>
            <a:r>
              <a:rPr lang="en-US" altLang="zh-CN" dirty="0">
                <a:solidFill>
                  <a:srgbClr val="000000"/>
                </a:solidFill>
                <a:latin typeface="Tahoma" panose="020B0604030504040204" pitchFamily="34" charset="0"/>
              </a:rPr>
              <a:t>|X|</a:t>
            </a:r>
            <a:r>
              <a:rPr lang="en-US" altLang="zh-CN" dirty="0">
                <a:solidFill>
                  <a:srgbClr val="000000"/>
                </a:solidFill>
                <a:latin typeface="Tahoma" panose="020B0604030504040204" pitchFamily="34" charset="0"/>
                <a:sym typeface="Symbol" panose="05050102010706020507" pitchFamily="18" charset="2"/>
              </a:rPr>
              <a:t></a:t>
            </a:r>
            <a:r>
              <a:rPr lang="en-US" altLang="zh-CN" dirty="0">
                <a:solidFill>
                  <a:srgbClr val="000000"/>
                </a:solidFill>
                <a:latin typeface="Tahoma" panose="020B0604030504040204" pitchFamily="34" charset="0"/>
              </a:rPr>
              <a:t>|Y|</a:t>
            </a:r>
            <a:r>
              <a:rPr lang="zh-CN" altLang="en-US" dirty="0">
                <a:solidFill>
                  <a:srgbClr val="000000"/>
                </a:solidFill>
                <a:latin typeface="Tahoma" panose="020B0604030504040204" pitchFamily="34" charset="0"/>
              </a:rPr>
              <a:t>的一个矩阵</a:t>
            </a:r>
            <a:r>
              <a:rPr lang="en-US" altLang="zh-CN" dirty="0">
                <a:solidFill>
                  <a:srgbClr val="000000"/>
                </a:solidFill>
                <a:latin typeface="Tahoma" panose="020B0604030504040204" pitchFamily="34" charset="0"/>
              </a:rPr>
              <a:t>. </a:t>
            </a:r>
            <a:r>
              <a:rPr lang="zh-CN" altLang="en-US" dirty="0">
                <a:solidFill>
                  <a:srgbClr val="000000"/>
                </a:solidFill>
                <a:latin typeface="Tahoma" panose="020B0604030504040204" pitchFamily="34" charset="0"/>
              </a:rPr>
              <a:t>如</a:t>
            </a:r>
            <a:endParaRPr lang="zh-CN" altLang="en-US" dirty="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Char char="n"/>
            </a:pPr>
            <a:endParaRPr lang="zh-CN" altLang="en-US" dirty="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Char char="n"/>
            </a:pPr>
            <a:endParaRPr lang="zh-CN" altLang="en-US" dirty="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Char char="n"/>
            </a:pPr>
            <a:endParaRPr lang="zh-CN" altLang="en-US" dirty="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Char char="n"/>
            </a:pPr>
            <a:endParaRPr lang="zh-CN" altLang="en-US" dirty="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Char char="n"/>
            </a:pPr>
            <a:endParaRPr lang="zh-CN" altLang="en-US" dirty="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Char char="n"/>
            </a:pPr>
            <a:endParaRPr lang="en-US" altLang="zh-CN" dirty="0" smtClean="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Char char="n"/>
            </a:pPr>
            <a:endParaRPr lang="zh-CN" altLang="en-US" dirty="0">
              <a:solidFill>
                <a:srgbClr val="000000"/>
              </a:solidFill>
              <a:latin typeface="Tahoma" panose="020B0604030504040204" pitchFamily="34" charset="0"/>
            </a:endParaRPr>
          </a:p>
          <a:p>
            <a:pPr>
              <a:spcBef>
                <a:spcPct val="20000"/>
              </a:spcBef>
              <a:buClr>
                <a:srgbClr val="795185"/>
              </a:buClr>
              <a:buSzPct val="60000"/>
              <a:buFont typeface="Wingdings" panose="05000000000000000000" pitchFamily="2" charset="2"/>
              <a:buNone/>
            </a:pPr>
            <a:endParaRPr lang="en-US" altLang="zh-CN" dirty="0" smtClean="0">
              <a:solidFill>
                <a:srgbClr val="003366"/>
              </a:solidFill>
              <a:latin typeface="Tahoma" panose="020B0604030504040204" pitchFamily="34" charset="0"/>
            </a:endParaRPr>
          </a:p>
          <a:p>
            <a:pPr>
              <a:spcBef>
                <a:spcPct val="20000"/>
              </a:spcBef>
              <a:buClr>
                <a:srgbClr val="795185"/>
              </a:buClr>
              <a:buSzPct val="60000"/>
              <a:buFont typeface="Wingdings" panose="05000000000000000000" pitchFamily="2" charset="2"/>
              <a:buNone/>
            </a:pPr>
            <a:r>
              <a:rPr lang="zh-CN" altLang="en-US" dirty="0" smtClean="0">
                <a:solidFill>
                  <a:srgbClr val="003366"/>
                </a:solidFill>
                <a:latin typeface="Tahoma" panose="020B0604030504040204" pitchFamily="34" charset="0"/>
              </a:rPr>
              <a:t>最大</a:t>
            </a:r>
            <a:r>
              <a:rPr lang="zh-CN" altLang="en-US" dirty="0">
                <a:solidFill>
                  <a:srgbClr val="003366"/>
                </a:solidFill>
                <a:latin typeface="Tahoma" panose="020B0604030504040204" pitchFamily="34" charset="0"/>
              </a:rPr>
              <a:t>匹配数为</a:t>
            </a:r>
            <a:r>
              <a:rPr lang="en-US" altLang="zh-CN" dirty="0">
                <a:solidFill>
                  <a:srgbClr val="003366"/>
                </a:solidFill>
                <a:latin typeface="Tahoma" panose="020B0604030504040204" pitchFamily="34" charset="0"/>
              </a:rPr>
              <a:t>A</a:t>
            </a:r>
            <a:r>
              <a:rPr lang="zh-CN" altLang="en-US" dirty="0">
                <a:solidFill>
                  <a:srgbClr val="003366"/>
                </a:solidFill>
                <a:latin typeface="Tahoma" panose="020B0604030504040204" pitchFamily="34" charset="0"/>
              </a:rPr>
              <a:t>中不在同行同列的非零元的最多个数</a:t>
            </a:r>
            <a:r>
              <a:rPr lang="en-US" altLang="zh-CN" dirty="0">
                <a:solidFill>
                  <a:srgbClr val="000000"/>
                </a:solidFill>
                <a:latin typeface="Tahoma" panose="020B0604030504040204" pitchFamily="34" charset="0"/>
              </a:rPr>
              <a:t>.</a:t>
            </a:r>
            <a:endParaRPr lang="en-US" altLang="zh-CN" dirty="0">
              <a:solidFill>
                <a:srgbClr val="000000"/>
              </a:solidFill>
              <a:latin typeface="Tahoma" panose="020B0604030504040204" pitchFamily="34" charset="0"/>
            </a:endParaRPr>
          </a:p>
        </p:txBody>
      </p:sp>
      <p:graphicFrame>
        <p:nvGraphicFramePr>
          <p:cNvPr id="2050" name="Object 2"/>
          <p:cNvGraphicFramePr>
            <a:graphicFrameLocks noChangeAspect="1"/>
          </p:cNvGraphicFramePr>
          <p:nvPr/>
        </p:nvGraphicFramePr>
        <p:xfrm>
          <a:off x="799870" y="2593975"/>
          <a:ext cx="3487737" cy="2870200"/>
        </p:xfrm>
        <a:graphic>
          <a:graphicData uri="http://schemas.openxmlformats.org/presentationml/2006/ole">
            <mc:AlternateContent xmlns:mc="http://schemas.openxmlformats.org/markup-compatibility/2006">
              <mc:Choice xmlns:v="urn:schemas-microsoft-com:vml" Requires="v">
                <p:oleObj spid="_x0000_s367754" name="公式" r:id="rId1" imgW="1663700" imgH="1371600" progId="Equation.3">
                  <p:embed/>
                </p:oleObj>
              </mc:Choice>
              <mc:Fallback>
                <p:oleObj name="公式" r:id="rId1" imgW="1663700" imgH="1371600" progId="Equation.3">
                  <p:embed/>
                  <p:pic>
                    <p:nvPicPr>
                      <p:cNvPr id="0" name="图片 3677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70" y="2593975"/>
                        <a:ext cx="3487737" cy="287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6110057" y="1854200"/>
          <a:ext cx="2408238" cy="3384550"/>
        </p:xfrm>
        <a:graphic>
          <a:graphicData uri="http://schemas.openxmlformats.org/presentationml/2006/ole">
            <mc:AlternateContent xmlns:mc="http://schemas.openxmlformats.org/markup-compatibility/2006">
              <mc:Choice xmlns:v="urn:schemas-microsoft-com:vml" Requires="v">
                <p:oleObj spid="_x0000_s367755" name="Visio" r:id="rId3" imgW="1986915" imgH="2449830" progId="Visio.Drawing.11">
                  <p:embed/>
                </p:oleObj>
              </mc:Choice>
              <mc:Fallback>
                <p:oleObj name="Visio" r:id="rId3" imgW="1986915" imgH="2449830" progId="Visio.Drawing.11">
                  <p:embed/>
                  <p:pic>
                    <p:nvPicPr>
                      <p:cNvPr id="0" name="图片 3677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057" y="1854200"/>
                        <a:ext cx="2408238" cy="338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矩形 6"/>
          <p:cNvSpPr>
            <a:spLocks noChangeArrowheads="1"/>
          </p:cNvSpPr>
          <p:nvPr/>
        </p:nvSpPr>
        <p:spPr bwMode="auto">
          <a:xfrm>
            <a:off x="449032" y="1284288"/>
            <a:ext cx="5924550" cy="452437"/>
          </a:xfrm>
          <a:prstGeom prst="rect">
            <a:avLst/>
          </a:prstGeom>
          <a:noFill/>
          <a:ln w="9525">
            <a:noFill/>
            <a:miter lim="800000"/>
          </a:ln>
        </p:spPr>
        <p:txBody>
          <a:bodyPr>
            <a:spAutoFit/>
          </a:bodyPr>
          <a:lstStyle/>
          <a:p>
            <a:pPr marL="355600" indent="-268605">
              <a:lnSpc>
                <a:spcPct val="90000"/>
              </a:lnSpc>
              <a:spcBef>
                <a:spcPct val="20000"/>
              </a:spcBef>
              <a:buClr>
                <a:srgbClr val="FFFFCC"/>
              </a:buClr>
              <a:buSzPct val="60000"/>
            </a:pPr>
            <a:r>
              <a:rPr lang="en-US" altLang="zh-CN" sz="2600">
                <a:solidFill>
                  <a:srgbClr val="003399"/>
                </a:solidFill>
                <a:ea typeface="楷体_GB2312" pitchFamily="49" charset="-122"/>
                <a:cs typeface="Times New Roman" panose="02020603050405020304" pitchFamily="18" charset="0"/>
              </a:rPr>
              <a:t>(3) </a:t>
            </a:r>
            <a:r>
              <a:rPr lang="zh-CN" altLang="en-US" sz="2600">
                <a:solidFill>
                  <a:srgbClr val="003399"/>
                </a:solidFill>
                <a:ea typeface="楷体_GB2312" pitchFamily="49" charset="-122"/>
                <a:cs typeface="Times New Roman" panose="02020603050405020304" pitchFamily="18" charset="0"/>
              </a:rPr>
              <a:t>二分图的最大匹配数与最小覆盖</a:t>
            </a:r>
            <a:endParaRPr lang="zh-CN" altLang="en-US" sz="2600">
              <a:solidFill>
                <a:srgbClr val="000514"/>
              </a:solidFill>
              <a:ea typeface="楷体_GB2312" pitchFamily="49" charset="-122"/>
              <a:cs typeface="Times New Roman" panose="02020603050405020304" pitchFamily="18" charset="0"/>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ChangeArrowheads="1"/>
          </p:cNvSpPr>
          <p:nvPr/>
        </p:nvSpPr>
        <p:spPr bwMode="auto">
          <a:xfrm>
            <a:off x="608688" y="2005013"/>
            <a:ext cx="8280400" cy="4114800"/>
          </a:xfrm>
          <a:prstGeom prst="rect">
            <a:avLst/>
          </a:prstGeom>
          <a:noFill/>
          <a:ln w="9525">
            <a:noFill/>
            <a:miter lim="800000"/>
          </a:ln>
        </p:spPr>
        <p:txBody>
          <a:bodyPr/>
          <a:lstStyle/>
          <a:p>
            <a:pPr marL="624205" indent="-624205">
              <a:buClr>
                <a:srgbClr val="89AAD3"/>
              </a:buClr>
              <a:buSzPct val="70000"/>
              <a:buFont typeface="Wingdings" panose="05000000000000000000" pitchFamily="2" charset="2"/>
              <a:buNone/>
            </a:pPr>
            <a:r>
              <a:rPr lang="zh-CN" altLang="en-US" dirty="0">
                <a:solidFill>
                  <a:srgbClr val="FF0000"/>
                </a:solidFill>
                <a:ea typeface="楷体_GB2312" pitchFamily="49" charset="-122"/>
              </a:rPr>
              <a:t>定义</a:t>
            </a:r>
            <a:r>
              <a:rPr lang="en-US" altLang="zh-CN" dirty="0">
                <a:solidFill>
                  <a:srgbClr val="FF0000"/>
                </a:solidFill>
                <a:ea typeface="楷体_GB2312" pitchFamily="49" charset="-122"/>
              </a:rPr>
              <a:t>5.2.2</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适当地选取</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的某些行和列，使这些行和列能盖住</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的全部非零元，这称之为</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a:t>
            </a:r>
            <a:r>
              <a:rPr lang="zh-CN" altLang="en-US" dirty="0">
                <a:solidFill>
                  <a:srgbClr val="FF0066"/>
                </a:solidFill>
                <a:ea typeface="楷体_GB2312" pitchFamily="49" charset="-122"/>
              </a:rPr>
              <a:t>覆盖</a:t>
            </a:r>
            <a:r>
              <a:rPr lang="zh-CN" altLang="en-US" dirty="0">
                <a:solidFill>
                  <a:srgbClr val="E8DED8"/>
                </a:solidFill>
                <a:ea typeface="楷体_GB2312" pitchFamily="49" charset="-122"/>
              </a:rPr>
              <a:t>。</a:t>
            </a:r>
            <a:endParaRPr lang="zh-CN" altLang="en-US" dirty="0">
              <a:solidFill>
                <a:srgbClr val="E8DED8"/>
              </a:solidFill>
              <a:ea typeface="楷体_GB2312" pitchFamily="49" charset="-122"/>
            </a:endParaRPr>
          </a:p>
          <a:p>
            <a:pPr marL="624205" indent="-624205">
              <a:buClr>
                <a:srgbClr val="89AAD3"/>
              </a:buClr>
              <a:buSzPct val="70000"/>
              <a:buFont typeface="Wingdings" panose="05000000000000000000" pitchFamily="2" charset="2"/>
              <a:buNone/>
            </a:pPr>
            <a:r>
              <a:rPr lang="zh-CN" altLang="en-US" dirty="0">
                <a:solidFill>
                  <a:srgbClr val="E8DED8"/>
                </a:solidFill>
                <a:ea typeface="楷体_GB2312" pitchFamily="49" charset="-122"/>
              </a:rPr>
              <a:t>        </a:t>
            </a:r>
            <a:endParaRPr lang="zh-CN" altLang="en-US" dirty="0">
              <a:solidFill>
                <a:srgbClr val="E8DED8"/>
              </a:solidFill>
              <a:ea typeface="楷体_GB2312" pitchFamily="49" charset="-122"/>
            </a:endParaRPr>
          </a:p>
          <a:p>
            <a:pPr marL="624205" indent="-624205">
              <a:buClr>
                <a:srgbClr val="89AAD3"/>
              </a:buClr>
              <a:buSzPct val="70000"/>
              <a:buFont typeface="Wingdings" panose="05000000000000000000" pitchFamily="2" charset="2"/>
              <a:buNone/>
            </a:pPr>
            <a:endParaRPr lang="zh-CN" altLang="en-US" dirty="0">
              <a:solidFill>
                <a:srgbClr val="E8DED8"/>
              </a:solidFill>
              <a:ea typeface="楷体_GB2312" pitchFamily="49" charset="-122"/>
            </a:endParaRPr>
          </a:p>
          <a:p>
            <a:pPr marL="624205" indent="-624205">
              <a:buClr>
                <a:srgbClr val="89AAD3"/>
              </a:buClr>
              <a:buSzPct val="70000"/>
              <a:buFont typeface="Wingdings" panose="05000000000000000000" pitchFamily="2" charset="2"/>
              <a:buNone/>
            </a:pPr>
            <a:r>
              <a:rPr lang="zh-CN" altLang="en-US" dirty="0">
                <a:solidFill>
                  <a:srgbClr val="FF0000"/>
                </a:solidFill>
                <a:ea typeface="楷体_GB2312" pitchFamily="49" charset="-122"/>
              </a:rPr>
              <a:t>定义</a:t>
            </a:r>
            <a:r>
              <a:rPr lang="en-US" altLang="zh-CN" dirty="0">
                <a:solidFill>
                  <a:srgbClr val="FF0000"/>
                </a:solidFill>
                <a:ea typeface="楷体_GB2312" pitchFamily="49" charset="-122"/>
              </a:rPr>
              <a:t>5.2.3</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如果选取最少的行与列就能覆盖</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的全部非零元，则称这样的覆盖为</a:t>
            </a:r>
            <a:r>
              <a:rPr lang="zh-CN" altLang="en-US" dirty="0">
                <a:solidFill>
                  <a:srgbClr val="FF0000"/>
                </a:solidFill>
                <a:ea typeface="楷体_GB2312" pitchFamily="49" charset="-122"/>
              </a:rPr>
              <a:t>最小覆盖。</a:t>
            </a:r>
            <a:endParaRPr lang="zh-CN" altLang="en-US" dirty="0">
              <a:solidFill>
                <a:srgbClr val="FF0000"/>
              </a:solidFill>
              <a:ea typeface="楷体_GB2312" pitchFamily="49" charset="-122"/>
            </a:endParaRPr>
          </a:p>
          <a:p>
            <a:pPr marL="624205" indent="-624205">
              <a:buClr>
                <a:srgbClr val="89AAD3"/>
              </a:buClr>
              <a:buSzPct val="70000"/>
              <a:buFont typeface="Wingdings" panose="05000000000000000000" pitchFamily="2" charset="2"/>
              <a:buNone/>
            </a:pPr>
            <a:r>
              <a:rPr lang="zh-CN" altLang="en-US" dirty="0">
                <a:solidFill>
                  <a:srgbClr val="000000"/>
                </a:solidFill>
                <a:ea typeface="楷体_GB2312" pitchFamily="49" charset="-122"/>
              </a:rPr>
              <a:t>       在矩阵</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的全部覆盖中，一定存在最小覆盖，</a:t>
            </a:r>
            <a:endParaRPr lang="zh-CN" altLang="en-US" dirty="0">
              <a:solidFill>
                <a:srgbClr val="000000"/>
              </a:solidFill>
              <a:ea typeface="楷体_GB2312" pitchFamily="49" charset="-122"/>
            </a:endParaRPr>
          </a:p>
          <a:p>
            <a:pPr marL="624205" indent="-624205">
              <a:buClr>
                <a:srgbClr val="89AAD3"/>
              </a:buClr>
              <a:buSzPct val="70000"/>
              <a:buFont typeface="Wingdings" panose="05000000000000000000" pitchFamily="2" charset="2"/>
              <a:buNone/>
            </a:pPr>
            <a:r>
              <a:rPr lang="zh-CN" altLang="en-US" dirty="0">
                <a:solidFill>
                  <a:srgbClr val="000000"/>
                </a:solidFill>
                <a:ea typeface="楷体_GB2312" pitchFamily="49" charset="-122"/>
              </a:rPr>
              <a:t>       其覆盖数为</a:t>
            </a:r>
            <a:r>
              <a:rPr lang="en-US" altLang="zh-CN" dirty="0">
                <a:solidFill>
                  <a:srgbClr val="000000"/>
                </a:solidFill>
                <a:ea typeface="楷体_GB2312" pitchFamily="49" charset="-122"/>
              </a:rPr>
              <a:t>s, </a:t>
            </a:r>
            <a:r>
              <a:rPr lang="zh-CN" altLang="en-US" dirty="0">
                <a:solidFill>
                  <a:srgbClr val="000000"/>
                </a:solidFill>
                <a:ea typeface="楷体_GB2312" pitchFamily="49" charset="-122"/>
              </a:rPr>
              <a:t>显然</a:t>
            </a:r>
            <a:r>
              <a:rPr lang="en-US" altLang="zh-CN" dirty="0">
                <a:solidFill>
                  <a:srgbClr val="000000"/>
                </a:solidFill>
                <a:ea typeface="楷体_GB2312" pitchFamily="49" charset="-122"/>
              </a:rPr>
              <a:t>s&lt;=min(|X|,|Y|)</a:t>
            </a:r>
            <a:endParaRPr lang="en-US" altLang="zh-CN" dirty="0">
              <a:solidFill>
                <a:srgbClr val="000000"/>
              </a:solidFill>
              <a:ea typeface="楷体_GB2312" pitchFamily="49" charset="-122"/>
            </a:endParaRPr>
          </a:p>
        </p:txBody>
      </p:sp>
      <p:sp>
        <p:nvSpPr>
          <p:cNvPr id="62468" name="矩形 7"/>
          <p:cNvSpPr>
            <a:spLocks noChangeArrowheads="1"/>
          </p:cNvSpPr>
          <p:nvPr/>
        </p:nvSpPr>
        <p:spPr bwMode="auto">
          <a:xfrm>
            <a:off x="507088" y="1284288"/>
            <a:ext cx="5924550" cy="452437"/>
          </a:xfrm>
          <a:prstGeom prst="rect">
            <a:avLst/>
          </a:prstGeom>
          <a:noFill/>
          <a:ln w="9525">
            <a:noFill/>
            <a:miter lim="800000"/>
          </a:ln>
        </p:spPr>
        <p:txBody>
          <a:bodyPr>
            <a:spAutoFit/>
          </a:bodyPr>
          <a:lstStyle/>
          <a:p>
            <a:pPr marL="355600" indent="-268605">
              <a:lnSpc>
                <a:spcPct val="90000"/>
              </a:lnSpc>
              <a:spcBef>
                <a:spcPct val="20000"/>
              </a:spcBef>
              <a:buClr>
                <a:srgbClr val="FFFFCC"/>
              </a:buClr>
              <a:buSzPct val="60000"/>
            </a:pPr>
            <a:r>
              <a:rPr lang="en-US" altLang="zh-CN" sz="2600">
                <a:solidFill>
                  <a:srgbClr val="003399"/>
                </a:solidFill>
                <a:ea typeface="楷体_GB2312" pitchFamily="49" charset="-122"/>
                <a:cs typeface="Times New Roman" panose="02020603050405020304" pitchFamily="18" charset="0"/>
              </a:rPr>
              <a:t>(3) </a:t>
            </a:r>
            <a:r>
              <a:rPr lang="zh-CN" altLang="en-US" sz="2600">
                <a:solidFill>
                  <a:srgbClr val="003399"/>
                </a:solidFill>
                <a:ea typeface="楷体_GB2312" pitchFamily="49" charset="-122"/>
                <a:cs typeface="Times New Roman" panose="02020603050405020304" pitchFamily="18" charset="0"/>
              </a:rPr>
              <a:t>二分图的最大匹配数与最小覆盖</a:t>
            </a:r>
            <a:endParaRPr lang="zh-CN" altLang="en-US" sz="2600">
              <a:solidFill>
                <a:srgbClr val="000514"/>
              </a:solidFill>
              <a:ea typeface="楷体_GB2312" pitchFamily="49" charset="-122"/>
              <a:cs typeface="Times New Roman" panose="02020603050405020304" pitchFamily="18" charset="0"/>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5378">
                                            <p:txEl>
                                              <p:pRg st="0" end="0"/>
                                            </p:txEl>
                                          </p:spTgt>
                                        </p:tgtEl>
                                        <p:attrNameLst>
                                          <p:attrName>style.visibility</p:attrName>
                                        </p:attrNameLst>
                                      </p:cBhvr>
                                      <p:to>
                                        <p:strVal val="visible"/>
                                      </p:to>
                                    </p:set>
                                    <p:animEffect transition="in" filter="blinds(horizontal)">
                                      <p:cBhvr>
                                        <p:cTn id="7" dur="500"/>
                                        <p:tgtEl>
                                          <p:spTgt spid="1125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5378">
                                            <p:txEl>
                                              <p:pRg st="1" end="1"/>
                                            </p:txEl>
                                          </p:spTgt>
                                        </p:tgtEl>
                                        <p:attrNameLst>
                                          <p:attrName>style.visibility</p:attrName>
                                        </p:attrNameLst>
                                      </p:cBhvr>
                                      <p:to>
                                        <p:strVal val="visible"/>
                                      </p:to>
                                    </p:set>
                                    <p:animEffect transition="in" filter="blinds(horizontal)">
                                      <p:cBhvr>
                                        <p:cTn id="12" dur="500"/>
                                        <p:tgtEl>
                                          <p:spTgt spid="11253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5378">
                                            <p:txEl>
                                              <p:pRg st="3" end="3"/>
                                            </p:txEl>
                                          </p:spTgt>
                                        </p:tgtEl>
                                        <p:attrNameLst>
                                          <p:attrName>style.visibility</p:attrName>
                                        </p:attrNameLst>
                                      </p:cBhvr>
                                      <p:to>
                                        <p:strVal val="visible"/>
                                      </p:to>
                                    </p:set>
                                    <p:animEffect transition="in" filter="blinds(horizontal)">
                                      <p:cBhvr>
                                        <p:cTn id="17" dur="500"/>
                                        <p:tgtEl>
                                          <p:spTgt spid="112537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5378">
                                            <p:txEl>
                                              <p:pRg st="4" end="4"/>
                                            </p:txEl>
                                          </p:spTgt>
                                        </p:tgtEl>
                                        <p:attrNameLst>
                                          <p:attrName>style.visibility</p:attrName>
                                        </p:attrNameLst>
                                      </p:cBhvr>
                                      <p:to>
                                        <p:strVal val="visible"/>
                                      </p:to>
                                    </p:set>
                                    <p:animEffect transition="in" filter="blinds(horizontal)">
                                      <p:cBhvr>
                                        <p:cTn id="22" dur="500"/>
                                        <p:tgtEl>
                                          <p:spTgt spid="112537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5378">
                                            <p:txEl>
                                              <p:pRg st="5" end="5"/>
                                            </p:txEl>
                                          </p:spTgt>
                                        </p:tgtEl>
                                        <p:attrNameLst>
                                          <p:attrName>style.visibility</p:attrName>
                                        </p:attrNameLst>
                                      </p:cBhvr>
                                      <p:to>
                                        <p:strVal val="visible"/>
                                      </p:to>
                                    </p:set>
                                    <p:animEffect transition="in" filter="blinds(horizontal)">
                                      <p:cBhvr>
                                        <p:cTn id="27" dur="500"/>
                                        <p:tgtEl>
                                          <p:spTgt spid="11253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nvSpPr>
        <p:spPr bwMode="auto">
          <a:xfrm>
            <a:off x="597576" y="1839913"/>
            <a:ext cx="8280400" cy="4114800"/>
          </a:xfrm>
          <a:prstGeom prst="rect">
            <a:avLst/>
          </a:prstGeom>
          <a:noFill/>
          <a:ln w="9525">
            <a:noFill/>
            <a:miter lim="800000"/>
          </a:ln>
        </p:spPr>
        <p:txBody>
          <a:bodyPr/>
          <a:lstStyle/>
          <a:p>
            <a:pPr marL="624205" indent="-624205">
              <a:buClr>
                <a:srgbClr val="89AAD3"/>
              </a:buClr>
              <a:buSzPct val="70000"/>
              <a:buFont typeface="Wingdings" panose="05000000000000000000" pitchFamily="2" charset="2"/>
              <a:buNone/>
            </a:pP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5.2.3</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设</a:t>
            </a:r>
            <a:r>
              <a:rPr lang="en-US" altLang="zh-CN" dirty="0">
                <a:solidFill>
                  <a:srgbClr val="000000"/>
                </a:solidFill>
                <a:ea typeface="楷体_GB2312" pitchFamily="49" charset="-122"/>
              </a:rPr>
              <a:t>r</a:t>
            </a:r>
            <a:r>
              <a:rPr lang="zh-CN" altLang="en-US" dirty="0">
                <a:solidFill>
                  <a:srgbClr val="000000"/>
                </a:solidFill>
                <a:ea typeface="楷体_GB2312" pitchFamily="49" charset="-122"/>
              </a:rPr>
              <a:t>是二分图</a:t>
            </a:r>
            <a:r>
              <a:rPr lang="en-US" altLang="zh-CN" dirty="0">
                <a:solidFill>
                  <a:srgbClr val="000000"/>
                </a:solidFill>
                <a:ea typeface="楷体_GB2312" pitchFamily="49" charset="-122"/>
              </a:rPr>
              <a:t>G</a:t>
            </a:r>
            <a:r>
              <a:rPr lang="zh-CN" altLang="en-US" dirty="0">
                <a:solidFill>
                  <a:srgbClr val="000000"/>
                </a:solidFill>
                <a:ea typeface="楷体_GB2312" pitchFamily="49" charset="-122"/>
              </a:rPr>
              <a:t>的最大匹配数，</a:t>
            </a:r>
            <a:r>
              <a:rPr lang="en-US" altLang="zh-CN" dirty="0">
                <a:solidFill>
                  <a:srgbClr val="000000"/>
                </a:solidFill>
                <a:ea typeface="楷体_GB2312" pitchFamily="49" charset="-122"/>
              </a:rPr>
              <a:t>s</a:t>
            </a:r>
            <a:r>
              <a:rPr lang="zh-CN" altLang="en-US" dirty="0">
                <a:solidFill>
                  <a:srgbClr val="000000"/>
                </a:solidFill>
                <a:ea typeface="楷体_GB2312" pitchFamily="49" charset="-122"/>
              </a:rPr>
              <a:t>是其邻接矩阵的最小覆盖数，则有</a:t>
            </a:r>
            <a:r>
              <a:rPr lang="en-US" altLang="zh-CN" dirty="0">
                <a:solidFill>
                  <a:srgbClr val="000000"/>
                </a:solidFill>
                <a:ea typeface="楷体_GB2312" pitchFamily="49" charset="-122"/>
              </a:rPr>
              <a:t>r=s. </a:t>
            </a:r>
            <a:r>
              <a:rPr lang="zh-CN" altLang="en-US" dirty="0">
                <a:solidFill>
                  <a:srgbClr val="000000"/>
                </a:solidFill>
                <a:ea typeface="楷体_GB2312" pitchFamily="49" charset="-122"/>
              </a:rPr>
              <a:t>（</a:t>
            </a:r>
            <a:r>
              <a:rPr lang="en-US" altLang="zh-CN" dirty="0" err="1">
                <a:solidFill>
                  <a:srgbClr val="000000"/>
                </a:solidFill>
                <a:ea typeface="楷体_GB2312" pitchFamily="49" charset="-122"/>
              </a:rPr>
              <a:t>Konig</a:t>
            </a:r>
            <a:r>
              <a:rPr lang="zh-CN" altLang="en-US" dirty="0">
                <a:solidFill>
                  <a:srgbClr val="000000"/>
                </a:solidFill>
                <a:ea typeface="楷体_GB2312" pitchFamily="49" charset="-122"/>
              </a:rPr>
              <a:t>定理）</a:t>
            </a:r>
            <a:endParaRPr lang="zh-CN" altLang="en-US" dirty="0">
              <a:solidFill>
                <a:srgbClr val="000000"/>
              </a:solidFill>
              <a:ea typeface="楷体_GB2312" pitchFamily="49" charset="-122"/>
            </a:endParaRPr>
          </a:p>
          <a:p>
            <a:pPr marL="624205" indent="-624205">
              <a:buClr>
                <a:srgbClr val="89AAD3"/>
              </a:buClr>
              <a:buSzPct val="70000"/>
              <a:buFont typeface="Wingdings" panose="05000000000000000000" pitchFamily="2" charset="2"/>
              <a:buNone/>
            </a:pPr>
            <a:r>
              <a:rPr lang="zh-CN" altLang="en-US" dirty="0">
                <a:solidFill>
                  <a:srgbClr val="000000"/>
                </a:solidFill>
                <a:ea typeface="楷体_GB2312" pitchFamily="49" charset="-122"/>
              </a:rPr>
              <a:t>       </a:t>
            </a:r>
            <a:endParaRPr lang="zh-CN" altLang="en-US" dirty="0">
              <a:solidFill>
                <a:srgbClr val="000000"/>
              </a:solidFill>
              <a:ea typeface="楷体_GB2312" pitchFamily="49" charset="-122"/>
            </a:endParaRPr>
          </a:p>
          <a:p>
            <a:pPr marL="624205" indent="-624205">
              <a:buClr>
                <a:srgbClr val="89AAD3"/>
              </a:buClr>
              <a:buSzPct val="70000"/>
              <a:buFont typeface="Wingdings" panose="05000000000000000000" pitchFamily="2" charset="2"/>
              <a:buNone/>
            </a:pPr>
            <a:endParaRPr lang="zh-CN" altLang="en-US" dirty="0">
              <a:solidFill>
                <a:srgbClr val="000000"/>
              </a:solidFill>
              <a:ea typeface="楷体_GB2312" pitchFamily="49" charset="-122"/>
            </a:endParaRPr>
          </a:p>
          <a:p>
            <a:pPr marL="624205" indent="-624205">
              <a:buClr>
                <a:srgbClr val="89AAD3"/>
              </a:buClr>
              <a:buSzPct val="70000"/>
              <a:buFont typeface="Wingdings" panose="05000000000000000000" pitchFamily="2" charset="2"/>
              <a:buNone/>
            </a:pPr>
            <a:r>
              <a:rPr lang="zh-CN" altLang="en-US" dirty="0">
                <a:solidFill>
                  <a:srgbClr val="000000"/>
                </a:solidFill>
                <a:ea typeface="楷体_GB2312" pitchFamily="49" charset="-122"/>
              </a:rPr>
              <a:t>揭示了匹配与覆盖之间的关系。</a:t>
            </a:r>
            <a:endParaRPr lang="zh-CN" altLang="en-US" dirty="0">
              <a:solidFill>
                <a:srgbClr val="000000"/>
              </a:solidFill>
              <a:ea typeface="楷体_GB2312" pitchFamily="49" charset="-122"/>
            </a:endParaRPr>
          </a:p>
          <a:p>
            <a:pPr marL="624205" indent="-624205">
              <a:buClr>
                <a:srgbClr val="89AAD3"/>
              </a:buClr>
              <a:buSzPct val="70000"/>
              <a:buFont typeface="Wingdings" panose="05000000000000000000" pitchFamily="2" charset="2"/>
              <a:buNone/>
            </a:pPr>
            <a:r>
              <a:rPr lang="zh-CN" altLang="en-US" dirty="0">
                <a:solidFill>
                  <a:srgbClr val="000000"/>
                </a:solidFill>
                <a:ea typeface="楷体_GB2312" pitchFamily="49" charset="-122"/>
              </a:rPr>
              <a:t>最佳匹配算法的基本依据之一。</a:t>
            </a:r>
            <a:endParaRPr lang="zh-CN" altLang="en-US" dirty="0">
              <a:solidFill>
                <a:srgbClr val="000000"/>
              </a:solidFill>
              <a:ea typeface="楷体_GB2312" pitchFamily="49" charset="-122"/>
            </a:endParaRPr>
          </a:p>
          <a:p>
            <a:pPr marL="624205" indent="-624205">
              <a:buClr>
                <a:srgbClr val="89AAD3"/>
              </a:buClr>
              <a:buSzPct val="70000"/>
              <a:buFont typeface="Wingdings" panose="05000000000000000000" pitchFamily="2" charset="2"/>
              <a:buNone/>
            </a:pPr>
            <a:endParaRPr lang="en-US" altLang="zh-CN" dirty="0">
              <a:solidFill>
                <a:srgbClr val="000000"/>
              </a:solidFill>
              <a:ea typeface="楷体_GB2312" pitchFamily="49" charset="-122"/>
            </a:endParaRPr>
          </a:p>
        </p:txBody>
      </p:sp>
      <p:sp>
        <p:nvSpPr>
          <p:cNvPr id="63492" name="矩形 7"/>
          <p:cNvSpPr>
            <a:spLocks noChangeArrowheads="1"/>
          </p:cNvSpPr>
          <p:nvPr/>
        </p:nvSpPr>
        <p:spPr bwMode="auto">
          <a:xfrm>
            <a:off x="507088" y="1284288"/>
            <a:ext cx="5924550" cy="452437"/>
          </a:xfrm>
          <a:prstGeom prst="rect">
            <a:avLst/>
          </a:prstGeom>
          <a:noFill/>
          <a:ln w="9525">
            <a:noFill/>
            <a:miter lim="800000"/>
          </a:ln>
        </p:spPr>
        <p:txBody>
          <a:bodyPr>
            <a:spAutoFit/>
          </a:bodyPr>
          <a:lstStyle/>
          <a:p>
            <a:pPr marL="355600" indent="-268605">
              <a:lnSpc>
                <a:spcPct val="90000"/>
              </a:lnSpc>
              <a:spcBef>
                <a:spcPct val="20000"/>
              </a:spcBef>
              <a:buClr>
                <a:srgbClr val="FFFFCC"/>
              </a:buClr>
              <a:buSzPct val="60000"/>
            </a:pPr>
            <a:r>
              <a:rPr lang="en-US" altLang="zh-CN" sz="2600">
                <a:solidFill>
                  <a:srgbClr val="003399"/>
                </a:solidFill>
                <a:ea typeface="楷体_GB2312" pitchFamily="49" charset="-122"/>
                <a:cs typeface="Times New Roman" panose="02020603050405020304" pitchFamily="18" charset="0"/>
              </a:rPr>
              <a:t>(3) </a:t>
            </a:r>
            <a:r>
              <a:rPr lang="zh-CN" altLang="en-US" sz="2600">
                <a:solidFill>
                  <a:srgbClr val="003399"/>
                </a:solidFill>
                <a:ea typeface="楷体_GB2312" pitchFamily="49" charset="-122"/>
                <a:cs typeface="Times New Roman" panose="02020603050405020304" pitchFamily="18" charset="0"/>
              </a:rPr>
              <a:t>二分图的最大匹配数与最小覆盖</a:t>
            </a:r>
            <a:endParaRPr lang="zh-CN" altLang="en-US" sz="2600">
              <a:solidFill>
                <a:srgbClr val="000514"/>
              </a:solidFill>
              <a:ea typeface="楷体_GB2312" pitchFamily="49" charset="-122"/>
              <a:cs typeface="Times New Roman" panose="02020603050405020304" pitchFamily="18" charset="0"/>
            </a:endParaRPr>
          </a:p>
        </p:txBody>
      </p:sp>
      <p:sp>
        <p:nvSpPr>
          <p:cNvPr id="6" name="标题 6"/>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402">
                                            <p:txEl>
                                              <p:pRg st="0" end="0"/>
                                            </p:txEl>
                                          </p:spTgt>
                                        </p:tgtEl>
                                        <p:attrNameLst>
                                          <p:attrName>style.visibility</p:attrName>
                                        </p:attrNameLst>
                                      </p:cBhvr>
                                      <p:to>
                                        <p:strVal val="visible"/>
                                      </p:to>
                                    </p:set>
                                    <p:animEffect transition="in" filter="blinds(horizontal)">
                                      <p:cBhvr>
                                        <p:cTn id="7" dur="500"/>
                                        <p:tgtEl>
                                          <p:spTgt spid="1126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02">
                                            <p:txEl>
                                              <p:pRg st="1" end="1"/>
                                            </p:txEl>
                                          </p:spTgt>
                                        </p:tgtEl>
                                        <p:attrNameLst>
                                          <p:attrName>style.visibility</p:attrName>
                                        </p:attrNameLst>
                                      </p:cBhvr>
                                      <p:to>
                                        <p:strVal val="visible"/>
                                      </p:to>
                                    </p:set>
                                    <p:animEffect transition="in" filter="blinds(horizontal)">
                                      <p:cBhvr>
                                        <p:cTn id="12" dur="500"/>
                                        <p:tgtEl>
                                          <p:spTgt spid="11264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02">
                                            <p:txEl>
                                              <p:pRg st="3" end="3"/>
                                            </p:txEl>
                                          </p:spTgt>
                                        </p:tgtEl>
                                        <p:attrNameLst>
                                          <p:attrName>style.visibility</p:attrName>
                                        </p:attrNameLst>
                                      </p:cBhvr>
                                      <p:to>
                                        <p:strVal val="visible"/>
                                      </p:to>
                                    </p:set>
                                    <p:animEffect transition="in" filter="blinds(horizontal)">
                                      <p:cBhvr>
                                        <p:cTn id="17" dur="500"/>
                                        <p:tgtEl>
                                          <p:spTgt spid="11264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402">
                                            <p:txEl>
                                              <p:pRg st="4" end="4"/>
                                            </p:txEl>
                                          </p:spTgt>
                                        </p:tgtEl>
                                        <p:attrNameLst>
                                          <p:attrName>style.visibility</p:attrName>
                                        </p:attrNameLst>
                                      </p:cBhvr>
                                      <p:to>
                                        <p:strVal val="visible"/>
                                      </p:to>
                                    </p:set>
                                    <p:animEffect transition="in" filter="blinds(horizontal)">
                                      <p:cBhvr>
                                        <p:cTn id="22" dur="500"/>
                                        <p:tgtEl>
                                          <p:spTgt spid="11264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 </a:t>
            </a:r>
            <a:endParaRPr lang="zh-CN" altLang="en-US" dirty="0"/>
          </a:p>
        </p:txBody>
      </p:sp>
      <p:sp>
        <p:nvSpPr>
          <p:cNvPr id="64514" name="Rectangle 2"/>
          <p:cNvSpPr>
            <a:spLocks noGrp="1" noChangeArrowheads="1"/>
          </p:cNvSpPr>
          <p:nvPr>
            <p:ph type="body" idx="4294967295"/>
          </p:nvPr>
        </p:nvSpPr>
        <p:spPr>
          <a:xfrm>
            <a:off x="638629" y="1314450"/>
            <a:ext cx="7632700" cy="4572000"/>
          </a:xfrm>
        </p:spPr>
        <p:txBody>
          <a:bodyPr/>
          <a:lstStyle/>
          <a:p>
            <a:pPr marL="271780" indent="-271780" eaLnBrk="1" hangingPunct="1">
              <a:buFont typeface="Wingdings" panose="05000000000000000000" pitchFamily="2" charset="2"/>
              <a:buNone/>
            </a:pPr>
            <a:r>
              <a:rPr lang="en-US" altLang="zh-CN" sz="3200" dirty="0" smtClean="0">
                <a:solidFill>
                  <a:srgbClr val="A3A3A3"/>
                </a:solidFill>
                <a:latin typeface="Times New Roman" panose="02020603050405020304" pitchFamily="18" charset="0"/>
                <a:cs typeface="Times New Roman" panose="02020603050405020304" pitchFamily="18" charset="0"/>
              </a:rPr>
              <a:t>5.1  </a:t>
            </a:r>
            <a:r>
              <a:rPr lang="zh-CN" altLang="zh-CN" sz="3200" dirty="0" smtClean="0">
                <a:solidFill>
                  <a:srgbClr val="A3A3A3"/>
                </a:solidFill>
                <a:latin typeface="Times New Roman" panose="02020603050405020304" pitchFamily="18" charset="0"/>
                <a:cs typeface="Times New Roman" panose="02020603050405020304" pitchFamily="18" charset="0"/>
              </a:rPr>
              <a:t>二分图的最大匹配</a:t>
            </a:r>
            <a:endParaRPr lang="zh-CN" altLang="zh-CN" sz="3200" dirty="0" smtClean="0">
              <a:solidFill>
                <a:srgbClr val="A3A3A3"/>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sz="3200" dirty="0" smtClean="0">
                <a:solidFill>
                  <a:srgbClr val="A3A3A3"/>
                </a:solidFill>
                <a:latin typeface="Times New Roman" panose="02020603050405020304" pitchFamily="18" charset="0"/>
                <a:cs typeface="Times New Roman" panose="02020603050405020304" pitchFamily="18" charset="0"/>
              </a:rPr>
              <a:t>5.2  </a:t>
            </a:r>
            <a:r>
              <a:rPr lang="zh-CN" altLang="zh-CN" sz="3200" dirty="0" smtClean="0">
                <a:solidFill>
                  <a:srgbClr val="A3A3A3"/>
                </a:solidFill>
                <a:latin typeface="Times New Roman" panose="02020603050405020304" pitchFamily="18" charset="0"/>
                <a:cs typeface="Times New Roman" panose="02020603050405020304" pitchFamily="18" charset="0"/>
              </a:rPr>
              <a:t>完全匹配</a:t>
            </a:r>
            <a:endParaRPr lang="zh-CN" altLang="zh-CN" sz="3200" dirty="0" smtClean="0">
              <a:solidFill>
                <a:srgbClr val="A3A3A3"/>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sz="3200" dirty="0" smtClean="0">
                <a:solidFill>
                  <a:srgbClr val="FF0066"/>
                </a:solidFill>
                <a:latin typeface="Times New Roman" panose="02020603050405020304" pitchFamily="18" charset="0"/>
                <a:cs typeface="Times New Roman" panose="02020603050405020304" pitchFamily="18" charset="0"/>
              </a:rPr>
              <a:t>5.3  </a:t>
            </a:r>
            <a:r>
              <a:rPr lang="zh-CN" altLang="zh-CN" sz="3200" dirty="0" smtClean="0">
                <a:solidFill>
                  <a:srgbClr val="FF0066"/>
                </a:solidFill>
                <a:latin typeface="Times New Roman" panose="02020603050405020304" pitchFamily="18" charset="0"/>
                <a:cs typeface="Times New Roman" panose="02020603050405020304" pitchFamily="18" charset="0"/>
              </a:rPr>
              <a:t>最佳匹配</a:t>
            </a:r>
            <a:r>
              <a:rPr lang="zh-CN" altLang="en-US" sz="3200" dirty="0" smtClean="0">
                <a:solidFill>
                  <a:srgbClr val="FF0066"/>
                </a:solidFill>
                <a:latin typeface="Times New Roman" panose="02020603050405020304" pitchFamily="18" charset="0"/>
                <a:cs typeface="Times New Roman" panose="02020603050405020304" pitchFamily="18" charset="0"/>
              </a:rPr>
              <a:t>及其</a:t>
            </a:r>
            <a:r>
              <a:rPr lang="zh-CN" altLang="zh-CN" sz="3200" dirty="0" smtClean="0">
                <a:solidFill>
                  <a:srgbClr val="FF0066"/>
                </a:solidFill>
                <a:latin typeface="Times New Roman" panose="02020603050405020304" pitchFamily="18" charset="0"/>
                <a:cs typeface="Times New Roman" panose="02020603050405020304" pitchFamily="18" charset="0"/>
              </a:rPr>
              <a:t>算法</a:t>
            </a:r>
            <a:r>
              <a:rPr lang="zh-CN" altLang="en-US" sz="3200" dirty="0" smtClean="0">
                <a:solidFill>
                  <a:srgbClr val="FF0066"/>
                </a:solidFill>
                <a:latin typeface="Times New Roman" panose="02020603050405020304" pitchFamily="18" charset="0"/>
                <a:cs typeface="Times New Roman" panose="02020603050405020304" pitchFamily="18" charset="0"/>
              </a:rPr>
              <a:t>（不要求掌握）</a:t>
            </a:r>
            <a:endParaRPr lang="zh-CN" altLang="en-US" sz="3200" dirty="0" smtClean="0">
              <a:solidFill>
                <a:srgbClr val="FF0066"/>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5.4  </a:t>
            </a:r>
            <a:r>
              <a:rPr lang="zh-CN" altLang="en-US" sz="3200" dirty="0" smtClean="0">
                <a:latin typeface="Times New Roman" panose="02020603050405020304" pitchFamily="18" charset="0"/>
                <a:cs typeface="Times New Roman" panose="02020603050405020304" pitchFamily="18" charset="0"/>
              </a:rPr>
              <a:t>匹配应用举例</a:t>
            </a:r>
            <a:endParaRPr lang="zh-CN" altLang="zh-CN" sz="3200"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5.5  </a:t>
            </a:r>
            <a:r>
              <a:rPr lang="zh-CN" altLang="zh-CN" sz="3200" dirty="0" smtClean="0">
                <a:latin typeface="Times New Roman" panose="02020603050405020304" pitchFamily="18" charset="0"/>
                <a:cs typeface="Times New Roman" panose="02020603050405020304" pitchFamily="18" charset="0"/>
              </a:rPr>
              <a:t>网络流图</a:t>
            </a:r>
            <a:endParaRPr lang="zh-CN" altLang="zh-CN" sz="3200"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5.6  </a:t>
            </a:r>
            <a:r>
              <a:rPr lang="zh-CN" altLang="zh-CN" sz="3200" dirty="0" smtClean="0">
                <a:latin typeface="Times New Roman" panose="02020603050405020304" pitchFamily="18" charset="0"/>
                <a:cs typeface="Times New Roman" panose="02020603050405020304" pitchFamily="18" charset="0"/>
              </a:rPr>
              <a:t>Ford-Fulkerson最大流标号算法</a:t>
            </a:r>
            <a:endParaRPr lang="zh-CN" altLang="zh-CN" sz="3200"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5.7  </a:t>
            </a:r>
            <a:r>
              <a:rPr lang="zh-CN" altLang="zh-CN" sz="3200" dirty="0" smtClean="0">
                <a:latin typeface="Times New Roman" panose="02020603050405020304" pitchFamily="18" charset="0"/>
                <a:cs typeface="Times New Roman" panose="02020603050405020304" pitchFamily="18" charset="0"/>
              </a:rPr>
              <a:t>最大流的Edmonds-Karp算法</a:t>
            </a:r>
            <a:endParaRPr lang="zh-CN" altLang="zh-CN" sz="3200"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5.8  </a:t>
            </a:r>
            <a:r>
              <a:rPr lang="zh-CN" altLang="zh-CN" sz="3200" dirty="0" smtClean="0">
                <a:latin typeface="Times New Roman" panose="02020603050405020304" pitchFamily="18" charset="0"/>
                <a:cs typeface="Times New Roman" panose="02020603050405020304" pitchFamily="18" charset="0"/>
              </a:rPr>
              <a:t>最小费用流</a:t>
            </a:r>
            <a:endParaRPr lang="zh-CN" altLang="zh-CN" sz="3200" dirty="0" smtClean="0">
              <a:latin typeface="Times New Roman" panose="02020603050405020304" pitchFamily="18" charset="0"/>
              <a:cs typeface="Times New Roman" panose="02020603050405020304" pitchFamily="18" charset="0"/>
            </a:endParaRPr>
          </a:p>
          <a:p>
            <a:pPr marL="271780" indent="-271780" eaLnBrk="1" hangingPunct="1"/>
            <a:endParaRPr lang="zh-CN" altLang="zh-CN" sz="3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762000" y="1815029"/>
            <a:ext cx="7961313" cy="1569660"/>
          </a:xfrm>
          <a:prstGeom prst="rect">
            <a:avLst/>
          </a:prstGeom>
          <a:noFill/>
          <a:ln w="9525">
            <a:noFill/>
            <a:miter lim="800000"/>
          </a:ln>
        </p:spPr>
        <p:txBody>
          <a:bodyPr>
            <a:spAutoFit/>
          </a:bodyPr>
          <a:lstStyle/>
          <a:p>
            <a:pPr>
              <a:spcBef>
                <a:spcPct val="50000"/>
              </a:spcBef>
            </a:pPr>
            <a:r>
              <a:rPr lang="zh-CN" altLang="en-US" dirty="0">
                <a:solidFill>
                  <a:srgbClr val="000000"/>
                </a:solidFill>
              </a:rPr>
              <a:t>有一份中文说明书，需翻译成英、日、德、俄四种文字，分别记作</a:t>
            </a:r>
            <a:r>
              <a:rPr lang="en-US" altLang="zh-CN" dirty="0">
                <a:solidFill>
                  <a:srgbClr val="000000"/>
                </a:solidFill>
              </a:rPr>
              <a:t>E</a:t>
            </a:r>
            <a:r>
              <a:rPr lang="zh-CN" altLang="en-US" dirty="0">
                <a:solidFill>
                  <a:srgbClr val="000000"/>
                </a:solidFill>
              </a:rPr>
              <a:t>、</a:t>
            </a:r>
            <a:r>
              <a:rPr lang="en-US" altLang="zh-CN" dirty="0">
                <a:solidFill>
                  <a:srgbClr val="000000"/>
                </a:solidFill>
              </a:rPr>
              <a:t>J</a:t>
            </a:r>
            <a:r>
              <a:rPr lang="zh-CN" altLang="en-US" dirty="0">
                <a:solidFill>
                  <a:srgbClr val="000000"/>
                </a:solidFill>
              </a:rPr>
              <a:t>、</a:t>
            </a:r>
            <a:r>
              <a:rPr lang="en-US" altLang="zh-CN" dirty="0">
                <a:solidFill>
                  <a:srgbClr val="000000"/>
                </a:solidFill>
              </a:rPr>
              <a:t>G</a:t>
            </a:r>
            <a:r>
              <a:rPr lang="zh-CN" altLang="en-US" dirty="0">
                <a:solidFill>
                  <a:srgbClr val="000000"/>
                </a:solidFill>
              </a:rPr>
              <a:t>、</a:t>
            </a:r>
            <a:r>
              <a:rPr lang="en-US" altLang="zh-CN" dirty="0">
                <a:solidFill>
                  <a:srgbClr val="000000"/>
                </a:solidFill>
              </a:rPr>
              <a:t>R</a:t>
            </a:r>
            <a:r>
              <a:rPr lang="zh-CN" altLang="en-US" dirty="0">
                <a:solidFill>
                  <a:srgbClr val="000000"/>
                </a:solidFill>
              </a:rPr>
              <a:t>，现有甲、乙、丙、丁四人，他们将中文说明书翻译成英、日、德、俄四种文字所需时间如下，问应该如何分配工作，使所需总时间最少？</a:t>
            </a:r>
            <a:endParaRPr lang="zh-CN" altLang="en-US" dirty="0">
              <a:solidFill>
                <a:srgbClr val="000000"/>
              </a:solidFill>
            </a:endParaRPr>
          </a:p>
        </p:txBody>
      </p:sp>
      <p:graphicFrame>
        <p:nvGraphicFramePr>
          <p:cNvPr id="1176699" name="Group 123"/>
          <p:cNvGraphicFramePr>
            <a:graphicFrameLocks noGrp="1"/>
          </p:cNvGraphicFramePr>
          <p:nvPr/>
        </p:nvGraphicFramePr>
        <p:xfrm>
          <a:off x="1997075" y="3613627"/>
          <a:ext cx="5014913" cy="2660015"/>
        </p:xfrm>
        <a:graphic>
          <a:graphicData uri="http://schemas.openxmlformats.org/drawingml/2006/table">
            <a:tbl>
              <a:tblPr/>
              <a:tblGrid>
                <a:gridCol w="1003300"/>
                <a:gridCol w="1003300"/>
                <a:gridCol w="1001713"/>
                <a:gridCol w="1003300"/>
                <a:gridCol w="1003300"/>
              </a:tblGrid>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sng"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rPr>
                        <a:t>任务人员</a:t>
                      </a:r>
                      <a:endParaRPr kumimoji="0" lang="zh-CN" altLang="en-US" sz="1600" b="1" i="0" u="none"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E</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J</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G</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R</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r>
              <a:tr h="506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甲</a:t>
                      </a:r>
                      <a:endPar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rPr>
                        <a:t>2</a:t>
                      </a:r>
                      <a:endParaRPr kumimoji="0" lang="en-US" altLang="zh-CN" sz="2800" b="1" i="0" u="none"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15</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13</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4</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乙</a:t>
                      </a:r>
                      <a:endPar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10</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4</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14</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15</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r>
              <a:tr h="506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丙</a:t>
                      </a:r>
                      <a:endPar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9</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14</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16</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13</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丁</a:t>
                      </a:r>
                      <a:endParaRPr kumimoji="0" lang="zh-CN" altLang="en-US"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7</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8</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rPr>
                        <a:t>11</a:t>
                      </a:r>
                      <a:endParaRPr kumimoji="0" lang="en-US" altLang="zh-CN" sz="2800" b="1" i="0" u="none" strike="noStrike" cap="none" normalizeH="0" baseline="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1" i="0" u="none"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rPr>
                        <a:t>9</a:t>
                      </a:r>
                      <a:endParaRPr kumimoji="0" lang="en-US" altLang="zh-CN" sz="2800" b="1" i="0" u="none" strike="noStrike" cap="none" normalizeH="0" baseline="0" dirty="0" smtClean="0">
                        <a:ln>
                          <a:noFill/>
                        </a:ln>
                        <a:solidFill>
                          <a:schemeClr val="tx1">
                            <a:lumMod val="50000"/>
                          </a:schemeClr>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r>
            </a:tbl>
          </a:graphicData>
        </a:graphic>
      </p:graphicFrame>
      <p:sp>
        <p:nvSpPr>
          <p:cNvPr id="66601" name="Line 124"/>
          <p:cNvSpPr>
            <a:spLocks noChangeShapeType="1"/>
          </p:cNvSpPr>
          <p:nvPr/>
        </p:nvSpPr>
        <p:spPr bwMode="auto">
          <a:xfrm>
            <a:off x="2049235" y="3672817"/>
            <a:ext cx="977900" cy="525463"/>
          </a:xfrm>
          <a:prstGeom prst="line">
            <a:avLst/>
          </a:prstGeom>
          <a:noFill/>
          <a:ln w="9525">
            <a:solidFill>
              <a:schemeClr val="tx1"/>
            </a:solidFill>
            <a:round/>
          </a:ln>
        </p:spPr>
        <p:txBody>
          <a:bodyPr/>
          <a:lstStyle/>
          <a:p>
            <a:endParaRPr lang="zh-CN" altLang="en-US"/>
          </a:p>
        </p:txBody>
      </p:sp>
      <p:sp>
        <p:nvSpPr>
          <p:cNvPr id="66603" name="矩形 6"/>
          <p:cNvSpPr>
            <a:spLocks noChangeArrowheads="1"/>
          </p:cNvSpPr>
          <p:nvPr/>
        </p:nvSpPr>
        <p:spPr bwMode="auto">
          <a:xfrm>
            <a:off x="463546" y="1270516"/>
            <a:ext cx="4979988" cy="452438"/>
          </a:xfrm>
          <a:prstGeom prst="rect">
            <a:avLst/>
          </a:prstGeom>
          <a:noFill/>
          <a:ln w="9525">
            <a:noFill/>
            <a:miter lim="800000"/>
          </a:ln>
        </p:spPr>
        <p:txBody>
          <a:bodyPr>
            <a:spAutoFit/>
          </a:bodyPr>
          <a:lstStyle/>
          <a:p>
            <a:pPr marL="355600" indent="-268605">
              <a:lnSpc>
                <a:spcPct val="90000"/>
              </a:lnSpc>
              <a:spcBef>
                <a:spcPct val="20000"/>
              </a:spcBef>
              <a:buClr>
                <a:srgbClr val="FFFFCC"/>
              </a:buClr>
              <a:buSzPct val="60000"/>
            </a:pPr>
            <a:r>
              <a:rPr lang="en-US" altLang="zh-CN" sz="2600" dirty="0">
                <a:solidFill>
                  <a:srgbClr val="003399"/>
                </a:solidFill>
                <a:ea typeface="楷体_GB2312" pitchFamily="49" charset="-122"/>
                <a:cs typeface="Times New Roman" panose="02020603050405020304" pitchFamily="18" charset="0"/>
              </a:rPr>
              <a:t>(1) </a:t>
            </a:r>
            <a:r>
              <a:rPr lang="zh-CN" altLang="en-US" sz="2600" dirty="0">
                <a:solidFill>
                  <a:srgbClr val="003399"/>
                </a:solidFill>
                <a:ea typeface="楷体_GB2312" pitchFamily="49" charset="-122"/>
                <a:cs typeface="Times New Roman" panose="02020603050405020304" pitchFamily="18" charset="0"/>
              </a:rPr>
              <a:t>基本概念</a:t>
            </a:r>
            <a:endParaRPr lang="zh-CN" altLang="en-US" sz="2600" dirty="0">
              <a:solidFill>
                <a:srgbClr val="000514"/>
              </a:solidFill>
              <a:ea typeface="楷体_GB2312" pitchFamily="49" charset="-122"/>
              <a:cs typeface="Times New Roman" panose="02020603050405020304" pitchFamily="18" charset="0"/>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715730" y="1682749"/>
            <a:ext cx="8281988" cy="4645479"/>
          </a:xfrm>
          <a:prstGeom prst="rect">
            <a:avLst/>
          </a:prstGeom>
          <a:noFill/>
          <a:ln w="9525">
            <a:noFill/>
            <a:miter lim="800000"/>
          </a:ln>
        </p:spPr>
        <p:txBody>
          <a:bodyPr/>
          <a:lstStyle/>
          <a:p>
            <a:pPr marL="342900" indent="-342900">
              <a:spcBef>
                <a:spcPct val="20000"/>
              </a:spcBef>
              <a:buClr>
                <a:srgbClr val="89AAD3"/>
              </a:buClr>
              <a:buSzPct val="70000"/>
              <a:buFont typeface="Wingdings" panose="05000000000000000000" pitchFamily="2" charset="2"/>
              <a:buChar char="n"/>
            </a:pPr>
            <a:r>
              <a:rPr lang="zh-CN" altLang="en-US" sz="2600" dirty="0">
                <a:solidFill>
                  <a:srgbClr val="000000"/>
                </a:solidFill>
                <a:latin typeface="Garamond" panose="02020404030301010803" pitchFamily="18" charset="0"/>
              </a:rPr>
              <a:t>应用背景：</a:t>
            </a:r>
            <a:endParaRPr lang="zh-CN" altLang="en-US" sz="2600" dirty="0">
              <a:solidFill>
                <a:srgbClr val="000000"/>
              </a:solidFill>
              <a:latin typeface="Garamond" panose="02020404030301010803" pitchFamily="18" charset="0"/>
            </a:endParaRPr>
          </a:p>
          <a:p>
            <a:pPr marL="342900" indent="-342900">
              <a:spcBef>
                <a:spcPct val="20000"/>
              </a:spcBef>
              <a:buClr>
                <a:srgbClr val="89AAD3"/>
              </a:buClr>
              <a:buSzPct val="70000"/>
              <a:buFont typeface="Wingdings" panose="05000000000000000000" pitchFamily="2" charset="2"/>
              <a:buNone/>
            </a:pPr>
            <a:r>
              <a:rPr lang="zh-CN" altLang="en-US" sz="2600" dirty="0">
                <a:solidFill>
                  <a:srgbClr val="000000"/>
                </a:solidFill>
                <a:latin typeface="Garamond" panose="02020404030301010803" pitchFamily="18" charset="0"/>
              </a:rPr>
              <a:t>    在人员分配问题中</a:t>
            </a:r>
            <a:r>
              <a:rPr lang="en-US" altLang="zh-CN" sz="2600" dirty="0">
                <a:solidFill>
                  <a:srgbClr val="000000"/>
                </a:solidFill>
                <a:latin typeface="Garamond" panose="02020404030301010803" pitchFamily="18" charset="0"/>
              </a:rPr>
              <a:t>, </a:t>
            </a:r>
            <a:r>
              <a:rPr lang="zh-CN" altLang="en-US" sz="2600" dirty="0">
                <a:solidFill>
                  <a:srgbClr val="000000"/>
                </a:solidFill>
                <a:latin typeface="Garamond" panose="02020404030301010803" pitchFamily="18" charset="0"/>
              </a:rPr>
              <a:t>有时还考虑工人</a:t>
            </a:r>
            <a:r>
              <a:rPr lang="en-US" altLang="zh-CN" sz="2600" dirty="0">
                <a:solidFill>
                  <a:srgbClr val="000000"/>
                </a:solidFill>
                <a:latin typeface="Garamond" panose="02020404030301010803" pitchFamily="18" charset="0"/>
              </a:rPr>
              <a:t>x</a:t>
            </a:r>
            <a:r>
              <a:rPr lang="en-US" altLang="zh-CN" sz="2600" baseline="-25000" dirty="0">
                <a:solidFill>
                  <a:srgbClr val="000000"/>
                </a:solidFill>
                <a:latin typeface="Garamond" panose="02020404030301010803" pitchFamily="18" charset="0"/>
              </a:rPr>
              <a:t>i</a:t>
            </a:r>
            <a:r>
              <a:rPr lang="zh-CN" altLang="en-US" sz="2600" dirty="0">
                <a:solidFill>
                  <a:srgbClr val="000000"/>
                </a:solidFill>
                <a:latin typeface="Garamond" panose="02020404030301010803" pitchFamily="18" charset="0"/>
              </a:rPr>
              <a:t>做工作</a:t>
            </a:r>
            <a:r>
              <a:rPr lang="en-US" altLang="zh-CN" sz="2600" dirty="0" err="1">
                <a:solidFill>
                  <a:srgbClr val="000000"/>
                </a:solidFill>
                <a:latin typeface="Garamond" panose="02020404030301010803" pitchFamily="18" charset="0"/>
              </a:rPr>
              <a:t>y</a:t>
            </a:r>
            <a:r>
              <a:rPr lang="en-US" altLang="zh-CN" sz="2600" baseline="-25000" dirty="0" err="1">
                <a:solidFill>
                  <a:srgbClr val="000000"/>
                </a:solidFill>
                <a:latin typeface="Garamond" panose="02020404030301010803" pitchFamily="18" charset="0"/>
              </a:rPr>
              <a:t>j</a:t>
            </a:r>
            <a:r>
              <a:rPr lang="zh-CN" altLang="en-US" sz="2600" dirty="0">
                <a:solidFill>
                  <a:srgbClr val="000000"/>
                </a:solidFill>
                <a:latin typeface="Garamond" panose="02020404030301010803" pitchFamily="18" charset="0"/>
              </a:rPr>
              <a:t>的效率</a:t>
            </a:r>
            <a:r>
              <a:rPr lang="en-US" altLang="zh-CN" sz="2600" dirty="0">
                <a:solidFill>
                  <a:srgbClr val="000000"/>
                </a:solidFill>
                <a:latin typeface="Garamond" panose="02020404030301010803" pitchFamily="18" charset="0"/>
              </a:rPr>
              <a:t>. </a:t>
            </a:r>
            <a:r>
              <a:rPr lang="zh-CN" altLang="en-US" sz="2600" dirty="0">
                <a:solidFill>
                  <a:srgbClr val="000000"/>
                </a:solidFill>
                <a:latin typeface="Garamond" panose="02020404030301010803" pitchFamily="18" charset="0"/>
              </a:rPr>
              <a:t>此时可以提出所谓的分派问题</a:t>
            </a:r>
            <a:r>
              <a:rPr lang="en-US" altLang="zh-CN" sz="2600" dirty="0">
                <a:solidFill>
                  <a:srgbClr val="000000"/>
                </a:solidFill>
                <a:latin typeface="Garamond" panose="02020404030301010803" pitchFamily="18" charset="0"/>
              </a:rPr>
              <a:t>. </a:t>
            </a:r>
            <a:r>
              <a:rPr lang="zh-CN" altLang="en-US" sz="2600" dirty="0">
                <a:solidFill>
                  <a:srgbClr val="000000"/>
                </a:solidFill>
                <a:latin typeface="Garamond" panose="02020404030301010803" pitchFamily="18" charset="0"/>
              </a:rPr>
              <a:t>应怎样分配才能使总的效率最大</a:t>
            </a:r>
            <a:r>
              <a:rPr lang="en-US" altLang="zh-CN" sz="2600" dirty="0">
                <a:solidFill>
                  <a:srgbClr val="000000"/>
                </a:solidFill>
                <a:latin typeface="Garamond" panose="02020404030301010803" pitchFamily="18" charset="0"/>
              </a:rPr>
              <a:t>?</a:t>
            </a:r>
            <a:endParaRPr lang="en-US" altLang="zh-CN" sz="2600" dirty="0">
              <a:solidFill>
                <a:srgbClr val="000000"/>
              </a:solidFill>
              <a:latin typeface="Garamond" panose="02020404030301010803" pitchFamily="18" charset="0"/>
            </a:endParaRPr>
          </a:p>
          <a:p>
            <a:pPr marL="342900" indent="-342900">
              <a:spcBef>
                <a:spcPct val="20000"/>
              </a:spcBef>
              <a:buClr>
                <a:srgbClr val="89AAD3"/>
              </a:buClr>
              <a:buSzPct val="70000"/>
              <a:buFont typeface="Wingdings" panose="05000000000000000000" pitchFamily="2" charset="2"/>
              <a:buNone/>
            </a:pPr>
            <a:r>
              <a:rPr lang="en-US" altLang="zh-CN" sz="2600" dirty="0">
                <a:solidFill>
                  <a:srgbClr val="000000"/>
                </a:solidFill>
                <a:latin typeface="Garamond" panose="02020404030301010803" pitchFamily="18" charset="0"/>
              </a:rPr>
              <a:t>    </a:t>
            </a:r>
            <a:r>
              <a:rPr lang="zh-CN" altLang="en-US" sz="2600" dirty="0">
                <a:solidFill>
                  <a:srgbClr val="000000"/>
                </a:solidFill>
                <a:latin typeface="Garamond" panose="02020404030301010803" pitchFamily="18" charset="0"/>
              </a:rPr>
              <a:t>图论语言：可构造一个二分图</a:t>
            </a:r>
            <a:r>
              <a:rPr lang="en-US" altLang="zh-CN" sz="2600" dirty="0">
                <a:solidFill>
                  <a:srgbClr val="000000"/>
                </a:solidFill>
                <a:latin typeface="Garamond" panose="02020404030301010803" pitchFamily="18" charset="0"/>
              </a:rPr>
              <a:t>G, </a:t>
            </a:r>
            <a:r>
              <a:rPr lang="zh-CN" altLang="en-US" sz="2600" dirty="0">
                <a:solidFill>
                  <a:srgbClr val="000000"/>
                </a:solidFill>
                <a:latin typeface="Garamond" panose="02020404030301010803" pitchFamily="18" charset="0"/>
              </a:rPr>
              <a:t>把工人</a:t>
            </a:r>
            <a:r>
              <a:rPr lang="en-US" altLang="zh-CN" sz="2600" dirty="0">
                <a:solidFill>
                  <a:srgbClr val="000000"/>
                </a:solidFill>
                <a:latin typeface="Garamond" panose="02020404030301010803" pitchFamily="18" charset="0"/>
              </a:rPr>
              <a:t>x</a:t>
            </a:r>
            <a:r>
              <a:rPr lang="en-US" altLang="zh-CN" sz="2600" baseline="-25000" dirty="0">
                <a:solidFill>
                  <a:srgbClr val="000000"/>
                </a:solidFill>
                <a:latin typeface="Garamond" panose="02020404030301010803" pitchFamily="18" charset="0"/>
              </a:rPr>
              <a:t>i</a:t>
            </a:r>
            <a:r>
              <a:rPr lang="zh-CN" altLang="en-US" sz="2600" dirty="0">
                <a:solidFill>
                  <a:srgbClr val="000000"/>
                </a:solidFill>
                <a:latin typeface="Garamond" panose="02020404030301010803" pitchFamily="18" charset="0"/>
              </a:rPr>
              <a:t>工作</a:t>
            </a:r>
            <a:r>
              <a:rPr lang="en-US" altLang="zh-CN" sz="2600" dirty="0" err="1">
                <a:solidFill>
                  <a:srgbClr val="000000"/>
                </a:solidFill>
                <a:latin typeface="Garamond" panose="02020404030301010803" pitchFamily="18" charset="0"/>
              </a:rPr>
              <a:t>y</a:t>
            </a:r>
            <a:r>
              <a:rPr lang="en-US" altLang="zh-CN" sz="2600" baseline="-25000" dirty="0" err="1">
                <a:solidFill>
                  <a:srgbClr val="000000"/>
                </a:solidFill>
                <a:latin typeface="Garamond" panose="02020404030301010803" pitchFamily="18" charset="0"/>
              </a:rPr>
              <a:t>j</a:t>
            </a:r>
            <a:r>
              <a:rPr lang="zh-CN" altLang="en-US" sz="2600" dirty="0">
                <a:solidFill>
                  <a:srgbClr val="000000"/>
                </a:solidFill>
                <a:latin typeface="Garamond" panose="02020404030301010803" pitchFamily="18" charset="0"/>
              </a:rPr>
              <a:t>的效率</a:t>
            </a:r>
            <a:r>
              <a:rPr lang="en-US" altLang="zh-CN" sz="2600" dirty="0" err="1">
                <a:solidFill>
                  <a:srgbClr val="000000"/>
                </a:solidFill>
                <a:latin typeface="Garamond" panose="02020404030301010803" pitchFamily="18" charset="0"/>
              </a:rPr>
              <a:t>w</a:t>
            </a:r>
            <a:r>
              <a:rPr lang="en-US" altLang="zh-CN" sz="2600" baseline="-25000" dirty="0" err="1">
                <a:solidFill>
                  <a:srgbClr val="000000"/>
                </a:solidFill>
                <a:latin typeface="Garamond" panose="02020404030301010803" pitchFamily="18" charset="0"/>
              </a:rPr>
              <a:t>ij</a:t>
            </a:r>
            <a:r>
              <a:rPr lang="zh-CN" altLang="en-US" sz="2600" dirty="0">
                <a:solidFill>
                  <a:srgbClr val="000000"/>
                </a:solidFill>
                <a:latin typeface="Garamond" panose="02020404030301010803" pitchFamily="18" charset="0"/>
              </a:rPr>
              <a:t>看作是</a:t>
            </a:r>
            <a:r>
              <a:rPr lang="en-US" altLang="zh-CN" sz="2600" dirty="0">
                <a:solidFill>
                  <a:srgbClr val="000000"/>
                </a:solidFill>
                <a:latin typeface="Garamond" panose="02020404030301010803" pitchFamily="18" charset="0"/>
              </a:rPr>
              <a:t>G</a:t>
            </a:r>
            <a:r>
              <a:rPr lang="zh-CN" altLang="en-US" sz="2600" dirty="0">
                <a:solidFill>
                  <a:srgbClr val="000000"/>
                </a:solidFill>
                <a:latin typeface="Garamond" panose="02020404030301010803" pitchFamily="18" charset="0"/>
              </a:rPr>
              <a:t>中边</a:t>
            </a:r>
            <a:r>
              <a:rPr lang="en-US" altLang="zh-CN" sz="2600" dirty="0">
                <a:solidFill>
                  <a:srgbClr val="000000"/>
                </a:solidFill>
                <a:latin typeface="Garamond" panose="02020404030301010803" pitchFamily="18" charset="0"/>
              </a:rPr>
              <a:t>x</a:t>
            </a:r>
            <a:r>
              <a:rPr lang="en-US" altLang="zh-CN" sz="2600" baseline="-25000" dirty="0">
                <a:solidFill>
                  <a:srgbClr val="000000"/>
                </a:solidFill>
                <a:latin typeface="Garamond" panose="02020404030301010803" pitchFamily="18" charset="0"/>
              </a:rPr>
              <a:t>i </a:t>
            </a:r>
            <a:r>
              <a:rPr lang="en-US" altLang="zh-CN" sz="2600" dirty="0" err="1">
                <a:solidFill>
                  <a:srgbClr val="000000"/>
                </a:solidFill>
                <a:latin typeface="Garamond" panose="02020404030301010803" pitchFamily="18" charset="0"/>
              </a:rPr>
              <a:t>y</a:t>
            </a:r>
            <a:r>
              <a:rPr lang="en-US" altLang="zh-CN" sz="2600" baseline="-25000" dirty="0" err="1">
                <a:solidFill>
                  <a:srgbClr val="000000"/>
                </a:solidFill>
                <a:latin typeface="Garamond" panose="02020404030301010803" pitchFamily="18" charset="0"/>
              </a:rPr>
              <a:t>j</a:t>
            </a:r>
            <a:r>
              <a:rPr lang="zh-CN" altLang="en-US" sz="2600" dirty="0">
                <a:solidFill>
                  <a:srgbClr val="000000"/>
                </a:solidFill>
                <a:latin typeface="Garamond" panose="02020404030301010803" pitchFamily="18" charset="0"/>
              </a:rPr>
              <a:t>的权</a:t>
            </a:r>
            <a:r>
              <a:rPr lang="en-US" altLang="zh-CN" sz="2600" dirty="0">
                <a:solidFill>
                  <a:srgbClr val="000000"/>
                </a:solidFill>
                <a:latin typeface="Garamond" panose="02020404030301010803" pitchFamily="18" charset="0"/>
              </a:rPr>
              <a:t>, </a:t>
            </a:r>
            <a:r>
              <a:rPr lang="zh-CN" altLang="en-US" sz="2600" dirty="0">
                <a:solidFill>
                  <a:srgbClr val="000000"/>
                </a:solidFill>
                <a:latin typeface="Garamond" panose="02020404030301010803" pitchFamily="18" charset="0"/>
              </a:rPr>
              <a:t>则分配问题就相当于在赋权二分图</a:t>
            </a:r>
            <a:r>
              <a:rPr lang="en-US" altLang="zh-CN" sz="2600" dirty="0">
                <a:solidFill>
                  <a:srgbClr val="000000"/>
                </a:solidFill>
                <a:latin typeface="Garamond" panose="02020404030301010803" pitchFamily="18" charset="0"/>
              </a:rPr>
              <a:t>G</a:t>
            </a:r>
            <a:r>
              <a:rPr lang="zh-CN" altLang="en-US" sz="2600" dirty="0">
                <a:solidFill>
                  <a:srgbClr val="000000"/>
                </a:solidFill>
                <a:latin typeface="Garamond" panose="02020404030301010803" pitchFamily="18" charset="0"/>
              </a:rPr>
              <a:t>中求一个最大权匹配</a:t>
            </a:r>
            <a:r>
              <a:rPr lang="en-US" altLang="zh-CN" sz="2600" dirty="0">
                <a:solidFill>
                  <a:srgbClr val="000000"/>
                </a:solidFill>
                <a:latin typeface="Garamond" panose="02020404030301010803" pitchFamily="18" charset="0"/>
              </a:rPr>
              <a:t>.</a:t>
            </a:r>
            <a:endParaRPr lang="en-US" altLang="zh-CN" sz="2600" dirty="0">
              <a:solidFill>
                <a:srgbClr val="000000"/>
              </a:solidFill>
              <a:latin typeface="Garamond" panose="02020404030301010803" pitchFamily="18" charset="0"/>
            </a:endParaRPr>
          </a:p>
          <a:p>
            <a:pPr marL="342900" indent="-342900">
              <a:spcBef>
                <a:spcPct val="20000"/>
              </a:spcBef>
              <a:buClr>
                <a:srgbClr val="89AAD3"/>
              </a:buClr>
              <a:buSzPct val="70000"/>
              <a:buFont typeface="Wingdings" panose="05000000000000000000" pitchFamily="2" charset="2"/>
              <a:buChar char="n"/>
            </a:pPr>
            <a:r>
              <a:rPr lang="zh-CN" altLang="zh-CN" sz="2600" dirty="0">
                <a:solidFill>
                  <a:srgbClr val="000000"/>
                </a:solidFill>
                <a:latin typeface="Garamond" panose="02020404030301010803" pitchFamily="18" charset="0"/>
              </a:rPr>
              <a:t>定义：</a:t>
            </a:r>
            <a:endParaRPr lang="zh-CN" altLang="en-US" sz="2600" dirty="0">
              <a:solidFill>
                <a:srgbClr val="000000"/>
              </a:solidFill>
              <a:latin typeface="Garamond" panose="02020404030301010803" pitchFamily="18" charset="0"/>
            </a:endParaRPr>
          </a:p>
          <a:p>
            <a:pPr marL="342900" indent="-342900">
              <a:spcBef>
                <a:spcPct val="20000"/>
              </a:spcBef>
              <a:buClr>
                <a:srgbClr val="89AAD3"/>
              </a:buClr>
              <a:buSzPct val="70000"/>
              <a:buFont typeface="Wingdings" panose="05000000000000000000" pitchFamily="2" charset="2"/>
              <a:buNone/>
            </a:pPr>
            <a:r>
              <a:rPr lang="zh-CN" altLang="en-US" sz="2600" dirty="0">
                <a:solidFill>
                  <a:srgbClr val="000000"/>
                </a:solidFill>
                <a:latin typeface="Garamond" panose="02020404030301010803" pitchFamily="18" charset="0"/>
              </a:rPr>
              <a:t>    </a:t>
            </a:r>
            <a:r>
              <a:rPr lang="zh-CN" altLang="zh-CN" sz="2600" dirty="0">
                <a:solidFill>
                  <a:srgbClr val="000000"/>
                </a:solidFill>
                <a:latin typeface="Garamond" panose="02020404030301010803" pitchFamily="18" charset="0"/>
              </a:rPr>
              <a:t>如果边权是非负实数，而且存在多个完全匹配，那么其中权和最大或最小的匹配就叫</a:t>
            </a:r>
            <a:r>
              <a:rPr lang="zh-CN" altLang="zh-CN" sz="2600" dirty="0">
                <a:solidFill>
                  <a:srgbClr val="FF0066"/>
                </a:solidFill>
                <a:latin typeface="Garamond" panose="02020404030301010803" pitchFamily="18" charset="0"/>
              </a:rPr>
              <a:t>最佳匹配</a:t>
            </a:r>
            <a:endParaRPr lang="zh-CN" altLang="en-US" sz="2600" dirty="0">
              <a:solidFill>
                <a:srgbClr val="FF0066"/>
              </a:solidFill>
              <a:latin typeface="Garamond" panose="02020404030301010803" pitchFamily="18" charset="0"/>
            </a:endParaRPr>
          </a:p>
        </p:txBody>
      </p:sp>
      <p:sp>
        <p:nvSpPr>
          <p:cNvPr id="65540" name="矩形 6"/>
          <p:cNvSpPr>
            <a:spLocks noChangeArrowheads="1"/>
          </p:cNvSpPr>
          <p:nvPr/>
        </p:nvSpPr>
        <p:spPr bwMode="auto">
          <a:xfrm>
            <a:off x="550630" y="1212850"/>
            <a:ext cx="4979988" cy="452438"/>
          </a:xfrm>
          <a:prstGeom prst="rect">
            <a:avLst/>
          </a:prstGeom>
          <a:noFill/>
          <a:ln w="9525">
            <a:noFill/>
            <a:miter lim="800000"/>
          </a:ln>
        </p:spPr>
        <p:txBody>
          <a:bodyPr>
            <a:spAutoFit/>
          </a:bodyPr>
          <a:lstStyle/>
          <a:p>
            <a:pPr marL="355600" indent="-268605">
              <a:lnSpc>
                <a:spcPct val="90000"/>
              </a:lnSpc>
              <a:spcBef>
                <a:spcPct val="20000"/>
              </a:spcBef>
              <a:buClr>
                <a:srgbClr val="FFFFCC"/>
              </a:buClr>
              <a:buSzPct val="60000"/>
            </a:pPr>
            <a:r>
              <a:rPr lang="en-US" altLang="zh-CN" sz="2600">
                <a:solidFill>
                  <a:srgbClr val="003399"/>
                </a:solidFill>
                <a:ea typeface="楷体_GB2312" pitchFamily="49" charset="-122"/>
                <a:cs typeface="Times New Roman" panose="02020603050405020304" pitchFamily="18" charset="0"/>
              </a:rPr>
              <a:t>(1) </a:t>
            </a:r>
            <a:r>
              <a:rPr lang="zh-CN" altLang="en-US" sz="2600">
                <a:solidFill>
                  <a:srgbClr val="003399"/>
                </a:solidFill>
                <a:ea typeface="楷体_GB2312" pitchFamily="49" charset="-122"/>
                <a:cs typeface="Times New Roman" panose="02020603050405020304" pitchFamily="18" charset="0"/>
              </a:rPr>
              <a:t>基本概念</a:t>
            </a:r>
            <a:endParaRPr lang="zh-CN" altLang="en-US" sz="2600">
              <a:solidFill>
                <a:srgbClr val="000514"/>
              </a:solidFill>
              <a:ea typeface="楷体_GB2312" pitchFamily="49" charset="-122"/>
              <a:cs typeface="Times New Roman" panose="02020603050405020304" pitchFamily="18" charset="0"/>
            </a:endParaRPr>
          </a:p>
        </p:txBody>
      </p:sp>
      <p:sp>
        <p:nvSpPr>
          <p:cNvPr id="5" name="标题 4"/>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3330">
                                            <p:txEl>
                                              <p:pRg st="0" end="0"/>
                                            </p:txEl>
                                          </p:spTgt>
                                        </p:tgtEl>
                                        <p:attrNameLst>
                                          <p:attrName>style.visibility</p:attrName>
                                        </p:attrNameLst>
                                      </p:cBhvr>
                                      <p:to>
                                        <p:strVal val="visible"/>
                                      </p:to>
                                    </p:set>
                                    <p:animEffect transition="in" filter="blinds(horizontal)">
                                      <p:cBhvr>
                                        <p:cTn id="7" dur="500"/>
                                        <p:tgtEl>
                                          <p:spTgt spid="1123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3330">
                                            <p:txEl>
                                              <p:pRg st="1" end="1"/>
                                            </p:txEl>
                                          </p:spTgt>
                                        </p:tgtEl>
                                        <p:attrNameLst>
                                          <p:attrName>style.visibility</p:attrName>
                                        </p:attrNameLst>
                                      </p:cBhvr>
                                      <p:to>
                                        <p:strVal val="visible"/>
                                      </p:to>
                                    </p:set>
                                    <p:animEffect transition="in" filter="blinds(horizontal)">
                                      <p:cBhvr>
                                        <p:cTn id="12" dur="500"/>
                                        <p:tgtEl>
                                          <p:spTgt spid="11233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3330">
                                            <p:txEl>
                                              <p:pRg st="2" end="2"/>
                                            </p:txEl>
                                          </p:spTgt>
                                        </p:tgtEl>
                                        <p:attrNameLst>
                                          <p:attrName>style.visibility</p:attrName>
                                        </p:attrNameLst>
                                      </p:cBhvr>
                                      <p:to>
                                        <p:strVal val="visible"/>
                                      </p:to>
                                    </p:set>
                                    <p:animEffect transition="in" filter="blinds(horizontal)">
                                      <p:cBhvr>
                                        <p:cTn id="17" dur="500"/>
                                        <p:tgtEl>
                                          <p:spTgt spid="11233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3330">
                                            <p:txEl>
                                              <p:pRg st="3" end="3"/>
                                            </p:txEl>
                                          </p:spTgt>
                                        </p:tgtEl>
                                        <p:attrNameLst>
                                          <p:attrName>style.visibility</p:attrName>
                                        </p:attrNameLst>
                                      </p:cBhvr>
                                      <p:to>
                                        <p:strVal val="visible"/>
                                      </p:to>
                                    </p:set>
                                    <p:animEffect transition="in" filter="blinds(horizontal)">
                                      <p:cBhvr>
                                        <p:cTn id="22" dur="500"/>
                                        <p:tgtEl>
                                          <p:spTgt spid="11233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3330">
                                            <p:txEl>
                                              <p:pRg st="4" end="4"/>
                                            </p:txEl>
                                          </p:spTgt>
                                        </p:tgtEl>
                                        <p:attrNameLst>
                                          <p:attrName>style.visibility</p:attrName>
                                        </p:attrNameLst>
                                      </p:cBhvr>
                                      <p:to>
                                        <p:strVal val="visible"/>
                                      </p:to>
                                    </p:set>
                                    <p:animEffect transition="in" filter="blinds(horizontal)">
                                      <p:cBhvr>
                                        <p:cTn id="27" dur="500"/>
                                        <p:tgtEl>
                                          <p:spTgt spid="1123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ChangeArrowheads="1"/>
          </p:cNvSpPr>
          <p:nvPr/>
        </p:nvSpPr>
        <p:spPr bwMode="auto">
          <a:xfrm>
            <a:off x="560838" y="1743762"/>
            <a:ext cx="8394700" cy="4743450"/>
          </a:xfrm>
          <a:prstGeom prst="rect">
            <a:avLst/>
          </a:prstGeom>
          <a:noFill/>
          <a:ln w="9525">
            <a:noFill/>
            <a:miter lim="800000"/>
          </a:ln>
        </p:spPr>
        <p:txBody>
          <a:bodyPr/>
          <a:lstStyle/>
          <a:p>
            <a:pPr marL="342900" indent="-342900">
              <a:spcBef>
                <a:spcPct val="20000"/>
              </a:spcBef>
              <a:buClr>
                <a:srgbClr val="89AAD3"/>
              </a:buClr>
              <a:buSzPct val="70000"/>
              <a:buFont typeface="Wingdings" panose="05000000000000000000" pitchFamily="2" charset="2"/>
              <a:buChar char="n"/>
            </a:pPr>
            <a:r>
              <a:rPr lang="zh-CN" altLang="en-US" sz="2800" dirty="0">
                <a:solidFill>
                  <a:srgbClr val="000000"/>
                </a:solidFill>
                <a:ea typeface="楷体_GB2312" pitchFamily="49" charset="-122"/>
              </a:rPr>
              <a:t>不失一般性</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假设赋权二分图</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的边上的权都是非负的</a:t>
            </a:r>
            <a:r>
              <a:rPr lang="en-US" altLang="zh-CN" sz="2800" dirty="0">
                <a:solidFill>
                  <a:srgbClr val="000000"/>
                </a:solidFill>
                <a:ea typeface="楷体_GB2312" pitchFamily="49" charset="-122"/>
              </a:rPr>
              <a:t>. </a:t>
            </a:r>
            <a:endParaRPr lang="en-US" altLang="zh-CN" sz="2800" dirty="0">
              <a:solidFill>
                <a:srgbClr val="000000"/>
              </a:solidFill>
              <a:ea typeface="楷体_GB2312" pitchFamily="49" charset="-122"/>
            </a:endParaRPr>
          </a:p>
          <a:p>
            <a:pPr marL="342900" indent="-342900">
              <a:spcBef>
                <a:spcPct val="20000"/>
              </a:spcBef>
              <a:buClr>
                <a:srgbClr val="89AAD3"/>
              </a:buClr>
              <a:buSzPct val="70000"/>
              <a:buFont typeface="Wingdings" panose="05000000000000000000" pitchFamily="2" charset="2"/>
              <a:buChar char="n"/>
            </a:pPr>
            <a:r>
              <a:rPr lang="zh-CN" altLang="en-US" sz="2800" dirty="0">
                <a:solidFill>
                  <a:srgbClr val="000000"/>
                </a:solidFill>
                <a:ea typeface="楷体_GB2312" pitchFamily="49" charset="-122"/>
              </a:rPr>
              <a:t>如果</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是赋权的</a:t>
            </a:r>
            <a:r>
              <a:rPr lang="zh-CN" altLang="en-US" sz="2800" dirty="0">
                <a:solidFill>
                  <a:srgbClr val="FF3300"/>
                </a:solidFill>
                <a:ea typeface="楷体_GB2312" pitchFamily="49" charset="-122"/>
              </a:rPr>
              <a:t>完全</a:t>
            </a:r>
            <a:r>
              <a:rPr lang="zh-CN" altLang="en-US" sz="2800" dirty="0">
                <a:solidFill>
                  <a:srgbClr val="000000"/>
                </a:solidFill>
                <a:ea typeface="楷体_GB2312" pitchFamily="49" charset="-122"/>
              </a:rPr>
              <a:t>二分图</a:t>
            </a:r>
            <a:r>
              <a:rPr lang="en-US" altLang="zh-CN" sz="2800" dirty="0">
                <a:solidFill>
                  <a:srgbClr val="000000"/>
                </a:solidFill>
                <a:ea typeface="楷体_GB2312" pitchFamily="49" charset="-122"/>
              </a:rPr>
              <a:t>, |X|=|Y|, </a:t>
            </a:r>
            <a:r>
              <a:rPr lang="zh-CN" altLang="en-US" sz="2800" dirty="0">
                <a:solidFill>
                  <a:srgbClr val="000000"/>
                </a:solidFill>
                <a:ea typeface="楷体_GB2312" pitchFamily="49" charset="-122"/>
              </a:rPr>
              <a:t>且</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中所有边的权都是非负的</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则</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中一定有一个完美匹配是最大权匹配</a:t>
            </a:r>
            <a:r>
              <a:rPr lang="en-US" altLang="zh-CN" sz="2800" dirty="0">
                <a:solidFill>
                  <a:srgbClr val="000000"/>
                </a:solidFill>
                <a:ea typeface="楷体_GB2312" pitchFamily="49" charset="-122"/>
              </a:rPr>
              <a:t>. </a:t>
            </a:r>
            <a:endParaRPr lang="en-US" altLang="zh-CN" sz="2800" dirty="0">
              <a:solidFill>
                <a:srgbClr val="000000"/>
              </a:solidFill>
              <a:ea typeface="楷体_GB2312" pitchFamily="49" charset="-122"/>
            </a:endParaRPr>
          </a:p>
          <a:p>
            <a:pPr marL="342900" indent="-342900">
              <a:buClr>
                <a:srgbClr val="89AAD3"/>
              </a:buClr>
              <a:buSzPct val="70000"/>
              <a:buFont typeface="Wingdings" panose="05000000000000000000" pitchFamily="2" charset="2"/>
              <a:buChar char="n"/>
            </a:pPr>
            <a:r>
              <a:rPr lang="zh-CN" altLang="en-US" sz="2800" dirty="0">
                <a:solidFill>
                  <a:srgbClr val="000000"/>
                </a:solidFill>
                <a:ea typeface="楷体_GB2312" pitchFamily="49" charset="-122"/>
              </a:rPr>
              <a:t>对于任何一个赋权的简单二分图</a:t>
            </a:r>
            <a:r>
              <a:rPr lang="en-US" altLang="zh-CN" sz="2800" dirty="0">
                <a:solidFill>
                  <a:srgbClr val="000000"/>
                </a:solidFill>
                <a:ea typeface="楷体_GB2312" pitchFamily="49" charset="-122"/>
              </a:rPr>
              <a:t>G, </a:t>
            </a:r>
            <a:r>
              <a:rPr lang="zh-CN" altLang="en-US" sz="2800" dirty="0">
                <a:solidFill>
                  <a:srgbClr val="000000"/>
                </a:solidFill>
                <a:ea typeface="楷体_GB2312" pitchFamily="49" charset="-122"/>
              </a:rPr>
              <a:t>总可以把求</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的最大权匹配转化为求一个赋权的完全二分图中最大权完美匹配</a:t>
            </a:r>
            <a:r>
              <a:rPr lang="en-US" altLang="zh-CN" sz="2800" dirty="0">
                <a:solidFill>
                  <a:srgbClr val="000000"/>
                </a:solidFill>
                <a:ea typeface="楷体_GB2312" pitchFamily="49" charset="-122"/>
              </a:rPr>
              <a:t>. </a:t>
            </a:r>
            <a:endParaRPr lang="en-US" altLang="zh-CN" sz="2800" dirty="0">
              <a:solidFill>
                <a:srgbClr val="000000"/>
              </a:solidFill>
              <a:ea typeface="楷体_GB2312" pitchFamily="49" charset="-122"/>
            </a:endParaRPr>
          </a:p>
          <a:p>
            <a:pPr marL="342900" indent="-342900">
              <a:buClr>
                <a:srgbClr val="89AAD3"/>
              </a:buClr>
              <a:buSzPct val="70000"/>
              <a:buFont typeface="Wingdings" panose="05000000000000000000" pitchFamily="2" charset="2"/>
              <a:buNone/>
            </a:pP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方法</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若</a:t>
            </a:r>
            <a:r>
              <a:rPr lang="en-US" altLang="zh-CN" sz="2800" dirty="0">
                <a:solidFill>
                  <a:srgbClr val="000000"/>
                </a:solidFill>
                <a:ea typeface="楷体_GB2312" pitchFamily="49" charset="-122"/>
              </a:rPr>
              <a:t>|X|</a:t>
            </a:r>
            <a:r>
              <a:rPr lang="en-US" altLang="zh-CN" sz="2800" dirty="0">
                <a:solidFill>
                  <a:srgbClr val="000000"/>
                </a:solidFill>
                <a:ea typeface="楷体_GB2312" pitchFamily="49" charset="-122"/>
                <a:sym typeface="Symbol" panose="05050102010706020507" pitchFamily="18" charset="2"/>
              </a:rPr>
              <a:t></a:t>
            </a:r>
            <a:r>
              <a:rPr lang="en-US" altLang="zh-CN" sz="2800" dirty="0">
                <a:solidFill>
                  <a:srgbClr val="000000"/>
                </a:solidFill>
                <a:ea typeface="楷体_GB2312" pitchFamily="49" charset="-122"/>
              </a:rPr>
              <a:t>|Y|, </a:t>
            </a:r>
            <a:r>
              <a:rPr lang="zh-CN" altLang="en-US" sz="2800" dirty="0">
                <a:solidFill>
                  <a:srgbClr val="000000"/>
                </a:solidFill>
                <a:ea typeface="楷体_GB2312" pitchFamily="49" charset="-122"/>
              </a:rPr>
              <a:t>则增加点</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并加边使其成为完全</a:t>
            </a:r>
            <a:endParaRPr lang="zh-CN" altLang="en-US" sz="2800" dirty="0">
              <a:solidFill>
                <a:srgbClr val="000000"/>
              </a:solidFill>
              <a:ea typeface="楷体_GB2312" pitchFamily="49" charset="-122"/>
            </a:endParaRPr>
          </a:p>
          <a:p>
            <a:pPr marL="342900" indent="-342900">
              <a:buClr>
                <a:srgbClr val="89AAD3"/>
              </a:buClr>
              <a:buSzPct val="70000"/>
              <a:buFont typeface="Wingdings" panose="05000000000000000000" pitchFamily="2" charset="2"/>
              <a:buNone/>
            </a:pPr>
            <a:r>
              <a:rPr lang="zh-CN" altLang="en-US" sz="2800" dirty="0">
                <a:solidFill>
                  <a:srgbClr val="000000"/>
                </a:solidFill>
                <a:ea typeface="楷体_GB2312" pitchFamily="49" charset="-122"/>
              </a:rPr>
              <a:t>               二分图</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并令新增加的边的权为</a:t>
            </a:r>
            <a:r>
              <a:rPr lang="en-US" altLang="zh-CN" sz="2800" dirty="0">
                <a:solidFill>
                  <a:srgbClr val="000000"/>
                </a:solidFill>
                <a:ea typeface="楷体_GB2312" pitchFamily="49" charset="-122"/>
              </a:rPr>
              <a:t>0. </a:t>
            </a:r>
            <a:endParaRPr lang="en-US" altLang="zh-CN" sz="2800" dirty="0">
              <a:solidFill>
                <a:srgbClr val="000000"/>
              </a:solidFill>
              <a:ea typeface="楷体_GB2312" pitchFamily="49" charset="-122"/>
            </a:endParaRPr>
          </a:p>
        </p:txBody>
      </p:sp>
      <p:sp>
        <p:nvSpPr>
          <p:cNvPr id="67587" name="Rectangle 4"/>
          <p:cNvSpPr>
            <a:spLocks noChangeArrowheads="1"/>
          </p:cNvSpPr>
          <p:nvPr/>
        </p:nvSpPr>
        <p:spPr bwMode="auto">
          <a:xfrm>
            <a:off x="560608" y="1200150"/>
            <a:ext cx="4721225" cy="480131"/>
          </a:xfrm>
          <a:prstGeom prst="rect">
            <a:avLst/>
          </a:prstGeom>
          <a:noFill/>
          <a:ln w="9525">
            <a:noFill/>
            <a:miter lim="800000"/>
          </a:ln>
        </p:spPr>
        <p:txBody>
          <a:bodyPr>
            <a:spAutoFit/>
          </a:bodyPr>
          <a:lstStyle/>
          <a:p>
            <a:pPr>
              <a:lnSpc>
                <a:spcPct val="90000"/>
              </a:lnSpc>
              <a:spcBef>
                <a:spcPct val="20000"/>
              </a:spcBef>
              <a:buClr>
                <a:srgbClr val="795185"/>
              </a:buClr>
              <a:buSzPct val="60000"/>
              <a:buFont typeface="Wingdings" panose="05000000000000000000" pitchFamily="2" charset="2"/>
              <a:buNone/>
            </a:pPr>
            <a:r>
              <a:rPr lang="en-US" altLang="zh-CN" sz="2800" dirty="0">
                <a:solidFill>
                  <a:srgbClr val="000000"/>
                </a:solidFill>
              </a:rPr>
              <a:t>(2) </a:t>
            </a:r>
            <a:r>
              <a:rPr lang="zh-CN" altLang="en-US" sz="2800" dirty="0">
                <a:solidFill>
                  <a:srgbClr val="000000"/>
                </a:solidFill>
              </a:rPr>
              <a:t>算法基本思路</a:t>
            </a:r>
            <a:endParaRPr lang="zh-CN" altLang="en-US" sz="2800" dirty="0">
              <a:solidFill>
                <a:srgbClr val="000000"/>
              </a:solidFill>
            </a:endParaRPr>
          </a:p>
        </p:txBody>
      </p:sp>
      <p:sp>
        <p:nvSpPr>
          <p:cNvPr id="5" name="标题 4"/>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7426">
                                            <p:txEl>
                                              <p:pRg st="0" end="0"/>
                                            </p:txEl>
                                          </p:spTgt>
                                        </p:tgtEl>
                                        <p:attrNameLst>
                                          <p:attrName>style.visibility</p:attrName>
                                        </p:attrNameLst>
                                      </p:cBhvr>
                                      <p:to>
                                        <p:strVal val="visible"/>
                                      </p:to>
                                    </p:set>
                                    <p:animEffect transition="in" filter="blinds(horizontal)">
                                      <p:cBhvr>
                                        <p:cTn id="7" dur="500"/>
                                        <p:tgtEl>
                                          <p:spTgt spid="1127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426">
                                            <p:txEl>
                                              <p:pRg st="1" end="1"/>
                                            </p:txEl>
                                          </p:spTgt>
                                        </p:tgtEl>
                                        <p:attrNameLst>
                                          <p:attrName>style.visibility</p:attrName>
                                        </p:attrNameLst>
                                      </p:cBhvr>
                                      <p:to>
                                        <p:strVal val="visible"/>
                                      </p:to>
                                    </p:set>
                                    <p:animEffect transition="in" filter="blinds(horizontal)">
                                      <p:cBhvr>
                                        <p:cTn id="12" dur="500"/>
                                        <p:tgtEl>
                                          <p:spTgt spid="11274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7426">
                                            <p:txEl>
                                              <p:pRg st="2" end="2"/>
                                            </p:txEl>
                                          </p:spTgt>
                                        </p:tgtEl>
                                        <p:attrNameLst>
                                          <p:attrName>style.visibility</p:attrName>
                                        </p:attrNameLst>
                                      </p:cBhvr>
                                      <p:to>
                                        <p:strVal val="visible"/>
                                      </p:to>
                                    </p:set>
                                    <p:animEffect transition="in" filter="blinds(horizontal)">
                                      <p:cBhvr>
                                        <p:cTn id="17" dur="500"/>
                                        <p:tgtEl>
                                          <p:spTgt spid="11274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7426">
                                            <p:txEl>
                                              <p:pRg st="3" end="3"/>
                                            </p:txEl>
                                          </p:spTgt>
                                        </p:tgtEl>
                                        <p:attrNameLst>
                                          <p:attrName>style.visibility</p:attrName>
                                        </p:attrNameLst>
                                      </p:cBhvr>
                                      <p:to>
                                        <p:strVal val="visible"/>
                                      </p:to>
                                    </p:set>
                                    <p:animEffect transition="in" filter="blinds(horizontal)">
                                      <p:cBhvr>
                                        <p:cTn id="22" dur="500"/>
                                        <p:tgtEl>
                                          <p:spTgt spid="1127426">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27426">
                                            <p:txEl>
                                              <p:pRg st="4" end="4"/>
                                            </p:txEl>
                                          </p:spTgt>
                                        </p:tgtEl>
                                        <p:attrNameLst>
                                          <p:attrName>style.visibility</p:attrName>
                                        </p:attrNameLst>
                                      </p:cBhvr>
                                      <p:to>
                                        <p:strVal val="visible"/>
                                      </p:to>
                                    </p:set>
                                    <p:animEffect transition="in" filter="blinds(horizontal)">
                                      <p:cBhvr>
                                        <p:cTn id="25" dur="500"/>
                                        <p:tgtEl>
                                          <p:spTgt spid="11274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ScreenHunter_17"/>
          <p:cNvPicPr>
            <a:picLocks noChangeAspect="1" noChangeArrowheads="1"/>
          </p:cNvPicPr>
          <p:nvPr/>
        </p:nvPicPr>
        <p:blipFill>
          <a:blip r:embed="rId1" cstate="print"/>
          <a:srcRect/>
          <a:stretch>
            <a:fillRect/>
          </a:stretch>
        </p:blipFill>
        <p:spPr bwMode="auto">
          <a:xfrm>
            <a:off x="6507163" y="1133475"/>
            <a:ext cx="1871662" cy="2174875"/>
          </a:xfrm>
          <a:prstGeom prst="rect">
            <a:avLst/>
          </a:prstGeom>
          <a:noFill/>
          <a:ln w="9525">
            <a:noFill/>
            <a:miter lim="800000"/>
            <a:headEnd/>
            <a:tailEnd/>
          </a:ln>
        </p:spPr>
      </p:pic>
      <p:sp>
        <p:nvSpPr>
          <p:cNvPr id="70659" name="Rectangle 3"/>
          <p:cNvSpPr>
            <a:spLocks noChangeArrowheads="1"/>
          </p:cNvSpPr>
          <p:nvPr/>
        </p:nvSpPr>
        <p:spPr bwMode="auto">
          <a:xfrm>
            <a:off x="341313" y="1314450"/>
            <a:ext cx="6121400" cy="1187450"/>
          </a:xfrm>
          <a:prstGeom prst="rect">
            <a:avLst/>
          </a:prstGeom>
          <a:noFill/>
          <a:ln w="9525">
            <a:noFill/>
            <a:miter lim="800000"/>
          </a:ln>
        </p:spPr>
        <p:txBody>
          <a:bodyPr>
            <a:spAutoFit/>
          </a:bodyPr>
          <a:lstStyle/>
          <a:p>
            <a:pPr marL="539750" indent="-539750">
              <a:spcBef>
                <a:spcPct val="50000"/>
              </a:spcBef>
            </a:pPr>
            <a:r>
              <a:rPr lang="zh-CN" altLang="en-US">
                <a:solidFill>
                  <a:srgbClr val="FFFFFF"/>
                </a:solidFill>
              </a:rPr>
              <a:t>例</a:t>
            </a:r>
            <a:r>
              <a:rPr lang="en-US" altLang="zh-CN">
                <a:solidFill>
                  <a:srgbClr val="FFFFFF"/>
                </a:solidFill>
              </a:rPr>
              <a:t>5.3.1</a:t>
            </a:r>
            <a:r>
              <a:rPr lang="en-US" altLang="zh-CN">
                <a:solidFill>
                  <a:srgbClr val="000000"/>
                </a:solidFill>
              </a:rPr>
              <a:t>  5</a:t>
            </a:r>
            <a:r>
              <a:rPr lang="zh-CN" altLang="en-US">
                <a:solidFill>
                  <a:srgbClr val="000000"/>
                </a:solidFill>
                <a:ea typeface="新宋体" panose="02010609030101010101" charset="-122"/>
              </a:rPr>
              <a:t>项工作由</a:t>
            </a:r>
            <a:r>
              <a:rPr lang="en-US" altLang="zh-CN">
                <a:solidFill>
                  <a:srgbClr val="000000"/>
                </a:solidFill>
                <a:ea typeface="新宋体" panose="02010609030101010101" charset="-122"/>
              </a:rPr>
              <a:t>5</a:t>
            </a:r>
            <a:r>
              <a:rPr lang="zh-CN" altLang="en-US">
                <a:solidFill>
                  <a:srgbClr val="000000"/>
                </a:solidFill>
                <a:ea typeface="新宋体" panose="02010609030101010101" charset="-122"/>
              </a:rPr>
              <a:t>个人完成，如表所示。其中</a:t>
            </a:r>
            <a:r>
              <a:rPr lang="en-US" altLang="zh-CN">
                <a:solidFill>
                  <a:srgbClr val="000000"/>
                </a:solidFill>
                <a:ea typeface="新宋体" panose="02010609030101010101" charset="-122"/>
              </a:rPr>
              <a:t>C</a:t>
            </a:r>
            <a:r>
              <a:rPr lang="en-US" altLang="zh-CN" baseline="-25000">
                <a:solidFill>
                  <a:srgbClr val="000000"/>
                </a:solidFill>
                <a:ea typeface="新宋体" panose="02010609030101010101" charset="-122"/>
              </a:rPr>
              <a:t>ij</a:t>
            </a:r>
            <a:r>
              <a:rPr lang="zh-CN" altLang="en-US">
                <a:solidFill>
                  <a:srgbClr val="000000"/>
                </a:solidFill>
                <a:ea typeface="新宋体" panose="02010609030101010101" charset="-122"/>
              </a:rPr>
              <a:t>表示</a:t>
            </a:r>
            <a:r>
              <a:rPr lang="en-US" altLang="zh-CN">
                <a:solidFill>
                  <a:srgbClr val="000000"/>
                </a:solidFill>
                <a:ea typeface="新宋体" panose="02010609030101010101" charset="-122"/>
              </a:rPr>
              <a:t>i</a:t>
            </a:r>
            <a:r>
              <a:rPr lang="zh-CN" altLang="en-US">
                <a:solidFill>
                  <a:srgbClr val="000000"/>
                </a:solidFill>
                <a:ea typeface="新宋体" panose="02010609030101010101" charset="-122"/>
              </a:rPr>
              <a:t>从事工作</a:t>
            </a:r>
            <a:r>
              <a:rPr lang="en-US" altLang="zh-CN">
                <a:solidFill>
                  <a:srgbClr val="000000"/>
                </a:solidFill>
                <a:ea typeface="新宋体" panose="02010609030101010101" charset="-122"/>
              </a:rPr>
              <a:t>j</a:t>
            </a:r>
            <a:r>
              <a:rPr lang="zh-CN" altLang="en-US">
                <a:solidFill>
                  <a:srgbClr val="000000"/>
                </a:solidFill>
                <a:ea typeface="新宋体" panose="02010609030101010101" charset="-122"/>
              </a:rPr>
              <a:t>的利润，如果每个人只从事一项工作，那么最大利润为多少？</a:t>
            </a:r>
            <a:endParaRPr lang="zh-CN" altLang="en-US">
              <a:solidFill>
                <a:srgbClr val="000000"/>
              </a:solidFill>
              <a:ea typeface="新宋体" panose="02010609030101010101" charset="-122"/>
            </a:endParaRPr>
          </a:p>
        </p:txBody>
      </p:sp>
      <p:pic>
        <p:nvPicPr>
          <p:cNvPr id="1129476" name="Picture 4"/>
          <p:cNvPicPr>
            <a:picLocks noChangeAspect="1" noChangeArrowheads="1"/>
          </p:cNvPicPr>
          <p:nvPr/>
        </p:nvPicPr>
        <p:blipFill>
          <a:blip r:embed="rId2" cstate="print"/>
          <a:srcRect l="8051" t="10718" r="6746" b="7649"/>
          <a:stretch>
            <a:fillRect/>
          </a:stretch>
        </p:blipFill>
        <p:spPr bwMode="auto">
          <a:xfrm>
            <a:off x="6281738" y="3473450"/>
            <a:ext cx="2228850" cy="2563813"/>
          </a:xfrm>
          <a:prstGeom prst="rect">
            <a:avLst/>
          </a:prstGeom>
          <a:noFill/>
          <a:ln w="9525">
            <a:noFill/>
            <a:miter lim="800000"/>
            <a:headEnd/>
            <a:tailEnd/>
          </a:ln>
        </p:spPr>
      </p:pic>
      <p:sp>
        <p:nvSpPr>
          <p:cNvPr id="1129477" name="AutoShape 5"/>
          <p:cNvSpPr>
            <a:spLocks noChangeArrowheads="1"/>
          </p:cNvSpPr>
          <p:nvPr/>
        </p:nvSpPr>
        <p:spPr bwMode="auto">
          <a:xfrm>
            <a:off x="7362825" y="3294063"/>
            <a:ext cx="360363" cy="360362"/>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p>
            <a:endParaRPr lang="zh-CN" altLang="zh-CN" sz="1800">
              <a:solidFill>
                <a:srgbClr val="4D5B6B"/>
              </a:solidFill>
            </a:endParaRPr>
          </a:p>
        </p:txBody>
      </p:sp>
      <p:sp>
        <p:nvSpPr>
          <p:cNvPr id="1129478" name="Rectangle 6"/>
          <p:cNvSpPr>
            <a:spLocks noChangeArrowheads="1"/>
          </p:cNvSpPr>
          <p:nvPr/>
        </p:nvSpPr>
        <p:spPr bwMode="auto">
          <a:xfrm>
            <a:off x="457200" y="4559300"/>
            <a:ext cx="5429250" cy="1385888"/>
          </a:xfrm>
          <a:prstGeom prst="rect">
            <a:avLst/>
          </a:prstGeom>
          <a:noFill/>
          <a:ln w="9525">
            <a:noFill/>
            <a:miter lim="800000"/>
          </a:ln>
        </p:spPr>
        <p:txBody>
          <a:bodyPr>
            <a:spAutoFit/>
          </a:bodyPr>
          <a:lstStyle/>
          <a:p>
            <a:pPr>
              <a:spcBef>
                <a:spcPct val="50000"/>
              </a:spcBef>
            </a:pPr>
            <a:endParaRPr lang="en-US" altLang="zh-CN">
              <a:solidFill>
                <a:srgbClr val="000000"/>
              </a:solidFill>
            </a:endParaRPr>
          </a:p>
          <a:p>
            <a:pPr>
              <a:spcBef>
                <a:spcPct val="50000"/>
              </a:spcBef>
            </a:pPr>
            <a:r>
              <a:rPr lang="zh-CN" altLang="en-US">
                <a:solidFill>
                  <a:srgbClr val="000000"/>
                </a:solidFill>
              </a:rPr>
              <a:t>首先得到矩阵</a:t>
            </a:r>
            <a:r>
              <a:rPr lang="en-US" altLang="zh-CN">
                <a:solidFill>
                  <a:srgbClr val="000000"/>
                </a:solidFill>
              </a:rPr>
              <a:t>B</a:t>
            </a:r>
            <a:r>
              <a:rPr lang="zh-CN" altLang="en-US">
                <a:solidFill>
                  <a:srgbClr val="000000"/>
                </a:solidFill>
              </a:rPr>
              <a:t>，界值已在表的两旁标出，最小覆盖是</a:t>
            </a:r>
            <a:r>
              <a:rPr lang="en-US" altLang="zh-CN">
                <a:solidFill>
                  <a:srgbClr val="000000"/>
                </a:solidFill>
              </a:rPr>
              <a:t>1</a:t>
            </a:r>
            <a:r>
              <a:rPr lang="zh-CN" altLang="en-US">
                <a:solidFill>
                  <a:srgbClr val="000000"/>
                </a:solidFill>
              </a:rPr>
              <a:t>，</a:t>
            </a:r>
            <a:r>
              <a:rPr lang="en-US" altLang="zh-CN">
                <a:solidFill>
                  <a:srgbClr val="000000"/>
                </a:solidFill>
              </a:rPr>
              <a:t>5</a:t>
            </a:r>
            <a:r>
              <a:rPr lang="zh-CN" altLang="en-US">
                <a:solidFill>
                  <a:srgbClr val="000000"/>
                </a:solidFill>
              </a:rPr>
              <a:t>两列，</a:t>
            </a:r>
            <a:r>
              <a:rPr lang="en-US" altLang="zh-CN">
                <a:solidFill>
                  <a:srgbClr val="000000"/>
                </a:solidFill>
              </a:rPr>
              <a:t>δ=2</a:t>
            </a:r>
            <a:endParaRPr lang="en-US" altLang="zh-CN">
              <a:solidFill>
                <a:srgbClr val="000000"/>
              </a:solidFill>
            </a:endParaRPr>
          </a:p>
        </p:txBody>
      </p:sp>
      <p:sp>
        <p:nvSpPr>
          <p:cNvPr id="70664" name="矩形 7"/>
          <p:cNvSpPr>
            <a:spLocks noChangeArrowheads="1"/>
          </p:cNvSpPr>
          <p:nvPr/>
        </p:nvSpPr>
        <p:spPr bwMode="auto">
          <a:xfrm>
            <a:off x="508000" y="3133725"/>
            <a:ext cx="5688013" cy="1728788"/>
          </a:xfrm>
          <a:prstGeom prst="rect">
            <a:avLst/>
          </a:prstGeom>
          <a:solidFill>
            <a:srgbClr val="CCECFF"/>
          </a:solidFill>
          <a:ln w="28575" algn="ctr">
            <a:solidFill>
              <a:srgbClr val="0070C0"/>
            </a:solidFill>
            <a:miter lim="800000"/>
          </a:ln>
        </p:spPr>
        <p:txBody>
          <a:bodyPr>
            <a:spAutoFit/>
          </a:bodyPr>
          <a:lstStyle/>
          <a:p>
            <a:pPr marL="342900" indent="-342900">
              <a:lnSpc>
                <a:spcPct val="80000"/>
              </a:lnSpc>
              <a:spcBef>
                <a:spcPct val="20000"/>
              </a:spcBef>
              <a:buClr>
                <a:srgbClr val="FFCC00"/>
              </a:buClr>
              <a:buSzPct val="70000"/>
            </a:pPr>
            <a:r>
              <a:rPr lang="en-US" altLang="zh-CN" sz="2200" dirty="0">
                <a:solidFill>
                  <a:srgbClr val="FF0066"/>
                </a:solidFill>
                <a:latin typeface="Garamond" panose="02020404030301010803" pitchFamily="18" charset="0"/>
              </a:rPr>
              <a:t>Step1</a:t>
            </a:r>
            <a:r>
              <a:rPr lang="en-US" altLang="zh-CN" sz="2200" dirty="0">
                <a:solidFill>
                  <a:srgbClr val="000514"/>
                </a:solidFill>
                <a:latin typeface="Garamond" panose="02020404030301010803" pitchFamily="18" charset="0"/>
              </a:rPr>
              <a:t>. </a:t>
            </a:r>
            <a:r>
              <a:rPr lang="zh-CN" altLang="en-US" sz="2200" dirty="0">
                <a:solidFill>
                  <a:srgbClr val="000514"/>
                </a:solidFill>
                <a:latin typeface="Garamond" panose="02020404030301010803" pitchFamily="18" charset="0"/>
              </a:rPr>
              <a:t>在已知利润矩阵</a:t>
            </a:r>
            <a:r>
              <a:rPr lang="en-US" altLang="zh-CN" sz="2200" dirty="0">
                <a:solidFill>
                  <a:srgbClr val="000514"/>
                </a:solidFill>
                <a:latin typeface="Garamond" panose="02020404030301010803" pitchFamily="18" charset="0"/>
              </a:rPr>
              <a:t>C</a:t>
            </a:r>
            <a:r>
              <a:rPr lang="zh-CN" altLang="en-US" sz="2200" dirty="0">
                <a:solidFill>
                  <a:srgbClr val="000514"/>
                </a:solidFill>
                <a:latin typeface="Garamond" panose="02020404030301010803" pitchFamily="18" charset="0"/>
              </a:rPr>
              <a:t>的每行选一最大值</a:t>
            </a:r>
            <a:endParaRPr lang="zh-CN" altLang="en-US" sz="2200" dirty="0">
              <a:solidFill>
                <a:srgbClr val="000514"/>
              </a:solidFill>
              <a:latin typeface="Garamond" panose="02020404030301010803" pitchFamily="18" charset="0"/>
            </a:endParaRPr>
          </a:p>
          <a:p>
            <a:pPr marL="342900" indent="-342900">
              <a:lnSpc>
                <a:spcPct val="80000"/>
              </a:lnSpc>
              <a:spcBef>
                <a:spcPct val="20000"/>
              </a:spcBef>
              <a:buClr>
                <a:srgbClr val="FFCC00"/>
              </a:buClr>
              <a:buSzPct val="70000"/>
            </a:pPr>
            <a:r>
              <a:rPr lang="zh-CN" altLang="en-US" sz="2200" dirty="0">
                <a:solidFill>
                  <a:srgbClr val="000514"/>
                </a:solidFill>
                <a:latin typeface="Garamond" panose="02020404030301010803" pitchFamily="18" charset="0"/>
              </a:rPr>
              <a:t>           作为本行的界值</a:t>
            </a:r>
            <a:r>
              <a:rPr lang="en-US" altLang="zh-CN" sz="2200" dirty="0">
                <a:solidFill>
                  <a:srgbClr val="000514"/>
                </a:solidFill>
                <a:latin typeface="Garamond" panose="02020404030301010803" pitchFamily="18" charset="0"/>
              </a:rPr>
              <a:t>l(x</a:t>
            </a:r>
            <a:r>
              <a:rPr lang="en-US" altLang="zh-CN" sz="2200" baseline="-25000" dirty="0">
                <a:solidFill>
                  <a:srgbClr val="000514"/>
                </a:solidFill>
                <a:latin typeface="Garamond" panose="02020404030301010803" pitchFamily="18" charset="0"/>
              </a:rPr>
              <a:t>i</a:t>
            </a:r>
            <a:r>
              <a:rPr lang="en-US" altLang="zh-CN" sz="2200" dirty="0">
                <a:solidFill>
                  <a:srgbClr val="000514"/>
                </a:solidFill>
                <a:latin typeface="Garamond" panose="02020404030301010803" pitchFamily="18" charset="0"/>
              </a:rPr>
              <a:t>), </a:t>
            </a:r>
            <a:endParaRPr lang="en-US" altLang="zh-CN" sz="2200" dirty="0">
              <a:solidFill>
                <a:srgbClr val="000514"/>
              </a:solidFill>
              <a:latin typeface="Garamond" panose="02020404030301010803" pitchFamily="18" charset="0"/>
            </a:endParaRPr>
          </a:p>
          <a:p>
            <a:pPr marL="342900" indent="-342900">
              <a:lnSpc>
                <a:spcPct val="80000"/>
              </a:lnSpc>
              <a:spcBef>
                <a:spcPct val="20000"/>
              </a:spcBef>
              <a:buClr>
                <a:srgbClr val="FFCC00"/>
              </a:buClr>
              <a:buSzPct val="70000"/>
            </a:pPr>
            <a:r>
              <a:rPr lang="en-US" altLang="zh-CN" sz="2200" dirty="0">
                <a:solidFill>
                  <a:srgbClr val="000514"/>
                </a:solidFill>
                <a:latin typeface="Garamond" panose="02020404030301010803" pitchFamily="18" charset="0"/>
              </a:rPr>
              <a:t>           </a:t>
            </a:r>
            <a:r>
              <a:rPr lang="zh-CN" altLang="en-US" sz="2200" dirty="0">
                <a:solidFill>
                  <a:srgbClr val="000514"/>
                </a:solidFill>
                <a:latin typeface="Garamond" panose="02020404030301010803" pitchFamily="18" charset="0"/>
              </a:rPr>
              <a:t>每列的界值</a:t>
            </a:r>
            <a:r>
              <a:rPr lang="en-US" altLang="zh-CN" sz="2200" dirty="0">
                <a:solidFill>
                  <a:srgbClr val="000514"/>
                </a:solidFill>
                <a:latin typeface="Garamond" panose="02020404030301010803" pitchFamily="18" charset="0"/>
              </a:rPr>
              <a:t>l(</a:t>
            </a:r>
            <a:r>
              <a:rPr lang="en-US" altLang="zh-CN" sz="2200" dirty="0" err="1">
                <a:solidFill>
                  <a:srgbClr val="000514"/>
                </a:solidFill>
                <a:latin typeface="Garamond" panose="02020404030301010803" pitchFamily="18" charset="0"/>
              </a:rPr>
              <a:t>y</a:t>
            </a:r>
            <a:r>
              <a:rPr lang="en-US" altLang="zh-CN" sz="2200" baseline="-25000" dirty="0" err="1">
                <a:solidFill>
                  <a:srgbClr val="000514"/>
                </a:solidFill>
                <a:latin typeface="Garamond" panose="02020404030301010803" pitchFamily="18" charset="0"/>
              </a:rPr>
              <a:t>j</a:t>
            </a:r>
            <a:r>
              <a:rPr lang="en-US" altLang="zh-CN" sz="2200" dirty="0">
                <a:solidFill>
                  <a:srgbClr val="000514"/>
                </a:solidFill>
                <a:latin typeface="Garamond" panose="02020404030301010803" pitchFamily="18" charset="0"/>
              </a:rPr>
              <a:t>)=0, </a:t>
            </a:r>
            <a:r>
              <a:rPr lang="zh-CN" altLang="en-US" sz="2200" dirty="0">
                <a:solidFill>
                  <a:srgbClr val="000514"/>
                </a:solidFill>
                <a:latin typeface="Garamond" panose="02020404030301010803" pitchFamily="18" charset="0"/>
              </a:rPr>
              <a:t>构造矩阵  </a:t>
            </a:r>
            <a:endParaRPr lang="zh-CN" altLang="en-US" sz="2200" dirty="0">
              <a:solidFill>
                <a:srgbClr val="000514"/>
              </a:solidFill>
              <a:latin typeface="Garamond" panose="02020404030301010803" pitchFamily="18" charset="0"/>
            </a:endParaRPr>
          </a:p>
          <a:p>
            <a:pPr marL="342900" indent="-342900">
              <a:lnSpc>
                <a:spcPct val="80000"/>
              </a:lnSpc>
              <a:spcBef>
                <a:spcPct val="20000"/>
              </a:spcBef>
              <a:buClr>
                <a:srgbClr val="FFCC00"/>
              </a:buClr>
              <a:buSzPct val="70000"/>
            </a:pPr>
            <a:r>
              <a:rPr lang="zh-CN" altLang="en-US" sz="2200" dirty="0">
                <a:solidFill>
                  <a:srgbClr val="000514"/>
                </a:solidFill>
                <a:latin typeface="Garamond" panose="02020404030301010803" pitchFamily="18" charset="0"/>
              </a:rPr>
              <a:t>            </a:t>
            </a:r>
            <a:r>
              <a:rPr lang="en-US" altLang="zh-CN" sz="2200" dirty="0">
                <a:solidFill>
                  <a:srgbClr val="000514"/>
                </a:solidFill>
                <a:latin typeface="Garamond" panose="02020404030301010803" pitchFamily="18" charset="0"/>
              </a:rPr>
              <a:t>B=(</a:t>
            </a:r>
            <a:r>
              <a:rPr lang="en-US" altLang="zh-CN" sz="2200" dirty="0" err="1">
                <a:solidFill>
                  <a:srgbClr val="000514"/>
                </a:solidFill>
                <a:latin typeface="Garamond" panose="02020404030301010803" pitchFamily="18" charset="0"/>
              </a:rPr>
              <a:t>b</a:t>
            </a:r>
            <a:r>
              <a:rPr lang="en-US" altLang="zh-CN" sz="2200" baseline="-25000" dirty="0" err="1">
                <a:solidFill>
                  <a:srgbClr val="000514"/>
                </a:solidFill>
                <a:latin typeface="Garamond" panose="02020404030301010803" pitchFamily="18" charset="0"/>
              </a:rPr>
              <a:t>ij</a:t>
            </a:r>
            <a:r>
              <a:rPr lang="en-US" altLang="zh-CN" sz="2200" dirty="0">
                <a:solidFill>
                  <a:srgbClr val="000514"/>
                </a:solidFill>
                <a:latin typeface="Garamond" panose="02020404030301010803" pitchFamily="18" charset="0"/>
              </a:rPr>
              <a:t>)</a:t>
            </a:r>
            <a:r>
              <a:rPr lang="en-US" altLang="zh-CN" sz="2200" dirty="0" err="1">
                <a:solidFill>
                  <a:srgbClr val="000514"/>
                </a:solidFill>
                <a:latin typeface="Garamond" panose="02020404030301010803" pitchFamily="18" charset="0"/>
              </a:rPr>
              <a:t>n</a:t>
            </a:r>
            <a:r>
              <a:rPr lang="en-US" altLang="zh-CN" sz="2200" dirty="0" err="1">
                <a:solidFill>
                  <a:srgbClr val="000514"/>
                </a:solidFill>
                <a:latin typeface="Garamond" panose="02020404030301010803" pitchFamily="18" charset="0"/>
                <a:sym typeface="Symbol" panose="05050102010706020507" pitchFamily="18" charset="2"/>
              </a:rPr>
              <a:t></a:t>
            </a:r>
            <a:r>
              <a:rPr lang="en-US" altLang="zh-CN" sz="2200" dirty="0" err="1">
                <a:solidFill>
                  <a:srgbClr val="000514"/>
                </a:solidFill>
                <a:latin typeface="Garamond" panose="02020404030301010803" pitchFamily="18" charset="0"/>
              </a:rPr>
              <a:t>n</a:t>
            </a:r>
            <a:r>
              <a:rPr lang="en-US" altLang="zh-CN" sz="2200" dirty="0">
                <a:solidFill>
                  <a:srgbClr val="000514"/>
                </a:solidFill>
                <a:latin typeface="Garamond" panose="02020404030301010803" pitchFamily="18" charset="0"/>
              </a:rPr>
              <a:t>. </a:t>
            </a:r>
            <a:r>
              <a:rPr lang="zh-CN" altLang="en-US" sz="2200" dirty="0">
                <a:solidFill>
                  <a:srgbClr val="000514"/>
                </a:solidFill>
                <a:latin typeface="Garamond" panose="02020404030301010803" pitchFamily="18" charset="0"/>
              </a:rPr>
              <a:t>其中</a:t>
            </a:r>
            <a:endParaRPr lang="zh-CN" altLang="en-US" sz="2200" dirty="0">
              <a:solidFill>
                <a:srgbClr val="000514"/>
              </a:solidFill>
              <a:latin typeface="Garamond" panose="02020404030301010803" pitchFamily="18" charset="0"/>
            </a:endParaRPr>
          </a:p>
          <a:p>
            <a:pPr marL="342900" indent="-342900">
              <a:lnSpc>
                <a:spcPct val="80000"/>
              </a:lnSpc>
              <a:spcBef>
                <a:spcPct val="20000"/>
              </a:spcBef>
              <a:buClr>
                <a:srgbClr val="FFCC00"/>
              </a:buClr>
              <a:buSzPct val="70000"/>
            </a:pPr>
            <a:r>
              <a:rPr lang="zh-CN" altLang="en-US" sz="2200" dirty="0">
                <a:solidFill>
                  <a:srgbClr val="000514"/>
                </a:solidFill>
                <a:latin typeface="Garamond" panose="02020404030301010803" pitchFamily="18" charset="0"/>
              </a:rPr>
              <a:t>            </a:t>
            </a:r>
            <a:r>
              <a:rPr lang="en-US" altLang="zh-CN" sz="2200" dirty="0" err="1">
                <a:solidFill>
                  <a:srgbClr val="000514"/>
                </a:solidFill>
                <a:latin typeface="Garamond" panose="02020404030301010803" pitchFamily="18" charset="0"/>
              </a:rPr>
              <a:t>b</a:t>
            </a:r>
            <a:r>
              <a:rPr lang="en-US" altLang="zh-CN" sz="2200" baseline="-25000" dirty="0" err="1">
                <a:solidFill>
                  <a:srgbClr val="000514"/>
                </a:solidFill>
                <a:latin typeface="Garamond" panose="02020404030301010803" pitchFamily="18" charset="0"/>
              </a:rPr>
              <a:t>ij</a:t>
            </a:r>
            <a:r>
              <a:rPr lang="en-US" altLang="zh-CN" sz="2200" dirty="0">
                <a:solidFill>
                  <a:srgbClr val="000514"/>
                </a:solidFill>
                <a:latin typeface="Garamond" panose="02020404030301010803" pitchFamily="18" charset="0"/>
              </a:rPr>
              <a:t>=l(x</a:t>
            </a:r>
            <a:r>
              <a:rPr lang="en-US" altLang="zh-CN" sz="2200" baseline="-25000" dirty="0">
                <a:solidFill>
                  <a:srgbClr val="000514"/>
                </a:solidFill>
                <a:latin typeface="Garamond" panose="02020404030301010803" pitchFamily="18" charset="0"/>
              </a:rPr>
              <a:t>i</a:t>
            </a:r>
            <a:r>
              <a:rPr lang="en-US" altLang="zh-CN" sz="2200" dirty="0">
                <a:solidFill>
                  <a:srgbClr val="000514"/>
                </a:solidFill>
                <a:latin typeface="Garamond" panose="02020404030301010803" pitchFamily="18" charset="0"/>
              </a:rPr>
              <a:t>)+l(</a:t>
            </a:r>
            <a:r>
              <a:rPr lang="en-US" altLang="zh-CN" sz="2200" dirty="0" err="1">
                <a:solidFill>
                  <a:srgbClr val="000514"/>
                </a:solidFill>
                <a:latin typeface="Garamond" panose="02020404030301010803" pitchFamily="18" charset="0"/>
              </a:rPr>
              <a:t>y</a:t>
            </a:r>
            <a:r>
              <a:rPr lang="en-US" altLang="zh-CN" sz="2200" baseline="-25000" dirty="0" err="1">
                <a:solidFill>
                  <a:srgbClr val="000514"/>
                </a:solidFill>
                <a:latin typeface="Garamond" panose="02020404030301010803" pitchFamily="18" charset="0"/>
              </a:rPr>
              <a:t>j</a:t>
            </a:r>
            <a:r>
              <a:rPr lang="en-US" altLang="zh-CN" sz="2200" dirty="0">
                <a:solidFill>
                  <a:srgbClr val="000514"/>
                </a:solidFill>
                <a:latin typeface="Garamond" panose="02020404030301010803" pitchFamily="18" charset="0"/>
              </a:rPr>
              <a:t>)-</a:t>
            </a:r>
            <a:r>
              <a:rPr lang="en-US" altLang="zh-CN" sz="2200" dirty="0" err="1">
                <a:solidFill>
                  <a:srgbClr val="000514"/>
                </a:solidFill>
                <a:latin typeface="Garamond" panose="02020404030301010803" pitchFamily="18" charset="0"/>
              </a:rPr>
              <a:t>c</a:t>
            </a:r>
            <a:r>
              <a:rPr lang="en-US" altLang="zh-CN" sz="2200" baseline="-25000" dirty="0" err="1">
                <a:solidFill>
                  <a:srgbClr val="000514"/>
                </a:solidFill>
                <a:latin typeface="Garamond" panose="02020404030301010803" pitchFamily="18" charset="0"/>
              </a:rPr>
              <a:t>ij</a:t>
            </a:r>
            <a:r>
              <a:rPr lang="en-US" altLang="zh-CN" sz="2200" dirty="0">
                <a:solidFill>
                  <a:srgbClr val="000514"/>
                </a:solidFill>
                <a:latin typeface="Garamond" panose="02020404030301010803" pitchFamily="18" charset="0"/>
              </a:rPr>
              <a:t>.</a:t>
            </a:r>
            <a:endParaRPr lang="en-US" altLang="zh-CN" sz="2200" dirty="0">
              <a:solidFill>
                <a:srgbClr val="000514"/>
              </a:solidFill>
              <a:latin typeface="Garamond" panose="02020404030301010803" pitchFamily="18" charset="0"/>
            </a:endParaRPr>
          </a:p>
        </p:txBody>
      </p:sp>
      <p:sp>
        <p:nvSpPr>
          <p:cNvPr id="9"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10" name="矩形 9"/>
          <p:cNvSpPr/>
          <p:nvPr/>
        </p:nvSpPr>
        <p:spPr>
          <a:xfrm>
            <a:off x="6705600" y="3889829"/>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矩形 10"/>
          <p:cNvSpPr/>
          <p:nvPr/>
        </p:nvSpPr>
        <p:spPr>
          <a:xfrm>
            <a:off x="8091714" y="3911601"/>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p:nvSpPr>
        <p:spPr>
          <a:xfrm>
            <a:off x="6990443" y="4590143"/>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478"/>
                                        </p:tgtEl>
                                        <p:attrNameLst>
                                          <p:attrName>style.visibility</p:attrName>
                                        </p:attrNameLst>
                                      </p:cBhvr>
                                      <p:to>
                                        <p:strVal val="visible"/>
                                      </p:to>
                                    </p:set>
                                    <p:animEffect transition="in" filter="blinds(horizontal)">
                                      <p:cBhvr>
                                        <p:cTn id="7" dur="500"/>
                                        <p:tgtEl>
                                          <p:spTgt spid="11294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9477"/>
                                        </p:tgtEl>
                                        <p:attrNameLst>
                                          <p:attrName>style.visibility</p:attrName>
                                        </p:attrNameLst>
                                      </p:cBhvr>
                                      <p:to>
                                        <p:strVal val="visible"/>
                                      </p:to>
                                    </p:set>
                                    <p:animEffect transition="in" filter="wipe(up)">
                                      <p:cBhvr>
                                        <p:cTn id="12" dur="500"/>
                                        <p:tgtEl>
                                          <p:spTgt spid="11294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29476"/>
                                        </p:tgtEl>
                                        <p:attrNameLst>
                                          <p:attrName>style.visibility</p:attrName>
                                        </p:attrNameLst>
                                      </p:cBhvr>
                                      <p:to>
                                        <p:strVal val="visible"/>
                                      </p:to>
                                    </p:set>
                                    <p:animEffect transition="in" filter="wipe(up)">
                                      <p:cBhvr>
                                        <p:cTn id="17" dur="500"/>
                                        <p:tgtEl>
                                          <p:spTgt spid="11294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7" grpId="0" animBg="1"/>
      <p:bldP spid="1129478" grpId="0"/>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ChangeArrowheads="1"/>
          </p:cNvSpPr>
          <p:nvPr/>
        </p:nvSpPr>
        <p:spPr bwMode="auto">
          <a:xfrm>
            <a:off x="514120" y="4890634"/>
            <a:ext cx="4572000" cy="1643062"/>
          </a:xfrm>
          <a:prstGeom prst="rect">
            <a:avLst/>
          </a:prstGeom>
          <a:noFill/>
          <a:ln w="9525">
            <a:noFill/>
            <a:miter lim="800000"/>
          </a:ln>
        </p:spPr>
        <p:txBody>
          <a:bodyPr>
            <a:spAutoFit/>
          </a:bodyPr>
          <a:lstStyle/>
          <a:p>
            <a:pPr>
              <a:spcBef>
                <a:spcPct val="10000"/>
              </a:spcBef>
            </a:pPr>
            <a:r>
              <a:rPr lang="zh-CN" altLang="zh-CN" dirty="0">
                <a:solidFill>
                  <a:srgbClr val="000000"/>
                </a:solidFill>
              </a:rPr>
              <a:t>r&lt;n,B中没覆盖的元素均减δ；</a:t>
            </a:r>
            <a:endParaRPr lang="zh-CN" altLang="zh-CN" dirty="0">
              <a:solidFill>
                <a:srgbClr val="000000"/>
              </a:solidFill>
            </a:endParaRPr>
          </a:p>
          <a:p>
            <a:pPr>
              <a:spcBef>
                <a:spcPct val="10000"/>
              </a:spcBef>
            </a:pPr>
            <a:r>
              <a:rPr lang="zh-CN" altLang="zh-CN" dirty="0">
                <a:solidFill>
                  <a:srgbClr val="000000"/>
                </a:solidFill>
              </a:rPr>
              <a:t>修改界值，结果如右。</a:t>
            </a:r>
            <a:endParaRPr lang="zh-CN" altLang="zh-CN" dirty="0">
              <a:solidFill>
                <a:srgbClr val="000000"/>
              </a:solidFill>
            </a:endParaRPr>
          </a:p>
          <a:p>
            <a:pPr>
              <a:spcBef>
                <a:spcPct val="10000"/>
              </a:spcBef>
            </a:pPr>
            <a:r>
              <a:rPr lang="zh-CN" altLang="zh-CN" dirty="0">
                <a:solidFill>
                  <a:srgbClr val="000000"/>
                </a:solidFill>
              </a:rPr>
              <a:t>这时一个最小覆盖是第1，5两列，第3行。δ=1</a:t>
            </a:r>
            <a:endParaRPr lang="en-US" altLang="zh-CN" dirty="0">
              <a:solidFill>
                <a:srgbClr val="000000"/>
              </a:solidFill>
            </a:endParaRPr>
          </a:p>
        </p:txBody>
      </p:sp>
      <p:pic>
        <p:nvPicPr>
          <p:cNvPr id="1130500" name="Picture 4"/>
          <p:cNvPicPr>
            <a:picLocks noChangeAspect="1" noChangeArrowheads="1"/>
          </p:cNvPicPr>
          <p:nvPr/>
        </p:nvPicPr>
        <p:blipFill>
          <a:blip r:embed="rId1" cstate="print"/>
          <a:srcRect/>
          <a:stretch>
            <a:fillRect/>
          </a:stretch>
        </p:blipFill>
        <p:spPr bwMode="auto">
          <a:xfrm>
            <a:off x="6237288" y="3698875"/>
            <a:ext cx="2244725" cy="2363788"/>
          </a:xfrm>
          <a:prstGeom prst="rect">
            <a:avLst/>
          </a:prstGeom>
          <a:noFill/>
          <a:ln w="9525">
            <a:noFill/>
            <a:miter lim="800000"/>
            <a:headEnd/>
            <a:tailEnd/>
          </a:ln>
        </p:spPr>
      </p:pic>
      <p:pic>
        <p:nvPicPr>
          <p:cNvPr id="71685" name="Picture 5"/>
          <p:cNvPicPr>
            <a:picLocks noChangeAspect="1" noChangeArrowheads="1"/>
          </p:cNvPicPr>
          <p:nvPr/>
        </p:nvPicPr>
        <p:blipFill>
          <a:blip r:embed="rId2" cstate="print"/>
          <a:srcRect l="8051" t="10718" r="6746" b="7649"/>
          <a:stretch>
            <a:fillRect/>
          </a:stretch>
        </p:blipFill>
        <p:spPr bwMode="auto">
          <a:xfrm>
            <a:off x="6237288" y="1133475"/>
            <a:ext cx="2228850" cy="2295525"/>
          </a:xfrm>
          <a:prstGeom prst="rect">
            <a:avLst/>
          </a:prstGeom>
          <a:noFill/>
          <a:ln w="9525">
            <a:noFill/>
            <a:miter lim="800000"/>
            <a:headEnd/>
            <a:tailEnd/>
          </a:ln>
        </p:spPr>
      </p:pic>
      <p:sp>
        <p:nvSpPr>
          <p:cNvPr id="1130502" name="AutoShape 6"/>
          <p:cNvSpPr>
            <a:spLocks noChangeArrowheads="1"/>
          </p:cNvSpPr>
          <p:nvPr/>
        </p:nvSpPr>
        <p:spPr bwMode="auto">
          <a:xfrm>
            <a:off x="7272338" y="3473450"/>
            <a:ext cx="360362" cy="360363"/>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p>
            <a:endParaRPr lang="zh-CN" altLang="zh-CN" sz="1800">
              <a:solidFill>
                <a:srgbClr val="4D5B6B"/>
              </a:solidFill>
            </a:endParaRPr>
          </a:p>
        </p:txBody>
      </p:sp>
      <p:sp>
        <p:nvSpPr>
          <p:cNvPr id="71687" name="矩形 6"/>
          <p:cNvSpPr>
            <a:spLocks noChangeArrowheads="1"/>
          </p:cNvSpPr>
          <p:nvPr/>
        </p:nvSpPr>
        <p:spPr bwMode="auto">
          <a:xfrm>
            <a:off x="593721" y="1250950"/>
            <a:ext cx="2054225" cy="461963"/>
          </a:xfrm>
          <a:prstGeom prst="rect">
            <a:avLst/>
          </a:prstGeom>
          <a:noFill/>
          <a:ln w="9525">
            <a:noFill/>
            <a:miter lim="800000"/>
          </a:ln>
        </p:spPr>
        <p:txBody>
          <a:bodyPr>
            <a:spAutoFit/>
          </a:bodyPr>
          <a:lstStyle/>
          <a:p>
            <a:r>
              <a:rPr lang="zh-CN" altLang="en-US">
                <a:solidFill>
                  <a:srgbClr val="000000"/>
                </a:solidFill>
              </a:rPr>
              <a:t>解（续）</a:t>
            </a:r>
            <a:endParaRPr lang="zh-CN" altLang="en-US" sz="1800">
              <a:solidFill>
                <a:srgbClr val="4D5B6B"/>
              </a:solidFill>
            </a:endParaRPr>
          </a:p>
        </p:txBody>
      </p:sp>
      <p:sp>
        <p:nvSpPr>
          <p:cNvPr id="8" name="矩形 7"/>
          <p:cNvSpPr>
            <a:spLocks noChangeArrowheads="1"/>
          </p:cNvSpPr>
          <p:nvPr/>
        </p:nvSpPr>
        <p:spPr bwMode="auto">
          <a:xfrm>
            <a:off x="598484" y="1709738"/>
            <a:ext cx="5378450" cy="1712912"/>
          </a:xfrm>
          <a:prstGeom prst="rect">
            <a:avLst/>
          </a:prstGeom>
          <a:solidFill>
            <a:srgbClr val="CCECFF"/>
          </a:solidFill>
          <a:ln w="28575" algn="ctr">
            <a:solidFill>
              <a:srgbClr val="0070C0"/>
            </a:solidFill>
            <a:miter lim="800000"/>
          </a:ln>
        </p:spPr>
        <p:txBody>
          <a:bodyPr>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anose="02020404030301010803" pitchFamily="18" charset="0"/>
                <a:ea typeface="宋体" panose="02010600030101010101" pitchFamily="2" charset="-122"/>
              </a:rPr>
              <a:t>Step2</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在</a:t>
            </a:r>
            <a:r>
              <a:rPr lang="en-US" altLang="zh-CN" sz="1800" dirty="0">
                <a:solidFill>
                  <a:srgbClr val="000514"/>
                </a:solidFill>
                <a:latin typeface="Garamond" panose="02020404030301010803" pitchFamily="18" charset="0"/>
                <a:ea typeface="宋体" panose="02010600030101010101" pitchFamily="2" charset="-122"/>
              </a:rPr>
              <a:t>B</a:t>
            </a:r>
            <a:r>
              <a:rPr lang="zh-CN" altLang="en-US" sz="1800" dirty="0">
                <a:solidFill>
                  <a:srgbClr val="000514"/>
                </a:solidFill>
                <a:latin typeface="Garamond" panose="02020404030301010803" pitchFamily="18" charset="0"/>
                <a:ea typeface="宋体" panose="02010600030101010101" pitchFamily="2" charset="-122"/>
              </a:rPr>
              <a:t>中对</a:t>
            </a:r>
            <a:r>
              <a:rPr lang="en-US" altLang="zh-CN" sz="1800" dirty="0">
                <a:solidFill>
                  <a:srgbClr val="000514"/>
                </a:solidFill>
                <a:latin typeface="Garamond" panose="02020404030301010803" pitchFamily="18" charset="0"/>
                <a:ea typeface="宋体" panose="02010600030101010101" pitchFamily="2" charset="-122"/>
              </a:rPr>
              <a:t>0</a:t>
            </a:r>
            <a:r>
              <a:rPr lang="zh-CN" altLang="en-US" sz="1800" dirty="0">
                <a:solidFill>
                  <a:srgbClr val="000514"/>
                </a:solidFill>
                <a:latin typeface="Garamond" panose="02020404030301010803" pitchFamily="18" charset="0"/>
                <a:ea typeface="宋体" panose="02010600030101010101" pitchFamily="2" charset="-122"/>
              </a:rPr>
              <a:t>元素进行最小覆盖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覆盖数为</a:t>
            </a:r>
            <a:r>
              <a:rPr lang="en-US" altLang="zh-CN" sz="1800" dirty="0">
                <a:solidFill>
                  <a:srgbClr val="000514"/>
                </a:solidFill>
                <a:latin typeface="Garamond" panose="02020404030301010803" pitchFamily="18" charset="0"/>
                <a:ea typeface="宋体" panose="02010600030101010101" pitchFamily="2" charset="-122"/>
              </a:rPr>
              <a:t>r.</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2.1.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a:solidFill>
                  <a:srgbClr val="000514"/>
                </a:solidFill>
                <a:latin typeface="Garamond" panose="02020404030301010803" pitchFamily="18" charset="0"/>
                <a:ea typeface="宋体" panose="02010600030101010101" pitchFamily="2" charset="-122"/>
              </a:rPr>
              <a:t>r=n, </a:t>
            </a:r>
            <a:r>
              <a:rPr lang="zh-CN" altLang="en-US" sz="1800" dirty="0">
                <a:solidFill>
                  <a:srgbClr val="000514"/>
                </a:solidFill>
                <a:latin typeface="Garamond" panose="02020404030301010803" pitchFamily="18" charset="0"/>
                <a:ea typeface="宋体" panose="02010600030101010101" pitchFamily="2" charset="-122"/>
              </a:rPr>
              <a:t>转</a:t>
            </a:r>
            <a:r>
              <a:rPr lang="en-US" altLang="zh-CN" sz="1800" dirty="0">
                <a:solidFill>
                  <a:srgbClr val="000514"/>
                </a:solidFill>
                <a:latin typeface="Garamond" panose="02020404030301010803" pitchFamily="18" charset="0"/>
                <a:ea typeface="宋体" panose="02010600030101010101" pitchFamily="2" charset="-122"/>
              </a:rPr>
              <a:t>Step4.</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2.2. </a:t>
            </a:r>
            <a:r>
              <a:rPr lang="zh-CN" altLang="en-US" sz="1800" dirty="0">
                <a:solidFill>
                  <a:srgbClr val="000514"/>
                </a:solidFill>
                <a:latin typeface="Garamond" panose="02020404030301010803" pitchFamily="18" charset="0"/>
                <a:ea typeface="宋体" panose="02010600030101010101" pitchFamily="2" charset="-122"/>
              </a:rPr>
              <a:t>在未覆盖的元素中选最小非零元</a:t>
            </a:r>
            <a:r>
              <a:rPr lang="en-US" altLang="zh-CN" sz="1800" dirty="0">
                <a:solidFill>
                  <a:srgbClr val="000514"/>
                </a:solidFill>
                <a:latin typeface="Garamond" panose="02020404030301010803" pitchFamily="18" charset="0"/>
                <a:ea typeface="宋体" panose="02010600030101010101" pitchFamily="2" charset="-122"/>
              </a:rPr>
              <a:t>, </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zh-CN" altLang="en-US" sz="1800" dirty="0">
                <a:solidFill>
                  <a:srgbClr val="000514"/>
                </a:solidFill>
                <a:latin typeface="Garamond" panose="02020404030301010803" pitchFamily="18" charset="0"/>
                <a:ea typeface="宋体" panose="02010600030101010101" pitchFamily="2" charset="-122"/>
              </a:rPr>
              <a:t>                   设值为</a:t>
            </a:r>
            <a:r>
              <a:rPr lang="zh-CN" altLang="en-US"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a:solidFill>
                  <a:srgbClr val="000514"/>
                </a:solidFill>
                <a:latin typeface="Garamond" panose="02020404030301010803" pitchFamily="18" charset="0"/>
                <a:ea typeface="宋体" panose="02010600030101010101" pitchFamily="2" charset="-122"/>
              </a:rPr>
              <a:t>x</a:t>
            </a:r>
            <a:r>
              <a:rPr lang="en-US" altLang="zh-CN" sz="1800" baseline="-25000" dirty="0">
                <a:solidFill>
                  <a:srgbClr val="000514"/>
                </a:solidFill>
                <a:latin typeface="Garamond" panose="02020404030301010803" pitchFamily="18" charset="0"/>
                <a:ea typeface="宋体" panose="02010600030101010101" pitchFamily="2" charset="-122"/>
              </a:rPr>
              <a:t>i</a:t>
            </a:r>
            <a:r>
              <a:rPr lang="zh-CN" altLang="en-US" sz="1800" dirty="0">
                <a:solidFill>
                  <a:srgbClr val="000514"/>
                </a:solidFill>
                <a:latin typeface="Garamond" panose="02020404030301010803" pitchFamily="18" charset="0"/>
                <a:ea typeface="宋体" panose="02010600030101010101" pitchFamily="2" charset="-122"/>
              </a:rPr>
              <a:t>行</a:t>
            </a:r>
            <a:r>
              <a:rPr lang="en-US" altLang="zh-CN" sz="1800" dirty="0">
                <a:solidFill>
                  <a:srgbClr val="000514"/>
                </a:solidFill>
                <a:latin typeface="Garamond" panose="02020404030301010803" pitchFamily="18" charset="0"/>
                <a:ea typeface="宋体" panose="02010600030101010101" pitchFamily="2" charset="-122"/>
              </a:rPr>
              <a:t>, </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zh-CN" altLang="en-US" sz="1800" dirty="0">
                <a:solidFill>
                  <a:srgbClr val="000514"/>
                </a:solidFill>
                <a:latin typeface="Garamond" panose="02020404030301010803" pitchFamily="18" charset="0"/>
                <a:ea typeface="宋体" panose="02010600030101010101" pitchFamily="2" charset="-122"/>
              </a:rPr>
              <a:t>列均已覆盖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则</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err="1">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a:solidFill>
                  <a:srgbClr val="000514"/>
                </a:solidFill>
                <a:latin typeface="Garamond" panose="02020404030301010803" pitchFamily="18" charset="0"/>
                <a:ea typeface="宋体" panose="02010600030101010101" pitchFamily="2" charset="-122"/>
              </a:rPr>
              <a:t>x</a:t>
            </a:r>
            <a:r>
              <a:rPr lang="en-US" altLang="zh-CN" sz="1800" baseline="-25000" dirty="0">
                <a:solidFill>
                  <a:srgbClr val="000514"/>
                </a:solidFill>
                <a:latin typeface="Garamond" panose="02020404030301010803" pitchFamily="18" charset="0"/>
                <a:ea typeface="宋体" panose="02010600030101010101" pitchFamily="2" charset="-122"/>
              </a:rPr>
              <a:t>i</a:t>
            </a:r>
            <a:r>
              <a:rPr lang="zh-CN" altLang="en-US" sz="1800" dirty="0">
                <a:solidFill>
                  <a:srgbClr val="000514"/>
                </a:solidFill>
                <a:latin typeface="Garamond" panose="02020404030301010803" pitchFamily="18" charset="0"/>
                <a:ea typeface="宋体" panose="02010600030101010101" pitchFamily="2" charset="-122"/>
              </a:rPr>
              <a:t>行</a:t>
            </a:r>
            <a:r>
              <a:rPr lang="en-US" altLang="zh-CN" sz="1800" dirty="0">
                <a:solidFill>
                  <a:srgbClr val="000514"/>
                </a:solidFill>
                <a:latin typeface="Garamond" panose="02020404030301010803" pitchFamily="18" charset="0"/>
                <a:ea typeface="宋体" panose="02010600030101010101" pitchFamily="2" charset="-122"/>
              </a:rPr>
              <a:t>, </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zh-CN" altLang="en-US" sz="1800" dirty="0">
                <a:solidFill>
                  <a:srgbClr val="000514"/>
                </a:solidFill>
                <a:latin typeface="Garamond" panose="02020404030301010803" pitchFamily="18" charset="0"/>
                <a:ea typeface="宋体" panose="02010600030101010101" pitchFamily="2" charset="-122"/>
              </a:rPr>
              <a:t>列均未覆盖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则</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err="1">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p:txBody>
      </p:sp>
      <p:sp>
        <p:nvSpPr>
          <p:cNvPr id="9" name="矩形 8"/>
          <p:cNvSpPr>
            <a:spLocks noChangeArrowheads="1"/>
          </p:cNvSpPr>
          <p:nvPr/>
        </p:nvSpPr>
        <p:spPr bwMode="auto">
          <a:xfrm>
            <a:off x="595082" y="3422195"/>
            <a:ext cx="5381852" cy="1163638"/>
          </a:xfrm>
          <a:prstGeom prst="rect">
            <a:avLst/>
          </a:prstGeom>
          <a:solidFill>
            <a:srgbClr val="CCECFF"/>
          </a:solidFill>
          <a:ln w="28575" algn="ctr">
            <a:solidFill>
              <a:srgbClr val="0070C0"/>
            </a:solidFill>
            <a:miter lim="800000"/>
          </a:ln>
        </p:spPr>
        <p:txBody>
          <a:bodyPr wrap="square">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anose="02020404030301010803" pitchFamily="18" charset="0"/>
                <a:ea typeface="宋体" panose="02010600030101010101" pitchFamily="2" charset="-122"/>
              </a:rPr>
              <a:t>Step3</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修改界值</a:t>
            </a:r>
            <a:endParaRPr lang="zh-CN" altLang="en-US"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zh-CN" altLang="en-US" sz="1800" dirty="0">
                <a:solidFill>
                  <a:srgbClr val="000514"/>
                </a:solidFill>
                <a:latin typeface="Garamond" panose="02020404030301010803" pitchFamily="18" charset="0"/>
                <a:ea typeface="宋体" panose="02010600030101010101" pitchFamily="2" charset="-122"/>
              </a:rPr>
              <a:t>           若</a:t>
            </a:r>
            <a:r>
              <a:rPr lang="en-US" altLang="zh-CN" sz="1800" dirty="0">
                <a:solidFill>
                  <a:srgbClr val="000514"/>
                </a:solidFill>
                <a:latin typeface="Garamond" panose="02020404030301010803" pitchFamily="18" charset="0"/>
                <a:ea typeface="宋体" panose="02010600030101010101" pitchFamily="2" charset="-122"/>
              </a:rPr>
              <a:t>x</a:t>
            </a:r>
            <a:r>
              <a:rPr lang="en-US" altLang="zh-CN" sz="1800" baseline="-25000" dirty="0">
                <a:solidFill>
                  <a:srgbClr val="000514"/>
                </a:solidFill>
                <a:latin typeface="Garamond" panose="02020404030301010803" pitchFamily="18" charset="0"/>
                <a:ea typeface="宋体" panose="02010600030101010101" pitchFamily="2" charset="-122"/>
              </a:rPr>
              <a:t>i</a:t>
            </a:r>
            <a:r>
              <a:rPr lang="zh-CN" altLang="en-US" sz="1800" dirty="0">
                <a:solidFill>
                  <a:srgbClr val="000514"/>
                </a:solidFill>
                <a:latin typeface="Garamond" panose="02020404030301010803" pitchFamily="18" charset="0"/>
                <a:ea typeface="宋体" panose="02010600030101010101" pitchFamily="2" charset="-122"/>
              </a:rPr>
              <a:t>行未覆盖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令</a:t>
            </a:r>
            <a:r>
              <a:rPr lang="en-US" altLang="zh-CN" sz="1800" dirty="0">
                <a:solidFill>
                  <a:srgbClr val="000514"/>
                </a:solidFill>
                <a:latin typeface="Garamond" panose="02020404030301010803" pitchFamily="18" charset="0"/>
                <a:ea typeface="宋体" panose="02010600030101010101" pitchFamily="2" charset="-122"/>
              </a:rPr>
              <a:t>l(x</a:t>
            </a:r>
            <a:r>
              <a:rPr lang="en-US" altLang="zh-CN" sz="1800" baseline="-25000" dirty="0">
                <a:solidFill>
                  <a:srgbClr val="000514"/>
                </a:solidFill>
                <a:latin typeface="Garamond" panose="02020404030301010803" pitchFamily="18" charset="0"/>
                <a:ea typeface="宋体" panose="02010600030101010101" pitchFamily="2" charset="-122"/>
              </a:rPr>
              <a:t>i</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l(x</a:t>
            </a:r>
            <a:r>
              <a:rPr lang="en-US" altLang="zh-CN" sz="1800" baseline="-25000" dirty="0">
                <a:solidFill>
                  <a:srgbClr val="000514"/>
                </a:solidFill>
                <a:latin typeface="Garamond" panose="02020404030301010803" pitchFamily="18" charset="0"/>
                <a:ea typeface="宋体" panose="02010600030101010101" pitchFamily="2" charset="-122"/>
              </a:rPr>
              <a:t>i</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zh-CN" altLang="en-US" sz="1800" dirty="0">
                <a:solidFill>
                  <a:srgbClr val="000514"/>
                </a:solidFill>
                <a:latin typeface="Garamond" panose="02020404030301010803" pitchFamily="18" charset="0"/>
                <a:ea typeface="宋体" panose="02010600030101010101" pitchFamily="2" charset="-122"/>
              </a:rPr>
              <a:t>列已覆盖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令</a:t>
            </a:r>
            <a:r>
              <a:rPr lang="en-US" altLang="zh-CN" sz="1800" dirty="0">
                <a:solidFill>
                  <a:srgbClr val="000514"/>
                </a:solidFill>
                <a:latin typeface="Garamond" panose="02020404030301010803" pitchFamily="18" charset="0"/>
                <a:ea typeface="宋体" panose="02010600030101010101" pitchFamily="2" charset="-122"/>
              </a:rPr>
              <a:t>l(</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l(</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删除覆盖标记</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转</a:t>
            </a:r>
            <a:r>
              <a:rPr lang="en-US" altLang="zh-CN" sz="1800" dirty="0">
                <a:solidFill>
                  <a:srgbClr val="000514"/>
                </a:solidFill>
                <a:latin typeface="Garamond" panose="02020404030301010803" pitchFamily="18" charset="0"/>
                <a:ea typeface="宋体" panose="02010600030101010101" pitchFamily="2" charset="-122"/>
              </a:rPr>
              <a:t>step2.</a:t>
            </a:r>
            <a:endParaRPr lang="en-US" altLang="zh-CN" sz="1800" dirty="0">
              <a:solidFill>
                <a:srgbClr val="000514"/>
              </a:solidFill>
              <a:latin typeface="Garamond" panose="02020404030301010803" pitchFamily="18" charset="0"/>
              <a:ea typeface="宋体" panose="02010600030101010101" pitchFamily="2" charset="-122"/>
            </a:endParaRPr>
          </a:p>
        </p:txBody>
      </p:sp>
      <p:sp>
        <p:nvSpPr>
          <p:cNvPr id="10" name="标题 9"/>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12" name="矩形 11"/>
          <p:cNvSpPr/>
          <p:nvPr/>
        </p:nvSpPr>
        <p:spPr>
          <a:xfrm>
            <a:off x="6618514" y="3918858"/>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p:nvSpPr>
        <p:spPr>
          <a:xfrm>
            <a:off x="6952343" y="2119086"/>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p:nvSpPr>
        <p:spPr>
          <a:xfrm>
            <a:off x="6654802" y="134262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p:nvSpPr>
        <p:spPr>
          <a:xfrm>
            <a:off x="8055431" y="1375735"/>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577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2538" y="4107543"/>
            <a:ext cx="1905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773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8514" y="5696857"/>
            <a:ext cx="15811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8019143" y="3984172"/>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5773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5654" y="4092247"/>
            <a:ext cx="914538" cy="1478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6618515" y="4688114"/>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矩形 20"/>
          <p:cNvSpPr/>
          <p:nvPr/>
        </p:nvSpPr>
        <p:spPr>
          <a:xfrm>
            <a:off x="7272338" y="4059576"/>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20" name="Picture 2" descr="ScreenHunter_17"/>
          <p:cNvPicPr>
            <a:picLocks noChangeAspect="1" noChangeArrowheads="1"/>
          </p:cNvPicPr>
          <p:nvPr/>
        </p:nvPicPr>
        <p:blipFill>
          <a:blip r:embed="rId6" cstate="print"/>
          <a:srcRect/>
          <a:stretch>
            <a:fillRect/>
          </a:stretch>
        </p:blipFill>
        <p:spPr bwMode="auto">
          <a:xfrm>
            <a:off x="5287964" y="5581650"/>
            <a:ext cx="1098406" cy="1276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30502"/>
                                        </p:tgtEl>
                                        <p:attrNameLst>
                                          <p:attrName>style.visibility</p:attrName>
                                        </p:attrNameLst>
                                      </p:cBhvr>
                                      <p:to>
                                        <p:strVal val="visible"/>
                                      </p:to>
                                    </p:set>
                                    <p:animEffect transition="in" filter="wipe(up)">
                                      <p:cBhvr>
                                        <p:cTn id="11" dur="500"/>
                                        <p:tgtEl>
                                          <p:spTgt spid="113050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3050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5773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577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577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30498">
                                            <p:txEl>
                                              <p:pRg st="0" end="0"/>
                                            </p:txEl>
                                          </p:spTgt>
                                        </p:tgtEl>
                                        <p:attrNameLst>
                                          <p:attrName>style.visibility</p:attrName>
                                        </p:attrNameLst>
                                      </p:cBhvr>
                                      <p:to>
                                        <p:strVal val="visible"/>
                                      </p:to>
                                    </p:set>
                                    <p:animEffect transition="in" filter="blinds(horizontal)">
                                      <p:cBhvr>
                                        <p:cTn id="26" dur="500"/>
                                        <p:tgtEl>
                                          <p:spTgt spid="113049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57734"/>
                                        </p:tgtEl>
                                      </p:cBhvr>
                                    </p:animEffect>
                                    <p:set>
                                      <p:cBhvr>
                                        <p:cTn id="31" dur="1" fill="hold">
                                          <p:stCondLst>
                                            <p:cond delay="499"/>
                                          </p:stCondLst>
                                        </p:cTn>
                                        <p:tgtEl>
                                          <p:spTgt spid="45773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30498">
                                            <p:txEl>
                                              <p:pRg st="1" end="1"/>
                                            </p:txEl>
                                          </p:spTgt>
                                        </p:tgtEl>
                                        <p:attrNameLst>
                                          <p:attrName>style.visibility</p:attrName>
                                        </p:attrNameLst>
                                      </p:cBhvr>
                                      <p:to>
                                        <p:strVal val="visible"/>
                                      </p:to>
                                    </p:set>
                                    <p:animEffect transition="in" filter="blinds(horizontal)">
                                      <p:cBhvr>
                                        <p:cTn id="36" dur="500"/>
                                        <p:tgtEl>
                                          <p:spTgt spid="113049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57730"/>
                                        </p:tgtEl>
                                      </p:cBhvr>
                                    </p:animEffect>
                                    <p:set>
                                      <p:cBhvr>
                                        <p:cTn id="41" dur="1" fill="hold">
                                          <p:stCondLst>
                                            <p:cond delay="499"/>
                                          </p:stCondLst>
                                        </p:cTn>
                                        <p:tgtEl>
                                          <p:spTgt spid="45773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457733"/>
                                        </p:tgtEl>
                                      </p:cBhvr>
                                    </p:animEffect>
                                    <p:set>
                                      <p:cBhvr>
                                        <p:cTn id="46" dur="1" fill="hold">
                                          <p:stCondLst>
                                            <p:cond delay="499"/>
                                          </p:stCondLst>
                                        </p:cTn>
                                        <p:tgtEl>
                                          <p:spTgt spid="4577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130498">
                                            <p:txEl>
                                              <p:pRg st="2" end="2"/>
                                            </p:txEl>
                                          </p:spTgt>
                                        </p:tgtEl>
                                        <p:attrNameLst>
                                          <p:attrName>style.visibility</p:attrName>
                                        </p:attrNameLst>
                                      </p:cBhvr>
                                      <p:to>
                                        <p:strVal val="visible"/>
                                      </p:to>
                                    </p:set>
                                    <p:animEffect transition="in" filter="blinds(horizontal)">
                                      <p:cBhvr>
                                        <p:cTn id="51" dur="500"/>
                                        <p:tgtEl>
                                          <p:spTgt spid="1130498">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22" presetClass="entr" presetSubtype="8"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02" grpId="0" animBg="1"/>
      <p:bldP spid="12" grpId="0" animBg="1"/>
      <p:bldP spid="14" grpId="0" animBg="1"/>
      <p:bldP spid="13" grpId="0" animBg="1"/>
      <p:bldP spid="11"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1522" name="Picture 2"/>
          <p:cNvPicPr>
            <a:picLocks noChangeAspect="1" noChangeArrowheads="1"/>
          </p:cNvPicPr>
          <p:nvPr/>
        </p:nvPicPr>
        <p:blipFill>
          <a:blip r:embed="rId1" cstate="print"/>
          <a:srcRect/>
          <a:stretch>
            <a:fillRect/>
          </a:stretch>
        </p:blipFill>
        <p:spPr bwMode="auto">
          <a:xfrm>
            <a:off x="6146800" y="4260610"/>
            <a:ext cx="2339975" cy="2466975"/>
          </a:xfrm>
          <a:prstGeom prst="rect">
            <a:avLst/>
          </a:prstGeom>
          <a:noFill/>
          <a:ln w="9525">
            <a:noFill/>
            <a:miter lim="800000"/>
            <a:headEnd/>
            <a:tailEnd/>
          </a:ln>
        </p:spPr>
      </p:pic>
      <p:sp>
        <p:nvSpPr>
          <p:cNvPr id="72707" name="Rectangle 3"/>
          <p:cNvSpPr>
            <a:spLocks noChangeArrowheads="1"/>
          </p:cNvSpPr>
          <p:nvPr/>
        </p:nvSpPr>
        <p:spPr bwMode="auto">
          <a:xfrm>
            <a:off x="476250" y="1223963"/>
            <a:ext cx="4572000" cy="457200"/>
          </a:xfrm>
          <a:prstGeom prst="rect">
            <a:avLst/>
          </a:prstGeom>
          <a:noFill/>
          <a:ln w="9525">
            <a:noFill/>
            <a:miter lim="800000"/>
          </a:ln>
        </p:spPr>
        <p:txBody>
          <a:bodyPr>
            <a:spAutoFit/>
          </a:bodyPr>
          <a:lstStyle/>
          <a:p>
            <a:pPr>
              <a:spcBef>
                <a:spcPct val="50000"/>
              </a:spcBef>
            </a:pPr>
            <a:r>
              <a:rPr lang="zh-CN" altLang="en-US">
                <a:solidFill>
                  <a:srgbClr val="000000"/>
                </a:solidFill>
              </a:rPr>
              <a:t>解（续）</a:t>
            </a:r>
            <a:endParaRPr lang="zh-CN" altLang="en-US">
              <a:solidFill>
                <a:srgbClr val="000000"/>
              </a:solidFill>
            </a:endParaRPr>
          </a:p>
        </p:txBody>
      </p:sp>
      <p:pic>
        <p:nvPicPr>
          <p:cNvPr id="72709" name="Picture 5"/>
          <p:cNvPicPr>
            <a:picLocks noChangeAspect="1" noChangeArrowheads="1"/>
          </p:cNvPicPr>
          <p:nvPr/>
        </p:nvPicPr>
        <p:blipFill>
          <a:blip r:embed="rId2" cstate="print"/>
          <a:srcRect/>
          <a:stretch>
            <a:fillRect/>
          </a:stretch>
        </p:blipFill>
        <p:spPr bwMode="auto">
          <a:xfrm>
            <a:off x="6281738" y="1438269"/>
            <a:ext cx="2244725" cy="2408238"/>
          </a:xfrm>
          <a:prstGeom prst="rect">
            <a:avLst/>
          </a:prstGeom>
          <a:noFill/>
          <a:ln w="9525">
            <a:noFill/>
            <a:miter lim="800000"/>
            <a:headEnd/>
            <a:tailEnd/>
          </a:ln>
        </p:spPr>
      </p:pic>
      <p:sp>
        <p:nvSpPr>
          <p:cNvPr id="72710" name="Rectangle 6"/>
          <p:cNvSpPr>
            <a:spLocks noChangeArrowheads="1"/>
          </p:cNvSpPr>
          <p:nvPr/>
        </p:nvSpPr>
        <p:spPr bwMode="auto">
          <a:xfrm>
            <a:off x="487363" y="4657488"/>
            <a:ext cx="5132387" cy="2086725"/>
          </a:xfrm>
          <a:prstGeom prst="rect">
            <a:avLst/>
          </a:prstGeom>
          <a:noFill/>
          <a:ln w="9525">
            <a:noFill/>
            <a:miter lim="800000"/>
          </a:ln>
        </p:spPr>
        <p:txBody>
          <a:bodyPr>
            <a:spAutoFit/>
          </a:bodyPr>
          <a:lstStyle/>
          <a:p>
            <a:pPr>
              <a:spcBef>
                <a:spcPct val="10000"/>
              </a:spcBef>
            </a:pPr>
            <a:r>
              <a:rPr lang="en-US" altLang="zh-CN" dirty="0">
                <a:solidFill>
                  <a:srgbClr val="000000"/>
                </a:solidFill>
              </a:rPr>
              <a:t>r&lt;n, B</a:t>
            </a:r>
            <a:r>
              <a:rPr lang="zh-CN" altLang="en-US" dirty="0">
                <a:solidFill>
                  <a:srgbClr val="000000"/>
                </a:solidFill>
              </a:rPr>
              <a:t>中没覆盖的元素均减</a:t>
            </a:r>
            <a:r>
              <a:rPr lang="en-US" altLang="zh-CN" dirty="0">
                <a:solidFill>
                  <a:srgbClr val="000000"/>
                </a:solidFill>
              </a:rPr>
              <a:t>1</a:t>
            </a:r>
            <a:r>
              <a:rPr lang="zh-CN" altLang="en-US" dirty="0">
                <a:solidFill>
                  <a:srgbClr val="000000"/>
                </a:solidFill>
              </a:rPr>
              <a:t>，</a:t>
            </a:r>
            <a:endParaRPr lang="zh-CN" altLang="en-US" dirty="0">
              <a:solidFill>
                <a:srgbClr val="000000"/>
              </a:solidFill>
            </a:endParaRPr>
          </a:p>
          <a:p>
            <a:pPr>
              <a:spcBef>
                <a:spcPct val="10000"/>
              </a:spcBef>
            </a:pPr>
            <a:r>
              <a:rPr lang="zh-CN" altLang="en-US" dirty="0">
                <a:solidFill>
                  <a:srgbClr val="000000"/>
                </a:solidFill>
              </a:rPr>
              <a:t>        双重覆盖元加</a:t>
            </a:r>
            <a:r>
              <a:rPr lang="en-US" altLang="zh-CN" dirty="0">
                <a:solidFill>
                  <a:srgbClr val="000000"/>
                </a:solidFill>
              </a:rPr>
              <a:t>1</a:t>
            </a:r>
            <a:r>
              <a:rPr lang="zh-CN" altLang="en-US" dirty="0">
                <a:solidFill>
                  <a:srgbClr val="000000"/>
                </a:solidFill>
              </a:rPr>
              <a:t>。</a:t>
            </a:r>
            <a:endParaRPr lang="zh-CN" altLang="en-US" dirty="0">
              <a:solidFill>
                <a:srgbClr val="000000"/>
              </a:solidFill>
            </a:endParaRPr>
          </a:p>
          <a:p>
            <a:pPr>
              <a:spcBef>
                <a:spcPct val="10000"/>
              </a:spcBef>
            </a:pPr>
            <a:r>
              <a:rPr lang="zh-CN" altLang="en-US" dirty="0">
                <a:solidFill>
                  <a:srgbClr val="000000"/>
                </a:solidFill>
              </a:rPr>
              <a:t>修改界</a:t>
            </a:r>
            <a:r>
              <a:rPr lang="zh-CN" altLang="en-US" dirty="0" smtClean="0">
                <a:solidFill>
                  <a:srgbClr val="000000"/>
                </a:solidFill>
              </a:rPr>
              <a:t>值</a:t>
            </a:r>
            <a:endParaRPr lang="en-US" altLang="zh-CN" dirty="0" smtClean="0">
              <a:solidFill>
                <a:srgbClr val="000000"/>
              </a:solidFill>
            </a:endParaRPr>
          </a:p>
          <a:p>
            <a:pPr>
              <a:spcBef>
                <a:spcPct val="10000"/>
              </a:spcBef>
            </a:pPr>
            <a:r>
              <a:rPr lang="zh-CN" altLang="en-US" dirty="0" smtClean="0">
                <a:solidFill>
                  <a:srgbClr val="000000"/>
                </a:solidFill>
              </a:rPr>
              <a:t>这时</a:t>
            </a:r>
            <a:r>
              <a:rPr lang="zh-CN" altLang="en-US" dirty="0">
                <a:solidFill>
                  <a:srgbClr val="000000"/>
                </a:solidFill>
              </a:rPr>
              <a:t>一个</a:t>
            </a:r>
            <a:r>
              <a:rPr lang="zh-CN" altLang="en-US" dirty="0" smtClean="0">
                <a:solidFill>
                  <a:srgbClr val="000000"/>
                </a:solidFill>
              </a:rPr>
              <a:t>最小覆盖是第</a:t>
            </a:r>
            <a:r>
              <a:rPr lang="en-US" altLang="zh-CN" dirty="0" smtClean="0">
                <a:solidFill>
                  <a:srgbClr val="000000"/>
                </a:solidFill>
              </a:rPr>
              <a:t>1</a:t>
            </a:r>
            <a:r>
              <a:rPr lang="zh-CN" altLang="en-US" dirty="0" smtClean="0">
                <a:solidFill>
                  <a:srgbClr val="000000"/>
                </a:solidFill>
              </a:rPr>
              <a:t>，</a:t>
            </a:r>
            <a:r>
              <a:rPr lang="en-US" altLang="zh-CN" dirty="0" smtClean="0">
                <a:solidFill>
                  <a:srgbClr val="000000"/>
                </a:solidFill>
              </a:rPr>
              <a:t>2</a:t>
            </a:r>
            <a:r>
              <a:rPr lang="zh-CN" altLang="en-US" dirty="0" smtClean="0">
                <a:solidFill>
                  <a:srgbClr val="000000"/>
                </a:solidFill>
              </a:rPr>
              <a:t>，</a:t>
            </a:r>
            <a:r>
              <a:rPr lang="en-US" altLang="zh-CN" dirty="0" smtClean="0">
                <a:solidFill>
                  <a:srgbClr val="000000"/>
                </a:solidFill>
              </a:rPr>
              <a:t>3</a:t>
            </a:r>
            <a:r>
              <a:rPr lang="zh-CN" altLang="en-US" dirty="0" smtClean="0">
                <a:solidFill>
                  <a:srgbClr val="000000"/>
                </a:solidFill>
              </a:rPr>
              <a:t>，</a:t>
            </a:r>
            <a:r>
              <a:rPr lang="en-US" altLang="zh-CN" dirty="0" smtClean="0">
                <a:solidFill>
                  <a:srgbClr val="000000"/>
                </a:solidFill>
              </a:rPr>
              <a:t>5</a:t>
            </a:r>
            <a:r>
              <a:rPr lang="zh-CN" altLang="en-US" dirty="0" smtClean="0">
                <a:solidFill>
                  <a:srgbClr val="000000"/>
                </a:solidFill>
              </a:rPr>
              <a:t>列。</a:t>
            </a:r>
            <a:r>
              <a:rPr lang="en-US" altLang="zh-CN" dirty="0" smtClean="0">
                <a:solidFill>
                  <a:srgbClr val="000000"/>
                </a:solidFill>
              </a:rPr>
              <a:t>δ=1</a:t>
            </a:r>
            <a:r>
              <a:rPr lang="zh-CN" altLang="en-US" dirty="0" smtClean="0">
                <a:solidFill>
                  <a:srgbClr val="000000"/>
                </a:solidFill>
              </a:rPr>
              <a:t>。</a:t>
            </a:r>
            <a:endParaRPr lang="zh-CN" altLang="en-US" dirty="0">
              <a:solidFill>
                <a:srgbClr val="000000"/>
              </a:solidFill>
            </a:endParaRPr>
          </a:p>
        </p:txBody>
      </p:sp>
      <p:sp>
        <p:nvSpPr>
          <p:cNvPr id="1131527" name="AutoShape 7"/>
          <p:cNvSpPr>
            <a:spLocks noChangeArrowheads="1"/>
          </p:cNvSpPr>
          <p:nvPr/>
        </p:nvSpPr>
        <p:spPr bwMode="auto">
          <a:xfrm>
            <a:off x="7316788" y="3778244"/>
            <a:ext cx="360362" cy="360363"/>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p>
            <a:endParaRPr lang="zh-CN" altLang="zh-CN" sz="1800">
              <a:solidFill>
                <a:srgbClr val="4D5B6B"/>
              </a:solidFill>
            </a:endParaRPr>
          </a:p>
        </p:txBody>
      </p:sp>
      <p:sp>
        <p:nvSpPr>
          <p:cNvPr id="9" name="矩形 8"/>
          <p:cNvSpPr>
            <a:spLocks noChangeArrowheads="1"/>
          </p:cNvSpPr>
          <p:nvPr/>
        </p:nvSpPr>
        <p:spPr bwMode="auto">
          <a:xfrm>
            <a:off x="395288" y="1596572"/>
            <a:ext cx="5378450" cy="1698927"/>
          </a:xfrm>
          <a:prstGeom prst="rect">
            <a:avLst/>
          </a:prstGeom>
          <a:solidFill>
            <a:srgbClr val="CCECFF"/>
          </a:solidFill>
          <a:ln w="38100" algn="ctr">
            <a:solidFill>
              <a:srgbClr val="0070C0"/>
            </a:solidFill>
            <a:miter lim="800000"/>
          </a:ln>
        </p:spPr>
        <p:txBody>
          <a:bodyPr wrap="square">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anose="02020404030301010803" pitchFamily="18" charset="0"/>
                <a:ea typeface="宋体" panose="02010600030101010101" pitchFamily="2" charset="-122"/>
              </a:rPr>
              <a:t>Step2</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在</a:t>
            </a:r>
            <a:r>
              <a:rPr lang="en-US" altLang="zh-CN" sz="1800" dirty="0">
                <a:solidFill>
                  <a:srgbClr val="000514"/>
                </a:solidFill>
                <a:latin typeface="Garamond" panose="02020404030301010803" pitchFamily="18" charset="0"/>
                <a:ea typeface="宋体" panose="02010600030101010101" pitchFamily="2" charset="-122"/>
              </a:rPr>
              <a:t>B</a:t>
            </a:r>
            <a:r>
              <a:rPr lang="zh-CN" altLang="en-US" sz="1800" dirty="0">
                <a:solidFill>
                  <a:srgbClr val="000514"/>
                </a:solidFill>
                <a:latin typeface="Garamond" panose="02020404030301010803" pitchFamily="18" charset="0"/>
                <a:ea typeface="宋体" panose="02010600030101010101" pitchFamily="2" charset="-122"/>
              </a:rPr>
              <a:t>中对</a:t>
            </a:r>
            <a:r>
              <a:rPr lang="en-US" altLang="zh-CN" sz="1800" dirty="0">
                <a:solidFill>
                  <a:srgbClr val="000514"/>
                </a:solidFill>
                <a:latin typeface="Garamond" panose="02020404030301010803" pitchFamily="18" charset="0"/>
                <a:ea typeface="宋体" panose="02010600030101010101" pitchFamily="2" charset="-122"/>
              </a:rPr>
              <a:t>0</a:t>
            </a:r>
            <a:r>
              <a:rPr lang="zh-CN" altLang="en-US" sz="1800" dirty="0">
                <a:solidFill>
                  <a:srgbClr val="000514"/>
                </a:solidFill>
                <a:latin typeface="Garamond" panose="02020404030301010803" pitchFamily="18" charset="0"/>
                <a:ea typeface="宋体" panose="02010600030101010101" pitchFamily="2" charset="-122"/>
              </a:rPr>
              <a:t>元素进行最小覆盖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覆盖数为</a:t>
            </a:r>
            <a:r>
              <a:rPr lang="en-US" altLang="zh-CN" sz="1800" dirty="0">
                <a:solidFill>
                  <a:srgbClr val="000514"/>
                </a:solidFill>
                <a:latin typeface="Garamond" panose="02020404030301010803" pitchFamily="18" charset="0"/>
                <a:ea typeface="宋体" panose="02010600030101010101" pitchFamily="2" charset="-122"/>
              </a:rPr>
              <a:t>r.</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2.1.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a:solidFill>
                  <a:srgbClr val="000514"/>
                </a:solidFill>
                <a:latin typeface="Garamond" panose="02020404030301010803" pitchFamily="18" charset="0"/>
                <a:ea typeface="宋体" panose="02010600030101010101" pitchFamily="2" charset="-122"/>
              </a:rPr>
              <a:t>r=n, </a:t>
            </a:r>
            <a:r>
              <a:rPr lang="zh-CN" altLang="en-US" sz="1800" dirty="0">
                <a:solidFill>
                  <a:srgbClr val="000514"/>
                </a:solidFill>
                <a:latin typeface="Garamond" panose="02020404030301010803" pitchFamily="18" charset="0"/>
                <a:ea typeface="宋体" panose="02010600030101010101" pitchFamily="2" charset="-122"/>
              </a:rPr>
              <a:t>转</a:t>
            </a:r>
            <a:r>
              <a:rPr lang="en-US" altLang="zh-CN" sz="1800" dirty="0">
                <a:solidFill>
                  <a:srgbClr val="000514"/>
                </a:solidFill>
                <a:latin typeface="Garamond" panose="02020404030301010803" pitchFamily="18" charset="0"/>
                <a:ea typeface="宋体" panose="02010600030101010101" pitchFamily="2" charset="-122"/>
              </a:rPr>
              <a:t>Step4.</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2.2. </a:t>
            </a:r>
            <a:r>
              <a:rPr lang="zh-CN" altLang="en-US" sz="1800" dirty="0">
                <a:solidFill>
                  <a:srgbClr val="000514"/>
                </a:solidFill>
                <a:latin typeface="Garamond" panose="02020404030301010803" pitchFamily="18" charset="0"/>
                <a:ea typeface="宋体" panose="02010600030101010101" pitchFamily="2" charset="-122"/>
              </a:rPr>
              <a:t>在未覆盖的元素中选最小非零元</a:t>
            </a:r>
            <a:r>
              <a:rPr lang="en-US" altLang="zh-CN" sz="1800" dirty="0">
                <a:solidFill>
                  <a:srgbClr val="000514"/>
                </a:solidFill>
                <a:latin typeface="Garamond" panose="02020404030301010803" pitchFamily="18" charset="0"/>
                <a:ea typeface="宋体" panose="02010600030101010101" pitchFamily="2" charset="-122"/>
              </a:rPr>
              <a:t>, </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zh-CN" altLang="en-US" sz="1800" dirty="0">
                <a:solidFill>
                  <a:srgbClr val="000514"/>
                </a:solidFill>
                <a:latin typeface="Garamond" panose="02020404030301010803" pitchFamily="18" charset="0"/>
                <a:ea typeface="宋体" panose="02010600030101010101" pitchFamily="2" charset="-122"/>
              </a:rPr>
              <a:t>                   设值为</a:t>
            </a:r>
            <a:r>
              <a:rPr lang="zh-CN" altLang="en-US"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a:solidFill>
                  <a:srgbClr val="000514"/>
                </a:solidFill>
                <a:latin typeface="Garamond" panose="02020404030301010803" pitchFamily="18" charset="0"/>
                <a:ea typeface="宋体" panose="02010600030101010101" pitchFamily="2" charset="-122"/>
              </a:rPr>
              <a:t>x</a:t>
            </a:r>
            <a:r>
              <a:rPr lang="en-US" altLang="zh-CN" sz="1800" baseline="-25000" dirty="0">
                <a:solidFill>
                  <a:srgbClr val="000514"/>
                </a:solidFill>
                <a:latin typeface="Garamond" panose="02020404030301010803" pitchFamily="18" charset="0"/>
                <a:ea typeface="宋体" panose="02010600030101010101" pitchFamily="2" charset="-122"/>
              </a:rPr>
              <a:t>i</a:t>
            </a:r>
            <a:r>
              <a:rPr lang="zh-CN" altLang="en-US" sz="1800" dirty="0">
                <a:solidFill>
                  <a:srgbClr val="000514"/>
                </a:solidFill>
                <a:latin typeface="Garamond" panose="02020404030301010803" pitchFamily="18" charset="0"/>
                <a:ea typeface="宋体" panose="02010600030101010101" pitchFamily="2" charset="-122"/>
              </a:rPr>
              <a:t>行</a:t>
            </a:r>
            <a:r>
              <a:rPr lang="en-US" altLang="zh-CN" sz="1800" dirty="0">
                <a:solidFill>
                  <a:srgbClr val="000514"/>
                </a:solidFill>
                <a:latin typeface="Garamond" panose="02020404030301010803" pitchFamily="18" charset="0"/>
                <a:ea typeface="宋体" panose="02010600030101010101" pitchFamily="2" charset="-122"/>
              </a:rPr>
              <a:t>, </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zh-CN" altLang="en-US" sz="1800" dirty="0">
                <a:solidFill>
                  <a:srgbClr val="000514"/>
                </a:solidFill>
                <a:latin typeface="Garamond" panose="02020404030301010803" pitchFamily="18" charset="0"/>
                <a:ea typeface="宋体" panose="02010600030101010101" pitchFamily="2" charset="-122"/>
              </a:rPr>
              <a:t>列均已覆盖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则</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err="1">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a:solidFill>
                  <a:srgbClr val="000514"/>
                </a:solidFill>
                <a:latin typeface="Garamond" panose="02020404030301010803" pitchFamily="18" charset="0"/>
                <a:ea typeface="宋体" panose="02010600030101010101" pitchFamily="2" charset="-122"/>
              </a:rPr>
              <a:t>x</a:t>
            </a:r>
            <a:r>
              <a:rPr lang="en-US" altLang="zh-CN" sz="1800" baseline="-25000" dirty="0">
                <a:solidFill>
                  <a:srgbClr val="000514"/>
                </a:solidFill>
                <a:latin typeface="Garamond" panose="02020404030301010803" pitchFamily="18" charset="0"/>
                <a:ea typeface="宋体" panose="02010600030101010101" pitchFamily="2" charset="-122"/>
              </a:rPr>
              <a:t>i</a:t>
            </a:r>
            <a:r>
              <a:rPr lang="zh-CN" altLang="en-US" sz="1800" dirty="0">
                <a:solidFill>
                  <a:srgbClr val="000514"/>
                </a:solidFill>
                <a:latin typeface="Garamond" panose="02020404030301010803" pitchFamily="18" charset="0"/>
                <a:ea typeface="宋体" panose="02010600030101010101" pitchFamily="2" charset="-122"/>
              </a:rPr>
              <a:t>行</a:t>
            </a:r>
            <a:r>
              <a:rPr lang="en-US" altLang="zh-CN" sz="1800" dirty="0">
                <a:solidFill>
                  <a:srgbClr val="000514"/>
                </a:solidFill>
                <a:latin typeface="Garamond" panose="02020404030301010803" pitchFamily="18" charset="0"/>
                <a:ea typeface="宋体" panose="02010600030101010101" pitchFamily="2" charset="-122"/>
              </a:rPr>
              <a:t>, </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zh-CN" altLang="en-US" sz="1800" dirty="0">
                <a:solidFill>
                  <a:srgbClr val="000514"/>
                </a:solidFill>
                <a:latin typeface="Garamond" panose="02020404030301010803" pitchFamily="18" charset="0"/>
                <a:ea typeface="宋体" panose="02010600030101010101" pitchFamily="2" charset="-122"/>
              </a:rPr>
              <a:t>列均未覆盖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则</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err="1">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err="1">
                <a:solidFill>
                  <a:srgbClr val="000514"/>
                </a:solidFill>
                <a:latin typeface="Garamond" panose="02020404030301010803" pitchFamily="18" charset="0"/>
                <a:ea typeface="宋体" panose="02010600030101010101" pitchFamily="2" charset="-122"/>
              </a:rPr>
              <a:t>b</a:t>
            </a:r>
            <a:r>
              <a:rPr lang="en-US" altLang="zh-CN" sz="1800" baseline="-25000" dirty="0" err="1">
                <a:solidFill>
                  <a:srgbClr val="000514"/>
                </a:solidFill>
                <a:latin typeface="Garamond" panose="02020404030301010803" pitchFamily="18" charset="0"/>
                <a:ea typeface="宋体" panose="02010600030101010101" pitchFamily="2" charset="-122"/>
              </a:rPr>
              <a:t>ij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p:txBody>
      </p:sp>
      <p:sp>
        <p:nvSpPr>
          <p:cNvPr id="10" name="矩形 9"/>
          <p:cNvSpPr>
            <a:spLocks noChangeArrowheads="1"/>
          </p:cNvSpPr>
          <p:nvPr/>
        </p:nvSpPr>
        <p:spPr bwMode="auto">
          <a:xfrm>
            <a:off x="406400" y="3422195"/>
            <a:ext cx="5367338" cy="1163638"/>
          </a:xfrm>
          <a:prstGeom prst="rect">
            <a:avLst/>
          </a:prstGeom>
          <a:solidFill>
            <a:srgbClr val="CCECFF"/>
          </a:solidFill>
          <a:ln w="28575" algn="ctr">
            <a:solidFill>
              <a:srgbClr val="0070C0"/>
            </a:solidFill>
            <a:miter lim="800000"/>
          </a:ln>
        </p:spPr>
        <p:txBody>
          <a:bodyPr>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anose="02020404030301010803" pitchFamily="18" charset="0"/>
                <a:ea typeface="宋体" panose="02010600030101010101" pitchFamily="2" charset="-122"/>
              </a:rPr>
              <a:t>Step3</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修改界值</a:t>
            </a:r>
            <a:endParaRPr lang="zh-CN" altLang="en-US"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zh-CN" altLang="en-US" sz="1800" dirty="0">
                <a:solidFill>
                  <a:srgbClr val="000514"/>
                </a:solidFill>
                <a:latin typeface="Garamond" panose="02020404030301010803" pitchFamily="18" charset="0"/>
                <a:ea typeface="宋体" panose="02010600030101010101" pitchFamily="2" charset="-122"/>
              </a:rPr>
              <a:t>           若</a:t>
            </a:r>
            <a:r>
              <a:rPr lang="en-US" altLang="zh-CN" sz="1800" dirty="0">
                <a:solidFill>
                  <a:srgbClr val="000514"/>
                </a:solidFill>
                <a:latin typeface="Garamond" panose="02020404030301010803" pitchFamily="18" charset="0"/>
                <a:ea typeface="宋体" panose="02010600030101010101" pitchFamily="2" charset="-122"/>
              </a:rPr>
              <a:t>x</a:t>
            </a:r>
            <a:r>
              <a:rPr lang="en-US" altLang="zh-CN" sz="1800" baseline="-25000" dirty="0">
                <a:solidFill>
                  <a:srgbClr val="000514"/>
                </a:solidFill>
                <a:latin typeface="Garamond" panose="02020404030301010803" pitchFamily="18" charset="0"/>
                <a:ea typeface="宋体" panose="02010600030101010101" pitchFamily="2" charset="-122"/>
              </a:rPr>
              <a:t>i</a:t>
            </a:r>
            <a:r>
              <a:rPr lang="zh-CN" altLang="en-US" sz="1800" dirty="0">
                <a:solidFill>
                  <a:srgbClr val="000514"/>
                </a:solidFill>
                <a:latin typeface="Garamond" panose="02020404030301010803" pitchFamily="18" charset="0"/>
                <a:ea typeface="宋体" panose="02010600030101010101" pitchFamily="2" charset="-122"/>
              </a:rPr>
              <a:t>行未覆盖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令</a:t>
            </a:r>
            <a:r>
              <a:rPr lang="en-US" altLang="zh-CN" sz="1800" dirty="0">
                <a:solidFill>
                  <a:srgbClr val="000514"/>
                </a:solidFill>
                <a:latin typeface="Garamond" panose="02020404030301010803" pitchFamily="18" charset="0"/>
                <a:ea typeface="宋体" panose="02010600030101010101" pitchFamily="2" charset="-122"/>
              </a:rPr>
              <a:t>l(x</a:t>
            </a:r>
            <a:r>
              <a:rPr lang="en-US" altLang="zh-CN" sz="1800" baseline="-25000" dirty="0">
                <a:solidFill>
                  <a:srgbClr val="000514"/>
                </a:solidFill>
                <a:latin typeface="Garamond" panose="02020404030301010803" pitchFamily="18" charset="0"/>
                <a:ea typeface="宋体" panose="02010600030101010101" pitchFamily="2" charset="-122"/>
              </a:rPr>
              <a:t>i</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l(x</a:t>
            </a:r>
            <a:r>
              <a:rPr lang="en-US" altLang="zh-CN" sz="1800" baseline="-25000" dirty="0">
                <a:solidFill>
                  <a:srgbClr val="000514"/>
                </a:solidFill>
                <a:latin typeface="Garamond" panose="02020404030301010803" pitchFamily="18" charset="0"/>
                <a:ea typeface="宋体" panose="02010600030101010101" pitchFamily="2" charset="-122"/>
              </a:rPr>
              <a:t>i</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若</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zh-CN" altLang="en-US" sz="1800" dirty="0">
                <a:solidFill>
                  <a:srgbClr val="000514"/>
                </a:solidFill>
                <a:latin typeface="Garamond" panose="02020404030301010803" pitchFamily="18" charset="0"/>
                <a:ea typeface="宋体" panose="02010600030101010101" pitchFamily="2" charset="-122"/>
              </a:rPr>
              <a:t>列已覆盖</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令</a:t>
            </a:r>
            <a:r>
              <a:rPr lang="en-US" altLang="zh-CN" sz="1800" dirty="0">
                <a:solidFill>
                  <a:srgbClr val="000514"/>
                </a:solidFill>
                <a:latin typeface="Garamond" panose="02020404030301010803" pitchFamily="18" charset="0"/>
                <a:ea typeface="宋体" panose="02010600030101010101" pitchFamily="2" charset="-122"/>
              </a:rPr>
              <a:t>l(</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l(</a:t>
            </a:r>
            <a:r>
              <a:rPr lang="en-US" altLang="zh-CN" sz="1800" dirty="0" err="1">
                <a:solidFill>
                  <a:srgbClr val="000514"/>
                </a:solidFill>
                <a:latin typeface="Garamond" panose="02020404030301010803" pitchFamily="18" charset="0"/>
                <a:ea typeface="宋体" panose="02010600030101010101" pitchFamily="2" charset="-122"/>
              </a:rPr>
              <a:t>y</a:t>
            </a:r>
            <a:r>
              <a:rPr lang="en-US" altLang="zh-CN" sz="1800" baseline="-25000" dirty="0" err="1">
                <a:solidFill>
                  <a:srgbClr val="000514"/>
                </a:solidFill>
                <a:latin typeface="Garamond" panose="02020404030301010803" pitchFamily="18" charset="0"/>
                <a:ea typeface="宋体" panose="02010600030101010101" pitchFamily="2" charset="-122"/>
              </a:rPr>
              <a:t>j</a:t>
            </a:r>
            <a:r>
              <a:rPr lang="en-US" altLang="zh-CN" sz="1800" dirty="0">
                <a:solidFill>
                  <a:srgbClr val="000514"/>
                </a:solidFill>
                <a:latin typeface="Garamond" panose="02020404030301010803" pitchFamily="18" charset="0"/>
                <a:ea typeface="宋体" panose="02010600030101010101" pitchFamily="2" charset="-122"/>
              </a:rPr>
              <a:t>)+</a:t>
            </a:r>
            <a:r>
              <a:rPr lang="en-US" altLang="zh-CN" sz="18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800" dirty="0">
                <a:solidFill>
                  <a:srgbClr val="000514"/>
                </a:solidFill>
                <a:latin typeface="Garamond" panose="02020404030301010803" pitchFamily="18" charset="0"/>
                <a:ea typeface="宋体" panose="02010600030101010101" pitchFamily="2" charset="-122"/>
              </a:rPr>
              <a:t>.</a:t>
            </a:r>
            <a:endParaRPr lang="en-US" altLang="zh-CN" sz="18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删除覆盖标记</a:t>
            </a:r>
            <a:r>
              <a:rPr lang="en-US" altLang="zh-CN" sz="1800" dirty="0">
                <a:solidFill>
                  <a:srgbClr val="000514"/>
                </a:solidFill>
                <a:latin typeface="Garamond" panose="02020404030301010803" pitchFamily="18" charset="0"/>
                <a:ea typeface="宋体" panose="02010600030101010101" pitchFamily="2" charset="-122"/>
              </a:rPr>
              <a:t>, </a:t>
            </a:r>
            <a:r>
              <a:rPr lang="zh-CN" altLang="en-US" sz="1800" dirty="0">
                <a:solidFill>
                  <a:srgbClr val="000514"/>
                </a:solidFill>
                <a:latin typeface="Garamond" panose="02020404030301010803" pitchFamily="18" charset="0"/>
                <a:ea typeface="宋体" panose="02010600030101010101" pitchFamily="2" charset="-122"/>
              </a:rPr>
              <a:t>转</a:t>
            </a:r>
            <a:r>
              <a:rPr lang="en-US" altLang="zh-CN" sz="1800" dirty="0">
                <a:solidFill>
                  <a:srgbClr val="000514"/>
                </a:solidFill>
                <a:latin typeface="Garamond" panose="02020404030301010803" pitchFamily="18" charset="0"/>
                <a:ea typeface="宋体" panose="02010600030101010101" pitchFamily="2" charset="-122"/>
              </a:rPr>
              <a:t>step2.</a:t>
            </a:r>
            <a:endParaRPr lang="en-US" altLang="zh-CN" sz="1800" dirty="0">
              <a:solidFill>
                <a:srgbClr val="000514"/>
              </a:solidFill>
              <a:latin typeface="Garamond" panose="02020404030301010803" pitchFamily="18" charset="0"/>
              <a:ea typeface="宋体" panose="02010600030101010101" pitchFamily="2" charset="-122"/>
            </a:endParaRPr>
          </a:p>
        </p:txBody>
      </p:sp>
      <p:sp>
        <p:nvSpPr>
          <p:cNvPr id="11" name="标题 10"/>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12" name="AutoShape 6"/>
          <p:cNvSpPr>
            <a:spLocks noChangeArrowheads="1"/>
          </p:cNvSpPr>
          <p:nvPr/>
        </p:nvSpPr>
        <p:spPr bwMode="auto">
          <a:xfrm>
            <a:off x="7315880" y="1252808"/>
            <a:ext cx="360362" cy="360363"/>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p>
            <a:endParaRPr lang="zh-CN" altLang="zh-CN" sz="1800">
              <a:solidFill>
                <a:srgbClr val="4D5B6B"/>
              </a:solidFill>
            </a:endParaRPr>
          </a:p>
        </p:txBody>
      </p:sp>
      <p:sp>
        <p:nvSpPr>
          <p:cNvPr id="13" name="矩形 12"/>
          <p:cNvSpPr/>
          <p:nvPr/>
        </p:nvSpPr>
        <p:spPr>
          <a:xfrm>
            <a:off x="6662057" y="2467472"/>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p:nvSpPr>
        <p:spPr>
          <a:xfrm>
            <a:off x="6662056" y="169821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p:nvSpPr>
        <p:spPr>
          <a:xfrm>
            <a:off x="8062685" y="1763530"/>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p:nvSpPr>
        <p:spPr>
          <a:xfrm>
            <a:off x="7358175" y="1793693"/>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5876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5266" y="4687579"/>
            <a:ext cx="956017" cy="581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9750" y="5735576"/>
            <a:ext cx="933450" cy="556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6961" y="5412004"/>
            <a:ext cx="180000" cy="19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5"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58375" y="5390791"/>
            <a:ext cx="173038" cy="212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矩形 18"/>
          <p:cNvSpPr/>
          <p:nvPr/>
        </p:nvSpPr>
        <p:spPr>
          <a:xfrm>
            <a:off x="7271675" y="461553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矩形 20"/>
          <p:cNvSpPr/>
          <p:nvPr/>
        </p:nvSpPr>
        <p:spPr>
          <a:xfrm>
            <a:off x="6887057" y="4579252"/>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矩形 21"/>
          <p:cNvSpPr/>
          <p:nvPr/>
        </p:nvSpPr>
        <p:spPr>
          <a:xfrm>
            <a:off x="8040917" y="461553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矩形 17"/>
          <p:cNvSpPr/>
          <p:nvPr/>
        </p:nvSpPr>
        <p:spPr>
          <a:xfrm>
            <a:off x="6509662" y="4593762"/>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AutoShape 15" descr="C:\Users\Sunsy\AppData\Roaming\Tencent\Users\1275842678\QQ\WinTemp\RichOle\B7(39ZKZXUI8@ERH9J9J.jp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rgbClr val="4D5B6B"/>
              </a:solidFill>
            </a:endParaRPr>
          </a:p>
        </p:txBody>
      </p:sp>
      <p:pic>
        <p:nvPicPr>
          <p:cNvPr id="458768"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96357" y="4687579"/>
            <a:ext cx="196162" cy="165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9"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03760" y="6468895"/>
            <a:ext cx="1727653" cy="23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矩形 37"/>
          <p:cNvSpPr/>
          <p:nvPr/>
        </p:nvSpPr>
        <p:spPr>
          <a:xfrm>
            <a:off x="7633946" y="5377375"/>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27" name="Picture 2" descr="ScreenHunter_17"/>
          <p:cNvPicPr>
            <a:picLocks noChangeAspect="1" noChangeArrowheads="1"/>
          </p:cNvPicPr>
          <p:nvPr/>
        </p:nvPicPr>
        <p:blipFill>
          <a:blip r:embed="rId9" cstate="print"/>
          <a:srcRect/>
          <a:stretch>
            <a:fillRect/>
          </a:stretch>
        </p:blipFill>
        <p:spPr bwMode="auto">
          <a:xfrm>
            <a:off x="6143210" y="0"/>
            <a:ext cx="1335730" cy="155212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1527"/>
                                        </p:tgtEl>
                                        <p:attrNameLst>
                                          <p:attrName>style.visibility</p:attrName>
                                        </p:attrNameLst>
                                      </p:cBhvr>
                                      <p:to>
                                        <p:strVal val="visible"/>
                                      </p:to>
                                    </p:set>
                                    <p:animEffect transition="in" filter="wipe(up)">
                                      <p:cBhvr>
                                        <p:cTn id="7" dur="500"/>
                                        <p:tgtEl>
                                          <p:spTgt spid="11315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1522"/>
                                        </p:tgtEl>
                                        <p:attrNameLst>
                                          <p:attrName>style.visibility</p:attrName>
                                        </p:attrNameLst>
                                      </p:cBhvr>
                                      <p:to>
                                        <p:strVal val="visible"/>
                                      </p:to>
                                    </p:set>
                                    <p:animEffect transition="in" filter="blinds(horizontal)">
                                      <p:cBhvr>
                                        <p:cTn id="12" dur="500"/>
                                        <p:tgtEl>
                                          <p:spTgt spid="1131522"/>
                                        </p:tgtEl>
                                      </p:cBhvr>
                                    </p:animEffect>
                                  </p:childTnLst>
                                </p:cTn>
                              </p:par>
                              <p:par>
                                <p:cTn id="13" presetID="3" presetClass="entr" presetSubtype="10" fill="hold" nodeType="withEffect">
                                  <p:stCondLst>
                                    <p:cond delay="0"/>
                                  </p:stCondLst>
                                  <p:childTnLst>
                                    <p:set>
                                      <p:cBhvr>
                                        <p:cTn id="14" dur="1" fill="hold">
                                          <p:stCondLst>
                                            <p:cond delay="0"/>
                                          </p:stCondLst>
                                        </p:cTn>
                                        <p:tgtEl>
                                          <p:spTgt spid="458762"/>
                                        </p:tgtEl>
                                        <p:attrNameLst>
                                          <p:attrName>style.visibility</p:attrName>
                                        </p:attrNameLst>
                                      </p:cBhvr>
                                      <p:to>
                                        <p:strVal val="visible"/>
                                      </p:to>
                                    </p:set>
                                    <p:animEffect transition="in" filter="blinds(horizontal)">
                                      <p:cBhvr>
                                        <p:cTn id="15" dur="500"/>
                                        <p:tgtEl>
                                          <p:spTgt spid="458762"/>
                                        </p:tgtEl>
                                      </p:cBhvr>
                                    </p:animEffect>
                                  </p:childTnLst>
                                </p:cTn>
                              </p:par>
                              <p:par>
                                <p:cTn id="16" presetID="3" presetClass="entr" presetSubtype="10" fill="hold" nodeType="withEffect">
                                  <p:stCondLst>
                                    <p:cond delay="0"/>
                                  </p:stCondLst>
                                  <p:childTnLst>
                                    <p:set>
                                      <p:cBhvr>
                                        <p:cTn id="17" dur="1" fill="hold">
                                          <p:stCondLst>
                                            <p:cond delay="0"/>
                                          </p:stCondLst>
                                        </p:cTn>
                                        <p:tgtEl>
                                          <p:spTgt spid="458763"/>
                                        </p:tgtEl>
                                        <p:attrNameLst>
                                          <p:attrName>style.visibility</p:attrName>
                                        </p:attrNameLst>
                                      </p:cBhvr>
                                      <p:to>
                                        <p:strVal val="visible"/>
                                      </p:to>
                                    </p:set>
                                    <p:animEffect transition="in" filter="blinds(horizontal)">
                                      <p:cBhvr>
                                        <p:cTn id="18" dur="500"/>
                                        <p:tgtEl>
                                          <p:spTgt spid="458763"/>
                                        </p:tgtEl>
                                      </p:cBhvr>
                                    </p:animEffect>
                                  </p:childTnLst>
                                </p:cTn>
                              </p:par>
                              <p:par>
                                <p:cTn id="19" presetID="3" presetClass="entr" presetSubtype="10" fill="hold" nodeType="withEffect">
                                  <p:stCondLst>
                                    <p:cond delay="0"/>
                                  </p:stCondLst>
                                  <p:childTnLst>
                                    <p:set>
                                      <p:cBhvr>
                                        <p:cTn id="20" dur="1" fill="hold">
                                          <p:stCondLst>
                                            <p:cond delay="0"/>
                                          </p:stCondLst>
                                        </p:cTn>
                                        <p:tgtEl>
                                          <p:spTgt spid="458764"/>
                                        </p:tgtEl>
                                        <p:attrNameLst>
                                          <p:attrName>style.visibility</p:attrName>
                                        </p:attrNameLst>
                                      </p:cBhvr>
                                      <p:to>
                                        <p:strVal val="visible"/>
                                      </p:to>
                                    </p:set>
                                    <p:animEffect transition="in" filter="blinds(horizontal)">
                                      <p:cBhvr>
                                        <p:cTn id="21" dur="500"/>
                                        <p:tgtEl>
                                          <p:spTgt spid="458764"/>
                                        </p:tgtEl>
                                      </p:cBhvr>
                                    </p:animEffect>
                                  </p:childTnLst>
                                </p:cTn>
                              </p:par>
                              <p:par>
                                <p:cTn id="22" presetID="3" presetClass="entr" presetSubtype="10" fill="hold" nodeType="withEffect">
                                  <p:stCondLst>
                                    <p:cond delay="0"/>
                                  </p:stCondLst>
                                  <p:childTnLst>
                                    <p:set>
                                      <p:cBhvr>
                                        <p:cTn id="23" dur="1" fill="hold">
                                          <p:stCondLst>
                                            <p:cond delay="0"/>
                                          </p:stCondLst>
                                        </p:cTn>
                                        <p:tgtEl>
                                          <p:spTgt spid="458765"/>
                                        </p:tgtEl>
                                        <p:attrNameLst>
                                          <p:attrName>style.visibility</p:attrName>
                                        </p:attrNameLst>
                                      </p:cBhvr>
                                      <p:to>
                                        <p:strVal val="visible"/>
                                      </p:to>
                                    </p:set>
                                    <p:animEffect transition="in" filter="blinds(horizontal)">
                                      <p:cBhvr>
                                        <p:cTn id="24" dur="500"/>
                                        <p:tgtEl>
                                          <p:spTgt spid="458765"/>
                                        </p:tgtEl>
                                      </p:cBhvr>
                                    </p:animEffect>
                                  </p:childTnLst>
                                </p:cTn>
                              </p:par>
                              <p:par>
                                <p:cTn id="25" presetID="3" presetClass="entr" presetSubtype="10" fill="hold" nodeType="withEffect">
                                  <p:stCondLst>
                                    <p:cond delay="0"/>
                                  </p:stCondLst>
                                  <p:childTnLst>
                                    <p:set>
                                      <p:cBhvr>
                                        <p:cTn id="26" dur="1" fill="hold">
                                          <p:stCondLst>
                                            <p:cond delay="0"/>
                                          </p:stCondLst>
                                        </p:cTn>
                                        <p:tgtEl>
                                          <p:spTgt spid="458768"/>
                                        </p:tgtEl>
                                        <p:attrNameLst>
                                          <p:attrName>style.visibility</p:attrName>
                                        </p:attrNameLst>
                                      </p:cBhvr>
                                      <p:to>
                                        <p:strVal val="visible"/>
                                      </p:to>
                                    </p:set>
                                    <p:animEffect transition="in" filter="blinds(horizontal)">
                                      <p:cBhvr>
                                        <p:cTn id="27" dur="500"/>
                                        <p:tgtEl>
                                          <p:spTgt spid="458768"/>
                                        </p:tgtEl>
                                      </p:cBhvr>
                                    </p:animEffect>
                                  </p:childTnLst>
                                </p:cTn>
                              </p:par>
                              <p:par>
                                <p:cTn id="28" presetID="3" presetClass="entr" presetSubtype="10" fill="hold" nodeType="withEffect">
                                  <p:stCondLst>
                                    <p:cond delay="0"/>
                                  </p:stCondLst>
                                  <p:childTnLst>
                                    <p:set>
                                      <p:cBhvr>
                                        <p:cTn id="29" dur="1" fill="hold">
                                          <p:stCondLst>
                                            <p:cond delay="0"/>
                                          </p:stCondLst>
                                        </p:cTn>
                                        <p:tgtEl>
                                          <p:spTgt spid="458769"/>
                                        </p:tgtEl>
                                        <p:attrNameLst>
                                          <p:attrName>style.visibility</p:attrName>
                                        </p:attrNameLst>
                                      </p:cBhvr>
                                      <p:to>
                                        <p:strVal val="visible"/>
                                      </p:to>
                                    </p:set>
                                    <p:animEffect transition="in" filter="blinds(horizontal)">
                                      <p:cBhvr>
                                        <p:cTn id="30" dur="500"/>
                                        <p:tgtEl>
                                          <p:spTgt spid="45876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2710">
                                            <p:txEl>
                                              <p:pRg st="0" end="0"/>
                                            </p:txEl>
                                          </p:spTgt>
                                        </p:tgtEl>
                                        <p:attrNameLst>
                                          <p:attrName>style.visibility</p:attrName>
                                        </p:attrNameLst>
                                      </p:cBhvr>
                                      <p:to>
                                        <p:strVal val="visible"/>
                                      </p:to>
                                    </p:set>
                                    <p:animEffect transition="in" filter="fade">
                                      <p:cBhvr>
                                        <p:cTn id="35" dur="500"/>
                                        <p:tgtEl>
                                          <p:spTgt spid="72710">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2710">
                                            <p:txEl>
                                              <p:pRg st="1" end="1"/>
                                            </p:txEl>
                                          </p:spTgt>
                                        </p:tgtEl>
                                        <p:attrNameLst>
                                          <p:attrName>style.visibility</p:attrName>
                                        </p:attrNameLst>
                                      </p:cBhvr>
                                      <p:to>
                                        <p:strVal val="visible"/>
                                      </p:to>
                                    </p:set>
                                    <p:animEffect transition="in" filter="fade">
                                      <p:cBhvr>
                                        <p:cTn id="38" dur="500"/>
                                        <p:tgtEl>
                                          <p:spTgt spid="727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58762"/>
                                        </p:tgtEl>
                                      </p:cBhvr>
                                    </p:animEffect>
                                    <p:set>
                                      <p:cBhvr>
                                        <p:cTn id="43" dur="1" fill="hold">
                                          <p:stCondLst>
                                            <p:cond delay="499"/>
                                          </p:stCondLst>
                                        </p:cTn>
                                        <p:tgtEl>
                                          <p:spTgt spid="45876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58763"/>
                                        </p:tgtEl>
                                      </p:cBhvr>
                                    </p:animEffect>
                                    <p:set>
                                      <p:cBhvr>
                                        <p:cTn id="46" dur="1" fill="hold">
                                          <p:stCondLst>
                                            <p:cond delay="499"/>
                                          </p:stCondLst>
                                        </p:cTn>
                                        <p:tgtEl>
                                          <p:spTgt spid="45876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458764"/>
                                        </p:tgtEl>
                                      </p:cBhvr>
                                    </p:animEffect>
                                    <p:set>
                                      <p:cBhvr>
                                        <p:cTn id="49" dur="1" fill="hold">
                                          <p:stCondLst>
                                            <p:cond delay="499"/>
                                          </p:stCondLst>
                                        </p:cTn>
                                        <p:tgtEl>
                                          <p:spTgt spid="45876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458765"/>
                                        </p:tgtEl>
                                      </p:cBhvr>
                                    </p:animEffect>
                                    <p:set>
                                      <p:cBhvr>
                                        <p:cTn id="52" dur="1" fill="hold">
                                          <p:stCondLst>
                                            <p:cond delay="499"/>
                                          </p:stCondLst>
                                        </p:cTn>
                                        <p:tgtEl>
                                          <p:spTgt spid="45876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2710">
                                            <p:txEl>
                                              <p:pRg st="2" end="2"/>
                                            </p:txEl>
                                          </p:spTgt>
                                        </p:tgtEl>
                                        <p:attrNameLst>
                                          <p:attrName>style.visibility</p:attrName>
                                        </p:attrNameLst>
                                      </p:cBhvr>
                                      <p:to>
                                        <p:strVal val="visible"/>
                                      </p:to>
                                    </p:set>
                                    <p:animEffect transition="in" filter="fade">
                                      <p:cBhvr>
                                        <p:cTn id="57" dur="500"/>
                                        <p:tgtEl>
                                          <p:spTgt spid="7271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458768"/>
                                        </p:tgtEl>
                                      </p:cBhvr>
                                    </p:animEffect>
                                    <p:set>
                                      <p:cBhvr>
                                        <p:cTn id="62" dur="1" fill="hold">
                                          <p:stCondLst>
                                            <p:cond delay="499"/>
                                          </p:stCondLst>
                                        </p:cTn>
                                        <p:tgtEl>
                                          <p:spTgt spid="45876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458769"/>
                                        </p:tgtEl>
                                      </p:cBhvr>
                                    </p:animEffect>
                                    <p:set>
                                      <p:cBhvr>
                                        <p:cTn id="65" dur="1" fill="hold">
                                          <p:stCondLst>
                                            <p:cond delay="499"/>
                                          </p:stCondLst>
                                        </p:cTn>
                                        <p:tgtEl>
                                          <p:spTgt spid="45876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2710">
                                            <p:txEl>
                                              <p:pRg st="3" end="3"/>
                                            </p:txEl>
                                          </p:spTgt>
                                        </p:tgtEl>
                                        <p:attrNameLst>
                                          <p:attrName>style.visibility</p:attrName>
                                        </p:attrNameLst>
                                      </p:cBhvr>
                                      <p:to>
                                        <p:strVal val="visible"/>
                                      </p:to>
                                    </p:set>
                                    <p:animEffect transition="in" filter="fade">
                                      <p:cBhvr>
                                        <p:cTn id="70" dur="500"/>
                                        <p:tgtEl>
                                          <p:spTgt spid="72710">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up)">
                                      <p:cBhvr>
                                        <p:cTn id="81" dur="500"/>
                                        <p:tgtEl>
                                          <p:spTgt spid="2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up)">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27" grpId="0" animBg="1"/>
      <p:bldP spid="19" grpId="0" animBg="1"/>
      <p:bldP spid="21" grpId="0" animBg="1"/>
      <p:bldP spid="22" grpId="0" animBg="1"/>
      <p:bldP spid="18"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第五章 匹配与网络流 </a:t>
            </a:r>
            <a:endParaRPr lang="zh-CN" altLang="en-US" dirty="0"/>
          </a:p>
        </p:txBody>
      </p:sp>
      <p:sp>
        <p:nvSpPr>
          <p:cNvPr id="36866" name="Rectangle 2"/>
          <p:cNvSpPr>
            <a:spLocks noGrp="1" noChangeArrowheads="1"/>
          </p:cNvSpPr>
          <p:nvPr>
            <p:ph idx="1"/>
          </p:nvPr>
        </p:nvSpPr>
        <p:spPr/>
        <p:txBody>
          <a:bodyPr>
            <a:normAutofit/>
          </a:bodyPr>
          <a:lstStyle/>
          <a:p>
            <a:pPr marL="271780" indent="-271780">
              <a:buFont typeface="Wingdings" panose="05000000000000000000" pitchFamily="2" charset="2"/>
              <a:buNone/>
            </a:pPr>
            <a:r>
              <a:rPr lang="en-US" altLang="zh-CN" sz="3200" dirty="0" smtClean="0">
                <a:solidFill>
                  <a:srgbClr val="FF0066"/>
                </a:solidFill>
                <a:latin typeface="Times New Roman" panose="02020603050405020304" pitchFamily="18" charset="0"/>
                <a:cs typeface="Times New Roman" panose="02020603050405020304" pitchFamily="18" charset="0"/>
              </a:rPr>
              <a:t>5.1  </a:t>
            </a:r>
            <a:r>
              <a:rPr lang="zh-CN" altLang="zh-CN" sz="3200" dirty="0" smtClean="0">
                <a:solidFill>
                  <a:srgbClr val="FF0066"/>
                </a:solidFill>
                <a:latin typeface="Times New Roman" panose="02020603050405020304" pitchFamily="18" charset="0"/>
                <a:cs typeface="Times New Roman" panose="02020603050405020304" pitchFamily="18" charset="0"/>
              </a:rPr>
              <a:t>二分图的最大匹配</a:t>
            </a:r>
            <a:endParaRPr lang="zh-CN" altLang="zh-CN" sz="3200" dirty="0" smtClean="0">
              <a:solidFill>
                <a:srgbClr val="FF0066"/>
              </a:solidFill>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5.2  </a:t>
            </a:r>
            <a:r>
              <a:rPr lang="zh-CN" altLang="zh-CN" sz="3200" dirty="0" smtClean="0">
                <a:latin typeface="Times New Roman" panose="02020603050405020304" pitchFamily="18" charset="0"/>
                <a:cs typeface="Times New Roman" panose="02020603050405020304" pitchFamily="18" charset="0"/>
              </a:rPr>
              <a:t>完全匹配</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5.3  </a:t>
            </a:r>
            <a:r>
              <a:rPr lang="zh-CN" altLang="zh-CN" sz="3200" dirty="0" smtClean="0">
                <a:latin typeface="Times New Roman" panose="02020603050405020304" pitchFamily="18" charset="0"/>
                <a:cs typeface="Times New Roman" panose="02020603050405020304" pitchFamily="18" charset="0"/>
              </a:rPr>
              <a:t>最佳匹配及其算法</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5.4  </a:t>
            </a:r>
            <a:r>
              <a:rPr lang="zh-CN" altLang="zh-CN" sz="3200" dirty="0" smtClean="0">
                <a:latin typeface="Times New Roman" panose="02020603050405020304" pitchFamily="18" charset="0"/>
                <a:cs typeface="Times New Roman" panose="02020603050405020304" pitchFamily="18" charset="0"/>
              </a:rPr>
              <a:t>网络流图</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5.5  </a:t>
            </a:r>
            <a:r>
              <a:rPr lang="zh-CN" altLang="zh-CN" sz="3200" dirty="0" smtClean="0">
                <a:latin typeface="Times New Roman" panose="02020603050405020304" pitchFamily="18" charset="0"/>
                <a:cs typeface="Times New Roman" panose="02020603050405020304" pitchFamily="18" charset="0"/>
              </a:rPr>
              <a:t>Ford-Fulkerson最大流标号算法</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5.6  </a:t>
            </a:r>
            <a:r>
              <a:rPr lang="zh-CN" altLang="zh-CN" sz="3200" dirty="0" smtClean="0">
                <a:latin typeface="Times New Roman" panose="02020603050405020304" pitchFamily="18" charset="0"/>
                <a:cs typeface="Times New Roman" panose="02020603050405020304" pitchFamily="18" charset="0"/>
              </a:rPr>
              <a:t>最大流的Edmonds-Karp算法</a:t>
            </a:r>
            <a:endParaRPr lang="zh-CN" altLang="zh-CN" sz="3200" dirty="0" smtClean="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smtClean="0">
                <a:latin typeface="Times New Roman" panose="02020603050405020304" pitchFamily="18" charset="0"/>
                <a:cs typeface="Times New Roman" panose="02020603050405020304" pitchFamily="18" charset="0"/>
              </a:rPr>
              <a:t>5.7  </a:t>
            </a:r>
            <a:r>
              <a:rPr lang="zh-CN" altLang="zh-CN" sz="3200" dirty="0" smtClean="0">
                <a:latin typeface="Times New Roman" panose="02020603050405020304" pitchFamily="18" charset="0"/>
                <a:cs typeface="Times New Roman" panose="02020603050405020304" pitchFamily="18" charset="0"/>
              </a:rPr>
              <a:t>最小费用流</a:t>
            </a:r>
            <a:endParaRPr lang="zh-CN" altLang="zh-CN" sz="3200" dirty="0" smtClean="0">
              <a:latin typeface="Times New Roman" panose="02020603050405020304" pitchFamily="18" charset="0"/>
              <a:cs typeface="Times New Roman" panose="02020603050405020304" pitchFamily="18" charset="0"/>
            </a:endParaRPr>
          </a:p>
          <a:p>
            <a:pPr marL="271780" indent="-271780"/>
            <a:endParaRPr lang="zh-CN" altLang="zh-CN" sz="3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2546" name="Picture 2"/>
          <p:cNvPicPr>
            <a:picLocks noChangeAspect="1" noChangeArrowheads="1"/>
          </p:cNvPicPr>
          <p:nvPr/>
        </p:nvPicPr>
        <p:blipFill>
          <a:blip r:embed="rId1" cstate="print"/>
          <a:srcRect/>
          <a:stretch>
            <a:fillRect/>
          </a:stretch>
        </p:blipFill>
        <p:spPr bwMode="auto">
          <a:xfrm>
            <a:off x="6416675" y="4058322"/>
            <a:ext cx="2371725" cy="2405062"/>
          </a:xfrm>
          <a:prstGeom prst="rect">
            <a:avLst/>
          </a:prstGeom>
          <a:noFill/>
          <a:ln w="9525">
            <a:noFill/>
            <a:miter lim="800000"/>
            <a:headEnd/>
            <a:tailEnd/>
          </a:ln>
        </p:spPr>
      </p:pic>
      <p:sp>
        <p:nvSpPr>
          <p:cNvPr id="3076" name="Rectangle 3"/>
          <p:cNvSpPr>
            <a:spLocks noChangeArrowheads="1"/>
          </p:cNvSpPr>
          <p:nvPr/>
        </p:nvSpPr>
        <p:spPr bwMode="auto">
          <a:xfrm>
            <a:off x="476250" y="1223963"/>
            <a:ext cx="4572000" cy="457200"/>
          </a:xfrm>
          <a:prstGeom prst="rect">
            <a:avLst/>
          </a:prstGeom>
          <a:noFill/>
          <a:ln w="9525">
            <a:noFill/>
            <a:miter lim="800000"/>
          </a:ln>
        </p:spPr>
        <p:txBody>
          <a:bodyPr>
            <a:spAutoFit/>
          </a:bodyPr>
          <a:lstStyle/>
          <a:p>
            <a:pPr>
              <a:spcBef>
                <a:spcPct val="50000"/>
              </a:spcBef>
            </a:pPr>
            <a:r>
              <a:rPr lang="zh-CN" altLang="en-US">
                <a:solidFill>
                  <a:srgbClr val="000000"/>
                </a:solidFill>
              </a:rPr>
              <a:t>解（续）</a:t>
            </a:r>
            <a:endParaRPr lang="zh-CN" altLang="en-US">
              <a:solidFill>
                <a:srgbClr val="000000"/>
              </a:solidFill>
            </a:endParaRPr>
          </a:p>
        </p:txBody>
      </p:sp>
      <p:sp>
        <p:nvSpPr>
          <p:cNvPr id="1132549" name="Rectangle 5"/>
          <p:cNvSpPr>
            <a:spLocks noChangeArrowheads="1"/>
          </p:cNvSpPr>
          <p:nvPr/>
        </p:nvSpPr>
        <p:spPr bwMode="auto">
          <a:xfrm>
            <a:off x="611188" y="1808163"/>
            <a:ext cx="4725987" cy="4450449"/>
          </a:xfrm>
          <a:prstGeom prst="rect">
            <a:avLst/>
          </a:prstGeom>
          <a:noFill/>
          <a:ln w="9525">
            <a:noFill/>
            <a:miter lim="800000"/>
          </a:ln>
        </p:spPr>
        <p:txBody>
          <a:bodyPr>
            <a:spAutoFit/>
          </a:bodyPr>
          <a:lstStyle/>
          <a:p>
            <a:pPr>
              <a:spcBef>
                <a:spcPct val="10000"/>
              </a:spcBef>
            </a:pPr>
            <a:r>
              <a:rPr lang="en-US" altLang="zh-CN" dirty="0">
                <a:solidFill>
                  <a:srgbClr val="000000"/>
                </a:solidFill>
              </a:rPr>
              <a:t>r&lt;</a:t>
            </a:r>
            <a:r>
              <a:rPr lang="en-US" altLang="zh-CN" dirty="0" err="1">
                <a:solidFill>
                  <a:srgbClr val="000000"/>
                </a:solidFill>
              </a:rPr>
              <a:t>n,B</a:t>
            </a:r>
            <a:r>
              <a:rPr lang="zh-CN" altLang="en-US" dirty="0">
                <a:solidFill>
                  <a:srgbClr val="000000"/>
                </a:solidFill>
              </a:rPr>
              <a:t>中没覆盖的元素均减</a:t>
            </a:r>
            <a:r>
              <a:rPr lang="en-US" altLang="zh-CN" dirty="0">
                <a:solidFill>
                  <a:srgbClr val="000000"/>
                </a:solidFill>
              </a:rPr>
              <a:t>1</a:t>
            </a:r>
            <a:r>
              <a:rPr lang="zh-CN" altLang="en-US" dirty="0">
                <a:solidFill>
                  <a:srgbClr val="000000"/>
                </a:solidFill>
              </a:rPr>
              <a:t>。</a:t>
            </a:r>
            <a:endParaRPr lang="zh-CN" altLang="en-US" dirty="0">
              <a:solidFill>
                <a:srgbClr val="000000"/>
              </a:solidFill>
            </a:endParaRPr>
          </a:p>
          <a:p>
            <a:pPr>
              <a:spcBef>
                <a:spcPct val="10000"/>
              </a:spcBef>
            </a:pPr>
            <a:r>
              <a:rPr lang="zh-CN" altLang="en-US" dirty="0">
                <a:solidFill>
                  <a:srgbClr val="000000"/>
                </a:solidFill>
              </a:rPr>
              <a:t>修改界</a:t>
            </a:r>
            <a:r>
              <a:rPr lang="zh-CN" altLang="en-US" dirty="0" smtClean="0">
                <a:solidFill>
                  <a:srgbClr val="000000"/>
                </a:solidFill>
              </a:rPr>
              <a:t>值</a:t>
            </a:r>
            <a:endParaRPr lang="en-US" altLang="zh-CN" dirty="0" smtClean="0">
              <a:solidFill>
                <a:srgbClr val="000000"/>
              </a:solidFill>
            </a:endParaRPr>
          </a:p>
          <a:p>
            <a:pPr>
              <a:spcBef>
                <a:spcPct val="10000"/>
              </a:spcBef>
            </a:pPr>
            <a:r>
              <a:rPr lang="zh-CN" altLang="en-US" dirty="0" smtClean="0">
                <a:solidFill>
                  <a:srgbClr val="000000"/>
                </a:solidFill>
              </a:rPr>
              <a:t>这时</a:t>
            </a:r>
            <a:r>
              <a:rPr lang="zh-CN" altLang="en-US" dirty="0">
                <a:solidFill>
                  <a:srgbClr val="000000"/>
                </a:solidFill>
              </a:rPr>
              <a:t>一个最小覆盖是第</a:t>
            </a:r>
            <a:r>
              <a:rPr lang="en-US" altLang="zh-CN" dirty="0">
                <a:solidFill>
                  <a:srgbClr val="000000"/>
                </a:solidFill>
              </a:rPr>
              <a:t>3</a:t>
            </a:r>
            <a:r>
              <a:rPr lang="zh-CN" altLang="en-US" dirty="0">
                <a:solidFill>
                  <a:srgbClr val="000000"/>
                </a:solidFill>
              </a:rPr>
              <a:t>，</a:t>
            </a:r>
            <a:r>
              <a:rPr lang="en-US" altLang="zh-CN" dirty="0">
                <a:solidFill>
                  <a:srgbClr val="000000"/>
                </a:solidFill>
              </a:rPr>
              <a:t>4</a:t>
            </a:r>
            <a:r>
              <a:rPr lang="zh-CN" altLang="en-US" dirty="0">
                <a:solidFill>
                  <a:srgbClr val="000000"/>
                </a:solidFill>
              </a:rPr>
              <a:t>，</a:t>
            </a:r>
            <a:r>
              <a:rPr lang="en-US" altLang="zh-CN" dirty="0">
                <a:solidFill>
                  <a:srgbClr val="000000"/>
                </a:solidFill>
              </a:rPr>
              <a:t>5</a:t>
            </a:r>
            <a:r>
              <a:rPr lang="zh-CN" altLang="en-US" dirty="0">
                <a:solidFill>
                  <a:srgbClr val="000000"/>
                </a:solidFill>
              </a:rPr>
              <a:t>行，</a:t>
            </a:r>
            <a:r>
              <a:rPr lang="en-US" altLang="zh-CN" dirty="0">
                <a:solidFill>
                  <a:srgbClr val="000000"/>
                </a:solidFill>
              </a:rPr>
              <a:t>3</a:t>
            </a:r>
            <a:r>
              <a:rPr lang="zh-CN" altLang="en-US" dirty="0">
                <a:solidFill>
                  <a:srgbClr val="000000"/>
                </a:solidFill>
              </a:rPr>
              <a:t>，</a:t>
            </a:r>
            <a:r>
              <a:rPr lang="en-US" altLang="zh-CN" dirty="0">
                <a:solidFill>
                  <a:srgbClr val="000000"/>
                </a:solidFill>
              </a:rPr>
              <a:t>5</a:t>
            </a:r>
            <a:r>
              <a:rPr lang="zh-CN" altLang="en-US" dirty="0">
                <a:solidFill>
                  <a:srgbClr val="000000"/>
                </a:solidFill>
              </a:rPr>
              <a:t>列。</a:t>
            </a:r>
            <a:endParaRPr lang="zh-CN" altLang="en-US" dirty="0">
              <a:solidFill>
                <a:srgbClr val="000000"/>
              </a:solidFill>
            </a:endParaRPr>
          </a:p>
          <a:p>
            <a:pPr>
              <a:spcBef>
                <a:spcPct val="10000"/>
              </a:spcBef>
            </a:pPr>
            <a:endParaRPr lang="zh-CN" altLang="en-US" dirty="0">
              <a:solidFill>
                <a:srgbClr val="000000"/>
              </a:solidFill>
            </a:endParaRPr>
          </a:p>
          <a:p>
            <a:pPr>
              <a:spcBef>
                <a:spcPct val="10000"/>
              </a:spcBef>
            </a:pPr>
            <a:r>
              <a:rPr lang="zh-CN" altLang="en-US" dirty="0">
                <a:solidFill>
                  <a:srgbClr val="000000"/>
                </a:solidFill>
              </a:rPr>
              <a:t>最小覆盖数</a:t>
            </a:r>
            <a:r>
              <a:rPr lang="en-US" altLang="zh-CN" dirty="0">
                <a:solidFill>
                  <a:srgbClr val="000000"/>
                </a:solidFill>
              </a:rPr>
              <a:t>r=n.</a:t>
            </a:r>
            <a:endParaRPr lang="en-US" altLang="zh-CN" dirty="0">
              <a:solidFill>
                <a:srgbClr val="000000"/>
              </a:solidFill>
            </a:endParaRPr>
          </a:p>
          <a:p>
            <a:pPr>
              <a:spcBef>
                <a:spcPct val="10000"/>
              </a:spcBef>
            </a:pPr>
            <a:r>
              <a:rPr lang="zh-CN" altLang="en-US" dirty="0">
                <a:solidFill>
                  <a:srgbClr val="000000"/>
                </a:solidFill>
              </a:rPr>
              <a:t>一个最大权匹配方案是</a:t>
            </a:r>
            <a:r>
              <a:rPr lang="en-US" altLang="zh-CN" dirty="0">
                <a:solidFill>
                  <a:srgbClr val="000000"/>
                </a:solidFill>
              </a:rPr>
              <a:t>{C</a:t>
            </a:r>
            <a:r>
              <a:rPr lang="en-US" altLang="zh-CN" baseline="-25000" dirty="0">
                <a:solidFill>
                  <a:srgbClr val="000000"/>
                </a:solidFill>
              </a:rPr>
              <a:t>13</a:t>
            </a:r>
            <a:r>
              <a:rPr lang="en-US" altLang="zh-CN" dirty="0">
                <a:solidFill>
                  <a:srgbClr val="000000"/>
                </a:solidFill>
              </a:rPr>
              <a:t>,C</a:t>
            </a:r>
            <a:r>
              <a:rPr lang="en-US" altLang="zh-CN" baseline="-25000" dirty="0">
                <a:solidFill>
                  <a:srgbClr val="000000"/>
                </a:solidFill>
              </a:rPr>
              <a:t>25</a:t>
            </a:r>
            <a:r>
              <a:rPr lang="en-US" altLang="zh-CN" dirty="0">
                <a:solidFill>
                  <a:srgbClr val="000000"/>
                </a:solidFill>
              </a:rPr>
              <a:t>,C</a:t>
            </a:r>
            <a:r>
              <a:rPr lang="en-US" altLang="zh-CN" baseline="-25000" dirty="0">
                <a:solidFill>
                  <a:srgbClr val="000000"/>
                </a:solidFill>
              </a:rPr>
              <a:t>34</a:t>
            </a:r>
            <a:r>
              <a:rPr lang="en-US" altLang="zh-CN" dirty="0">
                <a:solidFill>
                  <a:srgbClr val="000000"/>
                </a:solidFill>
              </a:rPr>
              <a:t>,C</a:t>
            </a:r>
            <a:r>
              <a:rPr lang="en-US" altLang="zh-CN" baseline="-25000" dirty="0">
                <a:solidFill>
                  <a:srgbClr val="000000"/>
                </a:solidFill>
              </a:rPr>
              <a:t>42</a:t>
            </a:r>
            <a:r>
              <a:rPr lang="en-US" altLang="zh-CN" dirty="0">
                <a:solidFill>
                  <a:srgbClr val="000000"/>
                </a:solidFill>
              </a:rPr>
              <a:t>,C</a:t>
            </a:r>
            <a:r>
              <a:rPr lang="en-US" altLang="zh-CN" baseline="-25000" dirty="0">
                <a:solidFill>
                  <a:srgbClr val="000000"/>
                </a:solidFill>
              </a:rPr>
              <a:t>51</a:t>
            </a:r>
            <a:r>
              <a:rPr lang="en-US" altLang="zh-CN" dirty="0">
                <a:solidFill>
                  <a:srgbClr val="000000"/>
                </a:solidFill>
              </a:rPr>
              <a:t>},</a:t>
            </a:r>
            <a:endParaRPr lang="en-US" altLang="zh-CN" dirty="0">
              <a:solidFill>
                <a:srgbClr val="000000"/>
              </a:solidFill>
            </a:endParaRPr>
          </a:p>
          <a:p>
            <a:pPr>
              <a:spcBef>
                <a:spcPct val="10000"/>
              </a:spcBef>
            </a:pPr>
            <a:endParaRPr lang="en-US" altLang="zh-CN" dirty="0">
              <a:solidFill>
                <a:srgbClr val="000000"/>
              </a:solidFill>
            </a:endParaRPr>
          </a:p>
          <a:p>
            <a:pPr>
              <a:spcBef>
                <a:spcPct val="10000"/>
              </a:spcBef>
            </a:pPr>
            <a:endParaRPr lang="en-US" altLang="zh-CN" dirty="0">
              <a:solidFill>
                <a:srgbClr val="000000"/>
              </a:solidFill>
            </a:endParaRPr>
          </a:p>
          <a:p>
            <a:pPr>
              <a:spcBef>
                <a:spcPct val="10000"/>
              </a:spcBef>
            </a:pPr>
            <a:endParaRPr lang="en-US" altLang="zh-CN" dirty="0">
              <a:solidFill>
                <a:srgbClr val="000000"/>
              </a:solidFill>
            </a:endParaRPr>
          </a:p>
        </p:txBody>
      </p:sp>
      <p:sp>
        <p:nvSpPr>
          <p:cNvPr id="1132550" name="AutoShape 6"/>
          <p:cNvSpPr>
            <a:spLocks noChangeArrowheads="1"/>
          </p:cNvSpPr>
          <p:nvPr/>
        </p:nvSpPr>
        <p:spPr bwMode="auto">
          <a:xfrm>
            <a:off x="7309078" y="3578444"/>
            <a:ext cx="360362" cy="360362"/>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p>
            <a:endParaRPr lang="zh-CN" altLang="zh-CN" sz="1800">
              <a:solidFill>
                <a:srgbClr val="4D5B6B"/>
              </a:solidFill>
            </a:endParaRPr>
          </a:p>
        </p:txBody>
      </p:sp>
      <p:graphicFrame>
        <p:nvGraphicFramePr>
          <p:cNvPr id="1132551" name="Object 2"/>
          <p:cNvGraphicFramePr>
            <a:graphicFrameLocks noChangeAspect="1"/>
          </p:cNvGraphicFramePr>
          <p:nvPr/>
        </p:nvGraphicFramePr>
        <p:xfrm>
          <a:off x="791369" y="5065470"/>
          <a:ext cx="2182812" cy="508000"/>
        </p:xfrm>
        <a:graphic>
          <a:graphicData uri="http://schemas.openxmlformats.org/presentationml/2006/ole">
            <mc:AlternateContent xmlns:mc="http://schemas.openxmlformats.org/markup-compatibility/2006">
              <mc:Choice xmlns:v="urn:schemas-microsoft-com:vml" Requires="v">
                <p:oleObj spid="_x0000_s368710" name="公式" r:id="rId2" imgW="1333500" imgH="254000" progId="Equation.3">
                  <p:embed/>
                </p:oleObj>
              </mc:Choice>
              <mc:Fallback>
                <p:oleObj name="公式" r:id="rId2" imgW="1333500" imgH="254000" progId="Equation.3">
                  <p:embed/>
                  <p:pic>
                    <p:nvPicPr>
                      <p:cNvPr id="0" name="图片 3687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69" y="5065470"/>
                        <a:ext cx="21828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80" name="Picture 8"/>
          <p:cNvPicPr>
            <a:picLocks noChangeAspect="1" noChangeArrowheads="1"/>
          </p:cNvPicPr>
          <p:nvPr/>
        </p:nvPicPr>
        <p:blipFill>
          <a:blip r:embed="rId4" cstate="print"/>
          <a:srcRect/>
          <a:stretch>
            <a:fillRect/>
          </a:stretch>
        </p:blipFill>
        <p:spPr bwMode="auto">
          <a:xfrm>
            <a:off x="6327775" y="1133475"/>
            <a:ext cx="2211388" cy="2376488"/>
          </a:xfrm>
          <a:prstGeom prst="rect">
            <a:avLst/>
          </a:prstGeom>
          <a:noFill/>
          <a:ln w="9525">
            <a:noFill/>
            <a:miter lim="800000"/>
            <a:headEnd/>
            <a:tailEnd/>
          </a:ln>
        </p:spPr>
      </p:pic>
      <p:sp>
        <p:nvSpPr>
          <p:cNvPr id="10" name="标题 10"/>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9" name="矩形 8"/>
          <p:cNvSpPr/>
          <p:nvPr/>
        </p:nvSpPr>
        <p:spPr>
          <a:xfrm>
            <a:off x="7373273" y="4339768"/>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矩形 10"/>
          <p:cNvSpPr/>
          <p:nvPr/>
        </p:nvSpPr>
        <p:spPr>
          <a:xfrm>
            <a:off x="8040917" y="4339768"/>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p:nvSpPr>
        <p:spPr>
          <a:xfrm>
            <a:off x="6654802" y="144422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p:nvSpPr>
        <p:spPr>
          <a:xfrm>
            <a:off x="7416815" y="146599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矩形 16"/>
          <p:cNvSpPr/>
          <p:nvPr/>
        </p:nvSpPr>
        <p:spPr>
          <a:xfrm>
            <a:off x="7032197" y="142971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矩形 17"/>
          <p:cNvSpPr/>
          <p:nvPr/>
        </p:nvSpPr>
        <p:spPr>
          <a:xfrm>
            <a:off x="8098973" y="146599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矩形 18"/>
          <p:cNvSpPr/>
          <p:nvPr/>
        </p:nvSpPr>
        <p:spPr>
          <a:xfrm>
            <a:off x="7707071" y="2220684"/>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33176"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9440" y="4506350"/>
            <a:ext cx="253750" cy="1508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6662057" y="5123534"/>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p:nvSpPr>
        <p:spPr>
          <a:xfrm>
            <a:off x="6662057" y="5442842"/>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p:nvSpPr>
        <p:spPr>
          <a:xfrm>
            <a:off x="6662057" y="5791178"/>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33178" name="Picture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6675" y="4484872"/>
            <a:ext cx="170641" cy="158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3179" name="Picture 2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1554" y="6194618"/>
            <a:ext cx="1607120" cy="244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descr="ScreenHunter_17"/>
          <p:cNvPicPr>
            <a:picLocks noChangeAspect="1" noChangeArrowheads="1"/>
          </p:cNvPicPr>
          <p:nvPr/>
        </p:nvPicPr>
        <p:blipFill>
          <a:blip r:embed="rId8" cstate="print"/>
          <a:srcRect/>
          <a:stretch>
            <a:fillRect/>
          </a:stretch>
        </p:blipFill>
        <p:spPr bwMode="auto">
          <a:xfrm>
            <a:off x="4154753" y="5080000"/>
            <a:ext cx="1335730" cy="155212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2550"/>
                                        </p:tgtEl>
                                        <p:attrNameLst>
                                          <p:attrName>style.visibility</p:attrName>
                                        </p:attrNameLst>
                                      </p:cBhvr>
                                      <p:to>
                                        <p:strVal val="visible"/>
                                      </p:to>
                                    </p:set>
                                    <p:animEffect transition="in" filter="wipe(up)">
                                      <p:cBhvr>
                                        <p:cTn id="7" dur="500"/>
                                        <p:tgtEl>
                                          <p:spTgt spid="11325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2546"/>
                                        </p:tgtEl>
                                        <p:attrNameLst>
                                          <p:attrName>style.visibility</p:attrName>
                                        </p:attrNameLst>
                                      </p:cBhvr>
                                      <p:to>
                                        <p:strVal val="visible"/>
                                      </p:to>
                                    </p:set>
                                    <p:animEffect transition="in" filter="fade">
                                      <p:cBhvr>
                                        <p:cTn id="12" dur="500"/>
                                        <p:tgtEl>
                                          <p:spTgt spid="1132546"/>
                                        </p:tgtEl>
                                      </p:cBhvr>
                                    </p:animEffect>
                                  </p:childTnLst>
                                </p:cTn>
                              </p:par>
                              <p:par>
                                <p:cTn id="13" presetID="10" presetClass="entr" presetSubtype="0" fill="hold" nodeType="withEffect">
                                  <p:stCondLst>
                                    <p:cond delay="0"/>
                                  </p:stCondLst>
                                  <p:childTnLst>
                                    <p:set>
                                      <p:cBhvr>
                                        <p:cTn id="14" dur="1" fill="hold">
                                          <p:stCondLst>
                                            <p:cond delay="0"/>
                                          </p:stCondLst>
                                        </p:cTn>
                                        <p:tgtEl>
                                          <p:spTgt spid="433176"/>
                                        </p:tgtEl>
                                        <p:attrNameLst>
                                          <p:attrName>style.visibility</p:attrName>
                                        </p:attrNameLst>
                                      </p:cBhvr>
                                      <p:to>
                                        <p:strVal val="visible"/>
                                      </p:to>
                                    </p:set>
                                    <p:animEffect transition="in" filter="fade">
                                      <p:cBhvr>
                                        <p:cTn id="15" dur="500"/>
                                        <p:tgtEl>
                                          <p:spTgt spid="433176"/>
                                        </p:tgtEl>
                                      </p:cBhvr>
                                    </p:animEffect>
                                  </p:childTnLst>
                                </p:cTn>
                              </p:par>
                              <p:par>
                                <p:cTn id="16" presetID="10" presetClass="entr" presetSubtype="0" fill="hold" nodeType="withEffect">
                                  <p:stCondLst>
                                    <p:cond delay="0"/>
                                  </p:stCondLst>
                                  <p:childTnLst>
                                    <p:set>
                                      <p:cBhvr>
                                        <p:cTn id="17" dur="1" fill="hold">
                                          <p:stCondLst>
                                            <p:cond delay="0"/>
                                          </p:stCondLst>
                                        </p:cTn>
                                        <p:tgtEl>
                                          <p:spTgt spid="433179"/>
                                        </p:tgtEl>
                                        <p:attrNameLst>
                                          <p:attrName>style.visibility</p:attrName>
                                        </p:attrNameLst>
                                      </p:cBhvr>
                                      <p:to>
                                        <p:strVal val="visible"/>
                                      </p:to>
                                    </p:set>
                                    <p:animEffect transition="in" filter="fade">
                                      <p:cBhvr>
                                        <p:cTn id="18" dur="500"/>
                                        <p:tgtEl>
                                          <p:spTgt spid="433179"/>
                                        </p:tgtEl>
                                      </p:cBhvr>
                                    </p:animEffect>
                                  </p:childTnLst>
                                </p:cTn>
                              </p:par>
                              <p:par>
                                <p:cTn id="19" presetID="10" presetClass="entr" presetSubtype="0" fill="hold" nodeType="withEffect">
                                  <p:stCondLst>
                                    <p:cond delay="0"/>
                                  </p:stCondLst>
                                  <p:childTnLst>
                                    <p:set>
                                      <p:cBhvr>
                                        <p:cTn id="20" dur="1" fill="hold">
                                          <p:stCondLst>
                                            <p:cond delay="0"/>
                                          </p:stCondLst>
                                        </p:cTn>
                                        <p:tgtEl>
                                          <p:spTgt spid="433178"/>
                                        </p:tgtEl>
                                        <p:attrNameLst>
                                          <p:attrName>style.visibility</p:attrName>
                                        </p:attrNameLst>
                                      </p:cBhvr>
                                      <p:to>
                                        <p:strVal val="visible"/>
                                      </p:to>
                                    </p:set>
                                    <p:animEffect transition="in" filter="fade">
                                      <p:cBhvr>
                                        <p:cTn id="21" dur="500"/>
                                        <p:tgtEl>
                                          <p:spTgt spid="4331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32549">
                                            <p:txEl>
                                              <p:pRg st="0" end="0"/>
                                            </p:txEl>
                                          </p:spTgt>
                                        </p:tgtEl>
                                        <p:attrNameLst>
                                          <p:attrName>style.visibility</p:attrName>
                                        </p:attrNameLst>
                                      </p:cBhvr>
                                      <p:to>
                                        <p:strVal val="visible"/>
                                      </p:to>
                                    </p:set>
                                    <p:animEffect transition="in" filter="blinds(horizontal)">
                                      <p:cBhvr>
                                        <p:cTn id="26" dur="500"/>
                                        <p:tgtEl>
                                          <p:spTgt spid="113254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33176"/>
                                        </p:tgtEl>
                                      </p:cBhvr>
                                    </p:animEffect>
                                    <p:set>
                                      <p:cBhvr>
                                        <p:cTn id="31" dur="1" fill="hold">
                                          <p:stCondLst>
                                            <p:cond delay="499"/>
                                          </p:stCondLst>
                                        </p:cTn>
                                        <p:tgtEl>
                                          <p:spTgt spid="43317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32549">
                                            <p:txEl>
                                              <p:pRg st="1" end="1"/>
                                            </p:txEl>
                                          </p:spTgt>
                                        </p:tgtEl>
                                        <p:attrNameLst>
                                          <p:attrName>style.visibility</p:attrName>
                                        </p:attrNameLst>
                                      </p:cBhvr>
                                      <p:to>
                                        <p:strVal val="visible"/>
                                      </p:to>
                                    </p:set>
                                    <p:animEffect transition="in" filter="blinds(horizontal)">
                                      <p:cBhvr>
                                        <p:cTn id="36" dur="500"/>
                                        <p:tgtEl>
                                          <p:spTgt spid="113254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33179"/>
                                        </p:tgtEl>
                                      </p:cBhvr>
                                    </p:animEffect>
                                    <p:set>
                                      <p:cBhvr>
                                        <p:cTn id="41" dur="1" fill="hold">
                                          <p:stCondLst>
                                            <p:cond delay="499"/>
                                          </p:stCondLst>
                                        </p:cTn>
                                        <p:tgtEl>
                                          <p:spTgt spid="43317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33178"/>
                                        </p:tgtEl>
                                      </p:cBhvr>
                                    </p:animEffect>
                                    <p:set>
                                      <p:cBhvr>
                                        <p:cTn id="44" dur="1" fill="hold">
                                          <p:stCondLst>
                                            <p:cond delay="499"/>
                                          </p:stCondLst>
                                        </p:cTn>
                                        <p:tgtEl>
                                          <p:spTgt spid="43317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132549">
                                            <p:txEl>
                                              <p:pRg st="2" end="2"/>
                                            </p:txEl>
                                          </p:spTgt>
                                        </p:tgtEl>
                                        <p:attrNameLst>
                                          <p:attrName>style.visibility</p:attrName>
                                        </p:attrNameLst>
                                      </p:cBhvr>
                                      <p:to>
                                        <p:strVal val="visible"/>
                                      </p:to>
                                    </p:set>
                                    <p:animEffect transition="in" filter="blinds(horizontal)">
                                      <p:cBhvr>
                                        <p:cTn id="49" dur="500"/>
                                        <p:tgtEl>
                                          <p:spTgt spid="1132549">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32549">
                                            <p:txEl>
                                              <p:pRg st="4" end="4"/>
                                            </p:txEl>
                                          </p:spTgt>
                                        </p:tgtEl>
                                        <p:attrNameLst>
                                          <p:attrName>style.visibility</p:attrName>
                                        </p:attrNameLst>
                                      </p:cBhvr>
                                      <p:to>
                                        <p:strVal val="visible"/>
                                      </p:to>
                                    </p:set>
                                    <p:animEffect transition="in" filter="blinds(horizontal)">
                                      <p:cBhvr>
                                        <p:cTn id="71" dur="500"/>
                                        <p:tgtEl>
                                          <p:spTgt spid="1132549">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132549">
                                            <p:txEl>
                                              <p:pRg st="5" end="5"/>
                                            </p:txEl>
                                          </p:spTgt>
                                        </p:tgtEl>
                                        <p:attrNameLst>
                                          <p:attrName>style.visibility</p:attrName>
                                        </p:attrNameLst>
                                      </p:cBhvr>
                                      <p:to>
                                        <p:strVal val="visible"/>
                                      </p:to>
                                    </p:set>
                                    <p:animEffect transition="in" filter="blinds(horizontal)">
                                      <p:cBhvr>
                                        <p:cTn id="76" dur="500"/>
                                        <p:tgtEl>
                                          <p:spTgt spid="1132549">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132551"/>
                                        </p:tgtEl>
                                        <p:attrNameLst>
                                          <p:attrName>style.visibility</p:attrName>
                                        </p:attrNameLst>
                                      </p:cBhvr>
                                      <p:to>
                                        <p:strVal val="visible"/>
                                      </p:to>
                                    </p:set>
                                    <p:animEffect transition="in" filter="blinds(horizontal)">
                                      <p:cBhvr>
                                        <p:cTn id="81" dur="500"/>
                                        <p:tgtEl>
                                          <p:spTgt spid="1132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50" grpId="0" animBg="1"/>
      <p:bldP spid="9" grpId="0" animBg="1"/>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411840" y="1724025"/>
            <a:ext cx="8670925" cy="4357688"/>
          </a:xfrm>
          <a:prstGeom prst="rect">
            <a:avLst/>
          </a:prstGeom>
          <a:noFill/>
          <a:ln w="9525">
            <a:noFill/>
            <a:miter lim="800000"/>
          </a:ln>
        </p:spPr>
        <p:txBody>
          <a:bodyPr/>
          <a:lstStyle/>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FF0066"/>
                </a:solidFill>
                <a:latin typeface="Garamond" panose="02020404030301010803" pitchFamily="18" charset="0"/>
              </a:rPr>
              <a:t>Step1</a:t>
            </a:r>
            <a:r>
              <a:rPr lang="en-US" altLang="zh-CN" sz="2200" dirty="0">
                <a:solidFill>
                  <a:srgbClr val="E8DED8"/>
                </a:solidFill>
                <a:latin typeface="Garamond" panose="02020404030301010803" pitchFamily="18" charset="0"/>
              </a:rPr>
              <a:t>. </a:t>
            </a:r>
            <a:r>
              <a:rPr lang="zh-CN" altLang="en-US" sz="2200" dirty="0" smtClean="0">
                <a:solidFill>
                  <a:srgbClr val="000000"/>
                </a:solidFill>
                <a:latin typeface="Garamond" panose="02020404030301010803" pitchFamily="18" charset="0"/>
              </a:rPr>
              <a:t>在已知利润矩阵</a:t>
            </a:r>
            <a:r>
              <a:rPr lang="en-US" altLang="zh-CN" sz="2200" dirty="0" smtClean="0">
                <a:solidFill>
                  <a:srgbClr val="000000"/>
                </a:solidFill>
                <a:latin typeface="Garamond" panose="02020404030301010803" pitchFamily="18" charset="0"/>
              </a:rPr>
              <a:t>C</a:t>
            </a:r>
            <a:r>
              <a:rPr lang="zh-CN" altLang="en-US" sz="2200" dirty="0" smtClean="0">
                <a:solidFill>
                  <a:srgbClr val="000000"/>
                </a:solidFill>
                <a:latin typeface="Garamond" panose="02020404030301010803" pitchFamily="18" charset="0"/>
              </a:rPr>
              <a:t>的每行选一最大值作为本行的界值</a:t>
            </a:r>
            <a:r>
              <a:rPr lang="en-US" altLang="zh-CN" sz="2200" dirty="0" smtClean="0">
                <a:solidFill>
                  <a:srgbClr val="000000"/>
                </a:solidFill>
                <a:latin typeface="Garamond" panose="02020404030301010803" pitchFamily="18" charset="0"/>
              </a:rPr>
              <a:t>l(x</a:t>
            </a:r>
            <a:r>
              <a:rPr lang="en-US" altLang="zh-CN" sz="2200" baseline="-25000" dirty="0" smtClean="0">
                <a:solidFill>
                  <a:srgbClr val="000000"/>
                </a:solidFill>
                <a:latin typeface="Garamond" panose="02020404030301010803" pitchFamily="18" charset="0"/>
              </a:rPr>
              <a:t>i</a:t>
            </a:r>
            <a:r>
              <a:rPr lang="en-US" altLang="zh-CN" sz="2200" dirty="0" smtClean="0">
                <a:solidFill>
                  <a:srgbClr val="000000"/>
                </a:solidFill>
                <a:latin typeface="Garamond" panose="02020404030301010803" pitchFamily="18" charset="0"/>
              </a:rPr>
              <a:t>), </a:t>
            </a:r>
            <a:endParaRPr lang="en-US" altLang="zh-CN" sz="2200" dirty="0" smtClean="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smtClean="0">
                <a:solidFill>
                  <a:srgbClr val="000000"/>
                </a:solidFill>
                <a:latin typeface="Garamond" panose="02020404030301010803" pitchFamily="18" charset="0"/>
              </a:rPr>
              <a:t>           </a:t>
            </a:r>
            <a:r>
              <a:rPr lang="zh-CN" altLang="en-US" sz="2200" dirty="0" smtClean="0">
                <a:solidFill>
                  <a:srgbClr val="000000"/>
                </a:solidFill>
                <a:latin typeface="Garamond" panose="02020404030301010803" pitchFamily="18" charset="0"/>
              </a:rPr>
              <a:t>每列的界值</a:t>
            </a:r>
            <a:r>
              <a:rPr lang="en-US" altLang="zh-CN" sz="2200" dirty="0" smtClean="0">
                <a:solidFill>
                  <a:srgbClr val="000000"/>
                </a:solidFill>
                <a:latin typeface="Garamond" panose="02020404030301010803" pitchFamily="18" charset="0"/>
              </a:rPr>
              <a:t>l(</a:t>
            </a:r>
            <a:r>
              <a:rPr lang="en-US" altLang="zh-CN" sz="2200" dirty="0" err="1" smtClean="0">
                <a:solidFill>
                  <a:srgbClr val="000000"/>
                </a:solidFill>
                <a:latin typeface="Garamond" panose="02020404030301010803" pitchFamily="18" charset="0"/>
              </a:rPr>
              <a:t>y</a:t>
            </a:r>
            <a:r>
              <a:rPr lang="en-US" altLang="zh-CN" sz="2200" baseline="-25000" dirty="0" err="1" smtClean="0">
                <a:solidFill>
                  <a:srgbClr val="000000"/>
                </a:solidFill>
                <a:latin typeface="Garamond" panose="02020404030301010803" pitchFamily="18" charset="0"/>
              </a:rPr>
              <a:t>j</a:t>
            </a:r>
            <a:r>
              <a:rPr lang="en-US" altLang="zh-CN" sz="2200" dirty="0" smtClean="0">
                <a:solidFill>
                  <a:srgbClr val="000000"/>
                </a:solidFill>
                <a:latin typeface="Garamond" panose="02020404030301010803" pitchFamily="18" charset="0"/>
              </a:rPr>
              <a:t>)=0, </a:t>
            </a:r>
            <a:r>
              <a:rPr lang="zh-CN" altLang="en-US" sz="2200" dirty="0" smtClean="0">
                <a:solidFill>
                  <a:srgbClr val="000000"/>
                </a:solidFill>
                <a:latin typeface="Garamond" panose="02020404030301010803" pitchFamily="18" charset="0"/>
              </a:rPr>
              <a:t>构造矩阵</a:t>
            </a:r>
            <a:r>
              <a:rPr lang="en-US" altLang="zh-CN" sz="2200" dirty="0" smtClean="0">
                <a:solidFill>
                  <a:srgbClr val="000000"/>
                </a:solidFill>
                <a:latin typeface="Garamond" panose="02020404030301010803" pitchFamily="18" charset="0"/>
              </a:rPr>
              <a:t>B=(</a:t>
            </a:r>
            <a:r>
              <a:rPr lang="en-US" altLang="zh-CN" sz="2200" dirty="0" err="1" smtClean="0">
                <a:solidFill>
                  <a:srgbClr val="000000"/>
                </a:solidFill>
                <a:latin typeface="Garamond" panose="02020404030301010803" pitchFamily="18" charset="0"/>
              </a:rPr>
              <a:t>b</a:t>
            </a:r>
            <a:r>
              <a:rPr lang="en-US" altLang="zh-CN" sz="2200" baseline="-25000" dirty="0" err="1" smtClean="0">
                <a:solidFill>
                  <a:srgbClr val="000000"/>
                </a:solidFill>
                <a:latin typeface="Garamond" panose="02020404030301010803" pitchFamily="18" charset="0"/>
              </a:rPr>
              <a:t>ij</a:t>
            </a:r>
            <a:r>
              <a:rPr lang="en-US" altLang="zh-CN" sz="2200" dirty="0" smtClean="0">
                <a:solidFill>
                  <a:srgbClr val="000000"/>
                </a:solidFill>
                <a:latin typeface="Garamond" panose="02020404030301010803" pitchFamily="18" charset="0"/>
              </a:rPr>
              <a:t>)</a:t>
            </a:r>
            <a:r>
              <a:rPr lang="en-US" altLang="zh-CN" sz="2200" dirty="0" err="1" smtClean="0">
                <a:solidFill>
                  <a:srgbClr val="000000"/>
                </a:solidFill>
                <a:latin typeface="Garamond" panose="02020404030301010803" pitchFamily="18" charset="0"/>
              </a:rPr>
              <a:t>n</a:t>
            </a:r>
            <a:r>
              <a:rPr lang="en-US" altLang="zh-CN" sz="2200" dirty="0" err="1" smtClean="0">
                <a:solidFill>
                  <a:srgbClr val="000000"/>
                </a:solidFill>
                <a:latin typeface="Garamond" panose="02020404030301010803" pitchFamily="18" charset="0"/>
                <a:sym typeface="Symbol" panose="05050102010706020507" pitchFamily="18" charset="2"/>
              </a:rPr>
              <a:t></a:t>
            </a:r>
            <a:r>
              <a:rPr lang="en-US" altLang="zh-CN" sz="2200" dirty="0" err="1" smtClean="0">
                <a:solidFill>
                  <a:srgbClr val="000000"/>
                </a:solidFill>
                <a:latin typeface="Garamond" panose="02020404030301010803" pitchFamily="18" charset="0"/>
              </a:rPr>
              <a:t>n</a:t>
            </a:r>
            <a:r>
              <a:rPr lang="en-US" altLang="zh-CN" sz="2200" dirty="0" smtClean="0">
                <a:solidFill>
                  <a:srgbClr val="000000"/>
                </a:solidFill>
                <a:latin typeface="Garamond" panose="02020404030301010803" pitchFamily="18" charset="0"/>
              </a:rPr>
              <a:t>. </a:t>
            </a:r>
            <a:r>
              <a:rPr lang="zh-CN" altLang="en-US" sz="2200" dirty="0" smtClean="0">
                <a:solidFill>
                  <a:srgbClr val="000000"/>
                </a:solidFill>
                <a:latin typeface="Garamond" panose="02020404030301010803" pitchFamily="18" charset="0"/>
              </a:rPr>
              <a:t>其中</a:t>
            </a:r>
            <a:endParaRPr lang="zh-CN" altLang="en-US" sz="2200" dirty="0" smtClean="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zh-CN" altLang="en-US" sz="2200" dirty="0" smtClean="0">
                <a:solidFill>
                  <a:srgbClr val="000000"/>
                </a:solidFill>
                <a:latin typeface="Garamond" panose="02020404030301010803" pitchFamily="18" charset="0"/>
              </a:rPr>
              <a:t>            </a:t>
            </a:r>
            <a:r>
              <a:rPr lang="en-US" altLang="zh-CN" sz="2200" dirty="0" err="1" smtClean="0">
                <a:solidFill>
                  <a:srgbClr val="000000"/>
                </a:solidFill>
                <a:latin typeface="Garamond" panose="02020404030301010803" pitchFamily="18" charset="0"/>
              </a:rPr>
              <a:t>b</a:t>
            </a:r>
            <a:r>
              <a:rPr lang="en-US" altLang="zh-CN" sz="2200" baseline="-25000" dirty="0" err="1" smtClean="0">
                <a:solidFill>
                  <a:srgbClr val="000000"/>
                </a:solidFill>
                <a:latin typeface="Garamond" panose="02020404030301010803" pitchFamily="18" charset="0"/>
              </a:rPr>
              <a:t>ij</a:t>
            </a:r>
            <a:r>
              <a:rPr lang="en-US" altLang="zh-CN" sz="2200" dirty="0" smtClean="0">
                <a:solidFill>
                  <a:srgbClr val="000000"/>
                </a:solidFill>
                <a:latin typeface="Garamond" panose="02020404030301010803" pitchFamily="18" charset="0"/>
              </a:rPr>
              <a:t>=l(x</a:t>
            </a:r>
            <a:r>
              <a:rPr lang="en-US" altLang="zh-CN" sz="2200" baseline="-25000" dirty="0" smtClean="0">
                <a:solidFill>
                  <a:srgbClr val="000000"/>
                </a:solidFill>
                <a:latin typeface="Garamond" panose="02020404030301010803" pitchFamily="18" charset="0"/>
              </a:rPr>
              <a:t>i</a:t>
            </a:r>
            <a:r>
              <a:rPr lang="en-US" altLang="zh-CN" sz="2200" dirty="0" smtClean="0">
                <a:solidFill>
                  <a:srgbClr val="000000"/>
                </a:solidFill>
                <a:latin typeface="Garamond" panose="02020404030301010803" pitchFamily="18" charset="0"/>
              </a:rPr>
              <a:t>)+l(</a:t>
            </a:r>
            <a:r>
              <a:rPr lang="en-US" altLang="zh-CN" sz="2200" dirty="0" err="1" smtClean="0">
                <a:solidFill>
                  <a:srgbClr val="000000"/>
                </a:solidFill>
                <a:latin typeface="Garamond" panose="02020404030301010803" pitchFamily="18" charset="0"/>
              </a:rPr>
              <a:t>y</a:t>
            </a:r>
            <a:r>
              <a:rPr lang="en-US" altLang="zh-CN" sz="2200" baseline="-25000" dirty="0" err="1" smtClean="0">
                <a:solidFill>
                  <a:srgbClr val="000000"/>
                </a:solidFill>
                <a:latin typeface="Garamond" panose="02020404030301010803" pitchFamily="18" charset="0"/>
              </a:rPr>
              <a:t>j</a:t>
            </a:r>
            <a:r>
              <a:rPr lang="en-US" altLang="zh-CN" sz="2200" dirty="0" smtClean="0">
                <a:solidFill>
                  <a:srgbClr val="000000"/>
                </a:solidFill>
                <a:latin typeface="Garamond" panose="02020404030301010803" pitchFamily="18" charset="0"/>
              </a:rPr>
              <a:t>)-</a:t>
            </a:r>
            <a:r>
              <a:rPr lang="en-US" altLang="zh-CN" sz="2200" dirty="0" err="1" smtClean="0">
                <a:solidFill>
                  <a:srgbClr val="000000"/>
                </a:solidFill>
                <a:latin typeface="Garamond" panose="02020404030301010803" pitchFamily="18" charset="0"/>
              </a:rPr>
              <a:t>c</a:t>
            </a:r>
            <a:r>
              <a:rPr lang="en-US" altLang="zh-CN" sz="2200" baseline="-25000" dirty="0" err="1" smtClean="0">
                <a:solidFill>
                  <a:srgbClr val="000000"/>
                </a:solidFill>
                <a:latin typeface="Garamond" panose="02020404030301010803" pitchFamily="18" charset="0"/>
              </a:rPr>
              <a:t>ij</a:t>
            </a:r>
            <a:r>
              <a:rPr lang="en-US" altLang="zh-CN" sz="2200" dirty="0" smtClean="0">
                <a:solidFill>
                  <a:srgbClr val="000000"/>
                </a:solidFill>
                <a:latin typeface="Garamond" panose="02020404030301010803" pitchFamily="18" charset="0"/>
              </a:rPr>
              <a:t>.</a:t>
            </a:r>
            <a:endParaRPr lang="en-US" altLang="zh-CN" sz="2200" dirty="0" smtClean="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smtClean="0">
                <a:solidFill>
                  <a:srgbClr val="FF0066"/>
                </a:solidFill>
                <a:latin typeface="Garamond" panose="02020404030301010803" pitchFamily="18" charset="0"/>
              </a:rPr>
              <a:t>Step2</a:t>
            </a:r>
            <a:r>
              <a:rPr lang="en-US" altLang="zh-CN" sz="2200" dirty="0">
                <a:solidFill>
                  <a:srgbClr val="E8DED8"/>
                </a:solidFill>
                <a:latin typeface="Garamond" panose="02020404030301010803" pitchFamily="18" charset="0"/>
              </a:rPr>
              <a:t>. </a:t>
            </a:r>
            <a:r>
              <a:rPr lang="zh-CN" altLang="en-US" sz="2200" dirty="0">
                <a:solidFill>
                  <a:srgbClr val="000000"/>
                </a:solidFill>
                <a:latin typeface="Garamond" panose="02020404030301010803" pitchFamily="18" charset="0"/>
              </a:rPr>
              <a:t>在</a:t>
            </a:r>
            <a:r>
              <a:rPr lang="en-US" altLang="zh-CN" sz="2200" dirty="0">
                <a:solidFill>
                  <a:srgbClr val="000000"/>
                </a:solidFill>
                <a:latin typeface="Garamond" panose="02020404030301010803" pitchFamily="18" charset="0"/>
              </a:rPr>
              <a:t>B</a:t>
            </a:r>
            <a:r>
              <a:rPr lang="zh-CN" altLang="en-US" sz="2200" dirty="0">
                <a:solidFill>
                  <a:srgbClr val="000000"/>
                </a:solidFill>
                <a:latin typeface="Garamond" panose="02020404030301010803" pitchFamily="18" charset="0"/>
              </a:rPr>
              <a:t>中对</a:t>
            </a:r>
            <a:r>
              <a:rPr lang="en-US" altLang="zh-CN" sz="2200" dirty="0">
                <a:solidFill>
                  <a:srgbClr val="000000"/>
                </a:solidFill>
                <a:latin typeface="Garamond" panose="02020404030301010803" pitchFamily="18" charset="0"/>
              </a:rPr>
              <a:t>0</a:t>
            </a:r>
            <a:r>
              <a:rPr lang="zh-CN" altLang="en-US" sz="2200" dirty="0">
                <a:solidFill>
                  <a:srgbClr val="000000"/>
                </a:solidFill>
                <a:latin typeface="Garamond" panose="02020404030301010803" pitchFamily="18" charset="0"/>
              </a:rPr>
              <a:t>元素进行最小覆盖</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覆盖数为</a:t>
            </a:r>
            <a:r>
              <a:rPr lang="en-US" altLang="zh-CN" sz="2200" dirty="0">
                <a:solidFill>
                  <a:srgbClr val="000000"/>
                </a:solidFill>
                <a:latin typeface="Garamond" panose="02020404030301010803" pitchFamily="18" charset="0"/>
              </a:rPr>
              <a:t>r.</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000000"/>
                </a:solidFill>
                <a:latin typeface="Garamond" panose="02020404030301010803" pitchFamily="18" charset="0"/>
              </a:rPr>
              <a:t>            2.1. </a:t>
            </a:r>
            <a:r>
              <a:rPr lang="zh-CN" altLang="en-US" sz="2200" dirty="0">
                <a:solidFill>
                  <a:srgbClr val="000000"/>
                </a:solidFill>
                <a:latin typeface="Garamond" panose="02020404030301010803" pitchFamily="18" charset="0"/>
              </a:rPr>
              <a:t>若</a:t>
            </a:r>
            <a:r>
              <a:rPr lang="en-US" altLang="zh-CN" sz="2200" dirty="0">
                <a:solidFill>
                  <a:srgbClr val="000000"/>
                </a:solidFill>
                <a:latin typeface="Garamond" panose="02020404030301010803" pitchFamily="18" charset="0"/>
              </a:rPr>
              <a:t>r=n, </a:t>
            </a:r>
            <a:r>
              <a:rPr lang="zh-CN" altLang="en-US" sz="2200" dirty="0">
                <a:solidFill>
                  <a:srgbClr val="000000"/>
                </a:solidFill>
                <a:latin typeface="Garamond" panose="02020404030301010803" pitchFamily="18" charset="0"/>
              </a:rPr>
              <a:t>转</a:t>
            </a:r>
            <a:r>
              <a:rPr lang="en-US" altLang="zh-CN" sz="2200" dirty="0">
                <a:solidFill>
                  <a:srgbClr val="000000"/>
                </a:solidFill>
                <a:latin typeface="Garamond" panose="02020404030301010803" pitchFamily="18" charset="0"/>
              </a:rPr>
              <a:t>Step4.</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000000"/>
                </a:solidFill>
                <a:latin typeface="Garamond" panose="02020404030301010803" pitchFamily="18" charset="0"/>
              </a:rPr>
              <a:t>            2.2. </a:t>
            </a:r>
            <a:r>
              <a:rPr lang="zh-CN" altLang="en-US" sz="2200" dirty="0">
                <a:solidFill>
                  <a:srgbClr val="000000"/>
                </a:solidFill>
                <a:latin typeface="Garamond" panose="02020404030301010803" pitchFamily="18" charset="0"/>
              </a:rPr>
              <a:t>在未覆盖的元素中选最小非零元</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设值为</a:t>
            </a:r>
            <a:r>
              <a:rPr lang="zh-CN" altLang="en-US"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若</a:t>
            </a:r>
            <a:r>
              <a:rPr lang="en-US" altLang="zh-CN" sz="2200" dirty="0">
                <a:solidFill>
                  <a:srgbClr val="000000"/>
                </a:solidFill>
                <a:latin typeface="Garamond" panose="02020404030301010803" pitchFamily="18" charset="0"/>
              </a:rPr>
              <a:t>x</a:t>
            </a:r>
            <a:r>
              <a:rPr lang="en-US" altLang="zh-CN" sz="2200" baseline="-25000" dirty="0">
                <a:solidFill>
                  <a:srgbClr val="000000"/>
                </a:solidFill>
                <a:latin typeface="Garamond" panose="02020404030301010803" pitchFamily="18" charset="0"/>
              </a:rPr>
              <a:t>i</a:t>
            </a:r>
            <a:r>
              <a:rPr lang="zh-CN" altLang="en-US" sz="2200" dirty="0">
                <a:solidFill>
                  <a:srgbClr val="000000"/>
                </a:solidFill>
                <a:latin typeface="Garamond" panose="02020404030301010803" pitchFamily="18" charset="0"/>
              </a:rPr>
              <a:t>行</a:t>
            </a:r>
            <a:r>
              <a:rPr lang="en-US" altLang="zh-CN" sz="2200" dirty="0">
                <a:solidFill>
                  <a:srgbClr val="000000"/>
                </a:solidFill>
                <a:latin typeface="Garamond" panose="02020404030301010803" pitchFamily="18" charset="0"/>
              </a:rPr>
              <a:t>, </a:t>
            </a:r>
            <a:r>
              <a:rPr lang="en-US" altLang="zh-CN" sz="2200" dirty="0" err="1">
                <a:solidFill>
                  <a:srgbClr val="000000"/>
                </a:solidFill>
                <a:latin typeface="Garamond" panose="02020404030301010803" pitchFamily="18" charset="0"/>
              </a:rPr>
              <a:t>y</a:t>
            </a:r>
            <a:r>
              <a:rPr lang="en-US" altLang="zh-CN" sz="2200" baseline="-25000" dirty="0" err="1">
                <a:solidFill>
                  <a:srgbClr val="000000"/>
                </a:solidFill>
                <a:latin typeface="Garamond" panose="02020404030301010803" pitchFamily="18" charset="0"/>
              </a:rPr>
              <a:t>j</a:t>
            </a:r>
            <a:r>
              <a:rPr lang="zh-CN" altLang="en-US" sz="2200" dirty="0">
                <a:solidFill>
                  <a:srgbClr val="000000"/>
                </a:solidFill>
                <a:latin typeface="Garamond" panose="02020404030301010803" pitchFamily="18" charset="0"/>
              </a:rPr>
              <a:t>列均已覆盖</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则</a:t>
            </a:r>
            <a:r>
              <a:rPr lang="en-US" altLang="zh-CN" sz="2200" dirty="0" err="1">
                <a:solidFill>
                  <a:srgbClr val="000000"/>
                </a:solidFill>
                <a:latin typeface="Garamond" panose="02020404030301010803" pitchFamily="18" charset="0"/>
              </a:rPr>
              <a:t>b</a:t>
            </a:r>
            <a:r>
              <a:rPr lang="en-US" altLang="zh-CN" sz="2200" baseline="-25000" dirty="0" err="1">
                <a:solidFill>
                  <a:srgbClr val="000000"/>
                </a:solidFill>
                <a:latin typeface="Garamond" panose="02020404030301010803" pitchFamily="18" charset="0"/>
              </a:rPr>
              <a:t>ij</a:t>
            </a:r>
            <a:r>
              <a:rPr lang="en-US" altLang="zh-CN" sz="2200" dirty="0" err="1">
                <a:solidFill>
                  <a:srgbClr val="000000"/>
                </a:solidFill>
                <a:latin typeface="Garamond" panose="02020404030301010803" pitchFamily="18" charset="0"/>
                <a:sym typeface="Symbol" panose="05050102010706020507" pitchFamily="18" charset="2"/>
              </a:rPr>
              <a:t></a:t>
            </a:r>
            <a:r>
              <a:rPr lang="en-US" altLang="zh-CN" sz="2200" dirty="0" err="1">
                <a:solidFill>
                  <a:srgbClr val="000000"/>
                </a:solidFill>
                <a:latin typeface="Garamond" panose="02020404030301010803" pitchFamily="18" charset="0"/>
              </a:rPr>
              <a:t>b</a:t>
            </a:r>
            <a:r>
              <a:rPr lang="en-US" altLang="zh-CN" sz="2200" baseline="-25000" dirty="0" err="1">
                <a:solidFill>
                  <a:srgbClr val="000000"/>
                </a:solidFill>
                <a:latin typeface="Garamond" panose="02020404030301010803" pitchFamily="18" charset="0"/>
              </a:rPr>
              <a:t>ij</a:t>
            </a:r>
            <a:r>
              <a:rPr lang="en-US" altLang="zh-CN" sz="2200" dirty="0">
                <a:solidFill>
                  <a:srgbClr val="000000"/>
                </a:solidFill>
                <a:latin typeface="Garamond" panose="02020404030301010803" pitchFamily="18" charset="0"/>
              </a:rPr>
              <a:t>+</a:t>
            </a:r>
            <a:r>
              <a:rPr lang="en-US" altLang="zh-CN"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若</a:t>
            </a:r>
            <a:r>
              <a:rPr lang="en-US" altLang="zh-CN" sz="2200" dirty="0">
                <a:solidFill>
                  <a:srgbClr val="000000"/>
                </a:solidFill>
                <a:latin typeface="Garamond" panose="02020404030301010803" pitchFamily="18" charset="0"/>
              </a:rPr>
              <a:t>x</a:t>
            </a:r>
            <a:r>
              <a:rPr lang="en-US" altLang="zh-CN" sz="2200" baseline="-25000" dirty="0">
                <a:solidFill>
                  <a:srgbClr val="000000"/>
                </a:solidFill>
                <a:latin typeface="Garamond" panose="02020404030301010803" pitchFamily="18" charset="0"/>
              </a:rPr>
              <a:t>i</a:t>
            </a:r>
            <a:r>
              <a:rPr lang="zh-CN" altLang="en-US" sz="2200" dirty="0">
                <a:solidFill>
                  <a:srgbClr val="000000"/>
                </a:solidFill>
                <a:latin typeface="Garamond" panose="02020404030301010803" pitchFamily="18" charset="0"/>
              </a:rPr>
              <a:t>行</a:t>
            </a:r>
            <a:r>
              <a:rPr lang="en-US" altLang="zh-CN" sz="2200" dirty="0">
                <a:solidFill>
                  <a:srgbClr val="000000"/>
                </a:solidFill>
                <a:latin typeface="Garamond" panose="02020404030301010803" pitchFamily="18" charset="0"/>
              </a:rPr>
              <a:t>, </a:t>
            </a:r>
            <a:r>
              <a:rPr lang="en-US" altLang="zh-CN" sz="2200" dirty="0" err="1">
                <a:solidFill>
                  <a:srgbClr val="000000"/>
                </a:solidFill>
                <a:latin typeface="Garamond" panose="02020404030301010803" pitchFamily="18" charset="0"/>
              </a:rPr>
              <a:t>y</a:t>
            </a:r>
            <a:r>
              <a:rPr lang="en-US" altLang="zh-CN" sz="2200" baseline="-25000" dirty="0" err="1">
                <a:solidFill>
                  <a:srgbClr val="000000"/>
                </a:solidFill>
                <a:latin typeface="Garamond" panose="02020404030301010803" pitchFamily="18" charset="0"/>
              </a:rPr>
              <a:t>j</a:t>
            </a:r>
            <a:r>
              <a:rPr lang="zh-CN" altLang="en-US" sz="2200" dirty="0">
                <a:solidFill>
                  <a:srgbClr val="000000"/>
                </a:solidFill>
                <a:latin typeface="Garamond" panose="02020404030301010803" pitchFamily="18" charset="0"/>
              </a:rPr>
              <a:t>列均未覆盖</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则</a:t>
            </a:r>
            <a:r>
              <a:rPr lang="en-US" altLang="zh-CN" sz="2200" dirty="0" err="1">
                <a:solidFill>
                  <a:srgbClr val="000000"/>
                </a:solidFill>
                <a:latin typeface="Garamond" panose="02020404030301010803" pitchFamily="18" charset="0"/>
              </a:rPr>
              <a:t>b</a:t>
            </a:r>
            <a:r>
              <a:rPr lang="en-US" altLang="zh-CN" sz="2200" baseline="-25000" dirty="0" err="1">
                <a:solidFill>
                  <a:srgbClr val="000000"/>
                </a:solidFill>
                <a:latin typeface="Garamond" panose="02020404030301010803" pitchFamily="18" charset="0"/>
              </a:rPr>
              <a:t>ij</a:t>
            </a:r>
            <a:r>
              <a:rPr lang="en-US" altLang="zh-CN" sz="2200" dirty="0" err="1">
                <a:solidFill>
                  <a:srgbClr val="000000"/>
                </a:solidFill>
                <a:latin typeface="Garamond" panose="02020404030301010803" pitchFamily="18" charset="0"/>
                <a:sym typeface="Symbol" panose="05050102010706020507" pitchFamily="18" charset="2"/>
              </a:rPr>
              <a:t></a:t>
            </a:r>
            <a:r>
              <a:rPr lang="en-US" altLang="zh-CN" sz="2200" dirty="0" err="1">
                <a:solidFill>
                  <a:srgbClr val="000000"/>
                </a:solidFill>
                <a:latin typeface="Garamond" panose="02020404030301010803" pitchFamily="18" charset="0"/>
              </a:rPr>
              <a:t>b</a:t>
            </a:r>
            <a:r>
              <a:rPr lang="en-US" altLang="zh-CN" sz="2200" baseline="-25000" dirty="0" err="1">
                <a:solidFill>
                  <a:srgbClr val="000000"/>
                </a:solidFill>
                <a:latin typeface="Garamond" panose="02020404030301010803" pitchFamily="18" charset="0"/>
              </a:rPr>
              <a:t>ij</a:t>
            </a:r>
            <a:r>
              <a:rPr lang="en-US" altLang="zh-CN" sz="2200" dirty="0">
                <a:solidFill>
                  <a:srgbClr val="000000"/>
                </a:solidFill>
                <a:latin typeface="Garamond" panose="02020404030301010803" pitchFamily="18" charset="0"/>
              </a:rPr>
              <a:t>-</a:t>
            </a:r>
            <a:r>
              <a:rPr lang="en-US" altLang="zh-CN"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FF0066"/>
                </a:solidFill>
                <a:latin typeface="Garamond" panose="02020404030301010803" pitchFamily="18" charset="0"/>
              </a:rPr>
              <a:t>Step3</a:t>
            </a:r>
            <a:r>
              <a:rPr lang="en-US" altLang="zh-CN" sz="2200" dirty="0">
                <a:solidFill>
                  <a:srgbClr val="E8DED8"/>
                </a:solidFill>
                <a:latin typeface="Garamond" panose="02020404030301010803" pitchFamily="18" charset="0"/>
              </a:rPr>
              <a:t>. </a:t>
            </a:r>
            <a:r>
              <a:rPr lang="zh-CN" altLang="en-US" sz="2200" dirty="0">
                <a:solidFill>
                  <a:srgbClr val="000000"/>
                </a:solidFill>
                <a:latin typeface="Garamond" panose="02020404030301010803" pitchFamily="18" charset="0"/>
              </a:rPr>
              <a:t>修改界值</a:t>
            </a:r>
            <a:endParaRPr lang="zh-CN" altLang="en-US"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zh-CN" altLang="en-US" sz="2200" dirty="0">
                <a:solidFill>
                  <a:srgbClr val="000000"/>
                </a:solidFill>
                <a:latin typeface="Garamond" panose="02020404030301010803" pitchFamily="18" charset="0"/>
              </a:rPr>
              <a:t>           若</a:t>
            </a:r>
            <a:r>
              <a:rPr lang="en-US" altLang="zh-CN" sz="2200" dirty="0">
                <a:solidFill>
                  <a:srgbClr val="000000"/>
                </a:solidFill>
                <a:latin typeface="Garamond" panose="02020404030301010803" pitchFamily="18" charset="0"/>
              </a:rPr>
              <a:t>x</a:t>
            </a:r>
            <a:r>
              <a:rPr lang="en-US" altLang="zh-CN" sz="2200" baseline="-25000" dirty="0">
                <a:solidFill>
                  <a:srgbClr val="000000"/>
                </a:solidFill>
                <a:latin typeface="Garamond" panose="02020404030301010803" pitchFamily="18" charset="0"/>
              </a:rPr>
              <a:t>i</a:t>
            </a:r>
            <a:r>
              <a:rPr lang="zh-CN" altLang="en-US" sz="2200" dirty="0">
                <a:solidFill>
                  <a:srgbClr val="000000"/>
                </a:solidFill>
                <a:latin typeface="Garamond" panose="02020404030301010803" pitchFamily="18" charset="0"/>
              </a:rPr>
              <a:t>行未覆盖</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令</a:t>
            </a:r>
            <a:r>
              <a:rPr lang="en-US" altLang="zh-CN" sz="2200" dirty="0">
                <a:solidFill>
                  <a:srgbClr val="000000"/>
                </a:solidFill>
                <a:latin typeface="Garamond" panose="02020404030301010803" pitchFamily="18" charset="0"/>
              </a:rPr>
              <a:t>l(x</a:t>
            </a:r>
            <a:r>
              <a:rPr lang="en-US" altLang="zh-CN" sz="2200" baseline="-25000" dirty="0">
                <a:solidFill>
                  <a:srgbClr val="000000"/>
                </a:solidFill>
                <a:latin typeface="Garamond" panose="02020404030301010803" pitchFamily="18" charset="0"/>
              </a:rPr>
              <a:t>i</a:t>
            </a:r>
            <a:r>
              <a:rPr lang="en-US" altLang="zh-CN" sz="2200" dirty="0">
                <a:solidFill>
                  <a:srgbClr val="000000"/>
                </a:solidFill>
                <a:latin typeface="Garamond" panose="02020404030301010803" pitchFamily="18" charset="0"/>
              </a:rPr>
              <a:t>)</a:t>
            </a:r>
            <a:r>
              <a:rPr lang="en-US" altLang="zh-CN"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l(x</a:t>
            </a:r>
            <a:r>
              <a:rPr lang="en-US" altLang="zh-CN" sz="2200" baseline="-25000" dirty="0">
                <a:solidFill>
                  <a:srgbClr val="000000"/>
                </a:solidFill>
                <a:latin typeface="Garamond" panose="02020404030301010803" pitchFamily="18" charset="0"/>
              </a:rPr>
              <a:t>i</a:t>
            </a:r>
            <a:r>
              <a:rPr lang="en-US" altLang="zh-CN" sz="2200" dirty="0">
                <a:solidFill>
                  <a:srgbClr val="000000"/>
                </a:solidFill>
                <a:latin typeface="Garamond" panose="02020404030301010803" pitchFamily="18" charset="0"/>
              </a:rPr>
              <a:t>)-</a:t>
            </a:r>
            <a:r>
              <a:rPr lang="en-US" altLang="zh-CN"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若</a:t>
            </a:r>
            <a:r>
              <a:rPr lang="en-US" altLang="zh-CN" sz="2200" dirty="0" err="1">
                <a:solidFill>
                  <a:srgbClr val="000000"/>
                </a:solidFill>
                <a:latin typeface="Garamond" panose="02020404030301010803" pitchFamily="18" charset="0"/>
              </a:rPr>
              <a:t>y</a:t>
            </a:r>
            <a:r>
              <a:rPr lang="en-US" altLang="zh-CN" sz="2200" baseline="-25000" dirty="0" err="1">
                <a:solidFill>
                  <a:srgbClr val="000000"/>
                </a:solidFill>
                <a:latin typeface="Garamond" panose="02020404030301010803" pitchFamily="18" charset="0"/>
              </a:rPr>
              <a:t>j</a:t>
            </a:r>
            <a:r>
              <a:rPr lang="zh-CN" altLang="en-US" sz="2200" dirty="0">
                <a:solidFill>
                  <a:srgbClr val="000000"/>
                </a:solidFill>
                <a:latin typeface="Garamond" panose="02020404030301010803" pitchFamily="18" charset="0"/>
              </a:rPr>
              <a:t>列已覆盖</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令</a:t>
            </a:r>
            <a:r>
              <a:rPr lang="en-US" altLang="zh-CN" sz="2200" dirty="0">
                <a:solidFill>
                  <a:srgbClr val="000000"/>
                </a:solidFill>
                <a:latin typeface="Garamond" panose="02020404030301010803" pitchFamily="18" charset="0"/>
              </a:rPr>
              <a:t>l(</a:t>
            </a:r>
            <a:r>
              <a:rPr lang="en-US" altLang="zh-CN" sz="2200" dirty="0" err="1">
                <a:solidFill>
                  <a:srgbClr val="000000"/>
                </a:solidFill>
                <a:latin typeface="Garamond" panose="02020404030301010803" pitchFamily="18" charset="0"/>
              </a:rPr>
              <a:t>y</a:t>
            </a:r>
            <a:r>
              <a:rPr lang="en-US" altLang="zh-CN" sz="2200" baseline="-25000" dirty="0" err="1">
                <a:solidFill>
                  <a:srgbClr val="000000"/>
                </a:solidFill>
                <a:latin typeface="Garamond" panose="02020404030301010803" pitchFamily="18" charset="0"/>
              </a:rPr>
              <a:t>j</a:t>
            </a:r>
            <a:r>
              <a:rPr lang="en-US" altLang="zh-CN" sz="2200" dirty="0">
                <a:solidFill>
                  <a:srgbClr val="000000"/>
                </a:solidFill>
                <a:latin typeface="Garamond" panose="02020404030301010803" pitchFamily="18" charset="0"/>
              </a:rPr>
              <a:t>)</a:t>
            </a:r>
            <a:r>
              <a:rPr lang="en-US" altLang="zh-CN"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l(</a:t>
            </a:r>
            <a:r>
              <a:rPr lang="en-US" altLang="zh-CN" sz="2200" dirty="0" err="1">
                <a:solidFill>
                  <a:srgbClr val="000000"/>
                </a:solidFill>
                <a:latin typeface="Garamond" panose="02020404030301010803" pitchFamily="18" charset="0"/>
              </a:rPr>
              <a:t>y</a:t>
            </a:r>
            <a:r>
              <a:rPr lang="en-US" altLang="zh-CN" sz="2200" baseline="-25000" dirty="0" err="1">
                <a:solidFill>
                  <a:srgbClr val="000000"/>
                </a:solidFill>
                <a:latin typeface="Garamond" panose="02020404030301010803" pitchFamily="18" charset="0"/>
              </a:rPr>
              <a:t>j</a:t>
            </a:r>
            <a:r>
              <a:rPr lang="en-US" altLang="zh-CN" sz="2200" dirty="0">
                <a:solidFill>
                  <a:srgbClr val="000000"/>
                </a:solidFill>
                <a:latin typeface="Garamond" panose="02020404030301010803" pitchFamily="18" charset="0"/>
              </a:rPr>
              <a:t>)+</a:t>
            </a:r>
            <a:r>
              <a:rPr lang="en-US" altLang="zh-CN"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删除覆盖标记</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转</a:t>
            </a:r>
            <a:r>
              <a:rPr lang="en-US" altLang="zh-CN" sz="2200" dirty="0">
                <a:solidFill>
                  <a:srgbClr val="000000"/>
                </a:solidFill>
                <a:latin typeface="Garamond" panose="02020404030301010803" pitchFamily="18" charset="0"/>
              </a:rPr>
              <a:t>step2.</a:t>
            </a:r>
            <a:endParaRPr lang="en-US" altLang="zh-CN" sz="2200" dirty="0">
              <a:solidFill>
                <a:srgbClr val="000000"/>
              </a:solidFill>
              <a:latin typeface="Garamond" panose="02020404030301010803" pitchFamily="18" charset="0"/>
            </a:endParaRPr>
          </a:p>
          <a:p>
            <a:pPr marL="342900" indent="-342900">
              <a:lnSpc>
                <a:spcPct val="80000"/>
              </a:lnSpc>
              <a:spcBef>
                <a:spcPct val="20000"/>
              </a:spcBef>
              <a:buClr>
                <a:srgbClr val="89AAD3"/>
              </a:buClr>
              <a:buSzPct val="70000"/>
              <a:buFont typeface="Wingdings" panose="05000000000000000000" pitchFamily="2" charset="2"/>
              <a:buNone/>
            </a:pPr>
            <a:r>
              <a:rPr lang="en-US" altLang="zh-CN" sz="2200" dirty="0">
                <a:solidFill>
                  <a:srgbClr val="FF0066"/>
                </a:solidFill>
                <a:latin typeface="Garamond" panose="02020404030301010803" pitchFamily="18" charset="0"/>
              </a:rPr>
              <a:t>Step4</a:t>
            </a:r>
            <a:r>
              <a:rPr lang="en-US" altLang="zh-CN" sz="2200" dirty="0">
                <a:solidFill>
                  <a:srgbClr val="E8DED8"/>
                </a:solidFill>
                <a:latin typeface="Garamond" panose="02020404030301010803" pitchFamily="18" charset="0"/>
              </a:rPr>
              <a:t>. </a:t>
            </a:r>
            <a:r>
              <a:rPr lang="en-US" altLang="zh-CN" sz="2200" dirty="0">
                <a:solidFill>
                  <a:srgbClr val="000000"/>
                </a:solidFill>
                <a:latin typeface="Garamond" panose="02020404030301010803" pitchFamily="18" charset="0"/>
                <a:sym typeface="Symbol" panose="05050102010706020507" pitchFamily="18" charset="2"/>
              </a:rPr>
              <a:t></a:t>
            </a:r>
            <a:r>
              <a:rPr lang="en-US" altLang="zh-CN" sz="2200" dirty="0">
                <a:solidFill>
                  <a:srgbClr val="000000"/>
                </a:solidFill>
                <a:latin typeface="Garamond" panose="02020404030301010803" pitchFamily="18" charset="0"/>
              </a:rPr>
              <a:t>( l(x</a:t>
            </a:r>
            <a:r>
              <a:rPr lang="en-US" altLang="zh-CN" sz="2200" baseline="-25000" dirty="0">
                <a:solidFill>
                  <a:srgbClr val="000000"/>
                </a:solidFill>
                <a:latin typeface="Garamond" panose="02020404030301010803" pitchFamily="18" charset="0"/>
              </a:rPr>
              <a:t>i</a:t>
            </a:r>
            <a:r>
              <a:rPr lang="en-US" altLang="zh-CN" sz="2200" dirty="0">
                <a:solidFill>
                  <a:srgbClr val="000000"/>
                </a:solidFill>
                <a:latin typeface="Garamond" panose="02020404030301010803" pitchFamily="18" charset="0"/>
              </a:rPr>
              <a:t>)+ l(</a:t>
            </a:r>
            <a:r>
              <a:rPr lang="en-US" altLang="zh-CN" sz="2200" dirty="0" err="1">
                <a:solidFill>
                  <a:srgbClr val="000000"/>
                </a:solidFill>
                <a:latin typeface="Garamond" panose="02020404030301010803" pitchFamily="18" charset="0"/>
              </a:rPr>
              <a:t>y</a:t>
            </a:r>
            <a:r>
              <a:rPr lang="en-US" altLang="zh-CN" sz="2200" baseline="-25000" dirty="0" err="1">
                <a:solidFill>
                  <a:srgbClr val="000000"/>
                </a:solidFill>
                <a:latin typeface="Garamond" panose="02020404030301010803" pitchFamily="18" charset="0"/>
              </a:rPr>
              <a:t>j</a:t>
            </a:r>
            <a:r>
              <a:rPr lang="en-US" altLang="zh-CN" sz="2200" dirty="0">
                <a:solidFill>
                  <a:srgbClr val="000000"/>
                </a:solidFill>
                <a:latin typeface="Garamond" panose="02020404030301010803" pitchFamily="18" charset="0"/>
              </a:rPr>
              <a:t>))</a:t>
            </a:r>
            <a:r>
              <a:rPr lang="zh-CN" altLang="en-US" sz="2200" dirty="0">
                <a:solidFill>
                  <a:srgbClr val="000000"/>
                </a:solidFill>
                <a:latin typeface="Garamond" panose="02020404030301010803" pitchFamily="18" charset="0"/>
              </a:rPr>
              <a:t>即为最大权</a:t>
            </a:r>
            <a:r>
              <a:rPr lang="en-US" altLang="zh-CN" sz="2200" dirty="0">
                <a:solidFill>
                  <a:srgbClr val="000000"/>
                </a:solidFill>
                <a:latin typeface="Garamond" panose="02020404030301010803" pitchFamily="18" charset="0"/>
              </a:rPr>
              <a:t>. </a:t>
            </a:r>
            <a:r>
              <a:rPr lang="zh-CN" altLang="en-US" sz="2200" dirty="0">
                <a:solidFill>
                  <a:srgbClr val="000000"/>
                </a:solidFill>
                <a:latin typeface="Garamond" panose="02020404030301010803" pitchFamily="18" charset="0"/>
              </a:rPr>
              <a:t>结束</a:t>
            </a:r>
            <a:r>
              <a:rPr lang="en-US" altLang="zh-CN" sz="2200" dirty="0">
                <a:solidFill>
                  <a:srgbClr val="000000"/>
                </a:solidFill>
                <a:latin typeface="Garamond" panose="02020404030301010803" pitchFamily="18" charset="0"/>
              </a:rPr>
              <a:t>.</a:t>
            </a:r>
            <a:endParaRPr lang="en-US" altLang="zh-CN" sz="2200" dirty="0">
              <a:solidFill>
                <a:srgbClr val="000000"/>
              </a:solidFill>
              <a:latin typeface="Garamond" panose="02020404030301010803" pitchFamily="18" charset="0"/>
            </a:endParaRPr>
          </a:p>
        </p:txBody>
      </p:sp>
      <p:sp>
        <p:nvSpPr>
          <p:cNvPr id="69636" name="Rectangle 4"/>
          <p:cNvSpPr>
            <a:spLocks noChangeArrowheads="1"/>
          </p:cNvSpPr>
          <p:nvPr/>
        </p:nvSpPr>
        <p:spPr bwMode="auto">
          <a:xfrm>
            <a:off x="386440" y="1200150"/>
            <a:ext cx="4721225" cy="424732"/>
          </a:xfrm>
          <a:prstGeom prst="rect">
            <a:avLst/>
          </a:prstGeom>
          <a:noFill/>
          <a:ln w="9525">
            <a:noFill/>
            <a:miter lim="800000"/>
          </a:ln>
        </p:spPr>
        <p:txBody>
          <a:bodyPr>
            <a:spAutoFit/>
          </a:bodyPr>
          <a:lstStyle/>
          <a:p>
            <a:pPr>
              <a:lnSpc>
                <a:spcPct val="90000"/>
              </a:lnSpc>
              <a:spcBef>
                <a:spcPct val="20000"/>
              </a:spcBef>
              <a:buClr>
                <a:srgbClr val="795185"/>
              </a:buClr>
              <a:buSzPct val="60000"/>
              <a:buFont typeface="Wingdings" panose="05000000000000000000" pitchFamily="2" charset="2"/>
              <a:buNone/>
            </a:pPr>
            <a:r>
              <a:rPr lang="en-US" altLang="zh-CN" dirty="0">
                <a:solidFill>
                  <a:srgbClr val="000000"/>
                </a:solidFill>
              </a:rPr>
              <a:t>(3) </a:t>
            </a:r>
            <a:r>
              <a:rPr lang="zh-CN" altLang="en-US" dirty="0">
                <a:solidFill>
                  <a:srgbClr val="000000"/>
                </a:solidFill>
              </a:rPr>
              <a:t>算法步骤</a:t>
            </a:r>
            <a:endParaRPr lang="zh-CN" altLang="en-US" dirty="0">
              <a:solidFill>
                <a:srgbClr val="000000"/>
              </a:solidFill>
            </a:endParaRPr>
          </a:p>
        </p:txBody>
      </p:sp>
      <p:pic>
        <p:nvPicPr>
          <p:cNvPr id="5" name="Picture 4"/>
          <p:cNvPicPr>
            <a:picLocks noChangeAspect="1" noChangeArrowheads="1"/>
          </p:cNvPicPr>
          <p:nvPr/>
        </p:nvPicPr>
        <p:blipFill>
          <a:blip r:embed="rId1" cstate="print"/>
          <a:srcRect l="8051" t="10718" r="6746" b="7649"/>
          <a:stretch>
            <a:fillRect/>
          </a:stretch>
        </p:blipFill>
        <p:spPr bwMode="auto">
          <a:xfrm>
            <a:off x="7439703" y="4046538"/>
            <a:ext cx="1695450" cy="1949450"/>
          </a:xfrm>
          <a:prstGeom prst="rect">
            <a:avLst/>
          </a:prstGeom>
          <a:noFill/>
          <a:ln w="9525">
            <a:noFill/>
            <a:miter lim="800000"/>
            <a:headEnd/>
            <a:tailEnd/>
          </a:ln>
        </p:spPr>
      </p:pic>
      <p:pic>
        <p:nvPicPr>
          <p:cNvPr id="69638" name="Picture 2" descr="ScreenHunter_17"/>
          <p:cNvPicPr>
            <a:picLocks noChangeAspect="1" noChangeArrowheads="1"/>
          </p:cNvPicPr>
          <p:nvPr/>
        </p:nvPicPr>
        <p:blipFill>
          <a:blip r:embed="rId2" cstate="print"/>
          <a:srcRect/>
          <a:stretch>
            <a:fillRect/>
          </a:stretch>
        </p:blipFill>
        <p:spPr bwMode="auto">
          <a:xfrm>
            <a:off x="7607978" y="2251075"/>
            <a:ext cx="1352550" cy="1571625"/>
          </a:xfrm>
          <a:prstGeom prst="rect">
            <a:avLst/>
          </a:prstGeom>
          <a:noFill/>
          <a:ln w="9525">
            <a:noFill/>
            <a:miter lim="800000"/>
            <a:headEnd/>
            <a:tailEnd/>
          </a:ln>
        </p:spPr>
      </p:pic>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572629" y="1179513"/>
            <a:ext cx="5322887" cy="424732"/>
          </a:xfrm>
          <a:prstGeom prst="rect">
            <a:avLst/>
          </a:prstGeom>
          <a:noFill/>
          <a:ln w="9525">
            <a:noFill/>
            <a:miter lim="800000"/>
          </a:ln>
        </p:spPr>
        <p:txBody>
          <a:bodyPr>
            <a:spAutoFit/>
          </a:bodyPr>
          <a:lstStyle/>
          <a:p>
            <a:pPr>
              <a:lnSpc>
                <a:spcPct val="90000"/>
              </a:lnSpc>
              <a:spcBef>
                <a:spcPct val="20000"/>
              </a:spcBef>
              <a:buClr>
                <a:srgbClr val="795185"/>
              </a:buClr>
              <a:buSzPct val="60000"/>
              <a:buFont typeface="Wingdings" panose="05000000000000000000" pitchFamily="2" charset="2"/>
              <a:buNone/>
            </a:pPr>
            <a:r>
              <a:rPr lang="en-US" altLang="zh-CN" dirty="0">
                <a:solidFill>
                  <a:srgbClr val="000000"/>
                </a:solidFill>
              </a:rPr>
              <a:t>(4) </a:t>
            </a:r>
            <a:r>
              <a:rPr lang="zh-CN" altLang="en-US" dirty="0">
                <a:solidFill>
                  <a:srgbClr val="000000"/>
                </a:solidFill>
              </a:rPr>
              <a:t>求最小覆盖</a:t>
            </a:r>
            <a:r>
              <a:rPr lang="zh-CN" altLang="en-US" dirty="0" smtClean="0">
                <a:solidFill>
                  <a:srgbClr val="000000"/>
                </a:solidFill>
              </a:rPr>
              <a:t>：</a:t>
            </a:r>
            <a:endParaRPr lang="zh-CN" altLang="en-US" dirty="0">
              <a:solidFill>
                <a:srgbClr val="000000"/>
              </a:solidFill>
            </a:endParaRPr>
          </a:p>
        </p:txBody>
      </p:sp>
      <p:pic>
        <p:nvPicPr>
          <p:cNvPr id="73731" name="Picture 5"/>
          <p:cNvPicPr>
            <a:picLocks noChangeAspect="1" noChangeArrowheads="1"/>
          </p:cNvPicPr>
          <p:nvPr/>
        </p:nvPicPr>
        <p:blipFill>
          <a:blip r:embed="rId1" cstate="print"/>
          <a:srcRect/>
          <a:stretch>
            <a:fillRect/>
          </a:stretch>
        </p:blipFill>
        <p:spPr bwMode="auto">
          <a:xfrm>
            <a:off x="6416675" y="3384550"/>
            <a:ext cx="2500313" cy="2633663"/>
          </a:xfrm>
          <a:prstGeom prst="rect">
            <a:avLst/>
          </a:prstGeom>
          <a:noFill/>
          <a:ln w="9525">
            <a:noFill/>
            <a:miter lim="800000"/>
            <a:headEnd/>
            <a:tailEnd/>
          </a:ln>
        </p:spPr>
      </p:pic>
      <p:sp>
        <p:nvSpPr>
          <p:cNvPr id="6" name="Rectangle 2"/>
          <p:cNvSpPr>
            <a:spLocks noChangeArrowheads="1"/>
          </p:cNvSpPr>
          <p:nvPr/>
        </p:nvSpPr>
        <p:spPr bwMode="auto">
          <a:xfrm>
            <a:off x="526591" y="2058988"/>
            <a:ext cx="5940425" cy="2500312"/>
          </a:xfrm>
          <a:prstGeom prst="rect">
            <a:avLst/>
          </a:prstGeom>
          <a:noFill/>
          <a:ln w="9525">
            <a:noFill/>
            <a:miter lim="800000"/>
          </a:ln>
        </p:spPr>
        <p:txBody>
          <a:bodyPr/>
          <a:lstStyle/>
          <a:p>
            <a:pPr marL="342900" indent="-342900">
              <a:buClr>
                <a:srgbClr val="89AAD3"/>
              </a:buClr>
              <a:buSzPct val="70000"/>
              <a:buFont typeface="Wingdings" panose="05000000000000000000" pitchFamily="2" charset="2"/>
              <a:buNone/>
            </a:pPr>
            <a:endParaRPr lang="en-US" altLang="zh-CN" dirty="0">
              <a:solidFill>
                <a:srgbClr val="000000"/>
              </a:solidFill>
              <a:latin typeface="Garamond" panose="02020404030301010803" pitchFamily="18" charset="0"/>
            </a:endParaRPr>
          </a:p>
          <a:p>
            <a:pPr marL="342900" indent="-342900">
              <a:buClr>
                <a:srgbClr val="89AAD3"/>
              </a:buClr>
              <a:buSzPct val="70000"/>
              <a:buFont typeface="Wingdings" panose="05000000000000000000" pitchFamily="2" charset="2"/>
              <a:buNone/>
            </a:pPr>
            <a:r>
              <a:rPr lang="en-US" altLang="zh-CN" dirty="0">
                <a:solidFill>
                  <a:srgbClr val="000000"/>
                </a:solidFill>
                <a:latin typeface="Garamond" panose="02020404030301010803" pitchFamily="18" charset="0"/>
              </a:rPr>
              <a:t>    </a:t>
            </a:r>
            <a:r>
              <a:rPr lang="zh-CN" altLang="en-US" dirty="0">
                <a:solidFill>
                  <a:srgbClr val="000000"/>
                </a:solidFill>
                <a:latin typeface="Garamond" panose="02020404030301010803" pitchFamily="18" charset="0"/>
              </a:rPr>
              <a:t>对每一个矩阵</a:t>
            </a:r>
            <a:r>
              <a:rPr lang="en-US" altLang="zh-CN" dirty="0">
                <a:solidFill>
                  <a:srgbClr val="000000"/>
                </a:solidFill>
                <a:latin typeface="Garamond" panose="02020404030301010803" pitchFamily="18" charset="0"/>
              </a:rPr>
              <a:t>B, </a:t>
            </a:r>
            <a:r>
              <a:rPr lang="zh-CN" altLang="en-US" dirty="0">
                <a:solidFill>
                  <a:srgbClr val="000000"/>
                </a:solidFill>
                <a:latin typeface="Garamond" panose="02020404030301010803" pitchFamily="18" charset="0"/>
              </a:rPr>
              <a:t>令其中</a:t>
            </a:r>
            <a:r>
              <a:rPr lang="en-US" altLang="zh-CN" dirty="0" err="1">
                <a:solidFill>
                  <a:srgbClr val="000000"/>
                </a:solidFill>
                <a:latin typeface="Garamond" panose="02020404030301010803" pitchFamily="18" charset="0"/>
              </a:rPr>
              <a:t>B</a:t>
            </a:r>
            <a:r>
              <a:rPr lang="en-US" altLang="zh-CN" baseline="-25000" dirty="0" err="1">
                <a:solidFill>
                  <a:srgbClr val="000000"/>
                </a:solidFill>
                <a:latin typeface="Garamond" panose="02020404030301010803" pitchFamily="18" charset="0"/>
              </a:rPr>
              <a:t>ij</a:t>
            </a:r>
            <a:r>
              <a:rPr lang="en-US" altLang="zh-CN" dirty="0">
                <a:solidFill>
                  <a:srgbClr val="000000"/>
                </a:solidFill>
                <a:latin typeface="Garamond" panose="02020404030301010803" pitchFamily="18" charset="0"/>
              </a:rPr>
              <a:t>=0</a:t>
            </a:r>
            <a:r>
              <a:rPr lang="zh-CN" altLang="en-US" dirty="0">
                <a:solidFill>
                  <a:srgbClr val="000000"/>
                </a:solidFill>
                <a:latin typeface="Garamond" panose="02020404030301010803" pitchFamily="18" charset="0"/>
              </a:rPr>
              <a:t>的元素集合为</a:t>
            </a:r>
            <a:r>
              <a:rPr lang="en-US" altLang="zh-CN" dirty="0">
                <a:solidFill>
                  <a:srgbClr val="000000"/>
                </a:solidFill>
                <a:latin typeface="Garamond" panose="02020404030301010803" pitchFamily="18" charset="0"/>
              </a:rPr>
              <a:t>E</a:t>
            </a:r>
            <a:r>
              <a:rPr lang="zh-CN" altLang="en-US" dirty="0">
                <a:solidFill>
                  <a:srgbClr val="000000"/>
                </a:solidFill>
                <a:latin typeface="Garamond" panose="02020404030301010803" pitchFamily="18" charset="0"/>
              </a:rPr>
              <a:t>，可以得到相应的二分图</a:t>
            </a:r>
            <a:r>
              <a:rPr lang="en-US" altLang="zh-CN" dirty="0">
                <a:solidFill>
                  <a:srgbClr val="000000"/>
                </a:solidFill>
                <a:latin typeface="Garamond" panose="02020404030301010803" pitchFamily="18" charset="0"/>
              </a:rPr>
              <a:t>G=</a:t>
            </a:r>
            <a:r>
              <a:rPr lang="zh-CN" altLang="en-US" dirty="0">
                <a:solidFill>
                  <a:srgbClr val="000000"/>
                </a:solidFill>
                <a:latin typeface="Garamond" panose="02020404030301010803" pitchFamily="18" charset="0"/>
              </a:rPr>
              <a:t>（</a:t>
            </a:r>
            <a:r>
              <a:rPr lang="en-US" altLang="zh-CN" dirty="0">
                <a:solidFill>
                  <a:srgbClr val="000000"/>
                </a:solidFill>
                <a:latin typeface="Garamond" panose="02020404030301010803" pitchFamily="18" charset="0"/>
              </a:rPr>
              <a:t>X</a:t>
            </a:r>
            <a:r>
              <a:rPr lang="zh-CN" altLang="en-US" dirty="0">
                <a:solidFill>
                  <a:srgbClr val="000000"/>
                </a:solidFill>
                <a:latin typeface="Garamond" panose="02020404030301010803" pitchFamily="18" charset="0"/>
              </a:rPr>
              <a:t>，</a:t>
            </a:r>
            <a:r>
              <a:rPr lang="en-US" altLang="zh-CN" dirty="0">
                <a:solidFill>
                  <a:srgbClr val="000000"/>
                </a:solidFill>
                <a:latin typeface="Garamond" panose="02020404030301010803" pitchFamily="18" charset="0"/>
              </a:rPr>
              <a:t>Y</a:t>
            </a:r>
            <a:r>
              <a:rPr lang="zh-CN" altLang="en-US" dirty="0">
                <a:solidFill>
                  <a:srgbClr val="000000"/>
                </a:solidFill>
                <a:latin typeface="Garamond" panose="02020404030301010803" pitchFamily="18" charset="0"/>
              </a:rPr>
              <a:t>，</a:t>
            </a:r>
            <a:r>
              <a:rPr lang="en-US" altLang="zh-CN" dirty="0">
                <a:solidFill>
                  <a:srgbClr val="000000"/>
                </a:solidFill>
                <a:latin typeface="Garamond" panose="02020404030301010803" pitchFamily="18" charset="0"/>
              </a:rPr>
              <a:t>E</a:t>
            </a:r>
            <a:r>
              <a:rPr lang="zh-CN" altLang="en-US" dirty="0">
                <a:solidFill>
                  <a:srgbClr val="000000"/>
                </a:solidFill>
                <a:latin typeface="Garamond" panose="02020404030301010803" pitchFamily="18" charset="0"/>
              </a:rPr>
              <a:t>），调用最大匹配的匈牙利算法可以求出它的一个最大匹配，即为</a:t>
            </a:r>
            <a:r>
              <a:rPr lang="en-US" altLang="zh-CN" dirty="0">
                <a:solidFill>
                  <a:srgbClr val="000000"/>
                </a:solidFill>
                <a:latin typeface="Garamond" panose="02020404030301010803" pitchFamily="18" charset="0"/>
              </a:rPr>
              <a:t>0</a:t>
            </a:r>
            <a:r>
              <a:rPr lang="zh-CN" altLang="en-US" dirty="0">
                <a:solidFill>
                  <a:srgbClr val="000000"/>
                </a:solidFill>
                <a:latin typeface="Garamond" panose="02020404030301010803" pitchFamily="18" charset="0"/>
              </a:rPr>
              <a:t>元素的最小覆盖数。</a:t>
            </a:r>
            <a:endParaRPr lang="zh-CN" altLang="en-US" dirty="0">
              <a:solidFill>
                <a:srgbClr val="000000"/>
              </a:solidFill>
              <a:latin typeface="Garamond" panose="02020404030301010803" pitchFamily="18" charset="0"/>
            </a:endParaRPr>
          </a:p>
        </p:txBody>
      </p:sp>
      <p:sp>
        <p:nvSpPr>
          <p:cNvPr id="8" name="标题 10"/>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a:t>最佳匹配算法</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8011" y="1308541"/>
                <a:ext cx="8512276" cy="4757408"/>
              </a:xfrm>
            </p:spPr>
            <p:txBody>
              <a:bodyPr>
                <a:normAutofit fontScale="62500" lnSpcReduction="20000"/>
              </a:bodyPr>
              <a:lstStyle/>
              <a:p>
                <a:pPr marL="0" indent="0">
                  <a:buNone/>
                </a:pPr>
                <a:r>
                  <a:rPr lang="zh-CN" altLang="en-US" sz="3300" dirty="0">
                    <a:solidFill>
                      <a:srgbClr val="FF0000"/>
                    </a:solidFill>
                    <a:latin typeface="Times New Roman" panose="02020603050405020304" pitchFamily="18" charset="0"/>
                    <a:cs typeface="Times New Roman" panose="02020603050405020304" pitchFamily="18" charset="0"/>
                  </a:rPr>
                  <a:t>定理</a:t>
                </a:r>
                <a:r>
                  <a:rPr lang="en-US" altLang="zh-CN" sz="3300" dirty="0">
                    <a:solidFill>
                      <a:srgbClr val="FF0000"/>
                    </a:solidFill>
                    <a:latin typeface="Times New Roman" panose="02020603050405020304" pitchFamily="18" charset="0"/>
                    <a:cs typeface="Times New Roman" panose="02020603050405020304" pitchFamily="18" charset="0"/>
                  </a:rPr>
                  <a:t>5.3.1 </a:t>
                </a:r>
                <a:r>
                  <a:rPr lang="zh-CN" altLang="en-US" sz="3300" dirty="0">
                    <a:solidFill>
                      <a:srgbClr val="FF0000"/>
                    </a:solidFill>
                    <a:latin typeface="Times New Roman" panose="02020603050405020304" pitchFamily="18" charset="0"/>
                    <a:cs typeface="Times New Roman" panose="02020603050405020304" pitchFamily="18" charset="0"/>
                  </a:rPr>
                  <a:t>算法的结果是矩阵</a:t>
                </a:r>
                <a:r>
                  <a:rPr lang="en-US" altLang="zh-CN" sz="3300" dirty="0">
                    <a:solidFill>
                      <a:srgbClr val="FF0000"/>
                    </a:solidFill>
                    <a:latin typeface="Times New Roman" panose="02020603050405020304" pitchFamily="18" charset="0"/>
                    <a:cs typeface="Times New Roman" panose="02020603050405020304" pitchFamily="18" charset="0"/>
                  </a:rPr>
                  <a:t>C</a:t>
                </a:r>
                <a:r>
                  <a:rPr lang="zh-CN" altLang="en-US" sz="3300" dirty="0">
                    <a:solidFill>
                      <a:srgbClr val="FF0000"/>
                    </a:solidFill>
                    <a:latin typeface="Times New Roman" panose="02020603050405020304" pitchFamily="18" charset="0"/>
                    <a:cs typeface="Times New Roman" panose="02020603050405020304" pitchFamily="18" charset="0"/>
                  </a:rPr>
                  <a:t>的最大权</a:t>
                </a:r>
                <a:r>
                  <a:rPr lang="zh-CN" altLang="en-US" sz="3300" dirty="0" smtClean="0">
                    <a:solidFill>
                      <a:srgbClr val="FF0000"/>
                    </a:solidFill>
                    <a:latin typeface="Times New Roman" panose="02020603050405020304" pitchFamily="18" charset="0"/>
                    <a:cs typeface="Times New Roman" panose="02020603050405020304" pitchFamily="18" charset="0"/>
                  </a:rPr>
                  <a:t>匹配</a:t>
                </a:r>
                <a:endParaRPr lang="en-US" altLang="zh-CN" sz="33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sz="3300"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a:latin typeface="Times New Roman" panose="02020603050405020304" pitchFamily="18" charset="0"/>
                    <a:cs typeface="Times New Roman" panose="02020603050405020304" pitchFamily="18" charset="0"/>
                  </a:rPr>
                  <a:t>证明：</a:t>
                </a:r>
                <a:endParaRPr lang="en-US" altLang="zh-CN" sz="3100" dirty="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smtClean="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smtClean="0">
                    <a:latin typeface="Times New Roman" panose="02020603050405020304" pitchFamily="18" charset="0"/>
                    <a:cs typeface="Times New Roman" panose="02020603050405020304" pitchFamily="18" charset="0"/>
                  </a:rPr>
                  <a:t>           初始</a:t>
                </a:r>
                <a:r>
                  <a:rPr lang="zh-CN" altLang="en-US" sz="3100" dirty="0">
                    <a:latin typeface="Times New Roman" panose="02020603050405020304" pitchFamily="18" charset="0"/>
                    <a:cs typeface="Times New Roman" panose="02020603050405020304" pitchFamily="18" charset="0"/>
                  </a:rPr>
                  <a:t>行界值选择每行最大元素，这是匹配</a:t>
                </a:r>
                <a:r>
                  <a:rPr lang="zh-CN" altLang="en-US" sz="3100" dirty="0" smtClean="0">
                    <a:latin typeface="Times New Roman" panose="02020603050405020304" pitchFamily="18" charset="0"/>
                    <a:cs typeface="Times New Roman" panose="02020603050405020304" pitchFamily="18" charset="0"/>
                  </a:rPr>
                  <a:t>权值和的上限</a:t>
                </a:r>
                <a:endParaRPr lang="en-US" altLang="zh-CN" sz="31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3200" dirty="0" smtClean="0">
                    <a:latin typeface="Times New Roman" panose="02020603050405020304" pitchFamily="18" charset="0"/>
                    <a:cs typeface="Times New Roman" panose="02020603050405020304" pitchFamily="18" charset="0"/>
                  </a:rPr>
                  <a:t>          矩阵</a:t>
                </a:r>
                <a:r>
                  <a:rPr lang="en-US" altLang="zh-CN" sz="3200" dirty="0">
                    <a:latin typeface="Times New Roman" panose="02020603050405020304" pitchFamily="18" charset="0"/>
                    <a:cs typeface="Times New Roman" panose="02020603050405020304" pitchFamily="18" charset="0"/>
                  </a:rPr>
                  <a:t>B</a:t>
                </a:r>
                <a:r>
                  <a:rPr lang="zh-CN" altLang="en-US" sz="3200" dirty="0" smtClean="0">
                    <a:latin typeface="Times New Roman" panose="02020603050405020304" pitchFamily="18" charset="0"/>
                    <a:cs typeface="Times New Roman" panose="02020603050405020304" pitchFamily="18" charset="0"/>
                  </a:rPr>
                  <a:t>始终</a:t>
                </a:r>
                <a:r>
                  <a:rPr lang="zh-CN" altLang="en-US" sz="3200" dirty="0">
                    <a:latin typeface="Times New Roman" panose="02020603050405020304" pitchFamily="18" charset="0"/>
                    <a:cs typeface="Times New Roman" panose="02020603050405020304" pitchFamily="18" charset="0"/>
                  </a:rPr>
                  <a:t>满足</a:t>
                </a:r>
                <a:r>
                  <a:rPr lang="en-US" altLang="zh-CN" sz="3200" dirty="0" err="1" smtClean="0">
                    <a:latin typeface="Times New Roman" panose="02020603050405020304" pitchFamily="18" charset="0"/>
                    <a:cs typeface="Times New Roman" panose="02020603050405020304" pitchFamily="18" charset="0"/>
                  </a:rPr>
                  <a:t>b</a:t>
                </a:r>
                <a:r>
                  <a:rPr lang="en-US" altLang="zh-CN" sz="3200" baseline="-25000" dirty="0" err="1" smtClean="0">
                    <a:latin typeface="Times New Roman" panose="02020603050405020304" pitchFamily="18" charset="0"/>
                    <a:cs typeface="Times New Roman" panose="02020603050405020304" pitchFamily="18" charset="0"/>
                  </a:rPr>
                  <a:t>ij</a:t>
                </a:r>
                <a:r>
                  <a:rPr lang="en-US" altLang="zh-CN" sz="3200" dirty="0" smtClean="0">
                    <a:latin typeface="Times New Roman" panose="02020603050405020304" pitchFamily="18" charset="0"/>
                    <a:cs typeface="Times New Roman" panose="02020603050405020304" pitchFamily="18" charset="0"/>
                  </a:rPr>
                  <a:t>=l(x</a:t>
                </a:r>
                <a:r>
                  <a:rPr lang="en-US" altLang="zh-CN" sz="3200" baseline="-25000" dirty="0" smtClean="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)+l(</a:t>
                </a:r>
                <a:r>
                  <a:rPr lang="en-US" altLang="zh-CN" sz="3200" dirty="0" err="1">
                    <a:latin typeface="Times New Roman" panose="02020603050405020304" pitchFamily="18" charset="0"/>
                    <a:cs typeface="Times New Roman" panose="02020603050405020304" pitchFamily="18" charset="0"/>
                  </a:rPr>
                  <a:t>y</a:t>
                </a:r>
                <a:r>
                  <a:rPr lang="en-US" altLang="zh-CN" sz="3200" baseline="-25000" dirty="0" err="1">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c</a:t>
                </a:r>
                <a:r>
                  <a:rPr lang="en-US" altLang="zh-CN" sz="3200" baseline="-25000" dirty="0" err="1">
                    <a:latin typeface="Times New Roman" panose="02020603050405020304" pitchFamily="18" charset="0"/>
                    <a:cs typeface="Times New Roman" panose="02020603050405020304" pitchFamily="18" charset="0"/>
                  </a:rPr>
                  <a:t>ij</a:t>
                </a:r>
                <a:r>
                  <a:rPr lang="zh-CN" altLang="zh-CN" sz="3200"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0</a:t>
                </a:r>
                <a:endParaRPr lang="en-US" altLang="zh-CN" sz="32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3200" dirty="0" smtClean="0">
                    <a:latin typeface="Times New Roman" panose="02020603050405020304" pitchFamily="18" charset="0"/>
                    <a:cs typeface="Times New Roman" panose="02020603050405020304" pitchFamily="18" charset="0"/>
                  </a:rPr>
                  <a:t>          权重</a:t>
                </a:r>
                <a14:m>
                  <m:oMath xmlns:m="http://schemas.openxmlformats.org/officeDocument/2006/math">
                    <m:sSup>
                      <m:sSupPr>
                        <m:ctrlPr>
                          <a:rPr lang="zh-CN" altLang="zh-CN" sz="3200" i="1">
                            <a:latin typeface="Cambria Math" panose="02040503050406030204" pitchFamily="18" charset="0"/>
                          </a:rPr>
                        </m:ctrlPr>
                      </m:sSupPr>
                      <m:e>
                        <m:r>
                          <m:rPr>
                            <m:sty m:val="p"/>
                          </m:rPr>
                          <a:rPr lang="en-US" altLang="zh-CN" sz="3200">
                            <a:latin typeface="Cambria Math" panose="02040503050406030204" pitchFamily="18" charset="0"/>
                          </a:rPr>
                          <m:t>W</m:t>
                        </m:r>
                      </m:e>
                      <m:sup>
                        <m:r>
                          <a:rPr lang="en-US" altLang="zh-CN" sz="3200" i="1">
                            <a:latin typeface="Cambria Math" panose="02040503050406030204" pitchFamily="18" charset="0"/>
                          </a:rPr>
                          <m:t>∗</m:t>
                        </m:r>
                      </m:sup>
                    </m:sSup>
                    <m:r>
                      <a:rPr lang="en-US" altLang="zh-CN" sz="3200" i="1">
                        <a:latin typeface="Cambria Math" panose="02040503050406030204" pitchFamily="18" charset="0"/>
                      </a:rPr>
                      <m:t>=</m:t>
                    </m:r>
                    <m:nary>
                      <m:naryPr>
                        <m:chr m:val="∑"/>
                        <m:limLoc m:val="undOvr"/>
                        <m:subHide m:val="on"/>
                        <m:supHide m:val="on"/>
                        <m:ctrlPr>
                          <a:rPr lang="zh-CN" altLang="zh-CN" sz="3200" i="1">
                            <a:latin typeface="Cambria Math" panose="02040503050406030204" pitchFamily="18" charset="0"/>
                          </a:rPr>
                        </m:ctrlPr>
                      </m:naryPr>
                      <m:sub/>
                      <m:sup/>
                      <m:e>
                        <m:r>
                          <a:rPr lang="en-US" altLang="zh-CN" sz="3200" i="1">
                            <a:latin typeface="Cambria Math" panose="02040503050406030204" pitchFamily="18" charset="0"/>
                          </a:rPr>
                          <m:t>(</m:t>
                        </m:r>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e>
                        </m:d>
                        <m:r>
                          <a:rPr lang="en-US" altLang="zh-CN" sz="3200" i="1">
                            <a:latin typeface="Cambria Math" panose="02040503050406030204" pitchFamily="18" charset="0"/>
                          </a:rPr>
                          <m:t>+</m:t>
                        </m:r>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𝑗</m:t>
                                </m:r>
                              </m:sub>
                            </m:sSub>
                          </m:e>
                        </m:d>
                        <m:r>
                          <a:rPr lang="en-US" altLang="zh-CN" sz="3200" i="1">
                            <a:latin typeface="Cambria Math" panose="02040503050406030204" pitchFamily="18" charset="0"/>
                          </a:rPr>
                          <m:t>)</m:t>
                        </m:r>
                      </m:e>
                    </m:nary>
                    <m:r>
                      <a:rPr lang="en-US" altLang="zh-CN" sz="3200" i="1">
                        <a:latin typeface="Cambria Math" panose="02040503050406030204" pitchFamily="18" charset="0"/>
                      </a:rPr>
                      <m:t>≥</m:t>
                    </m:r>
                    <m:r>
                      <a:rPr lang="en-US" altLang="zh-CN" sz="3200" i="1">
                        <a:latin typeface="Cambria Math" panose="02040503050406030204" pitchFamily="18" charset="0"/>
                      </a:rPr>
                      <m:t>𝑚𝑎𝑥</m:t>
                    </m:r>
                    <m:nary>
                      <m:naryPr>
                        <m:chr m:val="∑"/>
                        <m:limLoc m:val="undOvr"/>
                        <m:subHide m:val="on"/>
                        <m:supHide m:val="on"/>
                        <m:ctrlPr>
                          <a:rPr lang="zh-CN" altLang="zh-CN" sz="3200" i="1">
                            <a:latin typeface="Cambria Math" panose="02040503050406030204" pitchFamily="18" charset="0"/>
                          </a:rPr>
                        </m:ctrlPr>
                      </m:naryPr>
                      <m:sub/>
                      <m:sup/>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𝑖𝑗</m:t>
                            </m:r>
                          </m:sub>
                        </m:sSub>
                      </m:e>
                    </m:nary>
                    <m:r>
                      <a:rPr lang="en-US" altLang="zh-CN" sz="3200" i="1">
                        <a:latin typeface="Cambria Math" panose="02040503050406030204" pitchFamily="18" charset="0"/>
                      </a:rPr>
                      <m:t>=</m:t>
                    </m:r>
                    <m:r>
                      <a:rPr lang="en-US" altLang="zh-CN" sz="3200" i="1">
                        <a:latin typeface="Cambria Math" panose="02040503050406030204" pitchFamily="18" charset="0"/>
                      </a:rPr>
                      <m:t>𝑊</m:t>
                    </m:r>
                  </m:oMath>
                </a14:m>
                <a:endParaRPr lang="en-US" altLang="zh-CN" sz="3200" dirty="0" smtClean="0">
                  <a:latin typeface="Times New Roman" panose="02020603050405020304" pitchFamily="18" charset="0"/>
                  <a:cs typeface="Times New Roman" panose="02020603050405020304" pitchFamily="18" charset="0"/>
                </a:endParaRPr>
              </a:p>
              <a:p>
                <a:pPr marL="0" indent="0">
                  <a:lnSpc>
                    <a:spcPct val="120000"/>
                  </a:lnSpc>
                  <a:buNone/>
                </a:pP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如果等式成立，那么存在</a:t>
                </a:r>
                <a:r>
                  <a:rPr lang="en-US" altLang="zh-CN" sz="3200" dirty="0" smtClean="0">
                    <a:latin typeface="Times New Roman" panose="02020603050405020304" pitchFamily="18" charset="0"/>
                    <a:cs typeface="Times New Roman" panose="02020603050405020304" pitchFamily="18" charset="0"/>
                  </a:rPr>
                  <a:t>n</a:t>
                </a:r>
                <a:r>
                  <a:rPr lang="zh-CN" altLang="en-US" sz="3200" dirty="0" smtClean="0">
                    <a:latin typeface="Times New Roman" panose="02020603050405020304" pitchFamily="18" charset="0"/>
                    <a:cs typeface="Times New Roman" panose="02020603050405020304" pitchFamily="18" charset="0"/>
                  </a:rPr>
                  <a:t>个不同行不同列的</a:t>
                </a:r>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𝑖𝑗</m:t>
                        </m:r>
                      </m:sub>
                    </m:sSub>
                  </m:oMath>
                </a14:m>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a:p>
                <a:pPr marL="0" indent="0">
                  <a:lnSpc>
                    <a:spcPct val="120000"/>
                  </a:lnSpc>
                  <a:buNone/>
                </a:pP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满足</a:t>
                </a:r>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𝑖𝑗</m:t>
                        </m:r>
                      </m:sub>
                    </m:sSub>
                  </m:oMath>
                </a14:m>
                <a:r>
                  <a:rPr lang="en-US" altLang="zh-CN" sz="32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e>
                    </m:d>
                    <m:r>
                      <a:rPr lang="en-US" altLang="zh-CN" sz="3200" i="1">
                        <a:latin typeface="Cambria Math" panose="02040503050406030204" pitchFamily="18" charset="0"/>
                      </a:rPr>
                      <m:t>+</m:t>
                    </m:r>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𝑗</m:t>
                            </m:r>
                          </m:sub>
                        </m:sSub>
                      </m:e>
                    </m:d>
                  </m:oMath>
                </a14:m>
                <a:endParaRPr lang="en-US" altLang="zh-CN" sz="3100" dirty="0">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smtClean="0">
                    <a:latin typeface="Times New Roman" panose="02020603050405020304" pitchFamily="18" charset="0"/>
                    <a:cs typeface="Times New Roman" panose="02020603050405020304" pitchFamily="18" charset="0"/>
                  </a:rPr>
                  <a:t>          每次</a:t>
                </a:r>
                <a:r>
                  <a:rPr lang="zh-CN" altLang="en-US" sz="3100" dirty="0">
                    <a:latin typeface="Times New Roman" panose="02020603050405020304" pitchFamily="18" charset="0"/>
                    <a:cs typeface="Times New Roman" panose="02020603050405020304" pitchFamily="18" charset="0"/>
                  </a:rPr>
                  <a:t>选择最小的未覆盖元素</a:t>
                </a:r>
                <a:r>
                  <a:rPr lang="zh-CN" altLang="en-US" sz="3100" dirty="0" smtClean="0">
                    <a:latin typeface="Times New Roman" panose="02020603050405020304" pitchFamily="18" charset="0"/>
                    <a:cs typeface="Times New Roman" panose="02020603050405020304" pitchFamily="18" charset="0"/>
                  </a:rPr>
                  <a:t>，覆盖</a:t>
                </a:r>
                <a:r>
                  <a:rPr lang="zh-CN" altLang="en-US" sz="3100" dirty="0">
                    <a:latin typeface="Times New Roman" panose="02020603050405020304" pitchFamily="18" charset="0"/>
                    <a:cs typeface="Times New Roman" panose="02020603050405020304" pitchFamily="18" charset="0"/>
                  </a:rPr>
                  <a:t>的权重下降中不会越过最佳匹配</a:t>
                </a:r>
                <a:r>
                  <a:rPr lang="zh-CN" altLang="en-US" sz="3100" dirty="0" smtClean="0">
                    <a:latin typeface="Times New Roman" panose="02020603050405020304" pitchFamily="18" charset="0"/>
                    <a:cs typeface="Times New Roman" panose="02020603050405020304" pitchFamily="18" charset="0"/>
                  </a:rPr>
                  <a:t>，保证</a:t>
                </a:r>
                <a:r>
                  <a:rPr lang="zh-CN" altLang="en-US" sz="3100" dirty="0">
                    <a:latin typeface="Times New Roman" panose="02020603050405020304" pitchFamily="18" charset="0"/>
                    <a:cs typeface="Times New Roman" panose="02020603050405020304" pitchFamily="18" charset="0"/>
                  </a:rPr>
                  <a:t>了</a:t>
                </a:r>
                <a14:m>
                  <m:oMath xmlns:m="http://schemas.openxmlformats.org/officeDocument/2006/math">
                    <m:sSup>
                      <m:sSupPr>
                        <m:ctrlPr>
                          <a:rPr lang="zh-CN" altLang="zh-CN" sz="3100" i="1">
                            <a:latin typeface="Cambria Math" panose="02040503050406030204" pitchFamily="18" charset="0"/>
                          </a:rPr>
                        </m:ctrlPr>
                      </m:sSupPr>
                      <m:e>
                        <m:r>
                          <m:rPr>
                            <m:sty m:val="p"/>
                          </m:rPr>
                          <a:rPr lang="en-US" altLang="zh-CN" sz="3100">
                            <a:latin typeface="Cambria Math" panose="02040503050406030204" pitchFamily="18" charset="0"/>
                          </a:rPr>
                          <m:t>W</m:t>
                        </m:r>
                      </m:e>
                      <m:sup>
                        <m:r>
                          <a:rPr lang="en-US" altLang="zh-CN" sz="3100">
                            <a:latin typeface="Cambria Math" panose="02040503050406030204" pitchFamily="18" charset="0"/>
                          </a:rPr>
                          <m:t>∗</m:t>
                        </m:r>
                      </m:sup>
                    </m:sSup>
                    <m:r>
                      <a:rPr lang="en-US" altLang="zh-CN" sz="3100">
                        <a:latin typeface="Cambria Math" panose="02040503050406030204" pitchFamily="18" charset="0"/>
                      </a:rPr>
                      <m:t>≥</m:t>
                    </m:r>
                    <m:r>
                      <a:rPr lang="en-US" altLang="zh-CN" sz="3100">
                        <a:latin typeface="Cambria Math" panose="02040503050406030204" pitchFamily="18" charset="0"/>
                      </a:rPr>
                      <m:t>𝑊</m:t>
                    </m:r>
                  </m:oMath>
                </a14:m>
                <a:endParaRPr lang="en-US" altLang="zh-CN" sz="31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548011" y="1308541"/>
                <a:ext cx="8512276" cy="4757408"/>
              </a:xfrm>
              <a:blipFill rotWithShape="1">
                <a:blip r:embed="rId1"/>
                <a:stretch>
                  <a:fillRect t="-9" r="1" b="9"/>
                </a:stretch>
              </a:blipFill>
            </p:spPr>
            <p:txBody>
              <a:bodyPr/>
              <a:lstStyle/>
              <a:p>
                <a:r>
                  <a:rPr lang="zh-CN" altLang="en-US">
                    <a:noFill/>
                  </a:rPr>
                  <a:t> </a:t>
                </a:r>
              </a:p>
            </p:txBody>
          </p:sp>
        </mc:Fallback>
      </mc:AlternateContent>
      <p:sp>
        <p:nvSpPr>
          <p:cNvPr id="4" name="矩形 7"/>
          <p:cNvSpPr>
            <a:spLocks noChangeArrowheads="1"/>
          </p:cNvSpPr>
          <p:nvPr/>
        </p:nvSpPr>
        <p:spPr bwMode="auto">
          <a:xfrm>
            <a:off x="1377170" y="2232203"/>
            <a:ext cx="6878034" cy="867930"/>
          </a:xfrm>
          <a:prstGeom prst="rect">
            <a:avLst/>
          </a:prstGeom>
          <a:solidFill>
            <a:srgbClr val="CCECFF"/>
          </a:solidFill>
          <a:ln w="28575" algn="ctr">
            <a:solidFill>
              <a:srgbClr val="0070C0"/>
            </a:solidFill>
            <a:miter lim="800000"/>
          </a:ln>
        </p:spPr>
        <p:txBody>
          <a:bodyPr wrap="square">
            <a:spAutoFit/>
          </a:bodyPr>
          <a:lstStyle/>
          <a:p>
            <a:pPr marL="342900" indent="-342900">
              <a:lnSpc>
                <a:spcPct val="80000"/>
              </a:lnSpc>
              <a:spcBef>
                <a:spcPct val="20000"/>
              </a:spcBef>
              <a:buClr>
                <a:srgbClr val="FFCC00"/>
              </a:buClr>
              <a:buSzPct val="70000"/>
            </a:pPr>
            <a:r>
              <a:rPr lang="en-US" altLang="zh-CN" sz="1800" dirty="0">
                <a:solidFill>
                  <a:srgbClr val="FF0066"/>
                </a:solidFill>
                <a:latin typeface="Garamond" panose="02020404030301010803" pitchFamily="18" charset="0"/>
              </a:rPr>
              <a:t>Step1</a:t>
            </a:r>
            <a:r>
              <a:rPr lang="en-US" altLang="zh-CN" sz="1800" dirty="0">
                <a:solidFill>
                  <a:srgbClr val="000514"/>
                </a:solidFill>
                <a:latin typeface="Garamond" panose="02020404030301010803" pitchFamily="18" charset="0"/>
              </a:rPr>
              <a:t>. </a:t>
            </a:r>
            <a:r>
              <a:rPr lang="zh-CN" altLang="en-US" sz="1800" dirty="0" smtClean="0">
                <a:solidFill>
                  <a:srgbClr val="000514"/>
                </a:solidFill>
                <a:latin typeface="Garamond" panose="02020404030301010803" pitchFamily="18" charset="0"/>
              </a:rPr>
              <a:t>每</a:t>
            </a:r>
            <a:r>
              <a:rPr lang="zh-CN" altLang="en-US" sz="1800" dirty="0">
                <a:solidFill>
                  <a:srgbClr val="000514"/>
                </a:solidFill>
                <a:latin typeface="Garamond" panose="02020404030301010803" pitchFamily="18" charset="0"/>
              </a:rPr>
              <a:t>行选一最大</a:t>
            </a:r>
            <a:r>
              <a:rPr lang="zh-CN" altLang="en-US" sz="1800" dirty="0" smtClean="0">
                <a:solidFill>
                  <a:srgbClr val="000514"/>
                </a:solidFill>
                <a:latin typeface="Garamond" panose="02020404030301010803" pitchFamily="18" charset="0"/>
              </a:rPr>
              <a:t>值作为</a:t>
            </a:r>
            <a:r>
              <a:rPr lang="zh-CN" altLang="en-US" sz="1800" dirty="0">
                <a:solidFill>
                  <a:srgbClr val="000514"/>
                </a:solidFill>
                <a:latin typeface="Garamond" panose="02020404030301010803" pitchFamily="18" charset="0"/>
              </a:rPr>
              <a:t>本行的界值</a:t>
            </a:r>
            <a:r>
              <a:rPr lang="en-US" altLang="zh-CN" sz="1800" dirty="0">
                <a:solidFill>
                  <a:srgbClr val="000514"/>
                </a:solidFill>
                <a:latin typeface="Garamond" panose="02020404030301010803" pitchFamily="18" charset="0"/>
              </a:rPr>
              <a:t>l(x</a:t>
            </a:r>
            <a:r>
              <a:rPr lang="en-US" altLang="zh-CN" sz="1800" baseline="-25000" dirty="0">
                <a:solidFill>
                  <a:srgbClr val="000514"/>
                </a:solidFill>
                <a:latin typeface="Garamond" panose="02020404030301010803" pitchFamily="18" charset="0"/>
              </a:rPr>
              <a:t>i</a:t>
            </a:r>
            <a:r>
              <a:rPr lang="en-US" altLang="zh-CN" sz="1800" dirty="0">
                <a:solidFill>
                  <a:srgbClr val="000514"/>
                </a:solidFill>
                <a:latin typeface="Garamond" panose="02020404030301010803" pitchFamily="18" charset="0"/>
              </a:rPr>
              <a:t>), </a:t>
            </a:r>
            <a:endParaRPr lang="en-US" altLang="zh-CN" sz="1800" dirty="0">
              <a:solidFill>
                <a:srgbClr val="000514"/>
              </a:solidFill>
              <a:latin typeface="Garamond" panose="02020404030301010803" pitchFamily="18" charset="0"/>
            </a:endParaRPr>
          </a:p>
          <a:p>
            <a:pPr marL="342900" indent="-342900">
              <a:lnSpc>
                <a:spcPct val="80000"/>
              </a:lnSpc>
              <a:spcBef>
                <a:spcPct val="20000"/>
              </a:spcBef>
              <a:buClr>
                <a:srgbClr val="FFCC00"/>
              </a:buClr>
              <a:buSzPct val="70000"/>
            </a:pPr>
            <a:r>
              <a:rPr lang="en-US" altLang="zh-CN" sz="1800" dirty="0">
                <a:solidFill>
                  <a:srgbClr val="000514"/>
                </a:solidFill>
                <a:latin typeface="Garamond" panose="02020404030301010803" pitchFamily="18" charset="0"/>
              </a:rPr>
              <a:t>           </a:t>
            </a:r>
            <a:r>
              <a:rPr lang="zh-CN" altLang="en-US" sz="1800" dirty="0">
                <a:solidFill>
                  <a:srgbClr val="000514"/>
                </a:solidFill>
                <a:latin typeface="Garamond" panose="02020404030301010803" pitchFamily="18" charset="0"/>
              </a:rPr>
              <a:t>每列的界值</a:t>
            </a:r>
            <a:r>
              <a:rPr lang="en-US" altLang="zh-CN" sz="1800" dirty="0">
                <a:solidFill>
                  <a:srgbClr val="000514"/>
                </a:solidFill>
                <a:latin typeface="Garamond" panose="02020404030301010803" pitchFamily="18" charset="0"/>
              </a:rPr>
              <a:t>l(</a:t>
            </a:r>
            <a:r>
              <a:rPr lang="en-US" altLang="zh-CN" sz="1800" dirty="0" err="1">
                <a:solidFill>
                  <a:srgbClr val="000514"/>
                </a:solidFill>
                <a:latin typeface="Garamond" panose="02020404030301010803" pitchFamily="18" charset="0"/>
              </a:rPr>
              <a:t>y</a:t>
            </a:r>
            <a:r>
              <a:rPr lang="en-US" altLang="zh-CN" sz="1800" baseline="-25000" dirty="0" err="1">
                <a:solidFill>
                  <a:srgbClr val="000514"/>
                </a:solidFill>
                <a:latin typeface="Garamond" panose="02020404030301010803" pitchFamily="18" charset="0"/>
              </a:rPr>
              <a:t>j</a:t>
            </a:r>
            <a:r>
              <a:rPr lang="en-US" altLang="zh-CN" sz="1800" dirty="0">
                <a:solidFill>
                  <a:srgbClr val="000514"/>
                </a:solidFill>
                <a:latin typeface="Garamond" panose="02020404030301010803" pitchFamily="18" charset="0"/>
              </a:rPr>
              <a:t>)=0, </a:t>
            </a:r>
            <a:r>
              <a:rPr lang="zh-CN" altLang="en-US" sz="1800" dirty="0">
                <a:solidFill>
                  <a:srgbClr val="000514"/>
                </a:solidFill>
                <a:latin typeface="Garamond" panose="02020404030301010803" pitchFamily="18" charset="0"/>
              </a:rPr>
              <a:t>构造矩阵  </a:t>
            </a:r>
            <a:endParaRPr lang="zh-CN" altLang="en-US" sz="1800" dirty="0">
              <a:solidFill>
                <a:srgbClr val="000514"/>
              </a:solidFill>
              <a:latin typeface="Garamond" panose="02020404030301010803" pitchFamily="18" charset="0"/>
            </a:endParaRPr>
          </a:p>
          <a:p>
            <a:pPr marL="342900" indent="-342900">
              <a:lnSpc>
                <a:spcPct val="80000"/>
              </a:lnSpc>
              <a:spcBef>
                <a:spcPct val="20000"/>
              </a:spcBef>
              <a:buClr>
                <a:srgbClr val="FFCC00"/>
              </a:buClr>
              <a:buSzPct val="70000"/>
            </a:pPr>
            <a:r>
              <a:rPr lang="zh-CN" altLang="en-US" sz="1800" dirty="0">
                <a:solidFill>
                  <a:srgbClr val="000514"/>
                </a:solidFill>
                <a:latin typeface="Garamond" panose="02020404030301010803" pitchFamily="18" charset="0"/>
              </a:rPr>
              <a:t>            </a:t>
            </a:r>
            <a:r>
              <a:rPr lang="en-US" altLang="zh-CN" sz="1800" dirty="0">
                <a:solidFill>
                  <a:srgbClr val="000514"/>
                </a:solidFill>
                <a:latin typeface="Garamond" panose="02020404030301010803" pitchFamily="18" charset="0"/>
              </a:rPr>
              <a:t>B=(</a:t>
            </a:r>
            <a:r>
              <a:rPr lang="en-US" altLang="zh-CN" sz="1800" dirty="0" err="1">
                <a:solidFill>
                  <a:srgbClr val="000514"/>
                </a:solidFill>
                <a:latin typeface="Garamond" panose="02020404030301010803" pitchFamily="18" charset="0"/>
              </a:rPr>
              <a:t>b</a:t>
            </a:r>
            <a:r>
              <a:rPr lang="en-US" altLang="zh-CN" sz="1800" baseline="-25000" dirty="0" err="1">
                <a:solidFill>
                  <a:srgbClr val="000514"/>
                </a:solidFill>
                <a:latin typeface="Garamond" panose="02020404030301010803" pitchFamily="18" charset="0"/>
              </a:rPr>
              <a:t>ij</a:t>
            </a:r>
            <a:r>
              <a:rPr lang="en-US" altLang="zh-CN" sz="1800" dirty="0">
                <a:solidFill>
                  <a:srgbClr val="000514"/>
                </a:solidFill>
                <a:latin typeface="Garamond" panose="02020404030301010803" pitchFamily="18" charset="0"/>
              </a:rPr>
              <a:t>)</a:t>
            </a:r>
            <a:r>
              <a:rPr lang="en-US" altLang="zh-CN" sz="1800" dirty="0" err="1">
                <a:solidFill>
                  <a:srgbClr val="000514"/>
                </a:solidFill>
                <a:latin typeface="Garamond" panose="02020404030301010803" pitchFamily="18" charset="0"/>
              </a:rPr>
              <a:t>n</a:t>
            </a:r>
            <a:r>
              <a:rPr lang="en-US" altLang="zh-CN" sz="1800" dirty="0" err="1">
                <a:solidFill>
                  <a:srgbClr val="000514"/>
                </a:solidFill>
                <a:latin typeface="Garamond" panose="02020404030301010803" pitchFamily="18" charset="0"/>
                <a:sym typeface="Symbol" panose="05050102010706020507" pitchFamily="18" charset="2"/>
              </a:rPr>
              <a:t></a:t>
            </a:r>
            <a:r>
              <a:rPr lang="en-US" altLang="zh-CN" sz="1800" dirty="0" err="1">
                <a:solidFill>
                  <a:srgbClr val="000514"/>
                </a:solidFill>
                <a:latin typeface="Garamond" panose="02020404030301010803" pitchFamily="18" charset="0"/>
              </a:rPr>
              <a:t>n</a:t>
            </a:r>
            <a:r>
              <a:rPr lang="en-US" altLang="zh-CN" sz="1800" dirty="0">
                <a:solidFill>
                  <a:srgbClr val="000514"/>
                </a:solidFill>
                <a:latin typeface="Garamond" panose="02020404030301010803" pitchFamily="18" charset="0"/>
              </a:rPr>
              <a:t>. </a:t>
            </a:r>
            <a:r>
              <a:rPr lang="zh-CN" altLang="en-US" sz="1800" dirty="0" smtClean="0">
                <a:solidFill>
                  <a:srgbClr val="000514"/>
                </a:solidFill>
                <a:latin typeface="Garamond" panose="02020404030301010803" pitchFamily="18" charset="0"/>
              </a:rPr>
              <a:t>其</a:t>
            </a:r>
            <a:r>
              <a:rPr lang="zh-CN" altLang="en-US" sz="1800" dirty="0">
                <a:solidFill>
                  <a:srgbClr val="000514"/>
                </a:solidFill>
                <a:latin typeface="Garamond" panose="02020404030301010803" pitchFamily="18" charset="0"/>
              </a:rPr>
              <a:t>中</a:t>
            </a:r>
            <a:r>
              <a:rPr lang="en-US" altLang="zh-CN" sz="1800" dirty="0" err="1" smtClean="0">
                <a:solidFill>
                  <a:srgbClr val="000514"/>
                </a:solidFill>
                <a:latin typeface="Garamond" panose="02020404030301010803" pitchFamily="18" charset="0"/>
              </a:rPr>
              <a:t>b</a:t>
            </a:r>
            <a:r>
              <a:rPr lang="en-US" altLang="zh-CN" sz="1800" baseline="-25000" dirty="0" err="1" smtClean="0">
                <a:solidFill>
                  <a:srgbClr val="000514"/>
                </a:solidFill>
                <a:latin typeface="Garamond" panose="02020404030301010803" pitchFamily="18" charset="0"/>
              </a:rPr>
              <a:t>ij</a:t>
            </a:r>
            <a:r>
              <a:rPr lang="en-US" altLang="zh-CN" sz="1800" dirty="0" smtClean="0">
                <a:solidFill>
                  <a:srgbClr val="000514"/>
                </a:solidFill>
                <a:latin typeface="Garamond" panose="02020404030301010803" pitchFamily="18" charset="0"/>
              </a:rPr>
              <a:t>=l(x</a:t>
            </a:r>
            <a:r>
              <a:rPr lang="en-US" altLang="zh-CN" sz="1800" baseline="-25000" dirty="0" smtClean="0">
                <a:solidFill>
                  <a:srgbClr val="000514"/>
                </a:solidFill>
                <a:latin typeface="Garamond" panose="02020404030301010803" pitchFamily="18" charset="0"/>
              </a:rPr>
              <a:t>i</a:t>
            </a:r>
            <a:r>
              <a:rPr lang="en-US" altLang="zh-CN" sz="1800" dirty="0">
                <a:solidFill>
                  <a:srgbClr val="000514"/>
                </a:solidFill>
                <a:latin typeface="Garamond" panose="02020404030301010803" pitchFamily="18" charset="0"/>
              </a:rPr>
              <a:t>)+l(</a:t>
            </a:r>
            <a:r>
              <a:rPr lang="en-US" altLang="zh-CN" sz="1800" dirty="0" err="1">
                <a:solidFill>
                  <a:srgbClr val="000514"/>
                </a:solidFill>
                <a:latin typeface="Garamond" panose="02020404030301010803" pitchFamily="18" charset="0"/>
              </a:rPr>
              <a:t>y</a:t>
            </a:r>
            <a:r>
              <a:rPr lang="en-US" altLang="zh-CN" sz="1800" baseline="-25000" dirty="0" err="1">
                <a:solidFill>
                  <a:srgbClr val="000514"/>
                </a:solidFill>
                <a:latin typeface="Garamond" panose="02020404030301010803" pitchFamily="18" charset="0"/>
              </a:rPr>
              <a:t>j</a:t>
            </a:r>
            <a:r>
              <a:rPr lang="en-US" altLang="zh-CN" sz="1800" dirty="0">
                <a:solidFill>
                  <a:srgbClr val="000514"/>
                </a:solidFill>
                <a:latin typeface="Garamond" panose="02020404030301010803" pitchFamily="18" charset="0"/>
              </a:rPr>
              <a:t>)-</a:t>
            </a:r>
            <a:r>
              <a:rPr lang="en-US" altLang="zh-CN" sz="1800" dirty="0" err="1">
                <a:solidFill>
                  <a:srgbClr val="000514"/>
                </a:solidFill>
                <a:latin typeface="Garamond" panose="02020404030301010803" pitchFamily="18" charset="0"/>
              </a:rPr>
              <a:t>c</a:t>
            </a:r>
            <a:r>
              <a:rPr lang="en-US" altLang="zh-CN" sz="1800" baseline="-25000" dirty="0" err="1">
                <a:solidFill>
                  <a:srgbClr val="000514"/>
                </a:solidFill>
                <a:latin typeface="Garamond" panose="02020404030301010803" pitchFamily="18" charset="0"/>
              </a:rPr>
              <a:t>ij</a:t>
            </a:r>
            <a:r>
              <a:rPr lang="en-US" altLang="zh-CN" sz="1800" dirty="0">
                <a:solidFill>
                  <a:srgbClr val="000514"/>
                </a:solidFill>
                <a:latin typeface="Garamond" panose="02020404030301010803" pitchFamily="18" charset="0"/>
              </a:rPr>
              <a:t>.</a:t>
            </a:r>
            <a:endParaRPr lang="en-US" altLang="zh-CN" sz="1800" dirty="0">
              <a:solidFill>
                <a:srgbClr val="000514"/>
              </a:solidFill>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a:t>最佳匹配算法</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8011" y="1308541"/>
                <a:ext cx="8381805" cy="5364108"/>
              </a:xfrm>
            </p:spPr>
            <p:txBody>
              <a:bodyPr>
                <a:normAutofit lnSpcReduction="10000"/>
              </a:bodyPr>
              <a:lstStyle/>
              <a:p>
                <a:pPr marL="0" indent="0">
                  <a:buNone/>
                </a:pPr>
                <a:endParaRPr lang="en-US" altLang="zh-CN" sz="3300" dirty="0" smtClean="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a:latin typeface="Times New Roman" panose="02020603050405020304" pitchFamily="18" charset="0"/>
                    <a:cs typeface="Times New Roman" panose="02020603050405020304" pitchFamily="18" charset="0"/>
                  </a:rPr>
                  <a:t>证明：</a:t>
                </a:r>
                <a:endParaRPr lang="en-US" altLang="zh-CN" sz="3100" dirty="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smtClean="0">
                  <a:latin typeface="Times New Roman" panose="02020603050405020304" pitchFamily="18" charset="0"/>
                  <a:cs typeface="Times New Roman" panose="02020603050405020304" pitchFamily="18" charset="0"/>
                </a:endParaRPr>
              </a:p>
              <a:p>
                <a:pPr marL="0" indent="0">
                  <a:lnSpc>
                    <a:spcPct val="120000"/>
                  </a:lnSpc>
                  <a:buNone/>
                </a:pPr>
                <a:r>
                  <a:rPr lang="en-US" altLang="zh-CN" sz="1600" dirty="0" smtClean="0">
                    <a:latin typeface="Times New Roman" panose="02020603050405020304" pitchFamily="18" charset="0"/>
                    <a:cs typeface="Times New Roman" panose="02020603050405020304" pitchFamily="18" charset="0"/>
                  </a:rPr>
                  <a:t>2.2</a:t>
                </a:r>
                <a:r>
                  <a:rPr lang="zh-CN" altLang="zh-CN" sz="1600" dirty="0">
                    <a:latin typeface="Times New Roman" panose="02020603050405020304" pitchFamily="18" charset="0"/>
                    <a:cs typeface="Times New Roman" panose="02020603050405020304" pitchFamily="18" charset="0"/>
                  </a:rPr>
                  <a:t>的操作不会改变</a:t>
                </a:r>
                <a:r>
                  <a:rPr lang="en-US" altLang="zh-CN" sz="1600" dirty="0" err="1">
                    <a:latin typeface="Times New Roman" panose="02020603050405020304" pitchFamily="18" charset="0"/>
                    <a:cs typeface="Times New Roman" panose="02020603050405020304" pitchFamily="18" charset="0"/>
                  </a:rPr>
                  <a:t>b</a:t>
                </a:r>
                <a:r>
                  <a:rPr lang="en-US" altLang="zh-CN" sz="1600" baseline="-25000" dirty="0" err="1">
                    <a:latin typeface="Times New Roman" panose="02020603050405020304" pitchFamily="18" charset="0"/>
                    <a:cs typeface="Times New Roman" panose="02020603050405020304" pitchFamily="18" charset="0"/>
                  </a:rPr>
                  <a:t>ij</a:t>
                </a:r>
                <a:r>
                  <a:rPr lang="en-US" altLang="zh-CN" sz="1600" dirty="0">
                    <a:latin typeface="Times New Roman" panose="02020603050405020304" pitchFamily="18" charset="0"/>
                    <a:cs typeface="Times New Roman" panose="02020603050405020304" pitchFamily="18" charset="0"/>
                  </a:rPr>
                  <a:t>=l(x</a:t>
                </a:r>
                <a:r>
                  <a:rPr lang="en-US" altLang="zh-CN" sz="1600" baseline="-25000" dirty="0">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)+l(</a:t>
                </a:r>
                <a:r>
                  <a:rPr lang="en-US" altLang="zh-CN" sz="1600" dirty="0" err="1">
                    <a:latin typeface="Times New Roman" panose="02020603050405020304" pitchFamily="18" charset="0"/>
                    <a:cs typeface="Times New Roman" panose="02020603050405020304" pitchFamily="18" charset="0"/>
                  </a:rPr>
                  <a:t>y</a:t>
                </a:r>
                <a:r>
                  <a:rPr lang="en-US" altLang="zh-CN" sz="1600" baseline="-250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c</a:t>
                </a:r>
                <a:r>
                  <a:rPr lang="en-US" altLang="zh-CN" sz="1600" baseline="-25000" dirty="0" err="1">
                    <a:latin typeface="Times New Roman" panose="02020603050405020304" pitchFamily="18" charset="0"/>
                    <a:cs typeface="Times New Roman" panose="02020603050405020304" pitchFamily="18" charset="0"/>
                  </a:rPr>
                  <a:t>ij</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 </a:t>
                </a:r>
                <a:endParaRPr lang="zh-CN" altLang="zh-CN" sz="1600" dirty="0">
                  <a:latin typeface="Times New Roman" panose="02020603050405020304" pitchFamily="18" charset="0"/>
                  <a:cs typeface="Times New Roman" panose="02020603050405020304" pitchFamily="18" charset="0"/>
                </a:endParaRPr>
              </a:p>
              <a:p>
                <a:pPr marL="360680" lvl="1" indent="-360680">
                  <a:lnSpc>
                    <a:spcPct val="120000"/>
                  </a:lnSpc>
                </a:pPr>
                <a:endParaRPr lang="en-US" altLang="zh-CN" sz="1600" dirty="0" smtClean="0">
                  <a:latin typeface="Times New Roman" panose="02020603050405020304" pitchFamily="18" charset="0"/>
                  <a:cs typeface="Times New Roman" panose="02020603050405020304" pitchFamily="18" charset="0"/>
                </a:endParaRPr>
              </a:p>
              <a:p>
                <a:pPr marL="360680" lvl="1" indent="-360680">
                  <a:lnSpc>
                    <a:spcPct val="120000"/>
                  </a:lnSpc>
                </a:pPr>
                <a:r>
                  <a:rPr lang="zh-CN" altLang="zh-CN" sz="1600" dirty="0" smtClean="0">
                    <a:latin typeface="Times New Roman" panose="02020603050405020304" pitchFamily="18" charset="0"/>
                    <a:cs typeface="Times New Roman" panose="02020603050405020304" pitchFamily="18" charset="0"/>
                  </a:rPr>
                  <a:t>在</a:t>
                </a:r>
                <a:r>
                  <a:rPr lang="zh-CN" altLang="zh-CN" sz="1600" dirty="0">
                    <a:latin typeface="Times New Roman" panose="02020603050405020304" pitchFamily="18" charset="0"/>
                    <a:cs typeface="Times New Roman" panose="02020603050405020304" pitchFamily="18" charset="0"/>
                  </a:rPr>
                  <a:t>覆盖的行和列的交叉点位置：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r>
                      <a:rPr lang="en-US" altLang="zh-CN" sz="1600" i="1">
                        <a:latin typeface="Cambria Math" panose="02040503050406030204" pitchFamily="18" charset="0"/>
                      </a:rPr>
                      <m:t>𝛿</m:t>
                    </m:r>
                  </m:oMath>
                </a14:m>
                <a:endParaRPr lang="zh-CN" altLang="zh-CN" sz="1600" dirty="0">
                  <a:latin typeface="Times New Roman" panose="02020603050405020304" pitchFamily="18" charset="0"/>
                  <a:cs typeface="Times New Roman" panose="02020603050405020304" pitchFamily="18" charset="0"/>
                </a:endParaRPr>
              </a:p>
              <a:p>
                <a:pPr marL="360680" lvl="1" indent="-360680">
                  <a:lnSpc>
                    <a:spcPct val="120000"/>
                  </a:lnSpc>
                </a:pPr>
                <a:r>
                  <a:rPr lang="zh-CN" altLang="zh-CN" sz="1600" dirty="0">
                    <a:latin typeface="Times New Roman" panose="02020603050405020304" pitchFamily="18" charset="0"/>
                    <a:cs typeface="Times New Roman" panose="02020603050405020304" pitchFamily="18" charset="0"/>
                  </a:rPr>
                  <a:t>没被覆盖的位置：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zh-CN" altLang="en-US"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r>
                      <a:rPr lang="zh-CN" altLang="en-US" sz="1600" i="1">
                        <a:latin typeface="Cambria Math" panose="02040503050406030204" pitchFamily="18" charset="0"/>
                      </a:rPr>
                      <m:t>−</m:t>
                    </m:r>
                    <m:r>
                      <a:rPr lang="en-US" altLang="zh-CN" sz="1600" i="1">
                        <a:latin typeface="Cambria Math" panose="02040503050406030204" pitchFamily="18" charset="0"/>
                      </a:rPr>
                      <m:t>𝛿</m:t>
                    </m:r>
                  </m:oMath>
                </a14:m>
                <a:endParaRPr lang="zh-CN" altLang="zh-CN" sz="1600" dirty="0">
                  <a:latin typeface="Times New Roman" panose="02020603050405020304" pitchFamily="18" charset="0"/>
                  <a:cs typeface="Times New Roman" panose="02020603050405020304" pitchFamily="18" charset="0"/>
                </a:endParaRPr>
              </a:p>
              <a:p>
                <a:pPr marL="360680" lvl="1" indent="-360680">
                  <a:lnSpc>
                    <a:spcPct val="120000"/>
                  </a:lnSpc>
                </a:pPr>
                <a:r>
                  <a:rPr lang="zh-CN" altLang="zh-CN" sz="1600" dirty="0">
                    <a:latin typeface="Times New Roman" panose="02020603050405020304" pitchFamily="18" charset="0"/>
                    <a:cs typeface="Times New Roman" panose="02020603050405020304" pitchFamily="18" charset="0"/>
                  </a:rPr>
                  <a:t>只被行覆盖的位置：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oMath>
                </a14:m>
                <a:endParaRPr lang="zh-CN" altLang="zh-CN" sz="1600" dirty="0">
                  <a:latin typeface="Times New Roman" panose="02020603050405020304" pitchFamily="18" charset="0"/>
                  <a:cs typeface="Times New Roman" panose="02020603050405020304" pitchFamily="18" charset="0"/>
                </a:endParaRPr>
              </a:p>
              <a:p>
                <a:pPr marL="360680" lvl="1" indent="-360680">
                  <a:lnSpc>
                    <a:spcPct val="120000"/>
                  </a:lnSpc>
                </a:pPr>
                <a:r>
                  <a:rPr lang="zh-CN" altLang="zh-CN" sz="1600" dirty="0">
                    <a:latin typeface="Times New Roman" panose="02020603050405020304" pitchFamily="18" charset="0"/>
                    <a:cs typeface="Times New Roman" panose="02020603050405020304" pitchFamily="18" charset="0"/>
                  </a:rPr>
                  <a:t>只被列覆盖的位置：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zh-CN" altLang="en-US"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oMath>
                </a14:m>
                <a:endParaRPr lang="en-US" altLang="zh-CN" sz="1600" dirty="0" smtClean="0">
                  <a:latin typeface="Times New Roman" panose="02020603050405020304" pitchFamily="18" charset="0"/>
                  <a:cs typeface="Times New Roman" panose="02020603050405020304" pitchFamily="18" charset="0"/>
                </a:endParaRPr>
              </a:p>
              <a:p>
                <a:pPr marL="0" lvl="1" indent="0">
                  <a:lnSpc>
                    <a:spcPct val="120000"/>
                  </a:lnSpc>
                  <a:buNone/>
                </a:pPr>
                <a:r>
                  <a:rPr lang="zh-CN" altLang="en-US" sz="1600" dirty="0">
                    <a:latin typeface="Times New Roman" panose="02020603050405020304" pitchFamily="18" charset="0"/>
                    <a:cs typeface="Times New Roman" panose="02020603050405020304" pitchFamily="18" charset="0"/>
                  </a:rPr>
                  <a:t>每一</a:t>
                </a:r>
                <a:r>
                  <a:rPr lang="zh-CN" altLang="en-US" sz="1600" dirty="0" smtClean="0">
                    <a:latin typeface="Times New Roman" panose="02020603050405020304" pitchFamily="18" charset="0"/>
                    <a:cs typeface="Times New Roman" panose="02020603050405020304" pitchFamily="18" charset="0"/>
                  </a:rPr>
                  <a:t>次</a:t>
                </a:r>
                <a:r>
                  <a:rPr lang="en-US" altLang="zh-CN" sz="1600" dirty="0" smtClean="0">
                    <a:latin typeface="Times New Roman" panose="02020603050405020304" pitchFamily="18" charset="0"/>
                    <a:cs typeface="Times New Roman" panose="02020603050405020304" pitchFamily="18" charset="0"/>
                  </a:rPr>
                  <a:t>c</a:t>
                </a:r>
                <a:r>
                  <a:rPr lang="zh-CN" altLang="en-US" sz="1600" dirty="0" smtClean="0">
                    <a:latin typeface="Times New Roman" panose="02020603050405020304" pitchFamily="18" charset="0"/>
                    <a:cs typeface="Times New Roman" panose="02020603050405020304" pitchFamily="18" charset="0"/>
                  </a:rPr>
                  <a:t>行</a:t>
                </a:r>
                <a:r>
                  <a:rPr lang="en-US" altLang="zh-CN" sz="1600" dirty="0" smtClean="0">
                    <a:latin typeface="Times New Roman" panose="02020603050405020304" pitchFamily="18" charset="0"/>
                    <a:cs typeface="Times New Roman" panose="02020603050405020304" pitchFamily="18" charset="0"/>
                  </a:rPr>
                  <a:t>d</a:t>
                </a:r>
                <a:r>
                  <a:rPr lang="zh-CN" altLang="en-US" sz="1600" dirty="0" smtClean="0">
                    <a:latin typeface="Times New Roman" panose="02020603050405020304" pitchFamily="18" charset="0"/>
                    <a:cs typeface="Times New Roman" panose="02020603050405020304" pitchFamily="18" charset="0"/>
                  </a:rPr>
                  <a:t>列覆盖后，新的界值之和为：</a:t>
                </a:r>
                <a14:m>
                  <m:oMath xmlns:m="http://schemas.openxmlformats.org/officeDocument/2006/math">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oMath>
                </a14:m>
                <a:r>
                  <a:rPr lang="en-US" altLang="zh-CN" sz="1600" dirty="0" smtClean="0">
                    <a:latin typeface="Times New Roman" panose="02020603050405020304" pitchFamily="18" charset="0"/>
                    <a:cs typeface="Times New Roman" panose="02020603050405020304" pitchFamily="18" charset="0"/>
                  </a:rPr>
                  <a:t>=</a:t>
                </a:r>
                <a14:m>
                  <m:oMath xmlns:m="http://schemas.openxmlformats.org/officeDocument/2006/math">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oMath>
                </a14:m>
                <a:r>
                  <a:rPr lang="en-US" altLang="zh-CN" sz="1600" dirty="0" smtClean="0">
                    <a:latin typeface="Times New Roman" panose="02020603050405020304" pitchFamily="18" charset="0"/>
                    <a:cs typeface="Times New Roman" panose="02020603050405020304" pitchFamily="18" charset="0"/>
                  </a:rPr>
                  <a:t>-</a:t>
                </a:r>
                <a:r>
                  <a:rPr lang="en-US" altLang="zh-CN" sz="1600" dirty="0"/>
                  <a:t> </a:t>
                </a:r>
                <a14:m>
                  <m:oMath xmlns:m="http://schemas.openxmlformats.org/officeDocument/2006/math">
                    <m:r>
                      <a:rPr lang="en-US" altLang="zh-CN" sz="1600" i="1">
                        <a:latin typeface="Cambria Math" panose="02040503050406030204" pitchFamily="18" charset="0"/>
                      </a:rPr>
                      <m:t>𝛿</m:t>
                    </m:r>
                  </m:oMath>
                </a14:m>
                <a:r>
                  <a:rPr lang="en-US" altLang="zh-CN" sz="1600" dirty="0" smtClean="0">
                    <a:latin typeface="Times New Roman" panose="02020603050405020304" pitchFamily="18" charset="0"/>
                    <a:cs typeface="Times New Roman" panose="02020603050405020304" pitchFamily="18" charset="0"/>
                  </a:rPr>
                  <a:t>(n-c)+</a:t>
                </a:r>
                <a:r>
                  <a:rPr lang="en-US" altLang="zh-CN" sz="1600" dirty="0"/>
                  <a:t> </a:t>
                </a:r>
                <a14:m>
                  <m:oMath xmlns:m="http://schemas.openxmlformats.org/officeDocument/2006/math">
                    <m:r>
                      <a:rPr lang="en-US" altLang="zh-CN" sz="1600" i="1">
                        <a:latin typeface="Cambria Math" panose="02040503050406030204" pitchFamily="18" charset="0"/>
                      </a:rPr>
                      <m:t>𝛿</m:t>
                    </m:r>
                  </m:oMath>
                </a14:m>
                <a:r>
                  <a:rPr lang="en-US" altLang="zh-CN" sz="1600" dirty="0" smtClean="0">
                    <a:latin typeface="Times New Roman" panose="02020603050405020304" pitchFamily="18" charset="0"/>
                    <a:cs typeface="Times New Roman" panose="02020603050405020304" pitchFamily="18" charset="0"/>
                  </a:rPr>
                  <a:t>d</a:t>
                </a:r>
                <a:endParaRPr lang="en-US" altLang="zh-CN" sz="1600" dirty="0" smtClean="0">
                  <a:latin typeface="Times New Roman" panose="02020603050405020304" pitchFamily="18" charset="0"/>
                  <a:cs typeface="Times New Roman" panose="02020603050405020304" pitchFamily="18" charset="0"/>
                </a:endParaRPr>
              </a:p>
              <a:p>
                <a:pPr marL="0" lvl="1" indent="0">
                  <a:lnSpc>
                    <a:spcPct val="120000"/>
                  </a:lnSpc>
                  <a:buNone/>
                </a:pPr>
                <a:r>
                  <a:rPr lang="en-US" altLang="zh-CN" sz="1600" dirty="0" smtClean="0">
                    <a:latin typeface="Times New Roman" panose="02020603050405020304" pitchFamily="18" charset="0"/>
                    <a:cs typeface="Times New Roman" panose="02020603050405020304" pitchFamily="18" charset="0"/>
                  </a:rPr>
                  <a:t>             =</a:t>
                </a:r>
                <a14:m>
                  <m:oMath xmlns:m="http://schemas.openxmlformats.org/officeDocument/2006/math">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oMath>
                </a14:m>
                <a:r>
                  <a:rPr lang="en-US" altLang="zh-CN" sz="1600" dirty="0" smtClean="0">
                    <a:latin typeface="Times New Roman" panose="02020603050405020304" pitchFamily="18" charset="0"/>
                    <a:cs typeface="Times New Roman" panose="02020603050405020304" pitchFamily="18" charset="0"/>
                  </a:rPr>
                  <a:t>+</a:t>
                </a:r>
                <a:r>
                  <a:rPr lang="en-US" altLang="zh-CN" sz="1600" dirty="0"/>
                  <a:t> </a:t>
                </a:r>
                <a14:m>
                  <m:oMath xmlns:m="http://schemas.openxmlformats.org/officeDocument/2006/math">
                    <m:r>
                      <a:rPr lang="en-US" altLang="zh-CN" sz="1600" i="1">
                        <a:latin typeface="Cambria Math" panose="02040503050406030204" pitchFamily="18" charset="0"/>
                      </a:rPr>
                      <m:t>𝛿</m:t>
                    </m:r>
                  </m:oMath>
                </a14:m>
                <a:r>
                  <a:rPr lang="en-US" altLang="zh-CN" sz="1600" dirty="0" smtClean="0">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c+d-n</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每一次都下降一个最小的</a:t>
                </a:r>
                <a14:m>
                  <m:oMath xmlns:m="http://schemas.openxmlformats.org/officeDocument/2006/math">
                    <m:r>
                      <a:rPr lang="en-US" altLang="zh-CN" sz="1600" i="1">
                        <a:latin typeface="Cambria Math" panose="02040503050406030204" pitchFamily="18" charset="0"/>
                      </a:rPr>
                      <m:t>𝛿</m:t>
                    </m:r>
                  </m:oMath>
                </a14:m>
                <a:r>
                  <a:rPr lang="zh-CN" altLang="en-US" sz="1600" dirty="0" smtClean="0">
                    <a:latin typeface="Times New Roman" panose="02020603050405020304" pitchFamily="18" charset="0"/>
                    <a:cs typeface="Times New Roman" panose="02020603050405020304" pitchFamily="18" charset="0"/>
                  </a:rPr>
                  <a:t>，直到</a:t>
                </a:r>
                <a:r>
                  <a:rPr lang="en-US" altLang="zh-CN" sz="1600" dirty="0" err="1" smtClean="0">
                    <a:latin typeface="Times New Roman" panose="02020603050405020304" pitchFamily="18" charset="0"/>
                    <a:cs typeface="Times New Roman" panose="02020603050405020304" pitchFamily="18" charset="0"/>
                  </a:rPr>
                  <a:t>c+d</a:t>
                </a:r>
                <a:r>
                  <a:rPr lang="en-US" altLang="zh-CN" sz="1600" dirty="0" smtClean="0">
                    <a:latin typeface="Times New Roman" panose="02020603050405020304" pitchFamily="18" charset="0"/>
                    <a:cs typeface="Times New Roman" panose="02020603050405020304" pitchFamily="18" charset="0"/>
                  </a:rPr>
                  <a:t>=n</a:t>
                </a:r>
                <a:endParaRPr lang="en-US" altLang="zh-CN" sz="1600" dirty="0">
                  <a:latin typeface="Times New Roman" panose="02020603050405020304" pitchFamily="18" charset="0"/>
                  <a:cs typeface="Times New Roman" panose="02020603050405020304" pitchFamily="18" charset="0"/>
                </a:endParaRPr>
              </a:p>
              <a:p>
                <a:pPr marL="0" indent="0">
                  <a:lnSpc>
                    <a:spcPct val="120000"/>
                  </a:lnSpc>
                  <a:buNone/>
                </a:pPr>
                <a:r>
                  <a:rPr lang="zh-CN" altLang="en-US" sz="1600" dirty="0">
                    <a:latin typeface="Times New Roman" panose="02020603050405020304" pitchFamily="18" charset="0"/>
                    <a:cs typeface="Times New Roman" panose="02020603050405020304" pitchFamily="18" charset="0"/>
                  </a:rPr>
                  <a:t>因此最终</a:t>
                </a:r>
                <a14:m>
                  <m:oMath xmlns:m="http://schemas.openxmlformats.org/officeDocument/2006/math">
                    <m:sSup>
                      <m:sSupPr>
                        <m:ctrlPr>
                          <a:rPr lang="zh-CN" altLang="zh-CN" sz="1600" i="1">
                            <a:latin typeface="Cambria Math" panose="02040503050406030204" pitchFamily="18" charset="0"/>
                          </a:rPr>
                        </m:ctrlPr>
                      </m:sSupPr>
                      <m:e>
                        <m:r>
                          <m:rPr>
                            <m:sty m:val="p"/>
                          </m:rPr>
                          <a:rPr lang="en-US" altLang="zh-CN" sz="1600">
                            <a:latin typeface="Cambria Math" panose="02040503050406030204" pitchFamily="18" charset="0"/>
                          </a:rPr>
                          <m:t>W</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r>
                      <a:rPr lang="en-US" altLang="zh-CN" sz="1600" i="1">
                        <a:latin typeface="Cambria Math" panose="02040503050406030204" pitchFamily="18" charset="0"/>
                      </a:rPr>
                      <m:t>=</m:t>
                    </m:r>
                    <m:r>
                      <a:rPr lang="en-US" altLang="zh-CN" sz="1600" i="1">
                        <a:latin typeface="Cambria Math" panose="02040503050406030204" pitchFamily="18" charset="0"/>
                      </a:rPr>
                      <m:t>𝑚𝑎𝑥</m:t>
                    </m:r>
                    <m:nary>
                      <m:naryPr>
                        <m:chr m:val="∑"/>
                        <m:limLoc m:val="undOvr"/>
                        <m:subHide m:val="on"/>
                        <m:supHide m:val="on"/>
                        <m:ctrlPr>
                          <a:rPr lang="zh-CN" altLang="zh-CN" sz="1600" i="1">
                            <a:latin typeface="Cambria Math" panose="02040503050406030204" pitchFamily="18" charset="0"/>
                          </a:rPr>
                        </m:ctrlPr>
                      </m:naryPr>
                      <m:sub/>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𝑊</m:t>
                    </m:r>
                  </m:oMath>
                </a14:m>
                <a:endParaRPr lang="en-US" altLang="zh-CN" sz="16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548011" y="1308541"/>
                <a:ext cx="8381805" cy="5364108"/>
              </a:xfrm>
              <a:blipFill rotWithShape="1">
                <a:blip r:embed="rId1"/>
                <a:stretch>
                  <a:fillRect t="-8" r="5" b="1"/>
                </a:stretch>
              </a:blipFill>
            </p:spPr>
            <p:txBody>
              <a:bodyPr/>
              <a:lstStyle/>
              <a:p>
                <a:r>
                  <a:rPr lang="zh-CN" altLang="en-US">
                    <a:noFill/>
                  </a:rPr>
                  <a:t> </a:t>
                </a:r>
              </a:p>
            </p:txBody>
          </p:sp>
        </mc:Fallback>
      </mc:AlternateContent>
      <p:sp>
        <p:nvSpPr>
          <p:cNvPr id="5" name="矩形 4"/>
          <p:cNvSpPr>
            <a:spLocks noChangeArrowheads="1"/>
          </p:cNvSpPr>
          <p:nvPr/>
        </p:nvSpPr>
        <p:spPr bwMode="auto">
          <a:xfrm>
            <a:off x="609599" y="1276025"/>
            <a:ext cx="4623900" cy="1129476"/>
          </a:xfrm>
          <a:prstGeom prst="rect">
            <a:avLst/>
          </a:prstGeom>
          <a:solidFill>
            <a:srgbClr val="CCECFF"/>
          </a:solidFill>
          <a:ln w="28575" algn="ctr">
            <a:solidFill>
              <a:srgbClr val="0070C0"/>
            </a:solidFill>
            <a:miter lim="800000"/>
          </a:ln>
        </p:spPr>
        <p:txBody>
          <a:bodyPr wrap="square">
            <a:spAutoFit/>
          </a:bodyPr>
          <a:lstStyle/>
          <a:p>
            <a:pPr marL="342900" indent="-342900">
              <a:lnSpc>
                <a:spcPct val="80000"/>
              </a:lnSpc>
              <a:spcBef>
                <a:spcPct val="20000"/>
              </a:spcBef>
              <a:buClr>
                <a:srgbClr val="FFCC00"/>
              </a:buClr>
              <a:buSzPct val="70000"/>
              <a:defRPr/>
            </a:pPr>
            <a:r>
              <a:rPr lang="en-US" altLang="zh-CN" sz="1400" dirty="0">
                <a:solidFill>
                  <a:srgbClr val="FF0066"/>
                </a:solidFill>
                <a:latin typeface="Garamond" panose="02020404030301010803" pitchFamily="18" charset="0"/>
                <a:ea typeface="宋体" panose="02010600030101010101" pitchFamily="2" charset="-122"/>
              </a:rPr>
              <a:t>Step2</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在</a:t>
            </a:r>
            <a:r>
              <a:rPr lang="en-US" altLang="zh-CN" sz="1400" dirty="0">
                <a:solidFill>
                  <a:srgbClr val="000514"/>
                </a:solidFill>
                <a:latin typeface="Garamond" panose="02020404030301010803" pitchFamily="18" charset="0"/>
                <a:ea typeface="宋体" panose="02010600030101010101" pitchFamily="2" charset="-122"/>
              </a:rPr>
              <a:t>B</a:t>
            </a:r>
            <a:r>
              <a:rPr lang="zh-CN" altLang="en-US" sz="1400" dirty="0">
                <a:solidFill>
                  <a:srgbClr val="000514"/>
                </a:solidFill>
                <a:latin typeface="Garamond" panose="02020404030301010803" pitchFamily="18" charset="0"/>
                <a:ea typeface="宋体" panose="02010600030101010101" pitchFamily="2" charset="-122"/>
              </a:rPr>
              <a:t>中对</a:t>
            </a:r>
            <a:r>
              <a:rPr lang="en-US" altLang="zh-CN" sz="1400" dirty="0">
                <a:solidFill>
                  <a:srgbClr val="000514"/>
                </a:solidFill>
                <a:latin typeface="Garamond" panose="02020404030301010803" pitchFamily="18" charset="0"/>
                <a:ea typeface="宋体" panose="02010600030101010101" pitchFamily="2" charset="-122"/>
              </a:rPr>
              <a:t>0</a:t>
            </a:r>
            <a:r>
              <a:rPr lang="zh-CN" altLang="en-US" sz="1400" dirty="0">
                <a:solidFill>
                  <a:srgbClr val="000514"/>
                </a:solidFill>
                <a:latin typeface="Garamond" panose="02020404030301010803" pitchFamily="18" charset="0"/>
                <a:ea typeface="宋体" panose="02010600030101010101" pitchFamily="2" charset="-122"/>
              </a:rPr>
              <a:t>元素进行最小覆盖</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覆盖数为</a:t>
            </a:r>
            <a:r>
              <a:rPr lang="en-US" altLang="zh-CN" sz="1400" dirty="0">
                <a:solidFill>
                  <a:srgbClr val="000514"/>
                </a:solidFill>
                <a:latin typeface="Garamond" panose="02020404030301010803" pitchFamily="18" charset="0"/>
                <a:ea typeface="宋体" panose="02010600030101010101" pitchFamily="2" charset="-122"/>
              </a:rPr>
              <a:t>r.</a:t>
            </a:r>
            <a:endParaRPr lang="en-US" altLang="zh-CN" sz="14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400" dirty="0">
                <a:solidFill>
                  <a:srgbClr val="000514"/>
                </a:solidFill>
                <a:latin typeface="Garamond" panose="02020404030301010803" pitchFamily="18" charset="0"/>
                <a:ea typeface="宋体" panose="02010600030101010101" pitchFamily="2" charset="-122"/>
              </a:rPr>
              <a:t>            2.1. </a:t>
            </a:r>
            <a:r>
              <a:rPr lang="zh-CN" altLang="en-US" sz="1400" dirty="0">
                <a:solidFill>
                  <a:srgbClr val="000514"/>
                </a:solidFill>
                <a:latin typeface="Garamond" panose="02020404030301010803" pitchFamily="18" charset="0"/>
                <a:ea typeface="宋体" panose="02010600030101010101" pitchFamily="2" charset="-122"/>
              </a:rPr>
              <a:t>若</a:t>
            </a:r>
            <a:r>
              <a:rPr lang="en-US" altLang="zh-CN" sz="1400" dirty="0">
                <a:solidFill>
                  <a:srgbClr val="000514"/>
                </a:solidFill>
                <a:latin typeface="Garamond" panose="02020404030301010803" pitchFamily="18" charset="0"/>
                <a:ea typeface="宋体" panose="02010600030101010101" pitchFamily="2" charset="-122"/>
              </a:rPr>
              <a:t>r=n, </a:t>
            </a:r>
            <a:r>
              <a:rPr lang="zh-CN" altLang="en-US" sz="1400" dirty="0">
                <a:solidFill>
                  <a:srgbClr val="000514"/>
                </a:solidFill>
                <a:latin typeface="Garamond" panose="02020404030301010803" pitchFamily="18" charset="0"/>
                <a:ea typeface="宋体" panose="02010600030101010101" pitchFamily="2" charset="-122"/>
              </a:rPr>
              <a:t>转</a:t>
            </a:r>
            <a:r>
              <a:rPr lang="en-US" altLang="zh-CN" sz="1400" dirty="0">
                <a:solidFill>
                  <a:srgbClr val="000514"/>
                </a:solidFill>
                <a:latin typeface="Garamond" panose="02020404030301010803" pitchFamily="18" charset="0"/>
                <a:ea typeface="宋体" panose="02010600030101010101" pitchFamily="2" charset="-122"/>
              </a:rPr>
              <a:t>Step4.</a:t>
            </a:r>
            <a:endParaRPr lang="en-US" altLang="zh-CN" sz="14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400" dirty="0">
                <a:solidFill>
                  <a:srgbClr val="000514"/>
                </a:solidFill>
                <a:latin typeface="Garamond" panose="02020404030301010803" pitchFamily="18" charset="0"/>
                <a:ea typeface="宋体" panose="02010600030101010101" pitchFamily="2" charset="-122"/>
              </a:rPr>
              <a:t>            2.2. </a:t>
            </a:r>
            <a:r>
              <a:rPr lang="zh-CN" altLang="en-US" sz="1400" dirty="0">
                <a:solidFill>
                  <a:srgbClr val="000514"/>
                </a:solidFill>
                <a:latin typeface="Garamond" panose="02020404030301010803" pitchFamily="18" charset="0"/>
                <a:ea typeface="宋体" panose="02010600030101010101" pitchFamily="2" charset="-122"/>
              </a:rPr>
              <a:t>在未覆盖的元素中选最小非零元</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smtClean="0">
                <a:solidFill>
                  <a:srgbClr val="000514"/>
                </a:solidFill>
                <a:latin typeface="Garamond" panose="02020404030301010803" pitchFamily="18" charset="0"/>
                <a:ea typeface="宋体" panose="02010600030101010101" pitchFamily="2" charset="-122"/>
              </a:rPr>
              <a:t>设</a:t>
            </a:r>
            <a:r>
              <a:rPr lang="zh-CN" altLang="en-US" sz="1400" dirty="0">
                <a:solidFill>
                  <a:srgbClr val="000514"/>
                </a:solidFill>
                <a:latin typeface="Garamond" panose="02020404030301010803" pitchFamily="18" charset="0"/>
                <a:ea typeface="宋体" panose="02010600030101010101" pitchFamily="2" charset="-122"/>
              </a:rPr>
              <a:t>值为</a:t>
            </a:r>
            <a:r>
              <a:rPr lang="zh-CN" altLang="en-US" sz="14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a:solidFill>
                  <a:srgbClr val="000514"/>
                </a:solidFill>
                <a:latin typeface="Garamond" panose="02020404030301010803" pitchFamily="18" charset="0"/>
                <a:ea typeface="宋体" panose="02010600030101010101" pitchFamily="2" charset="-122"/>
              </a:rPr>
              <a:t>.</a:t>
            </a:r>
            <a:endParaRPr lang="en-US" altLang="zh-CN" sz="14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若</a:t>
            </a:r>
            <a:r>
              <a:rPr lang="en-US" altLang="zh-CN" sz="1400" dirty="0">
                <a:solidFill>
                  <a:srgbClr val="000514"/>
                </a:solidFill>
                <a:latin typeface="Garamond" panose="02020404030301010803" pitchFamily="18" charset="0"/>
                <a:ea typeface="宋体" panose="02010600030101010101" pitchFamily="2" charset="-122"/>
              </a:rPr>
              <a:t>x</a:t>
            </a:r>
            <a:r>
              <a:rPr lang="en-US" altLang="zh-CN" sz="1400" baseline="-25000" dirty="0">
                <a:solidFill>
                  <a:srgbClr val="000514"/>
                </a:solidFill>
                <a:latin typeface="Garamond" panose="02020404030301010803" pitchFamily="18" charset="0"/>
                <a:ea typeface="宋体" panose="02010600030101010101" pitchFamily="2" charset="-122"/>
              </a:rPr>
              <a:t>i</a:t>
            </a:r>
            <a:r>
              <a:rPr lang="zh-CN" altLang="en-US" sz="1400" dirty="0">
                <a:solidFill>
                  <a:srgbClr val="000514"/>
                </a:solidFill>
                <a:latin typeface="Garamond" panose="02020404030301010803" pitchFamily="18" charset="0"/>
                <a:ea typeface="宋体" panose="02010600030101010101" pitchFamily="2" charset="-122"/>
              </a:rPr>
              <a:t>行</a:t>
            </a:r>
            <a:r>
              <a:rPr lang="en-US" altLang="zh-CN" sz="1400" dirty="0">
                <a:solidFill>
                  <a:srgbClr val="000514"/>
                </a:solidFill>
                <a:latin typeface="Garamond" panose="02020404030301010803" pitchFamily="18" charset="0"/>
                <a:ea typeface="宋体" panose="02010600030101010101" pitchFamily="2" charset="-122"/>
              </a:rPr>
              <a:t>, </a:t>
            </a:r>
            <a:r>
              <a:rPr lang="en-US" altLang="zh-CN" sz="1400" dirty="0" err="1">
                <a:solidFill>
                  <a:srgbClr val="000514"/>
                </a:solidFill>
                <a:latin typeface="Garamond" panose="02020404030301010803" pitchFamily="18" charset="0"/>
                <a:ea typeface="宋体" panose="02010600030101010101" pitchFamily="2" charset="-122"/>
              </a:rPr>
              <a:t>y</a:t>
            </a:r>
            <a:r>
              <a:rPr lang="en-US" altLang="zh-CN" sz="1400" baseline="-25000" dirty="0" err="1">
                <a:solidFill>
                  <a:srgbClr val="000514"/>
                </a:solidFill>
                <a:latin typeface="Garamond" panose="02020404030301010803" pitchFamily="18" charset="0"/>
                <a:ea typeface="宋体" panose="02010600030101010101" pitchFamily="2" charset="-122"/>
              </a:rPr>
              <a:t>j</a:t>
            </a:r>
            <a:r>
              <a:rPr lang="zh-CN" altLang="en-US" sz="1400" dirty="0">
                <a:solidFill>
                  <a:srgbClr val="000514"/>
                </a:solidFill>
                <a:latin typeface="Garamond" panose="02020404030301010803" pitchFamily="18" charset="0"/>
                <a:ea typeface="宋体" panose="02010600030101010101" pitchFamily="2" charset="-122"/>
              </a:rPr>
              <a:t>列均已覆盖</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则</a:t>
            </a:r>
            <a:r>
              <a:rPr lang="en-US" altLang="zh-CN" sz="1400" dirty="0" err="1">
                <a:solidFill>
                  <a:srgbClr val="000514"/>
                </a:solidFill>
                <a:latin typeface="Garamond" panose="02020404030301010803" pitchFamily="18" charset="0"/>
                <a:ea typeface="宋体" panose="02010600030101010101" pitchFamily="2" charset="-122"/>
              </a:rPr>
              <a:t>b</a:t>
            </a:r>
            <a:r>
              <a:rPr lang="en-US" altLang="zh-CN" sz="1400" baseline="-25000" dirty="0" err="1">
                <a:solidFill>
                  <a:srgbClr val="000514"/>
                </a:solidFill>
                <a:latin typeface="Garamond" panose="02020404030301010803" pitchFamily="18" charset="0"/>
                <a:ea typeface="宋体" panose="02010600030101010101" pitchFamily="2" charset="-122"/>
              </a:rPr>
              <a:t>ij</a:t>
            </a:r>
            <a:r>
              <a:rPr lang="en-US" altLang="zh-CN" sz="1400" dirty="0" err="1">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err="1">
                <a:solidFill>
                  <a:srgbClr val="000514"/>
                </a:solidFill>
                <a:latin typeface="Garamond" panose="02020404030301010803" pitchFamily="18" charset="0"/>
                <a:ea typeface="宋体" panose="02010600030101010101" pitchFamily="2" charset="-122"/>
              </a:rPr>
              <a:t>b</a:t>
            </a:r>
            <a:r>
              <a:rPr lang="en-US" altLang="zh-CN" sz="1400" baseline="-25000" dirty="0" err="1">
                <a:solidFill>
                  <a:srgbClr val="000514"/>
                </a:solidFill>
                <a:latin typeface="Garamond" panose="02020404030301010803" pitchFamily="18" charset="0"/>
                <a:ea typeface="宋体" panose="02010600030101010101" pitchFamily="2" charset="-122"/>
              </a:rPr>
              <a:t>ij</a:t>
            </a:r>
            <a:r>
              <a:rPr lang="en-US" altLang="zh-CN" sz="1400" dirty="0">
                <a:solidFill>
                  <a:srgbClr val="000514"/>
                </a:solidFill>
                <a:latin typeface="Garamond" panose="02020404030301010803" pitchFamily="18" charset="0"/>
                <a:ea typeface="宋体" panose="02010600030101010101" pitchFamily="2" charset="-122"/>
              </a:rPr>
              <a:t>+</a:t>
            </a:r>
            <a:r>
              <a:rPr lang="en-US" altLang="zh-CN" sz="14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a:solidFill>
                  <a:srgbClr val="000514"/>
                </a:solidFill>
                <a:latin typeface="Garamond" panose="02020404030301010803" pitchFamily="18" charset="0"/>
                <a:ea typeface="宋体" panose="02010600030101010101" pitchFamily="2" charset="-122"/>
              </a:rPr>
              <a:t>.</a:t>
            </a:r>
            <a:endParaRPr lang="en-US" altLang="zh-CN" sz="14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若</a:t>
            </a:r>
            <a:r>
              <a:rPr lang="en-US" altLang="zh-CN" sz="1400" dirty="0">
                <a:solidFill>
                  <a:srgbClr val="000514"/>
                </a:solidFill>
                <a:latin typeface="Garamond" panose="02020404030301010803" pitchFamily="18" charset="0"/>
                <a:ea typeface="宋体" panose="02010600030101010101" pitchFamily="2" charset="-122"/>
              </a:rPr>
              <a:t>x</a:t>
            </a:r>
            <a:r>
              <a:rPr lang="en-US" altLang="zh-CN" sz="1400" baseline="-25000" dirty="0">
                <a:solidFill>
                  <a:srgbClr val="000514"/>
                </a:solidFill>
                <a:latin typeface="Garamond" panose="02020404030301010803" pitchFamily="18" charset="0"/>
                <a:ea typeface="宋体" panose="02010600030101010101" pitchFamily="2" charset="-122"/>
              </a:rPr>
              <a:t>i</a:t>
            </a:r>
            <a:r>
              <a:rPr lang="zh-CN" altLang="en-US" sz="1400" dirty="0">
                <a:solidFill>
                  <a:srgbClr val="000514"/>
                </a:solidFill>
                <a:latin typeface="Garamond" panose="02020404030301010803" pitchFamily="18" charset="0"/>
                <a:ea typeface="宋体" panose="02010600030101010101" pitchFamily="2" charset="-122"/>
              </a:rPr>
              <a:t>行</a:t>
            </a:r>
            <a:r>
              <a:rPr lang="en-US" altLang="zh-CN" sz="1400" dirty="0">
                <a:solidFill>
                  <a:srgbClr val="000514"/>
                </a:solidFill>
                <a:latin typeface="Garamond" panose="02020404030301010803" pitchFamily="18" charset="0"/>
                <a:ea typeface="宋体" panose="02010600030101010101" pitchFamily="2" charset="-122"/>
              </a:rPr>
              <a:t>, </a:t>
            </a:r>
            <a:r>
              <a:rPr lang="en-US" altLang="zh-CN" sz="1400" dirty="0" err="1">
                <a:solidFill>
                  <a:srgbClr val="000514"/>
                </a:solidFill>
                <a:latin typeface="Garamond" panose="02020404030301010803" pitchFamily="18" charset="0"/>
                <a:ea typeface="宋体" panose="02010600030101010101" pitchFamily="2" charset="-122"/>
              </a:rPr>
              <a:t>y</a:t>
            </a:r>
            <a:r>
              <a:rPr lang="en-US" altLang="zh-CN" sz="1400" baseline="-25000" dirty="0" err="1">
                <a:solidFill>
                  <a:srgbClr val="000514"/>
                </a:solidFill>
                <a:latin typeface="Garamond" panose="02020404030301010803" pitchFamily="18" charset="0"/>
                <a:ea typeface="宋体" panose="02010600030101010101" pitchFamily="2" charset="-122"/>
              </a:rPr>
              <a:t>j</a:t>
            </a:r>
            <a:r>
              <a:rPr lang="zh-CN" altLang="en-US" sz="1400" dirty="0">
                <a:solidFill>
                  <a:srgbClr val="000514"/>
                </a:solidFill>
                <a:latin typeface="Garamond" panose="02020404030301010803" pitchFamily="18" charset="0"/>
                <a:ea typeface="宋体" panose="02010600030101010101" pitchFamily="2" charset="-122"/>
              </a:rPr>
              <a:t>列均未覆盖</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则</a:t>
            </a:r>
            <a:r>
              <a:rPr lang="en-US" altLang="zh-CN" sz="1400" dirty="0" err="1">
                <a:solidFill>
                  <a:srgbClr val="000514"/>
                </a:solidFill>
                <a:latin typeface="Garamond" panose="02020404030301010803" pitchFamily="18" charset="0"/>
                <a:ea typeface="宋体" panose="02010600030101010101" pitchFamily="2" charset="-122"/>
              </a:rPr>
              <a:t>b</a:t>
            </a:r>
            <a:r>
              <a:rPr lang="en-US" altLang="zh-CN" sz="1400" baseline="-25000" dirty="0" err="1">
                <a:solidFill>
                  <a:srgbClr val="000514"/>
                </a:solidFill>
                <a:latin typeface="Garamond" panose="02020404030301010803" pitchFamily="18" charset="0"/>
                <a:ea typeface="宋体" panose="02010600030101010101" pitchFamily="2" charset="-122"/>
              </a:rPr>
              <a:t>ij</a:t>
            </a:r>
            <a:r>
              <a:rPr lang="en-US" altLang="zh-CN" sz="1400" dirty="0" err="1">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err="1">
                <a:solidFill>
                  <a:srgbClr val="000514"/>
                </a:solidFill>
                <a:latin typeface="Garamond" panose="02020404030301010803" pitchFamily="18" charset="0"/>
                <a:ea typeface="宋体" panose="02010600030101010101" pitchFamily="2" charset="-122"/>
              </a:rPr>
              <a:t>b</a:t>
            </a:r>
            <a:r>
              <a:rPr lang="en-US" altLang="zh-CN" sz="1400" baseline="-25000" dirty="0" err="1">
                <a:solidFill>
                  <a:srgbClr val="000514"/>
                </a:solidFill>
                <a:latin typeface="Garamond" panose="02020404030301010803" pitchFamily="18" charset="0"/>
                <a:ea typeface="宋体" panose="02010600030101010101" pitchFamily="2" charset="-122"/>
              </a:rPr>
              <a:t>ij</a:t>
            </a:r>
            <a:r>
              <a:rPr lang="en-US" altLang="zh-CN" sz="1400" dirty="0">
                <a:solidFill>
                  <a:srgbClr val="000514"/>
                </a:solidFill>
                <a:latin typeface="Garamond" panose="02020404030301010803" pitchFamily="18" charset="0"/>
                <a:ea typeface="宋体" panose="02010600030101010101" pitchFamily="2" charset="-122"/>
              </a:rPr>
              <a:t>-</a:t>
            </a:r>
            <a:r>
              <a:rPr lang="en-US" altLang="zh-CN" sz="14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a:solidFill>
                  <a:srgbClr val="000514"/>
                </a:solidFill>
                <a:latin typeface="Garamond" panose="02020404030301010803" pitchFamily="18" charset="0"/>
                <a:ea typeface="宋体" panose="02010600030101010101" pitchFamily="2" charset="-122"/>
              </a:rPr>
              <a:t>.</a:t>
            </a:r>
            <a:endParaRPr lang="en-US" altLang="zh-CN" sz="1400" dirty="0">
              <a:solidFill>
                <a:srgbClr val="000514"/>
              </a:solidFill>
              <a:latin typeface="Garamond" panose="02020404030301010803" pitchFamily="18" charset="0"/>
              <a:ea typeface="宋体" panose="02010600030101010101" pitchFamily="2" charset="-122"/>
            </a:endParaRPr>
          </a:p>
        </p:txBody>
      </p:sp>
      <p:sp>
        <p:nvSpPr>
          <p:cNvPr id="6" name="矩形 5"/>
          <p:cNvSpPr>
            <a:spLocks noChangeArrowheads="1"/>
          </p:cNvSpPr>
          <p:nvPr/>
        </p:nvSpPr>
        <p:spPr bwMode="auto">
          <a:xfrm>
            <a:off x="607066" y="2405501"/>
            <a:ext cx="4626433" cy="914033"/>
          </a:xfrm>
          <a:prstGeom prst="rect">
            <a:avLst/>
          </a:prstGeom>
          <a:solidFill>
            <a:srgbClr val="CCECFF"/>
          </a:solidFill>
          <a:ln w="28575" algn="ctr">
            <a:solidFill>
              <a:srgbClr val="0070C0"/>
            </a:solidFill>
            <a:miter lim="800000"/>
          </a:ln>
        </p:spPr>
        <p:txBody>
          <a:bodyPr wrap="square">
            <a:spAutoFit/>
          </a:bodyPr>
          <a:lstStyle/>
          <a:p>
            <a:pPr marL="342900" indent="-342900">
              <a:lnSpc>
                <a:spcPct val="80000"/>
              </a:lnSpc>
              <a:spcBef>
                <a:spcPct val="20000"/>
              </a:spcBef>
              <a:buClr>
                <a:srgbClr val="FFCC00"/>
              </a:buClr>
              <a:buSzPct val="70000"/>
              <a:defRPr/>
            </a:pPr>
            <a:r>
              <a:rPr lang="en-US" altLang="zh-CN" sz="1400" dirty="0">
                <a:solidFill>
                  <a:srgbClr val="FF0066"/>
                </a:solidFill>
                <a:latin typeface="Garamond" panose="02020404030301010803" pitchFamily="18" charset="0"/>
                <a:ea typeface="宋体" panose="02010600030101010101" pitchFamily="2" charset="-122"/>
              </a:rPr>
              <a:t>Step3</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修改界值</a:t>
            </a:r>
            <a:endParaRPr lang="zh-CN" altLang="en-US" sz="14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zh-CN" altLang="en-US" sz="1400" dirty="0">
                <a:solidFill>
                  <a:srgbClr val="000514"/>
                </a:solidFill>
                <a:latin typeface="Garamond" panose="02020404030301010803" pitchFamily="18" charset="0"/>
                <a:ea typeface="宋体" panose="02010600030101010101" pitchFamily="2" charset="-122"/>
              </a:rPr>
              <a:t>           若</a:t>
            </a:r>
            <a:r>
              <a:rPr lang="en-US" altLang="zh-CN" sz="1400" dirty="0">
                <a:solidFill>
                  <a:srgbClr val="000514"/>
                </a:solidFill>
                <a:latin typeface="Garamond" panose="02020404030301010803" pitchFamily="18" charset="0"/>
                <a:ea typeface="宋体" panose="02010600030101010101" pitchFamily="2" charset="-122"/>
              </a:rPr>
              <a:t>x</a:t>
            </a:r>
            <a:r>
              <a:rPr lang="en-US" altLang="zh-CN" sz="1400" baseline="-25000" dirty="0">
                <a:solidFill>
                  <a:srgbClr val="000514"/>
                </a:solidFill>
                <a:latin typeface="Garamond" panose="02020404030301010803" pitchFamily="18" charset="0"/>
                <a:ea typeface="宋体" panose="02010600030101010101" pitchFamily="2" charset="-122"/>
              </a:rPr>
              <a:t>i</a:t>
            </a:r>
            <a:r>
              <a:rPr lang="zh-CN" altLang="en-US" sz="1400" dirty="0">
                <a:solidFill>
                  <a:srgbClr val="000514"/>
                </a:solidFill>
                <a:latin typeface="Garamond" panose="02020404030301010803" pitchFamily="18" charset="0"/>
                <a:ea typeface="宋体" panose="02010600030101010101" pitchFamily="2" charset="-122"/>
              </a:rPr>
              <a:t>行未覆盖</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令</a:t>
            </a:r>
            <a:r>
              <a:rPr lang="en-US" altLang="zh-CN" sz="1400" dirty="0">
                <a:solidFill>
                  <a:srgbClr val="000514"/>
                </a:solidFill>
                <a:latin typeface="Garamond" panose="02020404030301010803" pitchFamily="18" charset="0"/>
                <a:ea typeface="宋体" panose="02010600030101010101" pitchFamily="2" charset="-122"/>
              </a:rPr>
              <a:t>l(x</a:t>
            </a:r>
            <a:r>
              <a:rPr lang="en-US" altLang="zh-CN" sz="1400" baseline="-25000" dirty="0">
                <a:solidFill>
                  <a:srgbClr val="000514"/>
                </a:solidFill>
                <a:latin typeface="Garamond" panose="02020404030301010803" pitchFamily="18" charset="0"/>
                <a:ea typeface="宋体" panose="02010600030101010101" pitchFamily="2" charset="-122"/>
              </a:rPr>
              <a:t>i</a:t>
            </a:r>
            <a:r>
              <a:rPr lang="en-US" altLang="zh-CN" sz="1400" dirty="0">
                <a:solidFill>
                  <a:srgbClr val="000514"/>
                </a:solidFill>
                <a:latin typeface="Garamond" panose="02020404030301010803" pitchFamily="18" charset="0"/>
                <a:ea typeface="宋体" panose="02010600030101010101" pitchFamily="2" charset="-122"/>
              </a:rPr>
              <a:t>)</a:t>
            </a:r>
            <a:r>
              <a:rPr lang="en-US" altLang="zh-CN" sz="14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a:solidFill>
                  <a:srgbClr val="000514"/>
                </a:solidFill>
                <a:latin typeface="Garamond" panose="02020404030301010803" pitchFamily="18" charset="0"/>
                <a:ea typeface="宋体" panose="02010600030101010101" pitchFamily="2" charset="-122"/>
              </a:rPr>
              <a:t>l(x</a:t>
            </a:r>
            <a:r>
              <a:rPr lang="en-US" altLang="zh-CN" sz="1400" baseline="-25000" dirty="0">
                <a:solidFill>
                  <a:srgbClr val="000514"/>
                </a:solidFill>
                <a:latin typeface="Garamond" panose="02020404030301010803" pitchFamily="18" charset="0"/>
                <a:ea typeface="宋体" panose="02010600030101010101" pitchFamily="2" charset="-122"/>
              </a:rPr>
              <a:t>i</a:t>
            </a:r>
            <a:r>
              <a:rPr lang="en-US" altLang="zh-CN" sz="1400" dirty="0">
                <a:solidFill>
                  <a:srgbClr val="000514"/>
                </a:solidFill>
                <a:latin typeface="Garamond" panose="02020404030301010803" pitchFamily="18" charset="0"/>
                <a:ea typeface="宋体" panose="02010600030101010101" pitchFamily="2" charset="-122"/>
              </a:rPr>
              <a:t>)-</a:t>
            </a:r>
            <a:r>
              <a:rPr lang="en-US" altLang="zh-CN" sz="14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a:solidFill>
                  <a:srgbClr val="000514"/>
                </a:solidFill>
                <a:latin typeface="Garamond" panose="02020404030301010803" pitchFamily="18" charset="0"/>
                <a:ea typeface="宋体" panose="02010600030101010101" pitchFamily="2" charset="-122"/>
              </a:rPr>
              <a:t>.</a:t>
            </a:r>
            <a:endParaRPr lang="en-US" altLang="zh-CN" sz="14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若</a:t>
            </a:r>
            <a:r>
              <a:rPr lang="en-US" altLang="zh-CN" sz="1400" dirty="0" err="1">
                <a:solidFill>
                  <a:srgbClr val="000514"/>
                </a:solidFill>
                <a:latin typeface="Garamond" panose="02020404030301010803" pitchFamily="18" charset="0"/>
                <a:ea typeface="宋体" panose="02010600030101010101" pitchFamily="2" charset="-122"/>
              </a:rPr>
              <a:t>y</a:t>
            </a:r>
            <a:r>
              <a:rPr lang="en-US" altLang="zh-CN" sz="1400" baseline="-25000" dirty="0" err="1">
                <a:solidFill>
                  <a:srgbClr val="000514"/>
                </a:solidFill>
                <a:latin typeface="Garamond" panose="02020404030301010803" pitchFamily="18" charset="0"/>
                <a:ea typeface="宋体" panose="02010600030101010101" pitchFamily="2" charset="-122"/>
              </a:rPr>
              <a:t>j</a:t>
            </a:r>
            <a:r>
              <a:rPr lang="zh-CN" altLang="en-US" sz="1400" dirty="0">
                <a:solidFill>
                  <a:srgbClr val="000514"/>
                </a:solidFill>
                <a:latin typeface="Garamond" panose="02020404030301010803" pitchFamily="18" charset="0"/>
                <a:ea typeface="宋体" panose="02010600030101010101" pitchFamily="2" charset="-122"/>
              </a:rPr>
              <a:t>列已覆盖</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令</a:t>
            </a:r>
            <a:r>
              <a:rPr lang="en-US" altLang="zh-CN" sz="1400" dirty="0">
                <a:solidFill>
                  <a:srgbClr val="000514"/>
                </a:solidFill>
                <a:latin typeface="Garamond" panose="02020404030301010803" pitchFamily="18" charset="0"/>
                <a:ea typeface="宋体" panose="02010600030101010101" pitchFamily="2" charset="-122"/>
              </a:rPr>
              <a:t>l(</a:t>
            </a:r>
            <a:r>
              <a:rPr lang="en-US" altLang="zh-CN" sz="1400" dirty="0" err="1">
                <a:solidFill>
                  <a:srgbClr val="000514"/>
                </a:solidFill>
                <a:latin typeface="Garamond" panose="02020404030301010803" pitchFamily="18" charset="0"/>
                <a:ea typeface="宋体" panose="02010600030101010101" pitchFamily="2" charset="-122"/>
              </a:rPr>
              <a:t>y</a:t>
            </a:r>
            <a:r>
              <a:rPr lang="en-US" altLang="zh-CN" sz="1400" baseline="-25000" dirty="0" err="1">
                <a:solidFill>
                  <a:srgbClr val="000514"/>
                </a:solidFill>
                <a:latin typeface="Garamond" panose="02020404030301010803" pitchFamily="18" charset="0"/>
                <a:ea typeface="宋体" panose="02010600030101010101" pitchFamily="2" charset="-122"/>
              </a:rPr>
              <a:t>j</a:t>
            </a:r>
            <a:r>
              <a:rPr lang="en-US" altLang="zh-CN" sz="1400" dirty="0">
                <a:solidFill>
                  <a:srgbClr val="000514"/>
                </a:solidFill>
                <a:latin typeface="Garamond" panose="02020404030301010803" pitchFamily="18" charset="0"/>
                <a:ea typeface="宋体" panose="02010600030101010101" pitchFamily="2" charset="-122"/>
              </a:rPr>
              <a:t>)</a:t>
            </a:r>
            <a:r>
              <a:rPr lang="en-US" altLang="zh-CN" sz="14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a:solidFill>
                  <a:srgbClr val="000514"/>
                </a:solidFill>
                <a:latin typeface="Garamond" panose="02020404030301010803" pitchFamily="18" charset="0"/>
                <a:ea typeface="宋体" panose="02010600030101010101" pitchFamily="2" charset="-122"/>
              </a:rPr>
              <a:t>l(</a:t>
            </a:r>
            <a:r>
              <a:rPr lang="en-US" altLang="zh-CN" sz="1400" dirty="0" err="1">
                <a:solidFill>
                  <a:srgbClr val="000514"/>
                </a:solidFill>
                <a:latin typeface="Garamond" panose="02020404030301010803" pitchFamily="18" charset="0"/>
                <a:ea typeface="宋体" panose="02010600030101010101" pitchFamily="2" charset="-122"/>
              </a:rPr>
              <a:t>y</a:t>
            </a:r>
            <a:r>
              <a:rPr lang="en-US" altLang="zh-CN" sz="1400" baseline="-25000" dirty="0" err="1">
                <a:solidFill>
                  <a:srgbClr val="000514"/>
                </a:solidFill>
                <a:latin typeface="Garamond" panose="02020404030301010803" pitchFamily="18" charset="0"/>
                <a:ea typeface="宋体" panose="02010600030101010101" pitchFamily="2" charset="-122"/>
              </a:rPr>
              <a:t>j</a:t>
            </a:r>
            <a:r>
              <a:rPr lang="en-US" altLang="zh-CN" sz="1400" dirty="0">
                <a:solidFill>
                  <a:srgbClr val="000514"/>
                </a:solidFill>
                <a:latin typeface="Garamond" panose="02020404030301010803" pitchFamily="18" charset="0"/>
                <a:ea typeface="宋体" panose="02010600030101010101" pitchFamily="2" charset="-122"/>
              </a:rPr>
              <a:t>)+</a:t>
            </a:r>
            <a:r>
              <a:rPr lang="en-US" altLang="zh-CN" sz="1400" dirty="0">
                <a:solidFill>
                  <a:srgbClr val="000514"/>
                </a:solidFill>
                <a:latin typeface="Garamond" panose="02020404030301010803" pitchFamily="18" charset="0"/>
                <a:ea typeface="宋体" panose="02010600030101010101" pitchFamily="2" charset="-122"/>
                <a:sym typeface="Symbol" panose="05050102010706020507" pitchFamily="18" charset="2"/>
              </a:rPr>
              <a:t></a:t>
            </a:r>
            <a:r>
              <a:rPr lang="en-US" altLang="zh-CN" sz="1400" dirty="0">
                <a:solidFill>
                  <a:srgbClr val="000514"/>
                </a:solidFill>
                <a:latin typeface="Garamond" panose="02020404030301010803" pitchFamily="18" charset="0"/>
                <a:ea typeface="宋体" panose="02010600030101010101" pitchFamily="2" charset="-122"/>
              </a:rPr>
              <a:t>.</a:t>
            </a:r>
            <a:endParaRPr lang="en-US" altLang="zh-CN" sz="1400" dirty="0">
              <a:solidFill>
                <a:srgbClr val="000514"/>
              </a:solidFill>
              <a:latin typeface="Garamond" panose="02020404030301010803" pitchFamily="18" charset="0"/>
              <a:ea typeface="宋体" panose="02010600030101010101" pitchFamily="2" charset="-122"/>
            </a:endParaRPr>
          </a:p>
          <a:p>
            <a:pPr marL="342900" indent="-342900">
              <a:lnSpc>
                <a:spcPct val="80000"/>
              </a:lnSpc>
              <a:spcBef>
                <a:spcPct val="20000"/>
              </a:spcBef>
              <a:buClr>
                <a:srgbClr val="FFCC00"/>
              </a:buClr>
              <a:buSzPct val="70000"/>
              <a:defRPr/>
            </a:pP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删除覆盖标记</a:t>
            </a:r>
            <a:r>
              <a:rPr lang="en-US" altLang="zh-CN" sz="1400" dirty="0">
                <a:solidFill>
                  <a:srgbClr val="000514"/>
                </a:solidFill>
                <a:latin typeface="Garamond" panose="02020404030301010803" pitchFamily="18" charset="0"/>
                <a:ea typeface="宋体" panose="02010600030101010101" pitchFamily="2" charset="-122"/>
              </a:rPr>
              <a:t>, </a:t>
            </a:r>
            <a:r>
              <a:rPr lang="zh-CN" altLang="en-US" sz="1400" dirty="0">
                <a:solidFill>
                  <a:srgbClr val="000514"/>
                </a:solidFill>
                <a:latin typeface="Garamond" panose="02020404030301010803" pitchFamily="18" charset="0"/>
                <a:ea typeface="宋体" panose="02010600030101010101" pitchFamily="2" charset="-122"/>
              </a:rPr>
              <a:t>转</a:t>
            </a:r>
            <a:r>
              <a:rPr lang="en-US" altLang="zh-CN" sz="1400" dirty="0">
                <a:solidFill>
                  <a:srgbClr val="000514"/>
                </a:solidFill>
                <a:latin typeface="Garamond" panose="02020404030301010803" pitchFamily="18" charset="0"/>
                <a:ea typeface="宋体" panose="02010600030101010101" pitchFamily="2" charset="-122"/>
              </a:rPr>
              <a:t>step2.</a:t>
            </a:r>
            <a:endParaRPr lang="en-US" altLang="zh-CN" sz="1400" dirty="0">
              <a:solidFill>
                <a:srgbClr val="000514"/>
              </a:solidFill>
              <a:latin typeface="Garamond" panose="02020404030301010803" pitchFamily="18" charset="0"/>
              <a:ea typeface="宋体" panose="02010600030101010101" pitchFamily="2" charset="-122"/>
            </a:endParaRPr>
          </a:p>
        </p:txBody>
      </p:sp>
      <p:pic>
        <p:nvPicPr>
          <p:cNvPr id="7" name="Picture 5"/>
          <p:cNvPicPr>
            <a:picLocks noChangeAspect="1" noChangeArrowheads="1"/>
          </p:cNvPicPr>
          <p:nvPr/>
        </p:nvPicPr>
        <p:blipFill>
          <a:blip r:embed="rId2" cstate="print"/>
          <a:srcRect/>
          <a:stretch>
            <a:fillRect/>
          </a:stretch>
        </p:blipFill>
        <p:spPr bwMode="auto">
          <a:xfrm>
            <a:off x="6281738" y="1174254"/>
            <a:ext cx="2244725" cy="2408238"/>
          </a:xfrm>
          <a:prstGeom prst="rect">
            <a:avLst/>
          </a:prstGeom>
          <a:noFill/>
          <a:ln w="9525">
            <a:noFill/>
            <a:miter lim="800000"/>
            <a:headEnd/>
            <a:tailEnd/>
          </a:ln>
        </p:spPr>
      </p:pic>
      <p:sp>
        <p:nvSpPr>
          <p:cNvPr id="9" name="矩形 8"/>
          <p:cNvSpPr/>
          <p:nvPr/>
        </p:nvSpPr>
        <p:spPr>
          <a:xfrm>
            <a:off x="6662057" y="2203457"/>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矩形 9"/>
          <p:cNvSpPr/>
          <p:nvPr/>
        </p:nvSpPr>
        <p:spPr>
          <a:xfrm>
            <a:off x="6662056" y="1434201"/>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矩形 10"/>
          <p:cNvSpPr/>
          <p:nvPr/>
        </p:nvSpPr>
        <p:spPr>
          <a:xfrm>
            <a:off x="8062685" y="1499515"/>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p:nvSpPr>
        <p:spPr>
          <a:xfrm>
            <a:off x="7358175" y="1529678"/>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ChangeArrowheads="1"/>
          </p:cNvSpPr>
          <p:nvPr/>
        </p:nvSpPr>
        <p:spPr bwMode="auto">
          <a:xfrm>
            <a:off x="794197" y="1900238"/>
            <a:ext cx="8054975" cy="4114800"/>
          </a:xfrm>
          <a:prstGeom prst="rect">
            <a:avLst/>
          </a:prstGeom>
          <a:noFill/>
          <a:ln w="9525">
            <a:noFill/>
            <a:miter lim="800000"/>
          </a:ln>
        </p:spPr>
        <p:txBody>
          <a:bodyPr/>
          <a:lstStyle/>
          <a:p>
            <a:pPr>
              <a:lnSpc>
                <a:spcPct val="90000"/>
              </a:lnSpc>
              <a:spcBef>
                <a:spcPct val="20000"/>
              </a:spcBef>
              <a:buClr>
                <a:srgbClr val="89AAD3"/>
              </a:buClr>
              <a:buSzPct val="70000"/>
              <a:buFont typeface="Wingdings" panose="05000000000000000000" pitchFamily="2" charset="2"/>
              <a:buNone/>
            </a:pPr>
            <a:r>
              <a:rPr lang="zh-CN" altLang="en-US" dirty="0">
                <a:solidFill>
                  <a:srgbClr val="000000"/>
                </a:solidFill>
                <a:latin typeface="楷体_GB2312" pitchFamily="49" charset="-122"/>
                <a:ea typeface="楷体_GB2312" pitchFamily="49" charset="-122"/>
              </a:rPr>
              <a:t>方法一</a:t>
            </a:r>
            <a:r>
              <a:rPr lang="en-US" altLang="zh-CN" dirty="0">
                <a:solidFill>
                  <a:srgbClr val="000000"/>
                </a:solidFill>
                <a:latin typeface="楷体_GB2312" pitchFamily="49" charset="-122"/>
                <a:ea typeface="楷体_GB2312" pitchFamily="49" charset="-122"/>
              </a:rPr>
              <a:t>:</a:t>
            </a:r>
            <a:r>
              <a:rPr lang="en-US" altLang="zh-CN" dirty="0">
                <a:solidFill>
                  <a:srgbClr val="000000"/>
                </a:solidFill>
              </a:rPr>
              <a:t> </a:t>
            </a:r>
            <a:endParaRPr lang="en-US" altLang="zh-CN" dirty="0">
              <a:solidFill>
                <a:srgbClr val="000000"/>
              </a:solidFill>
            </a:endParaRPr>
          </a:p>
          <a:p>
            <a:pPr>
              <a:lnSpc>
                <a:spcPct val="90000"/>
              </a:lnSpc>
              <a:spcBef>
                <a:spcPct val="20000"/>
              </a:spcBef>
              <a:spcAft>
                <a:spcPct val="40000"/>
              </a:spcAft>
              <a:buClr>
                <a:srgbClr val="89AAD3"/>
              </a:buClr>
              <a:buSzPct val="70000"/>
              <a:buFont typeface="Wingdings" panose="05000000000000000000" pitchFamily="2" charset="2"/>
              <a:buNone/>
            </a:pPr>
            <a:r>
              <a:rPr lang="zh-CN" altLang="en-US" dirty="0">
                <a:solidFill>
                  <a:srgbClr val="000000"/>
                </a:solidFill>
              </a:rPr>
              <a:t>确定一个</a:t>
            </a:r>
            <a:r>
              <a:rPr lang="en-US" altLang="zh-CN" dirty="0">
                <a:solidFill>
                  <a:srgbClr val="000000"/>
                </a:solidFill>
              </a:rPr>
              <a:t>n</a:t>
            </a:r>
            <a:r>
              <a:rPr lang="zh-CN" altLang="en-US" dirty="0">
                <a:solidFill>
                  <a:srgbClr val="000000"/>
                </a:solidFill>
              </a:rPr>
              <a:t>阶矩阵</a:t>
            </a:r>
            <a:r>
              <a:rPr lang="en-US" altLang="zh-CN" dirty="0">
                <a:solidFill>
                  <a:srgbClr val="000000"/>
                </a:solidFill>
              </a:rPr>
              <a:t>Q=(</a:t>
            </a:r>
            <a:r>
              <a:rPr lang="en-US" altLang="zh-CN" dirty="0" err="1">
                <a:solidFill>
                  <a:srgbClr val="000000"/>
                </a:solidFill>
              </a:rPr>
              <a:t>q</a:t>
            </a:r>
            <a:r>
              <a:rPr lang="en-US" altLang="zh-CN" baseline="-25000" dirty="0" err="1">
                <a:solidFill>
                  <a:srgbClr val="000000"/>
                </a:solidFill>
              </a:rPr>
              <a:t>ij</a:t>
            </a:r>
            <a:r>
              <a:rPr lang="en-US" altLang="zh-CN" dirty="0">
                <a:solidFill>
                  <a:srgbClr val="000000"/>
                </a:solidFill>
              </a:rPr>
              <a:t>), </a:t>
            </a:r>
            <a:r>
              <a:rPr lang="zh-CN" altLang="en-US" dirty="0">
                <a:solidFill>
                  <a:srgbClr val="000000"/>
                </a:solidFill>
              </a:rPr>
              <a:t>其中</a:t>
            </a:r>
            <a:r>
              <a:rPr lang="en-US" altLang="zh-CN" dirty="0" err="1">
                <a:solidFill>
                  <a:srgbClr val="000000"/>
                </a:solidFill>
              </a:rPr>
              <a:t>q</a:t>
            </a:r>
            <a:r>
              <a:rPr lang="en-US" altLang="zh-CN" baseline="-25000" dirty="0" err="1">
                <a:solidFill>
                  <a:srgbClr val="000000"/>
                </a:solidFill>
              </a:rPr>
              <a:t>ij</a:t>
            </a:r>
            <a:r>
              <a:rPr lang="zh-CN" altLang="en-US" dirty="0">
                <a:solidFill>
                  <a:srgbClr val="000000"/>
                </a:solidFill>
              </a:rPr>
              <a:t>是大于等于</a:t>
            </a:r>
            <a:r>
              <a:rPr lang="en-US" altLang="zh-CN" dirty="0">
                <a:solidFill>
                  <a:srgbClr val="000000"/>
                </a:solidFill>
              </a:rPr>
              <a:t>max </a:t>
            </a:r>
            <a:r>
              <a:rPr lang="en-US" altLang="zh-CN" dirty="0" err="1">
                <a:solidFill>
                  <a:srgbClr val="000000"/>
                </a:solidFill>
              </a:rPr>
              <a:t>c</a:t>
            </a:r>
            <a:r>
              <a:rPr lang="en-US" altLang="zh-CN" baseline="-25000" dirty="0" err="1">
                <a:solidFill>
                  <a:srgbClr val="000000"/>
                </a:solidFill>
              </a:rPr>
              <a:t>ij</a:t>
            </a:r>
            <a:r>
              <a:rPr lang="zh-CN" altLang="en-US" dirty="0">
                <a:solidFill>
                  <a:srgbClr val="000000"/>
                </a:solidFill>
              </a:rPr>
              <a:t>的常数</a:t>
            </a:r>
            <a:r>
              <a:rPr lang="en-US" altLang="zh-CN" dirty="0">
                <a:solidFill>
                  <a:srgbClr val="000000"/>
                </a:solidFill>
              </a:rPr>
              <a:t>a, </a:t>
            </a:r>
            <a:r>
              <a:rPr lang="zh-CN" altLang="en-US" dirty="0">
                <a:solidFill>
                  <a:srgbClr val="000000"/>
                </a:solidFill>
              </a:rPr>
              <a:t>令</a:t>
            </a:r>
            <a:r>
              <a:rPr lang="en-US" altLang="zh-CN" dirty="0">
                <a:solidFill>
                  <a:srgbClr val="000000"/>
                </a:solidFill>
              </a:rPr>
              <a:t>C’=Q-C, </a:t>
            </a:r>
            <a:r>
              <a:rPr lang="zh-CN" altLang="en-US" dirty="0">
                <a:solidFill>
                  <a:srgbClr val="000000"/>
                </a:solidFill>
              </a:rPr>
              <a:t>则</a:t>
            </a:r>
            <a:r>
              <a:rPr lang="en-US" altLang="zh-CN" dirty="0" err="1">
                <a:solidFill>
                  <a:srgbClr val="000000"/>
                </a:solidFill>
              </a:rPr>
              <a:t>c’</a:t>
            </a:r>
            <a:r>
              <a:rPr lang="en-US" altLang="zh-CN" baseline="-25000" dirty="0" err="1">
                <a:solidFill>
                  <a:srgbClr val="000000"/>
                </a:solidFill>
              </a:rPr>
              <a:t>ij</a:t>
            </a:r>
            <a:r>
              <a:rPr lang="en-US" altLang="zh-CN" dirty="0" err="1">
                <a:solidFill>
                  <a:srgbClr val="000000"/>
                </a:solidFill>
              </a:rPr>
              <a:t>+c</a:t>
            </a:r>
            <a:r>
              <a:rPr lang="en-US" altLang="zh-CN" baseline="-25000" dirty="0" err="1">
                <a:solidFill>
                  <a:srgbClr val="000000"/>
                </a:solidFill>
              </a:rPr>
              <a:t>ij</a:t>
            </a:r>
            <a:r>
              <a:rPr lang="en-US" altLang="zh-CN" dirty="0">
                <a:solidFill>
                  <a:srgbClr val="000000"/>
                </a:solidFill>
              </a:rPr>
              <a:t>=a. </a:t>
            </a:r>
            <a:r>
              <a:rPr lang="zh-CN" altLang="en-US" dirty="0">
                <a:solidFill>
                  <a:srgbClr val="000000"/>
                </a:solidFill>
              </a:rPr>
              <a:t>所以</a:t>
            </a:r>
            <a:r>
              <a:rPr lang="en-US" altLang="zh-CN" dirty="0">
                <a:solidFill>
                  <a:srgbClr val="000000"/>
                </a:solidFill>
              </a:rPr>
              <a:t>C</a:t>
            </a:r>
            <a:r>
              <a:rPr lang="zh-CN" altLang="en-US" dirty="0">
                <a:solidFill>
                  <a:srgbClr val="000000"/>
                </a:solidFill>
              </a:rPr>
              <a:t>的最小成本对应于</a:t>
            </a:r>
            <a:r>
              <a:rPr lang="en-US" altLang="zh-CN" dirty="0">
                <a:solidFill>
                  <a:srgbClr val="000000"/>
                </a:solidFill>
              </a:rPr>
              <a:t>C’</a:t>
            </a:r>
            <a:r>
              <a:rPr lang="zh-CN" altLang="en-US" dirty="0">
                <a:solidFill>
                  <a:srgbClr val="000000"/>
                </a:solidFill>
              </a:rPr>
              <a:t>的最大利润</a:t>
            </a:r>
            <a:r>
              <a:rPr lang="en-US" altLang="zh-CN" dirty="0">
                <a:solidFill>
                  <a:srgbClr val="000000"/>
                </a:solidFill>
              </a:rPr>
              <a:t>.</a:t>
            </a:r>
            <a:endParaRPr lang="en-US" altLang="zh-CN" dirty="0">
              <a:solidFill>
                <a:srgbClr val="000000"/>
              </a:solidFill>
            </a:endParaRPr>
          </a:p>
          <a:p>
            <a:pPr>
              <a:lnSpc>
                <a:spcPct val="90000"/>
              </a:lnSpc>
              <a:spcBef>
                <a:spcPct val="20000"/>
              </a:spcBef>
              <a:buClr>
                <a:srgbClr val="89AAD3"/>
              </a:buClr>
              <a:buSzPct val="70000"/>
              <a:buFont typeface="Wingdings" panose="05000000000000000000" pitchFamily="2" charset="2"/>
              <a:buNone/>
            </a:pPr>
            <a:r>
              <a:rPr lang="zh-CN" altLang="en-US" dirty="0">
                <a:solidFill>
                  <a:srgbClr val="000000"/>
                </a:solidFill>
                <a:latin typeface="楷体_GB2312" pitchFamily="49" charset="-122"/>
                <a:ea typeface="楷体_GB2312" pitchFamily="49" charset="-122"/>
              </a:rPr>
              <a:t>方法二</a:t>
            </a:r>
            <a:r>
              <a:rPr lang="en-US" altLang="zh-CN" dirty="0">
                <a:solidFill>
                  <a:srgbClr val="000000"/>
                </a:solidFill>
                <a:latin typeface="楷体_GB2312" pitchFamily="49" charset="-122"/>
                <a:ea typeface="楷体_GB2312" pitchFamily="49" charset="-122"/>
              </a:rPr>
              <a:t>:</a:t>
            </a:r>
            <a:r>
              <a:rPr lang="en-US" altLang="zh-CN" dirty="0">
                <a:solidFill>
                  <a:srgbClr val="000000"/>
                </a:solidFill>
              </a:rPr>
              <a:t> </a:t>
            </a:r>
            <a:endParaRPr lang="en-US" altLang="zh-CN" dirty="0">
              <a:solidFill>
                <a:srgbClr val="000000"/>
              </a:solidFill>
            </a:endParaRPr>
          </a:p>
          <a:p>
            <a:pPr>
              <a:lnSpc>
                <a:spcPct val="90000"/>
              </a:lnSpc>
              <a:spcBef>
                <a:spcPct val="20000"/>
              </a:spcBef>
              <a:buClr>
                <a:srgbClr val="89AAD3"/>
              </a:buClr>
              <a:buSzPct val="70000"/>
              <a:buFont typeface="Wingdings" panose="05000000000000000000" pitchFamily="2" charset="2"/>
              <a:buNone/>
            </a:pPr>
            <a:r>
              <a:rPr lang="zh-CN" altLang="en-US" dirty="0">
                <a:solidFill>
                  <a:srgbClr val="000000"/>
                </a:solidFill>
              </a:rPr>
              <a:t>类似于最大数匹配算法的思路</a:t>
            </a:r>
            <a:r>
              <a:rPr lang="en-US" altLang="zh-CN" dirty="0">
                <a:solidFill>
                  <a:srgbClr val="000000"/>
                </a:solidFill>
              </a:rPr>
              <a:t>, </a:t>
            </a:r>
            <a:r>
              <a:rPr lang="zh-CN" altLang="en-US" dirty="0">
                <a:solidFill>
                  <a:srgbClr val="000000"/>
                </a:solidFill>
              </a:rPr>
              <a:t>但是每行的最小元为界值</a:t>
            </a:r>
            <a:r>
              <a:rPr lang="en-US" altLang="zh-CN" dirty="0">
                <a:solidFill>
                  <a:srgbClr val="000000"/>
                </a:solidFill>
              </a:rPr>
              <a:t>, </a:t>
            </a:r>
            <a:r>
              <a:rPr lang="zh-CN" altLang="en-US" dirty="0">
                <a:solidFill>
                  <a:srgbClr val="000000"/>
                </a:solidFill>
              </a:rPr>
              <a:t>满足</a:t>
            </a:r>
            <a:r>
              <a:rPr lang="en-US" altLang="zh-CN" dirty="0" err="1">
                <a:solidFill>
                  <a:srgbClr val="000000"/>
                </a:solidFill>
              </a:rPr>
              <a:t>b</a:t>
            </a:r>
            <a:r>
              <a:rPr lang="en-US" altLang="zh-CN" baseline="-25000" dirty="0" err="1">
                <a:solidFill>
                  <a:srgbClr val="000000"/>
                </a:solidFill>
              </a:rPr>
              <a:t>ij</a:t>
            </a:r>
            <a:r>
              <a:rPr lang="en-US" altLang="zh-CN" dirty="0">
                <a:solidFill>
                  <a:srgbClr val="000000"/>
                </a:solidFill>
              </a:rPr>
              <a:t>=</a:t>
            </a:r>
            <a:r>
              <a:rPr lang="en-US" altLang="zh-CN" dirty="0" err="1">
                <a:solidFill>
                  <a:srgbClr val="000000"/>
                </a:solidFill>
              </a:rPr>
              <a:t>c</a:t>
            </a:r>
            <a:r>
              <a:rPr lang="en-US" altLang="zh-CN" baseline="-25000" dirty="0" err="1">
                <a:solidFill>
                  <a:srgbClr val="000000"/>
                </a:solidFill>
              </a:rPr>
              <a:t>ij</a:t>
            </a:r>
            <a:r>
              <a:rPr lang="en-US" altLang="zh-CN" dirty="0">
                <a:solidFill>
                  <a:srgbClr val="000000"/>
                </a:solidFill>
              </a:rPr>
              <a:t>-l(x</a:t>
            </a:r>
            <a:r>
              <a:rPr lang="en-US" altLang="zh-CN" baseline="-25000" dirty="0">
                <a:solidFill>
                  <a:srgbClr val="000000"/>
                </a:solidFill>
              </a:rPr>
              <a:t>i</a:t>
            </a:r>
            <a:r>
              <a:rPr lang="en-US" altLang="zh-CN" dirty="0">
                <a:solidFill>
                  <a:srgbClr val="000000"/>
                </a:solidFill>
              </a:rPr>
              <a:t>)-l(</a:t>
            </a:r>
            <a:r>
              <a:rPr lang="en-US" altLang="zh-CN" dirty="0" err="1">
                <a:solidFill>
                  <a:srgbClr val="000000"/>
                </a:solidFill>
              </a:rPr>
              <a:t>y</a:t>
            </a:r>
            <a:r>
              <a:rPr lang="en-US" altLang="zh-CN" baseline="-25000" dirty="0" err="1">
                <a:solidFill>
                  <a:srgbClr val="000000"/>
                </a:solidFill>
              </a:rPr>
              <a:t>j</a:t>
            </a:r>
            <a:r>
              <a:rPr lang="en-US" altLang="zh-CN" dirty="0">
                <a:solidFill>
                  <a:srgbClr val="000000"/>
                </a:solidFill>
              </a:rPr>
              <a:t>)≥0, </a:t>
            </a:r>
            <a:r>
              <a:rPr lang="zh-CN" altLang="en-US" dirty="0">
                <a:solidFill>
                  <a:srgbClr val="000000"/>
                </a:solidFill>
              </a:rPr>
              <a:t>然后不断最小地增加界值，直至存在</a:t>
            </a:r>
            <a:r>
              <a:rPr lang="en-US" altLang="zh-CN" dirty="0">
                <a:solidFill>
                  <a:srgbClr val="000000"/>
                </a:solidFill>
              </a:rPr>
              <a:t>n</a:t>
            </a:r>
            <a:r>
              <a:rPr lang="zh-CN" altLang="en-US" dirty="0">
                <a:solidFill>
                  <a:srgbClr val="000000"/>
                </a:solidFill>
              </a:rPr>
              <a:t>个不在同行同列值为</a:t>
            </a:r>
            <a:r>
              <a:rPr lang="en-US" altLang="zh-CN" dirty="0">
                <a:solidFill>
                  <a:srgbClr val="000000"/>
                </a:solidFill>
              </a:rPr>
              <a:t>0</a:t>
            </a:r>
            <a:r>
              <a:rPr lang="zh-CN" altLang="en-US" dirty="0">
                <a:solidFill>
                  <a:srgbClr val="000000"/>
                </a:solidFill>
              </a:rPr>
              <a:t>的</a:t>
            </a:r>
            <a:r>
              <a:rPr lang="en-US" altLang="zh-CN" dirty="0" err="1">
                <a:solidFill>
                  <a:srgbClr val="000000"/>
                </a:solidFill>
              </a:rPr>
              <a:t>b</a:t>
            </a:r>
            <a:r>
              <a:rPr lang="en-US" altLang="zh-CN" baseline="-25000" dirty="0" err="1">
                <a:solidFill>
                  <a:srgbClr val="000000"/>
                </a:solidFill>
              </a:rPr>
              <a:t>ij</a:t>
            </a:r>
            <a:r>
              <a:rPr lang="zh-CN" altLang="en-US" dirty="0">
                <a:solidFill>
                  <a:srgbClr val="000000"/>
                </a:solidFill>
              </a:rPr>
              <a:t>出现</a:t>
            </a:r>
            <a:r>
              <a:rPr lang="en-US" altLang="zh-CN" dirty="0">
                <a:solidFill>
                  <a:srgbClr val="000000"/>
                </a:solidFill>
              </a:rPr>
              <a:t>.</a:t>
            </a:r>
            <a:endParaRPr lang="en-US" altLang="zh-CN" dirty="0">
              <a:solidFill>
                <a:srgbClr val="000000"/>
              </a:solidFill>
            </a:endParaRPr>
          </a:p>
        </p:txBody>
      </p:sp>
      <p:sp>
        <p:nvSpPr>
          <p:cNvPr id="76804" name="Rectangle 4"/>
          <p:cNvSpPr>
            <a:spLocks noChangeArrowheads="1"/>
          </p:cNvSpPr>
          <p:nvPr/>
        </p:nvSpPr>
        <p:spPr bwMode="auto">
          <a:xfrm>
            <a:off x="559247" y="1282700"/>
            <a:ext cx="4983163" cy="424732"/>
          </a:xfrm>
          <a:prstGeom prst="rect">
            <a:avLst/>
          </a:prstGeom>
          <a:noFill/>
          <a:ln w="9525">
            <a:noFill/>
            <a:miter lim="800000"/>
          </a:ln>
        </p:spPr>
        <p:txBody>
          <a:bodyPr>
            <a:spAutoFit/>
          </a:bodyPr>
          <a:lstStyle/>
          <a:p>
            <a:pPr>
              <a:lnSpc>
                <a:spcPct val="90000"/>
              </a:lnSpc>
              <a:spcBef>
                <a:spcPct val="20000"/>
              </a:spcBef>
              <a:buClr>
                <a:srgbClr val="795185"/>
              </a:buClr>
              <a:buSzPct val="60000"/>
              <a:buFont typeface="Wingdings" panose="05000000000000000000" pitchFamily="2" charset="2"/>
              <a:buNone/>
            </a:pPr>
            <a:r>
              <a:rPr lang="en-US" altLang="zh-CN">
                <a:solidFill>
                  <a:srgbClr val="000000"/>
                </a:solidFill>
              </a:rPr>
              <a:t>(5) </a:t>
            </a:r>
            <a:r>
              <a:rPr lang="zh-CN" altLang="en-US">
                <a:solidFill>
                  <a:srgbClr val="000000"/>
                </a:solidFill>
              </a:rPr>
              <a:t>最小权匹配</a:t>
            </a:r>
            <a:endParaRPr lang="zh-CN" altLang="en-US">
              <a:solidFill>
                <a:srgbClr val="000000"/>
              </a:solidFill>
            </a:endParaRPr>
          </a:p>
        </p:txBody>
      </p:sp>
      <p:sp>
        <p:nvSpPr>
          <p:cNvPr id="6" name="标题 5"/>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3570">
                                            <p:txEl>
                                              <p:pRg st="0" end="0"/>
                                            </p:txEl>
                                          </p:spTgt>
                                        </p:tgtEl>
                                        <p:attrNameLst>
                                          <p:attrName>style.visibility</p:attrName>
                                        </p:attrNameLst>
                                      </p:cBhvr>
                                      <p:to>
                                        <p:strVal val="visible"/>
                                      </p:to>
                                    </p:set>
                                    <p:animEffect transition="in" filter="blinds(horizontal)">
                                      <p:cBhvr>
                                        <p:cTn id="7" dur="500"/>
                                        <p:tgtEl>
                                          <p:spTgt spid="113357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3570">
                                            <p:txEl>
                                              <p:pRg st="1" end="1"/>
                                            </p:txEl>
                                          </p:spTgt>
                                        </p:tgtEl>
                                        <p:attrNameLst>
                                          <p:attrName>style.visibility</p:attrName>
                                        </p:attrNameLst>
                                      </p:cBhvr>
                                      <p:to>
                                        <p:strVal val="visible"/>
                                      </p:to>
                                    </p:set>
                                    <p:animEffect transition="in" filter="blinds(horizontal)">
                                      <p:cBhvr>
                                        <p:cTn id="10" dur="500"/>
                                        <p:tgtEl>
                                          <p:spTgt spid="113357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33570">
                                            <p:txEl>
                                              <p:pRg st="2" end="2"/>
                                            </p:txEl>
                                          </p:spTgt>
                                        </p:tgtEl>
                                        <p:attrNameLst>
                                          <p:attrName>style.visibility</p:attrName>
                                        </p:attrNameLst>
                                      </p:cBhvr>
                                      <p:to>
                                        <p:strVal val="visible"/>
                                      </p:to>
                                    </p:set>
                                    <p:animEffect transition="in" filter="blinds(horizontal)">
                                      <p:cBhvr>
                                        <p:cTn id="15" dur="500"/>
                                        <p:tgtEl>
                                          <p:spTgt spid="113357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33570">
                                            <p:txEl>
                                              <p:pRg st="3" end="3"/>
                                            </p:txEl>
                                          </p:spTgt>
                                        </p:tgtEl>
                                        <p:attrNameLst>
                                          <p:attrName>style.visibility</p:attrName>
                                        </p:attrNameLst>
                                      </p:cBhvr>
                                      <p:to>
                                        <p:strVal val="visible"/>
                                      </p:to>
                                    </p:set>
                                    <p:animEffect transition="in" filter="blinds(horizontal)">
                                      <p:cBhvr>
                                        <p:cTn id="18" dur="500"/>
                                        <p:tgtEl>
                                          <p:spTgt spid="11335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780" indent="-271780" eaLnBrk="1" hangingPunct="1">
              <a:buFont typeface="Wingdings" panose="05000000000000000000" pitchFamily="2" charset="2"/>
              <a:buNone/>
            </a:pPr>
            <a:r>
              <a:rPr lang="en-US" altLang="zh-CN" dirty="0" smtClean="0">
                <a:solidFill>
                  <a:srgbClr val="A3A3A3"/>
                </a:solidFill>
                <a:latin typeface="Times New Roman" panose="02020603050405020304" pitchFamily="18" charset="0"/>
                <a:cs typeface="Times New Roman" panose="02020603050405020304" pitchFamily="18" charset="0"/>
              </a:rPr>
              <a:t>5.1  </a:t>
            </a:r>
            <a:r>
              <a:rPr lang="zh-CN" altLang="zh-CN" dirty="0" smtClean="0">
                <a:solidFill>
                  <a:srgbClr val="A3A3A3"/>
                </a:solidFill>
                <a:latin typeface="Times New Roman" panose="02020603050405020304" pitchFamily="18" charset="0"/>
                <a:cs typeface="Times New Roman" panose="02020603050405020304" pitchFamily="18" charset="0"/>
              </a:rPr>
              <a:t>二分图的最大匹配</a:t>
            </a:r>
            <a:endParaRPr lang="zh-CN" altLang="zh-CN" dirty="0" smtClean="0">
              <a:solidFill>
                <a:srgbClr val="A3A3A3"/>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5.2  </a:t>
            </a:r>
            <a:r>
              <a:rPr lang="zh-CN" altLang="zh-CN" dirty="0" smtClean="0">
                <a:solidFill>
                  <a:srgbClr val="B2B2B2"/>
                </a:solidFill>
                <a:latin typeface="Times New Roman" panose="02020603050405020304" pitchFamily="18" charset="0"/>
                <a:cs typeface="Times New Roman" panose="02020603050405020304" pitchFamily="18" charset="0"/>
              </a:rPr>
              <a:t>完全匹配</a:t>
            </a:r>
            <a:endParaRPr lang="zh-CN" altLang="zh-CN"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5.3  </a:t>
            </a:r>
            <a:r>
              <a:rPr lang="zh-CN" altLang="zh-CN" dirty="0" smtClean="0">
                <a:solidFill>
                  <a:srgbClr val="B2B2B2"/>
                </a:solidFill>
                <a:latin typeface="Times New Roman" panose="02020603050405020304" pitchFamily="18" charset="0"/>
                <a:cs typeface="Times New Roman" panose="02020603050405020304" pitchFamily="18" charset="0"/>
              </a:rPr>
              <a:t>最佳匹配算法</a:t>
            </a:r>
            <a:endParaRPr lang="zh-CN" altLang="en-US"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FF3300"/>
                </a:solidFill>
                <a:latin typeface="Times New Roman" panose="02020603050405020304" pitchFamily="18" charset="0"/>
                <a:cs typeface="Times New Roman" panose="02020603050405020304" pitchFamily="18" charset="0"/>
              </a:rPr>
              <a:t>5.4  </a:t>
            </a:r>
            <a:r>
              <a:rPr lang="zh-CN" altLang="en-US" dirty="0" smtClean="0">
                <a:solidFill>
                  <a:srgbClr val="FF3300"/>
                </a:solidFill>
                <a:latin typeface="Times New Roman" panose="02020603050405020304" pitchFamily="18" charset="0"/>
                <a:cs typeface="Times New Roman" panose="02020603050405020304" pitchFamily="18" charset="0"/>
              </a:rPr>
              <a:t>匹配应用举例</a:t>
            </a:r>
            <a:endParaRPr lang="zh-CN" altLang="zh-CN" dirty="0" smtClean="0">
              <a:solidFill>
                <a:srgbClr val="FF3300"/>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5.5  </a:t>
            </a:r>
            <a:r>
              <a:rPr lang="zh-CN" altLang="zh-CN" dirty="0" smtClean="0">
                <a:latin typeface="Times New Roman" panose="02020603050405020304" pitchFamily="18" charset="0"/>
                <a:cs typeface="Times New Roman" panose="02020603050405020304" pitchFamily="18" charset="0"/>
              </a:rPr>
              <a:t>网络流图</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5.6  </a:t>
            </a:r>
            <a:r>
              <a:rPr lang="zh-CN" altLang="zh-CN" dirty="0" smtClean="0">
                <a:latin typeface="Times New Roman" panose="02020603050405020304" pitchFamily="18" charset="0"/>
                <a:cs typeface="Times New Roman" panose="02020603050405020304" pitchFamily="18" charset="0"/>
              </a:rPr>
              <a:t>Ford-Fulkerson最大流标号算法</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5.7  </a:t>
            </a:r>
            <a:r>
              <a:rPr lang="zh-CN" altLang="zh-CN" dirty="0" smtClean="0">
                <a:latin typeface="Times New Roman" panose="02020603050405020304" pitchFamily="18" charset="0"/>
                <a:cs typeface="Times New Roman" panose="02020603050405020304" pitchFamily="18" charset="0"/>
              </a:rPr>
              <a:t>最大流的Edmonds-Karp算法</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5.8  </a:t>
            </a:r>
            <a:r>
              <a:rPr lang="zh-CN" altLang="zh-CN" dirty="0" smtClean="0">
                <a:latin typeface="Times New Roman" panose="02020603050405020304" pitchFamily="18" charset="0"/>
                <a:cs typeface="Times New Roman" panose="02020603050405020304" pitchFamily="18" charset="0"/>
              </a:rPr>
              <a:t>最小费用流</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endParaRPr lang="zh-CN"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522513" y="1756933"/>
            <a:ext cx="8229600" cy="4227512"/>
          </a:xfrm>
        </p:spPr>
        <p:txBody>
          <a:bodyPr/>
          <a:lstStyle/>
          <a:p>
            <a:pPr eaLnBrk="1" hangingPunct="1">
              <a:lnSpc>
                <a:spcPct val="110000"/>
              </a:lnSpc>
              <a:buFont typeface="Wingdings" panose="05000000000000000000" pitchFamily="2" charset="2"/>
              <a:buNone/>
            </a:pP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设简单二分图</a:t>
            </a:r>
            <a:r>
              <a:rPr lang="en-US" altLang="zh-CN" sz="2400" dirty="0" smtClean="0">
                <a:latin typeface="Times New Roman" panose="02020603050405020304" pitchFamily="18" charset="0"/>
                <a:cs typeface="Times New Roman" panose="02020603050405020304" pitchFamily="18" charset="0"/>
              </a:rPr>
              <a:t>G=(X,Y,E)</a:t>
            </a:r>
            <a:r>
              <a:rPr lang="zh-CN" altLang="en-US" sz="2400" dirty="0" smtClean="0">
                <a:latin typeface="Times New Roman" panose="02020603050405020304" pitchFamily="18" charset="0"/>
                <a:cs typeface="Times New Roman" panose="02020603050405020304" pitchFamily="18" charset="0"/>
              </a:rPr>
              <a:t>中，男孩集</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，女孩集</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，每边</a:t>
            </a:r>
            <a:r>
              <a:rPr lang="en-US" altLang="zh-CN" sz="2400" dirty="0" err="1" smtClean="0">
                <a:latin typeface="Times New Roman" panose="02020603050405020304" pitchFamily="18" charset="0"/>
                <a:cs typeface="Times New Roman" panose="02020603050405020304" pitchFamily="18" charset="0"/>
              </a:rPr>
              <a:t>xy</a:t>
            </a:r>
            <a:r>
              <a:rPr lang="zh-CN" altLang="en-US" sz="2400" dirty="0" smtClean="0">
                <a:latin typeface="Times New Roman" panose="02020603050405020304" pitchFamily="18" charset="0"/>
                <a:cs typeface="Times New Roman" panose="02020603050405020304" pitchFamily="18" charset="0"/>
              </a:rPr>
              <a:t>表示男孩</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与女孩</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彼此认识。今假设每个男孩</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对他所认识的所有女孩有一个倾向度排序，每个女孩</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对她所认识的所有男孩也有一个倾向度排序，对</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上任意给定的一个倾向度分派，称</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的一个匹配</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为</a:t>
            </a:r>
            <a:r>
              <a:rPr lang="zh-CN" altLang="en-US" sz="2400" dirty="0" smtClean="0">
                <a:solidFill>
                  <a:srgbClr val="FF3300"/>
                </a:solidFill>
                <a:latin typeface="Times New Roman" panose="02020603050405020304" pitchFamily="18" charset="0"/>
                <a:cs typeface="Times New Roman" panose="02020603050405020304" pitchFamily="18" charset="0"/>
              </a:rPr>
              <a:t>稳定匹配</a:t>
            </a:r>
            <a:r>
              <a:rPr lang="zh-CN" altLang="en-US" sz="2400" dirty="0" smtClean="0">
                <a:latin typeface="Times New Roman" panose="02020603050405020304" pitchFamily="18" charset="0"/>
                <a:cs typeface="Times New Roman" panose="02020603050405020304" pitchFamily="18" charset="0"/>
              </a:rPr>
              <a:t>，如果对</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中任一条非</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边</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以下两个条件至少有一个成立：</a:t>
            </a:r>
            <a:endParaRPr lang="zh-CN" altLang="en-US" sz="2400" dirty="0" smtClean="0">
              <a:latin typeface="Times New Roman" panose="02020603050405020304" pitchFamily="18" charset="0"/>
              <a:cs typeface="Times New Roman" panose="02020603050405020304" pitchFamily="18" charset="0"/>
            </a:endParaRPr>
          </a:p>
          <a:p>
            <a:pPr eaLnBrk="1" hangingPunct="1">
              <a:lnSpc>
                <a:spcPct val="110000"/>
              </a:lnSpc>
            </a:pP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中存在这样一条边</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（即</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饱和的），使</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倾向于</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胜过</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a:t>
            </a:r>
            <a:endParaRPr lang="zh-CN" altLang="en-US" sz="2400" dirty="0" smtClean="0">
              <a:latin typeface="Times New Roman" panose="02020603050405020304" pitchFamily="18" charset="0"/>
              <a:cs typeface="Times New Roman" panose="02020603050405020304" pitchFamily="18" charset="0"/>
            </a:endParaRPr>
          </a:p>
          <a:p>
            <a:pPr eaLnBrk="1" hangingPunct="1">
              <a:lnSpc>
                <a:spcPct val="110000"/>
              </a:lnSpc>
            </a:pP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中存在这样一条边</a:t>
            </a:r>
            <a:r>
              <a:rPr lang="en-US" altLang="zh-CN" sz="2400" dirty="0" err="1" smtClean="0">
                <a:latin typeface="Times New Roman" panose="02020603050405020304" pitchFamily="18" charset="0"/>
                <a:cs typeface="Times New Roman" panose="02020603050405020304" pitchFamily="18" charset="0"/>
              </a:rPr>
              <a:t>x’y</a:t>
            </a:r>
            <a:r>
              <a:rPr lang="zh-CN" altLang="en-US" sz="2400" dirty="0" smtClean="0">
                <a:latin typeface="Times New Roman" panose="02020603050405020304" pitchFamily="18" charset="0"/>
                <a:cs typeface="Times New Roman" panose="02020603050405020304" pitchFamily="18" charset="0"/>
              </a:rPr>
              <a:t>（即</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饱和的），使</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倾向于</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胜过</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400" dirty="0">
                <a:solidFill>
                  <a:srgbClr val="C00000"/>
                </a:solidFill>
                <a:latin typeface="Times New Roman" panose="02020603050405020304" pitchFamily="18" charset="0"/>
                <a:cs typeface="Times New Roman" panose="02020603050405020304" pitchFamily="18" charset="0"/>
              </a:rPr>
              <a:t>基本假设：与其独身，不如和一个认识的人结婚</a:t>
            </a:r>
            <a:endParaRPr lang="zh-CN" altLang="en-US" sz="2400" dirty="0">
              <a:solidFill>
                <a:srgbClr val="C00000"/>
              </a:solidFill>
              <a:latin typeface="Times New Roman" panose="02020603050405020304" pitchFamily="18" charset="0"/>
              <a:cs typeface="Times New Roman" panose="02020603050405020304" pitchFamily="18" charset="0"/>
            </a:endParaRPr>
          </a:p>
          <a:p>
            <a:pPr marL="0" indent="0" eaLnBrk="1" hangingPunct="1">
              <a:lnSpc>
                <a:spcPct val="110000"/>
              </a:lnSpc>
              <a:buNone/>
            </a:pPr>
            <a:endParaRPr lang="zh-CN" altLang="en-US" sz="2400" dirty="0" smtClean="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anose="02010600030101010101" pitchFamily="2" charset="-122"/>
              </a:rPr>
              <a:t>(1)</a:t>
            </a:r>
            <a:r>
              <a:rPr lang="zh-CN" altLang="en-US" sz="2800" dirty="0" smtClean="0">
                <a:solidFill>
                  <a:srgbClr val="00297A"/>
                </a:solidFill>
                <a:latin typeface="宋体" panose="02010600030101010101" pitchFamily="2" charset="-122"/>
              </a:rPr>
              <a:t>稳定匹配问题</a:t>
            </a:r>
            <a:endParaRPr lang="zh-CN" altLang="en-US" sz="2800" dirty="0">
              <a:solidFill>
                <a:srgbClr val="4D5B6B"/>
              </a:solidFill>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4294967295"/>
          </p:nvPr>
        </p:nvSpPr>
        <p:spPr>
          <a:xfrm>
            <a:off x="566046" y="1943554"/>
            <a:ext cx="8229600" cy="4133850"/>
          </a:xfrm>
        </p:spPr>
        <p:txBody>
          <a:bodyPr/>
          <a:lstStyle/>
          <a:p>
            <a:pPr eaLnBrk="1" hangingPunct="1"/>
            <a:r>
              <a:rPr lang="zh-CN" altLang="en-US" sz="2800" dirty="0" smtClean="0">
                <a:latin typeface="Times New Roman" panose="02020603050405020304" pitchFamily="18" charset="0"/>
                <a:cs typeface="Times New Roman" panose="02020603050405020304" pitchFamily="18" charset="0"/>
              </a:rPr>
              <a:t>数学上可以证明</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在任给定的一个倾向度分派下，任一个二分图中，都可找到一稳定匹配，且为一</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－最优稳定匹配</a:t>
            </a:r>
            <a:r>
              <a:rPr lang="en-US" altLang="zh-CN" sz="2800" dirty="0" smtClean="0">
                <a:latin typeface="Times New Roman" panose="02020603050405020304" pitchFamily="18" charset="0"/>
                <a:cs typeface="Times New Roman" panose="02020603050405020304" pitchFamily="18" charset="0"/>
              </a:rPr>
              <a:t>M*</a:t>
            </a:r>
            <a:r>
              <a:rPr lang="zh-CN" altLang="en-US" sz="2800" dirty="0" smtClean="0">
                <a:latin typeface="Times New Roman" panose="02020603050405020304" pitchFamily="18" charset="0"/>
                <a:cs typeface="Times New Roman" panose="02020603050405020304" pitchFamily="18" charset="0"/>
              </a:rPr>
              <a:t>，即对</a:t>
            </a:r>
            <a:r>
              <a:rPr lang="en-US" altLang="zh-CN" sz="2800" dirty="0" smtClean="0">
                <a:latin typeface="Times New Roman" panose="02020603050405020304" pitchFamily="18" charset="0"/>
                <a:cs typeface="Times New Roman" panose="02020603050405020304" pitchFamily="18" charset="0"/>
              </a:rPr>
              <a:t>G</a:t>
            </a:r>
            <a:r>
              <a:rPr lang="zh-CN" altLang="en-US" sz="2800" dirty="0" smtClean="0">
                <a:latin typeface="Times New Roman" panose="02020603050405020304" pitchFamily="18" charset="0"/>
                <a:cs typeface="Times New Roman" panose="02020603050405020304" pitchFamily="18" charset="0"/>
              </a:rPr>
              <a:t>中的任一稳定匹配</a:t>
            </a:r>
            <a:r>
              <a:rPr lang="en-US" altLang="zh-CN" sz="2800" dirty="0" smtClean="0">
                <a:latin typeface="Times New Roman" panose="02020603050405020304" pitchFamily="18" charset="0"/>
                <a:cs typeface="Times New Roman" panose="02020603050405020304" pitchFamily="18" charset="0"/>
              </a:rPr>
              <a:t>M</a:t>
            </a:r>
            <a:r>
              <a:rPr lang="zh-CN" altLang="en-US" sz="2800" dirty="0" smtClean="0">
                <a:latin typeface="Times New Roman" panose="02020603050405020304" pitchFamily="18" charset="0"/>
                <a:cs typeface="Times New Roman" panose="02020603050405020304" pitchFamily="18" charset="0"/>
              </a:rPr>
              <a:t>及任一顶点</a:t>
            </a:r>
            <a:r>
              <a:rPr lang="en-US" altLang="zh-CN" sz="2800" dirty="0" smtClean="0">
                <a:latin typeface="Times New Roman" panose="02020603050405020304" pitchFamily="18" charset="0"/>
                <a:cs typeface="Times New Roman" panose="02020603050405020304" pitchFamily="18" charset="0"/>
              </a:rPr>
              <a:t>x </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latin typeface="Times New Roman" panose="02020603050405020304" pitchFamily="18" charset="0"/>
                <a:cs typeface="Times New Roman" panose="02020603050405020304" pitchFamily="18" charset="0"/>
              </a:rPr>
              <a:t> X</a:t>
            </a:r>
            <a:r>
              <a:rPr lang="zh-CN" altLang="en-US" sz="2800" dirty="0" smtClean="0">
                <a:latin typeface="Times New Roman" panose="02020603050405020304" pitchFamily="18" charset="0"/>
                <a:cs typeface="Times New Roman" panose="02020603050405020304" pitchFamily="18" charset="0"/>
              </a:rPr>
              <a:t>，若</a:t>
            </a:r>
            <a:r>
              <a:rPr lang="en-US" altLang="zh-CN" sz="2800" dirty="0" err="1" smtClean="0">
                <a:latin typeface="Times New Roman" panose="02020603050405020304" pitchFamily="18" charset="0"/>
                <a:cs typeface="Times New Roman" panose="02020603050405020304" pitchFamily="18" charset="0"/>
              </a:rPr>
              <a:t>xy</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latin typeface="Times New Roman" panose="02020603050405020304" pitchFamily="18" charset="0"/>
                <a:cs typeface="Times New Roman" panose="02020603050405020304" pitchFamily="18" charset="0"/>
              </a:rPr>
              <a:t> M</a:t>
            </a:r>
            <a:r>
              <a:rPr lang="zh-CN" altLang="en-US" sz="2800" dirty="0" smtClean="0">
                <a:latin typeface="Times New Roman" panose="02020603050405020304" pitchFamily="18" charset="0"/>
                <a:cs typeface="Times New Roman" panose="02020603050405020304" pitchFamily="18" charset="0"/>
              </a:rPr>
              <a:t>，则存在</a:t>
            </a:r>
            <a:r>
              <a:rPr lang="en-US" altLang="zh-CN" sz="2800" dirty="0" err="1" smtClean="0">
                <a:latin typeface="Times New Roman" panose="02020603050405020304" pitchFamily="18" charset="0"/>
                <a:cs typeface="Times New Roman" panose="02020603050405020304" pitchFamily="18" charset="0"/>
              </a:rPr>
              <a:t>xy</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latin typeface="Times New Roman" panose="02020603050405020304" pitchFamily="18" charset="0"/>
                <a:cs typeface="Times New Roman" panose="02020603050405020304" pitchFamily="18" charset="0"/>
              </a:rPr>
              <a:t> M*</a:t>
            </a:r>
            <a:r>
              <a:rPr lang="zh-CN" altLang="en-US" sz="2800" dirty="0" smtClean="0">
                <a:latin typeface="Times New Roman" panose="02020603050405020304" pitchFamily="18" charset="0"/>
                <a:cs typeface="Times New Roman" panose="02020603050405020304" pitchFamily="18" charset="0"/>
              </a:rPr>
              <a:t>，使</a:t>
            </a:r>
            <a:r>
              <a:rPr lang="en-US" altLang="zh-CN" sz="2800" dirty="0" smtClean="0">
                <a:latin typeface="Times New Roman" panose="02020603050405020304" pitchFamily="18" charset="0"/>
                <a:cs typeface="Times New Roman" panose="02020603050405020304" pitchFamily="18" charset="0"/>
              </a:rPr>
              <a:t>y=y*</a:t>
            </a:r>
            <a:r>
              <a:rPr lang="zh-CN" altLang="en-US" sz="2800" dirty="0" smtClean="0">
                <a:latin typeface="Times New Roman" panose="02020603050405020304" pitchFamily="18" charset="0"/>
                <a:cs typeface="Times New Roman" panose="02020603050405020304" pitchFamily="18" charset="0"/>
              </a:rPr>
              <a:t>或</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倾向于</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胜过</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a:t>
            </a:r>
            <a:endParaRPr lang="zh-CN" altLang="en-US" sz="2800" dirty="0" smtClean="0">
              <a:latin typeface="Times New Roman" panose="02020603050405020304" pitchFamily="18" charset="0"/>
              <a:cs typeface="Times New Roman" panose="02020603050405020304" pitchFamily="18" charset="0"/>
            </a:endParaRPr>
          </a:p>
          <a:p>
            <a:pPr eaLnBrk="1" hangingPunct="1"/>
            <a:r>
              <a:rPr lang="zh-CN" altLang="en-US" sz="2800" dirty="0" smtClean="0">
                <a:latin typeface="Times New Roman" panose="02020603050405020304" pitchFamily="18" charset="0"/>
                <a:cs typeface="Times New Roman" panose="02020603050405020304" pitchFamily="18" charset="0"/>
              </a:rPr>
              <a:t>如果</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最优稳定匹配存在，它一定是唯一的。 </a:t>
            </a:r>
            <a:endParaRPr lang="zh-CN" altLang="en-US" sz="2800" dirty="0" smtClean="0">
              <a:latin typeface="Times New Roman" panose="02020603050405020304" pitchFamily="18" charset="0"/>
              <a:cs typeface="Times New Roman" panose="02020603050405020304" pitchFamily="18" charset="0"/>
            </a:endParaRPr>
          </a:p>
          <a:p>
            <a:pPr eaLnBrk="1" hangingPunct="1"/>
            <a:r>
              <a:rPr lang="zh-CN" altLang="en-US" sz="2800" dirty="0" smtClean="0">
                <a:latin typeface="Times New Roman" panose="02020603050405020304" pitchFamily="18" charset="0"/>
                <a:cs typeface="Times New Roman" panose="02020603050405020304" pitchFamily="18" charset="0"/>
              </a:rPr>
              <a:t>在所有稳定匹配中，</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最优稳定匹配对每个男孩来说是最好的稳定匹配，对每个女孩却是最糟的稳定匹配。</a:t>
            </a:r>
            <a:endParaRPr lang="zh-CN" altLang="en-US" sz="2800" dirty="0" smtClean="0">
              <a:latin typeface="Times New Roman" panose="02020603050405020304" pitchFamily="18" charset="0"/>
              <a:cs typeface="Times New Roman" panose="02020603050405020304" pitchFamily="18" charset="0"/>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8" name="TextBox 7"/>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anose="02010600030101010101" pitchFamily="2" charset="-122"/>
              </a:rPr>
              <a:t>(1)</a:t>
            </a:r>
            <a:r>
              <a:rPr lang="zh-CN" altLang="en-US" sz="2800" dirty="0" smtClean="0">
                <a:solidFill>
                  <a:srgbClr val="00297A"/>
                </a:solidFill>
                <a:latin typeface="宋体" panose="02010600030101010101" pitchFamily="2" charset="-122"/>
              </a:rPr>
              <a:t>稳定匹配问题</a:t>
            </a:r>
            <a:endParaRPr lang="zh-CN" altLang="en-US" sz="2800" dirty="0">
              <a:solidFill>
                <a:srgbClr val="4D5B6B"/>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4294967295"/>
          </p:nvPr>
        </p:nvSpPr>
        <p:spPr>
          <a:xfrm>
            <a:off x="580571" y="1960132"/>
            <a:ext cx="8505764" cy="3340100"/>
          </a:xfrm>
        </p:spPr>
        <p:txBody>
          <a:bodyPr/>
          <a:lstStyle/>
          <a:p>
            <a:pPr eaLnBrk="1" hangingPunct="1"/>
            <a:r>
              <a:rPr lang="zh-CN" altLang="en-US" sz="2800" dirty="0" smtClean="0"/>
              <a:t>基本算法</a:t>
            </a:r>
            <a:r>
              <a:rPr lang="en-US" altLang="zh-CN" sz="2800" dirty="0" smtClean="0"/>
              <a:t>: </a:t>
            </a:r>
            <a:r>
              <a:rPr lang="zh-CN" altLang="en-US" sz="2800" dirty="0" smtClean="0"/>
              <a:t>迭代过程</a:t>
            </a:r>
            <a:endParaRPr lang="zh-CN" altLang="en-US" sz="2800" dirty="0" smtClean="0"/>
          </a:p>
          <a:p>
            <a:pPr eaLnBrk="1" hangingPunct="1">
              <a:buFont typeface="Wingdings" panose="05000000000000000000" pitchFamily="2" charset="2"/>
              <a:buNone/>
            </a:pPr>
            <a:r>
              <a:rPr lang="zh-CN" altLang="en-US" sz="2800" dirty="0" smtClean="0"/>
              <a:t>   </a:t>
            </a:r>
            <a:r>
              <a:rPr lang="en-US" altLang="zh-CN" sz="2800" dirty="0" smtClean="0"/>
              <a:t>1</a:t>
            </a:r>
            <a:r>
              <a:rPr lang="zh-CN" altLang="en-US" sz="2800" dirty="0" smtClean="0"/>
              <a:t>）每个男孩（在开始和被拒绝后）每次都向至今未曾拒绝过他的女孩中他最倾向的一个女孩求婚</a:t>
            </a:r>
            <a:endParaRPr lang="zh-CN" altLang="en-US" sz="2800" dirty="0" smtClean="0"/>
          </a:p>
          <a:p>
            <a:pPr eaLnBrk="1" hangingPunct="1">
              <a:buFont typeface="Wingdings" panose="05000000000000000000" pitchFamily="2" charset="2"/>
              <a:buNone/>
            </a:pPr>
            <a:r>
              <a:rPr lang="zh-CN" altLang="en-US" sz="2800" dirty="0" smtClean="0"/>
              <a:t>   </a:t>
            </a:r>
            <a:r>
              <a:rPr lang="en-US" altLang="zh-CN" sz="2800" dirty="0" smtClean="0"/>
              <a:t>2</a:t>
            </a:r>
            <a:r>
              <a:rPr lang="zh-CN" altLang="en-US" sz="2800" dirty="0" smtClean="0"/>
              <a:t>）每个女孩每次都保留当前她的求婚者中她最倾向的一个男孩，并拒绝其他的求婚者。</a:t>
            </a:r>
            <a:endParaRPr lang="zh-CN" altLang="en-US" sz="2800" dirty="0" smtClean="0"/>
          </a:p>
          <a:p>
            <a:pPr eaLnBrk="1" hangingPunct="1">
              <a:buFont typeface="Wingdings" panose="05000000000000000000" pitchFamily="2" charset="2"/>
              <a:buNone/>
            </a:pPr>
            <a:r>
              <a:rPr lang="zh-CN" altLang="en-US" sz="2800" dirty="0" smtClean="0"/>
              <a:t>   直到这个过程一直到不再变化为止。</a:t>
            </a:r>
            <a:endParaRPr lang="en-US" altLang="zh-CN" sz="2800" dirty="0" smtClean="0"/>
          </a:p>
          <a:p>
            <a:pPr eaLnBrk="1" hangingPunct="1">
              <a:buFont typeface="Wingdings" panose="05000000000000000000" pitchFamily="2" charset="2"/>
              <a:buNone/>
            </a:pPr>
            <a:endParaRPr lang="en-US" altLang="zh-CN" sz="2800" dirty="0" smtClean="0"/>
          </a:p>
          <a:p>
            <a:pPr eaLnBrk="1" hangingPunct="1">
              <a:buNone/>
            </a:pPr>
            <a:r>
              <a:rPr lang="zh-CN" altLang="en-US" dirty="0" smtClean="0">
                <a:solidFill>
                  <a:srgbClr val="C00000"/>
                </a:solidFill>
                <a:latin typeface="Times New Roman" panose="02020603050405020304" pitchFamily="18" charset="0"/>
                <a:cs typeface="Times New Roman" panose="02020603050405020304" pitchFamily="18" charset="0"/>
              </a:rPr>
              <a:t>基本假设</a:t>
            </a:r>
            <a:r>
              <a:rPr lang="zh-CN" altLang="en-US" dirty="0">
                <a:solidFill>
                  <a:srgbClr val="C00000"/>
                </a:solidFill>
                <a:latin typeface="Times New Roman" panose="02020603050405020304" pitchFamily="18" charset="0"/>
                <a:cs typeface="Times New Roman" panose="02020603050405020304" pitchFamily="18" charset="0"/>
              </a:rPr>
              <a:t>：与其独身，不如和一个认识的人结婚</a:t>
            </a:r>
            <a:endParaRPr lang="zh-CN" altLang="en-US" dirty="0">
              <a:solidFill>
                <a:srgbClr val="C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800" dirty="0" smtClean="0"/>
              <a:t> </a:t>
            </a:r>
            <a:endParaRPr lang="zh-CN" altLang="en-US" sz="2800" dirty="0" smtClean="0"/>
          </a:p>
        </p:txBody>
      </p:sp>
      <p:sp>
        <p:nvSpPr>
          <p:cNvPr id="5" name="TextBox 4"/>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anose="02010600030101010101" pitchFamily="2" charset="-122"/>
              </a:rPr>
              <a:t>(1)</a:t>
            </a:r>
            <a:r>
              <a:rPr lang="zh-CN" altLang="en-US" sz="2800" dirty="0" smtClean="0">
                <a:solidFill>
                  <a:srgbClr val="00297A"/>
                </a:solidFill>
                <a:latin typeface="宋体" panose="02010600030101010101" pitchFamily="2" charset="-122"/>
              </a:rPr>
              <a:t>稳定匹配问题</a:t>
            </a:r>
            <a:endParaRPr lang="zh-CN" altLang="en-US" sz="2800" dirty="0">
              <a:solidFill>
                <a:srgbClr val="4D5B6B"/>
              </a:solidFill>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ChangeArrowheads="1"/>
          </p:cNvSpPr>
          <p:nvPr/>
        </p:nvSpPr>
        <p:spPr bwMode="auto">
          <a:xfrm>
            <a:off x="1126440" y="1851025"/>
            <a:ext cx="7625674" cy="4114800"/>
          </a:xfrm>
          <a:prstGeom prst="rect">
            <a:avLst/>
          </a:prstGeom>
          <a:noFill/>
          <a:ln w="9525">
            <a:noFill/>
            <a:miter lim="800000"/>
          </a:ln>
        </p:spPr>
        <p:txBody>
          <a:bodyPr/>
          <a:lstStyle/>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5.1.1</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令</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的边子集，若</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中任意两</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条边都没有共同顶点，则称</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的一个</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匹配</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其中与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的边相关联的结点称为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饱和点</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，否则</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称为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非饱和点</a:t>
            </a:r>
            <a:endParaRPr kumimoji="1" lang="en-US" altLang="zh-CN"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5.1.2 </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G=(V,E)</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中的一个匹配，若在</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中加入任意一条边所得集合都不是匹配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极大匹配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如果对</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的任意匹配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都有</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为一个</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最大匹配</a:t>
            </a:r>
            <a:endPar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p:txBody>
      </p:sp>
      <p:sp>
        <p:nvSpPr>
          <p:cNvPr id="43012" name="矩形 4"/>
          <p:cNvSpPr>
            <a:spLocks noChangeArrowheads="1"/>
          </p:cNvSpPr>
          <p:nvPr/>
        </p:nvSpPr>
        <p:spPr bwMode="auto">
          <a:xfrm>
            <a:off x="481915" y="1265238"/>
            <a:ext cx="4978400" cy="480131"/>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8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(3) </a:t>
            </a:r>
            <a:r>
              <a:rPr kumimoji="1" lang="zh-CN" altLang="en-US" sz="28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匹配的基本概念</a:t>
            </a:r>
            <a:endPar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6" name="标题 6"/>
          <p:cNvSpPr>
            <a:spLocks noGrp="1"/>
          </p:cNvSpPr>
          <p:nvPr>
            <p:ph type="title"/>
          </p:nvPr>
        </p:nvSpPr>
        <p:spPr>
          <a:xfrm>
            <a:off x="662340" y="0"/>
            <a:ext cx="8055429" cy="1030514"/>
          </a:xfrm>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4294967295"/>
          </p:nvPr>
        </p:nvSpPr>
        <p:spPr>
          <a:xfrm>
            <a:off x="609599" y="1870668"/>
            <a:ext cx="8229600" cy="4132263"/>
          </a:xfrm>
        </p:spPr>
        <p:txBody>
          <a:bodyPr/>
          <a:lstStyle/>
          <a:p>
            <a:pPr eaLnBrk="1" hangingPunct="1">
              <a:lnSpc>
                <a:spcPct val="110000"/>
              </a:lnSpc>
            </a:pPr>
            <a:r>
              <a:rPr lang="zh-CN" altLang="en-US" sz="2600" dirty="0" smtClean="0">
                <a:latin typeface="Times New Roman" panose="02020603050405020304" pitchFamily="18" charset="0"/>
                <a:cs typeface="Times New Roman" panose="02020603050405020304" pitchFamily="18" charset="0"/>
              </a:rPr>
              <a:t>第一</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这个过程会中止</a:t>
            </a:r>
            <a:r>
              <a:rPr lang="en-US" altLang="zh-CN"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eaLnBrk="1" hangingPunct="1">
              <a:lnSpc>
                <a:spcPct val="110000"/>
              </a:lnSpc>
            </a:pPr>
            <a:r>
              <a:rPr lang="zh-CN" altLang="en-US" sz="2600" dirty="0" smtClean="0">
                <a:latin typeface="Times New Roman" panose="02020603050405020304" pitchFamily="18" charset="0"/>
                <a:cs typeface="Times New Roman" panose="02020603050405020304" pitchFamily="18" charset="0"/>
              </a:rPr>
              <a:t>第二</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中止后所有的婚姻是稳定婚姻</a:t>
            </a:r>
            <a:r>
              <a:rPr lang="en-US" altLang="zh-CN" sz="2600" dirty="0" smtClean="0">
                <a:latin typeface="Times New Roman" panose="02020603050405020304" pitchFamily="18" charset="0"/>
                <a:cs typeface="Times New Roman" panose="02020603050405020304" pitchFamily="18" charset="0"/>
              </a:rPr>
              <a:t>. </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600" dirty="0" smtClean="0">
                <a:latin typeface="Times New Roman" panose="02020603050405020304" pitchFamily="18" charset="0"/>
                <a:cs typeface="Times New Roman" panose="02020603050405020304" pitchFamily="18" charset="0"/>
              </a:rPr>
              <a:t>不稳定婚姻</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Ex</a:t>
            </a:r>
            <a:r>
              <a:rPr lang="zh-CN" altLang="en-US" sz="2600" dirty="0" smtClean="0">
                <a:latin typeface="Times New Roman" panose="02020603050405020304" pitchFamily="18" charset="0"/>
                <a:cs typeface="Times New Roman" panose="02020603050405020304" pitchFamily="18" charset="0"/>
              </a:rPr>
              <a:t>：两对夫妇</a:t>
            </a:r>
            <a:r>
              <a:rPr lang="en-US" altLang="zh-CN" sz="2600" dirty="0" smtClean="0">
                <a:latin typeface="Times New Roman" panose="02020603050405020304" pitchFamily="18" charset="0"/>
                <a:cs typeface="Times New Roman" panose="02020603050405020304" pitchFamily="18" charset="0"/>
              </a:rPr>
              <a:t>M1, F1</a:t>
            </a:r>
            <a:r>
              <a:rPr lang="zh-CN" altLang="en-US" sz="2600" dirty="0" smtClean="0">
                <a:latin typeface="Times New Roman" panose="02020603050405020304" pitchFamily="18" charset="0"/>
                <a:cs typeface="Times New Roman" panose="02020603050405020304" pitchFamily="18" charset="0"/>
              </a:rPr>
              <a:t>和</a:t>
            </a:r>
            <a:r>
              <a:rPr lang="en-US" altLang="zh-CN" sz="2600" dirty="0" smtClean="0">
                <a:latin typeface="Times New Roman" panose="02020603050405020304" pitchFamily="18" charset="0"/>
                <a:cs typeface="Times New Roman" panose="02020603050405020304" pitchFamily="18" charset="0"/>
              </a:rPr>
              <a:t>M2, F2, </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M1</a:t>
            </a:r>
            <a:r>
              <a:rPr lang="zh-CN" altLang="en-US" sz="2600" dirty="0" smtClean="0">
                <a:latin typeface="Times New Roman" panose="02020603050405020304" pitchFamily="18" charset="0"/>
                <a:cs typeface="Times New Roman" panose="02020603050405020304" pitchFamily="18" charset="0"/>
              </a:rPr>
              <a:t>的妻子是</a:t>
            </a:r>
            <a:r>
              <a:rPr lang="en-US" altLang="zh-CN" sz="2600" dirty="0" smtClean="0">
                <a:latin typeface="Times New Roman" panose="02020603050405020304" pitchFamily="18" charset="0"/>
                <a:cs typeface="Times New Roman" panose="02020603050405020304" pitchFamily="18" charset="0"/>
              </a:rPr>
              <a:t>F1, </a:t>
            </a:r>
            <a:r>
              <a:rPr lang="zh-CN" altLang="en-US" sz="2600" dirty="0" smtClean="0">
                <a:latin typeface="Times New Roman" panose="02020603050405020304" pitchFamily="18" charset="0"/>
                <a:cs typeface="Times New Roman" panose="02020603050405020304" pitchFamily="18" charset="0"/>
              </a:rPr>
              <a:t>但他更爱</a:t>
            </a:r>
            <a:r>
              <a:rPr lang="en-US" altLang="zh-CN" sz="2600" dirty="0" smtClean="0">
                <a:latin typeface="Times New Roman" panose="02020603050405020304" pitchFamily="18" charset="0"/>
                <a:cs typeface="Times New Roman" panose="02020603050405020304" pitchFamily="18" charset="0"/>
              </a:rPr>
              <a:t>F2;</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F2</a:t>
            </a:r>
            <a:r>
              <a:rPr lang="zh-CN" altLang="en-US" sz="2600" dirty="0" smtClean="0">
                <a:latin typeface="Times New Roman" panose="02020603050405020304" pitchFamily="18" charset="0"/>
                <a:cs typeface="Times New Roman" panose="02020603050405020304" pitchFamily="18" charset="0"/>
              </a:rPr>
              <a:t>的丈夫虽说是</a:t>
            </a:r>
            <a:r>
              <a:rPr lang="en-US" altLang="zh-CN" sz="2600" dirty="0" smtClean="0">
                <a:latin typeface="Times New Roman" panose="02020603050405020304" pitchFamily="18" charset="0"/>
                <a:cs typeface="Times New Roman" panose="02020603050405020304" pitchFamily="18" charset="0"/>
              </a:rPr>
              <a:t>M2. </a:t>
            </a:r>
            <a:r>
              <a:rPr lang="zh-CN" altLang="en-US" sz="2600" dirty="0" smtClean="0">
                <a:latin typeface="Times New Roman" panose="02020603050405020304" pitchFamily="18" charset="0"/>
                <a:cs typeface="Times New Roman" panose="02020603050405020304" pitchFamily="18" charset="0"/>
              </a:rPr>
              <a:t>但她更爱</a:t>
            </a:r>
            <a:r>
              <a:rPr lang="en-US" altLang="zh-CN" sz="2600" dirty="0" smtClean="0">
                <a:latin typeface="Times New Roman" panose="02020603050405020304" pitchFamily="18" charset="0"/>
                <a:cs typeface="Times New Roman" panose="02020603050405020304" pitchFamily="18" charset="0"/>
              </a:rPr>
              <a:t>M1</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注意是更爱</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不是最爱）</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能证明</a:t>
            </a:r>
            <a:r>
              <a:rPr lang="zh-CN" altLang="en-US" sz="2600" dirty="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通过上面那个求婚过程</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所有的婚姻都是稳定的</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没有人犯错误</a:t>
            </a:r>
            <a:r>
              <a:rPr lang="en-US" altLang="zh-CN" sz="2600" dirty="0" smtClean="0">
                <a:latin typeface="Times New Roman" panose="02020603050405020304" pitchFamily="18" charset="0"/>
                <a:cs typeface="Times New Roman" panose="02020603050405020304" pitchFamily="18" charset="0"/>
              </a:rPr>
              <a:t>.</a:t>
            </a:r>
            <a:br>
              <a:rPr lang="en-US" altLang="zh-CN" sz="2600" dirty="0" smtClean="0">
                <a:latin typeface="Times New Roman" panose="02020603050405020304" pitchFamily="18" charset="0"/>
                <a:cs typeface="Times New Roman" panose="02020603050405020304" pitchFamily="18" charset="0"/>
              </a:rPr>
            </a:br>
            <a:br>
              <a:rPr lang="en-US" altLang="zh-CN" sz="2600" dirty="0" smtClean="0">
                <a:latin typeface="Times New Roman" panose="02020603050405020304" pitchFamily="18" charset="0"/>
                <a:cs typeface="Times New Roman" panose="02020603050405020304" pitchFamily="18" charset="0"/>
              </a:rPr>
            </a:br>
            <a:endParaRPr lang="en-US" altLang="zh-CN" sz="2600" dirty="0" smtClean="0">
              <a:latin typeface="Times New Roman" panose="02020603050405020304" pitchFamily="18" charset="0"/>
              <a:cs typeface="Times New Roman" panose="02020603050405020304" pitchFamily="18" charset="0"/>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7" name="TextBox 6"/>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anose="02010600030101010101" pitchFamily="2" charset="-122"/>
              </a:rPr>
              <a:t>(1)</a:t>
            </a:r>
            <a:r>
              <a:rPr lang="zh-CN" altLang="en-US" sz="2800" dirty="0" smtClean="0">
                <a:solidFill>
                  <a:srgbClr val="00297A"/>
                </a:solidFill>
                <a:latin typeface="宋体" panose="02010600030101010101" pitchFamily="2" charset="-122"/>
              </a:rPr>
              <a:t>稳定匹配问题</a:t>
            </a:r>
            <a:endParaRPr lang="zh-CN" altLang="en-US" sz="2800" dirty="0">
              <a:solidFill>
                <a:srgbClr val="4D5B6B"/>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type="body" idx="4294967295"/>
          </p:nvPr>
        </p:nvSpPr>
        <p:spPr>
          <a:xfrm>
            <a:off x="631594" y="1833563"/>
            <a:ext cx="8425317" cy="3744912"/>
          </a:xfrm>
        </p:spPr>
        <p:txBody>
          <a:bodyPr/>
          <a:lstStyle/>
          <a:p>
            <a:pPr eaLnBrk="1" hangingPunct="1"/>
            <a:r>
              <a:rPr lang="zh-CN" altLang="en-US" sz="2800" dirty="0" smtClean="0">
                <a:latin typeface="Times New Roman" panose="02020603050405020304" pitchFamily="18" charset="0"/>
                <a:cs typeface="Times New Roman" panose="02020603050405020304" pitchFamily="18" charset="0"/>
              </a:rPr>
              <a:t>猎人要在</a:t>
            </a:r>
            <a:r>
              <a:rPr lang="en-US" altLang="zh-CN" sz="2800" dirty="0" smtClean="0">
                <a:latin typeface="Times New Roman" panose="02020603050405020304" pitchFamily="18" charset="0"/>
                <a:cs typeface="Times New Roman" panose="02020603050405020304" pitchFamily="18" charset="0"/>
              </a:rPr>
              <a:t>n*n</a:t>
            </a:r>
            <a:r>
              <a:rPr lang="zh-CN" altLang="en-US" sz="2800" dirty="0" smtClean="0">
                <a:latin typeface="Times New Roman" panose="02020603050405020304" pitchFamily="18" charset="0"/>
                <a:cs typeface="Times New Roman" panose="02020603050405020304" pitchFamily="18" charset="0"/>
              </a:rPr>
              <a:t>的格子里打鸟，他可以在某一行中打一枪，这样此行中的所有鸟都被打掉，也可以在某一列中打，这样此列中的所有鸟都打掉。问至少打几枪，才能打光所有的鸟？</a:t>
            </a:r>
            <a:endParaRPr lang="zh-CN" altLang="en-US" sz="2800" dirty="0" smtClean="0">
              <a:latin typeface="Times New Roman" panose="02020603050405020304" pitchFamily="18" charset="0"/>
              <a:cs typeface="Times New Roman" panose="02020603050405020304" pitchFamily="18" charset="0"/>
            </a:endParaRPr>
          </a:p>
          <a:p>
            <a:pPr eaLnBrk="1" hangingPunct="1"/>
            <a:r>
              <a:rPr lang="zh-CN" altLang="en-US" sz="2800" dirty="0" smtClean="0">
                <a:latin typeface="Times New Roman" panose="02020603050405020304" pitchFamily="18" charset="0"/>
                <a:cs typeface="Times New Roman" panose="02020603050405020304" pitchFamily="18" charset="0"/>
              </a:rPr>
              <a:t>建图：二分图的</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部为每一行，</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部为每一列，如果</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i,j</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有一只鸟，那么连接</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部的</a:t>
            </a:r>
            <a:r>
              <a:rPr lang="en-US" altLang="zh-CN" sz="2800" dirty="0" err="1"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与</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部的</a:t>
            </a:r>
            <a:r>
              <a:rPr lang="en-US" altLang="zh-CN" sz="2800" dirty="0" smtClean="0">
                <a:latin typeface="Times New Roman" panose="02020603050405020304" pitchFamily="18" charset="0"/>
                <a:cs typeface="Times New Roman" panose="02020603050405020304" pitchFamily="18" charset="0"/>
              </a:rPr>
              <a:t>j</a:t>
            </a:r>
            <a:r>
              <a:rPr lang="zh-CN" altLang="en-US" sz="2800" dirty="0" smtClean="0">
                <a:latin typeface="Times New Roman" panose="02020603050405020304" pitchFamily="18" charset="0"/>
                <a:cs typeface="Times New Roman" panose="02020603050405020304" pitchFamily="18" charset="0"/>
              </a:rPr>
              <a:t>。</a:t>
            </a:r>
            <a:endParaRPr lang="zh-CN" altLang="en-US" sz="2800" dirty="0" smtClean="0">
              <a:latin typeface="Times New Roman" panose="02020603050405020304" pitchFamily="18" charset="0"/>
              <a:cs typeface="Times New Roman" panose="02020603050405020304" pitchFamily="18" charset="0"/>
            </a:endParaRPr>
          </a:p>
          <a:p>
            <a:pPr eaLnBrk="1" hangingPunct="1"/>
            <a:r>
              <a:rPr lang="zh-CN" altLang="en-US" sz="2800" dirty="0" smtClean="0">
                <a:latin typeface="Times New Roman" panose="02020603050405020304" pitchFamily="18" charset="0"/>
                <a:cs typeface="Times New Roman" panose="02020603050405020304" pitchFamily="18" charset="0"/>
              </a:rPr>
              <a:t>该二分图的最大匹配数则是最少要打的枪数。</a:t>
            </a:r>
            <a:endParaRPr lang="zh-CN" altLang="en-US" sz="2800" dirty="0" smtClean="0">
              <a:latin typeface="Times New Roman" panose="02020603050405020304" pitchFamily="18" charset="0"/>
              <a:cs typeface="Times New Roman" panose="02020603050405020304" pitchFamily="18" charset="0"/>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7" name="TextBox 6"/>
          <p:cNvSpPr txBox="1"/>
          <p:nvPr/>
        </p:nvSpPr>
        <p:spPr>
          <a:xfrm>
            <a:off x="391885" y="1233713"/>
            <a:ext cx="2710999" cy="523220"/>
          </a:xfrm>
          <a:prstGeom prst="rect">
            <a:avLst/>
          </a:prstGeom>
          <a:noFill/>
        </p:spPr>
        <p:txBody>
          <a:bodyPr wrap="none" rtlCol="0">
            <a:spAutoFit/>
          </a:bodyPr>
          <a:lstStyle/>
          <a:p>
            <a:r>
              <a:rPr lang="zh-CN" altLang="en-US" sz="2800" dirty="0" smtClean="0">
                <a:solidFill>
                  <a:srgbClr val="00297A"/>
                </a:solidFill>
                <a:latin typeface="Times New Roman" panose="02020603050405020304" pitchFamily="18" charset="0"/>
                <a:cs typeface="Times New Roman" panose="02020603050405020304" pitchFamily="18" charset="0"/>
              </a:rPr>
              <a:t>（</a:t>
            </a:r>
            <a:r>
              <a:rPr lang="en-US" altLang="zh-CN" sz="2800" dirty="0" smtClean="0">
                <a:solidFill>
                  <a:srgbClr val="00297A"/>
                </a:solidFill>
                <a:latin typeface="Times New Roman" panose="02020603050405020304" pitchFamily="18" charset="0"/>
                <a:cs typeface="Times New Roman" panose="02020603050405020304" pitchFamily="18" charset="0"/>
              </a:rPr>
              <a:t>2</a:t>
            </a:r>
            <a:r>
              <a:rPr lang="zh-CN" altLang="en-US" sz="2800" dirty="0" smtClean="0">
                <a:solidFill>
                  <a:srgbClr val="00297A"/>
                </a:solidFill>
                <a:latin typeface="Times New Roman" panose="02020603050405020304" pitchFamily="18" charset="0"/>
                <a:cs typeface="Times New Roman" panose="02020603050405020304" pitchFamily="18" charset="0"/>
              </a:rPr>
              <a:t>） 猎人打鸟</a:t>
            </a:r>
            <a:endParaRPr lang="zh-CN" altLang="en-US" sz="2800" dirty="0" smtClean="0">
              <a:solidFill>
                <a:srgbClr val="00297A"/>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6819">
                                            <p:txEl>
                                              <p:pRg st="1" end="1"/>
                                            </p:txEl>
                                          </p:spTgt>
                                        </p:tgtEl>
                                        <p:attrNameLst>
                                          <p:attrName>style.visibility</p:attrName>
                                        </p:attrNameLst>
                                      </p:cBhvr>
                                      <p:to>
                                        <p:strVal val="visible"/>
                                      </p:to>
                                    </p:set>
                                    <p:animEffect transition="in" filter="blinds(horizontal)">
                                      <p:cBhvr>
                                        <p:cTn id="7" dur="500"/>
                                        <p:tgtEl>
                                          <p:spTgt spid="1186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6819">
                                            <p:txEl>
                                              <p:pRg st="2" end="2"/>
                                            </p:txEl>
                                          </p:spTgt>
                                        </p:tgtEl>
                                        <p:attrNameLst>
                                          <p:attrName>style.visibility</p:attrName>
                                        </p:attrNameLst>
                                      </p:cBhvr>
                                      <p:to>
                                        <p:strVal val="visible"/>
                                      </p:to>
                                    </p:set>
                                    <p:animEffect transition="in" filter="blinds(horizontal)">
                                      <p:cBhvr>
                                        <p:cTn id="12" dur="500"/>
                                        <p:tgtEl>
                                          <p:spTgt spid="1186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7" name="Rectangle 3"/>
          <p:cNvSpPr>
            <a:spLocks noGrp="1" noChangeArrowheads="1"/>
          </p:cNvSpPr>
          <p:nvPr>
            <p:ph type="body" sz="half" idx="4294967295"/>
          </p:nvPr>
        </p:nvSpPr>
        <p:spPr>
          <a:xfrm>
            <a:off x="725714" y="1952625"/>
            <a:ext cx="4679950" cy="3933825"/>
          </a:xfrm>
          <a:noFill/>
        </p:spPr>
        <p:txBody>
          <a:bodyPr/>
          <a:lstStyle/>
          <a:p>
            <a:pPr marL="0" indent="0"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问题描述</a:t>
            </a:r>
            <a:endParaRPr lang="zh-CN" altLang="en-US" dirty="0" smtClean="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有一个</a:t>
            </a:r>
            <a:r>
              <a:rPr lang="en-US" altLang="zh-CN" sz="2400" dirty="0" smtClean="0">
                <a:latin typeface="Times New Roman" panose="02020603050405020304" pitchFamily="18" charset="0"/>
                <a:cs typeface="Times New Roman" panose="02020603050405020304" pitchFamily="18" charset="0"/>
              </a:rPr>
              <a:t>N*M(N,M&lt;=50)</a:t>
            </a:r>
            <a:r>
              <a:rPr lang="zh-CN" altLang="en-US" sz="2400" dirty="0" smtClean="0">
                <a:latin typeface="Times New Roman" panose="02020603050405020304" pitchFamily="18" charset="0"/>
                <a:cs typeface="Times New Roman" panose="02020603050405020304" pitchFamily="18" charset="0"/>
              </a:rPr>
              <a:t>的棋盘，棋盘的每一格是三种类型之一：空地、草地、墙。机器人只能放在空地上。在同一行或同一列的两个机器人，若它们之间没有墙，则它们可以互相攻击。问给定的棋盘，最多可以放置多少个机器人，使它们不能互相攻击。</a:t>
            </a:r>
            <a:endParaRPr lang="zh-CN" altLang="en-US" sz="2400" dirty="0" smtClean="0">
              <a:latin typeface="Times New Roman" panose="02020603050405020304" pitchFamily="18" charset="0"/>
              <a:cs typeface="Times New Roman" panose="02020603050405020304" pitchFamily="18" charset="0"/>
            </a:endParaRPr>
          </a:p>
        </p:txBody>
      </p:sp>
      <p:grpSp>
        <p:nvGrpSpPr>
          <p:cNvPr id="2" name="Group 4"/>
          <p:cNvGrpSpPr/>
          <p:nvPr/>
        </p:nvGrpSpPr>
        <p:grpSpPr bwMode="auto">
          <a:xfrm>
            <a:off x="5580063" y="1665288"/>
            <a:ext cx="2876550" cy="2676525"/>
            <a:chOff x="3515" y="1049"/>
            <a:chExt cx="1812" cy="1686"/>
          </a:xfrm>
        </p:grpSpPr>
        <p:sp>
          <p:nvSpPr>
            <p:cNvPr id="83993" name="Rectangle 5"/>
            <p:cNvSpPr>
              <a:spLocks noChangeArrowheads="1"/>
            </p:cNvSpPr>
            <p:nvPr/>
          </p:nvSpPr>
          <p:spPr bwMode="auto">
            <a:xfrm>
              <a:off x="4965" y="2398"/>
              <a:ext cx="362" cy="337"/>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4" name="Rectangle 6"/>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5" name="Rectangle 7"/>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6" name="Rectangle 8"/>
            <p:cNvSpPr>
              <a:spLocks noChangeArrowheads="1"/>
            </p:cNvSpPr>
            <p:nvPr/>
          </p:nvSpPr>
          <p:spPr bwMode="auto">
            <a:xfrm>
              <a:off x="3877" y="2398"/>
              <a:ext cx="363" cy="337"/>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7" name="Rectangle 9"/>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8" name="Rectangle 10"/>
            <p:cNvSpPr>
              <a:spLocks noChangeArrowheads="1"/>
            </p:cNvSpPr>
            <p:nvPr/>
          </p:nvSpPr>
          <p:spPr bwMode="auto">
            <a:xfrm>
              <a:off x="4965" y="2061"/>
              <a:ext cx="362" cy="337"/>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9" name="Rectangle 11"/>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0" name="Rectangle 12"/>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1" name="Rectangle 13"/>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2" name="Rectangle 14"/>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3" name="Rectangle 15"/>
            <p:cNvSpPr>
              <a:spLocks noChangeArrowheads="1"/>
            </p:cNvSpPr>
            <p:nvPr/>
          </p:nvSpPr>
          <p:spPr bwMode="auto">
            <a:xfrm>
              <a:off x="4965" y="1723"/>
              <a:ext cx="362" cy="338"/>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4" name="Rectangle 16"/>
            <p:cNvSpPr>
              <a:spLocks noChangeArrowheads="1"/>
            </p:cNvSpPr>
            <p:nvPr/>
          </p:nvSpPr>
          <p:spPr bwMode="auto">
            <a:xfrm>
              <a:off x="4602" y="1723"/>
              <a:ext cx="363" cy="338"/>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5" name="Rectangle 17"/>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6" name="Rectangle 18"/>
            <p:cNvSpPr>
              <a:spLocks noChangeArrowheads="1"/>
            </p:cNvSpPr>
            <p:nvPr/>
          </p:nvSpPr>
          <p:spPr bwMode="auto">
            <a:xfrm>
              <a:off x="3877" y="1723"/>
              <a:ext cx="363" cy="338"/>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7" name="Rectangle 19"/>
            <p:cNvSpPr>
              <a:spLocks noChangeArrowheads="1"/>
            </p:cNvSpPr>
            <p:nvPr/>
          </p:nvSpPr>
          <p:spPr bwMode="auto">
            <a:xfrm>
              <a:off x="3515" y="1723"/>
              <a:ext cx="362" cy="338"/>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8" name="Rectangle 20"/>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CC3300"/>
                </a:solidFill>
                <a:latin typeface="Times New Roman" panose="02020603050405020304" pitchFamily="18" charset="0"/>
                <a:cs typeface="Times New Roman" panose="02020603050405020304" pitchFamily="18" charset="0"/>
              </a:endParaRPr>
            </a:p>
          </p:txBody>
        </p:sp>
        <p:sp>
          <p:nvSpPr>
            <p:cNvPr id="84009" name="Rectangle 21"/>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0" name="Rectangle 22"/>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1" name="Rectangle 23"/>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2" name="Rectangle 24"/>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3" name="Rectangle 25"/>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4" name="Rectangle 26"/>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5" name="Rectangle 27"/>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6" name="Rectangle 28"/>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7" name="Rectangle 29"/>
            <p:cNvSpPr>
              <a:spLocks noChangeArrowheads="1"/>
            </p:cNvSpPr>
            <p:nvPr/>
          </p:nvSpPr>
          <p:spPr bwMode="auto">
            <a:xfrm>
              <a:off x="3515" y="1049"/>
              <a:ext cx="362" cy="337"/>
            </a:xfrm>
            <a:prstGeom prst="rect">
              <a:avLst/>
            </a:prstGeom>
            <a:solidFill>
              <a:srgbClr val="CCECFF"/>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8" name="Line 30"/>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sp>
          <p:nvSpPr>
            <p:cNvPr id="84019" name="Line 31"/>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sp>
          <p:nvSpPr>
            <p:cNvPr id="84020" name="Line 32"/>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sp>
          <p:nvSpPr>
            <p:cNvPr id="84021" name="Line 33"/>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grpSp>
      <p:grpSp>
        <p:nvGrpSpPr>
          <p:cNvPr id="3" name="Group 34"/>
          <p:cNvGrpSpPr/>
          <p:nvPr/>
        </p:nvGrpSpPr>
        <p:grpSpPr bwMode="auto">
          <a:xfrm>
            <a:off x="5580063" y="4581526"/>
            <a:ext cx="1825753" cy="1481524"/>
            <a:chOff x="3515" y="2886"/>
            <a:chExt cx="1021" cy="978"/>
          </a:xfrm>
        </p:grpSpPr>
        <p:sp>
          <p:nvSpPr>
            <p:cNvPr id="83975" name="Rectangle 35"/>
            <p:cNvSpPr>
              <a:spLocks noChangeArrowheads="1"/>
            </p:cNvSpPr>
            <p:nvPr/>
          </p:nvSpPr>
          <p:spPr bwMode="auto">
            <a:xfrm>
              <a:off x="3855" y="3538"/>
              <a:ext cx="681" cy="326"/>
            </a:xfrm>
            <a:prstGeom prst="rect">
              <a:avLst/>
            </a:prstGeom>
            <a:noFill/>
            <a:ln w="9525">
              <a:noFill/>
              <a:miter lim="800000"/>
            </a:ln>
          </p:spPr>
          <p:txBody>
            <a:bodyPr lIns="90000" tIns="46800" rIns="90000" bIns="46800"/>
            <a:lstStyle/>
            <a:p>
              <a:pPr>
                <a:spcBef>
                  <a:spcPct val="20000"/>
                </a:spcBef>
                <a:buClr>
                  <a:srgbClr val="89AAD3"/>
                </a:buClr>
                <a:buSzPct val="70000"/>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Wall</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83976" name="Rectangle 36"/>
            <p:cNvSpPr>
              <a:spLocks noChangeArrowheads="1"/>
            </p:cNvSpPr>
            <p:nvPr/>
          </p:nvSpPr>
          <p:spPr bwMode="auto">
            <a:xfrm>
              <a:off x="3515" y="3538"/>
              <a:ext cx="340" cy="326"/>
            </a:xfrm>
            <a:prstGeom prst="rect">
              <a:avLst/>
            </a:prstGeom>
            <a:solidFill>
              <a:srgbClr val="000000"/>
            </a:solidFill>
            <a:ln w="9525">
              <a:solidFill>
                <a:schemeClr val="tx1"/>
              </a:solidFill>
              <a:miter lim="800000"/>
            </a:ln>
          </p:spPr>
          <p:txBody>
            <a:bodyPr/>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77" name="Rectangle 37"/>
            <p:cNvSpPr>
              <a:spLocks noChangeArrowheads="1"/>
            </p:cNvSpPr>
            <p:nvPr/>
          </p:nvSpPr>
          <p:spPr bwMode="auto">
            <a:xfrm>
              <a:off x="3855" y="3212"/>
              <a:ext cx="681" cy="326"/>
            </a:xfrm>
            <a:prstGeom prst="rect">
              <a:avLst/>
            </a:prstGeom>
            <a:noFill/>
            <a:ln w="9525">
              <a:noFill/>
              <a:miter lim="800000"/>
            </a:ln>
          </p:spPr>
          <p:txBody>
            <a:bodyPr lIns="90000" tIns="46800" rIns="90000" bIns="46800"/>
            <a:lstStyle/>
            <a:p>
              <a:pPr>
                <a:spcBef>
                  <a:spcPct val="20000"/>
                </a:spcBef>
                <a:buClr>
                  <a:srgbClr val="89AAD3"/>
                </a:buClr>
                <a:buSzPct val="70000"/>
                <a:buFont typeface="Wingdings" panose="05000000000000000000" pitchFamily="2" charset="2"/>
                <a:buNone/>
              </a:pPr>
              <a:r>
                <a:rPr lang="en-US" altLang="zh-CN" dirty="0">
                  <a:solidFill>
                    <a:srgbClr val="000000"/>
                  </a:solidFill>
                  <a:latin typeface="Times New Roman" panose="02020603050405020304" pitchFamily="18" charset="0"/>
                  <a:cs typeface="Times New Roman" panose="02020603050405020304" pitchFamily="18" charset="0"/>
                </a:rPr>
                <a:t>  Grass</a:t>
              </a:r>
              <a:endParaRPr lang="en-US" altLang="zh-CN" dirty="0">
                <a:solidFill>
                  <a:srgbClr val="000000"/>
                </a:solidFill>
                <a:latin typeface="Times New Roman" panose="02020603050405020304" pitchFamily="18" charset="0"/>
                <a:cs typeface="Times New Roman" panose="02020603050405020304" pitchFamily="18" charset="0"/>
              </a:endParaRPr>
            </a:p>
          </p:txBody>
        </p:sp>
        <p:sp>
          <p:nvSpPr>
            <p:cNvPr id="83978" name="Rectangle 38"/>
            <p:cNvSpPr>
              <a:spLocks noChangeArrowheads="1"/>
            </p:cNvSpPr>
            <p:nvPr/>
          </p:nvSpPr>
          <p:spPr bwMode="auto">
            <a:xfrm>
              <a:off x="3515" y="3212"/>
              <a:ext cx="340" cy="326"/>
            </a:xfrm>
            <a:prstGeom prst="rect">
              <a:avLst/>
            </a:prstGeom>
            <a:solidFill>
              <a:srgbClr val="339933"/>
            </a:solidFill>
            <a:ln w="9525">
              <a:solidFill>
                <a:schemeClr val="tx1"/>
              </a:solidFill>
              <a:miter lim="800000"/>
            </a:ln>
          </p:spPr>
          <p:txBody>
            <a:bodyPr/>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79" name="Rectangle 39"/>
            <p:cNvSpPr>
              <a:spLocks noChangeArrowheads="1"/>
            </p:cNvSpPr>
            <p:nvPr/>
          </p:nvSpPr>
          <p:spPr bwMode="auto">
            <a:xfrm>
              <a:off x="3855" y="2886"/>
              <a:ext cx="681" cy="326"/>
            </a:xfrm>
            <a:prstGeom prst="rect">
              <a:avLst/>
            </a:prstGeom>
            <a:noFill/>
            <a:ln w="9525">
              <a:noFill/>
              <a:miter lim="800000"/>
            </a:ln>
          </p:spPr>
          <p:txBody>
            <a:bodyPr lIns="90000" tIns="46800" rIns="90000" bIns="46800"/>
            <a:lstStyle/>
            <a:p>
              <a:pPr>
                <a:spcBef>
                  <a:spcPct val="20000"/>
                </a:spcBef>
                <a:buClr>
                  <a:srgbClr val="89AAD3"/>
                </a:buClr>
                <a:buSzPct val="70000"/>
                <a:buFont typeface="Wingdings" panose="05000000000000000000" pitchFamily="2" charset="2"/>
                <a:buNone/>
              </a:pPr>
              <a:r>
                <a:rPr lang="en-US" altLang="zh-CN">
                  <a:solidFill>
                    <a:srgbClr val="000000"/>
                  </a:solidFill>
                  <a:latin typeface="Times New Roman" panose="02020603050405020304" pitchFamily="18" charset="0"/>
                  <a:cs typeface="Times New Roman" panose="02020603050405020304" pitchFamily="18" charset="0"/>
                </a:rPr>
                <a:t>  Empty</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83980" name="Rectangle 40"/>
            <p:cNvSpPr>
              <a:spLocks noChangeArrowheads="1"/>
            </p:cNvSpPr>
            <p:nvPr/>
          </p:nvSpPr>
          <p:spPr bwMode="auto">
            <a:xfrm>
              <a:off x="3515" y="2886"/>
              <a:ext cx="340" cy="326"/>
            </a:xfrm>
            <a:prstGeom prst="rect">
              <a:avLst/>
            </a:prstGeom>
            <a:solidFill>
              <a:srgbClr val="CCECFF"/>
            </a:solidFill>
            <a:ln w="9525">
              <a:solidFill>
                <a:schemeClr val="tx1"/>
              </a:solidFill>
              <a:miter lim="800000"/>
            </a:ln>
          </p:spPr>
          <p:txBody>
            <a:bodyPr/>
            <a:lstStyle/>
            <a:p>
              <a:pPr>
                <a:spcBef>
                  <a:spcPct val="20000"/>
                </a:spcBef>
                <a:buClr>
                  <a:srgbClr val="89AAD3"/>
                </a:buClr>
                <a:buSzPct val="70000"/>
                <a:buFont typeface="Wingdings" panose="05000000000000000000"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81" name="Line 41"/>
            <p:cNvSpPr>
              <a:spLocks noChangeShapeType="1"/>
            </p:cNvSpPr>
            <p:nvPr/>
          </p:nvSpPr>
          <p:spPr bwMode="auto">
            <a:xfrm>
              <a:off x="3515" y="2886"/>
              <a:ext cx="340" cy="0"/>
            </a:xfrm>
            <a:prstGeom prst="line">
              <a:avLst/>
            </a:prstGeom>
            <a:noFill/>
            <a:ln w="12700" cap="sq">
              <a:solidFill>
                <a:schemeClr val="tx1"/>
              </a:solid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2" name="Line 42"/>
            <p:cNvSpPr>
              <a:spLocks noChangeShapeType="1"/>
            </p:cNvSpPr>
            <p:nvPr/>
          </p:nvSpPr>
          <p:spPr bwMode="auto">
            <a:xfrm>
              <a:off x="3515" y="3212"/>
              <a:ext cx="340" cy="0"/>
            </a:xfrm>
            <a:prstGeom prst="line">
              <a:avLst/>
            </a:prstGeom>
            <a:noFill/>
            <a:ln w="12700">
              <a:solidFill>
                <a:schemeClr val="tx1"/>
              </a:solid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3" name="Line 43"/>
            <p:cNvSpPr>
              <a:spLocks noChangeShapeType="1"/>
            </p:cNvSpPr>
            <p:nvPr/>
          </p:nvSpPr>
          <p:spPr bwMode="auto">
            <a:xfrm>
              <a:off x="3515" y="3864"/>
              <a:ext cx="340" cy="0"/>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4" name="Line 44"/>
            <p:cNvSpPr>
              <a:spLocks noChangeShapeType="1"/>
            </p:cNvSpPr>
            <p:nvPr/>
          </p:nvSpPr>
          <p:spPr bwMode="auto">
            <a:xfrm>
              <a:off x="3515" y="2886"/>
              <a:ext cx="0" cy="326"/>
            </a:xfrm>
            <a:prstGeom prst="line">
              <a:avLst/>
            </a:prstGeom>
            <a:noFill/>
            <a:ln w="12700" cap="sq">
              <a:solidFill>
                <a:schemeClr val="tx1"/>
              </a:solid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5" name="Line 45"/>
            <p:cNvSpPr>
              <a:spLocks noChangeShapeType="1"/>
            </p:cNvSpPr>
            <p:nvPr/>
          </p:nvSpPr>
          <p:spPr bwMode="auto">
            <a:xfrm>
              <a:off x="4536" y="2886"/>
              <a:ext cx="0" cy="326"/>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6" name="Line 46"/>
            <p:cNvSpPr>
              <a:spLocks noChangeShapeType="1"/>
            </p:cNvSpPr>
            <p:nvPr/>
          </p:nvSpPr>
          <p:spPr bwMode="auto">
            <a:xfrm>
              <a:off x="4536" y="3212"/>
              <a:ext cx="0" cy="326"/>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7" name="Line 47"/>
            <p:cNvSpPr>
              <a:spLocks noChangeShapeType="1"/>
            </p:cNvSpPr>
            <p:nvPr/>
          </p:nvSpPr>
          <p:spPr bwMode="auto">
            <a:xfrm>
              <a:off x="4536" y="3538"/>
              <a:ext cx="0" cy="326"/>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8" name="Line 48"/>
            <p:cNvSpPr>
              <a:spLocks noChangeShapeType="1"/>
            </p:cNvSpPr>
            <p:nvPr/>
          </p:nvSpPr>
          <p:spPr bwMode="auto">
            <a:xfrm>
              <a:off x="3855" y="3864"/>
              <a:ext cx="681" cy="0"/>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9" name="Line 49"/>
            <p:cNvSpPr>
              <a:spLocks noChangeShapeType="1"/>
            </p:cNvSpPr>
            <p:nvPr/>
          </p:nvSpPr>
          <p:spPr bwMode="auto">
            <a:xfrm>
              <a:off x="3855" y="2886"/>
              <a:ext cx="681" cy="0"/>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90" name="Line 50"/>
            <p:cNvSpPr>
              <a:spLocks noChangeShapeType="1"/>
            </p:cNvSpPr>
            <p:nvPr/>
          </p:nvSpPr>
          <p:spPr bwMode="auto">
            <a:xfrm>
              <a:off x="3515" y="3212"/>
              <a:ext cx="0" cy="326"/>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91" name="Line 51"/>
            <p:cNvSpPr>
              <a:spLocks noChangeShapeType="1"/>
            </p:cNvSpPr>
            <p:nvPr/>
          </p:nvSpPr>
          <p:spPr bwMode="auto">
            <a:xfrm>
              <a:off x="3855" y="2886"/>
              <a:ext cx="0" cy="326"/>
            </a:xfrm>
            <a:prstGeom prst="line">
              <a:avLst/>
            </a:prstGeom>
            <a:noFill/>
            <a:ln w="12700" cap="sq">
              <a:solidFill>
                <a:schemeClr val="tx1"/>
              </a:solid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92" name="Line 52"/>
            <p:cNvSpPr>
              <a:spLocks noChangeShapeType="1"/>
            </p:cNvSpPr>
            <p:nvPr/>
          </p:nvSpPr>
          <p:spPr bwMode="auto">
            <a:xfrm>
              <a:off x="3515" y="3538"/>
              <a:ext cx="0" cy="326"/>
            </a:xfrm>
            <a:prstGeom prst="line">
              <a:avLst/>
            </a:prstGeom>
            <a:noFill/>
            <a:ln w="28575" cap="sq">
              <a:noFill/>
              <a:rou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grpSp>
      <p:sp>
        <p:nvSpPr>
          <p:cNvPr id="55"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56" name="TextBox 55"/>
          <p:cNvSpPr txBox="1"/>
          <p:nvPr/>
        </p:nvSpPr>
        <p:spPr>
          <a:xfrm>
            <a:off x="508000"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78627">
                                            <p:txEl>
                                              <p:pRg st="0" end="0"/>
                                            </p:txEl>
                                          </p:spTgt>
                                        </p:tgtEl>
                                        <p:attrNameLst>
                                          <p:attrName>style.visibility</p:attrName>
                                        </p:attrNameLst>
                                      </p:cBhvr>
                                      <p:to>
                                        <p:strVal val="visible"/>
                                      </p:to>
                                    </p:set>
                                    <p:animEffect transition="in" filter="dissolve">
                                      <p:cBhvr>
                                        <p:cTn id="15" dur="500"/>
                                        <p:tgtEl>
                                          <p:spTgt spid="1178627">
                                            <p:txEl>
                                              <p:pRg st="0" end="0"/>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78627">
                                            <p:txEl>
                                              <p:pRg st="1" end="1"/>
                                            </p:txEl>
                                          </p:spTgt>
                                        </p:tgtEl>
                                        <p:attrNameLst>
                                          <p:attrName>style.visibility</p:attrName>
                                        </p:attrNameLst>
                                      </p:cBhvr>
                                      <p:to>
                                        <p:strVal val="visible"/>
                                      </p:to>
                                    </p:set>
                                    <p:animEffect transition="in" filter="dissolve">
                                      <p:cBhvr>
                                        <p:cTn id="19" dur="500"/>
                                        <p:tgtEl>
                                          <p:spTgt spid="1178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9651" name="Rectangle 3"/>
          <p:cNvSpPr>
            <a:spLocks noGrp="1" noChangeArrowheads="1"/>
          </p:cNvSpPr>
          <p:nvPr>
            <p:ph type="body" sz="half" idx="4294967295"/>
          </p:nvPr>
        </p:nvSpPr>
        <p:spPr>
          <a:xfrm>
            <a:off x="653144" y="1716088"/>
            <a:ext cx="4429125" cy="523220"/>
          </a:xfrm>
          <a:noFill/>
        </p:spPr>
        <p:txBody>
          <a:bodyPr>
            <a:spAutoFit/>
          </a:bodyPr>
          <a:lstStyle/>
          <a:p>
            <a:pPr marL="0" indent="0" eaLnBrk="1" hangingPunct="1">
              <a:buFont typeface="Wingdings" panose="05000000000000000000" pitchFamily="2" charset="2"/>
              <a:buNone/>
            </a:pPr>
            <a:r>
              <a:rPr lang="zh-CN" altLang="en-US" dirty="0" smtClean="0">
                <a:solidFill>
                  <a:srgbClr val="1001D5"/>
                </a:solidFill>
                <a:latin typeface="Arial" panose="020B0604020202020204" pitchFamily="34" charset="0"/>
                <a:cs typeface="Arial" panose="020B0604020202020204" pitchFamily="34" charset="0"/>
              </a:rPr>
              <a:t>模型一</a:t>
            </a:r>
            <a:endParaRPr lang="zh-CN" altLang="en-US" dirty="0" smtClean="0">
              <a:solidFill>
                <a:srgbClr val="1001D5"/>
              </a:solidFill>
              <a:latin typeface="Arial" panose="020B0604020202020204" pitchFamily="34" charset="0"/>
              <a:cs typeface="Arial" panose="020B0604020202020204" pitchFamily="34" charset="0"/>
            </a:endParaRPr>
          </a:p>
        </p:txBody>
      </p:sp>
      <p:grpSp>
        <p:nvGrpSpPr>
          <p:cNvPr id="2" name="Group 4"/>
          <p:cNvGrpSpPr/>
          <p:nvPr/>
        </p:nvGrpSpPr>
        <p:grpSpPr bwMode="auto">
          <a:xfrm>
            <a:off x="5940425" y="1520825"/>
            <a:ext cx="2339975" cy="2178050"/>
            <a:chOff x="3515" y="1049"/>
            <a:chExt cx="1812" cy="1686"/>
          </a:xfrm>
        </p:grpSpPr>
        <p:sp>
          <p:nvSpPr>
            <p:cNvPr id="85035" name="Rectangle 5"/>
            <p:cNvSpPr>
              <a:spLocks noChangeArrowheads="1"/>
            </p:cNvSpPr>
            <p:nvPr/>
          </p:nvSpPr>
          <p:spPr bwMode="auto">
            <a:xfrm>
              <a:off x="4965" y="2398"/>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5</a:t>
              </a:r>
              <a:endParaRPr lang="en-US" altLang="zh-CN">
                <a:solidFill>
                  <a:srgbClr val="000000"/>
                </a:solidFill>
                <a:cs typeface="Arial" panose="020B0604020202020204" pitchFamily="34" charset="0"/>
              </a:endParaRPr>
            </a:p>
          </p:txBody>
        </p:sp>
        <p:sp>
          <p:nvSpPr>
            <p:cNvPr id="85036" name="Rectangle 6"/>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37" name="Rectangle 7"/>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38" name="Rectangle 8"/>
            <p:cNvSpPr>
              <a:spLocks noChangeArrowheads="1"/>
            </p:cNvSpPr>
            <p:nvPr/>
          </p:nvSpPr>
          <p:spPr bwMode="auto">
            <a:xfrm>
              <a:off x="3877" y="2398"/>
              <a:ext cx="363"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4</a:t>
              </a:r>
              <a:endParaRPr lang="en-US" altLang="zh-CN">
                <a:solidFill>
                  <a:srgbClr val="000000"/>
                </a:solidFill>
                <a:cs typeface="Arial" panose="020B0604020202020204" pitchFamily="34" charset="0"/>
              </a:endParaRPr>
            </a:p>
          </p:txBody>
        </p:sp>
        <p:sp>
          <p:nvSpPr>
            <p:cNvPr id="85039" name="Rectangle 9"/>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40" name="Rectangle 10"/>
            <p:cNvSpPr>
              <a:spLocks noChangeArrowheads="1"/>
            </p:cNvSpPr>
            <p:nvPr/>
          </p:nvSpPr>
          <p:spPr bwMode="auto">
            <a:xfrm>
              <a:off x="4965" y="2061"/>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6</a:t>
              </a:r>
              <a:endParaRPr lang="en-US" altLang="zh-CN">
                <a:solidFill>
                  <a:srgbClr val="000000"/>
                </a:solidFill>
                <a:cs typeface="Arial" panose="020B0604020202020204" pitchFamily="34" charset="0"/>
              </a:endParaRPr>
            </a:p>
          </p:txBody>
        </p:sp>
        <p:sp>
          <p:nvSpPr>
            <p:cNvPr id="85041" name="Rectangle 11"/>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42" name="Rectangle 12"/>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43" name="Rectangle 13"/>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44" name="Rectangle 14"/>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45" name="Rectangle 15"/>
            <p:cNvSpPr>
              <a:spLocks noChangeArrowheads="1"/>
            </p:cNvSpPr>
            <p:nvPr/>
          </p:nvSpPr>
          <p:spPr bwMode="auto">
            <a:xfrm>
              <a:off x="496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7</a:t>
              </a:r>
              <a:endParaRPr lang="en-US" altLang="zh-CN">
                <a:solidFill>
                  <a:srgbClr val="000000"/>
                </a:solidFill>
                <a:cs typeface="Arial" panose="020B0604020202020204" pitchFamily="34" charset="0"/>
              </a:endParaRPr>
            </a:p>
          </p:txBody>
        </p:sp>
        <p:sp>
          <p:nvSpPr>
            <p:cNvPr id="85046" name="Rectangle 16"/>
            <p:cNvSpPr>
              <a:spLocks noChangeArrowheads="1"/>
            </p:cNvSpPr>
            <p:nvPr/>
          </p:nvSpPr>
          <p:spPr bwMode="auto">
            <a:xfrm>
              <a:off x="4602"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8</a:t>
              </a:r>
              <a:endParaRPr lang="en-US" altLang="zh-CN">
                <a:solidFill>
                  <a:srgbClr val="000000"/>
                </a:solidFill>
                <a:cs typeface="Arial" panose="020B0604020202020204" pitchFamily="34" charset="0"/>
              </a:endParaRPr>
            </a:p>
          </p:txBody>
        </p:sp>
        <p:sp>
          <p:nvSpPr>
            <p:cNvPr id="85047" name="Rectangle 17"/>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48" name="Rectangle 18"/>
            <p:cNvSpPr>
              <a:spLocks noChangeArrowheads="1"/>
            </p:cNvSpPr>
            <p:nvPr/>
          </p:nvSpPr>
          <p:spPr bwMode="auto">
            <a:xfrm>
              <a:off x="3877"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3</a:t>
              </a:r>
              <a:endParaRPr lang="en-US" altLang="zh-CN">
                <a:solidFill>
                  <a:srgbClr val="000000"/>
                </a:solidFill>
                <a:cs typeface="Arial" panose="020B0604020202020204" pitchFamily="34" charset="0"/>
              </a:endParaRPr>
            </a:p>
          </p:txBody>
        </p:sp>
        <p:sp>
          <p:nvSpPr>
            <p:cNvPr id="85049" name="Rectangle 19"/>
            <p:cNvSpPr>
              <a:spLocks noChangeArrowheads="1"/>
            </p:cNvSpPr>
            <p:nvPr/>
          </p:nvSpPr>
          <p:spPr bwMode="auto">
            <a:xfrm>
              <a:off x="351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2</a:t>
              </a:r>
              <a:endParaRPr lang="en-US" altLang="zh-CN">
                <a:solidFill>
                  <a:srgbClr val="000000"/>
                </a:solidFill>
                <a:cs typeface="Arial" panose="020B0604020202020204" pitchFamily="34" charset="0"/>
              </a:endParaRPr>
            </a:p>
          </p:txBody>
        </p:sp>
        <p:sp>
          <p:nvSpPr>
            <p:cNvPr id="85050" name="Rectangle 20"/>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CC3300"/>
                </a:solidFill>
                <a:cs typeface="Arial" panose="020B0604020202020204" pitchFamily="34" charset="0"/>
              </a:endParaRPr>
            </a:p>
          </p:txBody>
        </p:sp>
        <p:sp>
          <p:nvSpPr>
            <p:cNvPr id="85051" name="Rectangle 21"/>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2" name="Rectangle 22"/>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3" name="Rectangle 23"/>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4" name="Rectangle 24"/>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5" name="Rectangle 25"/>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6" name="Rectangle 26"/>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7" name="Rectangle 27"/>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8" name="Rectangle 28"/>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5059" name="Rectangle 29"/>
            <p:cNvSpPr>
              <a:spLocks noChangeArrowheads="1"/>
            </p:cNvSpPr>
            <p:nvPr/>
          </p:nvSpPr>
          <p:spPr bwMode="auto">
            <a:xfrm>
              <a:off x="3515" y="1049"/>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r>
                <a:rPr lang="en-US" altLang="zh-CN">
                  <a:solidFill>
                    <a:srgbClr val="000000"/>
                  </a:solidFill>
                  <a:cs typeface="Arial" panose="020B0604020202020204" pitchFamily="34" charset="0"/>
                </a:rPr>
                <a:t>1</a:t>
              </a:r>
              <a:endParaRPr lang="en-US" altLang="zh-CN">
                <a:solidFill>
                  <a:srgbClr val="000000"/>
                </a:solidFill>
                <a:cs typeface="Arial" panose="020B0604020202020204" pitchFamily="34" charset="0"/>
              </a:endParaRPr>
            </a:p>
          </p:txBody>
        </p:sp>
        <p:sp>
          <p:nvSpPr>
            <p:cNvPr id="85060" name="Line 30"/>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4D5B6B"/>
                </a:solidFill>
                <a:cs typeface="Arial" panose="020B0604020202020204" pitchFamily="34" charset="0"/>
              </a:endParaRPr>
            </a:p>
          </p:txBody>
        </p:sp>
        <p:sp>
          <p:nvSpPr>
            <p:cNvPr id="85061" name="Line 31"/>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4D5B6B"/>
                </a:solidFill>
                <a:cs typeface="Arial" panose="020B0604020202020204" pitchFamily="34" charset="0"/>
              </a:endParaRPr>
            </a:p>
          </p:txBody>
        </p:sp>
        <p:sp>
          <p:nvSpPr>
            <p:cNvPr id="85062" name="Line 32"/>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4D5B6B"/>
                </a:solidFill>
                <a:cs typeface="Arial" panose="020B0604020202020204" pitchFamily="34" charset="0"/>
              </a:endParaRPr>
            </a:p>
          </p:txBody>
        </p:sp>
        <p:sp>
          <p:nvSpPr>
            <p:cNvPr id="85063" name="Line 33"/>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4D5B6B"/>
                </a:solidFill>
                <a:cs typeface="Arial" panose="020B0604020202020204" pitchFamily="34" charset="0"/>
              </a:endParaRPr>
            </a:p>
          </p:txBody>
        </p:sp>
      </p:grpSp>
      <p:sp>
        <p:nvSpPr>
          <p:cNvPr id="1179699" name="Text Box 51"/>
          <p:cNvSpPr txBox="1">
            <a:spLocks noChangeArrowheads="1"/>
          </p:cNvSpPr>
          <p:nvPr/>
        </p:nvSpPr>
        <p:spPr bwMode="auto">
          <a:xfrm>
            <a:off x="776968" y="4749800"/>
            <a:ext cx="4789488" cy="461665"/>
          </a:xfrm>
          <a:prstGeom prst="rect">
            <a:avLst/>
          </a:prstGeom>
          <a:noFill/>
          <a:ln w="9525">
            <a:noFill/>
            <a:miter lim="800000"/>
          </a:ln>
        </p:spPr>
        <p:txBody>
          <a:bodyPr>
            <a:spAutoFit/>
          </a:bodyPr>
          <a:lstStyle/>
          <a:p>
            <a:pPr>
              <a:spcBef>
                <a:spcPct val="50000"/>
              </a:spcBef>
            </a:pPr>
            <a:r>
              <a:rPr lang="zh-CN" altLang="en-US" b="0" dirty="0">
                <a:solidFill>
                  <a:srgbClr val="000000"/>
                </a:solidFill>
                <a:ea typeface="华文中宋" panose="02010600040101010101" pitchFamily="2" charset="-122"/>
                <a:cs typeface="Arial" panose="020B0604020202020204" pitchFamily="34" charset="0"/>
              </a:rPr>
              <a:t>于是，问题转化为求图</a:t>
            </a:r>
            <a:r>
              <a:rPr lang="zh-CN" altLang="en-US" b="0" dirty="0" smtClean="0">
                <a:solidFill>
                  <a:srgbClr val="000000"/>
                </a:solidFill>
                <a:ea typeface="华文中宋" panose="02010600040101010101" pitchFamily="2" charset="-122"/>
                <a:cs typeface="Arial" panose="020B0604020202020204" pitchFamily="34" charset="0"/>
              </a:rPr>
              <a:t>的</a:t>
            </a:r>
            <a:r>
              <a:rPr lang="zh-CN" altLang="en-US" b="0" dirty="0">
                <a:solidFill>
                  <a:srgbClr val="000000"/>
                </a:solidFill>
                <a:ea typeface="华文中宋" panose="02010600040101010101" pitchFamily="2" charset="-122"/>
                <a:cs typeface="Arial" panose="020B0604020202020204" pitchFamily="34" charset="0"/>
              </a:rPr>
              <a:t>着色</a:t>
            </a:r>
            <a:r>
              <a:rPr lang="zh-CN" altLang="en-US" b="0" dirty="0" smtClean="0">
                <a:solidFill>
                  <a:srgbClr val="000000"/>
                </a:solidFill>
                <a:ea typeface="华文中宋" panose="02010600040101010101" pitchFamily="2" charset="-122"/>
                <a:cs typeface="Arial" panose="020B0604020202020204" pitchFamily="34" charset="0"/>
              </a:rPr>
              <a:t>问题</a:t>
            </a:r>
            <a:r>
              <a:rPr lang="zh-CN" altLang="en-US" b="0" dirty="0">
                <a:solidFill>
                  <a:srgbClr val="000000"/>
                </a:solidFill>
                <a:ea typeface="华文中宋" panose="02010600040101010101" pitchFamily="2" charset="-122"/>
                <a:cs typeface="Arial" panose="020B0604020202020204" pitchFamily="34" charset="0"/>
              </a:rPr>
              <a:t>。</a:t>
            </a:r>
            <a:endParaRPr lang="zh-CN" altLang="en-US" b="0" dirty="0">
              <a:solidFill>
                <a:srgbClr val="000000"/>
              </a:solidFill>
              <a:ea typeface="华文中宋" panose="02010600040101010101" pitchFamily="2" charset="-122"/>
              <a:cs typeface="Arial" panose="020B0604020202020204" pitchFamily="34" charset="0"/>
            </a:endParaRPr>
          </a:p>
        </p:txBody>
      </p:sp>
      <p:sp>
        <p:nvSpPr>
          <p:cNvPr id="1179700" name="Text Box 52"/>
          <p:cNvSpPr txBox="1">
            <a:spLocks noChangeArrowheads="1"/>
          </p:cNvSpPr>
          <p:nvPr/>
        </p:nvSpPr>
        <p:spPr bwMode="auto">
          <a:xfrm>
            <a:off x="729570" y="2241550"/>
            <a:ext cx="5151437" cy="2492375"/>
          </a:xfrm>
          <a:prstGeom prst="rect">
            <a:avLst/>
          </a:prstGeom>
          <a:noFill/>
          <a:ln w="9525">
            <a:noFill/>
            <a:miter lim="800000"/>
          </a:ln>
        </p:spPr>
        <p:txBody>
          <a:bodyPr>
            <a:spAutoFit/>
          </a:bodyPr>
          <a:lstStyle/>
          <a:p>
            <a:pPr>
              <a:spcBef>
                <a:spcPct val="50000"/>
              </a:spcBef>
            </a:pPr>
            <a:r>
              <a:rPr lang="zh-CN" altLang="en-US" b="0" dirty="0">
                <a:solidFill>
                  <a:srgbClr val="000000"/>
                </a:solidFill>
                <a:ea typeface="华文中宋" panose="02010600040101010101" pitchFamily="2" charset="-122"/>
                <a:cs typeface="Arial" panose="020B0604020202020204" pitchFamily="34" charset="0"/>
              </a:rPr>
              <a:t>在问题的原型中，草地，墙这些信息不是我们所关心的，我们关心的只是空地和空地之间的联系。因此，我们很自然想到了下面这种简单的模型：</a:t>
            </a:r>
            <a:endParaRPr lang="zh-CN" altLang="en-US" b="0" dirty="0">
              <a:solidFill>
                <a:srgbClr val="000000"/>
              </a:solidFill>
              <a:ea typeface="华文中宋" panose="02010600040101010101" pitchFamily="2" charset="-122"/>
              <a:cs typeface="Arial" panose="020B0604020202020204" pitchFamily="34" charset="0"/>
            </a:endParaRPr>
          </a:p>
          <a:p>
            <a:pPr>
              <a:spcBef>
                <a:spcPct val="50000"/>
              </a:spcBef>
            </a:pPr>
            <a:r>
              <a:rPr lang="zh-CN" altLang="en-US" b="0" dirty="0">
                <a:solidFill>
                  <a:srgbClr val="000000"/>
                </a:solidFill>
                <a:ea typeface="华文中宋" panose="02010600040101010101" pitchFamily="2" charset="-122"/>
                <a:cs typeface="Arial" panose="020B0604020202020204" pitchFamily="34" charset="0"/>
              </a:rPr>
              <a:t>以空地为顶点，有冲突的空地间连边，我们可以得到右边的这个图：</a:t>
            </a:r>
            <a:endParaRPr lang="zh-CN" altLang="en-US" b="0" dirty="0">
              <a:solidFill>
                <a:srgbClr val="000000"/>
              </a:solidFill>
              <a:ea typeface="华文中宋" panose="02010600040101010101" pitchFamily="2" charset="-122"/>
              <a:cs typeface="Arial" panose="020B0604020202020204" pitchFamily="34" charset="0"/>
            </a:endParaRPr>
          </a:p>
        </p:txBody>
      </p:sp>
      <p:grpSp>
        <p:nvGrpSpPr>
          <p:cNvPr id="4" name="Group 55"/>
          <p:cNvGrpSpPr/>
          <p:nvPr/>
        </p:nvGrpSpPr>
        <p:grpSpPr bwMode="auto">
          <a:xfrm>
            <a:off x="6244318" y="3940403"/>
            <a:ext cx="1835150" cy="2233612"/>
            <a:chOff x="3969" y="2520"/>
            <a:chExt cx="1156" cy="1407"/>
          </a:xfrm>
        </p:grpSpPr>
        <p:sp>
          <p:nvSpPr>
            <p:cNvPr id="85003" name="Line 56"/>
            <p:cNvSpPr>
              <a:spLocks noChangeShapeType="1"/>
            </p:cNvSpPr>
            <p:nvPr/>
          </p:nvSpPr>
          <p:spPr bwMode="auto">
            <a:xfrm>
              <a:off x="4115" y="2614"/>
              <a:ext cx="483" cy="0"/>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04" name="Line 57"/>
            <p:cNvSpPr>
              <a:spLocks noChangeShapeType="1"/>
            </p:cNvSpPr>
            <p:nvPr/>
          </p:nvSpPr>
          <p:spPr bwMode="auto">
            <a:xfrm>
              <a:off x="4598" y="2614"/>
              <a:ext cx="0" cy="396"/>
            </a:xfrm>
            <a:prstGeom prst="line">
              <a:avLst/>
            </a:prstGeom>
            <a:noFill/>
            <a:ln w="9525">
              <a:solidFill>
                <a:schemeClr val="accent1"/>
              </a:solidFill>
              <a:round/>
            </a:ln>
          </p:spPr>
          <p:txBody>
            <a:bodyPr/>
            <a:lstStyle/>
            <a:p>
              <a:endParaRPr lang="zh-CN" altLang="en-US">
                <a:solidFill>
                  <a:srgbClr val="000000"/>
                </a:solidFill>
                <a:cs typeface="Arial" panose="020B0604020202020204" pitchFamily="34" charset="0"/>
              </a:endParaRPr>
            </a:p>
          </p:txBody>
        </p:sp>
        <p:sp>
          <p:nvSpPr>
            <p:cNvPr id="85005" name="Line 58"/>
            <p:cNvSpPr>
              <a:spLocks noChangeShapeType="1"/>
            </p:cNvSpPr>
            <p:nvPr/>
          </p:nvSpPr>
          <p:spPr bwMode="auto">
            <a:xfrm>
              <a:off x="4598" y="3010"/>
              <a:ext cx="368" cy="0"/>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06" name="Line 59"/>
            <p:cNvSpPr>
              <a:spLocks noChangeShapeType="1"/>
            </p:cNvSpPr>
            <p:nvPr/>
          </p:nvSpPr>
          <p:spPr bwMode="auto">
            <a:xfrm flipH="1">
              <a:off x="4625" y="3010"/>
              <a:ext cx="341" cy="451"/>
            </a:xfrm>
            <a:prstGeom prst="line">
              <a:avLst/>
            </a:prstGeom>
            <a:noFill/>
            <a:ln w="9525">
              <a:solidFill>
                <a:schemeClr val="accent1"/>
              </a:solidFill>
              <a:round/>
            </a:ln>
          </p:spPr>
          <p:txBody>
            <a:bodyPr/>
            <a:lstStyle/>
            <a:p>
              <a:endParaRPr lang="zh-CN" altLang="en-US">
                <a:solidFill>
                  <a:srgbClr val="000000"/>
                </a:solidFill>
                <a:cs typeface="Arial" panose="020B0604020202020204" pitchFamily="34" charset="0"/>
              </a:endParaRPr>
            </a:p>
          </p:txBody>
        </p:sp>
        <p:sp>
          <p:nvSpPr>
            <p:cNvPr id="85007" name="Line 60"/>
            <p:cNvSpPr>
              <a:spLocks noChangeShapeType="1"/>
            </p:cNvSpPr>
            <p:nvPr/>
          </p:nvSpPr>
          <p:spPr bwMode="auto">
            <a:xfrm flipH="1">
              <a:off x="4314" y="3461"/>
              <a:ext cx="311" cy="396"/>
            </a:xfrm>
            <a:prstGeom prst="line">
              <a:avLst/>
            </a:prstGeom>
            <a:noFill/>
            <a:ln w="9525">
              <a:solidFill>
                <a:schemeClr val="accent1"/>
              </a:solidFill>
              <a:round/>
            </a:ln>
          </p:spPr>
          <p:txBody>
            <a:bodyPr/>
            <a:lstStyle/>
            <a:p>
              <a:endParaRPr lang="zh-CN" altLang="en-US">
                <a:solidFill>
                  <a:srgbClr val="000000"/>
                </a:solidFill>
                <a:cs typeface="Arial" panose="020B0604020202020204" pitchFamily="34" charset="0"/>
              </a:endParaRPr>
            </a:p>
          </p:txBody>
        </p:sp>
        <p:sp>
          <p:nvSpPr>
            <p:cNvPr id="85008" name="Line 61"/>
            <p:cNvSpPr>
              <a:spLocks noChangeShapeType="1"/>
            </p:cNvSpPr>
            <p:nvPr/>
          </p:nvSpPr>
          <p:spPr bwMode="auto">
            <a:xfrm>
              <a:off x="4625" y="3461"/>
              <a:ext cx="285" cy="396"/>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09" name="Freeform 62"/>
            <p:cNvSpPr/>
            <p:nvPr/>
          </p:nvSpPr>
          <p:spPr bwMode="auto">
            <a:xfrm>
              <a:off x="4310" y="3857"/>
              <a:ext cx="601" cy="4"/>
            </a:xfrm>
            <a:custGeom>
              <a:avLst/>
              <a:gdLst>
                <a:gd name="T0" fmla="*/ 1181 w 480"/>
                <a:gd name="T1" fmla="*/ 0 h 3"/>
                <a:gd name="T2" fmla="*/ 0 w 480"/>
                <a:gd name="T3" fmla="*/ 9 h 3"/>
                <a:gd name="T4" fmla="*/ 0 60000 65536"/>
                <a:gd name="T5" fmla="*/ 0 60000 65536"/>
                <a:gd name="T6" fmla="*/ 0 w 480"/>
                <a:gd name="T7" fmla="*/ 0 h 3"/>
                <a:gd name="T8" fmla="*/ 480 w 480"/>
                <a:gd name="T9" fmla="*/ 3 h 3"/>
              </a:gdLst>
              <a:ahLst/>
              <a:cxnLst>
                <a:cxn ang="T4">
                  <a:pos x="T0" y="T1"/>
                </a:cxn>
                <a:cxn ang="T5">
                  <a:pos x="T2" y="T3"/>
                </a:cxn>
              </a:cxnLst>
              <a:rect l="T6" t="T7" r="T8" b="T9"/>
              <a:pathLst>
                <a:path w="480" h="3">
                  <a:moveTo>
                    <a:pt x="480" y="0"/>
                  </a:moveTo>
                  <a:lnTo>
                    <a:pt x="0" y="3"/>
                  </a:lnTo>
                </a:path>
              </a:pathLst>
            </a:custGeom>
            <a:noFill/>
            <a:ln w="9525">
              <a:solidFill>
                <a:schemeClr val="accent1"/>
              </a:solidFill>
              <a:round/>
            </a:ln>
          </p:spPr>
          <p:txBody>
            <a:bodyPr/>
            <a:lstStyle/>
            <a:p>
              <a:endParaRPr lang="zh-CN" altLang="en-US">
                <a:solidFill>
                  <a:srgbClr val="000000"/>
                </a:solidFill>
                <a:cs typeface="Arial" panose="020B0604020202020204" pitchFamily="34" charset="0"/>
              </a:endParaRPr>
            </a:p>
          </p:txBody>
        </p:sp>
        <p:sp>
          <p:nvSpPr>
            <p:cNvPr id="85010" name="Line 63"/>
            <p:cNvSpPr>
              <a:spLocks noChangeShapeType="1"/>
            </p:cNvSpPr>
            <p:nvPr/>
          </p:nvSpPr>
          <p:spPr bwMode="auto">
            <a:xfrm flipH="1" flipV="1">
              <a:off x="4059" y="3381"/>
              <a:ext cx="255" cy="476"/>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11" name="Text Box 64"/>
            <p:cNvSpPr txBox="1">
              <a:spLocks noChangeArrowheads="1"/>
            </p:cNvSpPr>
            <p:nvPr/>
          </p:nvSpPr>
          <p:spPr bwMode="auto">
            <a:xfrm>
              <a:off x="3969" y="2523"/>
              <a:ext cx="90" cy="160"/>
            </a:xfrm>
            <a:prstGeom prst="rect">
              <a:avLst/>
            </a:prstGeom>
            <a:noFill/>
            <a:ln w="9525">
              <a:solidFill>
                <a:schemeClr val="accent1"/>
              </a:solidFill>
              <a:miter lim="800000"/>
            </a:ln>
          </p:spPr>
          <p:txBody>
            <a:bodyPr lIns="0" tIns="0" rIns="0" bIns="0">
              <a:spAutoFit/>
            </a:bodyPr>
            <a:lstStyle/>
            <a:p>
              <a:pPr>
                <a:spcBef>
                  <a:spcPct val="50000"/>
                </a:spcBef>
              </a:pPr>
              <a:r>
                <a:rPr lang="en-US" altLang="zh-CN" sz="1600" b="0">
                  <a:solidFill>
                    <a:srgbClr val="000000"/>
                  </a:solidFill>
                  <a:cs typeface="Arial" panose="020B0604020202020204" pitchFamily="34" charset="0"/>
                </a:rPr>
                <a:t>1</a:t>
              </a:r>
              <a:endParaRPr lang="en-US" altLang="zh-CN" sz="1600" b="0">
                <a:solidFill>
                  <a:srgbClr val="000000"/>
                </a:solidFill>
                <a:cs typeface="Arial" panose="020B0604020202020204" pitchFamily="34" charset="0"/>
              </a:endParaRPr>
            </a:p>
          </p:txBody>
        </p:sp>
        <p:sp>
          <p:nvSpPr>
            <p:cNvPr id="85012" name="Text Box 65"/>
            <p:cNvSpPr txBox="1">
              <a:spLocks noChangeArrowheads="1"/>
            </p:cNvSpPr>
            <p:nvPr/>
          </p:nvSpPr>
          <p:spPr bwMode="auto">
            <a:xfrm>
              <a:off x="4672" y="2520"/>
              <a:ext cx="68" cy="160"/>
            </a:xfrm>
            <a:prstGeom prst="rect">
              <a:avLst/>
            </a:prstGeom>
            <a:noFill/>
            <a:ln w="9525">
              <a:solidFill>
                <a:schemeClr val="accent1"/>
              </a:solidFill>
              <a:miter lim="800000"/>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2</a:t>
              </a:r>
              <a:endParaRPr lang="en-US" altLang="zh-CN" sz="1600" b="0">
                <a:solidFill>
                  <a:srgbClr val="000000"/>
                </a:solidFill>
                <a:cs typeface="Arial" panose="020B0604020202020204" pitchFamily="34" charset="0"/>
              </a:endParaRPr>
            </a:p>
          </p:txBody>
        </p:sp>
        <p:sp>
          <p:nvSpPr>
            <p:cNvPr id="85013" name="Text Box 66"/>
            <p:cNvSpPr txBox="1">
              <a:spLocks noChangeArrowheads="1"/>
            </p:cNvSpPr>
            <p:nvPr/>
          </p:nvSpPr>
          <p:spPr bwMode="auto">
            <a:xfrm>
              <a:off x="4445" y="2928"/>
              <a:ext cx="91" cy="160"/>
            </a:xfrm>
            <a:prstGeom prst="rect">
              <a:avLst/>
            </a:prstGeom>
            <a:noFill/>
            <a:ln w="9525">
              <a:solidFill>
                <a:schemeClr val="accent1"/>
              </a:solidFill>
              <a:miter lim="800000"/>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3</a:t>
              </a:r>
              <a:endParaRPr lang="en-US" altLang="zh-CN" sz="1600" b="0">
                <a:solidFill>
                  <a:srgbClr val="000000"/>
                </a:solidFill>
                <a:cs typeface="Arial" panose="020B0604020202020204" pitchFamily="34" charset="0"/>
              </a:endParaRPr>
            </a:p>
          </p:txBody>
        </p:sp>
        <p:sp>
          <p:nvSpPr>
            <p:cNvPr id="85014" name="Text Box 67"/>
            <p:cNvSpPr txBox="1">
              <a:spLocks noChangeArrowheads="1"/>
            </p:cNvSpPr>
            <p:nvPr/>
          </p:nvSpPr>
          <p:spPr bwMode="auto">
            <a:xfrm>
              <a:off x="5035" y="2928"/>
              <a:ext cx="90" cy="160"/>
            </a:xfrm>
            <a:prstGeom prst="rect">
              <a:avLst/>
            </a:prstGeom>
            <a:noFill/>
            <a:ln w="9525">
              <a:solidFill>
                <a:schemeClr val="accent1"/>
              </a:solidFill>
              <a:miter lim="800000"/>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4</a:t>
              </a:r>
              <a:endParaRPr lang="en-US" altLang="zh-CN" sz="1600" b="0">
                <a:solidFill>
                  <a:srgbClr val="000000"/>
                </a:solidFill>
                <a:cs typeface="Arial" panose="020B0604020202020204" pitchFamily="34" charset="0"/>
              </a:endParaRPr>
            </a:p>
          </p:txBody>
        </p:sp>
        <p:sp>
          <p:nvSpPr>
            <p:cNvPr id="85015" name="Text Box 68"/>
            <p:cNvSpPr txBox="1">
              <a:spLocks noChangeArrowheads="1"/>
            </p:cNvSpPr>
            <p:nvPr/>
          </p:nvSpPr>
          <p:spPr bwMode="auto">
            <a:xfrm>
              <a:off x="4967" y="3766"/>
              <a:ext cx="91" cy="160"/>
            </a:xfrm>
            <a:prstGeom prst="rect">
              <a:avLst/>
            </a:prstGeom>
            <a:noFill/>
            <a:ln w="9525">
              <a:solidFill>
                <a:schemeClr val="accent1"/>
              </a:solidFill>
              <a:miter lim="800000"/>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6</a:t>
              </a:r>
              <a:endParaRPr lang="en-US" altLang="zh-CN" sz="1600" b="0">
                <a:solidFill>
                  <a:srgbClr val="000000"/>
                </a:solidFill>
                <a:cs typeface="Arial" panose="020B0604020202020204" pitchFamily="34" charset="0"/>
              </a:endParaRPr>
            </a:p>
          </p:txBody>
        </p:sp>
        <p:sp>
          <p:nvSpPr>
            <p:cNvPr id="85016" name="Text Box 69"/>
            <p:cNvSpPr txBox="1">
              <a:spLocks noChangeArrowheads="1"/>
            </p:cNvSpPr>
            <p:nvPr/>
          </p:nvSpPr>
          <p:spPr bwMode="auto">
            <a:xfrm>
              <a:off x="4468" y="3359"/>
              <a:ext cx="68" cy="160"/>
            </a:xfrm>
            <a:prstGeom prst="rect">
              <a:avLst/>
            </a:prstGeom>
            <a:noFill/>
            <a:ln w="9525">
              <a:solidFill>
                <a:schemeClr val="accent1"/>
              </a:solidFill>
              <a:miter lim="800000"/>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5</a:t>
              </a:r>
              <a:endParaRPr lang="en-US" altLang="zh-CN" sz="1600" b="0">
                <a:solidFill>
                  <a:srgbClr val="000000"/>
                </a:solidFill>
                <a:cs typeface="Arial" panose="020B0604020202020204" pitchFamily="34" charset="0"/>
              </a:endParaRPr>
            </a:p>
          </p:txBody>
        </p:sp>
        <p:sp>
          <p:nvSpPr>
            <p:cNvPr id="85017" name="Text Box 70"/>
            <p:cNvSpPr txBox="1">
              <a:spLocks noChangeArrowheads="1"/>
            </p:cNvSpPr>
            <p:nvPr/>
          </p:nvSpPr>
          <p:spPr bwMode="auto">
            <a:xfrm>
              <a:off x="4173" y="3767"/>
              <a:ext cx="90" cy="160"/>
            </a:xfrm>
            <a:prstGeom prst="rect">
              <a:avLst/>
            </a:prstGeom>
            <a:noFill/>
            <a:ln w="9525">
              <a:solidFill>
                <a:schemeClr val="accent1"/>
              </a:solidFill>
              <a:miter lim="800000"/>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7</a:t>
              </a:r>
              <a:endParaRPr lang="en-US" altLang="zh-CN" sz="1600" b="0">
                <a:solidFill>
                  <a:srgbClr val="000000"/>
                </a:solidFill>
                <a:cs typeface="Arial" panose="020B0604020202020204" pitchFamily="34" charset="0"/>
              </a:endParaRPr>
            </a:p>
          </p:txBody>
        </p:sp>
        <p:sp>
          <p:nvSpPr>
            <p:cNvPr id="85018" name="Text Box 71"/>
            <p:cNvSpPr txBox="1">
              <a:spLocks noChangeArrowheads="1"/>
            </p:cNvSpPr>
            <p:nvPr/>
          </p:nvSpPr>
          <p:spPr bwMode="auto">
            <a:xfrm>
              <a:off x="4014" y="3178"/>
              <a:ext cx="90" cy="160"/>
            </a:xfrm>
            <a:prstGeom prst="rect">
              <a:avLst/>
            </a:prstGeom>
            <a:noFill/>
            <a:ln w="9525">
              <a:solidFill>
                <a:schemeClr val="accent1"/>
              </a:solidFill>
              <a:miter lim="800000"/>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8</a:t>
              </a:r>
              <a:endParaRPr lang="en-US" altLang="zh-CN" sz="1600" b="0">
                <a:solidFill>
                  <a:srgbClr val="000000"/>
                </a:solidFill>
                <a:cs typeface="Arial" panose="020B0604020202020204" pitchFamily="34" charset="0"/>
              </a:endParaRPr>
            </a:p>
          </p:txBody>
        </p:sp>
      </p:grpSp>
      <p:sp>
        <p:nvSpPr>
          <p:cNvPr id="72" name="Text Box 52"/>
          <p:cNvSpPr txBox="1">
            <a:spLocks noChangeArrowheads="1"/>
          </p:cNvSpPr>
          <p:nvPr/>
        </p:nvSpPr>
        <p:spPr bwMode="auto">
          <a:xfrm>
            <a:off x="2209800" y="5470525"/>
            <a:ext cx="3349625" cy="641350"/>
          </a:xfrm>
          <a:prstGeom prst="rect">
            <a:avLst/>
          </a:prstGeom>
          <a:noFill/>
          <a:ln w="9525">
            <a:noFill/>
            <a:miter lim="800000"/>
          </a:ln>
        </p:spPr>
        <p:txBody>
          <a:bodyPr>
            <a:spAutoFit/>
          </a:bodyPr>
          <a:lstStyle/>
          <a:p>
            <a:pPr>
              <a:spcBef>
                <a:spcPct val="50000"/>
              </a:spcBef>
            </a:pPr>
            <a:r>
              <a:rPr lang="zh-CN" altLang="en-US" sz="3600" dirty="0">
                <a:solidFill>
                  <a:srgbClr val="CC3300"/>
                </a:solidFill>
                <a:cs typeface="Arial" panose="020B0604020202020204" pitchFamily="34" charset="0"/>
              </a:rPr>
              <a:t>这是</a:t>
            </a:r>
            <a:r>
              <a:rPr lang="en-US" altLang="zh-CN" sz="3600" dirty="0">
                <a:solidFill>
                  <a:srgbClr val="CC3300"/>
                </a:solidFill>
                <a:cs typeface="Arial" panose="020B0604020202020204" pitchFamily="34" charset="0"/>
              </a:rPr>
              <a:t>NP</a:t>
            </a:r>
            <a:r>
              <a:rPr lang="zh-CN" altLang="en-US" sz="3600" dirty="0">
                <a:solidFill>
                  <a:srgbClr val="CC3300"/>
                </a:solidFill>
                <a:cs typeface="Arial" panose="020B0604020202020204" pitchFamily="34" charset="0"/>
              </a:rPr>
              <a:t>问题！</a:t>
            </a:r>
            <a:endParaRPr lang="zh-CN" altLang="en-US" sz="3600" dirty="0">
              <a:solidFill>
                <a:srgbClr val="CC3300"/>
              </a:solidFill>
              <a:cs typeface="Arial" panose="020B0604020202020204" pitchFamily="34" charset="0"/>
            </a:endParaRPr>
          </a:p>
        </p:txBody>
      </p:sp>
      <p:sp>
        <p:nvSpPr>
          <p:cNvPr id="73" name="TextBox 72"/>
          <p:cNvSpPr txBox="1"/>
          <p:nvPr/>
        </p:nvSpPr>
        <p:spPr>
          <a:xfrm>
            <a:off x="391885"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
        <p:nvSpPr>
          <p:cNvPr id="75"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79651"/>
                                        </p:tgtEl>
                                        <p:attrNameLst>
                                          <p:attrName>style.visibility</p:attrName>
                                        </p:attrNameLst>
                                      </p:cBhvr>
                                      <p:to>
                                        <p:strVal val="visible"/>
                                      </p:to>
                                    </p:set>
                                    <p:animEffect transition="in" filter="dissolve">
                                      <p:cBhvr>
                                        <p:cTn id="11" dur="500"/>
                                        <p:tgtEl>
                                          <p:spTgt spid="117965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79700"/>
                                        </p:tgtEl>
                                        <p:attrNameLst>
                                          <p:attrName>style.visibility</p:attrName>
                                        </p:attrNameLst>
                                      </p:cBhvr>
                                      <p:to>
                                        <p:strVal val="visible"/>
                                      </p:to>
                                    </p:set>
                                    <p:animEffect transition="in" filter="dissolve">
                                      <p:cBhvr>
                                        <p:cTn id="15" dur="500"/>
                                        <p:tgtEl>
                                          <p:spTgt spid="117970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79699"/>
                                        </p:tgtEl>
                                        <p:attrNameLst>
                                          <p:attrName>style.visibility</p:attrName>
                                        </p:attrNameLst>
                                      </p:cBhvr>
                                      <p:to>
                                        <p:strVal val="visible"/>
                                      </p:to>
                                    </p:set>
                                    <p:animEffect transition="in" filter="dissolve">
                                      <p:cBhvr>
                                        <p:cTn id="20" dur="500"/>
                                        <p:tgtEl>
                                          <p:spTgt spid="117969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additive="base">
                                        <p:cTn id="25" dur="500" fill="hold"/>
                                        <p:tgtEl>
                                          <p:spTgt spid="72"/>
                                        </p:tgtEl>
                                        <p:attrNameLst>
                                          <p:attrName>ppt_x</p:attrName>
                                        </p:attrNameLst>
                                      </p:cBhvr>
                                      <p:tavLst>
                                        <p:tav tm="0">
                                          <p:val>
                                            <p:strVal val="#ppt_x"/>
                                          </p:val>
                                        </p:tav>
                                        <p:tav tm="100000">
                                          <p:val>
                                            <p:strVal val="#ppt_x"/>
                                          </p:val>
                                        </p:tav>
                                      </p:tavLst>
                                    </p:anim>
                                    <p:anim calcmode="lin" valueType="num">
                                      <p:cBhvr additive="base">
                                        <p:cTn id="2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autoUpdateAnimBg="0"/>
      <p:bldP spid="1179699" grpId="0" autoUpdateAnimBg="0"/>
      <p:bldP spid="1179700" grpId="0" autoUpdateAnimBg="0"/>
      <p:bldP spid="7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940425" y="1520825"/>
            <a:ext cx="2339975" cy="2178050"/>
            <a:chOff x="3515" y="1049"/>
            <a:chExt cx="1812" cy="1686"/>
          </a:xfrm>
        </p:grpSpPr>
        <p:sp>
          <p:nvSpPr>
            <p:cNvPr id="86064" name="Rectangle 3"/>
            <p:cNvSpPr>
              <a:spLocks noChangeArrowheads="1"/>
            </p:cNvSpPr>
            <p:nvPr/>
          </p:nvSpPr>
          <p:spPr bwMode="auto">
            <a:xfrm>
              <a:off x="4965" y="2398"/>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65" name="Rectangle 4"/>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66" name="Rectangle 5"/>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67" name="Rectangle 6"/>
            <p:cNvSpPr>
              <a:spLocks noChangeArrowheads="1"/>
            </p:cNvSpPr>
            <p:nvPr/>
          </p:nvSpPr>
          <p:spPr bwMode="auto">
            <a:xfrm>
              <a:off x="3877" y="2398"/>
              <a:ext cx="363"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68" name="Rectangle 7"/>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69" name="Rectangle 8"/>
            <p:cNvSpPr>
              <a:spLocks noChangeArrowheads="1"/>
            </p:cNvSpPr>
            <p:nvPr/>
          </p:nvSpPr>
          <p:spPr bwMode="auto">
            <a:xfrm>
              <a:off x="4965" y="2061"/>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0" name="Rectangle 9"/>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1" name="Rectangle 10"/>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2" name="Rectangle 11"/>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3" name="Rectangle 12"/>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4" name="Rectangle 13"/>
            <p:cNvSpPr>
              <a:spLocks noChangeArrowheads="1"/>
            </p:cNvSpPr>
            <p:nvPr/>
          </p:nvSpPr>
          <p:spPr bwMode="auto">
            <a:xfrm>
              <a:off x="496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5" name="Rectangle 14"/>
            <p:cNvSpPr>
              <a:spLocks noChangeArrowheads="1"/>
            </p:cNvSpPr>
            <p:nvPr/>
          </p:nvSpPr>
          <p:spPr bwMode="auto">
            <a:xfrm>
              <a:off x="4602"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6" name="Rectangle 15"/>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7" name="Rectangle 16"/>
            <p:cNvSpPr>
              <a:spLocks noChangeArrowheads="1"/>
            </p:cNvSpPr>
            <p:nvPr/>
          </p:nvSpPr>
          <p:spPr bwMode="auto">
            <a:xfrm>
              <a:off x="3877"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8" name="Rectangle 17"/>
            <p:cNvSpPr>
              <a:spLocks noChangeArrowheads="1"/>
            </p:cNvSpPr>
            <p:nvPr/>
          </p:nvSpPr>
          <p:spPr bwMode="auto">
            <a:xfrm>
              <a:off x="351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79" name="Rectangle 18"/>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0" name="Rectangle 19"/>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1" name="Rectangle 20"/>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2" name="Rectangle 21"/>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3" name="Rectangle 22"/>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4" name="Rectangle 23"/>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5" name="Rectangle 24"/>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6" name="Rectangle 25"/>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7" name="Rectangle 26"/>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8" name="Rectangle 27"/>
            <p:cNvSpPr>
              <a:spLocks noChangeArrowheads="1"/>
            </p:cNvSpPr>
            <p:nvPr/>
          </p:nvSpPr>
          <p:spPr bwMode="auto">
            <a:xfrm>
              <a:off x="3515" y="1049"/>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89" name="Line 28"/>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6090" name="Line 29"/>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6091" name="Line 30"/>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6092" name="Line 31"/>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grpSp>
      <p:sp>
        <p:nvSpPr>
          <p:cNvPr id="1181728" name="Text Box 32"/>
          <p:cNvSpPr txBox="1">
            <a:spLocks noChangeArrowheads="1"/>
          </p:cNvSpPr>
          <p:nvPr/>
        </p:nvSpPr>
        <p:spPr bwMode="auto">
          <a:xfrm>
            <a:off x="709613" y="2494424"/>
            <a:ext cx="4500562" cy="1938337"/>
          </a:xfrm>
          <a:prstGeom prst="rect">
            <a:avLst/>
          </a:prstGeom>
          <a:noFill/>
          <a:ln w="9525">
            <a:noFill/>
            <a:miter lim="800000"/>
          </a:ln>
        </p:spPr>
        <p:txBody>
          <a:bodyPr>
            <a:spAutoFit/>
          </a:bodyPr>
          <a:lstStyle/>
          <a:p>
            <a:pPr>
              <a:spcBef>
                <a:spcPct val="50000"/>
              </a:spcBef>
            </a:pPr>
            <a:r>
              <a:rPr lang="zh-CN" altLang="en-US" b="0" dirty="0">
                <a:solidFill>
                  <a:srgbClr val="000000"/>
                </a:solidFill>
                <a:ea typeface="华文中宋" panose="02010600040101010101" pitchFamily="2" charset="-122"/>
                <a:cs typeface="Arial" panose="020B0604020202020204" pitchFamily="34" charset="0"/>
              </a:rPr>
              <a:t>我们将每一行，每一列被墙隔开，且包含空地的连续区域称作“块”。显然，在一个块之中，最多只能放一个机器人。我们把这些块编上号。</a:t>
            </a:r>
            <a:endParaRPr lang="zh-CN" altLang="en-US" b="0" dirty="0">
              <a:solidFill>
                <a:srgbClr val="000000"/>
              </a:solidFill>
              <a:ea typeface="华文中宋" panose="02010600040101010101" pitchFamily="2" charset="-122"/>
              <a:cs typeface="Arial" panose="020B0604020202020204" pitchFamily="34" charset="0"/>
            </a:endParaRPr>
          </a:p>
        </p:txBody>
      </p:sp>
      <p:sp>
        <p:nvSpPr>
          <p:cNvPr id="1181729" name="Text Box 33"/>
          <p:cNvSpPr txBox="1">
            <a:spLocks noChangeArrowheads="1"/>
          </p:cNvSpPr>
          <p:nvPr/>
        </p:nvSpPr>
        <p:spPr bwMode="auto">
          <a:xfrm>
            <a:off x="709613" y="5123324"/>
            <a:ext cx="4824412" cy="457200"/>
          </a:xfrm>
          <a:prstGeom prst="rect">
            <a:avLst/>
          </a:prstGeom>
          <a:noFill/>
          <a:ln w="9525">
            <a:noFill/>
            <a:miter lim="800000"/>
          </a:ln>
        </p:spPr>
        <p:txBody>
          <a:bodyPr>
            <a:spAutoFit/>
          </a:bodyPr>
          <a:lstStyle/>
          <a:p>
            <a:pPr>
              <a:spcBef>
                <a:spcPct val="50000"/>
              </a:spcBef>
            </a:pPr>
            <a:r>
              <a:rPr lang="zh-CN" altLang="en-US" b="0" dirty="0">
                <a:solidFill>
                  <a:srgbClr val="000000"/>
                </a:solidFill>
                <a:ea typeface="华文中宋" panose="02010600040101010101" pitchFamily="2" charset="-122"/>
                <a:cs typeface="Arial" panose="020B0604020202020204" pitchFamily="34" charset="0"/>
              </a:rPr>
              <a:t>同样，把竖直方向的块也编上号。</a:t>
            </a:r>
            <a:endParaRPr lang="zh-CN" altLang="en-US" b="0" dirty="0">
              <a:solidFill>
                <a:srgbClr val="000000"/>
              </a:solidFill>
              <a:ea typeface="华文中宋" panose="02010600040101010101" pitchFamily="2" charset="-122"/>
              <a:cs typeface="Arial" panose="020B0604020202020204" pitchFamily="34" charset="0"/>
            </a:endParaRPr>
          </a:p>
        </p:txBody>
      </p:sp>
      <p:sp>
        <p:nvSpPr>
          <p:cNvPr id="1181731" name="Rectangle 35"/>
          <p:cNvSpPr>
            <a:spLocks noGrp="1" noRot="1" noChangeArrowheads="1"/>
          </p:cNvSpPr>
          <p:nvPr>
            <p:ph type="body" sz="half" idx="4294967295"/>
          </p:nvPr>
        </p:nvSpPr>
        <p:spPr>
          <a:xfrm>
            <a:off x="609600" y="1781628"/>
            <a:ext cx="4194175" cy="523220"/>
          </a:xfrm>
          <a:noFill/>
        </p:spPr>
        <p:txBody>
          <a:bodyPr>
            <a:spAutoFit/>
          </a:bodyPr>
          <a:lstStyle/>
          <a:p>
            <a:pPr marL="0" indent="0" eaLnBrk="1" hangingPunct="1">
              <a:buFont typeface="Wingdings" panose="05000000000000000000" pitchFamily="2" charset="2"/>
              <a:buNone/>
            </a:pPr>
            <a:r>
              <a:rPr lang="zh-CN" altLang="en-US" dirty="0" smtClean="0">
                <a:solidFill>
                  <a:srgbClr val="1001D5"/>
                </a:solidFill>
                <a:latin typeface="Arial" panose="020B0604020202020204" pitchFamily="34" charset="0"/>
                <a:cs typeface="Arial" panose="020B0604020202020204" pitchFamily="34" charset="0"/>
              </a:rPr>
              <a:t>模型二</a:t>
            </a:r>
            <a:endParaRPr lang="zh-CN" altLang="en-US" dirty="0" smtClean="0">
              <a:solidFill>
                <a:srgbClr val="1001D5"/>
              </a:solidFill>
              <a:latin typeface="Arial" panose="020B0604020202020204" pitchFamily="34" charset="0"/>
              <a:cs typeface="Arial" panose="020B0604020202020204" pitchFamily="34" charset="0"/>
            </a:endParaRPr>
          </a:p>
        </p:txBody>
      </p:sp>
      <p:sp>
        <p:nvSpPr>
          <p:cNvPr id="1181732" name="Text Box 36"/>
          <p:cNvSpPr txBox="1">
            <a:spLocks noChangeArrowheads="1"/>
          </p:cNvSpPr>
          <p:nvPr/>
        </p:nvSpPr>
        <p:spPr bwMode="auto">
          <a:xfrm>
            <a:off x="5940425" y="1520825"/>
            <a:ext cx="1871663"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dirty="0">
                <a:solidFill>
                  <a:srgbClr val="000000"/>
                </a:solidFill>
                <a:cs typeface="Arial" panose="020B0604020202020204" pitchFamily="34" charset="0"/>
              </a:rPr>
              <a:t>1</a:t>
            </a:r>
            <a:endParaRPr lang="en-US" altLang="zh-CN" b="0" dirty="0">
              <a:solidFill>
                <a:srgbClr val="000000"/>
              </a:solidFill>
              <a:cs typeface="Arial" panose="020B0604020202020204" pitchFamily="34" charset="0"/>
            </a:endParaRPr>
          </a:p>
        </p:txBody>
      </p:sp>
      <p:sp>
        <p:nvSpPr>
          <p:cNvPr id="1181733" name="Text Box 37"/>
          <p:cNvSpPr txBox="1">
            <a:spLocks noChangeArrowheads="1"/>
          </p:cNvSpPr>
          <p:nvPr/>
        </p:nvSpPr>
        <p:spPr bwMode="auto">
          <a:xfrm>
            <a:off x="5940425" y="2392363"/>
            <a:ext cx="936625" cy="434975"/>
          </a:xfrm>
          <a:prstGeom prst="rect">
            <a:avLst/>
          </a:prstGeom>
          <a:solidFill>
            <a:srgbClr val="CCECFF">
              <a:alpha val="50195"/>
            </a:srgbClr>
          </a:solidFill>
          <a:ln w="9525">
            <a:noFill/>
            <a:miter lim="800000"/>
            <a:headEnd type="none" w="lg" len="lg"/>
            <a:tailEnd type="none" w="lg" len="lg"/>
          </a:ln>
        </p:spPr>
        <p:txBody>
          <a:bodyPr lIns="90000" tIns="46800" rIns="90000" bIns="46800" anchor="ctr" anchorCtr="1"/>
          <a:lstStyle/>
          <a:p>
            <a:pPr>
              <a:spcBef>
                <a:spcPct val="50000"/>
              </a:spcBef>
            </a:pPr>
            <a:r>
              <a:rPr lang="en-US" altLang="zh-CN" b="0">
                <a:solidFill>
                  <a:srgbClr val="000000"/>
                </a:solidFill>
                <a:cs typeface="Arial" panose="020B0604020202020204" pitchFamily="34" charset="0"/>
              </a:rPr>
              <a:t>2</a:t>
            </a:r>
            <a:endParaRPr lang="en-US" altLang="zh-CN" b="0">
              <a:solidFill>
                <a:srgbClr val="000000"/>
              </a:solidFill>
              <a:cs typeface="Arial" panose="020B0604020202020204" pitchFamily="34" charset="0"/>
            </a:endParaRPr>
          </a:p>
        </p:txBody>
      </p:sp>
      <p:sp>
        <p:nvSpPr>
          <p:cNvPr id="1181734" name="Text Box 38"/>
          <p:cNvSpPr txBox="1">
            <a:spLocks noChangeArrowheads="1"/>
          </p:cNvSpPr>
          <p:nvPr/>
        </p:nvSpPr>
        <p:spPr bwMode="auto">
          <a:xfrm>
            <a:off x="7343775" y="2392363"/>
            <a:ext cx="935038"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endParaRPr lang="en-US" altLang="zh-CN" b="0">
              <a:solidFill>
                <a:srgbClr val="000000"/>
              </a:solidFill>
              <a:cs typeface="Arial" panose="020B0604020202020204" pitchFamily="34" charset="0"/>
            </a:endParaRPr>
          </a:p>
        </p:txBody>
      </p:sp>
      <p:sp>
        <p:nvSpPr>
          <p:cNvPr id="1181735" name="Text Box 39"/>
          <p:cNvSpPr txBox="1">
            <a:spLocks noChangeArrowheads="1"/>
          </p:cNvSpPr>
          <p:nvPr/>
        </p:nvSpPr>
        <p:spPr bwMode="auto">
          <a:xfrm>
            <a:off x="7812088" y="2824163"/>
            <a:ext cx="46831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endParaRPr lang="en-US" altLang="zh-CN" b="0">
              <a:solidFill>
                <a:srgbClr val="000000"/>
              </a:solidFill>
              <a:cs typeface="Arial" panose="020B0604020202020204" pitchFamily="34" charset="0"/>
            </a:endParaRPr>
          </a:p>
        </p:txBody>
      </p:sp>
      <p:sp>
        <p:nvSpPr>
          <p:cNvPr id="1181736" name="Text Box 40"/>
          <p:cNvSpPr txBox="1">
            <a:spLocks noChangeArrowheads="1"/>
          </p:cNvSpPr>
          <p:nvPr/>
        </p:nvSpPr>
        <p:spPr bwMode="auto">
          <a:xfrm>
            <a:off x="6408738" y="3267075"/>
            <a:ext cx="187166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5</a:t>
            </a:r>
            <a:endParaRPr lang="en-US" altLang="zh-CN" b="0">
              <a:solidFill>
                <a:srgbClr val="000000"/>
              </a:solidFill>
              <a:cs typeface="Arial" panose="020B0604020202020204" pitchFamily="34" charset="0"/>
            </a:endParaRPr>
          </a:p>
        </p:txBody>
      </p:sp>
      <p:grpSp>
        <p:nvGrpSpPr>
          <p:cNvPr id="3" name="Group 41"/>
          <p:cNvGrpSpPr/>
          <p:nvPr/>
        </p:nvGrpSpPr>
        <p:grpSpPr bwMode="auto">
          <a:xfrm>
            <a:off x="5940425" y="3933825"/>
            <a:ext cx="2339975" cy="2179638"/>
            <a:chOff x="3742" y="2478"/>
            <a:chExt cx="1474" cy="1373"/>
          </a:xfrm>
        </p:grpSpPr>
        <p:grpSp>
          <p:nvGrpSpPr>
            <p:cNvPr id="4" name="Group 42"/>
            <p:cNvGrpSpPr/>
            <p:nvPr/>
          </p:nvGrpSpPr>
          <p:grpSpPr bwMode="auto">
            <a:xfrm>
              <a:off x="3742" y="2478"/>
              <a:ext cx="1474" cy="1372"/>
              <a:chOff x="3515" y="1049"/>
              <a:chExt cx="1812" cy="1686"/>
            </a:xfrm>
          </p:grpSpPr>
          <p:sp>
            <p:nvSpPr>
              <p:cNvPr id="86035" name="Rectangle 43"/>
              <p:cNvSpPr>
                <a:spLocks noChangeArrowheads="1"/>
              </p:cNvSpPr>
              <p:nvPr/>
            </p:nvSpPr>
            <p:spPr bwMode="auto">
              <a:xfrm>
                <a:off x="4965" y="2398"/>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36" name="Rectangle 44"/>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37" name="Rectangle 45"/>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38" name="Rectangle 46"/>
              <p:cNvSpPr>
                <a:spLocks noChangeArrowheads="1"/>
              </p:cNvSpPr>
              <p:nvPr/>
            </p:nvSpPr>
            <p:spPr bwMode="auto">
              <a:xfrm>
                <a:off x="3877" y="2398"/>
                <a:ext cx="363"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39" name="Rectangle 47"/>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0" name="Rectangle 48"/>
              <p:cNvSpPr>
                <a:spLocks noChangeArrowheads="1"/>
              </p:cNvSpPr>
              <p:nvPr/>
            </p:nvSpPr>
            <p:spPr bwMode="auto">
              <a:xfrm>
                <a:off x="4965" y="2061"/>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1" name="Rectangle 49"/>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2" name="Rectangle 50"/>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3" name="Rectangle 51"/>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4" name="Rectangle 52"/>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5" name="Rectangle 53"/>
              <p:cNvSpPr>
                <a:spLocks noChangeArrowheads="1"/>
              </p:cNvSpPr>
              <p:nvPr/>
            </p:nvSpPr>
            <p:spPr bwMode="auto">
              <a:xfrm>
                <a:off x="496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6" name="Rectangle 54"/>
              <p:cNvSpPr>
                <a:spLocks noChangeArrowheads="1"/>
              </p:cNvSpPr>
              <p:nvPr/>
            </p:nvSpPr>
            <p:spPr bwMode="auto">
              <a:xfrm>
                <a:off x="4602"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7" name="Rectangle 55"/>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8" name="Rectangle 56"/>
              <p:cNvSpPr>
                <a:spLocks noChangeArrowheads="1"/>
              </p:cNvSpPr>
              <p:nvPr/>
            </p:nvSpPr>
            <p:spPr bwMode="auto">
              <a:xfrm>
                <a:off x="3877"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49" name="Rectangle 57"/>
              <p:cNvSpPr>
                <a:spLocks noChangeArrowheads="1"/>
              </p:cNvSpPr>
              <p:nvPr/>
            </p:nvSpPr>
            <p:spPr bwMode="auto">
              <a:xfrm>
                <a:off x="351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0" name="Rectangle 58"/>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1" name="Rectangle 59"/>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2" name="Rectangle 60"/>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3" name="Rectangle 61"/>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4" name="Rectangle 62"/>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5" name="Rectangle 63"/>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6" name="Rectangle 64"/>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7" name="Rectangle 65"/>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8" name="Rectangle 66"/>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59" name="Rectangle 67"/>
              <p:cNvSpPr>
                <a:spLocks noChangeArrowheads="1"/>
              </p:cNvSpPr>
              <p:nvPr/>
            </p:nvSpPr>
            <p:spPr bwMode="auto">
              <a:xfrm>
                <a:off x="3515" y="1049"/>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6060" name="Line 68"/>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6061" name="Line 69"/>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6062" name="Line 70"/>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6063" name="Line 71"/>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grpSp>
        <p:sp>
          <p:nvSpPr>
            <p:cNvPr id="86031" name="Text Box 72"/>
            <p:cNvSpPr txBox="1">
              <a:spLocks noChangeArrowheads="1"/>
            </p:cNvSpPr>
            <p:nvPr/>
          </p:nvSpPr>
          <p:spPr bwMode="auto">
            <a:xfrm>
              <a:off x="3742" y="2482"/>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endParaRPr lang="en-US" altLang="zh-CN" b="0">
                <a:solidFill>
                  <a:srgbClr val="000000"/>
                </a:solidFill>
                <a:cs typeface="Arial" panose="020B0604020202020204" pitchFamily="34" charset="0"/>
              </a:endParaRPr>
            </a:p>
          </p:txBody>
        </p:sp>
        <p:sp>
          <p:nvSpPr>
            <p:cNvPr id="86032" name="Text Box 73"/>
            <p:cNvSpPr txBox="1">
              <a:spLocks noChangeArrowheads="1"/>
            </p:cNvSpPr>
            <p:nvPr/>
          </p:nvSpPr>
          <p:spPr bwMode="auto">
            <a:xfrm>
              <a:off x="4037" y="3026"/>
              <a:ext cx="295" cy="823"/>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ea typeface="华文中宋" panose="02010600040101010101" pitchFamily="2" charset="-122"/>
                  <a:cs typeface="Arial" panose="020B0604020202020204" pitchFamily="34" charset="0"/>
                </a:rPr>
                <a:t>2</a:t>
              </a:r>
              <a:endParaRPr lang="en-US" altLang="zh-CN" b="0">
                <a:solidFill>
                  <a:srgbClr val="000000"/>
                </a:solidFill>
                <a:ea typeface="华文中宋" panose="02010600040101010101" pitchFamily="2" charset="-122"/>
                <a:cs typeface="Arial" panose="020B0604020202020204" pitchFamily="34" charset="0"/>
              </a:endParaRPr>
            </a:p>
          </p:txBody>
        </p:sp>
        <p:sp>
          <p:nvSpPr>
            <p:cNvPr id="86033" name="Text Box 74"/>
            <p:cNvSpPr txBox="1">
              <a:spLocks noChangeArrowheads="1"/>
            </p:cNvSpPr>
            <p:nvPr/>
          </p:nvSpPr>
          <p:spPr bwMode="auto">
            <a:xfrm>
              <a:off x="4626" y="3026"/>
              <a:ext cx="295" cy="274"/>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dirty="0">
                  <a:solidFill>
                    <a:srgbClr val="000000"/>
                  </a:solidFill>
                  <a:cs typeface="Arial" panose="020B0604020202020204" pitchFamily="34" charset="0"/>
                </a:rPr>
                <a:t>3</a:t>
              </a:r>
              <a:endParaRPr lang="en-US" altLang="zh-CN" b="0" dirty="0">
                <a:solidFill>
                  <a:srgbClr val="000000"/>
                </a:solidFill>
                <a:cs typeface="Arial" panose="020B0604020202020204" pitchFamily="34" charset="0"/>
              </a:endParaRPr>
            </a:p>
          </p:txBody>
        </p:sp>
        <p:sp>
          <p:nvSpPr>
            <p:cNvPr id="86034" name="Text Box 75"/>
            <p:cNvSpPr txBox="1">
              <a:spLocks noChangeArrowheads="1"/>
            </p:cNvSpPr>
            <p:nvPr/>
          </p:nvSpPr>
          <p:spPr bwMode="auto">
            <a:xfrm>
              <a:off x="4921" y="2754"/>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endParaRPr lang="en-US" altLang="zh-CN" b="0">
                <a:solidFill>
                  <a:srgbClr val="000000"/>
                </a:solidFill>
                <a:cs typeface="Arial" panose="020B0604020202020204" pitchFamily="34" charset="0"/>
              </a:endParaRPr>
            </a:p>
          </p:txBody>
        </p:sp>
      </p:grpSp>
      <p:sp>
        <p:nvSpPr>
          <p:cNvPr id="78"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79" name="TextBox 78"/>
          <p:cNvSpPr txBox="1"/>
          <p:nvPr/>
        </p:nvSpPr>
        <p:spPr>
          <a:xfrm>
            <a:off x="391885" y="1217384"/>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81731">
                                            <p:txEl>
                                              <p:pRg st="0" end="0"/>
                                            </p:txEl>
                                          </p:spTgt>
                                        </p:tgtEl>
                                        <p:attrNameLst>
                                          <p:attrName>style.visibility</p:attrName>
                                        </p:attrNameLst>
                                      </p:cBhvr>
                                      <p:to>
                                        <p:strVal val="visible"/>
                                      </p:to>
                                    </p:set>
                                    <p:animEffect transition="in" filter="dissolve">
                                      <p:cBhvr>
                                        <p:cTn id="7" dur="500"/>
                                        <p:tgtEl>
                                          <p:spTgt spid="1181731">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81728"/>
                                        </p:tgtEl>
                                        <p:attrNameLst>
                                          <p:attrName>style.visibility</p:attrName>
                                        </p:attrNameLst>
                                      </p:cBhvr>
                                      <p:to>
                                        <p:strVal val="visible"/>
                                      </p:to>
                                    </p:set>
                                    <p:animEffect transition="in" filter="dissolve">
                                      <p:cBhvr>
                                        <p:cTn id="11" dur="500"/>
                                        <p:tgtEl>
                                          <p:spTgt spid="1181728"/>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181732"/>
                                        </p:tgtEl>
                                        <p:attrNameLst>
                                          <p:attrName>style.visibility</p:attrName>
                                        </p:attrNameLst>
                                      </p:cBhvr>
                                      <p:to>
                                        <p:strVal val="visible"/>
                                      </p:to>
                                    </p:set>
                                    <p:animEffect transition="in" filter="barn(outVertical)">
                                      <p:cBhvr>
                                        <p:cTn id="15" dur="500"/>
                                        <p:tgtEl>
                                          <p:spTgt spid="1181732"/>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181733"/>
                                        </p:tgtEl>
                                        <p:attrNameLst>
                                          <p:attrName>style.visibility</p:attrName>
                                        </p:attrNameLst>
                                      </p:cBhvr>
                                      <p:to>
                                        <p:strVal val="visible"/>
                                      </p:to>
                                    </p:set>
                                    <p:animEffect transition="in" filter="barn(outVertical)">
                                      <p:cBhvr>
                                        <p:cTn id="19" dur="500"/>
                                        <p:tgtEl>
                                          <p:spTgt spid="118173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181734"/>
                                        </p:tgtEl>
                                        <p:attrNameLst>
                                          <p:attrName>style.visibility</p:attrName>
                                        </p:attrNameLst>
                                      </p:cBhvr>
                                      <p:to>
                                        <p:strVal val="visible"/>
                                      </p:to>
                                    </p:set>
                                    <p:animEffect transition="in" filter="barn(outVertical)">
                                      <p:cBhvr>
                                        <p:cTn id="23" dur="500"/>
                                        <p:tgtEl>
                                          <p:spTgt spid="11817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1181735"/>
                                        </p:tgtEl>
                                        <p:attrNameLst>
                                          <p:attrName>style.visibility</p:attrName>
                                        </p:attrNameLst>
                                      </p:cBhvr>
                                      <p:to>
                                        <p:strVal val="visible"/>
                                      </p:to>
                                    </p:set>
                                    <p:animEffect transition="in" filter="barn(outVertical)">
                                      <p:cBhvr>
                                        <p:cTn id="27" dur="500"/>
                                        <p:tgtEl>
                                          <p:spTgt spid="1181735"/>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1181736"/>
                                        </p:tgtEl>
                                        <p:attrNameLst>
                                          <p:attrName>style.visibility</p:attrName>
                                        </p:attrNameLst>
                                      </p:cBhvr>
                                      <p:to>
                                        <p:strVal val="visible"/>
                                      </p:to>
                                    </p:set>
                                    <p:animEffect transition="in" filter="barn(outVertical)">
                                      <p:cBhvr>
                                        <p:cTn id="31" dur="500"/>
                                        <p:tgtEl>
                                          <p:spTgt spid="118173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81729"/>
                                        </p:tgtEl>
                                        <p:attrNameLst>
                                          <p:attrName>style.visibility</p:attrName>
                                        </p:attrNameLst>
                                      </p:cBhvr>
                                      <p:to>
                                        <p:strVal val="visible"/>
                                      </p:to>
                                    </p:set>
                                    <p:animEffect transition="in" filter="dissolve">
                                      <p:cBhvr>
                                        <p:cTn id="36" dur="500"/>
                                        <p:tgtEl>
                                          <p:spTgt spid="1181729"/>
                                        </p:tgtEl>
                                      </p:cBhvr>
                                    </p:animEffect>
                                  </p:childTnLst>
                                </p:cTn>
                              </p:par>
                            </p:childTnLst>
                          </p:cTn>
                        </p:par>
                        <p:par>
                          <p:cTn id="37" fill="hold">
                            <p:stCondLst>
                              <p:cond delay="500"/>
                            </p:stCondLst>
                            <p:childTnLst>
                              <p:par>
                                <p:cTn id="38" presetID="5" presetClass="entr" presetSubtype="1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across)">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28" grpId="0" autoUpdateAnimBg="0"/>
      <p:bldP spid="1181729" grpId="0" autoUpdateAnimBg="0"/>
      <p:bldP spid="1181731" grpId="0" advAuto="0" autoUpdateAnimBg="0" build="p"/>
      <p:bldP spid="1181732" grpId="0" animBg="1" autoUpdateAnimBg="0"/>
      <p:bldP spid="1181733" grpId="0" animBg="1" autoUpdateAnimBg="0"/>
      <p:bldP spid="1181734" grpId="0" animBg="1" autoUpdateAnimBg="0"/>
      <p:bldP spid="1181735" grpId="0" animBg="1" autoUpdateAnimBg="0"/>
      <p:bldP spid="118173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940425" y="1520825"/>
            <a:ext cx="2339975" cy="2178050"/>
            <a:chOff x="3515" y="1049"/>
            <a:chExt cx="1812" cy="1686"/>
          </a:xfrm>
        </p:grpSpPr>
        <p:sp>
          <p:nvSpPr>
            <p:cNvPr id="87106" name="Rectangle 3"/>
            <p:cNvSpPr>
              <a:spLocks noChangeArrowheads="1"/>
            </p:cNvSpPr>
            <p:nvPr/>
          </p:nvSpPr>
          <p:spPr bwMode="auto">
            <a:xfrm>
              <a:off x="4965" y="2398"/>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07" name="Rectangle 4"/>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08" name="Rectangle 5"/>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09" name="Rectangle 6"/>
            <p:cNvSpPr>
              <a:spLocks noChangeArrowheads="1"/>
            </p:cNvSpPr>
            <p:nvPr/>
          </p:nvSpPr>
          <p:spPr bwMode="auto">
            <a:xfrm>
              <a:off x="3877" y="2398"/>
              <a:ext cx="363"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0" name="Rectangle 7"/>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1" name="Rectangle 8"/>
            <p:cNvSpPr>
              <a:spLocks noChangeArrowheads="1"/>
            </p:cNvSpPr>
            <p:nvPr/>
          </p:nvSpPr>
          <p:spPr bwMode="auto">
            <a:xfrm>
              <a:off x="4965" y="2061"/>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2" name="Rectangle 9"/>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3" name="Rectangle 10"/>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4" name="Rectangle 11"/>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5" name="Rectangle 12"/>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6" name="Rectangle 13"/>
            <p:cNvSpPr>
              <a:spLocks noChangeArrowheads="1"/>
            </p:cNvSpPr>
            <p:nvPr/>
          </p:nvSpPr>
          <p:spPr bwMode="auto">
            <a:xfrm>
              <a:off x="496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7" name="Rectangle 14"/>
            <p:cNvSpPr>
              <a:spLocks noChangeArrowheads="1"/>
            </p:cNvSpPr>
            <p:nvPr/>
          </p:nvSpPr>
          <p:spPr bwMode="auto">
            <a:xfrm>
              <a:off x="4602"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8" name="Rectangle 15"/>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19" name="Rectangle 16"/>
            <p:cNvSpPr>
              <a:spLocks noChangeArrowheads="1"/>
            </p:cNvSpPr>
            <p:nvPr/>
          </p:nvSpPr>
          <p:spPr bwMode="auto">
            <a:xfrm>
              <a:off x="3877"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0" name="Rectangle 17"/>
            <p:cNvSpPr>
              <a:spLocks noChangeArrowheads="1"/>
            </p:cNvSpPr>
            <p:nvPr/>
          </p:nvSpPr>
          <p:spPr bwMode="auto">
            <a:xfrm>
              <a:off x="351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1" name="Rectangle 18"/>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2" name="Rectangle 19"/>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3" name="Rectangle 20"/>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4" name="Rectangle 21"/>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5" name="Rectangle 22"/>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6" name="Rectangle 23"/>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7" name="Rectangle 24"/>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8" name="Rectangle 25"/>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29" name="Rectangle 26"/>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30" name="Rectangle 27"/>
            <p:cNvSpPr>
              <a:spLocks noChangeArrowheads="1"/>
            </p:cNvSpPr>
            <p:nvPr/>
          </p:nvSpPr>
          <p:spPr bwMode="auto">
            <a:xfrm>
              <a:off x="3515" y="1049"/>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31" name="Line 28"/>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7132" name="Line 29"/>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7133" name="Line 30"/>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7134" name="Line 31"/>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grpSp>
      <p:sp>
        <p:nvSpPr>
          <p:cNvPr id="87044" name="Text Box 34"/>
          <p:cNvSpPr txBox="1">
            <a:spLocks noChangeArrowheads="1"/>
          </p:cNvSpPr>
          <p:nvPr/>
        </p:nvSpPr>
        <p:spPr bwMode="auto">
          <a:xfrm>
            <a:off x="5940425" y="1520825"/>
            <a:ext cx="1871663"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endParaRPr lang="en-US" altLang="zh-CN" b="0">
              <a:solidFill>
                <a:srgbClr val="000000"/>
              </a:solidFill>
              <a:cs typeface="Arial" panose="020B0604020202020204" pitchFamily="34" charset="0"/>
            </a:endParaRPr>
          </a:p>
        </p:txBody>
      </p:sp>
      <p:sp>
        <p:nvSpPr>
          <p:cNvPr id="87045" name="Text Box 35"/>
          <p:cNvSpPr txBox="1">
            <a:spLocks noChangeArrowheads="1"/>
          </p:cNvSpPr>
          <p:nvPr/>
        </p:nvSpPr>
        <p:spPr bwMode="auto">
          <a:xfrm>
            <a:off x="5940425" y="2392363"/>
            <a:ext cx="936625" cy="434975"/>
          </a:xfrm>
          <a:prstGeom prst="rect">
            <a:avLst/>
          </a:prstGeom>
          <a:solidFill>
            <a:srgbClr val="CCECFF">
              <a:alpha val="50195"/>
            </a:srgbClr>
          </a:solidFill>
          <a:ln w="9525">
            <a:noFill/>
            <a:miter lim="800000"/>
            <a:headEnd type="none" w="lg" len="lg"/>
            <a:tailEnd type="none" w="lg" len="lg"/>
          </a:ln>
        </p:spPr>
        <p:txBody>
          <a:bodyPr lIns="90000" tIns="46800" rIns="90000" bIns="46800" anchor="ctr" anchorCtr="1"/>
          <a:lstStyle/>
          <a:p>
            <a:pPr>
              <a:spcBef>
                <a:spcPct val="50000"/>
              </a:spcBef>
            </a:pPr>
            <a:r>
              <a:rPr lang="en-US" altLang="zh-CN" b="0">
                <a:solidFill>
                  <a:srgbClr val="000000"/>
                </a:solidFill>
                <a:cs typeface="Arial" panose="020B0604020202020204" pitchFamily="34" charset="0"/>
              </a:rPr>
              <a:t>2</a:t>
            </a:r>
            <a:endParaRPr lang="en-US" altLang="zh-CN" b="0">
              <a:solidFill>
                <a:srgbClr val="000000"/>
              </a:solidFill>
              <a:cs typeface="Arial" panose="020B0604020202020204" pitchFamily="34" charset="0"/>
            </a:endParaRPr>
          </a:p>
        </p:txBody>
      </p:sp>
      <p:sp>
        <p:nvSpPr>
          <p:cNvPr id="87046" name="Text Box 36"/>
          <p:cNvSpPr txBox="1">
            <a:spLocks noChangeArrowheads="1"/>
          </p:cNvSpPr>
          <p:nvPr/>
        </p:nvSpPr>
        <p:spPr bwMode="auto">
          <a:xfrm>
            <a:off x="7343775" y="2392363"/>
            <a:ext cx="935038"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endParaRPr lang="en-US" altLang="zh-CN" b="0">
              <a:solidFill>
                <a:srgbClr val="000000"/>
              </a:solidFill>
              <a:cs typeface="Arial" panose="020B0604020202020204" pitchFamily="34" charset="0"/>
            </a:endParaRPr>
          </a:p>
        </p:txBody>
      </p:sp>
      <p:sp>
        <p:nvSpPr>
          <p:cNvPr id="87047" name="Text Box 37"/>
          <p:cNvSpPr txBox="1">
            <a:spLocks noChangeArrowheads="1"/>
          </p:cNvSpPr>
          <p:nvPr/>
        </p:nvSpPr>
        <p:spPr bwMode="auto">
          <a:xfrm>
            <a:off x="7812088" y="2824163"/>
            <a:ext cx="46831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endParaRPr lang="en-US" altLang="zh-CN" b="0">
              <a:solidFill>
                <a:srgbClr val="000000"/>
              </a:solidFill>
              <a:cs typeface="Arial" panose="020B0604020202020204" pitchFamily="34" charset="0"/>
            </a:endParaRPr>
          </a:p>
        </p:txBody>
      </p:sp>
      <p:sp>
        <p:nvSpPr>
          <p:cNvPr id="87048" name="Text Box 38"/>
          <p:cNvSpPr txBox="1">
            <a:spLocks noChangeArrowheads="1"/>
          </p:cNvSpPr>
          <p:nvPr/>
        </p:nvSpPr>
        <p:spPr bwMode="auto">
          <a:xfrm>
            <a:off x="6408738" y="3267075"/>
            <a:ext cx="187166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5</a:t>
            </a:r>
            <a:endParaRPr lang="en-US" altLang="zh-CN" b="0">
              <a:solidFill>
                <a:srgbClr val="000000"/>
              </a:solidFill>
              <a:cs typeface="Arial" panose="020B0604020202020204" pitchFamily="34" charset="0"/>
            </a:endParaRPr>
          </a:p>
        </p:txBody>
      </p:sp>
      <p:grpSp>
        <p:nvGrpSpPr>
          <p:cNvPr id="3" name="Group 39"/>
          <p:cNvGrpSpPr/>
          <p:nvPr/>
        </p:nvGrpSpPr>
        <p:grpSpPr bwMode="auto">
          <a:xfrm>
            <a:off x="5940425" y="3933825"/>
            <a:ext cx="2339975" cy="2179638"/>
            <a:chOff x="3742" y="2478"/>
            <a:chExt cx="1474" cy="1373"/>
          </a:xfrm>
        </p:grpSpPr>
        <p:grpSp>
          <p:nvGrpSpPr>
            <p:cNvPr id="4" name="Group 40"/>
            <p:cNvGrpSpPr/>
            <p:nvPr/>
          </p:nvGrpSpPr>
          <p:grpSpPr bwMode="auto">
            <a:xfrm>
              <a:off x="3742" y="2478"/>
              <a:ext cx="1474" cy="1372"/>
              <a:chOff x="3515" y="1049"/>
              <a:chExt cx="1812" cy="1686"/>
            </a:xfrm>
          </p:grpSpPr>
          <p:sp>
            <p:nvSpPr>
              <p:cNvPr id="87077" name="Rectangle 41"/>
              <p:cNvSpPr>
                <a:spLocks noChangeArrowheads="1"/>
              </p:cNvSpPr>
              <p:nvPr/>
            </p:nvSpPr>
            <p:spPr bwMode="auto">
              <a:xfrm>
                <a:off x="4965" y="2398"/>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78" name="Rectangle 42"/>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79" name="Rectangle 43"/>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0" name="Rectangle 44"/>
              <p:cNvSpPr>
                <a:spLocks noChangeArrowheads="1"/>
              </p:cNvSpPr>
              <p:nvPr/>
            </p:nvSpPr>
            <p:spPr bwMode="auto">
              <a:xfrm>
                <a:off x="3877" y="2398"/>
                <a:ext cx="363"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1" name="Rectangle 45"/>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2" name="Rectangle 46"/>
              <p:cNvSpPr>
                <a:spLocks noChangeArrowheads="1"/>
              </p:cNvSpPr>
              <p:nvPr/>
            </p:nvSpPr>
            <p:spPr bwMode="auto">
              <a:xfrm>
                <a:off x="4965" y="2061"/>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3" name="Rectangle 47"/>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4" name="Rectangle 48"/>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5" name="Rectangle 49"/>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6" name="Rectangle 50"/>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7" name="Rectangle 51"/>
              <p:cNvSpPr>
                <a:spLocks noChangeArrowheads="1"/>
              </p:cNvSpPr>
              <p:nvPr/>
            </p:nvSpPr>
            <p:spPr bwMode="auto">
              <a:xfrm>
                <a:off x="496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8" name="Rectangle 52"/>
              <p:cNvSpPr>
                <a:spLocks noChangeArrowheads="1"/>
              </p:cNvSpPr>
              <p:nvPr/>
            </p:nvSpPr>
            <p:spPr bwMode="auto">
              <a:xfrm>
                <a:off x="4602"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89" name="Rectangle 53"/>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0" name="Rectangle 54"/>
              <p:cNvSpPr>
                <a:spLocks noChangeArrowheads="1"/>
              </p:cNvSpPr>
              <p:nvPr/>
            </p:nvSpPr>
            <p:spPr bwMode="auto">
              <a:xfrm>
                <a:off x="3877"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1" name="Rectangle 55"/>
              <p:cNvSpPr>
                <a:spLocks noChangeArrowheads="1"/>
              </p:cNvSpPr>
              <p:nvPr/>
            </p:nvSpPr>
            <p:spPr bwMode="auto">
              <a:xfrm>
                <a:off x="351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2" name="Rectangle 56"/>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3" name="Rectangle 57"/>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4" name="Rectangle 58"/>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5" name="Rectangle 59"/>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6" name="Rectangle 60"/>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7" name="Rectangle 61"/>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8" name="Rectangle 62"/>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099" name="Rectangle 63"/>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00" name="Rectangle 64"/>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01" name="Rectangle 65"/>
              <p:cNvSpPr>
                <a:spLocks noChangeArrowheads="1"/>
              </p:cNvSpPr>
              <p:nvPr/>
            </p:nvSpPr>
            <p:spPr bwMode="auto">
              <a:xfrm>
                <a:off x="3515" y="1049"/>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7102" name="Line 66"/>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7103" name="Line 67"/>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7104" name="Line 68"/>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7105" name="Line 69"/>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grpSp>
        <p:sp>
          <p:nvSpPr>
            <p:cNvPr id="87073" name="Text Box 70"/>
            <p:cNvSpPr txBox="1">
              <a:spLocks noChangeArrowheads="1"/>
            </p:cNvSpPr>
            <p:nvPr/>
          </p:nvSpPr>
          <p:spPr bwMode="auto">
            <a:xfrm>
              <a:off x="3742" y="2482"/>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endParaRPr lang="en-US" altLang="zh-CN" b="0">
                <a:solidFill>
                  <a:srgbClr val="000000"/>
                </a:solidFill>
                <a:cs typeface="Arial" panose="020B0604020202020204" pitchFamily="34" charset="0"/>
              </a:endParaRPr>
            </a:p>
          </p:txBody>
        </p:sp>
        <p:sp>
          <p:nvSpPr>
            <p:cNvPr id="87074" name="Text Box 71"/>
            <p:cNvSpPr txBox="1">
              <a:spLocks noChangeArrowheads="1"/>
            </p:cNvSpPr>
            <p:nvPr/>
          </p:nvSpPr>
          <p:spPr bwMode="auto">
            <a:xfrm>
              <a:off x="4037" y="3026"/>
              <a:ext cx="295" cy="823"/>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ea typeface="华文中宋" panose="02010600040101010101" pitchFamily="2" charset="-122"/>
                  <a:cs typeface="Arial" panose="020B0604020202020204" pitchFamily="34" charset="0"/>
                </a:rPr>
                <a:t>2</a:t>
              </a:r>
              <a:endParaRPr lang="en-US" altLang="zh-CN" b="0">
                <a:solidFill>
                  <a:srgbClr val="000000"/>
                </a:solidFill>
                <a:ea typeface="华文中宋" panose="02010600040101010101" pitchFamily="2" charset="-122"/>
                <a:cs typeface="Arial" panose="020B0604020202020204" pitchFamily="34" charset="0"/>
              </a:endParaRPr>
            </a:p>
          </p:txBody>
        </p:sp>
        <p:sp>
          <p:nvSpPr>
            <p:cNvPr id="87075" name="Text Box 72"/>
            <p:cNvSpPr txBox="1">
              <a:spLocks noChangeArrowheads="1"/>
            </p:cNvSpPr>
            <p:nvPr/>
          </p:nvSpPr>
          <p:spPr bwMode="auto">
            <a:xfrm>
              <a:off x="4626" y="3026"/>
              <a:ext cx="295" cy="274"/>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endParaRPr lang="en-US" altLang="zh-CN" b="0">
                <a:solidFill>
                  <a:srgbClr val="000000"/>
                </a:solidFill>
                <a:cs typeface="Arial" panose="020B0604020202020204" pitchFamily="34" charset="0"/>
              </a:endParaRPr>
            </a:p>
          </p:txBody>
        </p:sp>
        <p:sp>
          <p:nvSpPr>
            <p:cNvPr id="87076" name="Text Box 73"/>
            <p:cNvSpPr txBox="1">
              <a:spLocks noChangeArrowheads="1"/>
            </p:cNvSpPr>
            <p:nvPr/>
          </p:nvSpPr>
          <p:spPr bwMode="auto">
            <a:xfrm>
              <a:off x="4921" y="2754"/>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dirty="0">
                  <a:solidFill>
                    <a:srgbClr val="000000"/>
                  </a:solidFill>
                  <a:cs typeface="Arial" panose="020B0604020202020204" pitchFamily="34" charset="0"/>
                </a:rPr>
                <a:t>4</a:t>
              </a:r>
              <a:endParaRPr lang="en-US" altLang="zh-CN" b="0" dirty="0">
                <a:solidFill>
                  <a:srgbClr val="000000"/>
                </a:solidFill>
                <a:cs typeface="Arial" panose="020B0604020202020204" pitchFamily="34" charset="0"/>
              </a:endParaRPr>
            </a:p>
          </p:txBody>
        </p:sp>
      </p:grpSp>
      <p:sp>
        <p:nvSpPr>
          <p:cNvPr id="1182794" name="Text Box 74"/>
          <p:cNvSpPr txBox="1">
            <a:spLocks noChangeArrowheads="1"/>
          </p:cNvSpPr>
          <p:nvPr/>
        </p:nvSpPr>
        <p:spPr bwMode="auto">
          <a:xfrm>
            <a:off x="676957" y="2213200"/>
            <a:ext cx="4679950" cy="1200150"/>
          </a:xfrm>
          <a:prstGeom prst="rect">
            <a:avLst/>
          </a:prstGeom>
          <a:noFill/>
          <a:ln w="9525">
            <a:noFill/>
            <a:miter lim="800000"/>
          </a:ln>
        </p:spPr>
        <p:txBody>
          <a:bodyPr>
            <a:spAutoFit/>
          </a:bodyPr>
          <a:lstStyle/>
          <a:p>
            <a:pPr>
              <a:spcBef>
                <a:spcPct val="50000"/>
              </a:spcBef>
            </a:pPr>
            <a:r>
              <a:rPr lang="zh-CN" altLang="en-US" b="0" dirty="0">
                <a:solidFill>
                  <a:srgbClr val="000000"/>
                </a:solidFill>
                <a:ea typeface="华文中宋" panose="02010600040101010101" pitchFamily="2" charset="-122"/>
                <a:cs typeface="Arial" panose="020B0604020202020204" pitchFamily="34" charset="0"/>
              </a:rPr>
              <a:t>把每个横向块看作</a:t>
            </a:r>
            <a:r>
              <a:rPr lang="en-US" altLang="zh-CN" b="0" dirty="0">
                <a:solidFill>
                  <a:srgbClr val="000000"/>
                </a:solidFill>
                <a:ea typeface="华文中宋" panose="02010600040101010101" pitchFamily="2" charset="-122"/>
                <a:cs typeface="Arial" panose="020B0604020202020204" pitchFamily="34" charset="0"/>
              </a:rPr>
              <a:t>X</a:t>
            </a:r>
            <a:r>
              <a:rPr lang="zh-CN" altLang="en-US" b="0" dirty="0">
                <a:solidFill>
                  <a:srgbClr val="000000"/>
                </a:solidFill>
                <a:ea typeface="华文中宋" panose="02010600040101010101" pitchFamily="2" charset="-122"/>
                <a:cs typeface="Arial" panose="020B0604020202020204" pitchFamily="34" charset="0"/>
              </a:rPr>
              <a:t>部的点，竖向块看作</a:t>
            </a:r>
            <a:r>
              <a:rPr lang="en-US" altLang="zh-CN" b="0" dirty="0">
                <a:solidFill>
                  <a:srgbClr val="000000"/>
                </a:solidFill>
                <a:ea typeface="华文中宋" panose="02010600040101010101" pitchFamily="2" charset="-122"/>
                <a:cs typeface="Arial" panose="020B0604020202020204" pitchFamily="34" charset="0"/>
              </a:rPr>
              <a:t>Y</a:t>
            </a:r>
            <a:r>
              <a:rPr lang="zh-CN" altLang="en-US" b="0" dirty="0">
                <a:solidFill>
                  <a:srgbClr val="000000"/>
                </a:solidFill>
                <a:ea typeface="华文中宋" panose="02010600040101010101" pitchFamily="2" charset="-122"/>
                <a:cs typeface="Arial" panose="020B0604020202020204" pitchFamily="34" charset="0"/>
              </a:rPr>
              <a:t>部的点，若两个块有公共的空地，则在它们之间连边。</a:t>
            </a:r>
            <a:endParaRPr lang="zh-CN" altLang="en-US" b="0" dirty="0">
              <a:solidFill>
                <a:srgbClr val="000000"/>
              </a:solidFill>
              <a:ea typeface="华文中宋" panose="02010600040101010101" pitchFamily="2" charset="-122"/>
              <a:cs typeface="Arial" panose="020B0604020202020204" pitchFamily="34" charset="0"/>
            </a:endParaRPr>
          </a:p>
        </p:txBody>
      </p:sp>
      <p:sp>
        <p:nvSpPr>
          <p:cNvPr id="1182795" name="Text Box 75"/>
          <p:cNvSpPr txBox="1">
            <a:spLocks noChangeArrowheads="1"/>
          </p:cNvSpPr>
          <p:nvPr/>
        </p:nvSpPr>
        <p:spPr bwMode="auto">
          <a:xfrm>
            <a:off x="676957" y="3473675"/>
            <a:ext cx="4500562" cy="830262"/>
          </a:xfrm>
          <a:prstGeom prst="rect">
            <a:avLst/>
          </a:prstGeom>
          <a:noFill/>
          <a:ln w="9525">
            <a:noFill/>
            <a:miter lim="800000"/>
          </a:ln>
        </p:spPr>
        <p:txBody>
          <a:bodyPr>
            <a:spAutoFit/>
          </a:bodyPr>
          <a:lstStyle/>
          <a:p>
            <a:pPr>
              <a:spcBef>
                <a:spcPct val="50000"/>
              </a:spcBef>
            </a:pPr>
            <a:r>
              <a:rPr lang="zh-CN" altLang="en-US" b="0" dirty="0">
                <a:solidFill>
                  <a:srgbClr val="000000"/>
                </a:solidFill>
                <a:ea typeface="华文中宋" panose="02010600040101010101" pitchFamily="2" charset="-122"/>
                <a:cs typeface="Arial" panose="020B0604020202020204" pitchFamily="34" charset="0"/>
              </a:rPr>
              <a:t>于是，问题转化成这样的一个二分图：</a:t>
            </a:r>
            <a:endParaRPr lang="zh-CN" altLang="en-US" b="0" dirty="0">
              <a:solidFill>
                <a:srgbClr val="000000"/>
              </a:solidFill>
              <a:ea typeface="华文中宋" panose="02010600040101010101" pitchFamily="2" charset="-122"/>
              <a:cs typeface="Arial" panose="020B0604020202020204" pitchFamily="34" charset="0"/>
            </a:endParaRPr>
          </a:p>
        </p:txBody>
      </p:sp>
      <p:grpSp>
        <p:nvGrpSpPr>
          <p:cNvPr id="5" name="Group 76"/>
          <p:cNvGrpSpPr/>
          <p:nvPr/>
        </p:nvGrpSpPr>
        <p:grpSpPr bwMode="auto">
          <a:xfrm>
            <a:off x="1253218" y="4555446"/>
            <a:ext cx="3311525" cy="1781175"/>
            <a:chOff x="657" y="1820"/>
            <a:chExt cx="2041" cy="1122"/>
          </a:xfrm>
        </p:grpSpPr>
        <p:sp>
          <p:nvSpPr>
            <p:cNvPr id="87055" name="Line 77"/>
            <p:cNvSpPr>
              <a:spLocks noChangeShapeType="1"/>
            </p:cNvSpPr>
            <p:nvPr/>
          </p:nvSpPr>
          <p:spPr bwMode="auto">
            <a:xfrm>
              <a:off x="725"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6" name="Line 78"/>
            <p:cNvSpPr>
              <a:spLocks noChangeShapeType="1"/>
            </p:cNvSpPr>
            <p:nvPr/>
          </p:nvSpPr>
          <p:spPr bwMode="auto">
            <a:xfrm flipH="1">
              <a:off x="975"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7" name="Line 79"/>
            <p:cNvSpPr>
              <a:spLocks noChangeShapeType="1"/>
            </p:cNvSpPr>
            <p:nvPr/>
          </p:nvSpPr>
          <p:spPr bwMode="auto">
            <a:xfrm>
              <a:off x="1202"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8" name="Line 80"/>
            <p:cNvSpPr>
              <a:spLocks noChangeShapeType="1"/>
            </p:cNvSpPr>
            <p:nvPr/>
          </p:nvSpPr>
          <p:spPr bwMode="auto">
            <a:xfrm>
              <a:off x="1678"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9" name="Line 81"/>
            <p:cNvSpPr>
              <a:spLocks noChangeShapeType="1"/>
            </p:cNvSpPr>
            <p:nvPr/>
          </p:nvSpPr>
          <p:spPr bwMode="auto">
            <a:xfrm>
              <a:off x="2154"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0" name="Line 82"/>
            <p:cNvSpPr>
              <a:spLocks noChangeShapeType="1"/>
            </p:cNvSpPr>
            <p:nvPr/>
          </p:nvSpPr>
          <p:spPr bwMode="auto">
            <a:xfrm>
              <a:off x="1678" y="2024"/>
              <a:ext cx="726"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1" name="Line 83"/>
            <p:cNvSpPr>
              <a:spLocks noChangeShapeType="1"/>
            </p:cNvSpPr>
            <p:nvPr/>
          </p:nvSpPr>
          <p:spPr bwMode="auto">
            <a:xfrm flipH="1">
              <a:off x="1450" y="2024"/>
              <a:ext cx="1181"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2" name="Line 84"/>
            <p:cNvSpPr>
              <a:spLocks noChangeShapeType="1"/>
            </p:cNvSpPr>
            <p:nvPr/>
          </p:nvSpPr>
          <p:spPr bwMode="auto">
            <a:xfrm flipH="1">
              <a:off x="2403"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3" name="Text Box 85"/>
            <p:cNvSpPr txBox="1">
              <a:spLocks noChangeArrowheads="1"/>
            </p:cNvSpPr>
            <p:nvPr/>
          </p:nvSpPr>
          <p:spPr bwMode="auto">
            <a:xfrm>
              <a:off x="657"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endParaRPr lang="en-US" altLang="zh-CN" sz="1600" b="0">
                <a:solidFill>
                  <a:srgbClr val="000000"/>
                </a:solidFill>
                <a:cs typeface="Arial" panose="020B0604020202020204" pitchFamily="34" charset="0"/>
              </a:endParaRPr>
            </a:p>
          </p:txBody>
        </p:sp>
        <p:sp>
          <p:nvSpPr>
            <p:cNvPr id="87064" name="Text Box 86"/>
            <p:cNvSpPr txBox="1">
              <a:spLocks noChangeArrowheads="1"/>
            </p:cNvSpPr>
            <p:nvPr/>
          </p:nvSpPr>
          <p:spPr bwMode="auto">
            <a:xfrm>
              <a:off x="907"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endParaRPr lang="en-US" altLang="zh-CN" sz="1600" b="0">
                <a:solidFill>
                  <a:srgbClr val="000000"/>
                </a:solidFill>
                <a:cs typeface="Arial" panose="020B0604020202020204" pitchFamily="34" charset="0"/>
              </a:endParaRPr>
            </a:p>
          </p:txBody>
        </p:sp>
        <p:sp>
          <p:nvSpPr>
            <p:cNvPr id="87065" name="Text Box 87"/>
            <p:cNvSpPr txBox="1">
              <a:spLocks noChangeArrowheads="1"/>
            </p:cNvSpPr>
            <p:nvPr/>
          </p:nvSpPr>
          <p:spPr bwMode="auto">
            <a:xfrm>
              <a:off x="1134"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2</a:t>
              </a:r>
              <a:endParaRPr lang="en-US" altLang="zh-CN" sz="1600" b="0">
                <a:solidFill>
                  <a:srgbClr val="000000"/>
                </a:solidFill>
                <a:cs typeface="Arial" panose="020B0604020202020204" pitchFamily="34" charset="0"/>
              </a:endParaRPr>
            </a:p>
          </p:txBody>
        </p:sp>
        <p:sp>
          <p:nvSpPr>
            <p:cNvPr id="87066" name="Text Box 88"/>
            <p:cNvSpPr txBox="1">
              <a:spLocks noChangeArrowheads="1"/>
            </p:cNvSpPr>
            <p:nvPr/>
          </p:nvSpPr>
          <p:spPr bwMode="auto">
            <a:xfrm>
              <a:off x="1383"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dirty="0">
                  <a:solidFill>
                    <a:srgbClr val="000000"/>
                  </a:solidFill>
                  <a:cs typeface="Arial" panose="020B0604020202020204" pitchFamily="34" charset="0"/>
                </a:rPr>
                <a:t>2</a:t>
              </a:r>
              <a:endParaRPr lang="en-US" altLang="zh-CN" sz="1600" b="0" dirty="0">
                <a:solidFill>
                  <a:srgbClr val="000000"/>
                </a:solidFill>
                <a:cs typeface="Arial" panose="020B0604020202020204" pitchFamily="34" charset="0"/>
              </a:endParaRPr>
            </a:p>
          </p:txBody>
        </p:sp>
        <p:sp>
          <p:nvSpPr>
            <p:cNvPr id="87067" name="Text Box 89"/>
            <p:cNvSpPr txBox="1">
              <a:spLocks noChangeArrowheads="1"/>
            </p:cNvSpPr>
            <p:nvPr/>
          </p:nvSpPr>
          <p:spPr bwMode="auto">
            <a:xfrm>
              <a:off x="1610"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endParaRPr lang="en-US" altLang="zh-CN" sz="1600" b="0">
                <a:solidFill>
                  <a:srgbClr val="000000"/>
                </a:solidFill>
                <a:cs typeface="Arial" panose="020B0604020202020204" pitchFamily="34" charset="0"/>
              </a:endParaRPr>
            </a:p>
          </p:txBody>
        </p:sp>
        <p:sp>
          <p:nvSpPr>
            <p:cNvPr id="87068" name="Text Box 90"/>
            <p:cNvSpPr txBox="1">
              <a:spLocks noChangeArrowheads="1"/>
            </p:cNvSpPr>
            <p:nvPr/>
          </p:nvSpPr>
          <p:spPr bwMode="auto">
            <a:xfrm>
              <a:off x="1859"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endParaRPr lang="en-US" altLang="zh-CN" sz="1600" b="0">
                <a:solidFill>
                  <a:srgbClr val="000000"/>
                </a:solidFill>
                <a:cs typeface="Arial" panose="020B0604020202020204" pitchFamily="34" charset="0"/>
              </a:endParaRPr>
            </a:p>
          </p:txBody>
        </p:sp>
        <p:sp>
          <p:nvSpPr>
            <p:cNvPr id="87069" name="Text Box 91"/>
            <p:cNvSpPr txBox="1">
              <a:spLocks noChangeArrowheads="1"/>
            </p:cNvSpPr>
            <p:nvPr/>
          </p:nvSpPr>
          <p:spPr bwMode="auto">
            <a:xfrm>
              <a:off x="2086"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4</a:t>
              </a:r>
              <a:endParaRPr lang="en-US" altLang="zh-CN" sz="1600" b="0">
                <a:solidFill>
                  <a:srgbClr val="000000"/>
                </a:solidFill>
                <a:cs typeface="Arial" panose="020B0604020202020204" pitchFamily="34" charset="0"/>
              </a:endParaRPr>
            </a:p>
          </p:txBody>
        </p:sp>
        <p:sp>
          <p:nvSpPr>
            <p:cNvPr id="87070" name="Text Box 92"/>
            <p:cNvSpPr txBox="1">
              <a:spLocks noChangeArrowheads="1"/>
            </p:cNvSpPr>
            <p:nvPr/>
          </p:nvSpPr>
          <p:spPr bwMode="auto">
            <a:xfrm>
              <a:off x="2336"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4</a:t>
              </a:r>
              <a:endParaRPr lang="en-US" altLang="zh-CN" sz="1600" b="0">
                <a:solidFill>
                  <a:srgbClr val="000000"/>
                </a:solidFill>
                <a:cs typeface="Arial" panose="020B0604020202020204" pitchFamily="34" charset="0"/>
              </a:endParaRPr>
            </a:p>
          </p:txBody>
        </p:sp>
        <p:sp>
          <p:nvSpPr>
            <p:cNvPr id="87071" name="Text Box 93"/>
            <p:cNvSpPr txBox="1">
              <a:spLocks noChangeArrowheads="1"/>
            </p:cNvSpPr>
            <p:nvPr/>
          </p:nvSpPr>
          <p:spPr bwMode="auto">
            <a:xfrm>
              <a:off x="2562"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5</a:t>
              </a:r>
              <a:endParaRPr lang="en-US" altLang="zh-CN" sz="1600" b="0">
                <a:solidFill>
                  <a:srgbClr val="000000"/>
                </a:solidFill>
                <a:cs typeface="Arial" panose="020B0604020202020204" pitchFamily="34" charset="0"/>
              </a:endParaRPr>
            </a:p>
          </p:txBody>
        </p:sp>
      </p:grpSp>
      <p:sp>
        <p:nvSpPr>
          <p:cNvPr id="9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97" name="TextBox 96"/>
          <p:cNvSpPr txBox="1"/>
          <p:nvPr/>
        </p:nvSpPr>
        <p:spPr>
          <a:xfrm>
            <a:off x="391885"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
        <p:nvSpPr>
          <p:cNvPr id="98" name="Rectangle 35"/>
          <p:cNvSpPr txBox="1">
            <a:spLocks noRot="1" noChangeArrowheads="1"/>
          </p:cNvSpPr>
          <p:nvPr/>
        </p:nvSpPr>
        <p:spPr bwMode="auto">
          <a:xfrm>
            <a:off x="609600" y="1781628"/>
            <a:ext cx="4194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a:spcBef>
                <a:spcPct val="20000"/>
              </a:spcBef>
              <a:buFont typeface="Wingdings" panose="05000000000000000000" pitchFamily="2" charset="2"/>
              <a:buNone/>
              <a:defRPr/>
            </a:pPr>
            <a:r>
              <a:rPr kumimoji="0" lang="zh-CN" altLang="en-US" sz="2800" dirty="0" smtClean="0">
                <a:solidFill>
                  <a:srgbClr val="1001D5"/>
                </a:solidFill>
                <a:cs typeface="Arial" panose="020B0604020202020204" pitchFamily="34" charset="0"/>
              </a:rPr>
              <a:t>模型二</a:t>
            </a:r>
            <a:endParaRPr kumimoji="0" lang="zh-CN" altLang="en-US" sz="2800" dirty="0" smtClean="0">
              <a:solidFill>
                <a:srgbClr val="1001D5"/>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82794"/>
                                        </p:tgtEl>
                                        <p:attrNameLst>
                                          <p:attrName>style.visibility</p:attrName>
                                        </p:attrNameLst>
                                      </p:cBhvr>
                                      <p:to>
                                        <p:strVal val="visible"/>
                                      </p:to>
                                    </p:set>
                                    <p:animEffect transition="in" filter="dissolve">
                                      <p:cBhvr>
                                        <p:cTn id="7" dur="500"/>
                                        <p:tgtEl>
                                          <p:spTgt spid="11827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82795"/>
                                        </p:tgtEl>
                                        <p:attrNameLst>
                                          <p:attrName>style.visibility</p:attrName>
                                        </p:attrNameLst>
                                      </p:cBhvr>
                                      <p:to>
                                        <p:strVal val="visible"/>
                                      </p:to>
                                    </p:set>
                                    <p:animEffect transition="in" filter="dissolve">
                                      <p:cBhvr>
                                        <p:cTn id="12" dur="500"/>
                                        <p:tgtEl>
                                          <p:spTgt spid="1182795"/>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To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182794"/>
                                        </p:tgtEl>
                                      </p:cBhvr>
                                    </p:animEffect>
                                    <p:set>
                                      <p:cBhvr>
                                        <p:cTn id="21" dur="1" fill="hold">
                                          <p:stCondLst>
                                            <p:cond delay="499"/>
                                          </p:stCondLst>
                                        </p:cTn>
                                        <p:tgtEl>
                                          <p:spTgt spid="1182794"/>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1182795"/>
                                        </p:tgtEl>
                                      </p:cBhvr>
                                    </p:animEffect>
                                    <p:set>
                                      <p:cBhvr>
                                        <p:cTn id="24" dur="1" fill="hold">
                                          <p:stCondLst>
                                            <p:cond delay="499"/>
                                          </p:stCondLst>
                                        </p:cTn>
                                        <p:tgtEl>
                                          <p:spTgt spid="1182795"/>
                                        </p:tgtEl>
                                        <p:attrNameLst>
                                          <p:attrName>style.visibility</p:attrName>
                                        </p:attrNameLst>
                                      </p:cBhvr>
                                      <p:to>
                                        <p:strVal val="hidden"/>
                                      </p:to>
                                    </p:set>
                                  </p:childTnLst>
                                </p:cTn>
                              </p:par>
                            </p:childTnLst>
                          </p:cTn>
                        </p:par>
                        <p:par>
                          <p:cTn id="25" fill="hold">
                            <p:stCondLst>
                              <p:cond delay="500"/>
                            </p:stCondLst>
                            <p:childTnLst>
                              <p:par>
                                <p:cTn id="26" presetID="64" presetClass="path" presetSubtype="0" accel="50000" decel="50000" fill="hold" nodeType="afterEffect">
                                  <p:stCondLst>
                                    <p:cond delay="0"/>
                                  </p:stCondLst>
                                  <p:childTnLst>
                                    <p:animMotion origin="layout" path="M -5.55556E-7 -3.7037E-6 L -5.55556E-7 -0.31898 " pathEditMode="relative" rAng="0" ptsTypes="AA">
                                      <p:cBhvr>
                                        <p:cTn id="27" dur="500" fill="hold"/>
                                        <p:tgtEl>
                                          <p:spTgt spid="5"/>
                                        </p:tgtEl>
                                        <p:attrNameLst>
                                          <p:attrName>ppt_x</p:attrName>
                                          <p:attrName>ppt_y</p:attrName>
                                        </p:attrNameLst>
                                      </p:cBhvr>
                                      <p:rCtr x="0" y="-159"/>
                                    </p:animMotion>
                                  </p:childTnLst>
                                </p:cTn>
                              </p:par>
                            </p:childTnLst>
                          </p:cTn>
                        </p:par>
                        <p:par>
                          <p:cTn id="28" fill="hold">
                            <p:stCondLst>
                              <p:cond delay="1000"/>
                            </p:stCondLst>
                            <p:childTnLst>
                              <p:par>
                                <p:cTn id="29" presetID="9" presetClass="entr" presetSubtype="0" fill="hold" grpId="0" nodeType="afterEffect">
                                  <p:stCondLst>
                                    <p:cond delay="0"/>
                                  </p:stCondLst>
                                  <p:childTnLst>
                                    <p:set>
                                      <p:cBhvr>
                                        <p:cTn id="30" dur="1" fill="hold">
                                          <p:stCondLst>
                                            <p:cond delay="0"/>
                                          </p:stCondLst>
                                        </p:cTn>
                                        <p:tgtEl>
                                          <p:spTgt spid="98">
                                            <p:txEl>
                                              <p:pRg st="0" end="0"/>
                                            </p:txEl>
                                          </p:spTgt>
                                        </p:tgtEl>
                                        <p:attrNameLst>
                                          <p:attrName>style.visibility</p:attrName>
                                        </p:attrNameLst>
                                      </p:cBhvr>
                                      <p:to>
                                        <p:strVal val="visible"/>
                                      </p:to>
                                    </p:set>
                                    <p:animEffect transition="in" filter="dissolve">
                                      <p:cBhvr>
                                        <p:cTn id="3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94" grpId="0" autoUpdateAnimBg="0"/>
      <p:bldP spid="1182794" grpId="1"/>
      <p:bldP spid="1182795" grpId="0" autoUpdateAnimBg="0"/>
      <p:bldP spid="1182795" grpId="1"/>
      <p:bldP spid="98" grpId="0" advAuto="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Text Box 2"/>
          <p:cNvSpPr txBox="1">
            <a:spLocks noChangeArrowheads="1"/>
          </p:cNvSpPr>
          <p:nvPr/>
        </p:nvSpPr>
        <p:spPr bwMode="auto">
          <a:xfrm>
            <a:off x="647700" y="4522788"/>
            <a:ext cx="4535488" cy="1570037"/>
          </a:xfrm>
          <a:prstGeom prst="rect">
            <a:avLst/>
          </a:prstGeom>
          <a:noFill/>
          <a:ln w="9525">
            <a:noFill/>
            <a:miter lim="800000"/>
          </a:ln>
        </p:spPr>
        <p:txBody>
          <a:bodyPr>
            <a:spAutoFit/>
          </a:bodyPr>
          <a:lstStyle/>
          <a:p>
            <a:pPr>
              <a:spcBef>
                <a:spcPct val="50000"/>
              </a:spcBef>
            </a:pPr>
            <a:r>
              <a:rPr lang="zh-CN" altLang="en-US" b="0" dirty="0">
                <a:solidFill>
                  <a:srgbClr val="000000"/>
                </a:solidFill>
                <a:ea typeface="华文中宋" panose="02010600040101010101" pitchFamily="2" charset="-122"/>
                <a:cs typeface="Arial" panose="020B0604020202020204" pitchFamily="34" charset="0"/>
              </a:rPr>
              <a:t>由于每条边表示一个空地，有冲突的空地之间必有公共顶点，所以问题转化为二分图的最大匹配问题。</a:t>
            </a:r>
            <a:endParaRPr lang="zh-CN" altLang="en-US" b="0" dirty="0">
              <a:solidFill>
                <a:srgbClr val="000000"/>
              </a:solidFill>
              <a:ea typeface="华文中宋" panose="02010600040101010101" pitchFamily="2" charset="-122"/>
              <a:cs typeface="Arial" panose="020B0604020202020204" pitchFamily="34" charset="0"/>
            </a:endParaRPr>
          </a:p>
        </p:txBody>
      </p:sp>
      <p:grpSp>
        <p:nvGrpSpPr>
          <p:cNvPr id="2" name="Group 5"/>
          <p:cNvGrpSpPr/>
          <p:nvPr/>
        </p:nvGrpSpPr>
        <p:grpSpPr bwMode="auto">
          <a:xfrm>
            <a:off x="5940425" y="3933825"/>
            <a:ext cx="2339975" cy="2179638"/>
            <a:chOff x="3742" y="2478"/>
            <a:chExt cx="1474" cy="1373"/>
          </a:xfrm>
        </p:grpSpPr>
        <p:grpSp>
          <p:nvGrpSpPr>
            <p:cNvPr id="3" name="Group 6"/>
            <p:cNvGrpSpPr/>
            <p:nvPr/>
          </p:nvGrpSpPr>
          <p:grpSpPr bwMode="auto">
            <a:xfrm>
              <a:off x="3742" y="2478"/>
              <a:ext cx="1474" cy="1372"/>
              <a:chOff x="3515" y="1049"/>
              <a:chExt cx="1812" cy="1686"/>
            </a:xfrm>
          </p:grpSpPr>
          <p:sp>
            <p:nvSpPr>
              <p:cNvPr id="88129" name="Rectangle 7"/>
              <p:cNvSpPr>
                <a:spLocks noChangeArrowheads="1"/>
              </p:cNvSpPr>
              <p:nvPr/>
            </p:nvSpPr>
            <p:spPr bwMode="auto">
              <a:xfrm>
                <a:off x="4965" y="2398"/>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0" name="Rectangle 8"/>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1" name="Rectangle 9"/>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2" name="Rectangle 10"/>
              <p:cNvSpPr>
                <a:spLocks noChangeArrowheads="1"/>
              </p:cNvSpPr>
              <p:nvPr/>
            </p:nvSpPr>
            <p:spPr bwMode="auto">
              <a:xfrm>
                <a:off x="3877" y="2398"/>
                <a:ext cx="363"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3" name="Rectangle 11"/>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4" name="Rectangle 12"/>
              <p:cNvSpPr>
                <a:spLocks noChangeArrowheads="1"/>
              </p:cNvSpPr>
              <p:nvPr/>
            </p:nvSpPr>
            <p:spPr bwMode="auto">
              <a:xfrm>
                <a:off x="4965" y="2061"/>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5" name="Rectangle 13"/>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6" name="Rectangle 14"/>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7" name="Rectangle 15"/>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8" name="Rectangle 16"/>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39" name="Rectangle 17"/>
              <p:cNvSpPr>
                <a:spLocks noChangeArrowheads="1"/>
              </p:cNvSpPr>
              <p:nvPr/>
            </p:nvSpPr>
            <p:spPr bwMode="auto">
              <a:xfrm>
                <a:off x="496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0" name="Rectangle 18"/>
              <p:cNvSpPr>
                <a:spLocks noChangeArrowheads="1"/>
              </p:cNvSpPr>
              <p:nvPr/>
            </p:nvSpPr>
            <p:spPr bwMode="auto">
              <a:xfrm>
                <a:off x="4602"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1" name="Rectangle 19"/>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2" name="Rectangle 20"/>
              <p:cNvSpPr>
                <a:spLocks noChangeArrowheads="1"/>
              </p:cNvSpPr>
              <p:nvPr/>
            </p:nvSpPr>
            <p:spPr bwMode="auto">
              <a:xfrm>
                <a:off x="3877"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3" name="Rectangle 21"/>
              <p:cNvSpPr>
                <a:spLocks noChangeArrowheads="1"/>
              </p:cNvSpPr>
              <p:nvPr/>
            </p:nvSpPr>
            <p:spPr bwMode="auto">
              <a:xfrm>
                <a:off x="351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4" name="Rectangle 22"/>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5" name="Rectangle 23"/>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6" name="Rectangle 24"/>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7" name="Rectangle 25"/>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8" name="Rectangle 26"/>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49" name="Rectangle 27"/>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50" name="Rectangle 28"/>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51" name="Rectangle 29"/>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52" name="Rectangle 30"/>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53" name="Rectangle 31"/>
              <p:cNvSpPr>
                <a:spLocks noChangeArrowheads="1"/>
              </p:cNvSpPr>
              <p:nvPr/>
            </p:nvSpPr>
            <p:spPr bwMode="auto">
              <a:xfrm>
                <a:off x="3515" y="1049"/>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54" name="Line 32"/>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8155" name="Line 33"/>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8156" name="Line 34"/>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8157" name="Line 35"/>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grpSp>
        <p:sp>
          <p:nvSpPr>
            <p:cNvPr id="88125" name="Text Box 36"/>
            <p:cNvSpPr txBox="1">
              <a:spLocks noChangeArrowheads="1"/>
            </p:cNvSpPr>
            <p:nvPr/>
          </p:nvSpPr>
          <p:spPr bwMode="auto">
            <a:xfrm>
              <a:off x="3742" y="2482"/>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endParaRPr lang="en-US" altLang="zh-CN" b="0">
                <a:solidFill>
                  <a:srgbClr val="000000"/>
                </a:solidFill>
                <a:cs typeface="Arial" panose="020B0604020202020204" pitchFamily="34" charset="0"/>
              </a:endParaRPr>
            </a:p>
          </p:txBody>
        </p:sp>
        <p:sp>
          <p:nvSpPr>
            <p:cNvPr id="88126" name="Text Box 37"/>
            <p:cNvSpPr txBox="1">
              <a:spLocks noChangeArrowheads="1"/>
            </p:cNvSpPr>
            <p:nvPr/>
          </p:nvSpPr>
          <p:spPr bwMode="auto">
            <a:xfrm>
              <a:off x="4037" y="3026"/>
              <a:ext cx="295" cy="823"/>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ea typeface="华文中宋" panose="02010600040101010101" pitchFamily="2" charset="-122"/>
                  <a:cs typeface="Arial" panose="020B0604020202020204" pitchFamily="34" charset="0"/>
                </a:rPr>
                <a:t>2</a:t>
              </a:r>
              <a:endParaRPr lang="en-US" altLang="zh-CN" b="0">
                <a:solidFill>
                  <a:srgbClr val="000000"/>
                </a:solidFill>
                <a:ea typeface="华文中宋" panose="02010600040101010101" pitchFamily="2" charset="-122"/>
                <a:cs typeface="Arial" panose="020B0604020202020204" pitchFamily="34" charset="0"/>
              </a:endParaRPr>
            </a:p>
          </p:txBody>
        </p:sp>
        <p:sp>
          <p:nvSpPr>
            <p:cNvPr id="88127" name="Text Box 38"/>
            <p:cNvSpPr txBox="1">
              <a:spLocks noChangeArrowheads="1"/>
            </p:cNvSpPr>
            <p:nvPr/>
          </p:nvSpPr>
          <p:spPr bwMode="auto">
            <a:xfrm>
              <a:off x="4626" y="3026"/>
              <a:ext cx="295" cy="274"/>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endParaRPr lang="en-US" altLang="zh-CN" b="0">
                <a:solidFill>
                  <a:srgbClr val="000000"/>
                </a:solidFill>
                <a:cs typeface="Arial" panose="020B0604020202020204" pitchFamily="34" charset="0"/>
              </a:endParaRPr>
            </a:p>
          </p:txBody>
        </p:sp>
        <p:sp>
          <p:nvSpPr>
            <p:cNvPr id="88128" name="Text Box 39"/>
            <p:cNvSpPr txBox="1">
              <a:spLocks noChangeArrowheads="1"/>
            </p:cNvSpPr>
            <p:nvPr/>
          </p:nvSpPr>
          <p:spPr bwMode="auto">
            <a:xfrm>
              <a:off x="4921" y="2754"/>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endParaRPr lang="en-US" altLang="zh-CN" b="0">
                <a:solidFill>
                  <a:srgbClr val="000000"/>
                </a:solidFill>
                <a:cs typeface="Arial" panose="020B0604020202020204" pitchFamily="34" charset="0"/>
              </a:endParaRPr>
            </a:p>
          </p:txBody>
        </p:sp>
      </p:grpSp>
      <p:grpSp>
        <p:nvGrpSpPr>
          <p:cNvPr id="4" name="Group 40"/>
          <p:cNvGrpSpPr/>
          <p:nvPr/>
        </p:nvGrpSpPr>
        <p:grpSpPr bwMode="auto">
          <a:xfrm>
            <a:off x="5940425" y="1520825"/>
            <a:ext cx="2339975" cy="2178050"/>
            <a:chOff x="3515" y="1049"/>
            <a:chExt cx="1812" cy="1686"/>
          </a:xfrm>
        </p:grpSpPr>
        <p:sp>
          <p:nvSpPr>
            <p:cNvPr id="88095" name="Rectangle 41"/>
            <p:cNvSpPr>
              <a:spLocks noChangeArrowheads="1"/>
            </p:cNvSpPr>
            <p:nvPr/>
          </p:nvSpPr>
          <p:spPr bwMode="auto">
            <a:xfrm>
              <a:off x="4965" y="2398"/>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096" name="Rectangle 42"/>
            <p:cNvSpPr>
              <a:spLocks noChangeArrowheads="1"/>
            </p:cNvSpPr>
            <p:nvPr/>
          </p:nvSpPr>
          <p:spPr bwMode="auto">
            <a:xfrm>
              <a:off x="4602" y="2398"/>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097" name="Rectangle 43"/>
            <p:cNvSpPr>
              <a:spLocks noChangeArrowheads="1"/>
            </p:cNvSpPr>
            <p:nvPr/>
          </p:nvSpPr>
          <p:spPr bwMode="auto">
            <a:xfrm>
              <a:off x="4240" y="2398"/>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098" name="Rectangle 44"/>
            <p:cNvSpPr>
              <a:spLocks noChangeArrowheads="1"/>
            </p:cNvSpPr>
            <p:nvPr/>
          </p:nvSpPr>
          <p:spPr bwMode="auto">
            <a:xfrm>
              <a:off x="3877" y="2398"/>
              <a:ext cx="363"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099" name="Rectangle 45"/>
            <p:cNvSpPr>
              <a:spLocks noChangeArrowheads="1"/>
            </p:cNvSpPr>
            <p:nvPr/>
          </p:nvSpPr>
          <p:spPr bwMode="auto">
            <a:xfrm>
              <a:off x="3515" y="2398"/>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0" name="Rectangle 46"/>
            <p:cNvSpPr>
              <a:spLocks noChangeArrowheads="1"/>
            </p:cNvSpPr>
            <p:nvPr/>
          </p:nvSpPr>
          <p:spPr bwMode="auto">
            <a:xfrm>
              <a:off x="4965" y="2061"/>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1" name="Rectangle 47"/>
            <p:cNvSpPr>
              <a:spLocks noChangeArrowheads="1"/>
            </p:cNvSpPr>
            <p:nvPr/>
          </p:nvSpPr>
          <p:spPr bwMode="auto">
            <a:xfrm>
              <a:off x="4602" y="2061"/>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2" name="Rectangle 48"/>
            <p:cNvSpPr>
              <a:spLocks noChangeArrowheads="1"/>
            </p:cNvSpPr>
            <p:nvPr/>
          </p:nvSpPr>
          <p:spPr bwMode="auto">
            <a:xfrm>
              <a:off x="4240"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3" name="Rectangle 49"/>
            <p:cNvSpPr>
              <a:spLocks noChangeArrowheads="1"/>
            </p:cNvSpPr>
            <p:nvPr/>
          </p:nvSpPr>
          <p:spPr bwMode="auto">
            <a:xfrm>
              <a:off x="3877" y="2061"/>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4" name="Rectangle 50"/>
            <p:cNvSpPr>
              <a:spLocks noChangeArrowheads="1"/>
            </p:cNvSpPr>
            <p:nvPr/>
          </p:nvSpPr>
          <p:spPr bwMode="auto">
            <a:xfrm>
              <a:off x="3515" y="2061"/>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5" name="Rectangle 51"/>
            <p:cNvSpPr>
              <a:spLocks noChangeArrowheads="1"/>
            </p:cNvSpPr>
            <p:nvPr/>
          </p:nvSpPr>
          <p:spPr bwMode="auto">
            <a:xfrm>
              <a:off x="496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6" name="Rectangle 52"/>
            <p:cNvSpPr>
              <a:spLocks noChangeArrowheads="1"/>
            </p:cNvSpPr>
            <p:nvPr/>
          </p:nvSpPr>
          <p:spPr bwMode="auto">
            <a:xfrm>
              <a:off x="4602"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7" name="Rectangle 53"/>
            <p:cNvSpPr>
              <a:spLocks noChangeArrowheads="1"/>
            </p:cNvSpPr>
            <p:nvPr/>
          </p:nvSpPr>
          <p:spPr bwMode="auto">
            <a:xfrm>
              <a:off x="4240" y="1723"/>
              <a:ext cx="362" cy="338"/>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8" name="Rectangle 54"/>
            <p:cNvSpPr>
              <a:spLocks noChangeArrowheads="1"/>
            </p:cNvSpPr>
            <p:nvPr/>
          </p:nvSpPr>
          <p:spPr bwMode="auto">
            <a:xfrm>
              <a:off x="3877" y="1723"/>
              <a:ext cx="363"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09" name="Rectangle 55"/>
            <p:cNvSpPr>
              <a:spLocks noChangeArrowheads="1"/>
            </p:cNvSpPr>
            <p:nvPr/>
          </p:nvSpPr>
          <p:spPr bwMode="auto">
            <a:xfrm>
              <a:off x="3515" y="1723"/>
              <a:ext cx="362" cy="338"/>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0" name="Rectangle 56"/>
            <p:cNvSpPr>
              <a:spLocks noChangeArrowheads="1"/>
            </p:cNvSpPr>
            <p:nvPr/>
          </p:nvSpPr>
          <p:spPr bwMode="auto">
            <a:xfrm>
              <a:off x="496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1" name="Rectangle 57"/>
            <p:cNvSpPr>
              <a:spLocks noChangeArrowheads="1"/>
            </p:cNvSpPr>
            <p:nvPr/>
          </p:nvSpPr>
          <p:spPr bwMode="auto">
            <a:xfrm>
              <a:off x="4602"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2" name="Rectangle 58"/>
            <p:cNvSpPr>
              <a:spLocks noChangeArrowheads="1"/>
            </p:cNvSpPr>
            <p:nvPr/>
          </p:nvSpPr>
          <p:spPr bwMode="auto">
            <a:xfrm>
              <a:off x="4240" y="1386"/>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3" name="Rectangle 59"/>
            <p:cNvSpPr>
              <a:spLocks noChangeArrowheads="1"/>
            </p:cNvSpPr>
            <p:nvPr/>
          </p:nvSpPr>
          <p:spPr bwMode="auto">
            <a:xfrm>
              <a:off x="3877" y="1386"/>
              <a:ext cx="363"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4" name="Rectangle 60"/>
            <p:cNvSpPr>
              <a:spLocks noChangeArrowheads="1"/>
            </p:cNvSpPr>
            <p:nvPr/>
          </p:nvSpPr>
          <p:spPr bwMode="auto">
            <a:xfrm>
              <a:off x="3515" y="1386"/>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5" name="Rectangle 61"/>
            <p:cNvSpPr>
              <a:spLocks noChangeArrowheads="1"/>
            </p:cNvSpPr>
            <p:nvPr/>
          </p:nvSpPr>
          <p:spPr bwMode="auto">
            <a:xfrm>
              <a:off x="4965" y="1049"/>
              <a:ext cx="362" cy="337"/>
            </a:xfrm>
            <a:prstGeom prst="rect">
              <a:avLst/>
            </a:prstGeom>
            <a:solidFill>
              <a:srgbClr val="000000"/>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6" name="Rectangle 62"/>
            <p:cNvSpPr>
              <a:spLocks noChangeArrowheads="1"/>
            </p:cNvSpPr>
            <p:nvPr/>
          </p:nvSpPr>
          <p:spPr bwMode="auto">
            <a:xfrm>
              <a:off x="4602"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7" name="Rectangle 63"/>
            <p:cNvSpPr>
              <a:spLocks noChangeArrowheads="1"/>
            </p:cNvSpPr>
            <p:nvPr/>
          </p:nvSpPr>
          <p:spPr bwMode="auto">
            <a:xfrm>
              <a:off x="4240" y="1049"/>
              <a:ext cx="362"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8" name="Rectangle 64"/>
            <p:cNvSpPr>
              <a:spLocks noChangeArrowheads="1"/>
            </p:cNvSpPr>
            <p:nvPr/>
          </p:nvSpPr>
          <p:spPr bwMode="auto">
            <a:xfrm>
              <a:off x="3877" y="1049"/>
              <a:ext cx="363" cy="337"/>
            </a:xfrm>
            <a:prstGeom prst="rect">
              <a:avLst/>
            </a:prstGeom>
            <a:solidFill>
              <a:srgbClr val="339933"/>
            </a:solidFill>
            <a:ln w="9525">
              <a:solidFill>
                <a:schemeClr val="tx1"/>
              </a:solidFill>
              <a:miter lim="800000"/>
            </a:ln>
          </p:spPr>
          <p:txBody>
            <a:bodyPr lIns="0" tIns="0" rIns="0" bIns="0"/>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19" name="Rectangle 65"/>
            <p:cNvSpPr>
              <a:spLocks noChangeArrowheads="1"/>
            </p:cNvSpPr>
            <p:nvPr/>
          </p:nvSpPr>
          <p:spPr bwMode="auto">
            <a:xfrm>
              <a:off x="3515" y="1049"/>
              <a:ext cx="362" cy="337"/>
            </a:xfrm>
            <a:prstGeom prst="rect">
              <a:avLst/>
            </a:prstGeom>
            <a:noFill/>
            <a:ln w="9525">
              <a:solidFill>
                <a:schemeClr val="tx1"/>
              </a:solidFill>
              <a:miter lim="800000"/>
            </a:ln>
          </p:spPr>
          <p:txBody>
            <a:bodyPr lIns="0" tIns="0" rIns="0" bIns="0" anchor="ctr" anchorCtr="1"/>
            <a:lstStyle/>
            <a:p>
              <a:pPr>
                <a:spcBef>
                  <a:spcPct val="20000"/>
                </a:spcBef>
                <a:buClr>
                  <a:srgbClr val="89AAD3"/>
                </a:buClr>
                <a:buSzPct val="70000"/>
                <a:buFont typeface="Wingdings" panose="05000000000000000000" pitchFamily="2" charset="2"/>
                <a:buNone/>
              </a:pPr>
              <a:endParaRPr lang="zh-CN" altLang="zh-CN">
                <a:solidFill>
                  <a:srgbClr val="000000"/>
                </a:solidFill>
                <a:cs typeface="Arial" panose="020B0604020202020204" pitchFamily="34" charset="0"/>
              </a:endParaRPr>
            </a:p>
          </p:txBody>
        </p:sp>
        <p:sp>
          <p:nvSpPr>
            <p:cNvPr id="88120" name="Line 66"/>
            <p:cNvSpPr>
              <a:spLocks noChangeShapeType="1"/>
            </p:cNvSpPr>
            <p:nvPr/>
          </p:nvSpPr>
          <p:spPr bwMode="auto">
            <a:xfrm>
              <a:off x="3515" y="1049"/>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8121" name="Line 67"/>
            <p:cNvSpPr>
              <a:spLocks noChangeShapeType="1"/>
            </p:cNvSpPr>
            <p:nvPr/>
          </p:nvSpPr>
          <p:spPr bwMode="auto">
            <a:xfrm>
              <a:off x="3515" y="2735"/>
              <a:ext cx="1812" cy="0"/>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8122" name="Line 68"/>
            <p:cNvSpPr>
              <a:spLocks noChangeShapeType="1"/>
            </p:cNvSpPr>
            <p:nvPr/>
          </p:nvSpPr>
          <p:spPr bwMode="auto">
            <a:xfrm>
              <a:off x="3515"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sp>
          <p:nvSpPr>
            <p:cNvPr id="88123" name="Line 69"/>
            <p:cNvSpPr>
              <a:spLocks noChangeShapeType="1"/>
            </p:cNvSpPr>
            <p:nvPr/>
          </p:nvSpPr>
          <p:spPr bwMode="auto">
            <a:xfrm>
              <a:off x="5327" y="1049"/>
              <a:ext cx="0" cy="1686"/>
            </a:xfrm>
            <a:prstGeom prst="line">
              <a:avLst/>
            </a:prstGeom>
            <a:noFill/>
            <a:ln w="28575" cap="sq">
              <a:solidFill>
                <a:schemeClr val="tx1"/>
              </a:solidFill>
              <a:round/>
            </a:ln>
          </p:spPr>
          <p:txBody>
            <a:bodyPr lIns="0" tIns="0" rIns="0" bIns="0"/>
            <a:lstStyle/>
            <a:p>
              <a:endParaRPr lang="zh-CN" altLang="en-US">
                <a:solidFill>
                  <a:srgbClr val="000000"/>
                </a:solidFill>
                <a:cs typeface="Arial" panose="020B0604020202020204" pitchFamily="34" charset="0"/>
              </a:endParaRPr>
            </a:p>
          </p:txBody>
        </p:sp>
      </p:grpSp>
      <p:sp>
        <p:nvSpPr>
          <p:cNvPr id="88070" name="Text Box 70"/>
          <p:cNvSpPr txBox="1">
            <a:spLocks noChangeArrowheads="1"/>
          </p:cNvSpPr>
          <p:nvPr/>
        </p:nvSpPr>
        <p:spPr bwMode="auto">
          <a:xfrm>
            <a:off x="5940425" y="1520825"/>
            <a:ext cx="1871663"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endParaRPr lang="en-US" altLang="zh-CN" b="0">
              <a:solidFill>
                <a:srgbClr val="000000"/>
              </a:solidFill>
              <a:cs typeface="Arial" panose="020B0604020202020204" pitchFamily="34" charset="0"/>
            </a:endParaRPr>
          </a:p>
        </p:txBody>
      </p:sp>
      <p:sp>
        <p:nvSpPr>
          <p:cNvPr id="88071" name="Text Box 71"/>
          <p:cNvSpPr txBox="1">
            <a:spLocks noChangeArrowheads="1"/>
          </p:cNvSpPr>
          <p:nvPr/>
        </p:nvSpPr>
        <p:spPr bwMode="auto">
          <a:xfrm>
            <a:off x="5940425" y="2392363"/>
            <a:ext cx="936625" cy="434975"/>
          </a:xfrm>
          <a:prstGeom prst="rect">
            <a:avLst/>
          </a:prstGeom>
          <a:solidFill>
            <a:srgbClr val="CCECFF">
              <a:alpha val="50195"/>
            </a:srgbClr>
          </a:solidFill>
          <a:ln w="9525">
            <a:noFill/>
            <a:miter lim="800000"/>
            <a:headEnd type="none" w="lg" len="lg"/>
            <a:tailEnd type="none" w="lg" len="lg"/>
          </a:ln>
        </p:spPr>
        <p:txBody>
          <a:bodyPr lIns="90000" tIns="46800" rIns="90000" bIns="46800" anchor="ctr" anchorCtr="1"/>
          <a:lstStyle/>
          <a:p>
            <a:pPr>
              <a:spcBef>
                <a:spcPct val="50000"/>
              </a:spcBef>
            </a:pPr>
            <a:r>
              <a:rPr lang="en-US" altLang="zh-CN" b="0">
                <a:solidFill>
                  <a:srgbClr val="000000"/>
                </a:solidFill>
                <a:cs typeface="Arial" panose="020B0604020202020204" pitchFamily="34" charset="0"/>
              </a:rPr>
              <a:t>2</a:t>
            </a:r>
            <a:endParaRPr lang="en-US" altLang="zh-CN" b="0">
              <a:solidFill>
                <a:srgbClr val="000000"/>
              </a:solidFill>
              <a:cs typeface="Arial" panose="020B0604020202020204" pitchFamily="34" charset="0"/>
            </a:endParaRPr>
          </a:p>
        </p:txBody>
      </p:sp>
      <p:sp>
        <p:nvSpPr>
          <p:cNvPr id="88072" name="Text Box 72"/>
          <p:cNvSpPr txBox="1">
            <a:spLocks noChangeArrowheads="1"/>
          </p:cNvSpPr>
          <p:nvPr/>
        </p:nvSpPr>
        <p:spPr bwMode="auto">
          <a:xfrm>
            <a:off x="7343775" y="2392363"/>
            <a:ext cx="935038"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endParaRPr lang="en-US" altLang="zh-CN" b="0">
              <a:solidFill>
                <a:srgbClr val="000000"/>
              </a:solidFill>
              <a:cs typeface="Arial" panose="020B0604020202020204" pitchFamily="34" charset="0"/>
            </a:endParaRPr>
          </a:p>
        </p:txBody>
      </p:sp>
      <p:sp>
        <p:nvSpPr>
          <p:cNvPr id="88073" name="Text Box 73"/>
          <p:cNvSpPr txBox="1">
            <a:spLocks noChangeArrowheads="1"/>
          </p:cNvSpPr>
          <p:nvPr/>
        </p:nvSpPr>
        <p:spPr bwMode="auto">
          <a:xfrm>
            <a:off x="6408738" y="3267075"/>
            <a:ext cx="187166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5</a:t>
            </a:r>
            <a:endParaRPr lang="en-US" altLang="zh-CN" b="0">
              <a:solidFill>
                <a:srgbClr val="000000"/>
              </a:solidFill>
              <a:cs typeface="Arial" panose="020B0604020202020204" pitchFamily="34" charset="0"/>
            </a:endParaRPr>
          </a:p>
        </p:txBody>
      </p:sp>
      <p:sp>
        <p:nvSpPr>
          <p:cNvPr id="88074" name="Text Box 74"/>
          <p:cNvSpPr txBox="1">
            <a:spLocks noChangeArrowheads="1"/>
          </p:cNvSpPr>
          <p:nvPr/>
        </p:nvSpPr>
        <p:spPr bwMode="auto">
          <a:xfrm>
            <a:off x="7812088" y="2824163"/>
            <a:ext cx="46831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endParaRPr lang="en-US" altLang="zh-CN" b="0">
              <a:solidFill>
                <a:srgbClr val="000000"/>
              </a:solidFill>
              <a:cs typeface="Arial" panose="020B0604020202020204" pitchFamily="34" charset="0"/>
            </a:endParaRPr>
          </a:p>
        </p:txBody>
      </p:sp>
      <p:grpSp>
        <p:nvGrpSpPr>
          <p:cNvPr id="5" name="Group 75"/>
          <p:cNvGrpSpPr/>
          <p:nvPr/>
        </p:nvGrpSpPr>
        <p:grpSpPr bwMode="auto">
          <a:xfrm>
            <a:off x="1223963" y="2517775"/>
            <a:ext cx="3311525" cy="1781175"/>
            <a:chOff x="657" y="1820"/>
            <a:chExt cx="2041" cy="1122"/>
          </a:xfrm>
        </p:grpSpPr>
        <p:sp>
          <p:nvSpPr>
            <p:cNvPr id="88078" name="Line 76"/>
            <p:cNvSpPr>
              <a:spLocks noChangeShapeType="1"/>
            </p:cNvSpPr>
            <p:nvPr/>
          </p:nvSpPr>
          <p:spPr bwMode="auto">
            <a:xfrm>
              <a:off x="725"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79" name="Line 77"/>
            <p:cNvSpPr>
              <a:spLocks noChangeShapeType="1"/>
            </p:cNvSpPr>
            <p:nvPr/>
          </p:nvSpPr>
          <p:spPr bwMode="auto">
            <a:xfrm flipH="1">
              <a:off x="975"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0" name="Line 78"/>
            <p:cNvSpPr>
              <a:spLocks noChangeShapeType="1"/>
            </p:cNvSpPr>
            <p:nvPr/>
          </p:nvSpPr>
          <p:spPr bwMode="auto">
            <a:xfrm>
              <a:off x="1202"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1" name="Line 79"/>
            <p:cNvSpPr>
              <a:spLocks noChangeShapeType="1"/>
            </p:cNvSpPr>
            <p:nvPr/>
          </p:nvSpPr>
          <p:spPr bwMode="auto">
            <a:xfrm>
              <a:off x="1678"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2" name="Line 80"/>
            <p:cNvSpPr>
              <a:spLocks noChangeShapeType="1"/>
            </p:cNvSpPr>
            <p:nvPr/>
          </p:nvSpPr>
          <p:spPr bwMode="auto">
            <a:xfrm>
              <a:off x="2154"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3" name="Line 81"/>
            <p:cNvSpPr>
              <a:spLocks noChangeShapeType="1"/>
            </p:cNvSpPr>
            <p:nvPr/>
          </p:nvSpPr>
          <p:spPr bwMode="auto">
            <a:xfrm>
              <a:off x="1678" y="2024"/>
              <a:ext cx="726"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4" name="Line 82"/>
            <p:cNvSpPr>
              <a:spLocks noChangeShapeType="1"/>
            </p:cNvSpPr>
            <p:nvPr/>
          </p:nvSpPr>
          <p:spPr bwMode="auto">
            <a:xfrm flipH="1">
              <a:off x="1450" y="2024"/>
              <a:ext cx="1181"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5" name="Line 83"/>
            <p:cNvSpPr>
              <a:spLocks noChangeShapeType="1"/>
            </p:cNvSpPr>
            <p:nvPr/>
          </p:nvSpPr>
          <p:spPr bwMode="auto">
            <a:xfrm flipH="1">
              <a:off x="2403"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6" name="Text Box 84"/>
            <p:cNvSpPr txBox="1">
              <a:spLocks noChangeArrowheads="1"/>
            </p:cNvSpPr>
            <p:nvPr/>
          </p:nvSpPr>
          <p:spPr bwMode="auto">
            <a:xfrm>
              <a:off x="657"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endParaRPr lang="en-US" altLang="zh-CN" sz="1600" b="0">
                <a:solidFill>
                  <a:srgbClr val="000000"/>
                </a:solidFill>
                <a:cs typeface="Arial" panose="020B0604020202020204" pitchFamily="34" charset="0"/>
              </a:endParaRPr>
            </a:p>
          </p:txBody>
        </p:sp>
        <p:sp>
          <p:nvSpPr>
            <p:cNvPr id="88087" name="Text Box 85"/>
            <p:cNvSpPr txBox="1">
              <a:spLocks noChangeArrowheads="1"/>
            </p:cNvSpPr>
            <p:nvPr/>
          </p:nvSpPr>
          <p:spPr bwMode="auto">
            <a:xfrm>
              <a:off x="907"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endParaRPr lang="en-US" altLang="zh-CN" sz="1600" b="0">
                <a:solidFill>
                  <a:srgbClr val="000000"/>
                </a:solidFill>
                <a:cs typeface="Arial" panose="020B0604020202020204" pitchFamily="34" charset="0"/>
              </a:endParaRPr>
            </a:p>
          </p:txBody>
        </p:sp>
        <p:sp>
          <p:nvSpPr>
            <p:cNvPr id="88088" name="Text Box 86"/>
            <p:cNvSpPr txBox="1">
              <a:spLocks noChangeArrowheads="1"/>
            </p:cNvSpPr>
            <p:nvPr/>
          </p:nvSpPr>
          <p:spPr bwMode="auto">
            <a:xfrm>
              <a:off x="1134"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2</a:t>
              </a:r>
              <a:endParaRPr lang="en-US" altLang="zh-CN" sz="1600" b="0">
                <a:solidFill>
                  <a:srgbClr val="000000"/>
                </a:solidFill>
                <a:cs typeface="Arial" panose="020B0604020202020204" pitchFamily="34" charset="0"/>
              </a:endParaRPr>
            </a:p>
          </p:txBody>
        </p:sp>
        <p:sp>
          <p:nvSpPr>
            <p:cNvPr id="88089" name="Text Box 87"/>
            <p:cNvSpPr txBox="1">
              <a:spLocks noChangeArrowheads="1"/>
            </p:cNvSpPr>
            <p:nvPr/>
          </p:nvSpPr>
          <p:spPr bwMode="auto">
            <a:xfrm>
              <a:off x="1383"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2</a:t>
              </a:r>
              <a:endParaRPr lang="en-US" altLang="zh-CN" sz="1600" b="0">
                <a:solidFill>
                  <a:srgbClr val="000000"/>
                </a:solidFill>
                <a:cs typeface="Arial" panose="020B0604020202020204" pitchFamily="34" charset="0"/>
              </a:endParaRPr>
            </a:p>
          </p:txBody>
        </p:sp>
        <p:sp>
          <p:nvSpPr>
            <p:cNvPr id="88090" name="Text Box 88"/>
            <p:cNvSpPr txBox="1">
              <a:spLocks noChangeArrowheads="1"/>
            </p:cNvSpPr>
            <p:nvPr/>
          </p:nvSpPr>
          <p:spPr bwMode="auto">
            <a:xfrm>
              <a:off x="1610"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endParaRPr lang="en-US" altLang="zh-CN" sz="1600" b="0">
                <a:solidFill>
                  <a:srgbClr val="000000"/>
                </a:solidFill>
                <a:cs typeface="Arial" panose="020B0604020202020204" pitchFamily="34" charset="0"/>
              </a:endParaRPr>
            </a:p>
          </p:txBody>
        </p:sp>
        <p:sp>
          <p:nvSpPr>
            <p:cNvPr id="88091" name="Text Box 89"/>
            <p:cNvSpPr txBox="1">
              <a:spLocks noChangeArrowheads="1"/>
            </p:cNvSpPr>
            <p:nvPr/>
          </p:nvSpPr>
          <p:spPr bwMode="auto">
            <a:xfrm>
              <a:off x="1859"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endParaRPr lang="en-US" altLang="zh-CN" sz="1600" b="0">
                <a:solidFill>
                  <a:srgbClr val="000000"/>
                </a:solidFill>
                <a:cs typeface="Arial" panose="020B0604020202020204" pitchFamily="34" charset="0"/>
              </a:endParaRPr>
            </a:p>
          </p:txBody>
        </p:sp>
        <p:sp>
          <p:nvSpPr>
            <p:cNvPr id="88092" name="Text Box 90"/>
            <p:cNvSpPr txBox="1">
              <a:spLocks noChangeArrowheads="1"/>
            </p:cNvSpPr>
            <p:nvPr/>
          </p:nvSpPr>
          <p:spPr bwMode="auto">
            <a:xfrm>
              <a:off x="2086"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4</a:t>
              </a:r>
              <a:endParaRPr lang="en-US" altLang="zh-CN" sz="1600" b="0">
                <a:solidFill>
                  <a:srgbClr val="000000"/>
                </a:solidFill>
                <a:cs typeface="Arial" panose="020B0604020202020204" pitchFamily="34" charset="0"/>
              </a:endParaRPr>
            </a:p>
          </p:txBody>
        </p:sp>
        <p:sp>
          <p:nvSpPr>
            <p:cNvPr id="88093" name="Text Box 91"/>
            <p:cNvSpPr txBox="1">
              <a:spLocks noChangeArrowheads="1"/>
            </p:cNvSpPr>
            <p:nvPr/>
          </p:nvSpPr>
          <p:spPr bwMode="auto">
            <a:xfrm>
              <a:off x="2336"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dirty="0">
                  <a:solidFill>
                    <a:srgbClr val="000000"/>
                  </a:solidFill>
                  <a:cs typeface="Arial" panose="020B0604020202020204" pitchFamily="34" charset="0"/>
                </a:rPr>
                <a:t>4</a:t>
              </a:r>
              <a:endParaRPr lang="en-US" altLang="zh-CN" sz="1600" b="0" dirty="0">
                <a:solidFill>
                  <a:srgbClr val="000000"/>
                </a:solidFill>
                <a:cs typeface="Arial" panose="020B0604020202020204" pitchFamily="34" charset="0"/>
              </a:endParaRPr>
            </a:p>
          </p:txBody>
        </p:sp>
        <p:sp>
          <p:nvSpPr>
            <p:cNvPr id="88094" name="Text Box 92"/>
            <p:cNvSpPr txBox="1">
              <a:spLocks noChangeArrowheads="1"/>
            </p:cNvSpPr>
            <p:nvPr/>
          </p:nvSpPr>
          <p:spPr bwMode="auto">
            <a:xfrm>
              <a:off x="2562"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5</a:t>
              </a:r>
              <a:endParaRPr lang="en-US" altLang="zh-CN" sz="1600" b="0">
                <a:solidFill>
                  <a:srgbClr val="000000"/>
                </a:solidFill>
                <a:cs typeface="Arial" panose="020B0604020202020204" pitchFamily="34" charset="0"/>
              </a:endParaRPr>
            </a:p>
          </p:txBody>
        </p:sp>
      </p:grpSp>
      <p:sp>
        <p:nvSpPr>
          <p:cNvPr id="95"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96" name="TextBox 95"/>
          <p:cNvSpPr txBox="1"/>
          <p:nvPr/>
        </p:nvSpPr>
        <p:spPr>
          <a:xfrm>
            <a:off x="391885"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
        <p:nvSpPr>
          <p:cNvPr id="97" name="Rectangle 35"/>
          <p:cNvSpPr txBox="1">
            <a:spLocks noRot="1" noChangeArrowheads="1"/>
          </p:cNvSpPr>
          <p:nvPr/>
        </p:nvSpPr>
        <p:spPr bwMode="auto">
          <a:xfrm>
            <a:off x="609600" y="1781628"/>
            <a:ext cx="4194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a:spcBef>
                <a:spcPct val="20000"/>
              </a:spcBef>
              <a:buFont typeface="Wingdings" panose="05000000000000000000" pitchFamily="2" charset="2"/>
              <a:buNone/>
              <a:defRPr/>
            </a:pPr>
            <a:r>
              <a:rPr kumimoji="0" lang="zh-CN" altLang="en-US" sz="2800" dirty="0" smtClean="0">
                <a:solidFill>
                  <a:srgbClr val="1001D5"/>
                </a:solidFill>
                <a:cs typeface="Arial" panose="020B0604020202020204" pitchFamily="34" charset="0"/>
              </a:rPr>
              <a:t>模型二</a:t>
            </a:r>
            <a:endParaRPr kumimoji="0" lang="zh-CN" altLang="en-US" sz="2800" dirty="0" smtClean="0">
              <a:solidFill>
                <a:srgbClr val="1001D5"/>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83746"/>
                                        </p:tgtEl>
                                        <p:attrNameLst>
                                          <p:attrName>style.visibility</p:attrName>
                                        </p:attrNameLst>
                                      </p:cBhvr>
                                      <p:to>
                                        <p:strVal val="visible"/>
                                      </p:to>
                                    </p:set>
                                    <p:animEffect transition="in" filter="dissolve">
                                      <p:cBhvr>
                                        <p:cTn id="7" dur="500"/>
                                        <p:tgtEl>
                                          <p:spTgt spid="11837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dissolve">
                                      <p:cBhvr>
                                        <p:cTn id="11" dur="500"/>
                                        <p:tgtEl>
                                          <p:spTgt spid="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6" grpId="0"/>
      <p:bldP spid="97" grpId="0" advAuto="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4294967295"/>
          </p:nvPr>
        </p:nvSpPr>
        <p:spPr>
          <a:xfrm>
            <a:off x="188686" y="2050369"/>
            <a:ext cx="8229600" cy="3849687"/>
          </a:xfrm>
        </p:spPr>
        <p:txBody>
          <a:bodyPr/>
          <a:lstStyle/>
          <a:p>
            <a:pPr eaLnBrk="1" hangingPunct="1"/>
            <a:r>
              <a:rPr lang="en-US" altLang="zh-CN" sz="2800" dirty="0" smtClean="0"/>
              <a:t>G</a:t>
            </a:r>
            <a:r>
              <a:rPr lang="zh-CN" altLang="en-US" sz="2800" dirty="0" smtClean="0"/>
              <a:t>的一个路径覆盖是在图中找一些路经，使之覆盖了图中的所有顶点，且任何一个顶点有且只有一条路径与之关联。路径可以从任意结点开始和结束，且长度也为任意值，包括</a:t>
            </a:r>
            <a:r>
              <a:rPr lang="en-US" altLang="zh-CN" sz="2800" dirty="0" smtClean="0"/>
              <a:t>0</a:t>
            </a:r>
            <a:r>
              <a:rPr lang="zh-CN" altLang="en-US" sz="2800" dirty="0" smtClean="0"/>
              <a:t>。求任意一个不含圈的有向图</a:t>
            </a:r>
            <a:r>
              <a:rPr lang="en-US" altLang="zh-CN" sz="2800" dirty="0" smtClean="0"/>
              <a:t>G</a:t>
            </a:r>
            <a:r>
              <a:rPr lang="zh-CN" altLang="en-US" sz="2800" dirty="0" smtClean="0"/>
              <a:t>的最小路径覆盖数，即找出最小的路径条数，使之成为Ｐ的一个路径覆盖</a:t>
            </a:r>
            <a:endParaRPr lang="zh-CN" altLang="en-US" sz="2800" dirty="0" smtClean="0"/>
          </a:p>
        </p:txBody>
      </p:sp>
      <p:pic>
        <p:nvPicPr>
          <p:cNvPr id="91139" name="Picture 4" descr="03-1219-06"/>
          <p:cNvPicPr>
            <a:picLocks noChangeAspect="1" noChangeArrowheads="1"/>
          </p:cNvPicPr>
          <p:nvPr/>
        </p:nvPicPr>
        <p:blipFill>
          <a:blip r:embed="rId1" cstate="print"/>
          <a:srcRect/>
          <a:stretch>
            <a:fillRect/>
          </a:stretch>
        </p:blipFill>
        <p:spPr bwMode="auto">
          <a:xfrm>
            <a:off x="6633028" y="4196668"/>
            <a:ext cx="2510971" cy="1703388"/>
          </a:xfrm>
          <a:prstGeom prst="rect">
            <a:avLst/>
          </a:prstGeom>
          <a:noFill/>
          <a:ln w="9525">
            <a:noFill/>
            <a:miter lim="800000"/>
            <a:headEnd/>
            <a:tailEnd/>
          </a:ln>
        </p:spPr>
      </p:pic>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8" name="TextBox 7"/>
          <p:cNvSpPr txBox="1"/>
          <p:nvPr/>
        </p:nvSpPr>
        <p:spPr>
          <a:xfrm>
            <a:off x="409471" y="1248054"/>
            <a:ext cx="3894015" cy="584775"/>
          </a:xfrm>
          <a:prstGeom prst="rect">
            <a:avLst/>
          </a:prstGeom>
          <a:noFill/>
        </p:spPr>
        <p:txBody>
          <a:bodyPr wrap="none" rtlCol="0">
            <a:spAutoFit/>
          </a:bodyPr>
          <a:lstStyle/>
          <a:p>
            <a:r>
              <a:rPr lang="zh-CN" altLang="en-US" sz="3200" dirty="0" smtClean="0">
                <a:solidFill>
                  <a:srgbClr val="00297A"/>
                </a:solidFill>
                <a:latin typeface="+mj-ea"/>
                <a:ea typeface="+mj-ea"/>
              </a:rPr>
              <a:t>（</a:t>
            </a:r>
            <a:r>
              <a:rPr lang="en-US" altLang="zh-CN" sz="3200" dirty="0" smtClean="0">
                <a:solidFill>
                  <a:srgbClr val="00297A"/>
                </a:solidFill>
                <a:latin typeface="+mj-ea"/>
                <a:ea typeface="+mj-ea"/>
              </a:rPr>
              <a:t>4</a:t>
            </a:r>
            <a:r>
              <a:rPr lang="zh-CN" altLang="en-US" sz="3200" dirty="0" smtClean="0">
                <a:solidFill>
                  <a:srgbClr val="00297A"/>
                </a:solidFill>
                <a:latin typeface="+mj-ea"/>
                <a:ea typeface="+mj-ea"/>
              </a:rPr>
              <a:t>） 最小路径覆盖</a:t>
            </a:r>
            <a:endParaRPr lang="zh-CN" altLang="en-US" sz="3200" dirty="0" smtClean="0">
              <a:solidFill>
                <a:srgbClr val="00297A"/>
              </a:solidFill>
              <a:latin typeface="+mj-ea"/>
              <a:ea typeface="+mj-ea"/>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4294967295"/>
          </p:nvPr>
        </p:nvSpPr>
        <p:spPr>
          <a:xfrm>
            <a:off x="420906" y="1868939"/>
            <a:ext cx="8229600" cy="4090990"/>
          </a:xfrm>
        </p:spPr>
        <p:txBody>
          <a:bodyPr/>
          <a:lstStyle/>
          <a:p>
            <a:pPr marL="0" indent="0" eaLnBrk="1" hangingPunct="1">
              <a:buNone/>
            </a:pPr>
            <a:r>
              <a:rPr lang="zh-CN" altLang="en-US" sz="2400" dirty="0"/>
              <a:t>解题</a:t>
            </a:r>
            <a:r>
              <a:rPr lang="zh-CN" altLang="en-US" sz="2400" dirty="0" smtClean="0"/>
              <a:t>思路：</a:t>
            </a:r>
            <a:endParaRPr lang="en-US" altLang="zh-CN" sz="2400" dirty="0" smtClean="0"/>
          </a:p>
          <a:p>
            <a:pPr eaLnBrk="1" hangingPunct="1"/>
            <a:r>
              <a:rPr lang="zh-CN" altLang="en-US" sz="2400" dirty="0" smtClean="0"/>
              <a:t>最小</a:t>
            </a:r>
            <a:r>
              <a:rPr lang="zh-CN" altLang="en-US" sz="2400" dirty="0"/>
              <a:t>路径覆盖数</a:t>
            </a:r>
            <a:r>
              <a:rPr lang="zh-CN" altLang="en-US" sz="2400" dirty="0" smtClean="0"/>
              <a:t>＝</a:t>
            </a:r>
            <a:r>
              <a:rPr lang="en-US" altLang="zh-CN" sz="2400" dirty="0" smtClean="0"/>
              <a:t>G</a:t>
            </a:r>
            <a:r>
              <a:rPr lang="zh-CN" altLang="en-US" sz="2400" dirty="0"/>
              <a:t>的顶点数－最小路径覆盖中的边数</a:t>
            </a:r>
            <a:endParaRPr lang="zh-CN" altLang="en-US" sz="2400" dirty="0"/>
          </a:p>
          <a:p>
            <a:pPr eaLnBrk="1" hangingPunct="1"/>
            <a:r>
              <a:rPr lang="zh-CN" altLang="en-US" sz="2400" dirty="0" smtClean="0"/>
              <a:t>试想我们应该使得最小路径覆盖中的边数尽量多，但是又不能让两条边在同一个顶点相交。</a:t>
            </a:r>
            <a:endParaRPr lang="zh-CN" altLang="en-US" sz="2400" dirty="0" smtClean="0"/>
          </a:p>
          <a:p>
            <a:pPr eaLnBrk="1" hangingPunct="1"/>
            <a:r>
              <a:rPr lang="zh-CN" altLang="en-US" sz="2400" dirty="0" smtClean="0"/>
              <a:t>拆点：将每一个顶点</a:t>
            </a:r>
            <a:r>
              <a:rPr lang="en-US" altLang="zh-CN" sz="2400" dirty="0" err="1" smtClean="0"/>
              <a:t>i</a:t>
            </a:r>
            <a:r>
              <a:rPr lang="zh-CN" altLang="en-US" sz="2400" dirty="0" smtClean="0"/>
              <a:t>拆成两个顶点</a:t>
            </a:r>
            <a:r>
              <a:rPr lang="en-US" altLang="zh-CN" sz="2400" dirty="0" smtClean="0"/>
              <a:t>X</a:t>
            </a:r>
            <a:r>
              <a:rPr lang="en-US" altLang="zh-CN" sz="2400" baseline="-25000" dirty="0" smtClean="0"/>
              <a:t>i</a:t>
            </a:r>
            <a:r>
              <a:rPr lang="zh-CN" altLang="en-US" sz="2400" dirty="0" smtClean="0"/>
              <a:t>和</a:t>
            </a:r>
            <a:r>
              <a:rPr lang="en-US" altLang="zh-CN" sz="2400" dirty="0" smtClean="0"/>
              <a:t>Y</a:t>
            </a:r>
            <a:r>
              <a:rPr lang="en-US" altLang="zh-CN" sz="2400" baseline="-25000" dirty="0" smtClean="0"/>
              <a:t>i</a:t>
            </a:r>
            <a:r>
              <a:rPr lang="zh-CN" altLang="en-US" sz="2400" dirty="0" smtClean="0"/>
              <a:t>。然后根据原图中边的信息，从</a:t>
            </a:r>
            <a:r>
              <a:rPr lang="en-US" altLang="zh-CN" sz="2400" dirty="0" smtClean="0"/>
              <a:t>X</a:t>
            </a:r>
            <a:r>
              <a:rPr lang="zh-CN" altLang="en-US" sz="2400" dirty="0" smtClean="0"/>
              <a:t>部往</a:t>
            </a:r>
            <a:r>
              <a:rPr lang="en-US" altLang="zh-CN" sz="2400" dirty="0" smtClean="0"/>
              <a:t>Y</a:t>
            </a:r>
            <a:r>
              <a:rPr lang="zh-CN" altLang="en-US" sz="2400" dirty="0" smtClean="0"/>
              <a:t>部引边。所有边的方向都是由</a:t>
            </a:r>
            <a:r>
              <a:rPr lang="en-US" altLang="zh-CN" sz="2400" dirty="0" smtClean="0"/>
              <a:t>X</a:t>
            </a:r>
            <a:r>
              <a:rPr lang="zh-CN" altLang="en-US" sz="2400" dirty="0" smtClean="0"/>
              <a:t>部到</a:t>
            </a:r>
            <a:r>
              <a:rPr lang="en-US" altLang="zh-CN" sz="2400" dirty="0" smtClean="0"/>
              <a:t>Y</a:t>
            </a:r>
            <a:r>
              <a:rPr lang="zh-CN" altLang="en-US" sz="2400" dirty="0" smtClean="0"/>
              <a:t>部。</a:t>
            </a:r>
            <a:endParaRPr lang="zh-CN" altLang="en-US" sz="2400" dirty="0" smtClean="0"/>
          </a:p>
        </p:txBody>
      </p:sp>
      <p:sp>
        <p:nvSpPr>
          <p:cNvPr id="75783" name="Rectangle 3"/>
          <p:cNvSpPr>
            <a:spLocks noChangeArrowheads="1"/>
          </p:cNvSpPr>
          <p:nvPr/>
        </p:nvSpPr>
        <p:spPr bwMode="auto">
          <a:xfrm>
            <a:off x="391885" y="4843390"/>
            <a:ext cx="8229600" cy="1901825"/>
          </a:xfrm>
          <a:prstGeom prst="rect">
            <a:avLst/>
          </a:prstGeom>
          <a:noFill/>
          <a:ln w="9525">
            <a:noFill/>
            <a:miter lim="800000"/>
          </a:ln>
        </p:spPr>
        <p:txBody>
          <a:bodyPr/>
          <a:lstStyle/>
          <a:p>
            <a:pPr marL="342900" indent="-342900" eaLnBrk="0" hangingPunct="0">
              <a:spcBef>
                <a:spcPct val="20000"/>
              </a:spcBef>
              <a:buClr>
                <a:srgbClr val="89AAD3"/>
              </a:buClr>
              <a:buSzPct val="70000"/>
              <a:buFont typeface="Wingdings" panose="05000000000000000000" pitchFamily="2" charset="2"/>
              <a:buChar char="n"/>
            </a:pPr>
            <a:r>
              <a:rPr lang="zh-CN" altLang="en-US" dirty="0" smtClean="0">
                <a:solidFill>
                  <a:srgbClr val="000000"/>
                </a:solidFill>
                <a:latin typeface="Garamond" panose="02020404030301010803" pitchFamily="18" charset="0"/>
              </a:rPr>
              <a:t>所</a:t>
            </a:r>
            <a:r>
              <a:rPr lang="zh-CN" altLang="en-US" dirty="0">
                <a:solidFill>
                  <a:srgbClr val="000000"/>
                </a:solidFill>
                <a:latin typeface="Garamond" panose="02020404030301010803" pitchFamily="18" charset="0"/>
              </a:rPr>
              <a:t>转化出的二分图的最大匹配数则是原图</a:t>
            </a:r>
            <a:r>
              <a:rPr lang="en-US" altLang="zh-CN" dirty="0">
                <a:solidFill>
                  <a:srgbClr val="000000"/>
                </a:solidFill>
                <a:latin typeface="Garamond" panose="02020404030301010803" pitchFamily="18" charset="0"/>
              </a:rPr>
              <a:t>G</a:t>
            </a:r>
            <a:r>
              <a:rPr lang="zh-CN" altLang="en-US" dirty="0">
                <a:solidFill>
                  <a:srgbClr val="000000"/>
                </a:solidFill>
                <a:latin typeface="Garamond" panose="02020404030301010803" pitchFamily="18" charset="0"/>
              </a:rPr>
              <a:t>中最小路径覆盖上的边数</a:t>
            </a:r>
            <a:r>
              <a:rPr lang="zh-CN" altLang="en-US" dirty="0" smtClean="0">
                <a:solidFill>
                  <a:srgbClr val="000000"/>
                </a:solidFill>
                <a:latin typeface="Garamond" panose="02020404030301010803" pitchFamily="18" charset="0"/>
              </a:rPr>
              <a:t>。</a:t>
            </a:r>
            <a:endParaRPr lang="en-US" altLang="zh-CN" dirty="0" smtClean="0">
              <a:solidFill>
                <a:srgbClr val="000000"/>
              </a:solidFill>
              <a:latin typeface="Garamond" panose="02020404030301010803" pitchFamily="18" charset="0"/>
            </a:endParaRPr>
          </a:p>
          <a:p>
            <a:pPr marL="342900" indent="-342900" eaLnBrk="0" hangingPunct="0">
              <a:spcBef>
                <a:spcPct val="20000"/>
              </a:spcBef>
              <a:buClr>
                <a:srgbClr val="89AAD3"/>
              </a:buClr>
              <a:buSzPct val="70000"/>
              <a:buFont typeface="Wingdings" panose="05000000000000000000" pitchFamily="2" charset="2"/>
              <a:buChar char="n"/>
            </a:pPr>
            <a:r>
              <a:rPr lang="zh-CN" altLang="en-US" dirty="0" smtClean="0">
                <a:solidFill>
                  <a:srgbClr val="000000"/>
                </a:solidFill>
                <a:latin typeface="Garamond" panose="02020404030301010803" pitchFamily="18" charset="0"/>
              </a:rPr>
              <a:t>最小</a:t>
            </a:r>
            <a:r>
              <a:rPr lang="zh-CN" altLang="en-US" dirty="0">
                <a:solidFill>
                  <a:srgbClr val="000000"/>
                </a:solidFill>
                <a:latin typeface="Garamond" panose="02020404030301010803" pitchFamily="18" charset="0"/>
              </a:rPr>
              <a:t>路径覆盖数</a:t>
            </a:r>
            <a:r>
              <a:rPr lang="zh-CN" altLang="en-US" dirty="0" smtClean="0">
                <a:solidFill>
                  <a:srgbClr val="000000"/>
                </a:solidFill>
                <a:latin typeface="Garamond" panose="02020404030301010803" pitchFamily="18" charset="0"/>
              </a:rPr>
              <a:t>＝（原图</a:t>
            </a:r>
            <a:r>
              <a:rPr lang="en-US" altLang="zh-CN" dirty="0">
                <a:solidFill>
                  <a:srgbClr val="000000"/>
                </a:solidFill>
                <a:latin typeface="Garamond" panose="02020404030301010803" pitchFamily="18" charset="0"/>
              </a:rPr>
              <a:t>G</a:t>
            </a:r>
            <a:r>
              <a:rPr lang="zh-CN" altLang="en-US" dirty="0">
                <a:solidFill>
                  <a:srgbClr val="000000"/>
                </a:solidFill>
                <a:latin typeface="Garamond" panose="02020404030301010803" pitchFamily="18" charset="0"/>
              </a:rPr>
              <a:t>的顶点数</a:t>
            </a:r>
            <a:r>
              <a:rPr lang="zh-CN" altLang="en-US" dirty="0" smtClean="0">
                <a:solidFill>
                  <a:srgbClr val="000000"/>
                </a:solidFill>
                <a:latin typeface="Garamond" panose="02020404030301010803" pitchFamily="18" charset="0"/>
              </a:rPr>
              <a:t>）－（二</a:t>
            </a:r>
            <a:r>
              <a:rPr lang="zh-CN" altLang="en-US" dirty="0">
                <a:solidFill>
                  <a:srgbClr val="000000"/>
                </a:solidFill>
                <a:latin typeface="Garamond" panose="02020404030301010803" pitchFamily="18" charset="0"/>
              </a:rPr>
              <a:t>分图的最大匹配数</a:t>
            </a:r>
            <a:r>
              <a:rPr lang="zh-CN" altLang="en-US" dirty="0" smtClean="0">
                <a:solidFill>
                  <a:srgbClr val="000000"/>
                </a:solidFill>
                <a:latin typeface="Garamond" panose="02020404030301010803" pitchFamily="18" charset="0"/>
              </a:rPr>
              <a:t>）。</a:t>
            </a:r>
            <a:endParaRPr lang="zh-CN" altLang="en-US" dirty="0">
              <a:solidFill>
                <a:srgbClr val="000000"/>
              </a:solidFill>
              <a:latin typeface="Garamond" panose="02020404030301010803" pitchFamily="18" charset="0"/>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8" name="TextBox 7"/>
          <p:cNvSpPr txBox="1"/>
          <p:nvPr/>
        </p:nvSpPr>
        <p:spPr>
          <a:xfrm>
            <a:off x="391885" y="1233713"/>
            <a:ext cx="3894015" cy="584775"/>
          </a:xfrm>
          <a:prstGeom prst="rect">
            <a:avLst/>
          </a:prstGeom>
          <a:noFill/>
        </p:spPr>
        <p:txBody>
          <a:bodyPr wrap="none" rtlCol="0">
            <a:spAutoFit/>
          </a:bodyPr>
          <a:lstStyle/>
          <a:p>
            <a:r>
              <a:rPr lang="zh-CN" altLang="en-US" sz="3200" dirty="0" smtClean="0">
                <a:solidFill>
                  <a:srgbClr val="00297A"/>
                </a:solidFill>
                <a:latin typeface="宋体" panose="02010600030101010101" pitchFamily="2" charset="-122"/>
              </a:rPr>
              <a:t>（</a:t>
            </a:r>
            <a:r>
              <a:rPr lang="en-US" altLang="zh-CN" sz="3200" dirty="0" smtClean="0">
                <a:solidFill>
                  <a:srgbClr val="00297A"/>
                </a:solidFill>
                <a:latin typeface="宋体" panose="02010600030101010101" pitchFamily="2" charset="-122"/>
              </a:rPr>
              <a:t>4</a:t>
            </a:r>
            <a:r>
              <a:rPr lang="zh-CN" altLang="en-US" sz="3200" dirty="0" smtClean="0">
                <a:solidFill>
                  <a:srgbClr val="00297A"/>
                </a:solidFill>
                <a:latin typeface="宋体" panose="02010600030101010101" pitchFamily="2" charset="-122"/>
              </a:rPr>
              <a:t>） 最小路径覆盖</a:t>
            </a:r>
            <a:endParaRPr lang="zh-CN" altLang="en-US" sz="3200" dirty="0" smtClean="0">
              <a:solidFill>
                <a:srgbClr val="00297A"/>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8">
                                            <p:txEl>
                                              <p:pRg st="1" end="1"/>
                                            </p:txEl>
                                          </p:spTgt>
                                        </p:tgtEl>
                                        <p:attrNameLst>
                                          <p:attrName>style.visibility</p:attrName>
                                        </p:attrNameLst>
                                      </p:cBhvr>
                                      <p:to>
                                        <p:strVal val="visible"/>
                                      </p:to>
                                    </p:set>
                                    <p:animEffect transition="in" filter="blinds(horizontal)">
                                      <p:cBhvr>
                                        <p:cTn id="7" dur="500"/>
                                        <p:tgtEl>
                                          <p:spTgt spid="757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8">
                                            <p:txEl>
                                              <p:pRg st="0" end="0"/>
                                            </p:txEl>
                                          </p:spTgt>
                                        </p:tgtEl>
                                        <p:attrNameLst>
                                          <p:attrName>style.visibility</p:attrName>
                                        </p:attrNameLst>
                                      </p:cBhvr>
                                      <p:to>
                                        <p:strVal val="visible"/>
                                      </p:to>
                                    </p:set>
                                    <p:animEffect transition="in" filter="blinds(horizontal)">
                                      <p:cBhvr>
                                        <p:cTn id="12" dur="500"/>
                                        <p:tgtEl>
                                          <p:spTgt spid="757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8">
                                            <p:txEl>
                                              <p:pRg st="2" end="2"/>
                                            </p:txEl>
                                          </p:spTgt>
                                        </p:tgtEl>
                                        <p:attrNameLst>
                                          <p:attrName>style.visibility</p:attrName>
                                        </p:attrNameLst>
                                      </p:cBhvr>
                                      <p:to>
                                        <p:strVal val="visible"/>
                                      </p:to>
                                    </p:set>
                                    <p:animEffect transition="in" filter="blinds(horizontal)">
                                      <p:cBhvr>
                                        <p:cTn id="17" dur="500"/>
                                        <p:tgtEl>
                                          <p:spTgt spid="757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8">
                                            <p:txEl>
                                              <p:pRg st="3" end="3"/>
                                            </p:txEl>
                                          </p:spTgt>
                                        </p:tgtEl>
                                        <p:attrNameLst>
                                          <p:attrName>style.visibility</p:attrName>
                                        </p:attrNameLst>
                                      </p:cBhvr>
                                      <p:to>
                                        <p:strVal val="visible"/>
                                      </p:to>
                                    </p:set>
                                    <p:animEffect transition="in" filter="blinds(horizontal)">
                                      <p:cBhvr>
                                        <p:cTn id="22" dur="500"/>
                                        <p:tgtEl>
                                          <p:spTgt spid="757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783">
                                            <p:txEl>
                                              <p:pRg st="0" end="0"/>
                                            </p:txEl>
                                          </p:spTgt>
                                        </p:tgtEl>
                                        <p:attrNameLst>
                                          <p:attrName>style.visibility</p:attrName>
                                        </p:attrNameLst>
                                      </p:cBhvr>
                                      <p:to>
                                        <p:strVal val="visible"/>
                                      </p:to>
                                    </p:set>
                                    <p:animEffect transition="in" filter="blinds(horizontal)">
                                      <p:cBhvr>
                                        <p:cTn id="27" dur="500"/>
                                        <p:tgtEl>
                                          <p:spTgt spid="7578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783">
                                            <p:txEl>
                                              <p:pRg st="1" end="1"/>
                                            </p:txEl>
                                          </p:spTgt>
                                        </p:tgtEl>
                                        <p:attrNameLst>
                                          <p:attrName>style.visibility</p:attrName>
                                        </p:attrNameLst>
                                      </p:cBhvr>
                                      <p:to>
                                        <p:strVal val="visible"/>
                                      </p:to>
                                    </p:set>
                                    <p:animEffect transition="in" filter="blinds(horizontal)">
                                      <p:cBhvr>
                                        <p:cTn id="32" dur="500"/>
                                        <p:tgtEl>
                                          <p:spTgt spid="757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4294967295"/>
          </p:nvPr>
        </p:nvSpPr>
        <p:spPr>
          <a:xfrm>
            <a:off x="450850" y="1889819"/>
            <a:ext cx="8229600" cy="3317875"/>
          </a:xfrm>
        </p:spPr>
        <p:txBody>
          <a:bodyPr/>
          <a:lstStyle/>
          <a:p>
            <a:pPr eaLnBrk="1" hangingPunct="1">
              <a:lnSpc>
                <a:spcPct val="90000"/>
              </a:lnSpc>
            </a:pPr>
            <a:r>
              <a:rPr lang="zh-CN" altLang="en-US" sz="2600" dirty="0" smtClean="0">
                <a:latin typeface="Times New Roman" panose="02020603050405020304" pitchFamily="18" charset="0"/>
                <a:cs typeface="Times New Roman" panose="02020603050405020304" pitchFamily="18" charset="0"/>
              </a:rPr>
              <a:t>出租车公司接到</a:t>
            </a:r>
            <a:r>
              <a:rPr lang="en-US" altLang="zh-CN" sz="2600" dirty="0" smtClean="0">
                <a:latin typeface="Times New Roman" panose="02020603050405020304" pitchFamily="18" charset="0"/>
                <a:cs typeface="Times New Roman" panose="02020603050405020304" pitchFamily="18" charset="0"/>
              </a:rPr>
              <a:t>N</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N&lt;500</a:t>
            </a:r>
            <a:r>
              <a:rPr lang="zh-CN" altLang="en-US" sz="2600" dirty="0" smtClean="0">
                <a:latin typeface="Times New Roman" panose="02020603050405020304" pitchFamily="18" charset="0"/>
                <a:cs typeface="Times New Roman" panose="02020603050405020304" pitchFamily="18" charset="0"/>
              </a:rPr>
              <a:t>）个订单，每个订单的描述是：</a:t>
            </a:r>
            <a:r>
              <a:rPr lang="en-US" altLang="zh-CN" sz="2600" dirty="0" smtClean="0">
                <a:latin typeface="Times New Roman" panose="02020603050405020304" pitchFamily="18" charset="0"/>
                <a:cs typeface="Times New Roman" panose="02020603050405020304" pitchFamily="18" charset="0"/>
              </a:rPr>
              <a:t>t</a:t>
            </a:r>
            <a:r>
              <a:rPr lang="zh-CN" altLang="en-US" sz="2600" dirty="0" smtClean="0">
                <a:latin typeface="Times New Roman" panose="02020603050405020304" pitchFamily="18" charset="0"/>
                <a:cs typeface="Times New Roman" panose="02020603050405020304" pitchFamily="18" charset="0"/>
              </a:rPr>
              <a:t>时刻需要从</a:t>
            </a:r>
            <a:r>
              <a:rPr lang="en-US" altLang="zh-CN" sz="2600" dirty="0" smtClean="0">
                <a:latin typeface="Times New Roman" panose="02020603050405020304" pitchFamily="18" charset="0"/>
                <a:cs typeface="Times New Roman" panose="02020603050405020304" pitchFamily="18" charset="0"/>
              </a:rPr>
              <a:t>[</a:t>
            </a:r>
            <a:r>
              <a:rPr lang="en-US" altLang="zh-CN" sz="2600" dirty="0" err="1" smtClean="0">
                <a:latin typeface="Times New Roman" panose="02020603050405020304" pitchFamily="18" charset="0"/>
                <a:cs typeface="Times New Roman" panose="02020603050405020304" pitchFamily="18" charset="0"/>
              </a:rPr>
              <a:t>x,y</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坐标出发去</a:t>
            </a:r>
            <a:r>
              <a:rPr lang="en-US" altLang="zh-CN" sz="2600" dirty="0" smtClean="0">
                <a:latin typeface="Times New Roman" panose="02020603050405020304" pitchFamily="18" charset="0"/>
                <a:cs typeface="Times New Roman" panose="02020603050405020304" pitchFamily="18" charset="0"/>
              </a:rPr>
              <a:t>[</a:t>
            </a:r>
            <a:r>
              <a:rPr lang="en-US" altLang="zh-CN" sz="2600" dirty="0" err="1" smtClean="0">
                <a:latin typeface="Times New Roman" panose="02020603050405020304" pitchFamily="18" charset="0"/>
                <a:cs typeface="Times New Roman" panose="02020603050405020304" pitchFamily="18" charset="0"/>
              </a:rPr>
              <a:t>tx,ty</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坐标。出租车公司希望派出最少的车完成所有的订单。派出一个出租车，它可以去接任何一个订单；若一个出租车在完成了一个订单之后，能在下一个订单的时刻之前赶到出发地点，那么它可以继续接下一个订单。输出最少需要多少出租车。 </a:t>
            </a:r>
            <a:endParaRPr lang="zh-CN" altLang="en-US" sz="2600" dirty="0" smtClean="0">
              <a:latin typeface="Times New Roman" panose="02020603050405020304" pitchFamily="18" charset="0"/>
              <a:cs typeface="Times New Roman" panose="02020603050405020304" pitchFamily="18" charset="0"/>
            </a:endParaRPr>
          </a:p>
        </p:txBody>
      </p:sp>
      <p:sp>
        <p:nvSpPr>
          <p:cNvPr id="76807" name="Rectangle 7"/>
          <p:cNvSpPr>
            <a:spLocks noChangeArrowheads="1"/>
          </p:cNvSpPr>
          <p:nvPr/>
        </p:nvSpPr>
        <p:spPr bwMode="auto">
          <a:xfrm>
            <a:off x="704850" y="4776788"/>
            <a:ext cx="7975600" cy="1282700"/>
          </a:xfrm>
          <a:prstGeom prst="rect">
            <a:avLst/>
          </a:prstGeom>
          <a:noFill/>
          <a:ln w="9525">
            <a:noFill/>
            <a:miter lim="800000"/>
          </a:ln>
        </p:spPr>
        <p:txBody>
          <a:bodyPr anchor="ctr">
            <a:spAutoFit/>
          </a:bodyPr>
          <a:lstStyle/>
          <a:p>
            <a:pPr eaLnBrk="0" hangingPunct="0"/>
            <a:r>
              <a:rPr lang="zh-CN" altLang="en-US" sz="2600" dirty="0">
                <a:solidFill>
                  <a:srgbClr val="000000"/>
                </a:solidFill>
                <a:latin typeface="Times New Roman" panose="02020603050405020304" pitchFamily="18" charset="0"/>
                <a:cs typeface="Times New Roman" panose="02020603050405020304" pitchFamily="18" charset="0"/>
              </a:rPr>
              <a:t>建模</a:t>
            </a:r>
            <a:r>
              <a:rPr lang="en-US" altLang="zh-CN" sz="2600" dirty="0">
                <a:solidFill>
                  <a:srgbClr val="000000"/>
                </a:solidFill>
                <a:latin typeface="Times New Roman" panose="02020603050405020304" pitchFamily="18" charset="0"/>
                <a:cs typeface="Times New Roman" panose="02020603050405020304" pitchFamily="18" charset="0"/>
              </a:rPr>
              <a:t>: </a:t>
            </a:r>
            <a:r>
              <a:rPr lang="zh-CN" altLang="en-US" sz="2600" dirty="0">
                <a:solidFill>
                  <a:srgbClr val="000000"/>
                </a:solidFill>
                <a:latin typeface="Times New Roman" panose="02020603050405020304" pitchFamily="18" charset="0"/>
                <a:cs typeface="Times New Roman" panose="02020603050405020304" pitchFamily="18" charset="0"/>
              </a:rPr>
              <a:t>将一个订单作为有向无环图的一个节点，若订单</a:t>
            </a:r>
            <a:r>
              <a:rPr lang="en-US" altLang="zh-CN" sz="2600" dirty="0" err="1">
                <a:solidFill>
                  <a:srgbClr val="000000"/>
                </a:solidFill>
                <a:latin typeface="Times New Roman" panose="02020603050405020304" pitchFamily="18" charset="0"/>
                <a:cs typeface="Times New Roman" panose="02020603050405020304" pitchFamily="18" charset="0"/>
              </a:rPr>
              <a:t>i</a:t>
            </a:r>
            <a:r>
              <a:rPr lang="zh-CN" altLang="en-US" sz="2600" dirty="0">
                <a:solidFill>
                  <a:srgbClr val="000000"/>
                </a:solidFill>
                <a:latin typeface="Times New Roman" panose="02020603050405020304" pitchFamily="18" charset="0"/>
                <a:cs typeface="Times New Roman" panose="02020603050405020304" pitchFamily="18" charset="0"/>
              </a:rPr>
              <a:t>完成后能够赶到订单</a:t>
            </a:r>
            <a:r>
              <a:rPr lang="en-US" altLang="zh-CN" sz="2600" dirty="0">
                <a:solidFill>
                  <a:srgbClr val="000000"/>
                </a:solidFill>
                <a:latin typeface="Times New Roman" panose="02020603050405020304" pitchFamily="18" charset="0"/>
                <a:cs typeface="Times New Roman" panose="02020603050405020304" pitchFamily="18" charset="0"/>
              </a:rPr>
              <a:t>j</a:t>
            </a:r>
            <a:r>
              <a:rPr lang="zh-CN" altLang="en-US" sz="2600" dirty="0">
                <a:solidFill>
                  <a:srgbClr val="000000"/>
                </a:solidFill>
                <a:latin typeface="Times New Roman" panose="02020603050405020304" pitchFamily="18" charset="0"/>
                <a:cs typeface="Times New Roman" panose="02020603050405020304" pitchFamily="18" charset="0"/>
              </a:rPr>
              <a:t>，那么在有向图</a:t>
            </a:r>
            <a:r>
              <a:rPr lang="en-US" altLang="zh-CN" sz="2600" dirty="0" err="1">
                <a:solidFill>
                  <a:srgbClr val="000000"/>
                </a:solidFill>
                <a:latin typeface="Times New Roman" panose="02020603050405020304" pitchFamily="18" charset="0"/>
                <a:cs typeface="Times New Roman" panose="02020603050405020304" pitchFamily="18" charset="0"/>
              </a:rPr>
              <a:t>i</a:t>
            </a:r>
            <a:r>
              <a:rPr lang="zh-CN" altLang="en-US" sz="2600" dirty="0">
                <a:solidFill>
                  <a:srgbClr val="000000"/>
                </a:solidFill>
                <a:latin typeface="Times New Roman" panose="02020603050405020304" pitchFamily="18" charset="0"/>
                <a:cs typeface="Times New Roman" panose="02020603050405020304" pitchFamily="18" charset="0"/>
              </a:rPr>
              <a:t>到</a:t>
            </a:r>
            <a:r>
              <a:rPr lang="en-US" altLang="zh-CN" sz="2600" dirty="0">
                <a:solidFill>
                  <a:srgbClr val="000000"/>
                </a:solidFill>
                <a:latin typeface="Times New Roman" panose="02020603050405020304" pitchFamily="18" charset="0"/>
                <a:cs typeface="Times New Roman" panose="02020603050405020304" pitchFamily="18" charset="0"/>
              </a:rPr>
              <a:t>j</a:t>
            </a:r>
            <a:r>
              <a:rPr lang="zh-CN" altLang="en-US" sz="2600" dirty="0">
                <a:solidFill>
                  <a:srgbClr val="000000"/>
                </a:solidFill>
                <a:latin typeface="Times New Roman" panose="02020603050405020304" pitchFamily="18" charset="0"/>
                <a:cs typeface="Times New Roman" panose="02020603050405020304" pitchFamily="18" charset="0"/>
              </a:rPr>
              <a:t>之间连有向边。然后求这个有向图的最小路径覆盖。 </a:t>
            </a:r>
            <a:endParaRPr lang="zh-CN" altLang="en-US" sz="2600" dirty="0">
              <a:solidFill>
                <a:srgbClr val="000000"/>
              </a:solidFill>
              <a:latin typeface="Times New Roman" panose="02020603050405020304" pitchFamily="18" charset="0"/>
              <a:cs typeface="Times New Roman" panose="02020603050405020304" pitchFamily="18" charset="0"/>
            </a:endParaRPr>
          </a:p>
        </p:txBody>
      </p:sp>
      <p:sp>
        <p:nvSpPr>
          <p:cNvPr id="7" name="标题 6"/>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5.4  </a:t>
            </a:r>
            <a:r>
              <a:rPr lang="zh-CN" altLang="en-US" dirty="0" smtClean="0">
                <a:latin typeface="Times New Roman" panose="02020603050405020304" pitchFamily="18" charset="0"/>
                <a:cs typeface="Times New Roman" panose="02020603050405020304" pitchFamily="18" charset="0"/>
              </a:rPr>
              <a:t>匹配应用举例</a:t>
            </a:r>
            <a:endParaRPr lang="zh-CN" alt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91885" y="1233713"/>
            <a:ext cx="3894015" cy="584775"/>
          </a:xfrm>
          <a:prstGeom prst="rect">
            <a:avLst/>
          </a:prstGeom>
          <a:noFill/>
        </p:spPr>
        <p:txBody>
          <a:bodyPr wrap="none" rtlCol="0">
            <a:spAutoFit/>
          </a:bodyPr>
          <a:lstStyle/>
          <a:p>
            <a:r>
              <a:rPr lang="zh-CN" altLang="en-US" sz="3200" dirty="0" smtClean="0">
                <a:solidFill>
                  <a:srgbClr val="00297A"/>
                </a:solidFill>
                <a:latin typeface="宋体" panose="02010600030101010101" pitchFamily="2" charset="-122"/>
              </a:rPr>
              <a:t>（</a:t>
            </a:r>
            <a:r>
              <a:rPr lang="en-US" altLang="zh-CN" sz="3200" dirty="0" smtClean="0">
                <a:solidFill>
                  <a:srgbClr val="00297A"/>
                </a:solidFill>
                <a:latin typeface="宋体" panose="02010600030101010101" pitchFamily="2" charset="-122"/>
              </a:rPr>
              <a:t>4</a:t>
            </a:r>
            <a:r>
              <a:rPr lang="zh-CN" altLang="en-US" sz="3200" dirty="0" smtClean="0">
                <a:solidFill>
                  <a:srgbClr val="00297A"/>
                </a:solidFill>
                <a:latin typeface="宋体" panose="02010600030101010101" pitchFamily="2" charset="-122"/>
              </a:rPr>
              <a:t>） 最小路径覆盖</a:t>
            </a:r>
            <a:endParaRPr lang="zh-CN" altLang="en-US" sz="3200" dirty="0" smtClean="0">
              <a:solidFill>
                <a:srgbClr val="00297A"/>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blinds(horizontal)">
                                      <p:cBhvr>
                                        <p:cTn id="7"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ChangeArrowheads="1"/>
          </p:cNvSpPr>
          <p:nvPr/>
        </p:nvSpPr>
        <p:spPr bwMode="auto">
          <a:xfrm>
            <a:off x="622068" y="2314575"/>
            <a:ext cx="8280400" cy="1571625"/>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smtClean="0">
                <a:ln>
                  <a:noFill/>
                </a:ln>
                <a:solidFill>
                  <a:srgbClr val="FF0000"/>
                </a:solidFill>
                <a:effectLst/>
                <a:uLnTx/>
                <a:uFillTx/>
                <a:latin typeface="Arial" panose="020B0604020202020204" pitchFamily="34" charset="0"/>
                <a:ea typeface="楷体_GB2312" pitchFamily="49" charset="-122"/>
                <a:cs typeface="+mn-cs"/>
              </a:rPr>
              <a:t>5.1.4  </a:t>
            </a:r>
            <a:r>
              <a:rPr kumimoji="1" lang="zh-CN" altLang="en-US" sz="2600" b="1" i="0" u="none" strike="noStrike" kern="1200" cap="none" spc="0" normalizeH="0" baseline="0" noProof="0" dirty="0" smtClean="0">
                <a:ln>
                  <a:noFill/>
                </a:ln>
                <a:solidFill>
                  <a:srgbClr val="000514"/>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中关于匹配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的一条交互道路，</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如果</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的两个端点是关于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的非饱和点，那么它就称为</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可增广道路</a:t>
            </a:r>
            <a:endPar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45059" name="Rectangle 5"/>
          <p:cNvSpPr>
            <a:spLocks noChangeArrowheads="1"/>
          </p:cNvSpPr>
          <p:nvPr/>
        </p:nvSpPr>
        <p:spPr bwMode="auto">
          <a:xfrm>
            <a:off x="618893" y="1211263"/>
            <a:ext cx="7867650" cy="89255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smtClean="0">
                <a:ln>
                  <a:noFill/>
                </a:ln>
                <a:solidFill>
                  <a:srgbClr val="FF0000"/>
                </a:solidFill>
                <a:effectLst/>
                <a:uLnTx/>
                <a:uFillTx/>
                <a:latin typeface="Arial" panose="020B0604020202020204" pitchFamily="34" charset="0"/>
                <a:ea typeface="楷体_GB2312" pitchFamily="49" charset="-122"/>
                <a:cs typeface="+mn-cs"/>
              </a:rPr>
              <a:t>5.1.3  </a:t>
            </a:r>
            <a:r>
              <a:rPr kumimoji="1" lang="zh-CN" altLang="en-US" sz="2600" b="1" i="0" u="none" strike="noStrike" kern="1200" cap="none" spc="0" normalizeH="0" baseline="0" noProof="0" dirty="0" smtClean="0">
                <a:ln>
                  <a:noFill/>
                </a:ln>
                <a:solidFill>
                  <a:srgbClr val="000514"/>
                </a:solidFill>
                <a:effectLst/>
                <a:uLnTx/>
                <a:uFillTx/>
                <a:latin typeface="Arial" panose="020B0604020202020204" pitchFamily="34" charset="0"/>
                <a:ea typeface="楷体_GB2312" pitchFamily="49" charset="-122"/>
                <a:cs typeface="+mn-cs"/>
              </a:rPr>
              <a:t>给定</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了</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的一个匹配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中属于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与不属于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的边交替出现的道路称为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交互道路</a:t>
            </a:r>
            <a:endPar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a:t>二分图的最大匹配</a:t>
            </a:r>
            <a:endParaRPr lang="zh-CN" altLang="en-US" dirty="0"/>
          </a:p>
        </p:txBody>
      </p:sp>
      <p:cxnSp>
        <p:nvCxnSpPr>
          <p:cNvPr id="3" name="直接连接符 2"/>
          <p:cNvCxnSpPr/>
          <p:nvPr/>
        </p:nvCxnSpPr>
        <p:spPr>
          <a:xfrm>
            <a:off x="2070759" y="5176157"/>
            <a:ext cx="1012372"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083131" y="5747657"/>
            <a:ext cx="12573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288491" y="5170261"/>
            <a:ext cx="1221922" cy="57739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288491" y="5008418"/>
            <a:ext cx="1509636" cy="739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98127" y="5008417"/>
            <a:ext cx="1371600" cy="55443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09599" y="5207371"/>
            <a:ext cx="1461160" cy="75701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717852" y="3748148"/>
            <a:ext cx="8166100" cy="960263"/>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5.1.1</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的最大匹配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当且仅当</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不含关于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的可增广路径。（</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Berge 1957)</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 </a:t>
            </a:r>
            <a:endParaRPr lang="zh-CN" altLang="en-US" dirty="0"/>
          </a:p>
        </p:txBody>
      </p:sp>
      <p:sp>
        <p:nvSpPr>
          <p:cNvPr id="95234" name="Rectangle 2"/>
          <p:cNvSpPr>
            <a:spLocks noGrp="1" noChangeArrowheads="1"/>
          </p:cNvSpPr>
          <p:nvPr>
            <p:ph type="body" idx="4294967295"/>
          </p:nvPr>
        </p:nvSpPr>
        <p:spPr>
          <a:xfrm>
            <a:off x="609600" y="1314450"/>
            <a:ext cx="7632700" cy="4572000"/>
          </a:xfrm>
        </p:spPr>
        <p:txBody>
          <a:bodyPr/>
          <a:lstStyle/>
          <a:p>
            <a:pPr marL="271780" indent="-271780" eaLnBrk="1" hangingPunct="1">
              <a:buFont typeface="Wingdings" panose="05000000000000000000" pitchFamily="2" charset="2"/>
              <a:buNone/>
            </a:pPr>
            <a:r>
              <a:rPr lang="en-US" altLang="zh-CN" dirty="0" smtClean="0">
                <a:solidFill>
                  <a:srgbClr val="A3A3A3"/>
                </a:solidFill>
                <a:latin typeface="Times New Roman" panose="02020603050405020304" pitchFamily="18" charset="0"/>
                <a:cs typeface="Times New Roman" panose="02020603050405020304" pitchFamily="18" charset="0"/>
              </a:rPr>
              <a:t>5.1  </a:t>
            </a:r>
            <a:r>
              <a:rPr lang="zh-CN" altLang="zh-CN" dirty="0" smtClean="0">
                <a:solidFill>
                  <a:srgbClr val="A3A3A3"/>
                </a:solidFill>
                <a:latin typeface="Times New Roman" panose="02020603050405020304" pitchFamily="18" charset="0"/>
                <a:cs typeface="Times New Roman" panose="02020603050405020304" pitchFamily="18" charset="0"/>
              </a:rPr>
              <a:t>二分图的最大匹配</a:t>
            </a:r>
            <a:endParaRPr lang="zh-CN" altLang="zh-CN" dirty="0" smtClean="0">
              <a:solidFill>
                <a:srgbClr val="A3A3A3"/>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5.2  </a:t>
            </a:r>
            <a:r>
              <a:rPr lang="zh-CN" altLang="zh-CN" dirty="0" smtClean="0">
                <a:solidFill>
                  <a:srgbClr val="B2B2B2"/>
                </a:solidFill>
                <a:latin typeface="Times New Roman" panose="02020603050405020304" pitchFamily="18" charset="0"/>
                <a:cs typeface="Times New Roman" panose="02020603050405020304" pitchFamily="18" charset="0"/>
              </a:rPr>
              <a:t>完全匹配</a:t>
            </a:r>
            <a:endParaRPr lang="zh-CN" altLang="zh-CN"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5.3  </a:t>
            </a:r>
            <a:r>
              <a:rPr lang="zh-CN" altLang="zh-CN" dirty="0" smtClean="0">
                <a:solidFill>
                  <a:srgbClr val="B2B2B2"/>
                </a:solidFill>
                <a:latin typeface="Times New Roman" panose="02020603050405020304" pitchFamily="18" charset="0"/>
                <a:cs typeface="Times New Roman" panose="02020603050405020304" pitchFamily="18" charset="0"/>
              </a:rPr>
              <a:t>最佳匹配算法</a:t>
            </a:r>
            <a:endParaRPr lang="zh-CN" altLang="en-US"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5.4  </a:t>
            </a:r>
            <a:r>
              <a:rPr lang="zh-CN" altLang="en-US" dirty="0" smtClean="0">
                <a:solidFill>
                  <a:srgbClr val="B2B2B2"/>
                </a:solidFill>
                <a:latin typeface="Times New Roman" panose="02020603050405020304" pitchFamily="18" charset="0"/>
                <a:cs typeface="Times New Roman" panose="02020603050405020304" pitchFamily="18" charset="0"/>
              </a:rPr>
              <a:t>匹配应用举例</a:t>
            </a:r>
            <a:endParaRPr lang="zh-CN" altLang="zh-CN"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FF3300"/>
                </a:solidFill>
                <a:latin typeface="Times New Roman" panose="02020603050405020304" pitchFamily="18" charset="0"/>
                <a:cs typeface="Times New Roman" panose="02020603050405020304" pitchFamily="18" charset="0"/>
              </a:rPr>
              <a:t>5.5  </a:t>
            </a:r>
            <a:r>
              <a:rPr lang="zh-CN" altLang="zh-CN" dirty="0" smtClean="0">
                <a:solidFill>
                  <a:srgbClr val="FF3300"/>
                </a:solidFill>
                <a:latin typeface="Times New Roman" panose="02020603050405020304" pitchFamily="18" charset="0"/>
                <a:cs typeface="Times New Roman" panose="02020603050405020304" pitchFamily="18" charset="0"/>
              </a:rPr>
              <a:t>网络流图</a:t>
            </a:r>
            <a:endParaRPr lang="zh-CN" altLang="zh-CN" dirty="0" smtClean="0">
              <a:solidFill>
                <a:srgbClr val="FF3300"/>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5.6  </a:t>
            </a:r>
            <a:r>
              <a:rPr lang="zh-CN" altLang="zh-CN" dirty="0" smtClean="0">
                <a:latin typeface="Times New Roman" panose="02020603050405020304" pitchFamily="18" charset="0"/>
                <a:cs typeface="Times New Roman" panose="02020603050405020304" pitchFamily="18" charset="0"/>
              </a:rPr>
              <a:t>Ford-Fulkerson最大流标号算法</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5.7  </a:t>
            </a:r>
            <a:r>
              <a:rPr lang="zh-CN" altLang="zh-CN" dirty="0" smtClean="0">
                <a:latin typeface="Times New Roman" panose="02020603050405020304" pitchFamily="18" charset="0"/>
                <a:cs typeface="Times New Roman" panose="02020603050405020304" pitchFamily="18" charset="0"/>
              </a:rPr>
              <a:t>最大流的Edmonds-Karp算法</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5.8  </a:t>
            </a:r>
            <a:r>
              <a:rPr lang="zh-CN" altLang="zh-CN" dirty="0" smtClean="0">
                <a:latin typeface="Times New Roman" panose="02020603050405020304" pitchFamily="18" charset="0"/>
                <a:cs typeface="Times New Roman" panose="02020603050405020304" pitchFamily="18" charset="0"/>
              </a:rPr>
              <a:t>最小费用流</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endParaRPr lang="zh-CN"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96259" name="Rectangle 3"/>
          <p:cNvSpPr>
            <a:spLocks noGrp="1" noChangeArrowheads="1"/>
          </p:cNvSpPr>
          <p:nvPr>
            <p:ph type="body" sz="half" idx="4294967295"/>
          </p:nvPr>
        </p:nvSpPr>
        <p:spPr>
          <a:xfrm>
            <a:off x="377371" y="1781175"/>
            <a:ext cx="7996238" cy="2705100"/>
          </a:xfrm>
        </p:spPr>
        <p:txBody>
          <a:bodyPr/>
          <a:lstStyle/>
          <a:p>
            <a:pPr eaLnBrk="1" hangingPunct="1">
              <a:lnSpc>
                <a:spcPct val="90000"/>
              </a:lnSpc>
            </a:pPr>
            <a:r>
              <a:rPr lang="zh-CN" altLang="en-US" sz="2800" dirty="0" smtClean="0">
                <a:latin typeface="宋体" panose="02010600030101010101" pitchFamily="2" charset="-122"/>
              </a:rPr>
              <a:t>如何制定一个运输计划使生产地到销售地的产品输送量最大。这就是一个网络最大流问题。</a:t>
            </a:r>
            <a:r>
              <a:rPr lang="zh-CN" altLang="en-US" sz="2400" dirty="0" smtClean="0"/>
              <a:t> </a:t>
            </a:r>
            <a:endParaRPr lang="zh-CN" altLang="en-US" sz="2400" dirty="0" smtClean="0"/>
          </a:p>
        </p:txBody>
      </p:sp>
      <p:pic>
        <p:nvPicPr>
          <p:cNvPr id="96264" name="Picture 8" descr="j0343727"/>
          <p:cNvPicPr>
            <a:picLocks noGrp="1" noChangeAspect="1" noChangeArrowheads="1"/>
          </p:cNvPicPr>
          <p:nvPr>
            <p:ph type="clipArt" sz="half" idx="4294967295"/>
          </p:nvPr>
        </p:nvPicPr>
        <p:blipFill>
          <a:blip r:embed="rId1" cstate="print"/>
          <a:srcRect/>
          <a:stretch>
            <a:fillRect/>
          </a:stretch>
        </p:blipFill>
        <p:spPr>
          <a:xfrm>
            <a:off x="6637338" y="3106738"/>
            <a:ext cx="727075" cy="793750"/>
          </a:xfrm>
          <a:noFill/>
        </p:spPr>
      </p:pic>
      <p:pic>
        <p:nvPicPr>
          <p:cNvPr id="96260" name="Picture 4" descr="BL00589_"/>
          <p:cNvPicPr>
            <a:picLocks noChangeAspect="1" noChangeArrowheads="1"/>
          </p:cNvPicPr>
          <p:nvPr/>
        </p:nvPicPr>
        <p:blipFill>
          <a:blip r:embed="rId2" cstate="print"/>
          <a:srcRect/>
          <a:stretch>
            <a:fillRect/>
          </a:stretch>
        </p:blipFill>
        <p:spPr bwMode="auto">
          <a:xfrm>
            <a:off x="3478213" y="5027613"/>
            <a:ext cx="654050" cy="838200"/>
          </a:xfrm>
          <a:prstGeom prst="rect">
            <a:avLst/>
          </a:prstGeom>
          <a:noFill/>
          <a:ln w="28575">
            <a:noFill/>
            <a:miter lim="800000"/>
            <a:headEnd/>
            <a:tailEnd/>
          </a:ln>
        </p:spPr>
      </p:pic>
      <p:pic>
        <p:nvPicPr>
          <p:cNvPr id="96261" name="Picture 5" descr="BL00589_"/>
          <p:cNvPicPr>
            <a:picLocks noChangeAspect="1" noChangeArrowheads="1"/>
          </p:cNvPicPr>
          <p:nvPr/>
        </p:nvPicPr>
        <p:blipFill>
          <a:blip r:embed="rId2" cstate="print"/>
          <a:srcRect/>
          <a:stretch>
            <a:fillRect/>
          </a:stretch>
        </p:blipFill>
        <p:spPr bwMode="auto">
          <a:xfrm>
            <a:off x="3478213" y="3275013"/>
            <a:ext cx="654050" cy="838200"/>
          </a:xfrm>
          <a:prstGeom prst="rect">
            <a:avLst/>
          </a:prstGeom>
          <a:noFill/>
          <a:ln w="28575">
            <a:noFill/>
            <a:miter lim="800000"/>
            <a:headEnd/>
            <a:tailEnd/>
          </a:ln>
        </p:spPr>
      </p:pic>
      <p:pic>
        <p:nvPicPr>
          <p:cNvPr id="96262" name="Picture 6" descr="j0343727"/>
          <p:cNvPicPr>
            <a:picLocks noChangeAspect="1" noChangeArrowheads="1"/>
          </p:cNvPicPr>
          <p:nvPr/>
        </p:nvPicPr>
        <p:blipFill>
          <a:blip r:embed="rId1" cstate="print"/>
          <a:srcRect/>
          <a:stretch>
            <a:fillRect/>
          </a:stretch>
        </p:blipFill>
        <p:spPr bwMode="auto">
          <a:xfrm>
            <a:off x="7364413" y="4791075"/>
            <a:ext cx="835025" cy="808038"/>
          </a:xfrm>
          <a:prstGeom prst="rect">
            <a:avLst/>
          </a:prstGeom>
          <a:noFill/>
          <a:ln w="28575">
            <a:noFill/>
            <a:miter lim="800000"/>
            <a:headEnd/>
            <a:tailEnd/>
          </a:ln>
        </p:spPr>
      </p:pic>
      <p:pic>
        <p:nvPicPr>
          <p:cNvPr id="96263" name="Picture 7" descr="j0343727"/>
          <p:cNvPicPr>
            <a:picLocks noChangeAspect="1" noChangeArrowheads="1"/>
          </p:cNvPicPr>
          <p:nvPr/>
        </p:nvPicPr>
        <p:blipFill>
          <a:blip r:embed="rId1" cstate="print"/>
          <a:srcRect/>
          <a:stretch>
            <a:fillRect/>
          </a:stretch>
        </p:blipFill>
        <p:spPr bwMode="auto">
          <a:xfrm>
            <a:off x="5840413" y="4189413"/>
            <a:ext cx="685800" cy="663575"/>
          </a:xfrm>
          <a:prstGeom prst="rect">
            <a:avLst/>
          </a:prstGeom>
          <a:noFill/>
          <a:ln w="28575">
            <a:noFill/>
            <a:miter lim="800000"/>
            <a:headEnd/>
            <a:tailEnd/>
          </a:ln>
        </p:spPr>
      </p:pic>
      <p:sp>
        <p:nvSpPr>
          <p:cNvPr id="96265" name="Rectangle 9"/>
          <p:cNvSpPr>
            <a:spLocks noChangeArrowheads="1"/>
          </p:cNvSpPr>
          <p:nvPr/>
        </p:nvSpPr>
        <p:spPr bwMode="auto">
          <a:xfrm>
            <a:off x="2335213" y="4646613"/>
            <a:ext cx="25400" cy="14287"/>
          </a:xfrm>
          <a:prstGeom prst="rect">
            <a:avLst/>
          </a:prstGeom>
          <a:solidFill>
            <a:srgbClr val="FFFFFF"/>
          </a:solidFill>
          <a:ln w="28575">
            <a:solidFill>
              <a:schemeClr val="accent1"/>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pic>
        <p:nvPicPr>
          <p:cNvPr id="96266" name="Picture 10" descr="j0079072"/>
          <p:cNvPicPr>
            <a:picLocks noChangeAspect="1" noChangeArrowheads="1"/>
          </p:cNvPicPr>
          <p:nvPr/>
        </p:nvPicPr>
        <p:blipFill>
          <a:blip r:embed="rId3" cstate="print"/>
          <a:srcRect/>
          <a:stretch>
            <a:fillRect/>
          </a:stretch>
        </p:blipFill>
        <p:spPr bwMode="auto">
          <a:xfrm>
            <a:off x="1039813" y="4265613"/>
            <a:ext cx="1300162" cy="733425"/>
          </a:xfrm>
          <a:prstGeom prst="rect">
            <a:avLst/>
          </a:prstGeom>
          <a:noFill/>
          <a:ln w="28575">
            <a:noFill/>
            <a:miter lim="800000"/>
            <a:headEnd/>
            <a:tailEnd/>
          </a:ln>
        </p:spPr>
      </p:pic>
      <p:sp>
        <p:nvSpPr>
          <p:cNvPr id="96267" name="Line 11"/>
          <p:cNvSpPr>
            <a:spLocks noChangeShapeType="1"/>
          </p:cNvSpPr>
          <p:nvPr/>
        </p:nvSpPr>
        <p:spPr bwMode="auto">
          <a:xfrm flipV="1">
            <a:off x="2030413" y="3808413"/>
            <a:ext cx="1295400" cy="457200"/>
          </a:xfrm>
          <a:prstGeom prst="line">
            <a:avLst/>
          </a:prstGeom>
          <a:noFill/>
          <a:ln w="28575">
            <a:solidFill>
              <a:schemeClr val="accent1"/>
            </a:solidFill>
            <a:rou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6268" name="Line 12"/>
          <p:cNvSpPr>
            <a:spLocks noChangeShapeType="1"/>
          </p:cNvSpPr>
          <p:nvPr/>
        </p:nvSpPr>
        <p:spPr bwMode="auto">
          <a:xfrm>
            <a:off x="2259013" y="5027613"/>
            <a:ext cx="1066800" cy="457200"/>
          </a:xfrm>
          <a:prstGeom prst="line">
            <a:avLst/>
          </a:prstGeom>
          <a:noFill/>
          <a:ln w="28575">
            <a:solidFill>
              <a:schemeClr val="accent1"/>
            </a:solidFill>
            <a:rou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6269" name="Line 13"/>
          <p:cNvSpPr>
            <a:spLocks noChangeShapeType="1"/>
          </p:cNvSpPr>
          <p:nvPr/>
        </p:nvSpPr>
        <p:spPr bwMode="auto">
          <a:xfrm flipV="1">
            <a:off x="4240213" y="3614981"/>
            <a:ext cx="2133600" cy="152400"/>
          </a:xfrm>
          <a:prstGeom prst="line">
            <a:avLst/>
          </a:prstGeom>
          <a:noFill/>
          <a:ln w="28575">
            <a:solidFill>
              <a:schemeClr val="accent1"/>
            </a:solidFill>
            <a:rou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6270" name="Line 14"/>
          <p:cNvSpPr>
            <a:spLocks noChangeShapeType="1"/>
          </p:cNvSpPr>
          <p:nvPr/>
        </p:nvSpPr>
        <p:spPr bwMode="auto">
          <a:xfrm>
            <a:off x="4164013" y="3884613"/>
            <a:ext cx="1600200" cy="609600"/>
          </a:xfrm>
          <a:prstGeom prst="line">
            <a:avLst/>
          </a:prstGeom>
          <a:noFill/>
          <a:ln w="28575">
            <a:solidFill>
              <a:schemeClr val="accent1"/>
            </a:solidFill>
            <a:rou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6271" name="Line 15"/>
          <p:cNvSpPr>
            <a:spLocks noChangeShapeType="1"/>
          </p:cNvSpPr>
          <p:nvPr/>
        </p:nvSpPr>
        <p:spPr bwMode="auto">
          <a:xfrm flipV="1">
            <a:off x="4240213" y="5408613"/>
            <a:ext cx="3124200" cy="152400"/>
          </a:xfrm>
          <a:prstGeom prst="line">
            <a:avLst/>
          </a:prstGeom>
          <a:noFill/>
          <a:ln w="28575">
            <a:solidFill>
              <a:schemeClr val="accent1"/>
            </a:solidFill>
            <a:rou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6272" name="Line 16"/>
          <p:cNvSpPr>
            <a:spLocks noChangeShapeType="1"/>
          </p:cNvSpPr>
          <p:nvPr/>
        </p:nvSpPr>
        <p:spPr bwMode="auto">
          <a:xfrm flipV="1">
            <a:off x="4240213" y="3732213"/>
            <a:ext cx="2133600" cy="1676400"/>
          </a:xfrm>
          <a:prstGeom prst="line">
            <a:avLst/>
          </a:prstGeom>
          <a:noFill/>
          <a:ln w="28575">
            <a:solidFill>
              <a:schemeClr val="accent1"/>
            </a:solidFill>
            <a:rou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6273" name="Line 17"/>
          <p:cNvSpPr>
            <a:spLocks noChangeShapeType="1"/>
          </p:cNvSpPr>
          <p:nvPr/>
        </p:nvSpPr>
        <p:spPr bwMode="auto">
          <a:xfrm flipV="1">
            <a:off x="4392613" y="4799013"/>
            <a:ext cx="1295400" cy="685800"/>
          </a:xfrm>
          <a:prstGeom prst="line">
            <a:avLst/>
          </a:prstGeom>
          <a:noFill/>
          <a:ln w="28575">
            <a:solidFill>
              <a:schemeClr val="accent1"/>
            </a:solidFill>
            <a:rou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pic>
        <p:nvPicPr>
          <p:cNvPr id="96274" name="Picture 18" descr="j0079002"/>
          <p:cNvPicPr>
            <a:picLocks noChangeAspect="1" noChangeArrowheads="1"/>
          </p:cNvPicPr>
          <p:nvPr/>
        </p:nvPicPr>
        <p:blipFill>
          <a:blip r:embed="rId4" cstate="print"/>
          <a:srcRect/>
          <a:stretch>
            <a:fillRect/>
          </a:stretch>
        </p:blipFill>
        <p:spPr bwMode="auto">
          <a:xfrm>
            <a:off x="4773613" y="3386381"/>
            <a:ext cx="723900" cy="506412"/>
          </a:xfrm>
          <a:prstGeom prst="rect">
            <a:avLst/>
          </a:prstGeom>
          <a:noFill/>
          <a:ln w="28575">
            <a:noFill/>
            <a:miter lim="800000"/>
            <a:headEnd/>
            <a:tailEnd/>
          </a:ln>
        </p:spPr>
      </p:pic>
      <p:pic>
        <p:nvPicPr>
          <p:cNvPr id="96275" name="Picture 19" descr="j0079002"/>
          <p:cNvPicPr>
            <a:picLocks noChangeAspect="1" noChangeArrowheads="1"/>
          </p:cNvPicPr>
          <p:nvPr/>
        </p:nvPicPr>
        <p:blipFill>
          <a:blip r:embed="rId4" cstate="print"/>
          <a:srcRect/>
          <a:stretch>
            <a:fillRect/>
          </a:stretch>
        </p:blipFill>
        <p:spPr bwMode="auto">
          <a:xfrm>
            <a:off x="4849813" y="4799013"/>
            <a:ext cx="723900" cy="506412"/>
          </a:xfrm>
          <a:prstGeom prst="rect">
            <a:avLst/>
          </a:prstGeom>
          <a:noFill/>
          <a:ln w="28575">
            <a:noFill/>
            <a:miter lim="800000"/>
            <a:headEnd/>
            <a:tailEnd/>
          </a:ln>
        </p:spPr>
      </p:pic>
      <p:pic>
        <p:nvPicPr>
          <p:cNvPr id="96276" name="Picture 20" descr="j0239043"/>
          <p:cNvPicPr>
            <a:picLocks noChangeAspect="1" noChangeArrowheads="1"/>
          </p:cNvPicPr>
          <p:nvPr/>
        </p:nvPicPr>
        <p:blipFill>
          <a:blip r:embed="rId5" cstate="print"/>
          <a:srcRect/>
          <a:stretch>
            <a:fillRect/>
          </a:stretch>
        </p:blipFill>
        <p:spPr bwMode="auto">
          <a:xfrm>
            <a:off x="1801813" y="3503613"/>
            <a:ext cx="990600" cy="466725"/>
          </a:xfrm>
          <a:prstGeom prst="rect">
            <a:avLst/>
          </a:prstGeom>
          <a:noFill/>
          <a:ln w="28575">
            <a:noFill/>
            <a:miter lim="800000"/>
            <a:headEnd/>
            <a:tailEnd/>
          </a:ln>
        </p:spPr>
      </p:pic>
      <p:sp>
        <p:nvSpPr>
          <p:cNvPr id="96277" name="矩形 6"/>
          <p:cNvSpPr>
            <a:spLocks noChangeArrowheads="1"/>
          </p:cNvSpPr>
          <p:nvPr/>
        </p:nvSpPr>
        <p:spPr bwMode="auto">
          <a:xfrm>
            <a:off x="260350" y="1248018"/>
            <a:ext cx="4979988" cy="449263"/>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(1)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应用背景</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Text Box 2"/>
          <p:cNvSpPr txBox="1">
            <a:spLocks noChangeArrowheads="1"/>
          </p:cNvSpPr>
          <p:nvPr/>
        </p:nvSpPr>
        <p:spPr bwMode="auto">
          <a:xfrm>
            <a:off x="454021" y="1703388"/>
            <a:ext cx="8610600" cy="946150"/>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从甲地到乙地的公路网纵横交错，每天每条路上的通车量有上限</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从甲地到乙地的每天最多能通车多少辆</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03203" name="Text Box 3"/>
          <p:cNvSpPr txBox="1">
            <a:spLocks noChangeArrowheads="1"/>
          </p:cNvSpPr>
          <p:nvPr/>
        </p:nvSpPr>
        <p:spPr bwMode="auto">
          <a:xfrm>
            <a:off x="500059" y="5049838"/>
            <a:ext cx="8610600" cy="946150"/>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考虑每条路上的通行成本</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如何确定某个车队的具体行车路线</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使总成本最小</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nvGrpSpPr>
          <p:cNvPr id="2" name="Group 4"/>
          <p:cNvGrpSpPr/>
          <p:nvPr/>
        </p:nvGrpSpPr>
        <p:grpSpPr bwMode="auto">
          <a:xfrm>
            <a:off x="822321" y="2516188"/>
            <a:ext cx="7905750" cy="2576512"/>
            <a:chOff x="290" y="2208"/>
            <a:chExt cx="4980" cy="1623"/>
          </a:xfrm>
        </p:grpSpPr>
        <p:grpSp>
          <p:nvGrpSpPr>
            <p:cNvPr id="3" name="Group 5"/>
            <p:cNvGrpSpPr/>
            <p:nvPr/>
          </p:nvGrpSpPr>
          <p:grpSpPr bwMode="auto">
            <a:xfrm>
              <a:off x="1182" y="2434"/>
              <a:ext cx="3330" cy="1262"/>
              <a:chOff x="1182" y="2434"/>
              <a:chExt cx="2304" cy="687"/>
            </a:xfrm>
          </p:grpSpPr>
          <p:sp>
            <p:nvSpPr>
              <p:cNvPr id="97305" name="Oval 6"/>
              <p:cNvSpPr>
                <a:spLocks noChangeArrowheads="1"/>
              </p:cNvSpPr>
              <p:nvPr/>
            </p:nvSpPr>
            <p:spPr bwMode="auto">
              <a:xfrm>
                <a:off x="1182" y="2684"/>
                <a:ext cx="144" cy="125"/>
              </a:xfrm>
              <a:prstGeom prst="ellips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06" name="Oval 7"/>
              <p:cNvSpPr>
                <a:spLocks noChangeArrowheads="1"/>
              </p:cNvSpPr>
              <p:nvPr/>
            </p:nvSpPr>
            <p:spPr bwMode="auto">
              <a:xfrm>
                <a:off x="1830" y="2434"/>
                <a:ext cx="144" cy="125"/>
              </a:xfrm>
              <a:prstGeom prst="ellips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07" name="Oval 8"/>
              <p:cNvSpPr>
                <a:spLocks noChangeArrowheads="1"/>
              </p:cNvSpPr>
              <p:nvPr/>
            </p:nvSpPr>
            <p:spPr bwMode="auto">
              <a:xfrm>
                <a:off x="1830" y="2996"/>
                <a:ext cx="144" cy="125"/>
              </a:xfrm>
              <a:prstGeom prst="ellips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08" name="Oval 9"/>
              <p:cNvSpPr>
                <a:spLocks noChangeArrowheads="1"/>
              </p:cNvSpPr>
              <p:nvPr/>
            </p:nvSpPr>
            <p:spPr bwMode="auto">
              <a:xfrm>
                <a:off x="2622" y="2434"/>
                <a:ext cx="144" cy="125"/>
              </a:xfrm>
              <a:prstGeom prst="ellips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09" name="Oval 10"/>
              <p:cNvSpPr>
                <a:spLocks noChangeArrowheads="1"/>
              </p:cNvSpPr>
              <p:nvPr/>
            </p:nvSpPr>
            <p:spPr bwMode="auto">
              <a:xfrm>
                <a:off x="2622" y="2996"/>
                <a:ext cx="144" cy="125"/>
              </a:xfrm>
              <a:prstGeom prst="ellips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0" name="Oval 11"/>
              <p:cNvSpPr>
                <a:spLocks noChangeArrowheads="1"/>
              </p:cNvSpPr>
              <p:nvPr/>
            </p:nvSpPr>
            <p:spPr bwMode="auto">
              <a:xfrm>
                <a:off x="3342" y="2746"/>
                <a:ext cx="144" cy="125"/>
              </a:xfrm>
              <a:prstGeom prst="ellipse">
                <a:avLst/>
              </a:pr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1" name="Line 12"/>
              <p:cNvSpPr>
                <a:spLocks noChangeShapeType="1"/>
              </p:cNvSpPr>
              <p:nvPr/>
            </p:nvSpPr>
            <p:spPr bwMode="auto">
              <a:xfrm flipV="1">
                <a:off x="1296" y="2496"/>
                <a:ext cx="504" cy="187"/>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2" name="Line 13"/>
              <p:cNvSpPr>
                <a:spLocks noChangeShapeType="1"/>
              </p:cNvSpPr>
              <p:nvPr/>
            </p:nvSpPr>
            <p:spPr bwMode="auto">
              <a:xfrm>
                <a:off x="1296" y="2808"/>
                <a:ext cx="546" cy="250"/>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3" name="Line 14"/>
              <p:cNvSpPr>
                <a:spLocks noChangeShapeType="1"/>
              </p:cNvSpPr>
              <p:nvPr/>
            </p:nvSpPr>
            <p:spPr bwMode="auto">
              <a:xfrm>
                <a:off x="1968" y="2496"/>
                <a:ext cx="630" cy="0"/>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4" name="Line 15"/>
              <p:cNvSpPr>
                <a:spLocks noChangeShapeType="1"/>
              </p:cNvSpPr>
              <p:nvPr/>
            </p:nvSpPr>
            <p:spPr bwMode="auto">
              <a:xfrm>
                <a:off x="1884" y="2558"/>
                <a:ext cx="0" cy="437"/>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5" name="Line 16"/>
              <p:cNvSpPr>
                <a:spLocks noChangeShapeType="1"/>
              </p:cNvSpPr>
              <p:nvPr/>
            </p:nvSpPr>
            <p:spPr bwMode="auto">
              <a:xfrm>
                <a:off x="1968" y="3058"/>
                <a:ext cx="672" cy="0"/>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6" name="Line 17"/>
              <p:cNvSpPr>
                <a:spLocks noChangeShapeType="1"/>
              </p:cNvSpPr>
              <p:nvPr/>
            </p:nvSpPr>
            <p:spPr bwMode="auto">
              <a:xfrm flipV="1">
                <a:off x="1968" y="2558"/>
                <a:ext cx="714" cy="437"/>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7" name="Line 18"/>
              <p:cNvSpPr>
                <a:spLocks noChangeShapeType="1"/>
              </p:cNvSpPr>
              <p:nvPr/>
            </p:nvSpPr>
            <p:spPr bwMode="auto">
              <a:xfrm>
                <a:off x="1926" y="2558"/>
                <a:ext cx="714" cy="437"/>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8" name="Line 19"/>
              <p:cNvSpPr>
                <a:spLocks noChangeShapeType="1"/>
              </p:cNvSpPr>
              <p:nvPr/>
            </p:nvSpPr>
            <p:spPr bwMode="auto">
              <a:xfrm flipV="1">
                <a:off x="2766" y="2808"/>
                <a:ext cx="588" cy="250"/>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97319" name="Line 20"/>
              <p:cNvSpPr>
                <a:spLocks noChangeShapeType="1"/>
              </p:cNvSpPr>
              <p:nvPr/>
            </p:nvSpPr>
            <p:spPr bwMode="auto">
              <a:xfrm>
                <a:off x="2766" y="2496"/>
                <a:ext cx="588" cy="250"/>
              </a:xfrm>
              <a:prstGeom prst="line">
                <a:avLst/>
              </a:prstGeom>
              <a:noFill/>
              <a:ln w="9525">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97288" name="Text Box 21"/>
            <p:cNvSpPr txBox="1">
              <a:spLocks noChangeArrowheads="1"/>
            </p:cNvSpPr>
            <p:nvPr/>
          </p:nvSpPr>
          <p:spPr bwMode="auto">
            <a:xfrm>
              <a:off x="290" y="2832"/>
              <a:ext cx="1200"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甲</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 </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89" name="Text Box 22"/>
            <p:cNvSpPr txBox="1">
              <a:spLocks noChangeArrowheads="1"/>
            </p:cNvSpPr>
            <p:nvPr/>
          </p:nvSpPr>
          <p:spPr bwMode="auto">
            <a:xfrm>
              <a:off x="4166" y="2968"/>
              <a:ext cx="110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F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乙</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0" name="Text Box 23"/>
            <p:cNvSpPr txBox="1">
              <a:spLocks noChangeArrowheads="1"/>
            </p:cNvSpPr>
            <p:nvPr/>
          </p:nvSpPr>
          <p:spPr bwMode="auto">
            <a:xfrm>
              <a:off x="1296" y="2496"/>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5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1" name="Text Box 24"/>
            <p:cNvSpPr txBox="1">
              <a:spLocks noChangeArrowheads="1"/>
            </p:cNvSpPr>
            <p:nvPr/>
          </p:nvSpPr>
          <p:spPr bwMode="auto">
            <a:xfrm>
              <a:off x="2544" y="2256"/>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6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2" name="Text Box 25"/>
            <p:cNvSpPr txBox="1">
              <a:spLocks noChangeArrowheads="1"/>
            </p:cNvSpPr>
            <p:nvPr/>
          </p:nvSpPr>
          <p:spPr bwMode="auto">
            <a:xfrm>
              <a:off x="3744" y="2448"/>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6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3" name="Text Box 26"/>
            <p:cNvSpPr txBox="1">
              <a:spLocks noChangeArrowheads="1"/>
            </p:cNvSpPr>
            <p:nvPr/>
          </p:nvSpPr>
          <p:spPr bwMode="auto">
            <a:xfrm>
              <a:off x="1296" y="3168"/>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7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4" name="Text Box 27"/>
            <p:cNvSpPr txBox="1">
              <a:spLocks noChangeArrowheads="1"/>
            </p:cNvSpPr>
            <p:nvPr/>
          </p:nvSpPr>
          <p:spPr bwMode="auto">
            <a:xfrm>
              <a:off x="1776" y="2880"/>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4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5" name="Text Box 28"/>
            <p:cNvSpPr txBox="1">
              <a:spLocks noChangeArrowheads="1"/>
            </p:cNvSpPr>
            <p:nvPr/>
          </p:nvSpPr>
          <p:spPr bwMode="auto">
            <a:xfrm>
              <a:off x="2448" y="2688"/>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4 </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6" name="Text Box 29"/>
            <p:cNvSpPr txBox="1">
              <a:spLocks noChangeArrowheads="1"/>
            </p:cNvSpPr>
            <p:nvPr/>
          </p:nvSpPr>
          <p:spPr bwMode="auto">
            <a:xfrm>
              <a:off x="2400" y="3168"/>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5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7" name="Text Box 30"/>
            <p:cNvSpPr txBox="1">
              <a:spLocks noChangeArrowheads="1"/>
            </p:cNvSpPr>
            <p:nvPr/>
          </p:nvSpPr>
          <p:spPr bwMode="auto">
            <a:xfrm>
              <a:off x="3840" y="3264"/>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1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8" name="Text Box 31"/>
            <p:cNvSpPr txBox="1">
              <a:spLocks noChangeArrowheads="1"/>
            </p:cNvSpPr>
            <p:nvPr/>
          </p:nvSpPr>
          <p:spPr bwMode="auto">
            <a:xfrm>
              <a:off x="2592" y="3504"/>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3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299" name="Text Box 32"/>
            <p:cNvSpPr txBox="1">
              <a:spLocks noChangeArrowheads="1"/>
            </p:cNvSpPr>
            <p:nvPr/>
          </p:nvSpPr>
          <p:spPr bwMode="auto">
            <a:xfrm>
              <a:off x="1968" y="2382"/>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B </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300" name="Text Box 33"/>
            <p:cNvSpPr txBox="1">
              <a:spLocks noChangeArrowheads="1"/>
            </p:cNvSpPr>
            <p:nvPr/>
          </p:nvSpPr>
          <p:spPr bwMode="auto">
            <a:xfrm>
              <a:off x="3312" y="2208"/>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301" name="Text Box 34"/>
            <p:cNvSpPr txBox="1">
              <a:spLocks noChangeArrowheads="1"/>
            </p:cNvSpPr>
            <p:nvPr/>
          </p:nvSpPr>
          <p:spPr bwMode="auto">
            <a:xfrm>
              <a:off x="1776" y="3456"/>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302" name="Text Box 35"/>
            <p:cNvSpPr txBox="1">
              <a:spLocks noChangeArrowheads="1"/>
            </p:cNvSpPr>
            <p:nvPr/>
          </p:nvSpPr>
          <p:spPr bwMode="auto">
            <a:xfrm>
              <a:off x="3120" y="3408"/>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E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303" name="Text Box 36"/>
            <p:cNvSpPr txBox="1">
              <a:spLocks noChangeArrowheads="1"/>
            </p:cNvSpPr>
            <p:nvPr/>
          </p:nvSpPr>
          <p:spPr bwMode="auto">
            <a:xfrm>
              <a:off x="3120" y="2392"/>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D </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7304" name="Text Box 37"/>
            <p:cNvSpPr txBox="1">
              <a:spLocks noChangeArrowheads="1"/>
            </p:cNvSpPr>
            <p:nvPr/>
          </p:nvSpPr>
          <p:spPr bwMode="auto">
            <a:xfrm>
              <a:off x="1968" y="3408"/>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C </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grpSp>
      <p:sp>
        <p:nvSpPr>
          <p:cNvPr id="97285" name="矩形 6"/>
          <p:cNvSpPr>
            <a:spLocks noChangeArrowheads="1"/>
          </p:cNvSpPr>
          <p:nvPr/>
        </p:nvSpPr>
        <p:spPr bwMode="auto">
          <a:xfrm>
            <a:off x="463546" y="1212850"/>
            <a:ext cx="4979988" cy="449263"/>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(1)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应用背景</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41"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03202"/>
                                        </p:tgtEl>
                                        <p:attrNameLst>
                                          <p:attrName>style.visibility</p:attrName>
                                        </p:attrNameLst>
                                      </p:cBhvr>
                                      <p:to>
                                        <p:strVal val="visible"/>
                                      </p:to>
                                    </p:set>
                                    <p:animEffect transition="in" filter="blinds(vertical)">
                                      <p:cBhvr>
                                        <p:cTn id="7" dur="500"/>
                                        <p:tgtEl>
                                          <p:spTgt spid="1203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03203"/>
                                        </p:tgtEl>
                                        <p:attrNameLst>
                                          <p:attrName>style.visibility</p:attrName>
                                        </p:attrNameLst>
                                      </p:cBhvr>
                                      <p:to>
                                        <p:strVal val="visible"/>
                                      </p:to>
                                    </p:set>
                                    <p:animEffect transition="in" filter="blinds(vertical)">
                                      <p:cBhvr>
                                        <p:cTn id="17" dur="500"/>
                                        <p:tgtEl>
                                          <p:spTgt spid="120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2" grpId="0"/>
      <p:bldP spid="120320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ChangeArrowheads="1"/>
          </p:cNvSpPr>
          <p:nvPr/>
        </p:nvSpPr>
        <p:spPr bwMode="auto">
          <a:xfrm>
            <a:off x="409575" y="1592263"/>
            <a:ext cx="8505825" cy="475048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Char char="n"/>
              <a:defRPr/>
            </a:pP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网络流问题是一类应用极为广泛的问题，例如在交通运输网络中有人流、车流、货物流，供水网络中有水流，金融系统中有现金流，通讯系统中有信息流，等等。</a:t>
            </a:r>
            <a:endPar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50</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年代福特（</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Ford</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）、富克逊（</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Fulkerson</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）建立的</a:t>
            </a:r>
            <a:endPar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网络流理论</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，是网络应用的重要组成部分。</a:t>
            </a:r>
            <a:endPar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rPr>
              <a:t>   是</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图论与组合最优化中内容丰富、应用广泛的一个问题。</a:t>
            </a:r>
            <a:endPar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例如：</a:t>
            </a:r>
            <a:endPar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产销</a:t>
            </a:r>
            <a:r>
              <a:rPr kumimoji="1" lang="zh-CN"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网络流图可以看作某种产品从产地s通过不同的道路可达销地，边的容量表示沿这条边最多通过的量。</a:t>
            </a:r>
            <a:endPar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8307" name="矩形 6"/>
          <p:cNvSpPr>
            <a:spLocks noChangeArrowheads="1"/>
          </p:cNvSpPr>
          <p:nvPr/>
        </p:nvSpPr>
        <p:spPr bwMode="auto">
          <a:xfrm>
            <a:off x="260350" y="1212850"/>
            <a:ext cx="4979988" cy="449263"/>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(1)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应用背景</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6"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4226">
                                            <p:txEl>
                                              <p:pRg st="0" end="0"/>
                                            </p:txEl>
                                          </p:spTgt>
                                        </p:tgtEl>
                                        <p:attrNameLst>
                                          <p:attrName>style.visibility</p:attrName>
                                        </p:attrNameLst>
                                      </p:cBhvr>
                                      <p:to>
                                        <p:strVal val="visible"/>
                                      </p:to>
                                    </p:set>
                                    <p:animEffect transition="in" filter="blinds(horizontal)">
                                      <p:cBhvr>
                                        <p:cTn id="7" dur="500"/>
                                        <p:tgtEl>
                                          <p:spTgt spid="1204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4226">
                                            <p:txEl>
                                              <p:pRg st="1" end="1"/>
                                            </p:txEl>
                                          </p:spTgt>
                                        </p:tgtEl>
                                        <p:attrNameLst>
                                          <p:attrName>style.visibility</p:attrName>
                                        </p:attrNameLst>
                                      </p:cBhvr>
                                      <p:to>
                                        <p:strVal val="visible"/>
                                      </p:to>
                                    </p:set>
                                    <p:animEffect transition="in" filter="blinds(horizontal)">
                                      <p:cBhvr>
                                        <p:cTn id="12" dur="500"/>
                                        <p:tgtEl>
                                          <p:spTgt spid="1204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4226">
                                            <p:txEl>
                                              <p:pRg st="2" end="2"/>
                                            </p:txEl>
                                          </p:spTgt>
                                        </p:tgtEl>
                                        <p:attrNameLst>
                                          <p:attrName>style.visibility</p:attrName>
                                        </p:attrNameLst>
                                      </p:cBhvr>
                                      <p:to>
                                        <p:strVal val="visible"/>
                                      </p:to>
                                    </p:set>
                                    <p:animEffect transition="in" filter="blinds(horizontal)">
                                      <p:cBhvr>
                                        <p:cTn id="17" dur="500"/>
                                        <p:tgtEl>
                                          <p:spTgt spid="1204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04226">
                                            <p:txEl>
                                              <p:pRg st="3" end="3"/>
                                            </p:txEl>
                                          </p:spTgt>
                                        </p:tgtEl>
                                        <p:attrNameLst>
                                          <p:attrName>style.visibility</p:attrName>
                                        </p:attrNameLst>
                                      </p:cBhvr>
                                      <p:to>
                                        <p:strVal val="visible"/>
                                      </p:to>
                                    </p:set>
                                    <p:animEffect transition="in" filter="blinds(horizontal)">
                                      <p:cBhvr>
                                        <p:cTn id="22" dur="500"/>
                                        <p:tgtEl>
                                          <p:spTgt spid="1204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4226">
                                            <p:txEl>
                                              <p:pRg st="4" end="4"/>
                                            </p:txEl>
                                          </p:spTgt>
                                        </p:tgtEl>
                                        <p:attrNameLst>
                                          <p:attrName>style.visibility</p:attrName>
                                        </p:attrNameLst>
                                      </p:cBhvr>
                                      <p:to>
                                        <p:strVal val="visible"/>
                                      </p:to>
                                    </p:set>
                                    <p:animEffect transition="in" filter="blinds(horizontal)">
                                      <p:cBhvr>
                                        <p:cTn id="27" dur="500"/>
                                        <p:tgtEl>
                                          <p:spTgt spid="1204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04226">
                                            <p:txEl>
                                              <p:pRg st="5" end="5"/>
                                            </p:txEl>
                                          </p:spTgt>
                                        </p:tgtEl>
                                        <p:attrNameLst>
                                          <p:attrName>style.visibility</p:attrName>
                                        </p:attrNameLst>
                                      </p:cBhvr>
                                      <p:to>
                                        <p:strVal val="visible"/>
                                      </p:to>
                                    </p:set>
                                    <p:animEffect transition="in" filter="blinds(horizontal)">
                                      <p:cBhvr>
                                        <p:cTn id="32" dur="500"/>
                                        <p:tgtEl>
                                          <p:spTgt spid="12042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ChangeArrowheads="1"/>
          </p:cNvSpPr>
          <p:nvPr/>
        </p:nvSpPr>
        <p:spPr bwMode="auto">
          <a:xfrm>
            <a:off x="391202" y="1716315"/>
            <a:ext cx="5581650" cy="411480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Char char="n"/>
              <a:defRPr/>
            </a:pPr>
            <a:r>
              <a:rPr kumimoji="1" lang="zh-CN" altLang="zh-CN"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定义</a:t>
            </a:r>
            <a:r>
              <a:rPr kumimoji="1" lang="en-US" altLang="zh-CN"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5.5.1</a:t>
            </a:r>
            <a:endParaRPr kumimoji="1" lang="en-US" altLang="zh-CN"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一个网络</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是一</a:t>
            </a:r>
            <a:r>
              <a:rPr kumimoji="1" lang="zh-CN" altLang="en-US" sz="26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个无自环</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的有向连通图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满足</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① 只有一个入度为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0</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的点</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源</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②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只有一个出度为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0</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的点</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汇</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③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每条边（或弧）</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都有一个非负实数权</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称为该边的</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容量</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如果结点</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到</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没有边，则</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=0.</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既非源</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又非汇的顶点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中间点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一般地</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ji</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9332" name="矩形 6"/>
          <p:cNvSpPr>
            <a:spLocks noChangeArrowheads="1"/>
          </p:cNvSpPr>
          <p:nvPr/>
        </p:nvSpPr>
        <p:spPr bwMode="auto">
          <a:xfrm>
            <a:off x="455835" y="1201738"/>
            <a:ext cx="4979988"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基本概念</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7" name="标题 21"/>
          <p:cNvSpPr>
            <a:spLocks noGrp="1"/>
          </p:cNvSpPr>
          <p:nvPr>
            <p:ph type="title"/>
          </p:nvPr>
        </p:nvSpPr>
        <p:spPr/>
        <p:txBody>
          <a:bodyPr/>
          <a:lstStyle/>
          <a:p>
            <a:r>
              <a:rPr lang="en-US" altLang="zh-CN" dirty="0"/>
              <a:t>5.5 </a:t>
            </a:r>
            <a:r>
              <a:rPr lang="zh-CN" altLang="en-US" dirty="0"/>
              <a:t>网络流问题</a:t>
            </a:r>
            <a:endParaRPr lang="zh-CN" altLang="en-US" dirty="0"/>
          </a:p>
        </p:txBody>
      </p:sp>
      <p:sp>
        <p:nvSpPr>
          <p:cNvPr id="6" name="Oval 5"/>
          <p:cNvSpPr/>
          <p:nvPr/>
        </p:nvSpPr>
        <p:spPr>
          <a:xfrm>
            <a:off x="6945080" y="2262256"/>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p:cNvSpPr/>
          <p:nvPr/>
        </p:nvSpPr>
        <p:spPr>
          <a:xfrm>
            <a:off x="7824646" y="225805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p:cNvSpPr/>
          <p:nvPr/>
        </p:nvSpPr>
        <p:spPr>
          <a:xfrm>
            <a:off x="6400795" y="3080863"/>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p:cNvSpPr/>
          <p:nvPr/>
        </p:nvSpPr>
        <p:spPr>
          <a:xfrm>
            <a:off x="7406634" y="307650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p:cNvSpPr/>
          <p:nvPr/>
        </p:nvSpPr>
        <p:spPr>
          <a:xfrm>
            <a:off x="7463238" y="378044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p:cNvSpPr/>
          <p:nvPr/>
        </p:nvSpPr>
        <p:spPr>
          <a:xfrm>
            <a:off x="8656314" y="307650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Straight Arrow Connector 12"/>
          <p:cNvCxnSpPr>
            <a:stCxn id="9" idx="0"/>
            <a:endCxn id="6" idx="3"/>
          </p:cNvCxnSpPr>
          <p:nvPr/>
        </p:nvCxnSpPr>
        <p:spPr>
          <a:xfrm flipV="1">
            <a:off x="6461755" y="2366321"/>
            <a:ext cx="501180" cy="7145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2" idx="1"/>
          </p:cNvCxnSpPr>
          <p:nvPr/>
        </p:nvCxnSpPr>
        <p:spPr>
          <a:xfrm>
            <a:off x="7946566" y="2366321"/>
            <a:ext cx="727603" cy="7280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
          </p:cNvCxnSpPr>
          <p:nvPr/>
        </p:nvCxnSpPr>
        <p:spPr>
          <a:xfrm flipV="1">
            <a:off x="6522715" y="3128321"/>
            <a:ext cx="853440" cy="1350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5"/>
            <a:endCxn id="11" idx="2"/>
          </p:cNvCxnSpPr>
          <p:nvPr/>
        </p:nvCxnSpPr>
        <p:spPr>
          <a:xfrm>
            <a:off x="6504860" y="3184928"/>
            <a:ext cx="958378" cy="65648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3"/>
          </p:cNvCxnSpPr>
          <p:nvPr/>
        </p:nvCxnSpPr>
        <p:spPr>
          <a:xfrm flipV="1">
            <a:off x="7559034" y="3180573"/>
            <a:ext cx="1115135" cy="60572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1"/>
          </p:cNvCxnSpPr>
          <p:nvPr/>
        </p:nvCxnSpPr>
        <p:spPr>
          <a:xfrm>
            <a:off x="6998851" y="2398978"/>
            <a:ext cx="425638" cy="69538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051760" y="2356087"/>
            <a:ext cx="433252" cy="6884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530077" y="2398978"/>
            <a:ext cx="401468" cy="71910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463238" y="2379898"/>
            <a:ext cx="359889" cy="68460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7432326" y="3224116"/>
            <a:ext cx="48767" cy="57418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5"/>
          </p:cNvCxnSpPr>
          <p:nvPr/>
        </p:nvCxnSpPr>
        <p:spPr>
          <a:xfrm flipH="1" flipV="1">
            <a:off x="7510699" y="3180573"/>
            <a:ext cx="32876" cy="6132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521803" y="3130096"/>
            <a:ext cx="1104031" cy="247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36878" y="2875918"/>
            <a:ext cx="356188" cy="461665"/>
          </a:xfrm>
          <a:prstGeom prst="rect">
            <a:avLst/>
          </a:prstGeom>
          <a:noFill/>
        </p:spPr>
        <p:txBody>
          <a:bodyPr wrap="none" rtlCol="0">
            <a:spAutoFit/>
          </a:bodyPr>
          <a:lstStyle/>
          <a:p>
            <a:r>
              <a:rPr lang="en-US" altLang="zh-CN" dirty="0"/>
              <a:t>s</a:t>
            </a:r>
            <a:endParaRPr lang="zh-CN" altLang="en-US" dirty="0"/>
          </a:p>
        </p:txBody>
      </p:sp>
      <p:sp>
        <p:nvSpPr>
          <p:cNvPr id="27" name="TextBox 26"/>
          <p:cNvSpPr txBox="1"/>
          <p:nvPr/>
        </p:nvSpPr>
        <p:spPr>
          <a:xfrm>
            <a:off x="8792715" y="2883902"/>
            <a:ext cx="287258" cy="461665"/>
          </a:xfrm>
          <a:prstGeom prst="rect">
            <a:avLst/>
          </a:prstGeom>
          <a:noFill/>
        </p:spPr>
        <p:txBody>
          <a:bodyPr wrap="none" rtlCol="0">
            <a:spAutoFit/>
          </a:bodyPr>
          <a:lstStyle/>
          <a:p>
            <a:r>
              <a:rPr lang="en-US" altLang="zh-CN" dirty="0"/>
              <a:t>t</a:t>
            </a:r>
            <a:endParaRPr lang="zh-CN" altLang="en-US" dirty="0"/>
          </a:p>
        </p:txBody>
      </p:sp>
      <p:sp>
        <p:nvSpPr>
          <p:cNvPr id="28" name="TextBox 27"/>
          <p:cNvSpPr txBox="1"/>
          <p:nvPr/>
        </p:nvSpPr>
        <p:spPr>
          <a:xfrm>
            <a:off x="7729894" y="1898651"/>
            <a:ext cx="372218" cy="461665"/>
          </a:xfrm>
          <a:prstGeom prst="rect">
            <a:avLst/>
          </a:prstGeom>
          <a:noFill/>
        </p:spPr>
        <p:txBody>
          <a:bodyPr wrap="none" rtlCol="0">
            <a:spAutoFit/>
          </a:bodyPr>
          <a:lstStyle/>
          <a:p>
            <a:r>
              <a:rPr lang="en-US" altLang="zh-CN" dirty="0"/>
              <a:t>b</a:t>
            </a:r>
            <a:endParaRPr lang="zh-CN" altLang="en-US" dirty="0"/>
          </a:p>
        </p:txBody>
      </p:sp>
      <p:sp>
        <p:nvSpPr>
          <p:cNvPr id="29" name="TextBox 28"/>
          <p:cNvSpPr txBox="1"/>
          <p:nvPr/>
        </p:nvSpPr>
        <p:spPr>
          <a:xfrm>
            <a:off x="6830349" y="1898650"/>
            <a:ext cx="356188" cy="461665"/>
          </a:xfrm>
          <a:prstGeom prst="rect">
            <a:avLst/>
          </a:prstGeom>
          <a:noFill/>
        </p:spPr>
        <p:txBody>
          <a:bodyPr wrap="none" rtlCol="0">
            <a:spAutoFit/>
          </a:bodyPr>
          <a:lstStyle/>
          <a:p>
            <a:r>
              <a:rPr lang="en-US" altLang="zh-CN" dirty="0"/>
              <a:t>a</a:t>
            </a:r>
            <a:endParaRPr lang="zh-CN" altLang="en-US" dirty="0"/>
          </a:p>
        </p:txBody>
      </p:sp>
      <p:sp>
        <p:nvSpPr>
          <p:cNvPr id="30" name="TextBox 29"/>
          <p:cNvSpPr txBox="1"/>
          <p:nvPr/>
        </p:nvSpPr>
        <p:spPr>
          <a:xfrm>
            <a:off x="7242988" y="1967701"/>
            <a:ext cx="356188" cy="461665"/>
          </a:xfrm>
          <a:prstGeom prst="rect">
            <a:avLst/>
          </a:prstGeom>
          <a:noFill/>
        </p:spPr>
        <p:txBody>
          <a:bodyPr wrap="none" rtlCol="0">
            <a:spAutoFit/>
          </a:bodyPr>
          <a:lstStyle/>
          <a:p>
            <a:r>
              <a:rPr lang="en-US" altLang="zh-CN" dirty="0"/>
              <a:t>1</a:t>
            </a:r>
            <a:endParaRPr lang="zh-CN" altLang="en-US" dirty="0"/>
          </a:p>
        </p:txBody>
      </p:sp>
      <p:sp>
        <p:nvSpPr>
          <p:cNvPr id="31" name="TextBox 30"/>
          <p:cNvSpPr txBox="1"/>
          <p:nvPr/>
        </p:nvSpPr>
        <p:spPr>
          <a:xfrm>
            <a:off x="7357676" y="3819489"/>
            <a:ext cx="372218" cy="461665"/>
          </a:xfrm>
          <a:prstGeom prst="rect">
            <a:avLst/>
          </a:prstGeom>
          <a:noFill/>
        </p:spPr>
        <p:txBody>
          <a:bodyPr wrap="none" rtlCol="0">
            <a:spAutoFit/>
          </a:bodyPr>
          <a:lstStyle/>
          <a:p>
            <a:r>
              <a:rPr lang="en-US" altLang="zh-CN" dirty="0"/>
              <a:t>d</a:t>
            </a:r>
            <a:endParaRPr lang="zh-CN" altLang="en-US" dirty="0"/>
          </a:p>
        </p:txBody>
      </p:sp>
      <p:sp>
        <p:nvSpPr>
          <p:cNvPr id="32" name="TextBox 31"/>
          <p:cNvSpPr txBox="1"/>
          <p:nvPr/>
        </p:nvSpPr>
        <p:spPr>
          <a:xfrm>
            <a:off x="8211473" y="2373776"/>
            <a:ext cx="356188" cy="461665"/>
          </a:xfrm>
          <a:prstGeom prst="rect">
            <a:avLst/>
          </a:prstGeom>
          <a:noFill/>
        </p:spPr>
        <p:txBody>
          <a:bodyPr wrap="none" rtlCol="0">
            <a:spAutoFit/>
          </a:bodyPr>
          <a:lstStyle/>
          <a:p>
            <a:r>
              <a:rPr lang="en-US" altLang="zh-CN" dirty="0"/>
              <a:t>1</a:t>
            </a:r>
            <a:endParaRPr lang="zh-CN" altLang="en-US" dirty="0"/>
          </a:p>
        </p:txBody>
      </p:sp>
      <p:sp>
        <p:nvSpPr>
          <p:cNvPr id="33" name="TextBox 32"/>
          <p:cNvSpPr txBox="1"/>
          <p:nvPr/>
        </p:nvSpPr>
        <p:spPr>
          <a:xfrm>
            <a:off x="6429413" y="2403031"/>
            <a:ext cx="356188" cy="461665"/>
          </a:xfrm>
          <a:prstGeom prst="rect">
            <a:avLst/>
          </a:prstGeom>
          <a:noFill/>
        </p:spPr>
        <p:txBody>
          <a:bodyPr wrap="square" rtlCol="0">
            <a:spAutoFit/>
          </a:bodyPr>
          <a:lstStyle/>
          <a:p>
            <a:r>
              <a:rPr lang="en-US" altLang="zh-CN" dirty="0"/>
              <a:t>2</a:t>
            </a:r>
            <a:endParaRPr lang="zh-CN" altLang="en-US" dirty="0"/>
          </a:p>
        </p:txBody>
      </p:sp>
      <p:sp>
        <p:nvSpPr>
          <p:cNvPr id="34" name="TextBox 33"/>
          <p:cNvSpPr txBox="1"/>
          <p:nvPr/>
        </p:nvSpPr>
        <p:spPr>
          <a:xfrm>
            <a:off x="6692658" y="2767659"/>
            <a:ext cx="356188" cy="461665"/>
          </a:xfrm>
          <a:prstGeom prst="rect">
            <a:avLst/>
          </a:prstGeom>
          <a:noFill/>
        </p:spPr>
        <p:txBody>
          <a:bodyPr wrap="none" rtlCol="0">
            <a:spAutoFit/>
          </a:bodyPr>
          <a:lstStyle/>
          <a:p>
            <a:r>
              <a:rPr lang="en-US" altLang="zh-CN" dirty="0"/>
              <a:t>3</a:t>
            </a:r>
            <a:endParaRPr lang="zh-CN" altLang="en-US" dirty="0"/>
          </a:p>
        </p:txBody>
      </p:sp>
      <p:sp>
        <p:nvSpPr>
          <p:cNvPr id="35" name="TextBox 34"/>
          <p:cNvSpPr txBox="1"/>
          <p:nvPr/>
        </p:nvSpPr>
        <p:spPr>
          <a:xfrm>
            <a:off x="6915132" y="2541292"/>
            <a:ext cx="356188" cy="461665"/>
          </a:xfrm>
          <a:prstGeom prst="rect">
            <a:avLst/>
          </a:prstGeom>
          <a:noFill/>
        </p:spPr>
        <p:txBody>
          <a:bodyPr wrap="none" rtlCol="0">
            <a:spAutoFit/>
          </a:bodyPr>
          <a:lstStyle/>
          <a:p>
            <a:r>
              <a:rPr lang="en-US" altLang="zh-CN" dirty="0"/>
              <a:t>2</a:t>
            </a:r>
            <a:endParaRPr lang="zh-CN" altLang="en-US" dirty="0"/>
          </a:p>
        </p:txBody>
      </p:sp>
      <p:sp>
        <p:nvSpPr>
          <p:cNvPr id="36" name="TextBox 35"/>
          <p:cNvSpPr txBox="1"/>
          <p:nvPr/>
        </p:nvSpPr>
        <p:spPr>
          <a:xfrm>
            <a:off x="7137497" y="2344478"/>
            <a:ext cx="356188" cy="461665"/>
          </a:xfrm>
          <a:prstGeom prst="rect">
            <a:avLst/>
          </a:prstGeom>
          <a:noFill/>
        </p:spPr>
        <p:txBody>
          <a:bodyPr wrap="none" rtlCol="0">
            <a:spAutoFit/>
          </a:bodyPr>
          <a:lstStyle/>
          <a:p>
            <a:r>
              <a:rPr lang="en-US" altLang="zh-CN" dirty="0"/>
              <a:t>4</a:t>
            </a:r>
            <a:endParaRPr lang="zh-CN" altLang="en-US" dirty="0"/>
          </a:p>
        </p:txBody>
      </p:sp>
      <p:sp>
        <p:nvSpPr>
          <p:cNvPr id="37" name="TextBox 36"/>
          <p:cNvSpPr txBox="1"/>
          <p:nvPr/>
        </p:nvSpPr>
        <p:spPr>
          <a:xfrm>
            <a:off x="7402404" y="2350947"/>
            <a:ext cx="356188" cy="461665"/>
          </a:xfrm>
          <a:prstGeom prst="rect">
            <a:avLst/>
          </a:prstGeom>
          <a:noFill/>
        </p:spPr>
        <p:txBody>
          <a:bodyPr wrap="none" rtlCol="0">
            <a:spAutoFit/>
          </a:bodyPr>
          <a:lstStyle/>
          <a:p>
            <a:r>
              <a:rPr lang="en-US" altLang="zh-CN" dirty="0"/>
              <a:t>2</a:t>
            </a:r>
            <a:endParaRPr lang="zh-CN" altLang="en-US" dirty="0"/>
          </a:p>
        </p:txBody>
      </p:sp>
      <p:sp>
        <p:nvSpPr>
          <p:cNvPr id="38" name="TextBox 37"/>
          <p:cNvSpPr txBox="1"/>
          <p:nvPr/>
        </p:nvSpPr>
        <p:spPr>
          <a:xfrm>
            <a:off x="7667460" y="2588733"/>
            <a:ext cx="356188" cy="461665"/>
          </a:xfrm>
          <a:prstGeom prst="rect">
            <a:avLst/>
          </a:prstGeom>
          <a:noFill/>
        </p:spPr>
        <p:txBody>
          <a:bodyPr wrap="none" rtlCol="0">
            <a:spAutoFit/>
          </a:bodyPr>
          <a:lstStyle/>
          <a:p>
            <a:r>
              <a:rPr lang="en-US" altLang="zh-CN" dirty="0"/>
              <a:t>3</a:t>
            </a:r>
            <a:endParaRPr lang="zh-CN" altLang="en-US" dirty="0"/>
          </a:p>
        </p:txBody>
      </p:sp>
      <p:sp>
        <p:nvSpPr>
          <p:cNvPr id="39" name="TextBox 38"/>
          <p:cNvSpPr txBox="1"/>
          <p:nvPr/>
        </p:nvSpPr>
        <p:spPr>
          <a:xfrm>
            <a:off x="6663640" y="3352707"/>
            <a:ext cx="356188" cy="461665"/>
          </a:xfrm>
          <a:prstGeom prst="rect">
            <a:avLst/>
          </a:prstGeom>
          <a:noFill/>
        </p:spPr>
        <p:txBody>
          <a:bodyPr wrap="none" rtlCol="0">
            <a:spAutoFit/>
          </a:bodyPr>
          <a:lstStyle/>
          <a:p>
            <a:r>
              <a:rPr lang="en-US" altLang="zh-CN" dirty="0"/>
              <a:t>1</a:t>
            </a:r>
            <a:endParaRPr lang="zh-CN" altLang="en-US" dirty="0"/>
          </a:p>
        </p:txBody>
      </p:sp>
      <p:sp>
        <p:nvSpPr>
          <p:cNvPr id="40" name="TextBox 39"/>
          <p:cNvSpPr txBox="1"/>
          <p:nvPr/>
        </p:nvSpPr>
        <p:spPr>
          <a:xfrm>
            <a:off x="7852733" y="3028324"/>
            <a:ext cx="356188" cy="461665"/>
          </a:xfrm>
          <a:prstGeom prst="rect">
            <a:avLst/>
          </a:prstGeom>
          <a:noFill/>
        </p:spPr>
        <p:txBody>
          <a:bodyPr wrap="none" rtlCol="0">
            <a:spAutoFit/>
          </a:bodyPr>
          <a:lstStyle/>
          <a:p>
            <a:r>
              <a:rPr lang="en-US" altLang="zh-CN" dirty="0"/>
              <a:t>3</a:t>
            </a:r>
            <a:endParaRPr lang="zh-CN" altLang="en-US" dirty="0"/>
          </a:p>
        </p:txBody>
      </p:sp>
      <p:sp>
        <p:nvSpPr>
          <p:cNvPr id="41" name="TextBox 40"/>
          <p:cNvSpPr txBox="1"/>
          <p:nvPr/>
        </p:nvSpPr>
        <p:spPr>
          <a:xfrm>
            <a:off x="8057862" y="3363917"/>
            <a:ext cx="356188" cy="461665"/>
          </a:xfrm>
          <a:prstGeom prst="rect">
            <a:avLst/>
          </a:prstGeom>
          <a:noFill/>
        </p:spPr>
        <p:txBody>
          <a:bodyPr wrap="none" rtlCol="0">
            <a:spAutoFit/>
          </a:bodyPr>
          <a:lstStyle/>
          <a:p>
            <a:r>
              <a:rPr lang="en-US" altLang="zh-CN" dirty="0"/>
              <a:t>2</a:t>
            </a:r>
            <a:endParaRPr lang="zh-CN" altLang="en-US" dirty="0"/>
          </a:p>
        </p:txBody>
      </p:sp>
      <p:sp>
        <p:nvSpPr>
          <p:cNvPr id="42" name="TextBox 41"/>
          <p:cNvSpPr txBox="1"/>
          <p:nvPr/>
        </p:nvSpPr>
        <p:spPr>
          <a:xfrm>
            <a:off x="7437544" y="3219613"/>
            <a:ext cx="356188" cy="461665"/>
          </a:xfrm>
          <a:prstGeom prst="rect">
            <a:avLst/>
          </a:prstGeom>
          <a:noFill/>
        </p:spPr>
        <p:txBody>
          <a:bodyPr wrap="none" rtlCol="0">
            <a:spAutoFit/>
          </a:bodyPr>
          <a:lstStyle/>
          <a:p>
            <a:r>
              <a:rPr lang="en-US" altLang="zh-CN" dirty="0"/>
              <a:t>3</a:t>
            </a:r>
            <a:endParaRPr lang="zh-CN" altLang="en-US" dirty="0"/>
          </a:p>
        </p:txBody>
      </p:sp>
      <p:sp>
        <p:nvSpPr>
          <p:cNvPr id="43" name="TextBox 42"/>
          <p:cNvSpPr txBox="1"/>
          <p:nvPr/>
        </p:nvSpPr>
        <p:spPr>
          <a:xfrm>
            <a:off x="7169928" y="3216340"/>
            <a:ext cx="356188" cy="461665"/>
          </a:xfrm>
          <a:prstGeom prst="rect">
            <a:avLst/>
          </a:prstGeom>
          <a:noFill/>
        </p:spPr>
        <p:txBody>
          <a:bodyPr wrap="none" rtlCol="0">
            <a:spAutoFit/>
          </a:bodyPr>
          <a:lstStyle/>
          <a:p>
            <a:r>
              <a:rPr lang="en-US" altLang="zh-CN" dirty="0"/>
              <a:t>3</a:t>
            </a:r>
            <a:endParaRPr lang="zh-CN" altLang="en-US" dirty="0"/>
          </a:p>
        </p:txBody>
      </p:sp>
      <p:cxnSp>
        <p:nvCxnSpPr>
          <p:cNvPr id="44" name="Straight Arrow Connector 43"/>
          <p:cNvCxnSpPr/>
          <p:nvPr/>
        </p:nvCxnSpPr>
        <p:spPr>
          <a:xfrm>
            <a:off x="7053468" y="2319014"/>
            <a:ext cx="76965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5250">
                                            <p:txEl>
                                              <p:pRg st="0" end="0"/>
                                            </p:txEl>
                                          </p:spTgt>
                                        </p:tgtEl>
                                        <p:attrNameLst>
                                          <p:attrName>style.visibility</p:attrName>
                                        </p:attrNameLst>
                                      </p:cBhvr>
                                      <p:to>
                                        <p:strVal val="visible"/>
                                      </p:to>
                                    </p:set>
                                    <p:animEffect transition="in" filter="blinds(horizontal)">
                                      <p:cBhvr>
                                        <p:cTn id="7" dur="500"/>
                                        <p:tgtEl>
                                          <p:spTgt spid="1205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5250">
                                            <p:txEl>
                                              <p:pRg st="1" end="1"/>
                                            </p:txEl>
                                          </p:spTgt>
                                        </p:tgtEl>
                                        <p:attrNameLst>
                                          <p:attrName>style.visibility</p:attrName>
                                        </p:attrNameLst>
                                      </p:cBhvr>
                                      <p:to>
                                        <p:strVal val="visible"/>
                                      </p:to>
                                    </p:set>
                                    <p:animEffect transition="in" filter="blinds(horizontal)">
                                      <p:cBhvr>
                                        <p:cTn id="12" dur="500"/>
                                        <p:tgtEl>
                                          <p:spTgt spid="1205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5250">
                                            <p:txEl>
                                              <p:pRg st="2" end="2"/>
                                            </p:txEl>
                                          </p:spTgt>
                                        </p:tgtEl>
                                        <p:attrNameLst>
                                          <p:attrName>style.visibility</p:attrName>
                                        </p:attrNameLst>
                                      </p:cBhvr>
                                      <p:to>
                                        <p:strVal val="visible"/>
                                      </p:to>
                                    </p:set>
                                    <p:animEffect transition="in" filter="blinds(horizontal)">
                                      <p:cBhvr>
                                        <p:cTn id="17" dur="500"/>
                                        <p:tgtEl>
                                          <p:spTgt spid="1205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05250">
                                            <p:txEl>
                                              <p:pRg st="3" end="3"/>
                                            </p:txEl>
                                          </p:spTgt>
                                        </p:tgtEl>
                                        <p:attrNameLst>
                                          <p:attrName>style.visibility</p:attrName>
                                        </p:attrNameLst>
                                      </p:cBhvr>
                                      <p:to>
                                        <p:strVal val="visible"/>
                                      </p:to>
                                    </p:set>
                                    <p:animEffect transition="in" filter="blinds(horizontal)">
                                      <p:cBhvr>
                                        <p:cTn id="22" dur="500"/>
                                        <p:tgtEl>
                                          <p:spTgt spid="12052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5250">
                                            <p:txEl>
                                              <p:pRg st="4" end="4"/>
                                            </p:txEl>
                                          </p:spTgt>
                                        </p:tgtEl>
                                        <p:attrNameLst>
                                          <p:attrName>style.visibility</p:attrName>
                                        </p:attrNameLst>
                                      </p:cBhvr>
                                      <p:to>
                                        <p:strVal val="visible"/>
                                      </p:to>
                                    </p:set>
                                    <p:animEffect transition="in" filter="blinds(horizontal)">
                                      <p:cBhvr>
                                        <p:cTn id="27" dur="500"/>
                                        <p:tgtEl>
                                          <p:spTgt spid="12052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05250">
                                            <p:txEl>
                                              <p:pRg st="5" end="5"/>
                                            </p:txEl>
                                          </p:spTgt>
                                        </p:tgtEl>
                                        <p:attrNameLst>
                                          <p:attrName>style.visibility</p:attrName>
                                        </p:attrNameLst>
                                      </p:cBhvr>
                                      <p:to>
                                        <p:strVal val="visible"/>
                                      </p:to>
                                    </p:set>
                                    <p:animEffect transition="in" filter="blinds(horizontal)">
                                      <p:cBhvr>
                                        <p:cTn id="32" dur="500"/>
                                        <p:tgtEl>
                                          <p:spTgt spid="12052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05250">
                                            <p:txEl>
                                              <p:pRg st="6" end="6"/>
                                            </p:txEl>
                                          </p:spTgt>
                                        </p:tgtEl>
                                        <p:attrNameLst>
                                          <p:attrName>style.visibility</p:attrName>
                                        </p:attrNameLst>
                                      </p:cBhvr>
                                      <p:to>
                                        <p:strVal val="visible"/>
                                      </p:to>
                                    </p:set>
                                    <p:animEffect transition="in" filter="blinds(horizontal)">
                                      <p:cBhvr>
                                        <p:cTn id="37" dur="500"/>
                                        <p:tgtEl>
                                          <p:spTgt spid="12052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ChangeArrowheads="1"/>
          </p:cNvSpPr>
          <p:nvPr/>
        </p:nvSpPr>
        <p:spPr bwMode="auto">
          <a:xfrm>
            <a:off x="561727" y="1638283"/>
            <a:ext cx="8505825" cy="4816475"/>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4500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FFFFFF"/>
                </a:solidFill>
                <a:effectLst/>
                <a:uLnTx/>
                <a:uFillTx/>
                <a:latin typeface="Garamond" panose="02020404030301010803" pitchFamily="18" charset="0"/>
                <a:ea typeface="宋体" panose="02010600030101010101" pitchFamily="2" charset="-122"/>
                <a:cs typeface="+mn-cs"/>
              </a:rPr>
              <a:t>多产地多销地的网络（多源多汇）</a:t>
            </a:r>
            <a:endParaRPr kumimoji="1" lang="zh-CN" altLang="en-US" sz="2400" b="1" i="0" u="none" strike="noStrike" kern="1200" cap="none" spc="0" normalizeH="0" baseline="0" noProof="0" dirty="0">
              <a:ln>
                <a:noFill/>
              </a:ln>
              <a:solidFill>
                <a:srgbClr val="FFFFFF"/>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4500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可以增加一个</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超发点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，一个</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超收点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，增加若干边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和</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其中</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分别是每个产地和销地</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5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同时边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的容量是</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的生产能力，</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容量是</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的销售能力，这样就得到一个网络流图，即单源单汇的图。</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00357" name="矩形 6"/>
          <p:cNvSpPr>
            <a:spLocks noChangeArrowheads="1"/>
          </p:cNvSpPr>
          <p:nvPr/>
        </p:nvSpPr>
        <p:spPr bwMode="auto">
          <a:xfrm>
            <a:off x="557434" y="1433966"/>
            <a:ext cx="4979988"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基本概念</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7" name="标题 21"/>
          <p:cNvSpPr>
            <a:spLocks noGrp="1"/>
          </p:cNvSpPr>
          <p:nvPr>
            <p:ph type="title"/>
          </p:nvPr>
        </p:nvSpPr>
        <p:spPr/>
        <p:txBody>
          <a:bodyPr/>
          <a:lstStyle/>
          <a:p>
            <a:r>
              <a:rPr lang="en-US" altLang="zh-CN" dirty="0"/>
              <a:t>5.5 </a:t>
            </a:r>
            <a:r>
              <a:rPr lang="zh-CN" altLang="en-US" dirty="0"/>
              <a:t>网络流问题</a:t>
            </a:r>
            <a:endParaRPr lang="zh-CN" altLang="en-US" dirty="0"/>
          </a:p>
        </p:txBody>
      </p:sp>
      <p:sp>
        <p:nvSpPr>
          <p:cNvPr id="6" name="Oval 5"/>
          <p:cNvSpPr/>
          <p:nvPr/>
        </p:nvSpPr>
        <p:spPr>
          <a:xfrm>
            <a:off x="3828293" y="440621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 name="Oval 7"/>
          <p:cNvSpPr/>
          <p:nvPr/>
        </p:nvSpPr>
        <p:spPr>
          <a:xfrm>
            <a:off x="5583747" y="486545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 name="Oval 8"/>
          <p:cNvSpPr/>
          <p:nvPr/>
        </p:nvSpPr>
        <p:spPr>
          <a:xfrm>
            <a:off x="2997582" y="531212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 name="Oval 9"/>
          <p:cNvSpPr/>
          <p:nvPr/>
        </p:nvSpPr>
        <p:spPr>
          <a:xfrm>
            <a:off x="5578602" y="570916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 name="Oval 10"/>
          <p:cNvSpPr/>
          <p:nvPr/>
        </p:nvSpPr>
        <p:spPr>
          <a:xfrm>
            <a:off x="3927374" y="6265500"/>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2" name="Oval 11"/>
          <p:cNvSpPr/>
          <p:nvPr/>
        </p:nvSpPr>
        <p:spPr>
          <a:xfrm>
            <a:off x="6288350" y="531949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13" name="Straight Arrow Connector 12"/>
          <p:cNvCxnSpPr>
            <a:stCxn id="9" idx="0"/>
            <a:endCxn id="6" idx="3"/>
          </p:cNvCxnSpPr>
          <p:nvPr/>
        </p:nvCxnSpPr>
        <p:spPr>
          <a:xfrm flipV="1">
            <a:off x="3058542" y="4510277"/>
            <a:ext cx="787606" cy="801850"/>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12" idx="1"/>
          </p:cNvCxnSpPr>
          <p:nvPr/>
        </p:nvCxnSpPr>
        <p:spPr>
          <a:xfrm>
            <a:off x="5705667" y="4926411"/>
            <a:ext cx="600538" cy="410943"/>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
          </p:cNvCxnSpPr>
          <p:nvPr/>
        </p:nvCxnSpPr>
        <p:spPr>
          <a:xfrm flipV="1">
            <a:off x="3119502" y="5359585"/>
            <a:ext cx="853440" cy="1350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5"/>
            <a:endCxn id="11" idx="1"/>
          </p:cNvCxnSpPr>
          <p:nvPr/>
        </p:nvCxnSpPr>
        <p:spPr>
          <a:xfrm>
            <a:off x="3101647" y="5416192"/>
            <a:ext cx="843582" cy="867163"/>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12" idx="3"/>
          </p:cNvCxnSpPr>
          <p:nvPr/>
        </p:nvCxnSpPr>
        <p:spPr>
          <a:xfrm flipV="1">
            <a:off x="5682667" y="5423564"/>
            <a:ext cx="623538" cy="303458"/>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61093" y="5168839"/>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anose="020B0604020202020204" pitchFamily="34" charset="0"/>
                <a:ea typeface="宋体" panose="02010600030101010101" pitchFamily="2" charset="-122"/>
                <a:cs typeface="+mn-cs"/>
              </a:rPr>
              <a:t>0</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9" name="TextBox 18"/>
          <p:cNvSpPr txBox="1"/>
          <p:nvPr/>
        </p:nvSpPr>
        <p:spPr>
          <a:xfrm>
            <a:off x="6401687" y="5179670"/>
            <a:ext cx="34657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t</a:t>
            </a:r>
            <a:r>
              <a:rPr kumimoji="1" lang="en-US" altLang="zh-CN" sz="1800" b="1" i="0" u="none" strike="noStrike" kern="1200" cap="none" spc="0" normalizeH="0" baseline="-25000" noProof="0" dirty="0">
                <a:ln>
                  <a:noFill/>
                </a:ln>
                <a:solidFill>
                  <a:srgbClr val="4D5B6B"/>
                </a:solidFill>
                <a:effectLst/>
                <a:uLnTx/>
                <a:uFillTx/>
                <a:latin typeface="Arial" panose="020B0604020202020204" pitchFamily="34" charset="0"/>
                <a:ea typeface="宋体" panose="02010600030101010101" pitchFamily="2" charset="-122"/>
                <a:cs typeface="+mn-cs"/>
              </a:rPr>
              <a:t>0</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20" name="Oval 19"/>
          <p:cNvSpPr/>
          <p:nvPr/>
        </p:nvSpPr>
        <p:spPr>
          <a:xfrm>
            <a:off x="3945229" y="5296765"/>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1" name="Oval 20"/>
          <p:cNvSpPr/>
          <p:nvPr/>
        </p:nvSpPr>
        <p:spPr>
          <a:xfrm>
            <a:off x="4855568" y="440621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2" name="Oval 21"/>
          <p:cNvSpPr/>
          <p:nvPr/>
        </p:nvSpPr>
        <p:spPr>
          <a:xfrm>
            <a:off x="4915353" y="529861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3" name="Oval 22"/>
          <p:cNvSpPr/>
          <p:nvPr/>
        </p:nvSpPr>
        <p:spPr>
          <a:xfrm>
            <a:off x="4994869" y="629008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24" name="Straight Arrow Connector 23"/>
          <p:cNvCxnSpPr>
            <a:endCxn id="23" idx="1"/>
          </p:cNvCxnSpPr>
          <p:nvPr/>
        </p:nvCxnSpPr>
        <p:spPr>
          <a:xfrm>
            <a:off x="3923452" y="4493713"/>
            <a:ext cx="1089272" cy="181422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2" idx="2"/>
          </p:cNvCxnSpPr>
          <p:nvPr/>
        </p:nvCxnSpPr>
        <p:spPr>
          <a:xfrm>
            <a:off x="4059048" y="5357725"/>
            <a:ext cx="856305" cy="185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6"/>
            <a:endCxn id="21" idx="2"/>
          </p:cNvCxnSpPr>
          <p:nvPr/>
        </p:nvCxnSpPr>
        <p:spPr>
          <a:xfrm>
            <a:off x="3950213" y="4467172"/>
            <a:ext cx="905355"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3"/>
          </p:cNvCxnSpPr>
          <p:nvPr/>
        </p:nvCxnSpPr>
        <p:spPr>
          <a:xfrm flipV="1">
            <a:off x="4039512" y="5402683"/>
            <a:ext cx="893696" cy="91487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2"/>
          </p:cNvCxnSpPr>
          <p:nvPr/>
        </p:nvCxnSpPr>
        <p:spPr>
          <a:xfrm>
            <a:off x="4066489" y="5387380"/>
            <a:ext cx="928380" cy="96366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8" idx="1"/>
          </p:cNvCxnSpPr>
          <p:nvPr/>
        </p:nvCxnSpPr>
        <p:spPr>
          <a:xfrm>
            <a:off x="4949192" y="4486266"/>
            <a:ext cx="652410" cy="3970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1" idx="3"/>
          </p:cNvCxnSpPr>
          <p:nvPr/>
        </p:nvCxnSpPr>
        <p:spPr>
          <a:xfrm flipV="1">
            <a:off x="4012577" y="4510277"/>
            <a:ext cx="860846" cy="175848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0" idx="3"/>
          </p:cNvCxnSpPr>
          <p:nvPr/>
        </p:nvCxnSpPr>
        <p:spPr>
          <a:xfrm flipV="1">
            <a:off x="5114507" y="5813232"/>
            <a:ext cx="481950" cy="52337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8" idx="2"/>
          </p:cNvCxnSpPr>
          <p:nvPr/>
        </p:nvCxnSpPr>
        <p:spPr>
          <a:xfrm flipV="1">
            <a:off x="5029522" y="4926411"/>
            <a:ext cx="554225" cy="43659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0" idx="2"/>
          </p:cNvCxnSpPr>
          <p:nvPr/>
        </p:nvCxnSpPr>
        <p:spPr>
          <a:xfrm>
            <a:off x="5012179" y="5388956"/>
            <a:ext cx="566423" cy="38117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8" idx="3"/>
          </p:cNvCxnSpPr>
          <p:nvPr/>
        </p:nvCxnSpPr>
        <p:spPr>
          <a:xfrm flipV="1">
            <a:off x="5059919" y="4969516"/>
            <a:ext cx="541683" cy="13205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795936" y="4942325"/>
            <a:ext cx="32573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b</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6" name="TextBox 35"/>
          <p:cNvSpPr txBox="1"/>
          <p:nvPr/>
        </p:nvSpPr>
        <p:spPr>
          <a:xfrm>
            <a:off x="3775824" y="6332862"/>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anose="020B0604020202020204" pitchFamily="34" charset="0"/>
                <a:ea typeface="宋体" panose="02010600030101010101" pitchFamily="2" charset="-122"/>
                <a:cs typeface="+mn-cs"/>
              </a:rPr>
              <a:t>3</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7" name="TextBox 36"/>
          <p:cNvSpPr txBox="1"/>
          <p:nvPr/>
        </p:nvSpPr>
        <p:spPr>
          <a:xfrm>
            <a:off x="4909804" y="6417503"/>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c</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8" name="TextBox 37"/>
          <p:cNvSpPr txBox="1"/>
          <p:nvPr/>
        </p:nvSpPr>
        <p:spPr>
          <a:xfrm>
            <a:off x="3789189" y="5309742"/>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anose="020B0604020202020204" pitchFamily="34" charset="0"/>
                <a:ea typeface="宋体" panose="02010600030101010101" pitchFamily="2" charset="-122"/>
                <a:cs typeface="+mn-cs"/>
              </a:rPr>
              <a:t>2</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39" name="TextBox 38"/>
          <p:cNvSpPr txBox="1"/>
          <p:nvPr/>
        </p:nvSpPr>
        <p:spPr>
          <a:xfrm>
            <a:off x="4678626" y="4046521"/>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a</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0" name="TextBox 39"/>
          <p:cNvSpPr txBox="1"/>
          <p:nvPr/>
        </p:nvSpPr>
        <p:spPr>
          <a:xfrm>
            <a:off x="3668623" y="4013151"/>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anose="020B0604020202020204" pitchFamily="34" charset="0"/>
                <a:ea typeface="宋体" panose="02010600030101010101" pitchFamily="2" charset="-122"/>
                <a:cs typeface="+mn-cs"/>
              </a:rPr>
              <a:t>1</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1" name="TextBox 40"/>
          <p:cNvSpPr txBox="1"/>
          <p:nvPr/>
        </p:nvSpPr>
        <p:spPr>
          <a:xfrm>
            <a:off x="5538979" y="5731137"/>
            <a:ext cx="34657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t</a:t>
            </a:r>
            <a:r>
              <a:rPr kumimoji="1" lang="en-US" altLang="zh-CN" sz="1800" b="1" i="0" u="none" strike="noStrike" kern="1200" cap="none" spc="0" normalizeH="0" baseline="-25000" noProof="0" dirty="0">
                <a:ln>
                  <a:noFill/>
                </a:ln>
                <a:solidFill>
                  <a:srgbClr val="4D5B6B"/>
                </a:solidFill>
                <a:effectLst/>
                <a:uLnTx/>
                <a:uFillTx/>
                <a:latin typeface="Arial" panose="020B0604020202020204" pitchFamily="34" charset="0"/>
                <a:ea typeface="宋体" panose="02010600030101010101" pitchFamily="2" charset="-122"/>
                <a:cs typeface="+mn-cs"/>
              </a:rPr>
              <a:t>2</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2" name="TextBox 41"/>
          <p:cNvSpPr txBox="1"/>
          <p:nvPr/>
        </p:nvSpPr>
        <p:spPr>
          <a:xfrm>
            <a:off x="5558192" y="4515468"/>
            <a:ext cx="34657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t</a:t>
            </a:r>
            <a:r>
              <a:rPr kumimoji="1" lang="en-US" altLang="zh-CN" sz="1800" b="1" i="0" u="none" strike="noStrike" kern="1200" cap="none" spc="0" normalizeH="0" baseline="-25000" noProof="0" dirty="0">
                <a:ln>
                  <a:noFill/>
                </a:ln>
                <a:solidFill>
                  <a:srgbClr val="4D5B6B"/>
                </a:solidFill>
                <a:effectLst/>
                <a:uLnTx/>
                <a:uFillTx/>
                <a:latin typeface="Arial" panose="020B0604020202020204" pitchFamily="34" charset="0"/>
                <a:ea typeface="宋体" panose="02010600030101010101" pitchFamily="2" charset="-122"/>
                <a:cs typeface="+mn-cs"/>
              </a:rPr>
              <a:t>1</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3" name="TextBox 42"/>
          <p:cNvSpPr txBox="1"/>
          <p:nvPr/>
        </p:nvSpPr>
        <p:spPr>
          <a:xfrm>
            <a:off x="5124627" y="4863815"/>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8</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4" name="TextBox 43"/>
          <p:cNvSpPr txBox="1"/>
          <p:nvPr/>
        </p:nvSpPr>
        <p:spPr>
          <a:xfrm>
            <a:off x="3372218" y="5304066"/>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8</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5" name="TextBox 44"/>
          <p:cNvSpPr txBox="1"/>
          <p:nvPr/>
        </p:nvSpPr>
        <p:spPr>
          <a:xfrm>
            <a:off x="3241857" y="5741648"/>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8</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6" name="TextBox 45"/>
          <p:cNvSpPr txBox="1"/>
          <p:nvPr/>
        </p:nvSpPr>
        <p:spPr>
          <a:xfrm>
            <a:off x="3087525" y="4617971"/>
            <a:ext cx="44114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10</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7" name="TextBox 46"/>
          <p:cNvSpPr txBox="1"/>
          <p:nvPr/>
        </p:nvSpPr>
        <p:spPr>
          <a:xfrm>
            <a:off x="4560092" y="5064715"/>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4</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8" name="TextBox 47"/>
          <p:cNvSpPr txBox="1"/>
          <p:nvPr/>
        </p:nvSpPr>
        <p:spPr>
          <a:xfrm>
            <a:off x="3814194" y="4661219"/>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4</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9" name="TextBox 48"/>
          <p:cNvSpPr txBox="1"/>
          <p:nvPr/>
        </p:nvSpPr>
        <p:spPr>
          <a:xfrm>
            <a:off x="4994869" y="5624163"/>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5</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0" name="TextBox 49"/>
          <p:cNvSpPr txBox="1"/>
          <p:nvPr/>
        </p:nvSpPr>
        <p:spPr>
          <a:xfrm>
            <a:off x="4261655" y="4161832"/>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5</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1" name="TextBox 50"/>
          <p:cNvSpPr txBox="1"/>
          <p:nvPr/>
        </p:nvSpPr>
        <p:spPr>
          <a:xfrm>
            <a:off x="5055829" y="5231526"/>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3</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2" name="TextBox 51"/>
          <p:cNvSpPr txBox="1"/>
          <p:nvPr/>
        </p:nvSpPr>
        <p:spPr>
          <a:xfrm>
            <a:off x="4406726" y="4712708"/>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3</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3" name="TextBox 52"/>
          <p:cNvSpPr txBox="1"/>
          <p:nvPr/>
        </p:nvSpPr>
        <p:spPr>
          <a:xfrm>
            <a:off x="5291269" y="5953499"/>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6</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4" name="TextBox 53"/>
          <p:cNvSpPr txBox="1"/>
          <p:nvPr/>
        </p:nvSpPr>
        <p:spPr>
          <a:xfrm>
            <a:off x="4501734" y="5937435"/>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2</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5" name="TextBox 54"/>
          <p:cNvSpPr txBox="1"/>
          <p:nvPr/>
        </p:nvSpPr>
        <p:spPr>
          <a:xfrm>
            <a:off x="4155182" y="6012189"/>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6</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56" name="TextBox 55"/>
          <p:cNvSpPr txBox="1"/>
          <p:nvPr/>
        </p:nvSpPr>
        <p:spPr>
          <a:xfrm>
            <a:off x="5174955" y="4376880"/>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rPr>
              <a:t>7</a:t>
            </a:r>
            <a:endParaRPr kumimoji="1" lang="zh-CN" altLang="zh-CN" sz="18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06274">
                                            <p:txEl>
                                              <p:pRg st="1" end="1"/>
                                            </p:txEl>
                                          </p:spTgt>
                                        </p:tgtEl>
                                        <p:attrNameLst>
                                          <p:attrName>style.visibility</p:attrName>
                                        </p:attrNameLst>
                                      </p:cBhvr>
                                      <p:to>
                                        <p:strVal val="visible"/>
                                      </p:to>
                                    </p:set>
                                    <p:animEffect transition="in" filter="blinds(horizontal)">
                                      <p:cBhvr>
                                        <p:cTn id="48" dur="500"/>
                                        <p:tgtEl>
                                          <p:spTgt spid="120627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06274">
                                            <p:txEl>
                                              <p:pRg st="2" end="2"/>
                                            </p:txEl>
                                          </p:spTgt>
                                        </p:tgtEl>
                                        <p:attrNameLst>
                                          <p:attrName>style.visibility</p:attrName>
                                        </p:attrNameLst>
                                      </p:cBhvr>
                                      <p:to>
                                        <p:strVal val="visible"/>
                                      </p:to>
                                    </p:set>
                                    <p:animEffect transition="in" filter="blinds(horizontal)">
                                      <p:cBhvr>
                                        <p:cTn id="53" dur="500"/>
                                        <p:tgtEl>
                                          <p:spTgt spid="1206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8" grpId="0"/>
      <p:bldP spid="19" grpId="0"/>
      <p:bldP spid="44" grpId="0"/>
      <p:bldP spid="45" grpId="0"/>
      <p:bldP spid="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ChangeArrowheads="1"/>
          </p:cNvSpPr>
          <p:nvPr/>
        </p:nvSpPr>
        <p:spPr bwMode="auto">
          <a:xfrm>
            <a:off x="404129" y="1883137"/>
            <a:ext cx="8531225" cy="4597626"/>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流的定义：</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在网络</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中</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如果每条边</a:t>
            </a:r>
            <a:r>
              <a:rPr kumimoji="1" lang="en-US" altLang="zh-CN" sz="2400" b="1" i="1"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e</a:t>
            </a:r>
            <a:r>
              <a:rPr kumimoji="1" lang="en-US" altLang="zh-CN" sz="2400" b="1" i="1"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ij</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都给定一个    </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非负实数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满足</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① </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② </a:t>
            </a:r>
            <a:endParaRPr kumimoji="1" lang="en-US" altLang="zh-CN" sz="24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55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则称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为该网络的</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流</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，又称为</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可行流</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①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称为</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容量约束</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一条弧的流量不能够超过这条</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弧的容量</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lvl="0" indent="-342900">
              <a:lnSpc>
                <a:spcPct val="80000"/>
              </a:lnSpc>
              <a:spcBef>
                <a:spcPct val="20000"/>
              </a:spcBef>
              <a:buClr>
                <a:srgbClr val="89AAD3"/>
              </a:buClr>
              <a:buSzPct val="70000"/>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②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称为</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守恒条件</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对于任何中间点</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物资</a:t>
            </a:r>
            <a:r>
              <a:rPr kumimoji="1" lang="zh-CN" altLang="en-US" sz="24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rPr>
              <a:t>输入</a:t>
            </a:r>
            <a:r>
              <a:rPr lang="en-US" altLang="zh-CN" i="1" dirty="0">
                <a:solidFill>
                  <a:srgbClr val="000000"/>
                </a:solidFill>
                <a:latin typeface="Times New Roman" panose="02020603050405020304" pitchFamily="18" charset="0"/>
                <a:cs typeface="Times New Roman" panose="02020603050405020304" pitchFamily="18" charset="0"/>
              </a:rPr>
              <a:t>v</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lvl="0" indent="-342900">
              <a:lnSpc>
                <a:spcPct val="80000"/>
              </a:lnSpc>
              <a:spcBef>
                <a:spcPct val="20000"/>
              </a:spcBef>
              <a:buClr>
                <a:srgbClr val="89AAD3"/>
              </a:buClr>
              <a:buSzPct val="70000"/>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的流量等于</a:t>
            </a:r>
            <a:r>
              <a:rPr kumimoji="1" lang="zh-CN" altLang="en-US" sz="24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rPr>
              <a:t>输出</a:t>
            </a:r>
            <a:r>
              <a:rPr lang="en-US" altLang="zh-CN" i="1" dirty="0">
                <a:solidFill>
                  <a:srgbClr val="000000"/>
                </a:solidFill>
                <a:latin typeface="Times New Roman" panose="02020603050405020304" pitchFamily="18" charset="0"/>
                <a:cs typeface="Times New Roman" panose="02020603050405020304" pitchFamily="18" charset="0"/>
              </a:rPr>
              <a:t>v</a:t>
            </a:r>
            <a:r>
              <a:rPr kumimoji="1" lang="zh-CN" altLang="en-US" sz="24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流量</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注：可行流总是存在的</a:t>
            </a:r>
            <a:r>
              <a:rPr kumimoji="1" lang="en-US" altLang="zh-CN" sz="24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zh-CN" altLang="en-US" sz="24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rPr>
              <a:t>例如</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所有</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0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称为零流</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graphicFrame>
        <p:nvGraphicFramePr>
          <p:cNvPr id="4098" name="Object 2"/>
          <p:cNvGraphicFramePr>
            <a:graphicFrameLocks noChangeAspect="1"/>
          </p:cNvGraphicFramePr>
          <p:nvPr/>
        </p:nvGraphicFramePr>
        <p:xfrm>
          <a:off x="1473200" y="2640373"/>
          <a:ext cx="3413125" cy="476250"/>
        </p:xfrm>
        <a:graphic>
          <a:graphicData uri="http://schemas.openxmlformats.org/presentationml/2006/ole">
            <mc:AlternateContent xmlns:mc="http://schemas.openxmlformats.org/markup-compatibility/2006">
              <mc:Choice xmlns:v="urn:schemas-microsoft-com:vml" Requires="v">
                <p:oleObj spid="_x0000_s369837" name="公式" r:id="rId1" imgW="1701800" imgH="241300" progId="Equation.3">
                  <p:embed/>
                </p:oleObj>
              </mc:Choice>
              <mc:Fallback>
                <p:oleObj name="公式" r:id="rId1" imgW="17018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640373"/>
                        <a:ext cx="34131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1477963" y="3256323"/>
          <a:ext cx="3538537" cy="622300"/>
        </p:xfrm>
        <a:graphic>
          <a:graphicData uri="http://schemas.openxmlformats.org/presentationml/2006/ole">
            <mc:AlternateContent xmlns:mc="http://schemas.openxmlformats.org/markup-compatibility/2006">
              <mc:Choice xmlns:v="urn:schemas-microsoft-com:vml" Requires="v">
                <p:oleObj spid="_x0000_s369838" name="公式" r:id="rId3" imgW="2005965" imgH="355600" progId="Equation.3">
                  <p:embed/>
                </p:oleObj>
              </mc:Choice>
              <mc:Fallback>
                <p:oleObj name="公式" r:id="rId3" imgW="2005965" imgH="355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3" y="3256323"/>
                        <a:ext cx="353853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5614988" y="1984736"/>
          <a:ext cx="3529012" cy="2041525"/>
        </p:xfrm>
        <a:graphic>
          <a:graphicData uri="http://schemas.openxmlformats.org/presentationml/2006/ole">
            <mc:AlternateContent xmlns:mc="http://schemas.openxmlformats.org/markup-compatibility/2006">
              <mc:Choice xmlns:v="urn:schemas-microsoft-com:vml" Requires="v">
                <p:oleObj spid="_x0000_s369839" name="Visio" r:id="rId5" imgW="2472055" imgH="1377315" progId="Visio.Drawing.11">
                  <p:embed/>
                </p:oleObj>
              </mc:Choice>
              <mc:Fallback>
                <p:oleObj name="Visio" r:id="rId5" imgW="2472055" imgH="1377315"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4988" y="1984736"/>
                        <a:ext cx="3529012"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Text Box 7"/>
          <p:cNvSpPr txBox="1">
            <a:spLocks noChangeArrowheads="1"/>
          </p:cNvSpPr>
          <p:nvPr/>
        </p:nvSpPr>
        <p:spPr bwMode="auto">
          <a:xfrm>
            <a:off x="8828088" y="2978511"/>
            <a:ext cx="315912" cy="396875"/>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矩形 6"/>
          <p:cNvSpPr>
            <a:spLocks noChangeArrowheads="1"/>
          </p:cNvSpPr>
          <p:nvPr/>
        </p:nvSpPr>
        <p:spPr bwMode="auto">
          <a:xfrm>
            <a:off x="289829" y="1289662"/>
            <a:ext cx="4979988"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基本概念</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10"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7298">
                                            <p:txEl>
                                              <p:pRg st="7" end="7"/>
                                            </p:txEl>
                                          </p:spTgt>
                                        </p:tgtEl>
                                        <p:attrNameLst>
                                          <p:attrName>style.visibility</p:attrName>
                                        </p:attrNameLst>
                                      </p:cBhvr>
                                      <p:to>
                                        <p:strVal val="visible"/>
                                      </p:to>
                                    </p:set>
                                    <p:animEffect transition="in" filter="blinds(horizontal)">
                                      <p:cBhvr>
                                        <p:cTn id="7" dur="500"/>
                                        <p:tgtEl>
                                          <p:spTgt spid="1207298">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07298">
                                            <p:txEl>
                                              <p:pRg st="8" end="8"/>
                                            </p:txEl>
                                          </p:spTgt>
                                        </p:tgtEl>
                                        <p:attrNameLst>
                                          <p:attrName>style.visibility</p:attrName>
                                        </p:attrNameLst>
                                      </p:cBhvr>
                                      <p:to>
                                        <p:strVal val="visible"/>
                                      </p:to>
                                    </p:set>
                                    <p:animEffect transition="in" filter="blinds(horizontal)">
                                      <p:cBhvr>
                                        <p:cTn id="10" dur="500"/>
                                        <p:tgtEl>
                                          <p:spTgt spid="1207298">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07298">
                                            <p:txEl>
                                              <p:pRg st="9" end="9"/>
                                            </p:txEl>
                                          </p:spTgt>
                                        </p:tgtEl>
                                        <p:attrNameLst>
                                          <p:attrName>style.visibility</p:attrName>
                                        </p:attrNameLst>
                                      </p:cBhvr>
                                      <p:to>
                                        <p:strVal val="visible"/>
                                      </p:to>
                                    </p:set>
                                    <p:animEffect transition="in" filter="blinds(horizontal)">
                                      <p:cBhvr>
                                        <p:cTn id="15" dur="500"/>
                                        <p:tgtEl>
                                          <p:spTgt spid="1207298">
                                            <p:txEl>
                                              <p:pRg st="9" end="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07298">
                                            <p:txEl>
                                              <p:pRg st="10" end="10"/>
                                            </p:txEl>
                                          </p:spTgt>
                                        </p:tgtEl>
                                        <p:attrNameLst>
                                          <p:attrName>style.visibility</p:attrName>
                                        </p:attrNameLst>
                                      </p:cBhvr>
                                      <p:to>
                                        <p:strVal val="visible"/>
                                      </p:to>
                                    </p:set>
                                    <p:animEffect transition="in" filter="blinds(horizontal)">
                                      <p:cBhvr>
                                        <p:cTn id="18" dur="500"/>
                                        <p:tgtEl>
                                          <p:spTgt spid="1207298">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07298">
                                            <p:txEl>
                                              <p:pRg st="11" end="11"/>
                                            </p:txEl>
                                          </p:spTgt>
                                        </p:tgtEl>
                                        <p:attrNameLst>
                                          <p:attrName>style.visibility</p:attrName>
                                        </p:attrNameLst>
                                      </p:cBhvr>
                                      <p:to>
                                        <p:strVal val="visible"/>
                                      </p:to>
                                    </p:set>
                                    <p:animEffect transition="in" filter="blinds(horizontal)">
                                      <p:cBhvr>
                                        <p:cTn id="23" dur="500"/>
                                        <p:tgtEl>
                                          <p:spTgt spid="12072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ChangeArrowheads="1"/>
          </p:cNvSpPr>
          <p:nvPr/>
        </p:nvSpPr>
        <p:spPr bwMode="auto">
          <a:xfrm>
            <a:off x="261252" y="1831975"/>
            <a:ext cx="8505825" cy="4525282"/>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4500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在网络</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的一个容许流分布</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里，满足</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的边称为</a:t>
            </a:r>
            <a:r>
              <a:rPr kumimoji="1" lang="zh-CN" altLang="en-US" sz="2400" b="1" i="0" u="none" strike="noStrike" kern="1200" cap="none" spc="0" normalizeH="0" baseline="0" noProof="0" dirty="0">
                <a:ln>
                  <a:noFill/>
                </a:ln>
                <a:solidFill>
                  <a:srgbClr val="FF0000"/>
                </a:solidFill>
                <a:effectLst/>
                <a:uLnTx/>
                <a:uFillTx/>
                <a:latin typeface="Garamond" panose="02020404030301010803" pitchFamily="18" charset="0"/>
                <a:ea typeface="宋体" panose="02010600030101010101" pitchFamily="2" charset="-122"/>
                <a:cs typeface="+mn-cs"/>
              </a:rPr>
              <a:t>饱和边</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，否则为</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非饱和边</a:t>
            </a:r>
            <a:endPar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对收、发点          有</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（即从   点发出的物资总量等于   点输入量）</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W</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为网络流的</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总流量</a:t>
            </a:r>
            <a:r>
              <a:rPr kumimoji="1" lang="zh-CN" altLang="en-US"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rPr>
              <a:t>。</a:t>
            </a:r>
            <a:endParaRPr kumimoji="1" lang="zh-CN" altLang="en-US"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如果一个容许流分布使得网络的</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流量</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w</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zh-CN" altLang="en-US" sz="2400" b="1" i="0" u="none" strike="noStrike" kern="1200" cap="none" spc="0" normalizeH="0" baseline="0" noProof="0" dirty="0" smtClean="0">
                <a:ln>
                  <a:noFill/>
                </a:ln>
                <a:solidFill>
                  <a:srgbClr val="000000"/>
                </a:solidFill>
                <a:effectLst/>
                <a:uLnTx/>
                <a:uFillTx/>
                <a:latin typeface="Garamond" panose="02020404030301010803" pitchFamily="18" charset="0"/>
                <a:ea typeface="宋体" panose="02010600030101010101" pitchFamily="2" charset="-122"/>
                <a:cs typeface="+mn-cs"/>
              </a:rPr>
              <a:t>为最大</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2500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即</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2500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就说</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w</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是网络的</a:t>
            </a:r>
            <a:r>
              <a:rPr kumimoji="1" lang="zh-CN" altLang="en-US" sz="2400" b="1" i="0" u="none" strike="noStrike" kern="1200" cap="none" spc="0" normalizeH="0" baseline="0" noProof="0" dirty="0">
                <a:ln>
                  <a:noFill/>
                </a:ln>
                <a:solidFill>
                  <a:srgbClr val="FF0066"/>
                </a:solidFill>
                <a:effectLst/>
                <a:uLnTx/>
                <a:uFillTx/>
                <a:latin typeface="Garamond" panose="02020404030301010803" pitchFamily="18" charset="0"/>
                <a:ea typeface="宋体" panose="02010600030101010101" pitchFamily="2" charset="-122"/>
                <a:cs typeface="+mn-cs"/>
              </a:rPr>
              <a:t>最大流</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5000"/>
              </a:lnSpc>
              <a:spcBef>
                <a:spcPct val="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E8DED8"/>
              </a:solidFill>
              <a:effectLst/>
              <a:uLnTx/>
              <a:uFillTx/>
              <a:latin typeface="Garamond" panose="02020404030301010803" pitchFamily="18" charset="0"/>
              <a:ea typeface="宋体" panose="02010600030101010101" pitchFamily="2" charset="-122"/>
              <a:cs typeface="+mn-cs"/>
            </a:endParaRPr>
          </a:p>
        </p:txBody>
      </p:sp>
      <p:graphicFrame>
        <p:nvGraphicFramePr>
          <p:cNvPr id="1208323" name="Object 2"/>
          <p:cNvGraphicFramePr>
            <a:graphicFrameLocks noChangeAspect="1"/>
          </p:cNvGraphicFramePr>
          <p:nvPr/>
        </p:nvGraphicFramePr>
        <p:xfrm>
          <a:off x="2051050" y="4994275"/>
          <a:ext cx="1825625" cy="650875"/>
        </p:xfrm>
        <a:graphic>
          <a:graphicData uri="http://schemas.openxmlformats.org/presentationml/2006/ole">
            <mc:AlternateContent xmlns:mc="http://schemas.openxmlformats.org/markup-compatibility/2006">
              <mc:Choice xmlns:v="urn:schemas-microsoft-com:vml" Requires="v">
                <p:oleObj spid="_x0000_s371038" name="公式" r:id="rId1" imgW="989965" imgH="355600" progId="Equation.3">
                  <p:embed/>
                </p:oleObj>
              </mc:Choice>
              <mc:Fallback>
                <p:oleObj name="公式" r:id="rId1" imgW="989965" imgH="355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994275"/>
                        <a:ext cx="18256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5246688" y="4194175"/>
          <a:ext cx="3529012" cy="2041525"/>
        </p:xfrm>
        <a:graphic>
          <a:graphicData uri="http://schemas.openxmlformats.org/presentationml/2006/ole">
            <mc:AlternateContent xmlns:mc="http://schemas.openxmlformats.org/markup-compatibility/2006">
              <mc:Choice xmlns:v="urn:schemas-microsoft-com:vml" Requires="v">
                <p:oleObj spid="_x0000_s371039" name="Visio" r:id="rId3" imgW="2472055" imgH="1377315" progId="Visio.Drawing.11">
                  <p:embed/>
                </p:oleObj>
              </mc:Choice>
              <mc:Fallback>
                <p:oleObj name="Visio" r:id="rId3" imgW="2472055" imgH="137731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688" y="4194175"/>
                        <a:ext cx="3529012" cy="2041525"/>
                      </a:xfrm>
                      <a:prstGeom prst="rect">
                        <a:avLst/>
                      </a:prstGeom>
                      <a:noFill/>
                    </p:spPr>
                  </p:pic>
                </p:oleObj>
              </mc:Fallback>
            </mc:AlternateContent>
          </a:graphicData>
        </a:graphic>
      </p:graphicFrame>
      <p:sp>
        <p:nvSpPr>
          <p:cNvPr id="5130" name="矩形 6"/>
          <p:cNvSpPr>
            <a:spLocks noChangeArrowheads="1"/>
          </p:cNvSpPr>
          <p:nvPr/>
        </p:nvSpPr>
        <p:spPr bwMode="auto">
          <a:xfrm>
            <a:off x="499377" y="1201738"/>
            <a:ext cx="4979988"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基本概念</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12"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graphicFrame>
        <p:nvGraphicFramePr>
          <p:cNvPr id="13" name="对象 12"/>
          <p:cNvGraphicFramePr>
            <a:graphicFrameLocks noChangeAspect="1"/>
          </p:cNvGraphicFramePr>
          <p:nvPr/>
        </p:nvGraphicFramePr>
        <p:xfrm>
          <a:off x="2223406" y="2748643"/>
          <a:ext cx="732065" cy="488044"/>
        </p:xfrm>
        <a:graphic>
          <a:graphicData uri="http://schemas.openxmlformats.org/presentationml/2006/ole">
            <mc:AlternateContent xmlns:mc="http://schemas.openxmlformats.org/markup-compatibility/2006">
              <mc:Choice xmlns:v="urn:schemas-microsoft-com:vml" Requires="v">
                <p:oleObj spid="_x0000_s371040" name="公式" r:id="rId5" imgW="342900" imgH="228600" progId="Equation.3">
                  <p:embed/>
                </p:oleObj>
              </mc:Choice>
              <mc:Fallback>
                <p:oleObj name="公式" r:id="rId5" imgW="342900" imgH="228600" progId="Equation.3">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3406" y="2748643"/>
                        <a:ext cx="732065" cy="488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10" name="Object 10"/>
          <p:cNvGraphicFramePr>
            <a:graphicFrameLocks noChangeAspect="1"/>
          </p:cNvGraphicFramePr>
          <p:nvPr/>
        </p:nvGraphicFramePr>
        <p:xfrm>
          <a:off x="3455377" y="2729818"/>
          <a:ext cx="2023988" cy="611382"/>
        </p:xfrm>
        <a:graphic>
          <a:graphicData uri="http://schemas.openxmlformats.org/presentationml/2006/ole">
            <mc:AlternateContent xmlns:mc="http://schemas.openxmlformats.org/markup-compatibility/2006">
              <mc:Choice xmlns:v="urn:schemas-microsoft-com:vml" Requires="v">
                <p:oleObj spid="_x0000_s371041" name="公式" r:id="rId7" imgW="1180465" imgH="355600" progId="Equation.3">
                  <p:embed/>
                </p:oleObj>
              </mc:Choice>
              <mc:Fallback>
                <p:oleObj name="公式" r:id="rId7" imgW="1180465" imgH="355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5377" y="2729818"/>
                        <a:ext cx="2023988" cy="611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11" name="Object 11"/>
          <p:cNvGraphicFramePr>
            <a:graphicFrameLocks noChangeAspect="1"/>
          </p:cNvGraphicFramePr>
          <p:nvPr/>
        </p:nvGraphicFramePr>
        <p:xfrm>
          <a:off x="1293586" y="3210607"/>
          <a:ext cx="352425" cy="488950"/>
        </p:xfrm>
        <a:graphic>
          <a:graphicData uri="http://schemas.openxmlformats.org/presentationml/2006/ole">
            <mc:AlternateContent xmlns:mc="http://schemas.openxmlformats.org/markup-compatibility/2006">
              <mc:Choice xmlns:v="urn:schemas-microsoft-com:vml" Requires="v">
                <p:oleObj spid="_x0000_s371042" name="公式" r:id="rId9" imgW="165100" imgH="228600" progId="Equation.3">
                  <p:embed/>
                </p:oleObj>
              </mc:Choice>
              <mc:Fallback>
                <p:oleObj name="公式" r:id="rId9" imgW="1651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3586" y="3210607"/>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12" name="Object 12"/>
          <p:cNvGraphicFramePr>
            <a:graphicFrameLocks noChangeAspect="1"/>
          </p:cNvGraphicFramePr>
          <p:nvPr/>
        </p:nvGraphicFramePr>
        <p:xfrm>
          <a:off x="4603297" y="3196773"/>
          <a:ext cx="325438" cy="488950"/>
        </p:xfrm>
        <a:graphic>
          <a:graphicData uri="http://schemas.openxmlformats.org/presentationml/2006/ole">
            <mc:AlternateContent xmlns:mc="http://schemas.openxmlformats.org/markup-compatibility/2006">
              <mc:Choice xmlns:v="urn:schemas-microsoft-com:vml" Requires="v">
                <p:oleObj spid="_x0000_s371043" name="公式" r:id="rId11" imgW="152400" imgH="228600" progId="Equation.3">
                  <p:embed/>
                </p:oleObj>
              </mc:Choice>
              <mc:Fallback>
                <p:oleObj name="公式" r:id="rId11" imgW="1524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3297" y="3196773"/>
                        <a:ext cx="3254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8322">
                                            <p:txEl>
                                              <p:pRg st="1" end="1"/>
                                            </p:txEl>
                                          </p:spTgt>
                                        </p:tgtEl>
                                        <p:attrNameLst>
                                          <p:attrName>style.visibility</p:attrName>
                                        </p:attrNameLst>
                                      </p:cBhvr>
                                      <p:to>
                                        <p:strVal val="visible"/>
                                      </p:to>
                                    </p:set>
                                    <p:animEffect transition="in" filter="blinds(horizontal)">
                                      <p:cBhvr>
                                        <p:cTn id="7" dur="500"/>
                                        <p:tgtEl>
                                          <p:spTgt spid="120832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08322">
                                            <p:txEl>
                                              <p:pRg st="2" end="2"/>
                                            </p:txEl>
                                          </p:spTgt>
                                        </p:tgtEl>
                                        <p:attrNameLst>
                                          <p:attrName>style.visibility</p:attrName>
                                        </p:attrNameLst>
                                      </p:cBhvr>
                                      <p:to>
                                        <p:strVal val="visible"/>
                                      </p:to>
                                    </p:set>
                                    <p:animEffect transition="in" filter="blinds(horizontal)">
                                      <p:cBhvr>
                                        <p:cTn id="10" dur="500"/>
                                        <p:tgtEl>
                                          <p:spTgt spid="120832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08322">
                                            <p:txEl>
                                              <p:pRg st="3" end="3"/>
                                            </p:txEl>
                                          </p:spTgt>
                                        </p:tgtEl>
                                        <p:attrNameLst>
                                          <p:attrName>style.visibility</p:attrName>
                                        </p:attrNameLst>
                                      </p:cBhvr>
                                      <p:to>
                                        <p:strVal val="visible"/>
                                      </p:to>
                                    </p:set>
                                    <p:animEffect transition="in" filter="blinds(horizontal)">
                                      <p:cBhvr>
                                        <p:cTn id="13" dur="500"/>
                                        <p:tgtEl>
                                          <p:spTgt spid="120832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08322">
                                            <p:txEl>
                                              <p:pRg st="4" end="4"/>
                                            </p:txEl>
                                          </p:spTgt>
                                        </p:tgtEl>
                                        <p:attrNameLst>
                                          <p:attrName>style.visibility</p:attrName>
                                        </p:attrNameLst>
                                      </p:cBhvr>
                                      <p:to>
                                        <p:strVal val="visible"/>
                                      </p:to>
                                    </p:set>
                                    <p:animEffect transition="in" filter="blinds(horizontal)">
                                      <p:cBhvr>
                                        <p:cTn id="18" dur="500"/>
                                        <p:tgtEl>
                                          <p:spTgt spid="120832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08322">
                                            <p:txEl>
                                              <p:pRg st="5" end="5"/>
                                            </p:txEl>
                                          </p:spTgt>
                                        </p:tgtEl>
                                        <p:attrNameLst>
                                          <p:attrName>style.visibility</p:attrName>
                                        </p:attrNameLst>
                                      </p:cBhvr>
                                      <p:to>
                                        <p:strVal val="visible"/>
                                      </p:to>
                                    </p:set>
                                    <p:animEffect transition="in" filter="blinds(horizontal)">
                                      <p:cBhvr>
                                        <p:cTn id="23" dur="500"/>
                                        <p:tgtEl>
                                          <p:spTgt spid="1208322">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08322">
                                            <p:txEl>
                                              <p:pRg st="6" end="6"/>
                                            </p:txEl>
                                          </p:spTgt>
                                        </p:tgtEl>
                                        <p:attrNameLst>
                                          <p:attrName>style.visibility</p:attrName>
                                        </p:attrNameLst>
                                      </p:cBhvr>
                                      <p:to>
                                        <p:strVal val="visible"/>
                                      </p:to>
                                    </p:set>
                                    <p:animEffect transition="in" filter="blinds(horizontal)">
                                      <p:cBhvr>
                                        <p:cTn id="26" dur="500"/>
                                        <p:tgtEl>
                                          <p:spTgt spid="1208322">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08322">
                                            <p:txEl>
                                              <p:pRg st="7" end="7"/>
                                            </p:txEl>
                                          </p:spTgt>
                                        </p:tgtEl>
                                        <p:attrNameLst>
                                          <p:attrName>style.visibility</p:attrName>
                                        </p:attrNameLst>
                                      </p:cBhvr>
                                      <p:to>
                                        <p:strVal val="visible"/>
                                      </p:to>
                                    </p:set>
                                    <p:animEffect transition="in" filter="blinds(horizontal)">
                                      <p:cBhvr>
                                        <p:cTn id="29" dur="500"/>
                                        <p:tgtEl>
                                          <p:spTgt spid="1208322">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08323"/>
                                        </p:tgtEl>
                                        <p:attrNameLst>
                                          <p:attrName>style.visibility</p:attrName>
                                        </p:attrNameLst>
                                      </p:cBhvr>
                                      <p:to>
                                        <p:strVal val="visible"/>
                                      </p:to>
                                    </p:set>
                                    <p:animEffect transition="in" filter="blinds(horizontal)">
                                      <p:cBhvr>
                                        <p:cTn id="32" dur="500"/>
                                        <p:tgtEl>
                                          <p:spTgt spid="1208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7" name="Rectangle 3"/>
          <p:cNvSpPr>
            <a:spLocks noChangeArrowheads="1"/>
          </p:cNvSpPr>
          <p:nvPr/>
        </p:nvSpPr>
        <p:spPr bwMode="auto">
          <a:xfrm>
            <a:off x="511171" y="1974850"/>
            <a:ext cx="8191500" cy="1421928"/>
          </a:xfrm>
          <a:prstGeom prst="rect">
            <a:avLst/>
          </a:prstGeom>
          <a:noFill/>
          <a:ln w="9525">
            <a:noFill/>
            <a:miter lim="800000"/>
          </a:ln>
        </p:spPr>
        <p:txBody>
          <a:bodyPr>
            <a:spAutoFit/>
          </a:bodyPr>
          <a:lstStyle/>
          <a:p>
            <a:pPr>
              <a:spcBef>
                <a:spcPct val="50000"/>
              </a:spcBef>
              <a:spcAft>
                <a:spcPct val="40000"/>
              </a:spcAft>
            </a:pPr>
            <a:r>
              <a:rPr lang="en-US" altLang="zh-CN" sz="2400" dirty="0">
                <a:solidFill>
                  <a:srgbClr val="000000"/>
                </a:solidFill>
                <a:ea typeface="楷体_GB2312" pitchFamily="49" charset="-122"/>
              </a:rPr>
              <a:t>   </a:t>
            </a:r>
            <a:r>
              <a:rPr lang="zh-CN" altLang="en-US" sz="2400" dirty="0">
                <a:solidFill>
                  <a:srgbClr val="000000"/>
                </a:solidFill>
                <a:ea typeface="楷体_GB2312" pitchFamily="49" charset="-122"/>
              </a:rPr>
              <a:t>等价于线性规划问题：</a:t>
            </a:r>
            <a:endParaRPr lang="zh-CN" altLang="en-US" sz="2400" dirty="0">
              <a:solidFill>
                <a:srgbClr val="000000"/>
              </a:solidFill>
              <a:ea typeface="楷体_GB2312" pitchFamily="49" charset="-122"/>
            </a:endParaRPr>
          </a:p>
          <a:p>
            <a:pPr>
              <a:spcBef>
                <a:spcPct val="10000"/>
              </a:spcBef>
            </a:pPr>
            <a:r>
              <a:rPr lang="zh-CN" altLang="en-US" sz="2400" dirty="0">
                <a:solidFill>
                  <a:srgbClr val="000000"/>
                </a:solidFill>
                <a:ea typeface="楷体_GB2312" pitchFamily="49" charset="-122"/>
              </a:rPr>
              <a:t>   求同时满足以下条件的</a:t>
            </a:r>
            <a:r>
              <a:rPr lang="en-US" altLang="zh-CN" sz="2400" dirty="0">
                <a:solidFill>
                  <a:srgbClr val="000000"/>
                </a:solidFill>
                <a:ea typeface="楷体_GB2312" pitchFamily="49" charset="-122"/>
              </a:rPr>
              <a:t>max </a:t>
            </a:r>
            <a:r>
              <a:rPr lang="en-US" altLang="zh-CN" sz="2400" i="1" dirty="0">
                <a:solidFill>
                  <a:srgbClr val="000000"/>
                </a:solidFill>
                <a:ea typeface="楷体_GB2312" pitchFamily="49" charset="-122"/>
              </a:rPr>
              <a:t>w</a:t>
            </a:r>
            <a:endParaRPr lang="en-US" altLang="zh-CN" sz="2400" i="1" dirty="0">
              <a:solidFill>
                <a:srgbClr val="000000"/>
              </a:solidFill>
              <a:ea typeface="楷体_GB2312" pitchFamily="49" charset="-122"/>
            </a:endParaRPr>
          </a:p>
          <a:p>
            <a:pPr>
              <a:spcBef>
                <a:spcPct val="10000"/>
              </a:spcBef>
            </a:pPr>
            <a:r>
              <a:rPr lang="en-US" altLang="zh-CN" sz="2400" dirty="0">
                <a:solidFill>
                  <a:srgbClr val="000000"/>
                </a:solidFill>
                <a:ea typeface="楷体_GB2312" pitchFamily="49" charset="-122"/>
              </a:rPr>
              <a:t>   </a:t>
            </a:r>
            <a:endParaRPr lang="en-US" altLang="zh-CN" sz="2400" dirty="0">
              <a:solidFill>
                <a:srgbClr val="000000"/>
              </a:solidFill>
              <a:ea typeface="楷体_GB2312" pitchFamily="49" charset="-122"/>
            </a:endParaRPr>
          </a:p>
        </p:txBody>
      </p:sp>
      <p:graphicFrame>
        <p:nvGraphicFramePr>
          <p:cNvPr id="1209348" name="Object 2"/>
          <p:cNvGraphicFramePr>
            <a:graphicFrameLocks noChangeAspect="1"/>
          </p:cNvGraphicFramePr>
          <p:nvPr/>
        </p:nvGraphicFramePr>
        <p:xfrm>
          <a:off x="1354134" y="3227388"/>
          <a:ext cx="3314700" cy="1909762"/>
        </p:xfrm>
        <a:graphic>
          <a:graphicData uri="http://schemas.openxmlformats.org/presentationml/2006/ole">
            <mc:AlternateContent xmlns:mc="http://schemas.openxmlformats.org/markup-compatibility/2006">
              <mc:Choice xmlns:v="urn:schemas-microsoft-com:vml" Requires="v">
                <p:oleObj spid="_x0000_s396326" name="公式" r:id="rId1" imgW="1790700" imgH="1041400" progId="Equation.3">
                  <p:embed/>
                </p:oleObj>
              </mc:Choice>
              <mc:Fallback>
                <p:oleObj name="公式" r:id="rId1" imgW="1790700" imgH="1041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134" y="3227388"/>
                        <a:ext cx="3314700" cy="190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9349" name="Rectangle 5"/>
          <p:cNvSpPr>
            <a:spLocks noChangeArrowheads="1"/>
          </p:cNvSpPr>
          <p:nvPr/>
        </p:nvSpPr>
        <p:spPr bwMode="auto">
          <a:xfrm>
            <a:off x="634996" y="5138738"/>
            <a:ext cx="8442325" cy="830997"/>
          </a:xfrm>
          <a:prstGeom prst="rect">
            <a:avLst/>
          </a:prstGeom>
          <a:noFill/>
          <a:ln w="9525">
            <a:noFill/>
            <a:miter lim="800000"/>
          </a:ln>
        </p:spPr>
        <p:txBody>
          <a:bodyPr>
            <a:spAutoFit/>
          </a:bodyPr>
          <a:lstStyle/>
          <a:p>
            <a:pPr>
              <a:spcBef>
                <a:spcPct val="10000"/>
              </a:spcBef>
            </a:pPr>
            <a:r>
              <a:rPr lang="zh-CN" altLang="en-US" sz="2400" dirty="0">
                <a:solidFill>
                  <a:srgbClr val="000000"/>
                </a:solidFill>
                <a:ea typeface="楷体_GB2312" pitchFamily="49" charset="-122"/>
              </a:rPr>
              <a:t>因此最大流问题可以通过单纯形法或其他线性规划的方法解决，但我们可以利用图论得到更简单的方法。</a:t>
            </a:r>
            <a:endParaRPr lang="zh-CN" altLang="en-US" sz="2400" i="1" dirty="0">
              <a:solidFill>
                <a:srgbClr val="000000"/>
              </a:solidFill>
              <a:ea typeface="楷体_GB2312" pitchFamily="49" charset="-122"/>
            </a:endParaRPr>
          </a:p>
        </p:txBody>
      </p:sp>
      <p:sp>
        <p:nvSpPr>
          <p:cNvPr id="6150" name="矩形 6"/>
          <p:cNvSpPr>
            <a:spLocks noChangeArrowheads="1"/>
          </p:cNvSpPr>
          <p:nvPr/>
        </p:nvSpPr>
        <p:spPr bwMode="auto">
          <a:xfrm>
            <a:off x="430209" y="1277938"/>
            <a:ext cx="4979987" cy="449262"/>
          </a:xfrm>
          <a:prstGeom prst="rect">
            <a:avLst/>
          </a:prstGeom>
          <a:noFill/>
          <a:ln w="9525">
            <a:noFill/>
            <a:miter lim="800000"/>
          </a:ln>
        </p:spPr>
        <p:txBody>
          <a:bodyPr>
            <a:spAutoFit/>
          </a:bodyPr>
          <a:lstStyle/>
          <a:p>
            <a:pPr marL="355600" indent="-268605">
              <a:lnSpc>
                <a:spcPct val="90000"/>
              </a:lnSpc>
              <a:spcBef>
                <a:spcPct val="20000"/>
              </a:spcBef>
              <a:buClr>
                <a:srgbClr val="FFFFCC"/>
              </a:buClr>
              <a:buSzPct val="60000"/>
            </a:pPr>
            <a:r>
              <a:rPr lang="en-US" altLang="zh-CN" sz="2600">
                <a:solidFill>
                  <a:srgbClr val="003399"/>
                </a:solidFill>
                <a:ea typeface="楷体_GB2312" pitchFamily="49" charset="-122"/>
                <a:cs typeface="Times New Roman" panose="02020603050405020304" pitchFamily="18" charset="0"/>
              </a:rPr>
              <a:t>(3) </a:t>
            </a:r>
            <a:r>
              <a:rPr lang="zh-CN" altLang="en-US" sz="2600">
                <a:solidFill>
                  <a:srgbClr val="003399"/>
                </a:solidFill>
                <a:ea typeface="楷体_GB2312" pitchFamily="49" charset="-122"/>
                <a:cs typeface="Times New Roman" panose="02020603050405020304" pitchFamily="18" charset="0"/>
              </a:rPr>
              <a:t>最大流问题</a:t>
            </a:r>
            <a:endParaRPr lang="zh-CN" altLang="en-US" sz="2600">
              <a:solidFill>
                <a:srgbClr val="000514"/>
              </a:solidFill>
              <a:ea typeface="楷体_GB2312" pitchFamily="49" charset="-122"/>
              <a:cs typeface="Times New Roman" panose="02020603050405020304" pitchFamily="18" charset="0"/>
            </a:endParaRPr>
          </a:p>
        </p:txBody>
      </p:sp>
      <p:sp>
        <p:nvSpPr>
          <p:cNvPr id="7" name="标题 6"/>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9347">
                                            <p:txEl>
                                              <p:pRg st="0" end="0"/>
                                            </p:txEl>
                                          </p:spTgt>
                                        </p:tgtEl>
                                        <p:attrNameLst>
                                          <p:attrName>style.visibility</p:attrName>
                                        </p:attrNameLst>
                                      </p:cBhvr>
                                      <p:to>
                                        <p:strVal val="visible"/>
                                      </p:to>
                                    </p:set>
                                    <p:animEffect transition="in" filter="blinds(horizontal)">
                                      <p:cBhvr>
                                        <p:cTn id="7" dur="500"/>
                                        <p:tgtEl>
                                          <p:spTgt spid="1209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9347">
                                            <p:txEl>
                                              <p:pRg st="1" end="1"/>
                                            </p:txEl>
                                          </p:spTgt>
                                        </p:tgtEl>
                                        <p:attrNameLst>
                                          <p:attrName>style.visibility</p:attrName>
                                        </p:attrNameLst>
                                      </p:cBhvr>
                                      <p:to>
                                        <p:strVal val="visible"/>
                                      </p:to>
                                    </p:set>
                                    <p:animEffect transition="in" filter="blinds(horizontal)">
                                      <p:cBhvr>
                                        <p:cTn id="12" dur="500"/>
                                        <p:tgtEl>
                                          <p:spTgt spid="1209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9347">
                                            <p:txEl>
                                              <p:pRg st="2" end="2"/>
                                            </p:txEl>
                                          </p:spTgt>
                                        </p:tgtEl>
                                        <p:attrNameLst>
                                          <p:attrName>style.visibility</p:attrName>
                                        </p:attrNameLst>
                                      </p:cBhvr>
                                      <p:to>
                                        <p:strVal val="visible"/>
                                      </p:to>
                                    </p:set>
                                    <p:animEffect transition="in" filter="blinds(horizontal)">
                                      <p:cBhvr>
                                        <p:cTn id="17" dur="500"/>
                                        <p:tgtEl>
                                          <p:spTgt spid="12093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09348"/>
                                        </p:tgtEl>
                                        <p:attrNameLst>
                                          <p:attrName>style.visibility</p:attrName>
                                        </p:attrNameLst>
                                      </p:cBhvr>
                                      <p:to>
                                        <p:strVal val="visible"/>
                                      </p:to>
                                    </p:set>
                                    <p:animEffect transition="in" filter="blinds(horizontal)">
                                      <p:cBhvr>
                                        <p:cTn id="20" dur="500"/>
                                        <p:tgtEl>
                                          <p:spTgt spid="120934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09349"/>
                                        </p:tgtEl>
                                        <p:attrNameLst>
                                          <p:attrName>style.visibility</p:attrName>
                                        </p:attrNameLst>
                                      </p:cBhvr>
                                      <p:to>
                                        <p:strVal val="visible"/>
                                      </p:to>
                                    </p:set>
                                    <p:animEffect transition="in" filter="blinds(horizontal)">
                                      <p:cBhvr>
                                        <p:cTn id="25" dur="500"/>
                                        <p:tgtEl>
                                          <p:spTgt spid="120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2"/>
          <p:cNvSpPr>
            <a:spLocks noChangeArrowheads="1"/>
          </p:cNvSpPr>
          <p:nvPr/>
        </p:nvSpPr>
        <p:spPr bwMode="auto">
          <a:xfrm>
            <a:off x="588959" y="1822450"/>
            <a:ext cx="8191500" cy="465358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15000"/>
              </a:spcBef>
              <a:spcAft>
                <a:spcPct val="0"/>
              </a:spcAft>
              <a:buClrTx/>
              <a:buSzTx/>
              <a:buFontTx/>
              <a:buNone/>
              <a:defRPr/>
            </a:pP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宋体" panose="02010600030101010101" pitchFamily="2" charset="-122"/>
                <a:cs typeface="+mn-cs"/>
              </a:rPr>
              <a:t>定义</a:t>
            </a:r>
            <a:r>
              <a:rPr kumimoji="1" lang="en-US" altLang="zh-CN" sz="2400" b="1" i="0" u="none" strike="noStrike" kern="1200" cap="none" spc="0" normalizeH="0" baseline="0" noProof="0" dirty="0">
                <a:ln>
                  <a:noFill/>
                </a:ln>
                <a:solidFill>
                  <a:srgbClr val="FF0066"/>
                </a:solidFill>
                <a:effectLst/>
                <a:uLnTx/>
                <a:uFillTx/>
                <a:latin typeface="Arial" panose="020B0604020202020204" pitchFamily="34" charset="0"/>
                <a:ea typeface="宋体" panose="02010600030101010101" pitchFamily="2" charset="-122"/>
                <a:cs typeface="+mn-cs"/>
              </a:rPr>
              <a:t>5.5.2</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设</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是网络流图</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N=(V,E) </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中的一个结点集，满足</a:t>
            </a:r>
            <a:endPar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(1) </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新宋体" panose="02010609030101010101" charset="-122"/>
                <a:cs typeface="+mn-cs"/>
              </a:rPr>
              <a:t>s</a:t>
            </a:r>
            <a:r>
              <a:rPr kumimoji="1" lang="en-US" altLang="zh-CN" sz="2400" b="1"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(2) t </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=V-S</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则全部有向边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新宋体" panose="02010609030101010101"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新宋体" panose="02010609030101010101" charset="-122"/>
                <a:cs typeface="+mn-cs"/>
              </a:rPr>
              <a:t>i</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 j∈</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的集合称为</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rPr>
              <a:t>N</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的一个</a:t>
            </a:r>
            <a:r>
              <a:rPr kumimoji="1" lang="zh-CN" altLang="en-US" sz="2400" b="1" i="0" u="none" strike="noStrike" kern="1200" cap="none" spc="0" normalizeH="0" baseline="0" noProof="0" dirty="0">
                <a:ln>
                  <a:noFill/>
                </a:ln>
                <a:solidFill>
                  <a:srgbClr val="FF0066"/>
                </a:solidFill>
                <a:effectLst/>
                <a:uLnTx/>
                <a:uFillTx/>
                <a:latin typeface="新宋体" panose="02010609030101010101" charset="-122"/>
                <a:ea typeface="新宋体" panose="02010609030101010101" charset="-122"/>
                <a:cs typeface="+mn-cs"/>
              </a:rPr>
              <a:t>割切</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，记为       </a:t>
            </a:r>
            <a:endParaRPr kumimoji="1" lang="en-US" altLang="zh-CN" sz="2400" b="1" i="0" u="none" strike="noStrike" kern="1200" cap="none" spc="0" normalizeH="0" baseline="0" noProof="0" dirty="0" smtClean="0">
              <a:ln>
                <a:noFill/>
              </a:ln>
              <a:solidFill>
                <a:srgbClr val="000000"/>
              </a:solidFill>
              <a:effectLst/>
              <a:uLnTx/>
              <a:uFillTx/>
              <a:latin typeface="新宋体" panose="02010609030101010101" charset="-122"/>
              <a:ea typeface="新宋体" panose="02010609030101010101"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endParaRPr kumimoji="1" lang="en-US" altLang="zh-CN"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      </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中的各边的容量之和称为该割切的</a:t>
            </a:r>
            <a:r>
              <a:rPr kumimoji="1" lang="zh-CN" altLang="en-US" sz="2400" b="1" i="0" u="none" strike="noStrike" kern="1200" cap="none" spc="0" normalizeH="0" baseline="0" noProof="0" dirty="0">
                <a:ln>
                  <a:noFill/>
                </a:ln>
                <a:solidFill>
                  <a:srgbClr val="C00000"/>
                </a:solidFill>
                <a:effectLst/>
                <a:uLnTx/>
                <a:uFillTx/>
                <a:latin typeface="新宋体" panose="02010609030101010101" charset="-122"/>
                <a:ea typeface="新宋体" panose="02010609030101010101" charset="-122"/>
                <a:cs typeface="+mn-cs"/>
              </a:rPr>
              <a:t>容量</a:t>
            </a:r>
            <a:r>
              <a:rPr kumimoji="1" lang="zh-CN" altLang="en-US" sz="2400" b="1" i="0" u="none" strike="noStrike" kern="1200" cap="none" spc="0" normalizeH="0" baseline="0" noProof="0" dirty="0">
                <a:ln>
                  <a:noFill/>
                </a:ln>
                <a:solidFill>
                  <a:srgbClr val="000000"/>
                </a:solidFill>
                <a:effectLst/>
                <a:uLnTx/>
                <a:uFillTx/>
                <a:latin typeface="新宋体" panose="02010609030101010101" charset="-122"/>
                <a:ea typeface="新宋体" panose="02010609030101010101" charset="-122"/>
                <a:cs typeface="+mn-cs"/>
              </a:rPr>
              <a:t>，记为</a:t>
            </a:r>
            <a:r>
              <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新宋体" panose="02010609030101010101" charset="-122"/>
                <a:cs typeface="+mn-cs"/>
              </a:rPr>
              <a:t>C</a:t>
            </a:r>
            <a:endPar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新宋体" panose="02010609030101010101"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endParaRPr lang="en-US" altLang="zh-CN" dirty="0">
              <a:solidFill>
                <a:srgbClr val="000000"/>
              </a:solidFill>
              <a:ea typeface="新宋体" panose="02010609030101010101" charset="-122"/>
            </a:endParaRPr>
          </a:p>
          <a:p>
            <a:pPr marL="0" marR="0" lvl="0" indent="0" algn="l" defTabSz="914400" rtl="0" eaLnBrk="1" fontAlgn="base" latinLnBrk="0" hangingPunct="1">
              <a:lnSpc>
                <a:spcPct val="100000"/>
              </a:lnSpc>
              <a:spcBef>
                <a:spcPct val="15000"/>
              </a:spcBef>
              <a:spcAft>
                <a:spcPct val="0"/>
              </a:spcAft>
              <a:buClrTx/>
              <a:buSzTx/>
              <a:buFontTx/>
              <a:buNone/>
              <a:defRPr/>
            </a:pPr>
            <a:endPar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新宋体" panose="02010609030101010101"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defRPr/>
            </a:pPr>
            <a:r>
              <a:rPr lang="zh-CN" altLang="en-US" dirty="0" smtClean="0">
                <a:solidFill>
                  <a:srgbClr val="000000"/>
                </a:solidFill>
                <a:ea typeface="新宋体" panose="02010609030101010101" charset="-122"/>
              </a:rPr>
              <a:t>注意：计算时应是正向边的容量之和</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新宋体" panose="02010609030101010101" charset="-122"/>
              <a:cs typeface="+mn-cs"/>
            </a:endParaRPr>
          </a:p>
        </p:txBody>
      </p:sp>
      <p:graphicFrame>
        <p:nvGraphicFramePr>
          <p:cNvPr id="7170" name="Object 2"/>
          <p:cNvGraphicFramePr>
            <a:graphicFrameLocks noChangeAspect="1"/>
          </p:cNvGraphicFramePr>
          <p:nvPr/>
        </p:nvGraphicFramePr>
        <p:xfrm>
          <a:off x="1797046" y="3127375"/>
          <a:ext cx="333375" cy="406400"/>
        </p:xfrm>
        <a:graphic>
          <a:graphicData uri="http://schemas.openxmlformats.org/presentationml/2006/ole">
            <mc:AlternateContent xmlns:mc="http://schemas.openxmlformats.org/markup-compatibility/2006">
              <mc:Choice xmlns:v="urn:schemas-microsoft-com:vml" Requires="v">
                <p:oleObj spid="_x0000_s372113" name="公式" r:id="rId1" imgW="165100" imgH="203200" progId="Equation.3">
                  <p:embed/>
                </p:oleObj>
              </mc:Choice>
              <mc:Fallback>
                <p:oleObj name="公式" r:id="rId1" imgW="165100" imgH="203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46" y="3127375"/>
                        <a:ext cx="3333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2570159" y="3127375"/>
          <a:ext cx="342900" cy="417513"/>
        </p:xfrm>
        <a:graphic>
          <a:graphicData uri="http://schemas.openxmlformats.org/presentationml/2006/ole">
            <mc:AlternateContent xmlns:mc="http://schemas.openxmlformats.org/markup-compatibility/2006">
              <mc:Choice xmlns:v="urn:schemas-microsoft-com:vml" Requires="v">
                <p:oleObj spid="_x0000_s372114" name="公式" r:id="rId3" imgW="165100" imgH="203200" progId="Equation.3">
                  <p:embed/>
                </p:oleObj>
              </mc:Choice>
              <mc:Fallback>
                <p:oleObj name="公式" r:id="rId3" imgW="165100" imgH="20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159" y="3127375"/>
                        <a:ext cx="3429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4505321" y="3533775"/>
          <a:ext cx="304800" cy="371475"/>
        </p:xfrm>
        <a:graphic>
          <a:graphicData uri="http://schemas.openxmlformats.org/presentationml/2006/ole">
            <mc:AlternateContent xmlns:mc="http://schemas.openxmlformats.org/markup-compatibility/2006">
              <mc:Choice xmlns:v="urn:schemas-microsoft-com:vml" Requires="v">
                <p:oleObj spid="_x0000_s372115" name="公式" r:id="rId4" imgW="165100" imgH="203200" progId="Equation.3">
                  <p:embed/>
                </p:oleObj>
              </mc:Choice>
              <mc:Fallback>
                <p:oleObj name="公式" r:id="rId4" imgW="1651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321" y="3533775"/>
                        <a:ext cx="3048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nvGraphicFramePr>
        <p:xfrm>
          <a:off x="1417181" y="3921578"/>
          <a:ext cx="846137" cy="457200"/>
        </p:xfrm>
        <a:graphic>
          <a:graphicData uri="http://schemas.openxmlformats.org/presentationml/2006/ole">
            <mc:AlternateContent xmlns:mc="http://schemas.openxmlformats.org/markup-compatibility/2006">
              <mc:Choice xmlns:v="urn:schemas-microsoft-com:vml" Requires="v">
                <p:oleObj spid="_x0000_s372116" name="公式" r:id="rId5" imgW="419100" imgH="228600" progId="Equation.3">
                  <p:embed/>
                </p:oleObj>
              </mc:Choice>
              <mc:Fallback>
                <p:oleObj name="公式" r:id="rId5" imgW="4191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7181" y="3921578"/>
                        <a:ext cx="8461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ChangeAspect="1"/>
          </p:cNvGraphicFramePr>
          <p:nvPr/>
        </p:nvGraphicFramePr>
        <p:xfrm>
          <a:off x="588959" y="4744304"/>
          <a:ext cx="846137" cy="457200"/>
        </p:xfrm>
        <a:graphic>
          <a:graphicData uri="http://schemas.openxmlformats.org/presentationml/2006/ole">
            <mc:AlternateContent xmlns:mc="http://schemas.openxmlformats.org/markup-compatibility/2006">
              <mc:Choice xmlns:v="urn:schemas-microsoft-com:vml" Requires="v">
                <p:oleObj spid="_x0000_s372117" name="公式" r:id="rId7" imgW="419100" imgH="228600" progId="Equation.3">
                  <p:embed/>
                </p:oleObj>
              </mc:Choice>
              <mc:Fallback>
                <p:oleObj name="公式" r:id="rId7" imgW="4191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959" y="4744304"/>
                        <a:ext cx="8461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7"/>
          <p:cNvGraphicFramePr>
            <a:graphicFrameLocks noChangeAspect="1"/>
          </p:cNvGraphicFramePr>
          <p:nvPr/>
        </p:nvGraphicFramePr>
        <p:xfrm>
          <a:off x="7924796" y="4297363"/>
          <a:ext cx="846138" cy="457200"/>
        </p:xfrm>
        <a:graphic>
          <a:graphicData uri="http://schemas.openxmlformats.org/presentationml/2006/ole">
            <mc:AlternateContent xmlns:mc="http://schemas.openxmlformats.org/markup-compatibility/2006">
              <mc:Choice xmlns:v="urn:schemas-microsoft-com:vml" Requires="v">
                <p:oleObj spid="_x0000_s372118" name="公式" r:id="rId8" imgW="419100" imgH="228600" progId="Equation.3">
                  <p:embed/>
                </p:oleObj>
              </mc:Choice>
              <mc:Fallback>
                <p:oleObj name="公式" r:id="rId8" imgW="4191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796" y="4297363"/>
                        <a:ext cx="8461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8"/>
          <p:cNvGraphicFramePr>
            <a:graphicFrameLocks noChangeAspect="1"/>
          </p:cNvGraphicFramePr>
          <p:nvPr/>
        </p:nvGraphicFramePr>
        <p:xfrm>
          <a:off x="2476496" y="5289777"/>
          <a:ext cx="2333625" cy="711200"/>
        </p:xfrm>
        <a:graphic>
          <a:graphicData uri="http://schemas.openxmlformats.org/presentationml/2006/ole">
            <mc:AlternateContent xmlns:mc="http://schemas.openxmlformats.org/markup-compatibility/2006">
              <mc:Choice xmlns:v="urn:schemas-microsoft-com:vml" Requires="v">
                <p:oleObj spid="_x0000_s372119" name="公式" r:id="rId9" imgW="1155065" imgH="355600" progId="Equation.3">
                  <p:embed/>
                </p:oleObj>
              </mc:Choice>
              <mc:Fallback>
                <p:oleObj name="公式" r:id="rId9" imgW="1155065" imgH="355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6496" y="5289777"/>
                        <a:ext cx="233362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0379" name="Rectangle 11"/>
          <p:cNvSpPr>
            <a:spLocks noChangeArrowheads="1"/>
          </p:cNvSpPr>
          <p:nvPr/>
        </p:nvSpPr>
        <p:spPr bwMode="auto">
          <a:xfrm>
            <a:off x="609599" y="4260850"/>
            <a:ext cx="8551862"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rPr>
              <a:t>割切</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把割切的全部边集去掉后</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由</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到</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t</a:t>
            </a:r>
            <a:r>
              <a:rPr kumimoji="1" lang="zh-CN" altLang="en-US"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无任何有向路</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10381" name="AutoShape 13"/>
          <p:cNvSpPr>
            <a:spLocks noChangeArrowheads="1"/>
          </p:cNvSpPr>
          <p:nvPr/>
        </p:nvSpPr>
        <p:spPr bwMode="auto">
          <a:xfrm rot="10800000">
            <a:off x="5775321" y="3024188"/>
            <a:ext cx="3375025" cy="358775"/>
          </a:xfrm>
          <a:prstGeom prst="wedgeRectCallout">
            <a:avLst>
              <a:gd name="adj1" fmla="val 61426"/>
              <a:gd name="adj2" fmla="val 155306"/>
            </a:avLst>
          </a:prstGeom>
          <a:solidFill>
            <a:schemeClr val="accent1"/>
          </a:solidFill>
          <a:ln w="9525">
            <a:solidFill>
              <a:schemeClr val="tx1"/>
            </a:solidFill>
            <a:miter lim="800000"/>
          </a:ln>
        </p:spPr>
        <p:txBody>
          <a:bodyPr rot="10800000" lIns="18000" tIns="0" rIns="1800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针对单一发点和收点的网络</a:t>
            </a:r>
            <a:endParaRPr kumimoji="1"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180" name="矩形 6"/>
          <p:cNvSpPr>
            <a:spLocks noChangeArrowheads="1"/>
          </p:cNvSpPr>
          <p:nvPr/>
        </p:nvSpPr>
        <p:spPr bwMode="auto">
          <a:xfrm>
            <a:off x="430209"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(3)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最大流问题</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15" name="标题 6"/>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0381"/>
                                        </p:tgtEl>
                                        <p:attrNameLst>
                                          <p:attrName>style.visibility</p:attrName>
                                        </p:attrNameLst>
                                      </p:cBhvr>
                                      <p:to>
                                        <p:strVal val="visible"/>
                                      </p:to>
                                    </p:set>
                                    <p:animEffect transition="in" filter="blinds(horizontal)">
                                      <p:cBhvr>
                                        <p:cTn id="7" dur="500"/>
                                        <p:tgtEl>
                                          <p:spTgt spid="12103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9">
                                            <p:txEl>
                                              <p:pRg st="0" end="0"/>
                                            </p:txEl>
                                          </p:spTgt>
                                        </p:tgtEl>
                                        <p:attrNameLst>
                                          <p:attrName>style.visibility</p:attrName>
                                        </p:attrNameLst>
                                      </p:cBhvr>
                                      <p:to>
                                        <p:strVal val="visible"/>
                                      </p:to>
                                    </p:set>
                                    <p:animEffect transition="in" filter="blinds(horizontal)">
                                      <p:cBhvr>
                                        <p:cTn id="12" dur="500"/>
                                        <p:tgtEl>
                                          <p:spTgt spid="1210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ChangeArrowheads="1"/>
          </p:cNvSpPr>
          <p:nvPr/>
        </p:nvSpPr>
        <p:spPr bwMode="auto">
          <a:xfrm>
            <a:off x="476250" y="1268413"/>
            <a:ext cx="8199438" cy="4897437"/>
          </a:xfrm>
          <a:prstGeom prst="rect">
            <a:avLst/>
          </a:prstGeom>
          <a:noFill/>
          <a:ln w="9525">
            <a:noFill/>
            <a:miter lim="800000"/>
          </a:ln>
        </p:spPr>
        <p:txBody>
          <a:bodyPr/>
          <a:lstStyle/>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输入二分图</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G=(X, Y, E), </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点标记为</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    0: </a:t>
            </a: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表示尚未搜索；   </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1: </a:t>
            </a: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表示饱和点；</a:t>
            </a:r>
            <a:endPar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2: </a:t>
            </a:r>
            <a:r>
              <a:rPr kumimoji="1" lang="zh-CN" altLang="en-US"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表示是无法扩大匹配的顶点</a:t>
            </a:r>
            <a:r>
              <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Step1.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任给一初始匹配</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给饱和点</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标记</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Step2.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判断</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中各顶点是否都已有非零标记</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若是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结束</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M</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为最大 </a:t>
            </a:r>
            <a:endPar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匹配</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否则</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找一</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标记点</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令</a:t>
            </a:r>
            <a:endPar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V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Step3.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判断集合</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的邻点集</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(U)=V?</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3.1.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无法扩大匹配</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给</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标记</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2</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step2.</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3.2.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在</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(U)-V</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中找一点</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判断</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是否标</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3.2.1.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则有边</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z)</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令</a:t>
            </a:r>
            <a:endPar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U</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{z}, V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V</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step3.</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3.2.2.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存在从</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到</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的可增广路</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P</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令</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M </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M</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P,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给</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anose="02020404030301010803" pitchFamily="18" charset="0"/>
                <a:ea typeface="宋体" panose="02010600030101010101"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en-US" altLang="zh-CN" sz="2200" b="1" i="0" u="none" strike="noStrike" kern="1200" cap="none" spc="0" normalizeH="0" baseline="0" noProof="0" dirty="0" err="1">
                <a:ln>
                  <a:noFill/>
                </a:ln>
                <a:solidFill>
                  <a:srgbClr val="000514"/>
                </a:solidFill>
                <a:effectLst/>
                <a:uLnTx/>
                <a:uFillTx/>
                <a:latin typeface="Garamond" panose="02020404030301010803" pitchFamily="18" charset="0"/>
                <a:ea typeface="宋体" panose="02010600030101010101"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anose="02020404030301010803" pitchFamily="18" charset="0"/>
                <a:ea typeface="宋体" panose="02010600030101010101"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标记</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宋体" panose="02010600030101010101"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step2.</a:t>
            </a:r>
            <a:endParaRPr kumimoji="1" lang="en-US" altLang="zh-CN" sz="2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p:txBody>
      </p:sp>
      <p:sp>
        <p:nvSpPr>
          <p:cNvPr id="49155" name="Text Box 4"/>
          <p:cNvSpPr txBox="1">
            <a:spLocks noChangeArrowheads="1"/>
          </p:cNvSpPr>
          <p:nvPr/>
        </p:nvSpPr>
        <p:spPr bwMode="auto">
          <a:xfrm>
            <a:off x="7812088" y="3249613"/>
            <a:ext cx="585787" cy="2528887"/>
          </a:xfrm>
          <a:prstGeom prst="rect">
            <a:avLst/>
          </a:prstGeom>
          <a:solidFill>
            <a:schemeClr val="accent1"/>
          </a:solid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匈牙利算法</a:t>
            </a: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9156" name="Text Box 5"/>
          <p:cNvSpPr txBox="1">
            <a:spLocks noChangeArrowheads="1"/>
          </p:cNvSpPr>
          <p:nvPr/>
        </p:nvSpPr>
        <p:spPr bwMode="auto">
          <a:xfrm>
            <a:off x="6831467" y="1393372"/>
            <a:ext cx="1992312" cy="9159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hlinkClick r:id="rId1"/>
              </a:rPr>
              <a:t>匈牙利</a:t>
            </a: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hlinkClick r:id="rId2"/>
              </a:rPr>
              <a:t>数学家</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Edmonds</a:t>
            </a: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于</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1965</a:t>
            </a:r>
            <a:r>
              <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年提出 </a:t>
            </a:r>
            <a:endParaRPr kumimoji="1" lang="zh-CN" altLang="en-US"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7970">
                                            <p:txEl>
                                              <p:pRg st="0" end="0"/>
                                            </p:txEl>
                                          </p:spTgt>
                                        </p:tgtEl>
                                        <p:attrNameLst>
                                          <p:attrName>style.visibility</p:attrName>
                                        </p:attrNameLst>
                                      </p:cBhvr>
                                      <p:to>
                                        <p:strVal val="visible"/>
                                      </p:to>
                                    </p:set>
                                    <p:animEffect transition="in" filter="blinds(horizontal)">
                                      <p:cBhvr>
                                        <p:cTn id="7" dur="500"/>
                                        <p:tgtEl>
                                          <p:spTgt spid="1107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7970">
                                            <p:txEl>
                                              <p:pRg st="1" end="1"/>
                                            </p:txEl>
                                          </p:spTgt>
                                        </p:tgtEl>
                                        <p:attrNameLst>
                                          <p:attrName>style.visibility</p:attrName>
                                        </p:attrNameLst>
                                      </p:cBhvr>
                                      <p:to>
                                        <p:strVal val="visible"/>
                                      </p:to>
                                    </p:set>
                                    <p:animEffect transition="in" filter="blinds(horizontal)">
                                      <p:cBhvr>
                                        <p:cTn id="12" dur="500"/>
                                        <p:tgtEl>
                                          <p:spTgt spid="1107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7970">
                                            <p:txEl>
                                              <p:pRg st="2" end="2"/>
                                            </p:txEl>
                                          </p:spTgt>
                                        </p:tgtEl>
                                        <p:attrNameLst>
                                          <p:attrName>style.visibility</p:attrName>
                                        </p:attrNameLst>
                                      </p:cBhvr>
                                      <p:to>
                                        <p:strVal val="visible"/>
                                      </p:to>
                                    </p:set>
                                    <p:animEffect transition="in" filter="blinds(horizontal)">
                                      <p:cBhvr>
                                        <p:cTn id="17" dur="500"/>
                                        <p:tgtEl>
                                          <p:spTgt spid="1107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7970">
                                            <p:txEl>
                                              <p:pRg st="3" end="3"/>
                                            </p:txEl>
                                          </p:spTgt>
                                        </p:tgtEl>
                                        <p:attrNameLst>
                                          <p:attrName>style.visibility</p:attrName>
                                        </p:attrNameLst>
                                      </p:cBhvr>
                                      <p:to>
                                        <p:strVal val="visible"/>
                                      </p:to>
                                    </p:set>
                                    <p:animEffect transition="in" filter="blinds(horizontal)">
                                      <p:cBhvr>
                                        <p:cTn id="22" dur="500"/>
                                        <p:tgtEl>
                                          <p:spTgt spid="11079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7970">
                                            <p:txEl>
                                              <p:pRg st="4" end="4"/>
                                            </p:txEl>
                                          </p:spTgt>
                                        </p:tgtEl>
                                        <p:attrNameLst>
                                          <p:attrName>style.visibility</p:attrName>
                                        </p:attrNameLst>
                                      </p:cBhvr>
                                      <p:to>
                                        <p:strVal val="visible"/>
                                      </p:to>
                                    </p:set>
                                    <p:animEffect transition="in" filter="blinds(horizontal)">
                                      <p:cBhvr>
                                        <p:cTn id="27" dur="500"/>
                                        <p:tgtEl>
                                          <p:spTgt spid="11079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07970">
                                            <p:txEl>
                                              <p:pRg st="5" end="5"/>
                                            </p:txEl>
                                          </p:spTgt>
                                        </p:tgtEl>
                                        <p:attrNameLst>
                                          <p:attrName>style.visibility</p:attrName>
                                        </p:attrNameLst>
                                      </p:cBhvr>
                                      <p:to>
                                        <p:strVal val="visible"/>
                                      </p:to>
                                    </p:set>
                                    <p:animEffect transition="in" filter="blinds(horizontal)">
                                      <p:cBhvr>
                                        <p:cTn id="32" dur="500"/>
                                        <p:tgtEl>
                                          <p:spTgt spid="11079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07970">
                                            <p:txEl>
                                              <p:pRg st="6" end="6"/>
                                            </p:txEl>
                                          </p:spTgt>
                                        </p:tgtEl>
                                        <p:attrNameLst>
                                          <p:attrName>style.visibility</p:attrName>
                                        </p:attrNameLst>
                                      </p:cBhvr>
                                      <p:to>
                                        <p:strVal val="visible"/>
                                      </p:to>
                                    </p:set>
                                    <p:animEffect transition="in" filter="blinds(horizontal)">
                                      <p:cBhvr>
                                        <p:cTn id="37" dur="500"/>
                                        <p:tgtEl>
                                          <p:spTgt spid="11079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07970">
                                            <p:txEl>
                                              <p:pRg st="7" end="7"/>
                                            </p:txEl>
                                          </p:spTgt>
                                        </p:tgtEl>
                                        <p:attrNameLst>
                                          <p:attrName>style.visibility</p:attrName>
                                        </p:attrNameLst>
                                      </p:cBhvr>
                                      <p:to>
                                        <p:strVal val="visible"/>
                                      </p:to>
                                    </p:set>
                                    <p:animEffect transition="in" filter="blinds(horizontal)">
                                      <p:cBhvr>
                                        <p:cTn id="42" dur="500"/>
                                        <p:tgtEl>
                                          <p:spTgt spid="11079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07970">
                                            <p:txEl>
                                              <p:pRg st="8" end="8"/>
                                            </p:txEl>
                                          </p:spTgt>
                                        </p:tgtEl>
                                        <p:attrNameLst>
                                          <p:attrName>style.visibility</p:attrName>
                                        </p:attrNameLst>
                                      </p:cBhvr>
                                      <p:to>
                                        <p:strVal val="visible"/>
                                      </p:to>
                                    </p:set>
                                    <p:animEffect transition="in" filter="blinds(horizontal)">
                                      <p:cBhvr>
                                        <p:cTn id="47" dur="500"/>
                                        <p:tgtEl>
                                          <p:spTgt spid="110797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07970">
                                            <p:txEl>
                                              <p:pRg st="9" end="9"/>
                                            </p:txEl>
                                          </p:spTgt>
                                        </p:tgtEl>
                                        <p:attrNameLst>
                                          <p:attrName>style.visibility</p:attrName>
                                        </p:attrNameLst>
                                      </p:cBhvr>
                                      <p:to>
                                        <p:strVal val="visible"/>
                                      </p:to>
                                    </p:set>
                                    <p:animEffect transition="in" filter="blinds(horizontal)">
                                      <p:cBhvr>
                                        <p:cTn id="52" dur="500"/>
                                        <p:tgtEl>
                                          <p:spTgt spid="110797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07970">
                                            <p:txEl>
                                              <p:pRg st="10" end="10"/>
                                            </p:txEl>
                                          </p:spTgt>
                                        </p:tgtEl>
                                        <p:attrNameLst>
                                          <p:attrName>style.visibility</p:attrName>
                                        </p:attrNameLst>
                                      </p:cBhvr>
                                      <p:to>
                                        <p:strVal val="visible"/>
                                      </p:to>
                                    </p:set>
                                    <p:animEffect transition="in" filter="blinds(horizontal)">
                                      <p:cBhvr>
                                        <p:cTn id="57" dur="500"/>
                                        <p:tgtEl>
                                          <p:spTgt spid="110797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07970">
                                            <p:txEl>
                                              <p:pRg st="11" end="11"/>
                                            </p:txEl>
                                          </p:spTgt>
                                        </p:tgtEl>
                                        <p:attrNameLst>
                                          <p:attrName>style.visibility</p:attrName>
                                        </p:attrNameLst>
                                      </p:cBhvr>
                                      <p:to>
                                        <p:strVal val="visible"/>
                                      </p:to>
                                    </p:set>
                                    <p:animEffect transition="in" filter="blinds(horizontal)">
                                      <p:cBhvr>
                                        <p:cTn id="62" dur="500"/>
                                        <p:tgtEl>
                                          <p:spTgt spid="110797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07970">
                                            <p:txEl>
                                              <p:pRg st="12" end="12"/>
                                            </p:txEl>
                                          </p:spTgt>
                                        </p:tgtEl>
                                        <p:attrNameLst>
                                          <p:attrName>style.visibility</p:attrName>
                                        </p:attrNameLst>
                                      </p:cBhvr>
                                      <p:to>
                                        <p:strVal val="visible"/>
                                      </p:to>
                                    </p:set>
                                    <p:animEffect transition="in" filter="blinds(horizontal)">
                                      <p:cBhvr>
                                        <p:cTn id="67" dur="500"/>
                                        <p:tgtEl>
                                          <p:spTgt spid="110797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107970">
                                            <p:txEl>
                                              <p:pRg st="13" end="13"/>
                                            </p:txEl>
                                          </p:spTgt>
                                        </p:tgtEl>
                                        <p:attrNameLst>
                                          <p:attrName>style.visibility</p:attrName>
                                        </p:attrNameLst>
                                      </p:cBhvr>
                                      <p:to>
                                        <p:strVal val="visible"/>
                                      </p:to>
                                    </p:set>
                                    <p:animEffect transition="in" filter="blinds(horizontal)">
                                      <p:cBhvr>
                                        <p:cTn id="72" dur="500"/>
                                        <p:tgtEl>
                                          <p:spTgt spid="11079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n w="12700">
                  <a:solidFill>
                    <a:srgbClr val="675D59"/>
                  </a:solidFill>
                </a:ln>
                <a:solidFill>
                  <a:srgbClr val="675D59">
                    <a:lumMod val="75000"/>
                  </a:srgbClr>
                </a:solidFill>
                <a:latin typeface="Times New Roman" panose="02020603050405020304" pitchFamily="18" charset="0"/>
                <a:cs typeface="Times New Roman" panose="02020603050405020304" pitchFamily="18" charset="0"/>
              </a:rPr>
              <a:t>5.5</a:t>
            </a:r>
            <a:r>
              <a:rPr lang="en-US" altLang="zh-CN" dirty="0" smtClean="0"/>
              <a:t> </a:t>
            </a:r>
            <a:r>
              <a:rPr lang="zh-CN" altLang="en-US" dirty="0"/>
              <a:t>网络流问题</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kumimoji="1" lang="en-US" altLang="zh-CN" dirty="0">
                    <a:solidFill>
                      <a:srgbClr val="003399"/>
                    </a:solidFill>
                    <a:latin typeface="Times New Roman" panose="02020603050405020304" pitchFamily="18" charset="0"/>
                    <a:ea typeface="楷体_GB2312" pitchFamily="49" charset="-122"/>
                    <a:cs typeface="Times New Roman" panose="02020603050405020304" pitchFamily="18" charset="0"/>
                  </a:rPr>
                  <a:t>(3) </a:t>
                </a:r>
                <a:r>
                  <a:rPr kumimoji="1" lang="zh-CN" altLang="en-US" dirty="0">
                    <a:solidFill>
                      <a:srgbClr val="003399"/>
                    </a:solidFill>
                    <a:latin typeface="Times New Roman" panose="02020603050405020304" pitchFamily="18" charset="0"/>
                    <a:ea typeface="楷体_GB2312" pitchFamily="49" charset="-122"/>
                    <a:cs typeface="Times New Roman" panose="02020603050405020304" pitchFamily="18" charset="0"/>
                  </a:rPr>
                  <a:t>最大流问题</a:t>
                </a:r>
                <a:endParaRPr kumimoji="1" lang="en-US" altLang="zh-CN" dirty="0">
                  <a:solidFill>
                    <a:srgbClr val="003399"/>
                  </a:solidFill>
                  <a:latin typeface="Times New Roman" panose="02020603050405020304" pitchFamily="18" charset="0"/>
                  <a:ea typeface="楷体_GB2312" pitchFamily="49" charset="-122"/>
                  <a:cs typeface="Times New Roman" panose="02020603050405020304" pitchFamily="18" charset="0"/>
                </a:endParaRPr>
              </a:p>
              <a:p>
                <a:pPr>
                  <a:buFont typeface="Wingdings" panose="05000000000000000000" pitchFamily="2" charset="2"/>
                  <a:buChar char="l"/>
                </a:pPr>
                <a:r>
                  <a:rPr kumimoji="1" lang="zh-CN" altLang="en-US" dirty="0">
                    <a:latin typeface="Times New Roman" panose="02020603050405020304" pitchFamily="18" charset="0"/>
                    <a:ea typeface="楷体_GB2312" pitchFamily="49" charset="-122"/>
                    <a:cs typeface="Times New Roman" panose="02020603050405020304" pitchFamily="18" charset="0"/>
                  </a:rPr>
                  <a:t>例</a:t>
                </a:r>
                <a:r>
                  <a:rPr kumimoji="1" lang="en-US" altLang="zh-CN" dirty="0">
                    <a:latin typeface="Times New Roman" panose="02020603050405020304" pitchFamily="18" charset="0"/>
                    <a:ea typeface="楷体_GB2312" pitchFamily="49" charset="-122"/>
                    <a:cs typeface="Times New Roman" panose="02020603050405020304" pitchFamily="18" charset="0"/>
                  </a:rPr>
                  <a:t>5.5.1</a:t>
                </a:r>
                <a:endParaRPr kumimoji="1" lang="en-US" altLang="zh-CN" dirty="0">
                  <a:latin typeface="Times New Roman" panose="02020603050405020304" pitchFamily="18" charset="0"/>
                  <a:ea typeface="楷体_GB2312" pitchFamily="49" charset="-122"/>
                  <a:cs typeface="Times New Roman" panose="02020603050405020304" pitchFamily="18" charset="0"/>
                </a:endParaRPr>
              </a:p>
              <a:p>
                <a:pPr marL="457200" lvl="1" indent="0">
                  <a:buNone/>
                </a:pPr>
                <a:r>
                  <a:rPr kumimoji="1" lang="zh-CN" altLang="en-US" sz="2000" dirty="0" smtClean="0">
                    <a:latin typeface="Times New Roman" panose="02020603050405020304" pitchFamily="18" charset="0"/>
                    <a:ea typeface="楷体_GB2312" pitchFamily="49" charset="-122"/>
                    <a:cs typeface="Times New Roman" panose="02020603050405020304" pitchFamily="18" charset="0"/>
                  </a:rPr>
                  <a:t>图中</a:t>
                </a:r>
                <a:r>
                  <a:rPr kumimoji="1" lang="zh-CN" altLang="en-US" sz="2000" dirty="0">
                    <a:latin typeface="Times New Roman" panose="02020603050405020304" pitchFamily="18" charset="0"/>
                    <a:ea typeface="楷体_GB2312" pitchFamily="49" charset="-122"/>
                    <a:cs typeface="Times New Roman" panose="02020603050405020304" pitchFamily="18" charset="0"/>
                  </a:rPr>
                  <a:t>令</a:t>
                </a:r>
                <a:r>
                  <a:rPr kumimoji="1" lang="en-US" altLang="zh-CN" sz="2000" dirty="0">
                    <a:latin typeface="Times New Roman" panose="02020603050405020304" pitchFamily="18" charset="0"/>
                    <a:ea typeface="楷体_GB2312" pitchFamily="49" charset="-122"/>
                    <a:cs typeface="Times New Roman" panose="02020603050405020304" pitchFamily="18" charset="0"/>
                  </a:rPr>
                  <a:t>S={s}</a:t>
                </a:r>
                <a:endParaRPr kumimoji="1" lang="en-US" altLang="zh-CN" sz="2000" dirty="0">
                  <a:latin typeface="Times New Roman" panose="02020603050405020304" pitchFamily="18" charset="0"/>
                  <a:ea typeface="楷体_GB2312" pitchFamily="49" charset="-122"/>
                  <a:cs typeface="Times New Roman" panose="02020603050405020304" pitchFamily="18" charset="0"/>
                </a:endParaRPr>
              </a:p>
              <a:p>
                <a:pPr marL="457200" lvl="1" indent="0">
                  <a:buNone/>
                </a:pPr>
                <a:r>
                  <a:rPr kumimoji="1" lang="zh-CN" altLang="en-US" sz="2000" dirty="0">
                    <a:latin typeface="Times New Roman" panose="02020603050405020304" pitchFamily="18" charset="0"/>
                    <a:ea typeface="楷体_GB2312" pitchFamily="49" charset="-122"/>
                    <a:cs typeface="Times New Roman" panose="02020603050405020304" pitchFamily="18" charset="0"/>
                  </a:rPr>
                  <a:t>则（</a:t>
                </a:r>
                <a:r>
                  <a:rPr kumimoji="1" lang="en-US" altLang="zh-CN" sz="2000" dirty="0">
                    <a:latin typeface="Times New Roman" panose="02020603050405020304" pitchFamily="18" charset="0"/>
                    <a:ea typeface="楷体_GB2312" pitchFamily="49" charset="-122"/>
                    <a:cs typeface="Times New Roman" panose="02020603050405020304" pitchFamily="18" charset="0"/>
                  </a:rPr>
                  <a:t>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smtClean="0">
                            <a:latin typeface="Cambria Math" panose="02040503050406030204" pitchFamily="18" charset="0"/>
                          </a:rPr>
                          <m:t>𝐒</m:t>
                        </m:r>
                      </m:e>
                    </m:acc>
                  </m:oMath>
                </a14:m>
                <a:r>
                  <a:rPr kumimoji="1" lang="zh-CN" altLang="en-US"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s,a</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s,c</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s,d</a:t>
                </a:r>
                <a:r>
                  <a:rPr kumimoji="1" lang="en-US" altLang="zh-CN" sz="2000" dirty="0">
                    <a:latin typeface="Times New Roman" panose="02020603050405020304" pitchFamily="18" charset="0"/>
                    <a:ea typeface="楷体_GB2312" pitchFamily="49" charset="-122"/>
                    <a:cs typeface="Times New Roman" panose="02020603050405020304" pitchFamily="18" charset="0"/>
                  </a:rPr>
                  <a:t>)}, C(S,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smtClean="0">
                            <a:latin typeface="Cambria Math" panose="02040503050406030204" pitchFamily="18" charset="0"/>
                          </a:rPr>
                          <m:t>𝐒</m:t>
                        </m:r>
                      </m:e>
                    </m:acc>
                  </m:oMath>
                </a14:m>
                <a:r>
                  <a:rPr kumimoji="1" lang="en-US" altLang="zh-CN" sz="2000" dirty="0">
                    <a:latin typeface="Times New Roman" panose="02020603050405020304" pitchFamily="18" charset="0"/>
                    <a:ea typeface="楷体_GB2312" pitchFamily="49" charset="-122"/>
                    <a:cs typeface="Times New Roman" panose="02020603050405020304" pitchFamily="18" charset="0"/>
                  </a:rPr>
                  <a:t>)=6</a:t>
                </a:r>
                <a:endParaRPr kumimoji="1" lang="en-US" altLang="zh-CN" sz="2000" dirty="0">
                  <a:latin typeface="Times New Roman" panose="02020603050405020304" pitchFamily="18" charset="0"/>
                  <a:ea typeface="楷体_GB2312" pitchFamily="49" charset="-122"/>
                  <a:cs typeface="Times New Roman" panose="02020603050405020304" pitchFamily="18" charset="0"/>
                </a:endParaRPr>
              </a:p>
              <a:p>
                <a:pPr marL="457200" lvl="1" indent="0">
                  <a:buNone/>
                </a:pPr>
                <a:r>
                  <a:rPr kumimoji="1" lang="zh-CN" altLang="en-US" sz="2000" dirty="0">
                    <a:latin typeface="Times New Roman" panose="02020603050405020304" pitchFamily="18" charset="0"/>
                    <a:ea typeface="楷体_GB2312" pitchFamily="49" charset="-122"/>
                    <a:cs typeface="Times New Roman" panose="02020603050405020304" pitchFamily="18" charset="0"/>
                  </a:rPr>
                  <a:t>令</a:t>
                </a:r>
                <a:r>
                  <a:rPr kumimoji="1" lang="en-US" altLang="zh-CN" sz="2000" dirty="0">
                    <a:latin typeface="Times New Roman" panose="02020603050405020304" pitchFamily="18" charset="0"/>
                    <a:ea typeface="楷体_GB2312" pitchFamily="49" charset="-122"/>
                    <a:cs typeface="Times New Roman" panose="02020603050405020304" pitchFamily="18" charset="0"/>
                  </a:rPr>
                  <a:t>S={</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s,a,c</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endParaRPr kumimoji="1" lang="en-US" altLang="zh-CN" sz="2000" dirty="0">
                  <a:latin typeface="Times New Roman" panose="02020603050405020304" pitchFamily="18" charset="0"/>
                  <a:ea typeface="楷体_GB2312" pitchFamily="49" charset="-122"/>
                  <a:cs typeface="Times New Roman" panose="02020603050405020304" pitchFamily="18" charset="0"/>
                </a:endParaRPr>
              </a:p>
              <a:p>
                <a:pPr marL="457200" lvl="1" indent="0">
                  <a:buNone/>
                </a:pPr>
                <a:r>
                  <a:rPr kumimoji="1" lang="zh-CN" altLang="en-US" sz="2000" dirty="0">
                    <a:latin typeface="Times New Roman" panose="02020603050405020304" pitchFamily="18" charset="0"/>
                    <a:ea typeface="楷体_GB2312" pitchFamily="49" charset="-122"/>
                    <a:cs typeface="Times New Roman" panose="02020603050405020304" pitchFamily="18" charset="0"/>
                  </a:rPr>
                  <a:t>则</a:t>
                </a:r>
                <a:r>
                  <a:rPr kumimoji="1" lang="en-US" altLang="zh-CN" sz="2000" dirty="0">
                    <a:latin typeface="Times New Roman" panose="02020603050405020304" pitchFamily="18" charset="0"/>
                    <a:ea typeface="楷体_GB2312" pitchFamily="49" charset="-122"/>
                    <a:cs typeface="Times New Roman" panose="02020603050405020304" pitchFamily="18" charset="0"/>
                  </a:rPr>
                  <a:t>(S,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smtClean="0">
                            <a:latin typeface="Cambria Math" panose="02040503050406030204" pitchFamily="18" charset="0"/>
                          </a:rPr>
                          <m:t>𝐒</m:t>
                        </m:r>
                      </m:e>
                    </m:acc>
                  </m:oMath>
                </a14:m>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a,b</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c,b</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smtClean="0">
                    <a:latin typeface="Times New Roman" panose="02020603050405020304" pitchFamily="18" charset="0"/>
                    <a:ea typeface="楷体_GB2312" pitchFamily="49" charset="-122"/>
                    <a:cs typeface="Times New Roman" panose="02020603050405020304" pitchFamily="18" charset="0"/>
                  </a:rPr>
                  <a:t>c,t</a:t>
                </a:r>
                <a:r>
                  <a:rPr kumimoji="1" lang="en-US" altLang="zh-CN" sz="2000" dirty="0" smtClean="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smtClean="0">
                    <a:latin typeface="Times New Roman" panose="02020603050405020304" pitchFamily="18" charset="0"/>
                    <a:ea typeface="楷体_GB2312" pitchFamily="49" charset="-122"/>
                    <a:cs typeface="Times New Roman" panose="02020603050405020304" pitchFamily="18" charset="0"/>
                  </a:rPr>
                  <a:t>c,d</a:t>
                </a:r>
                <a:r>
                  <a:rPr kumimoji="1" lang="en-US" altLang="zh-CN" sz="2000" dirty="0" smtClean="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s,d</a:t>
                </a:r>
                <a:r>
                  <a:rPr kumimoji="1" lang="en-US" altLang="zh-CN" sz="2000" dirty="0">
                    <a:latin typeface="Times New Roman" panose="02020603050405020304" pitchFamily="18" charset="0"/>
                    <a:ea typeface="楷体_GB2312" pitchFamily="49" charset="-122"/>
                    <a:cs typeface="Times New Roman" panose="02020603050405020304" pitchFamily="18" charset="0"/>
                  </a:rPr>
                  <a:t>)}, C(S,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a:latin typeface="Cambria Math" panose="02040503050406030204" pitchFamily="18" charset="0"/>
                          </a:rPr>
                          <m:t>𝐒</m:t>
                        </m:r>
                      </m:e>
                    </m:acc>
                  </m:oMath>
                </a14:m>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smtClean="0">
                    <a:latin typeface="Times New Roman" panose="02020603050405020304" pitchFamily="18" charset="0"/>
                    <a:ea typeface="楷体_GB2312" pitchFamily="49" charset="-122"/>
                    <a:cs typeface="Times New Roman" panose="02020603050405020304" pitchFamily="18" charset="0"/>
                  </a:rPr>
                  <a:t>11</a:t>
                </a:r>
                <a:endParaRPr kumimoji="1" lang="en-US" altLang="zh-CN" sz="2000" dirty="0" smtClean="0">
                  <a:latin typeface="Times New Roman" panose="02020603050405020304" pitchFamily="18" charset="0"/>
                  <a:ea typeface="楷体_GB2312" pitchFamily="49" charset="-122"/>
                  <a:cs typeface="Times New Roman" panose="02020603050405020304" pitchFamily="18" charset="0"/>
                </a:endParaRPr>
              </a:p>
              <a:p>
                <a:pPr lvl="1">
                  <a:buFont typeface="Wingdings" panose="05000000000000000000" pitchFamily="2" charset="2"/>
                  <a:buChar char="l"/>
                </a:pPr>
                <a:endParaRPr kumimoji="1" lang="en-US" altLang="zh-CN" dirty="0">
                  <a:latin typeface="Times New Roman" panose="02020603050405020304" pitchFamily="18" charset="0"/>
                  <a:ea typeface="楷体_GB2312" pitchFamily="49" charset="-122"/>
                  <a:cs typeface="Times New Roman" panose="02020603050405020304" pitchFamily="18" charset="0"/>
                </a:endParaRPr>
              </a:p>
              <a:p>
                <a:pPr>
                  <a:buFont typeface="Wingdings" panose="05000000000000000000" pitchFamily="2" charset="2"/>
                  <a:buChar char="l"/>
                </a:pPr>
                <a:r>
                  <a:rPr kumimoji="1" lang="zh-CN" altLang="en-US" dirty="0">
                    <a:latin typeface="Times New Roman" panose="02020603050405020304" pitchFamily="18" charset="0"/>
                    <a:ea typeface="楷体_GB2312" pitchFamily="49" charset="-122"/>
                    <a:cs typeface="Times New Roman" panose="02020603050405020304" pitchFamily="18" charset="0"/>
                  </a:rPr>
                  <a:t>定理</a:t>
                </a:r>
                <a:r>
                  <a:rPr kumimoji="1" lang="en-US" altLang="zh-CN" dirty="0">
                    <a:latin typeface="Times New Roman" panose="02020603050405020304" pitchFamily="18" charset="0"/>
                    <a:ea typeface="楷体_GB2312" pitchFamily="49" charset="-122"/>
                    <a:cs typeface="Times New Roman" panose="02020603050405020304" pitchFamily="18" charset="0"/>
                  </a:rPr>
                  <a:t>5.5.1</a:t>
                </a:r>
                <a:endParaRPr kumimoji="1" lang="en-US" altLang="zh-CN" dirty="0">
                  <a:latin typeface="Times New Roman" panose="02020603050405020304" pitchFamily="18" charset="0"/>
                  <a:ea typeface="楷体_GB2312" pitchFamily="49" charset="-122"/>
                  <a:cs typeface="Times New Roman" panose="02020603050405020304" pitchFamily="18" charset="0"/>
                </a:endParaRPr>
              </a:p>
              <a:p>
                <a:pPr marL="457200" lvl="1" indent="0">
                  <a:buNone/>
                </a:pPr>
                <a:r>
                  <a:rPr kumimoji="1" lang="zh-CN" altLang="en-US" sz="2400" dirty="0">
                    <a:latin typeface="Times New Roman" panose="02020603050405020304" pitchFamily="18" charset="0"/>
                    <a:ea typeface="楷体_GB2312" pitchFamily="49" charset="-122"/>
                    <a:cs typeface="Times New Roman" panose="02020603050405020304" pitchFamily="18" charset="0"/>
                  </a:rPr>
                  <a:t>网络的最大流量小于等于最小的切割容量，即</a:t>
                </a:r>
                <a:endParaRPr kumimoji="1" lang="en-US" altLang="zh-CN" sz="2400" dirty="0">
                  <a:latin typeface="Times New Roman" panose="02020603050405020304" pitchFamily="18" charset="0"/>
                  <a:ea typeface="楷体_GB2312" pitchFamily="49" charset="-122"/>
                  <a:cs typeface="Times New Roman" panose="02020603050405020304" pitchFamily="18" charset="0"/>
                </a:endParaRPr>
              </a:p>
              <a:p>
                <a:pPr marL="457200" lvl="1" indent="0">
                  <a:buNone/>
                </a:pPr>
                <a:r>
                  <a:rPr kumimoji="1" lang="en-US" altLang="zh-CN" sz="2400" dirty="0" err="1">
                    <a:latin typeface="Times New Roman" panose="02020603050405020304" pitchFamily="18" charset="0"/>
                    <a:ea typeface="楷体_GB2312" pitchFamily="49" charset="-122"/>
                    <a:cs typeface="Times New Roman" panose="02020603050405020304" pitchFamily="18" charset="0"/>
                  </a:rPr>
                  <a:t>maxw</a:t>
                </a:r>
                <a14:m>
                  <m:oMath xmlns:m="http://schemas.openxmlformats.org/officeDocument/2006/math">
                    <m:r>
                      <a:rPr lang="en-US" altLang="zh-CN" sz="2400" b="1">
                        <a:latin typeface="Cambria Math" panose="02040503050406030204" pitchFamily="18" charset="0"/>
                      </a:rPr>
                      <m:t>≤</m:t>
                    </m:r>
                  </m:oMath>
                </a14:m>
                <a:r>
                  <a:rPr kumimoji="1" lang="en-US" altLang="zh-CN" sz="2400" dirty="0">
                    <a:latin typeface="Times New Roman" panose="02020603050405020304" pitchFamily="18" charset="0"/>
                    <a:ea typeface="楷体_GB2312" pitchFamily="49" charset="-122"/>
                    <a:cs typeface="Times New Roman" panose="02020603050405020304" pitchFamily="18" charset="0"/>
                  </a:rPr>
                  <a:t>minC</a:t>
                </a:r>
                <a:endParaRPr kumimoji="1" lang="zh-CN" altLang="en-US" sz="2400" dirty="0">
                  <a:latin typeface="Times New Roman" panose="02020603050405020304" pitchFamily="18" charset="0"/>
                  <a:ea typeface="楷体_GB2312" pitchFamily="49"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6" t="-10" r="6" b="3"/>
                </a:stretch>
              </a:blipFill>
            </p:spPr>
            <p:txBody>
              <a:bodyPr/>
              <a:lstStyle/>
              <a:p>
                <a:r>
                  <a:rPr lang="zh-CN" altLang="en-US">
                    <a:noFill/>
                  </a:rPr>
                  <a:t> </a:t>
                </a:r>
              </a:p>
            </p:txBody>
          </p:sp>
        </mc:Fallback>
      </mc:AlternateContent>
      <p:sp>
        <p:nvSpPr>
          <p:cNvPr id="77" name="Oval 76"/>
          <p:cNvSpPr/>
          <p:nvPr/>
        </p:nvSpPr>
        <p:spPr>
          <a:xfrm>
            <a:off x="6849491" y="178488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8" name="Oval 77"/>
          <p:cNvSpPr/>
          <p:nvPr/>
        </p:nvSpPr>
        <p:spPr>
          <a:xfrm>
            <a:off x="7729057" y="1780680"/>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9" name="Oval 78"/>
          <p:cNvSpPr/>
          <p:nvPr/>
        </p:nvSpPr>
        <p:spPr>
          <a:xfrm>
            <a:off x="6305206" y="260348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0" name="Oval 79"/>
          <p:cNvSpPr/>
          <p:nvPr/>
        </p:nvSpPr>
        <p:spPr>
          <a:xfrm>
            <a:off x="7311045" y="259913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1" name="Oval 80"/>
          <p:cNvSpPr/>
          <p:nvPr/>
        </p:nvSpPr>
        <p:spPr>
          <a:xfrm>
            <a:off x="7367649" y="3303075"/>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2" name="Oval 81"/>
          <p:cNvSpPr/>
          <p:nvPr/>
        </p:nvSpPr>
        <p:spPr>
          <a:xfrm>
            <a:off x="8560725" y="259913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83" name="Straight Arrow Connector 82"/>
          <p:cNvCxnSpPr>
            <a:stCxn id="79" idx="0"/>
            <a:endCxn id="77" idx="3"/>
          </p:cNvCxnSpPr>
          <p:nvPr/>
        </p:nvCxnSpPr>
        <p:spPr>
          <a:xfrm flipV="1">
            <a:off x="6366166" y="1888947"/>
            <a:ext cx="501180" cy="7145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82" idx="1"/>
          </p:cNvCxnSpPr>
          <p:nvPr/>
        </p:nvCxnSpPr>
        <p:spPr>
          <a:xfrm>
            <a:off x="7850977" y="1888947"/>
            <a:ext cx="727603" cy="7280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6"/>
          </p:cNvCxnSpPr>
          <p:nvPr/>
        </p:nvCxnSpPr>
        <p:spPr>
          <a:xfrm flipV="1">
            <a:off x="6427126" y="2650947"/>
            <a:ext cx="853440" cy="1350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9" idx="5"/>
            <a:endCxn id="81" idx="2"/>
          </p:cNvCxnSpPr>
          <p:nvPr/>
        </p:nvCxnSpPr>
        <p:spPr>
          <a:xfrm>
            <a:off x="6409271" y="2707554"/>
            <a:ext cx="958378" cy="65648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2" idx="3"/>
          </p:cNvCxnSpPr>
          <p:nvPr/>
        </p:nvCxnSpPr>
        <p:spPr>
          <a:xfrm flipV="1">
            <a:off x="7463445" y="2703199"/>
            <a:ext cx="1115135" cy="60572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80" idx="1"/>
          </p:cNvCxnSpPr>
          <p:nvPr/>
        </p:nvCxnSpPr>
        <p:spPr>
          <a:xfrm>
            <a:off x="6903262" y="1921604"/>
            <a:ext cx="425638" cy="69538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956171" y="1878713"/>
            <a:ext cx="433252" cy="6884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7434488" y="1921604"/>
            <a:ext cx="401468" cy="71910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367649" y="1902524"/>
            <a:ext cx="359889" cy="68460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81" idx="1"/>
          </p:cNvCxnSpPr>
          <p:nvPr/>
        </p:nvCxnSpPr>
        <p:spPr>
          <a:xfrm>
            <a:off x="7336737" y="2746742"/>
            <a:ext cx="48767" cy="57418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80" idx="5"/>
          </p:cNvCxnSpPr>
          <p:nvPr/>
        </p:nvCxnSpPr>
        <p:spPr>
          <a:xfrm flipH="1" flipV="1">
            <a:off x="7415110" y="2703199"/>
            <a:ext cx="32876" cy="6132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7426214" y="2652722"/>
            <a:ext cx="1104031" cy="247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941289" y="2398544"/>
            <a:ext cx="356188" cy="461665"/>
          </a:xfrm>
          <a:prstGeom prst="rect">
            <a:avLst/>
          </a:prstGeom>
          <a:noFill/>
        </p:spPr>
        <p:txBody>
          <a:bodyPr wrap="none" rtlCol="0">
            <a:spAutoFit/>
          </a:bodyPr>
          <a:lstStyle/>
          <a:p>
            <a:r>
              <a:rPr lang="en-US" altLang="zh-CN" dirty="0">
                <a:solidFill>
                  <a:srgbClr val="4D5B6B"/>
                </a:solidFill>
              </a:rPr>
              <a:t>s</a:t>
            </a:r>
            <a:endParaRPr lang="zh-CN" altLang="en-US" dirty="0">
              <a:solidFill>
                <a:srgbClr val="4D5B6B"/>
              </a:solidFill>
            </a:endParaRPr>
          </a:p>
        </p:txBody>
      </p:sp>
      <p:sp>
        <p:nvSpPr>
          <p:cNvPr id="96" name="TextBox 95"/>
          <p:cNvSpPr txBox="1"/>
          <p:nvPr/>
        </p:nvSpPr>
        <p:spPr>
          <a:xfrm>
            <a:off x="8697126" y="2406528"/>
            <a:ext cx="287258" cy="461665"/>
          </a:xfrm>
          <a:prstGeom prst="rect">
            <a:avLst/>
          </a:prstGeom>
          <a:noFill/>
        </p:spPr>
        <p:txBody>
          <a:bodyPr wrap="none" rtlCol="0">
            <a:spAutoFit/>
          </a:bodyPr>
          <a:lstStyle/>
          <a:p>
            <a:r>
              <a:rPr lang="en-US" altLang="zh-CN" dirty="0">
                <a:solidFill>
                  <a:srgbClr val="4D5B6B"/>
                </a:solidFill>
              </a:rPr>
              <a:t>t</a:t>
            </a:r>
            <a:endParaRPr lang="zh-CN" altLang="en-US" dirty="0">
              <a:solidFill>
                <a:srgbClr val="4D5B6B"/>
              </a:solidFill>
            </a:endParaRPr>
          </a:p>
        </p:txBody>
      </p:sp>
      <p:sp>
        <p:nvSpPr>
          <p:cNvPr id="97" name="TextBox 96"/>
          <p:cNvSpPr txBox="1"/>
          <p:nvPr/>
        </p:nvSpPr>
        <p:spPr>
          <a:xfrm>
            <a:off x="7634305" y="1421277"/>
            <a:ext cx="372218" cy="461665"/>
          </a:xfrm>
          <a:prstGeom prst="rect">
            <a:avLst/>
          </a:prstGeom>
          <a:noFill/>
        </p:spPr>
        <p:txBody>
          <a:bodyPr wrap="none" rtlCol="0">
            <a:spAutoFit/>
          </a:bodyPr>
          <a:lstStyle/>
          <a:p>
            <a:r>
              <a:rPr lang="en-US" altLang="zh-CN" dirty="0">
                <a:solidFill>
                  <a:srgbClr val="4D5B6B"/>
                </a:solidFill>
              </a:rPr>
              <a:t>b</a:t>
            </a:r>
            <a:endParaRPr lang="zh-CN" altLang="en-US" dirty="0">
              <a:solidFill>
                <a:srgbClr val="4D5B6B"/>
              </a:solidFill>
            </a:endParaRPr>
          </a:p>
        </p:txBody>
      </p:sp>
      <p:sp>
        <p:nvSpPr>
          <p:cNvPr id="98" name="TextBox 97"/>
          <p:cNvSpPr txBox="1"/>
          <p:nvPr/>
        </p:nvSpPr>
        <p:spPr>
          <a:xfrm>
            <a:off x="6734760" y="1421276"/>
            <a:ext cx="356188" cy="461665"/>
          </a:xfrm>
          <a:prstGeom prst="rect">
            <a:avLst/>
          </a:prstGeom>
          <a:noFill/>
        </p:spPr>
        <p:txBody>
          <a:bodyPr wrap="none" rtlCol="0">
            <a:spAutoFit/>
          </a:bodyPr>
          <a:lstStyle/>
          <a:p>
            <a:r>
              <a:rPr lang="en-US" altLang="zh-CN" dirty="0">
                <a:solidFill>
                  <a:srgbClr val="4D5B6B"/>
                </a:solidFill>
              </a:rPr>
              <a:t>a</a:t>
            </a:r>
            <a:endParaRPr lang="zh-CN" altLang="en-US" dirty="0">
              <a:solidFill>
                <a:srgbClr val="4D5B6B"/>
              </a:solidFill>
            </a:endParaRPr>
          </a:p>
        </p:txBody>
      </p:sp>
      <p:sp>
        <p:nvSpPr>
          <p:cNvPr id="99" name="TextBox 98"/>
          <p:cNvSpPr txBox="1"/>
          <p:nvPr/>
        </p:nvSpPr>
        <p:spPr>
          <a:xfrm>
            <a:off x="7147399" y="1490327"/>
            <a:ext cx="356188" cy="461665"/>
          </a:xfrm>
          <a:prstGeom prst="rect">
            <a:avLst/>
          </a:prstGeom>
          <a:noFill/>
        </p:spPr>
        <p:txBody>
          <a:bodyPr wrap="none" rtlCol="0">
            <a:spAutoFit/>
          </a:bodyPr>
          <a:lstStyle/>
          <a:p>
            <a:r>
              <a:rPr lang="en-US" altLang="zh-CN" dirty="0">
                <a:solidFill>
                  <a:srgbClr val="4D5B6B"/>
                </a:solidFill>
              </a:rPr>
              <a:t>1</a:t>
            </a:r>
            <a:endParaRPr lang="zh-CN" altLang="en-US" dirty="0">
              <a:solidFill>
                <a:srgbClr val="4D5B6B"/>
              </a:solidFill>
            </a:endParaRPr>
          </a:p>
        </p:txBody>
      </p:sp>
      <p:sp>
        <p:nvSpPr>
          <p:cNvPr id="100" name="TextBox 99"/>
          <p:cNvSpPr txBox="1"/>
          <p:nvPr/>
        </p:nvSpPr>
        <p:spPr>
          <a:xfrm>
            <a:off x="7262087" y="3342115"/>
            <a:ext cx="372218" cy="461665"/>
          </a:xfrm>
          <a:prstGeom prst="rect">
            <a:avLst/>
          </a:prstGeom>
          <a:noFill/>
        </p:spPr>
        <p:txBody>
          <a:bodyPr wrap="none" rtlCol="0">
            <a:spAutoFit/>
          </a:bodyPr>
          <a:lstStyle/>
          <a:p>
            <a:r>
              <a:rPr lang="en-US" altLang="zh-CN" dirty="0">
                <a:solidFill>
                  <a:srgbClr val="4D5B6B"/>
                </a:solidFill>
              </a:rPr>
              <a:t>d</a:t>
            </a:r>
            <a:endParaRPr lang="zh-CN" altLang="en-US" dirty="0">
              <a:solidFill>
                <a:srgbClr val="4D5B6B"/>
              </a:solidFill>
            </a:endParaRPr>
          </a:p>
        </p:txBody>
      </p:sp>
      <p:sp>
        <p:nvSpPr>
          <p:cNvPr id="101" name="TextBox 100"/>
          <p:cNvSpPr txBox="1"/>
          <p:nvPr/>
        </p:nvSpPr>
        <p:spPr>
          <a:xfrm>
            <a:off x="8115884" y="1896402"/>
            <a:ext cx="356188" cy="461665"/>
          </a:xfrm>
          <a:prstGeom prst="rect">
            <a:avLst/>
          </a:prstGeom>
          <a:noFill/>
        </p:spPr>
        <p:txBody>
          <a:bodyPr wrap="none" rtlCol="0">
            <a:spAutoFit/>
          </a:bodyPr>
          <a:lstStyle/>
          <a:p>
            <a:r>
              <a:rPr lang="en-US" altLang="zh-CN" dirty="0">
                <a:solidFill>
                  <a:srgbClr val="4D5B6B"/>
                </a:solidFill>
              </a:rPr>
              <a:t>1</a:t>
            </a:r>
            <a:endParaRPr lang="zh-CN" altLang="en-US" dirty="0">
              <a:solidFill>
                <a:srgbClr val="4D5B6B"/>
              </a:solidFill>
            </a:endParaRPr>
          </a:p>
        </p:txBody>
      </p:sp>
      <p:sp>
        <p:nvSpPr>
          <p:cNvPr id="102" name="TextBox 101"/>
          <p:cNvSpPr txBox="1"/>
          <p:nvPr/>
        </p:nvSpPr>
        <p:spPr>
          <a:xfrm>
            <a:off x="6333824" y="1925657"/>
            <a:ext cx="356188" cy="461665"/>
          </a:xfrm>
          <a:prstGeom prst="rect">
            <a:avLst/>
          </a:prstGeom>
          <a:noFill/>
        </p:spPr>
        <p:txBody>
          <a:bodyPr wrap="square" rtlCol="0">
            <a:spAutoFit/>
          </a:bodyPr>
          <a:lstStyle/>
          <a:p>
            <a:r>
              <a:rPr lang="en-US" altLang="zh-CN" dirty="0">
                <a:solidFill>
                  <a:srgbClr val="4D5B6B"/>
                </a:solidFill>
              </a:rPr>
              <a:t>2</a:t>
            </a:r>
            <a:endParaRPr lang="zh-CN" altLang="en-US" dirty="0">
              <a:solidFill>
                <a:srgbClr val="4D5B6B"/>
              </a:solidFill>
            </a:endParaRPr>
          </a:p>
        </p:txBody>
      </p:sp>
      <p:sp>
        <p:nvSpPr>
          <p:cNvPr id="103" name="TextBox 102"/>
          <p:cNvSpPr txBox="1"/>
          <p:nvPr/>
        </p:nvSpPr>
        <p:spPr>
          <a:xfrm>
            <a:off x="6597069" y="2290285"/>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04" name="TextBox 103"/>
          <p:cNvSpPr txBox="1"/>
          <p:nvPr/>
        </p:nvSpPr>
        <p:spPr>
          <a:xfrm>
            <a:off x="6819543" y="2063918"/>
            <a:ext cx="356188" cy="461665"/>
          </a:xfrm>
          <a:prstGeom prst="rect">
            <a:avLst/>
          </a:prstGeom>
          <a:noFill/>
        </p:spPr>
        <p:txBody>
          <a:bodyPr wrap="none" rtlCol="0">
            <a:spAutoFit/>
          </a:bodyPr>
          <a:lstStyle/>
          <a:p>
            <a:r>
              <a:rPr lang="en-US" altLang="zh-CN" dirty="0">
                <a:solidFill>
                  <a:srgbClr val="4D5B6B"/>
                </a:solidFill>
              </a:rPr>
              <a:t>2</a:t>
            </a:r>
            <a:endParaRPr lang="zh-CN" altLang="en-US" dirty="0">
              <a:solidFill>
                <a:srgbClr val="4D5B6B"/>
              </a:solidFill>
            </a:endParaRPr>
          </a:p>
        </p:txBody>
      </p:sp>
      <p:sp>
        <p:nvSpPr>
          <p:cNvPr id="105" name="TextBox 104"/>
          <p:cNvSpPr txBox="1"/>
          <p:nvPr/>
        </p:nvSpPr>
        <p:spPr>
          <a:xfrm>
            <a:off x="7041908" y="1867104"/>
            <a:ext cx="356188" cy="461665"/>
          </a:xfrm>
          <a:prstGeom prst="rect">
            <a:avLst/>
          </a:prstGeom>
          <a:noFill/>
        </p:spPr>
        <p:txBody>
          <a:bodyPr wrap="none" rtlCol="0">
            <a:spAutoFit/>
          </a:bodyPr>
          <a:lstStyle/>
          <a:p>
            <a:r>
              <a:rPr lang="en-US" altLang="zh-CN" dirty="0">
                <a:solidFill>
                  <a:srgbClr val="4D5B6B"/>
                </a:solidFill>
              </a:rPr>
              <a:t>4</a:t>
            </a:r>
            <a:endParaRPr lang="zh-CN" altLang="en-US" dirty="0">
              <a:solidFill>
                <a:srgbClr val="4D5B6B"/>
              </a:solidFill>
            </a:endParaRPr>
          </a:p>
        </p:txBody>
      </p:sp>
      <p:sp>
        <p:nvSpPr>
          <p:cNvPr id="106" name="TextBox 105"/>
          <p:cNvSpPr txBox="1"/>
          <p:nvPr/>
        </p:nvSpPr>
        <p:spPr>
          <a:xfrm>
            <a:off x="7306815" y="1873573"/>
            <a:ext cx="356188" cy="461665"/>
          </a:xfrm>
          <a:prstGeom prst="rect">
            <a:avLst/>
          </a:prstGeom>
          <a:noFill/>
        </p:spPr>
        <p:txBody>
          <a:bodyPr wrap="none" rtlCol="0">
            <a:spAutoFit/>
          </a:bodyPr>
          <a:lstStyle/>
          <a:p>
            <a:r>
              <a:rPr lang="en-US" altLang="zh-CN" dirty="0">
                <a:solidFill>
                  <a:srgbClr val="4D5B6B"/>
                </a:solidFill>
              </a:rPr>
              <a:t>2</a:t>
            </a:r>
            <a:endParaRPr lang="zh-CN" altLang="en-US" dirty="0">
              <a:solidFill>
                <a:srgbClr val="4D5B6B"/>
              </a:solidFill>
            </a:endParaRPr>
          </a:p>
        </p:txBody>
      </p:sp>
      <p:sp>
        <p:nvSpPr>
          <p:cNvPr id="107" name="TextBox 106"/>
          <p:cNvSpPr txBox="1"/>
          <p:nvPr/>
        </p:nvSpPr>
        <p:spPr>
          <a:xfrm>
            <a:off x="7571871" y="2111359"/>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08" name="TextBox 107"/>
          <p:cNvSpPr txBox="1"/>
          <p:nvPr/>
        </p:nvSpPr>
        <p:spPr>
          <a:xfrm>
            <a:off x="6568051" y="2875333"/>
            <a:ext cx="356188" cy="461665"/>
          </a:xfrm>
          <a:prstGeom prst="rect">
            <a:avLst/>
          </a:prstGeom>
          <a:noFill/>
        </p:spPr>
        <p:txBody>
          <a:bodyPr wrap="none" rtlCol="0">
            <a:spAutoFit/>
          </a:bodyPr>
          <a:lstStyle/>
          <a:p>
            <a:r>
              <a:rPr lang="en-US" altLang="zh-CN" dirty="0">
                <a:solidFill>
                  <a:srgbClr val="4D5B6B"/>
                </a:solidFill>
              </a:rPr>
              <a:t>1</a:t>
            </a:r>
            <a:endParaRPr lang="zh-CN" altLang="en-US" dirty="0">
              <a:solidFill>
                <a:srgbClr val="4D5B6B"/>
              </a:solidFill>
            </a:endParaRPr>
          </a:p>
        </p:txBody>
      </p:sp>
      <p:sp>
        <p:nvSpPr>
          <p:cNvPr id="109" name="TextBox 108"/>
          <p:cNvSpPr txBox="1"/>
          <p:nvPr/>
        </p:nvSpPr>
        <p:spPr>
          <a:xfrm>
            <a:off x="7757144" y="2550950"/>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10" name="TextBox 109"/>
          <p:cNvSpPr txBox="1"/>
          <p:nvPr/>
        </p:nvSpPr>
        <p:spPr>
          <a:xfrm>
            <a:off x="7962273" y="2886543"/>
            <a:ext cx="356188" cy="461665"/>
          </a:xfrm>
          <a:prstGeom prst="rect">
            <a:avLst/>
          </a:prstGeom>
          <a:noFill/>
        </p:spPr>
        <p:txBody>
          <a:bodyPr wrap="none" rtlCol="0">
            <a:spAutoFit/>
          </a:bodyPr>
          <a:lstStyle/>
          <a:p>
            <a:r>
              <a:rPr lang="en-US" altLang="zh-CN" dirty="0">
                <a:solidFill>
                  <a:srgbClr val="4D5B6B"/>
                </a:solidFill>
              </a:rPr>
              <a:t>2</a:t>
            </a:r>
            <a:endParaRPr lang="zh-CN" altLang="en-US" dirty="0">
              <a:solidFill>
                <a:srgbClr val="4D5B6B"/>
              </a:solidFill>
            </a:endParaRPr>
          </a:p>
        </p:txBody>
      </p:sp>
      <p:sp>
        <p:nvSpPr>
          <p:cNvPr id="111" name="TextBox 110"/>
          <p:cNvSpPr txBox="1"/>
          <p:nvPr/>
        </p:nvSpPr>
        <p:spPr>
          <a:xfrm>
            <a:off x="7341955" y="2742239"/>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12" name="TextBox 111"/>
          <p:cNvSpPr txBox="1"/>
          <p:nvPr/>
        </p:nvSpPr>
        <p:spPr>
          <a:xfrm>
            <a:off x="7074339" y="2738966"/>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cxnSp>
        <p:nvCxnSpPr>
          <p:cNvPr id="113" name="Straight Arrow Connector 112"/>
          <p:cNvCxnSpPr/>
          <p:nvPr/>
        </p:nvCxnSpPr>
        <p:spPr>
          <a:xfrm>
            <a:off x="6957879" y="1841640"/>
            <a:ext cx="76965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97"/>
          <p:cNvSpPr txBox="1"/>
          <p:nvPr/>
        </p:nvSpPr>
        <p:spPr>
          <a:xfrm>
            <a:off x="6967956" y="2290252"/>
            <a:ext cx="356188" cy="461665"/>
          </a:xfrm>
          <a:prstGeom prst="rect">
            <a:avLst/>
          </a:prstGeom>
          <a:noFill/>
        </p:spPr>
        <p:txBody>
          <a:bodyPr wrap="none" rtlCol="0">
            <a:spAutoFit/>
          </a:bodyPr>
          <a:lstStyle/>
          <a:p>
            <a:r>
              <a:rPr lang="en-US" altLang="zh-CN" dirty="0">
                <a:solidFill>
                  <a:srgbClr val="4D5B6B"/>
                </a:solidFill>
              </a:rPr>
              <a:t>c</a:t>
            </a:r>
            <a:endParaRPr lang="zh-CN" altLang="en-US" dirty="0">
              <a:solidFill>
                <a:srgbClr val="4D5B6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9" name="Rectangle 3"/>
          <p:cNvSpPr>
            <a:spLocks noChangeArrowheads="1"/>
          </p:cNvSpPr>
          <p:nvPr/>
        </p:nvSpPr>
        <p:spPr bwMode="auto">
          <a:xfrm>
            <a:off x="509586" y="1779588"/>
            <a:ext cx="8191500" cy="449969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40000"/>
              </a:spcAft>
              <a:buClrTx/>
              <a:buSzTx/>
              <a:buFontTx/>
              <a:buNone/>
              <a:defRPr/>
            </a:pP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rPr>
              <a:t>增流路径</a:t>
            </a:r>
            <a:endPar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如果网络的容许流并不是最大流，就一定存在着从</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t    </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rPr>
              <a:t>增流路径</a:t>
            </a:r>
            <a:endPar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令</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s,i</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2</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k</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是一条从</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初级路径</a:t>
            </a:r>
            <a:r>
              <a:rPr kumimoji="1" lang="en-US" altLang="zh-CN" sz="2400" b="1" i="0" u="none" strike="noStrike" kern="1200" cap="none" spc="0" normalizeH="0" baseline="0" noProof="0" dirty="0" err="1"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1" lang="en-US" altLang="zh-CN" sz="2400" b="1" i="1" u="none" strike="noStrike" kern="1200" cap="none" spc="0" normalizeH="0" baseline="-25000" noProof="0" dirty="0" err="1"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st</a:t>
            </a:r>
            <a:endParaRPr kumimoji="1" lang="en-US" altLang="zh-CN" sz="2400" b="1" i="1" u="none" strike="noStrike" kern="1200" cap="none" spc="0" normalizeH="0" baseline="-25000" noProof="0" dirty="0"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endParaRPr kumimoji="1" lang="en-US" altLang="zh-CN" sz="2400" b="1" i="1" u="none" strike="noStrike" kern="1200" cap="none" spc="0" normalizeH="0" baseline="-2500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FF66CC"/>
                </a:solidFill>
                <a:effectLst/>
                <a:uLnTx/>
                <a:uFillTx/>
                <a:latin typeface="Times New Roman" panose="02020603050405020304" pitchFamily="18" charset="0"/>
                <a:ea typeface="楷体_GB2312" pitchFamily="49" charset="-122"/>
                <a:cs typeface="Times New Roman" panose="02020603050405020304" pitchFamily="18" charset="0"/>
              </a:rPr>
              <a:t>a.</a:t>
            </a:r>
            <a:r>
              <a:rPr kumimoji="1" lang="en-US" altLang="zh-CN"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rPr>
              <a:t>前向边的情况：</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每条边的方向都是从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到</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smtClean="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j+1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如果这条路径上每条边</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e</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都有</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f</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&lt;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c</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ij</a:t>
            </a:r>
            <a:endPar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那么令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7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这时令</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每条边的流都增加</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δ</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结果仍然是网络的容许流分布，但流量比先前增加了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δ</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212420" name="Object 2"/>
          <p:cNvGraphicFramePr>
            <a:graphicFrameLocks noChangeAspect="1"/>
          </p:cNvGraphicFramePr>
          <p:nvPr/>
        </p:nvGraphicFramePr>
        <p:xfrm>
          <a:off x="2401251" y="4704398"/>
          <a:ext cx="2154237" cy="609600"/>
        </p:xfrm>
        <a:graphic>
          <a:graphicData uri="http://schemas.openxmlformats.org/presentationml/2006/ole">
            <mc:AlternateContent xmlns:mc="http://schemas.openxmlformats.org/markup-compatibility/2006">
              <mc:Choice xmlns:v="urn:schemas-microsoft-com:vml" Requires="v">
                <p:oleObj spid="_x0000_s373818" name="公式" r:id="rId1" imgW="34137600" imgH="9753600" progId="Equation.3">
                  <p:embed/>
                </p:oleObj>
              </mc:Choice>
              <mc:Fallback>
                <p:oleObj name="公式" r:id="rId1" imgW="34137600" imgH="9753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251" y="4704398"/>
                        <a:ext cx="21542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矩形 6"/>
          <p:cNvSpPr>
            <a:spLocks noChangeArrowheads="1"/>
          </p:cNvSpPr>
          <p:nvPr/>
        </p:nvSpPr>
        <p:spPr bwMode="auto">
          <a:xfrm>
            <a:off x="328611"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(4)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2419">
                                            <p:txEl>
                                              <p:pRg st="1" end="1"/>
                                            </p:txEl>
                                          </p:spTgt>
                                        </p:tgtEl>
                                        <p:attrNameLst>
                                          <p:attrName>style.visibility</p:attrName>
                                        </p:attrNameLst>
                                      </p:cBhvr>
                                      <p:to>
                                        <p:strVal val="visible"/>
                                      </p:to>
                                    </p:set>
                                    <p:animEffect transition="in" filter="blinds(horizontal)">
                                      <p:cBhvr>
                                        <p:cTn id="7" dur="500"/>
                                        <p:tgtEl>
                                          <p:spTgt spid="1212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12419">
                                            <p:txEl>
                                              <p:pRg st="2" end="2"/>
                                            </p:txEl>
                                          </p:spTgt>
                                        </p:tgtEl>
                                        <p:attrNameLst>
                                          <p:attrName>style.visibility</p:attrName>
                                        </p:attrNameLst>
                                      </p:cBhvr>
                                      <p:to>
                                        <p:strVal val="visible"/>
                                      </p:to>
                                    </p:set>
                                    <p:animEffect transition="in" filter="blinds(horizontal)">
                                      <p:cBhvr>
                                        <p:cTn id="10" dur="500"/>
                                        <p:tgtEl>
                                          <p:spTgt spid="1212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12419">
                                            <p:txEl>
                                              <p:pRg st="3" end="3"/>
                                            </p:txEl>
                                          </p:spTgt>
                                        </p:tgtEl>
                                        <p:attrNameLst>
                                          <p:attrName>style.visibility</p:attrName>
                                        </p:attrNameLst>
                                      </p:cBhvr>
                                      <p:to>
                                        <p:strVal val="visible"/>
                                      </p:to>
                                    </p:set>
                                    <p:animEffect transition="in" filter="blinds(horizontal)">
                                      <p:cBhvr>
                                        <p:cTn id="15" dur="500"/>
                                        <p:tgtEl>
                                          <p:spTgt spid="121241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12419">
                                            <p:txEl>
                                              <p:pRg st="5" end="5"/>
                                            </p:txEl>
                                          </p:spTgt>
                                        </p:tgtEl>
                                        <p:attrNameLst>
                                          <p:attrName>style.visibility</p:attrName>
                                        </p:attrNameLst>
                                      </p:cBhvr>
                                      <p:to>
                                        <p:strVal val="visible"/>
                                      </p:to>
                                    </p:set>
                                    <p:animEffect transition="in" filter="blinds(horizontal)">
                                      <p:cBhvr>
                                        <p:cTn id="18" dur="500"/>
                                        <p:tgtEl>
                                          <p:spTgt spid="121241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12419">
                                            <p:txEl>
                                              <p:pRg st="6" end="6"/>
                                            </p:txEl>
                                          </p:spTgt>
                                        </p:tgtEl>
                                        <p:attrNameLst>
                                          <p:attrName>style.visibility</p:attrName>
                                        </p:attrNameLst>
                                      </p:cBhvr>
                                      <p:to>
                                        <p:strVal val="visible"/>
                                      </p:to>
                                    </p:set>
                                    <p:animEffect transition="in" filter="blinds(horizontal)">
                                      <p:cBhvr>
                                        <p:cTn id="23" dur="500"/>
                                        <p:tgtEl>
                                          <p:spTgt spid="1212419">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12419">
                                            <p:txEl>
                                              <p:pRg st="7" end="7"/>
                                            </p:txEl>
                                          </p:spTgt>
                                        </p:tgtEl>
                                        <p:attrNameLst>
                                          <p:attrName>style.visibility</p:attrName>
                                        </p:attrNameLst>
                                      </p:cBhvr>
                                      <p:to>
                                        <p:strVal val="visible"/>
                                      </p:to>
                                    </p:set>
                                    <p:animEffect transition="in" filter="blinds(horizontal)">
                                      <p:cBhvr>
                                        <p:cTn id="28" dur="500"/>
                                        <p:tgtEl>
                                          <p:spTgt spid="121241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12420"/>
                                        </p:tgtEl>
                                        <p:attrNameLst>
                                          <p:attrName>style.visibility</p:attrName>
                                        </p:attrNameLst>
                                      </p:cBhvr>
                                      <p:to>
                                        <p:strVal val="visible"/>
                                      </p:to>
                                    </p:set>
                                    <p:animEffect transition="in" filter="blinds(horizontal)">
                                      <p:cBhvr>
                                        <p:cTn id="31" dur="500"/>
                                        <p:tgtEl>
                                          <p:spTgt spid="12124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12419">
                                            <p:txEl>
                                              <p:pRg st="8" end="8"/>
                                            </p:txEl>
                                          </p:spTgt>
                                        </p:tgtEl>
                                        <p:attrNameLst>
                                          <p:attrName>style.visibility</p:attrName>
                                        </p:attrNameLst>
                                      </p:cBhvr>
                                      <p:to>
                                        <p:strVal val="visible"/>
                                      </p:to>
                                    </p:set>
                                    <p:animEffect transition="in" filter="blinds(horizontal)">
                                      <p:cBhvr>
                                        <p:cTn id="36" dur="500"/>
                                        <p:tgtEl>
                                          <p:spTgt spid="1212419">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212419">
                                            <p:txEl>
                                              <p:pRg st="9" end="9"/>
                                            </p:txEl>
                                          </p:spTgt>
                                        </p:tgtEl>
                                        <p:attrNameLst>
                                          <p:attrName>style.visibility</p:attrName>
                                        </p:attrNameLst>
                                      </p:cBhvr>
                                      <p:to>
                                        <p:strVal val="visible"/>
                                      </p:to>
                                    </p:set>
                                    <p:animEffect transition="in" filter="blinds(horizontal)">
                                      <p:cBhvr>
                                        <p:cTn id="39" dur="500"/>
                                        <p:tgtEl>
                                          <p:spTgt spid="12124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4" name="Rectangle 4"/>
          <p:cNvSpPr>
            <a:spLocks noChangeArrowheads="1"/>
          </p:cNvSpPr>
          <p:nvPr/>
        </p:nvSpPr>
        <p:spPr bwMode="auto">
          <a:xfrm>
            <a:off x="839102" y="3800475"/>
            <a:ext cx="7623175" cy="45720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该道路上</a:t>
            </a:r>
            <a:r>
              <a:rPr kumimoji="1" lang="en-US" altLang="zh-CN"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δ=1</a:t>
            </a:r>
            <a:r>
              <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，即沿这条</a:t>
            </a:r>
            <a:r>
              <a:rPr kumimoji="1" lang="en-US" altLang="zh-CN"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s-t</a:t>
            </a:r>
            <a:r>
              <a:rPr kumimoji="1" lang="zh-CN" altLang="en-US"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道路网络的流量最多可增加</a:t>
            </a:r>
            <a:r>
              <a:rPr kumimoji="1" lang="en-US" altLang="zh-CN"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1</a:t>
            </a:r>
            <a:endParaRPr kumimoji="1" lang="en-US" altLang="zh-CN" sz="24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endParaRPr>
          </a:p>
        </p:txBody>
      </p:sp>
      <p:sp>
        <p:nvSpPr>
          <p:cNvPr id="1213445" name="Rectangle 5"/>
          <p:cNvSpPr>
            <a:spLocks noChangeArrowheads="1"/>
          </p:cNvSpPr>
          <p:nvPr/>
        </p:nvSpPr>
        <p:spPr bwMode="auto">
          <a:xfrm>
            <a:off x="839102" y="4429125"/>
            <a:ext cx="2622550" cy="82232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cs typeface="+mn-cs"/>
              </a:rPr>
              <a:t>有后向边怎么办？</a:t>
            </a:r>
            <a:endParaRPr kumimoji="1" lang="zh-CN" altLang="en-US" sz="2400" b="1" i="0" u="none" strike="noStrike" kern="120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cs typeface="+mn-cs"/>
            </a:endParaRPr>
          </a:p>
        </p:txBody>
      </p:sp>
      <p:sp>
        <p:nvSpPr>
          <p:cNvPr id="102405" name="矩形 6"/>
          <p:cNvSpPr>
            <a:spLocks noChangeArrowheads="1"/>
          </p:cNvSpPr>
          <p:nvPr/>
        </p:nvSpPr>
        <p:spPr bwMode="auto">
          <a:xfrm>
            <a:off x="488265"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(4)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8"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7" name="Oval 6"/>
          <p:cNvSpPr/>
          <p:nvPr/>
        </p:nvSpPr>
        <p:spPr>
          <a:xfrm>
            <a:off x="3335862" y="2047465"/>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Oval 8"/>
          <p:cNvSpPr/>
          <p:nvPr/>
        </p:nvSpPr>
        <p:spPr>
          <a:xfrm>
            <a:off x="6297799" y="272350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9"/>
          <p:cNvSpPr/>
          <p:nvPr/>
        </p:nvSpPr>
        <p:spPr>
          <a:xfrm>
            <a:off x="2500610" y="296734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10"/>
          <p:cNvSpPr/>
          <p:nvPr/>
        </p:nvSpPr>
        <p:spPr>
          <a:xfrm>
            <a:off x="3976208" y="324666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Oval 11"/>
          <p:cNvSpPr/>
          <p:nvPr/>
        </p:nvSpPr>
        <p:spPr>
          <a:xfrm>
            <a:off x="5454696" y="324121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3" name="Straight Arrow Connector 12"/>
          <p:cNvCxnSpPr>
            <a:endCxn id="11" idx="0"/>
          </p:cNvCxnSpPr>
          <p:nvPr/>
        </p:nvCxnSpPr>
        <p:spPr>
          <a:xfrm>
            <a:off x="3447163" y="2139226"/>
            <a:ext cx="590005" cy="11074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3"/>
          </p:cNvCxnSpPr>
          <p:nvPr/>
        </p:nvCxnSpPr>
        <p:spPr>
          <a:xfrm flipV="1">
            <a:off x="5576616" y="2827573"/>
            <a:ext cx="739038" cy="47460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5" idx="3"/>
          </p:cNvCxnSpPr>
          <p:nvPr/>
        </p:nvCxnSpPr>
        <p:spPr>
          <a:xfrm flipV="1">
            <a:off x="4074900" y="2389778"/>
            <a:ext cx="768713" cy="8712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5" idx="5"/>
            <a:endCxn id="12" idx="1"/>
          </p:cNvCxnSpPr>
          <p:nvPr/>
        </p:nvCxnSpPr>
        <p:spPr>
          <a:xfrm>
            <a:off x="4929823" y="2389778"/>
            <a:ext cx="542728" cy="8692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7" idx="3"/>
          </p:cNvCxnSpPr>
          <p:nvPr/>
        </p:nvCxnSpPr>
        <p:spPr>
          <a:xfrm flipV="1">
            <a:off x="2604675" y="2151530"/>
            <a:ext cx="749042" cy="8336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68838" y="2871000"/>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19" name="TextBox 18"/>
          <p:cNvSpPr txBox="1"/>
          <p:nvPr/>
        </p:nvSpPr>
        <p:spPr>
          <a:xfrm flipH="1">
            <a:off x="6437574" y="2583027"/>
            <a:ext cx="232356" cy="369332"/>
          </a:xfrm>
          <a:prstGeom prst="rect">
            <a:avLst/>
          </a:prstGeom>
          <a:noFill/>
        </p:spPr>
        <p:txBody>
          <a:bodyPr wrap="square" rtlCol="0">
            <a:spAutoFit/>
          </a:bodyPr>
          <a:lstStyle/>
          <a:p>
            <a:r>
              <a:rPr lang="en-US" altLang="zh-CN" sz="1800" dirty="0"/>
              <a:t>t</a:t>
            </a:r>
            <a:endParaRPr lang="zh-CN" altLang="zh-CN" sz="1800" dirty="0"/>
          </a:p>
        </p:txBody>
      </p:sp>
      <p:sp>
        <p:nvSpPr>
          <p:cNvPr id="20" name="TextBox 19"/>
          <p:cNvSpPr txBox="1"/>
          <p:nvPr/>
        </p:nvSpPr>
        <p:spPr>
          <a:xfrm>
            <a:off x="4705331" y="1923759"/>
            <a:ext cx="333746" cy="369332"/>
          </a:xfrm>
          <a:prstGeom prst="rect">
            <a:avLst/>
          </a:prstGeom>
          <a:noFill/>
        </p:spPr>
        <p:txBody>
          <a:bodyPr wrap="none" rtlCol="0">
            <a:spAutoFit/>
          </a:bodyPr>
          <a:lstStyle/>
          <a:p>
            <a:r>
              <a:rPr lang="en-US" altLang="zh-CN" sz="1800" dirty="0"/>
              <a:t>i</a:t>
            </a:r>
            <a:r>
              <a:rPr lang="en-US" altLang="zh-CN" sz="1800" baseline="-25000" dirty="0"/>
              <a:t>3</a:t>
            </a:r>
            <a:endParaRPr lang="zh-CN" altLang="zh-CN" sz="1800" dirty="0"/>
          </a:p>
        </p:txBody>
      </p:sp>
      <p:sp>
        <p:nvSpPr>
          <p:cNvPr id="21" name="TextBox 20"/>
          <p:cNvSpPr txBox="1"/>
          <p:nvPr/>
        </p:nvSpPr>
        <p:spPr>
          <a:xfrm>
            <a:off x="5372011" y="3346491"/>
            <a:ext cx="333746" cy="369332"/>
          </a:xfrm>
          <a:prstGeom prst="rect">
            <a:avLst/>
          </a:prstGeom>
          <a:noFill/>
        </p:spPr>
        <p:txBody>
          <a:bodyPr wrap="none" rtlCol="0">
            <a:spAutoFit/>
          </a:bodyPr>
          <a:lstStyle/>
          <a:p>
            <a:r>
              <a:rPr lang="en-US" altLang="zh-CN" sz="1800" dirty="0"/>
              <a:t>i</a:t>
            </a:r>
            <a:r>
              <a:rPr lang="en-US" altLang="zh-CN" sz="1800" baseline="-25000" dirty="0"/>
              <a:t>4</a:t>
            </a:r>
            <a:endParaRPr lang="zh-CN" altLang="zh-CN" sz="1800" dirty="0"/>
          </a:p>
        </p:txBody>
      </p:sp>
      <p:sp>
        <p:nvSpPr>
          <p:cNvPr id="22" name="TextBox 21"/>
          <p:cNvSpPr txBox="1"/>
          <p:nvPr/>
        </p:nvSpPr>
        <p:spPr>
          <a:xfrm>
            <a:off x="3908027" y="3375370"/>
            <a:ext cx="333746" cy="369332"/>
          </a:xfrm>
          <a:prstGeom prst="rect">
            <a:avLst/>
          </a:prstGeom>
          <a:noFill/>
        </p:spPr>
        <p:txBody>
          <a:bodyPr wrap="none" rtlCol="0">
            <a:spAutoFit/>
          </a:bodyPr>
          <a:lstStyle/>
          <a:p>
            <a:r>
              <a:rPr lang="en-US" altLang="zh-CN" sz="1800" dirty="0"/>
              <a:t>i</a:t>
            </a:r>
            <a:r>
              <a:rPr lang="en-US" altLang="zh-CN" sz="1800" baseline="-25000" dirty="0"/>
              <a:t>2</a:t>
            </a:r>
            <a:endParaRPr lang="zh-CN" altLang="zh-CN" sz="1800" dirty="0"/>
          </a:p>
        </p:txBody>
      </p:sp>
      <p:sp>
        <p:nvSpPr>
          <p:cNvPr id="23" name="TextBox 22"/>
          <p:cNvSpPr txBox="1"/>
          <p:nvPr/>
        </p:nvSpPr>
        <p:spPr>
          <a:xfrm>
            <a:off x="2284679" y="2293091"/>
            <a:ext cx="659155" cy="369332"/>
          </a:xfrm>
          <a:prstGeom prst="rect">
            <a:avLst/>
          </a:prstGeom>
          <a:noFill/>
        </p:spPr>
        <p:txBody>
          <a:bodyPr wrap="none" rtlCol="0">
            <a:spAutoFit/>
          </a:bodyPr>
          <a:lstStyle/>
          <a:p>
            <a:r>
              <a:rPr lang="en-US" altLang="zh-CN" sz="1800" dirty="0" smtClean="0"/>
              <a:t>(5,3)</a:t>
            </a:r>
            <a:endParaRPr lang="zh-CN" altLang="zh-CN" sz="1800" dirty="0"/>
          </a:p>
        </p:txBody>
      </p:sp>
      <p:sp>
        <p:nvSpPr>
          <p:cNvPr id="24" name="TextBox 23"/>
          <p:cNvSpPr txBox="1"/>
          <p:nvPr/>
        </p:nvSpPr>
        <p:spPr>
          <a:xfrm>
            <a:off x="3673083" y="2337613"/>
            <a:ext cx="771078" cy="369332"/>
          </a:xfrm>
          <a:prstGeom prst="rect">
            <a:avLst/>
          </a:prstGeom>
          <a:noFill/>
        </p:spPr>
        <p:txBody>
          <a:bodyPr wrap="square" rtlCol="0">
            <a:spAutoFit/>
          </a:bodyPr>
          <a:lstStyle/>
          <a:p>
            <a:r>
              <a:rPr lang="en-US" altLang="zh-CN" sz="1800" dirty="0" smtClean="0"/>
              <a:t>(2,1)</a:t>
            </a:r>
            <a:endParaRPr lang="zh-CN" altLang="zh-CN" sz="1800" dirty="0"/>
          </a:p>
        </p:txBody>
      </p:sp>
      <p:sp>
        <p:nvSpPr>
          <p:cNvPr id="25" name="Oval 24"/>
          <p:cNvSpPr/>
          <p:nvPr/>
        </p:nvSpPr>
        <p:spPr>
          <a:xfrm>
            <a:off x="4825758" y="2285713"/>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6" name="TextBox 25"/>
          <p:cNvSpPr txBox="1"/>
          <p:nvPr/>
        </p:nvSpPr>
        <p:spPr>
          <a:xfrm>
            <a:off x="5127274" y="2569085"/>
            <a:ext cx="659155" cy="369332"/>
          </a:xfrm>
          <a:prstGeom prst="rect">
            <a:avLst/>
          </a:prstGeom>
          <a:noFill/>
        </p:spPr>
        <p:txBody>
          <a:bodyPr wrap="none" rtlCol="0">
            <a:spAutoFit/>
          </a:bodyPr>
          <a:lstStyle/>
          <a:p>
            <a:r>
              <a:rPr lang="en-US" altLang="zh-CN" sz="1800" dirty="0" smtClean="0"/>
              <a:t>(4,1)</a:t>
            </a:r>
            <a:endParaRPr lang="zh-CN" altLang="zh-CN" sz="1800" dirty="0"/>
          </a:p>
        </p:txBody>
      </p:sp>
      <p:sp>
        <p:nvSpPr>
          <p:cNvPr id="27" name="TextBox 26"/>
          <p:cNvSpPr txBox="1"/>
          <p:nvPr/>
        </p:nvSpPr>
        <p:spPr>
          <a:xfrm>
            <a:off x="5871347" y="3023084"/>
            <a:ext cx="659155" cy="369332"/>
          </a:xfrm>
          <a:prstGeom prst="rect">
            <a:avLst/>
          </a:prstGeom>
          <a:noFill/>
        </p:spPr>
        <p:txBody>
          <a:bodyPr wrap="none" rtlCol="0">
            <a:spAutoFit/>
          </a:bodyPr>
          <a:lstStyle/>
          <a:p>
            <a:r>
              <a:rPr lang="en-US" altLang="zh-CN" sz="1800" dirty="0" smtClean="0"/>
              <a:t>(5,2)</a:t>
            </a:r>
            <a:endParaRPr lang="zh-CN" altLang="zh-CN" sz="1800" dirty="0"/>
          </a:p>
        </p:txBody>
      </p:sp>
      <p:sp>
        <p:nvSpPr>
          <p:cNvPr id="28" name="TextBox 27"/>
          <p:cNvSpPr txBox="1"/>
          <p:nvPr/>
        </p:nvSpPr>
        <p:spPr>
          <a:xfrm>
            <a:off x="4336934" y="2769612"/>
            <a:ext cx="702143" cy="369332"/>
          </a:xfrm>
          <a:prstGeom prst="rect">
            <a:avLst/>
          </a:prstGeom>
          <a:noFill/>
        </p:spPr>
        <p:txBody>
          <a:bodyPr wrap="square" rtlCol="0">
            <a:spAutoFit/>
          </a:bodyPr>
          <a:lstStyle/>
          <a:p>
            <a:r>
              <a:rPr lang="en-US" altLang="zh-CN" sz="1800" dirty="0" smtClean="0"/>
              <a:t>(6,2)</a:t>
            </a:r>
            <a:endParaRPr lang="zh-CN" altLang="zh-CN" sz="1800" dirty="0"/>
          </a:p>
        </p:txBody>
      </p:sp>
      <p:sp>
        <p:nvSpPr>
          <p:cNvPr id="29" name="TextBox 21"/>
          <p:cNvSpPr txBox="1"/>
          <p:nvPr/>
        </p:nvSpPr>
        <p:spPr>
          <a:xfrm>
            <a:off x="3353717" y="1518001"/>
            <a:ext cx="333746" cy="369332"/>
          </a:xfrm>
          <a:prstGeom prst="rect">
            <a:avLst/>
          </a:prstGeom>
          <a:noFill/>
        </p:spPr>
        <p:txBody>
          <a:bodyPr wrap="none" rtlCol="0">
            <a:spAutoFit/>
          </a:bodyPr>
          <a:lstStyle/>
          <a:p>
            <a:r>
              <a:rPr lang="en-US" altLang="zh-CN" sz="1800" dirty="0" smtClean="0"/>
              <a:t>i</a:t>
            </a:r>
            <a:r>
              <a:rPr lang="en-US" altLang="zh-CN" sz="1800" baseline="-25000" dirty="0"/>
              <a:t>1</a:t>
            </a:r>
            <a:endParaRPr lang="zh-CN"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3444"/>
                                        </p:tgtEl>
                                        <p:attrNameLst>
                                          <p:attrName>style.visibility</p:attrName>
                                        </p:attrNameLst>
                                      </p:cBhvr>
                                      <p:to>
                                        <p:strVal val="visible"/>
                                      </p:to>
                                    </p:set>
                                    <p:animEffect transition="in" filter="blinds(horizontal)">
                                      <p:cBhvr>
                                        <p:cTn id="7" dur="500"/>
                                        <p:tgtEl>
                                          <p:spTgt spid="1213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3445"/>
                                        </p:tgtEl>
                                        <p:attrNameLst>
                                          <p:attrName>style.visibility</p:attrName>
                                        </p:attrNameLst>
                                      </p:cBhvr>
                                      <p:to>
                                        <p:strVal val="visible"/>
                                      </p:to>
                                    </p:set>
                                    <p:animEffect transition="in" filter="blinds(horizontal)">
                                      <p:cBhvr>
                                        <p:cTn id="12" dur="500"/>
                                        <p:tgtEl>
                                          <p:spTgt spid="121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4" grpId="0"/>
      <p:bldP spid="12134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7" name="Rectangle 3"/>
          <p:cNvSpPr>
            <a:spLocks noChangeArrowheads="1"/>
          </p:cNvSpPr>
          <p:nvPr/>
        </p:nvSpPr>
        <p:spPr bwMode="auto">
          <a:xfrm>
            <a:off x="511175" y="1743075"/>
            <a:ext cx="7426325" cy="249299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dirty="0">
                <a:ln>
                  <a:noFill/>
                </a:ln>
                <a:solidFill>
                  <a:srgbClr val="FF66CC"/>
                </a:solidFill>
                <a:effectLst/>
                <a:uLnTx/>
                <a:uFillTx/>
                <a:latin typeface="Arial" panose="020B0604020202020204" pitchFamily="34" charset="0"/>
                <a:ea typeface="楷体_GB2312" pitchFamily="49" charset="-122"/>
                <a:cs typeface="+mn-cs"/>
              </a:rPr>
              <a:t>b.</a:t>
            </a:r>
            <a:r>
              <a:rPr kumimoji="1" lang="en-US" altLang="zh-CN" sz="24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后向边的情况：</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下图的</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δ=1</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，在这条道路上的增流过程是</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汇点的流入量增加</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是从</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4</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获得</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4</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要保持流的守恒，应使</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34</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增加</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而</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3</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的守恒是由</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3</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少供应</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个单位流而得到保证</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因此增流路径中的后向边</a:t>
            </a:r>
            <a:r>
              <a:rPr kumimoji="1" lang="en-US" altLang="zh-CN" sz="20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Arial" panose="020B0604020202020204" pitchFamily="34" charset="0"/>
                <a:ea typeface="宋体" panose="02010600030101010101" pitchFamily="2" charset="-122"/>
                <a:cs typeface="+mn-cs"/>
              </a:rPr>
              <a:t>ji</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一定要</a:t>
            </a:r>
            <a:r>
              <a:rPr kumimoji="1" lang="en-US" altLang="zh-CN" sz="20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a:t>
            </a:r>
            <a:r>
              <a:rPr kumimoji="1" lang="en-US" altLang="zh-CN" sz="2000" b="1" i="0" u="none" strike="noStrike" kern="1200" cap="none" spc="0" normalizeH="0" baseline="-25000" noProof="0" dirty="0" err="1">
                <a:ln>
                  <a:noFill/>
                </a:ln>
                <a:solidFill>
                  <a:srgbClr val="000000"/>
                </a:solidFill>
                <a:effectLst/>
                <a:uLnTx/>
                <a:uFillTx/>
                <a:latin typeface="Arial" panose="020B0604020202020204" pitchFamily="34" charset="0"/>
                <a:ea typeface="宋体" panose="02010600030101010101" pitchFamily="2" charset="-122"/>
                <a:cs typeface="+mn-cs"/>
              </a:rPr>
              <a:t>ji</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&gt;0,</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这时</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由于</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3</a:t>
            </a:r>
            <a:endPar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少供应</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，只有从</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多索取</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才能保持守恒</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endPar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214469" name="Object 2"/>
          <p:cNvGraphicFramePr>
            <a:graphicFrameLocks noChangeAspect="1"/>
          </p:cNvGraphicFramePr>
          <p:nvPr/>
        </p:nvGraphicFramePr>
        <p:xfrm>
          <a:off x="1350963" y="3854450"/>
          <a:ext cx="1666875" cy="482600"/>
        </p:xfrm>
        <a:graphic>
          <a:graphicData uri="http://schemas.openxmlformats.org/presentationml/2006/ole">
            <mc:AlternateContent xmlns:mc="http://schemas.openxmlformats.org/markup-compatibility/2006">
              <mc:Choice xmlns:v="urn:schemas-microsoft-com:vml" Requires="v">
                <p:oleObj spid="_x0000_s374841" name="公式" r:id="rId1" imgW="26416000" imgH="7721600" progId="Equation.3">
                  <p:embed/>
                </p:oleObj>
              </mc:Choice>
              <mc:Fallback>
                <p:oleObj name="公式" r:id="rId1" imgW="26416000" imgH="7721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3854450"/>
                        <a:ext cx="16668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矩形 6"/>
          <p:cNvSpPr>
            <a:spLocks noChangeArrowheads="1"/>
          </p:cNvSpPr>
          <p:nvPr/>
        </p:nvSpPr>
        <p:spPr bwMode="auto">
          <a:xfrm>
            <a:off x="227013"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(4)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8"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9" name="Oval 29"/>
          <p:cNvSpPr/>
          <p:nvPr/>
        </p:nvSpPr>
        <p:spPr>
          <a:xfrm>
            <a:off x="3496148" y="444848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30"/>
          <p:cNvSpPr/>
          <p:nvPr/>
        </p:nvSpPr>
        <p:spPr>
          <a:xfrm>
            <a:off x="6458085" y="512452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31"/>
          <p:cNvSpPr/>
          <p:nvPr/>
        </p:nvSpPr>
        <p:spPr>
          <a:xfrm>
            <a:off x="2660896" y="536836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Oval 32"/>
          <p:cNvSpPr/>
          <p:nvPr/>
        </p:nvSpPr>
        <p:spPr>
          <a:xfrm>
            <a:off x="4136494" y="564768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Oval 33"/>
          <p:cNvSpPr/>
          <p:nvPr/>
        </p:nvSpPr>
        <p:spPr>
          <a:xfrm>
            <a:off x="5614982" y="564223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4" name="Straight Arrow Connector 34"/>
          <p:cNvCxnSpPr>
            <a:endCxn id="12" idx="0"/>
          </p:cNvCxnSpPr>
          <p:nvPr/>
        </p:nvCxnSpPr>
        <p:spPr>
          <a:xfrm>
            <a:off x="3607449" y="4540245"/>
            <a:ext cx="590005" cy="11074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35"/>
          <p:cNvCxnSpPr>
            <a:stCxn id="13" idx="6"/>
            <a:endCxn id="10" idx="3"/>
          </p:cNvCxnSpPr>
          <p:nvPr/>
        </p:nvCxnSpPr>
        <p:spPr>
          <a:xfrm flipV="1">
            <a:off x="5736902" y="5228592"/>
            <a:ext cx="739038" cy="47460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36"/>
          <p:cNvCxnSpPr>
            <a:stCxn id="27" idx="3"/>
          </p:cNvCxnSpPr>
          <p:nvPr/>
        </p:nvCxnSpPr>
        <p:spPr>
          <a:xfrm flipH="1">
            <a:off x="4217025" y="4790797"/>
            <a:ext cx="786874" cy="854025"/>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37"/>
          <p:cNvCxnSpPr>
            <a:stCxn id="27" idx="5"/>
            <a:endCxn id="13" idx="1"/>
          </p:cNvCxnSpPr>
          <p:nvPr/>
        </p:nvCxnSpPr>
        <p:spPr>
          <a:xfrm>
            <a:off x="5090109" y="4790797"/>
            <a:ext cx="542728" cy="8692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38"/>
          <p:cNvCxnSpPr>
            <a:stCxn id="11" idx="7"/>
            <a:endCxn id="9" idx="3"/>
          </p:cNvCxnSpPr>
          <p:nvPr/>
        </p:nvCxnSpPr>
        <p:spPr>
          <a:xfrm flipV="1">
            <a:off x="2764961" y="4552549"/>
            <a:ext cx="749042" cy="8336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39"/>
          <p:cNvSpPr txBox="1"/>
          <p:nvPr/>
        </p:nvSpPr>
        <p:spPr>
          <a:xfrm>
            <a:off x="2329124" y="5272019"/>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20" name="TextBox 40"/>
          <p:cNvSpPr txBox="1"/>
          <p:nvPr/>
        </p:nvSpPr>
        <p:spPr>
          <a:xfrm flipH="1">
            <a:off x="6597860" y="4984046"/>
            <a:ext cx="232356" cy="369332"/>
          </a:xfrm>
          <a:prstGeom prst="rect">
            <a:avLst/>
          </a:prstGeom>
          <a:noFill/>
        </p:spPr>
        <p:txBody>
          <a:bodyPr wrap="square" rtlCol="0">
            <a:spAutoFit/>
          </a:bodyPr>
          <a:lstStyle/>
          <a:p>
            <a:r>
              <a:rPr lang="en-US" altLang="zh-CN" sz="1800" dirty="0"/>
              <a:t>t</a:t>
            </a:r>
            <a:endParaRPr lang="zh-CN" altLang="zh-CN" sz="1800" dirty="0"/>
          </a:p>
        </p:txBody>
      </p:sp>
      <p:sp>
        <p:nvSpPr>
          <p:cNvPr id="21" name="TextBox 41"/>
          <p:cNvSpPr txBox="1"/>
          <p:nvPr/>
        </p:nvSpPr>
        <p:spPr>
          <a:xfrm>
            <a:off x="4865617" y="4324778"/>
            <a:ext cx="333746" cy="369332"/>
          </a:xfrm>
          <a:prstGeom prst="rect">
            <a:avLst/>
          </a:prstGeom>
          <a:noFill/>
        </p:spPr>
        <p:txBody>
          <a:bodyPr wrap="none" rtlCol="0">
            <a:spAutoFit/>
          </a:bodyPr>
          <a:lstStyle/>
          <a:p>
            <a:r>
              <a:rPr lang="en-US" altLang="zh-CN" sz="1800" dirty="0"/>
              <a:t>i</a:t>
            </a:r>
            <a:r>
              <a:rPr lang="en-US" altLang="zh-CN" sz="1800" baseline="-25000" dirty="0"/>
              <a:t>3</a:t>
            </a:r>
            <a:endParaRPr lang="zh-CN" altLang="zh-CN" sz="1800" dirty="0"/>
          </a:p>
        </p:txBody>
      </p:sp>
      <p:sp>
        <p:nvSpPr>
          <p:cNvPr id="22" name="TextBox 42"/>
          <p:cNvSpPr txBox="1"/>
          <p:nvPr/>
        </p:nvSpPr>
        <p:spPr>
          <a:xfrm>
            <a:off x="5532297" y="5747510"/>
            <a:ext cx="333746" cy="369332"/>
          </a:xfrm>
          <a:prstGeom prst="rect">
            <a:avLst/>
          </a:prstGeom>
          <a:noFill/>
        </p:spPr>
        <p:txBody>
          <a:bodyPr wrap="none" rtlCol="0">
            <a:spAutoFit/>
          </a:bodyPr>
          <a:lstStyle/>
          <a:p>
            <a:r>
              <a:rPr lang="en-US" altLang="zh-CN" sz="1800" dirty="0"/>
              <a:t>i</a:t>
            </a:r>
            <a:r>
              <a:rPr lang="en-US" altLang="zh-CN" sz="1800" baseline="-25000" dirty="0"/>
              <a:t>4</a:t>
            </a:r>
            <a:endParaRPr lang="zh-CN" altLang="zh-CN" sz="1800" dirty="0"/>
          </a:p>
        </p:txBody>
      </p:sp>
      <p:sp>
        <p:nvSpPr>
          <p:cNvPr id="23" name="TextBox 43"/>
          <p:cNvSpPr txBox="1"/>
          <p:nvPr/>
        </p:nvSpPr>
        <p:spPr>
          <a:xfrm>
            <a:off x="3390235" y="4042211"/>
            <a:ext cx="333746" cy="369332"/>
          </a:xfrm>
          <a:prstGeom prst="rect">
            <a:avLst/>
          </a:prstGeom>
          <a:noFill/>
        </p:spPr>
        <p:txBody>
          <a:bodyPr wrap="none" rtlCol="0">
            <a:spAutoFit/>
          </a:bodyPr>
          <a:lstStyle/>
          <a:p>
            <a:r>
              <a:rPr lang="en-US" altLang="zh-CN" sz="1800" dirty="0"/>
              <a:t>i</a:t>
            </a:r>
            <a:r>
              <a:rPr lang="en-US" altLang="zh-CN" sz="1800" baseline="-25000" dirty="0"/>
              <a:t>1</a:t>
            </a:r>
            <a:endParaRPr lang="zh-CN" altLang="zh-CN" sz="1800" dirty="0"/>
          </a:p>
        </p:txBody>
      </p:sp>
      <p:sp>
        <p:nvSpPr>
          <p:cNvPr id="24" name="TextBox 44"/>
          <p:cNvSpPr txBox="1"/>
          <p:nvPr/>
        </p:nvSpPr>
        <p:spPr>
          <a:xfrm>
            <a:off x="4068313" y="5776389"/>
            <a:ext cx="333746" cy="369332"/>
          </a:xfrm>
          <a:prstGeom prst="rect">
            <a:avLst/>
          </a:prstGeom>
          <a:noFill/>
        </p:spPr>
        <p:txBody>
          <a:bodyPr wrap="none" rtlCol="0">
            <a:spAutoFit/>
          </a:bodyPr>
          <a:lstStyle/>
          <a:p>
            <a:r>
              <a:rPr lang="en-US" altLang="zh-CN" sz="1800" dirty="0"/>
              <a:t>i</a:t>
            </a:r>
            <a:r>
              <a:rPr lang="en-US" altLang="zh-CN" sz="1800" baseline="-25000" dirty="0"/>
              <a:t>2</a:t>
            </a:r>
            <a:endParaRPr lang="zh-CN" altLang="zh-CN" sz="1800" dirty="0"/>
          </a:p>
        </p:txBody>
      </p:sp>
      <p:sp>
        <p:nvSpPr>
          <p:cNvPr id="25" name="TextBox 45"/>
          <p:cNvSpPr txBox="1"/>
          <p:nvPr/>
        </p:nvSpPr>
        <p:spPr>
          <a:xfrm>
            <a:off x="2535056" y="4682306"/>
            <a:ext cx="659155" cy="369332"/>
          </a:xfrm>
          <a:prstGeom prst="rect">
            <a:avLst/>
          </a:prstGeom>
          <a:noFill/>
        </p:spPr>
        <p:txBody>
          <a:bodyPr wrap="none" rtlCol="0">
            <a:spAutoFit/>
          </a:bodyPr>
          <a:lstStyle/>
          <a:p>
            <a:r>
              <a:rPr lang="en-US" altLang="zh-CN" sz="1800" dirty="0" smtClean="0"/>
              <a:t>(5,3)</a:t>
            </a:r>
            <a:endParaRPr lang="zh-CN" altLang="zh-CN" sz="1800" dirty="0"/>
          </a:p>
        </p:txBody>
      </p:sp>
      <p:sp>
        <p:nvSpPr>
          <p:cNvPr id="26" name="TextBox 46"/>
          <p:cNvSpPr txBox="1"/>
          <p:nvPr/>
        </p:nvSpPr>
        <p:spPr>
          <a:xfrm>
            <a:off x="3833369" y="4738632"/>
            <a:ext cx="906056" cy="369332"/>
          </a:xfrm>
          <a:prstGeom prst="rect">
            <a:avLst/>
          </a:prstGeom>
          <a:noFill/>
        </p:spPr>
        <p:txBody>
          <a:bodyPr wrap="square" rtlCol="0">
            <a:spAutoFit/>
          </a:bodyPr>
          <a:lstStyle/>
          <a:p>
            <a:r>
              <a:rPr lang="en-US" altLang="zh-CN" sz="1800" dirty="0" smtClean="0"/>
              <a:t>(2,1)</a:t>
            </a:r>
            <a:endParaRPr lang="zh-CN" altLang="zh-CN" sz="1800" dirty="0"/>
          </a:p>
        </p:txBody>
      </p:sp>
      <p:sp>
        <p:nvSpPr>
          <p:cNvPr id="27" name="Oval 47"/>
          <p:cNvSpPr/>
          <p:nvPr/>
        </p:nvSpPr>
        <p:spPr>
          <a:xfrm>
            <a:off x="4986044" y="468673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TextBox 48"/>
          <p:cNvSpPr txBox="1"/>
          <p:nvPr/>
        </p:nvSpPr>
        <p:spPr>
          <a:xfrm>
            <a:off x="5287560" y="4970104"/>
            <a:ext cx="659155" cy="369332"/>
          </a:xfrm>
          <a:prstGeom prst="rect">
            <a:avLst/>
          </a:prstGeom>
          <a:noFill/>
        </p:spPr>
        <p:txBody>
          <a:bodyPr wrap="none" rtlCol="0">
            <a:spAutoFit/>
          </a:bodyPr>
          <a:lstStyle/>
          <a:p>
            <a:r>
              <a:rPr lang="en-US" altLang="zh-CN" sz="1800" dirty="0" smtClean="0"/>
              <a:t>(4,1)</a:t>
            </a:r>
            <a:endParaRPr lang="zh-CN" altLang="zh-CN" sz="1800" dirty="0"/>
          </a:p>
        </p:txBody>
      </p:sp>
      <p:sp>
        <p:nvSpPr>
          <p:cNvPr id="29" name="TextBox 49"/>
          <p:cNvSpPr txBox="1"/>
          <p:nvPr/>
        </p:nvSpPr>
        <p:spPr>
          <a:xfrm>
            <a:off x="6031633" y="5424103"/>
            <a:ext cx="659155" cy="369332"/>
          </a:xfrm>
          <a:prstGeom prst="rect">
            <a:avLst/>
          </a:prstGeom>
          <a:noFill/>
        </p:spPr>
        <p:txBody>
          <a:bodyPr wrap="none" rtlCol="0">
            <a:spAutoFit/>
          </a:bodyPr>
          <a:lstStyle/>
          <a:p>
            <a:r>
              <a:rPr lang="en-US" altLang="zh-CN" sz="1800" dirty="0" smtClean="0"/>
              <a:t>(5,2)</a:t>
            </a:r>
            <a:endParaRPr lang="zh-CN" altLang="zh-CN" sz="1800" dirty="0"/>
          </a:p>
        </p:txBody>
      </p:sp>
      <p:sp>
        <p:nvSpPr>
          <p:cNvPr id="30" name="TextBox 50"/>
          <p:cNvSpPr txBox="1"/>
          <p:nvPr/>
        </p:nvSpPr>
        <p:spPr>
          <a:xfrm>
            <a:off x="4497220" y="5170631"/>
            <a:ext cx="659155" cy="369332"/>
          </a:xfrm>
          <a:prstGeom prst="rect">
            <a:avLst/>
          </a:prstGeom>
          <a:noFill/>
        </p:spPr>
        <p:txBody>
          <a:bodyPr wrap="none" rtlCol="0">
            <a:spAutoFit/>
          </a:bodyPr>
          <a:lstStyle/>
          <a:p>
            <a:r>
              <a:rPr lang="en-US" altLang="zh-CN" sz="1800" dirty="0" smtClean="0"/>
              <a:t>(6,2)</a:t>
            </a:r>
            <a:endParaRPr lang="zh-CN"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4467">
                                            <p:txEl>
                                              <p:pRg st="0" end="0"/>
                                            </p:txEl>
                                          </p:spTgt>
                                        </p:tgtEl>
                                        <p:attrNameLst>
                                          <p:attrName>style.visibility</p:attrName>
                                        </p:attrNameLst>
                                      </p:cBhvr>
                                      <p:to>
                                        <p:strVal val="visible"/>
                                      </p:to>
                                    </p:set>
                                    <p:animEffect transition="in" filter="blinds(horizontal)">
                                      <p:cBhvr>
                                        <p:cTn id="7" dur="500"/>
                                        <p:tgtEl>
                                          <p:spTgt spid="1214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4467">
                                            <p:txEl>
                                              <p:pRg st="1" end="1"/>
                                            </p:txEl>
                                          </p:spTgt>
                                        </p:tgtEl>
                                        <p:attrNameLst>
                                          <p:attrName>style.visibility</p:attrName>
                                        </p:attrNameLst>
                                      </p:cBhvr>
                                      <p:to>
                                        <p:strVal val="visible"/>
                                      </p:to>
                                    </p:set>
                                    <p:animEffect transition="in" filter="blinds(horizontal)">
                                      <p:cBhvr>
                                        <p:cTn id="12" dur="500"/>
                                        <p:tgtEl>
                                          <p:spTgt spid="1214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4467">
                                            <p:txEl>
                                              <p:pRg st="2" end="2"/>
                                            </p:txEl>
                                          </p:spTgt>
                                        </p:tgtEl>
                                        <p:attrNameLst>
                                          <p:attrName>style.visibility</p:attrName>
                                        </p:attrNameLst>
                                      </p:cBhvr>
                                      <p:to>
                                        <p:strVal val="visible"/>
                                      </p:to>
                                    </p:set>
                                    <p:animEffect transition="in" filter="blinds(horizontal)">
                                      <p:cBhvr>
                                        <p:cTn id="17" dur="500"/>
                                        <p:tgtEl>
                                          <p:spTgt spid="1214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4467">
                                            <p:txEl>
                                              <p:pRg st="3" end="3"/>
                                            </p:txEl>
                                          </p:spTgt>
                                        </p:tgtEl>
                                        <p:attrNameLst>
                                          <p:attrName>style.visibility</p:attrName>
                                        </p:attrNameLst>
                                      </p:cBhvr>
                                      <p:to>
                                        <p:strVal val="visible"/>
                                      </p:to>
                                    </p:set>
                                    <p:animEffect transition="in" filter="blinds(horizontal)">
                                      <p:cBhvr>
                                        <p:cTn id="22" dur="500"/>
                                        <p:tgtEl>
                                          <p:spTgt spid="1214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14467">
                                            <p:txEl>
                                              <p:pRg st="4" end="4"/>
                                            </p:txEl>
                                          </p:spTgt>
                                        </p:tgtEl>
                                        <p:attrNameLst>
                                          <p:attrName>style.visibility</p:attrName>
                                        </p:attrNameLst>
                                      </p:cBhvr>
                                      <p:to>
                                        <p:strVal val="visible"/>
                                      </p:to>
                                    </p:set>
                                    <p:animEffect transition="in" filter="blinds(horizontal)">
                                      <p:cBhvr>
                                        <p:cTn id="27" dur="500"/>
                                        <p:tgtEl>
                                          <p:spTgt spid="1214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4467">
                                            <p:txEl>
                                              <p:pRg st="5" end="5"/>
                                            </p:txEl>
                                          </p:spTgt>
                                        </p:tgtEl>
                                        <p:attrNameLst>
                                          <p:attrName>style.visibility</p:attrName>
                                        </p:attrNameLst>
                                      </p:cBhvr>
                                      <p:to>
                                        <p:strVal val="visible"/>
                                      </p:to>
                                    </p:set>
                                    <p:animEffect transition="in" filter="blinds(horizontal)">
                                      <p:cBhvr>
                                        <p:cTn id="32" dur="500"/>
                                        <p:tgtEl>
                                          <p:spTgt spid="1214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14467">
                                            <p:txEl>
                                              <p:pRg st="6" end="6"/>
                                            </p:txEl>
                                          </p:spTgt>
                                        </p:tgtEl>
                                        <p:attrNameLst>
                                          <p:attrName>style.visibility</p:attrName>
                                        </p:attrNameLst>
                                      </p:cBhvr>
                                      <p:to>
                                        <p:strVal val="visible"/>
                                      </p:to>
                                    </p:set>
                                    <p:animEffect transition="in" filter="blinds(horizontal)">
                                      <p:cBhvr>
                                        <p:cTn id="37" dur="500"/>
                                        <p:tgtEl>
                                          <p:spTgt spid="1214467">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14469"/>
                                        </p:tgtEl>
                                        <p:attrNameLst>
                                          <p:attrName>style.visibility</p:attrName>
                                        </p:attrNameLst>
                                      </p:cBhvr>
                                      <p:to>
                                        <p:strVal val="visible"/>
                                      </p:to>
                                    </p:set>
                                    <p:animEffect transition="in" filter="blinds(horizontal)">
                                      <p:cBhvr>
                                        <p:cTn id="40" dur="500"/>
                                        <p:tgtEl>
                                          <p:spTgt spid="121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auto">
          <a:xfrm>
            <a:off x="449712" y="1733550"/>
            <a:ext cx="8712200" cy="19177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5.5.2</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图中，如果最初流量</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w=0,</a:t>
            </a:r>
            <a:endPar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第一条增流路径可以是 </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(s,c,b,t ) </a:t>
            </a:r>
            <a:endPar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它全部由前向边组成，</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δ=2</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，因此可增流</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这时边</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(s,c),(c,b),(b,t)</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的流都是</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，其余边均为</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这是一个容许流分布</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428" name="矩形 6"/>
          <p:cNvSpPr>
            <a:spLocks noChangeArrowheads="1"/>
          </p:cNvSpPr>
          <p:nvPr/>
        </p:nvSpPr>
        <p:spPr bwMode="auto">
          <a:xfrm>
            <a:off x="459237"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(4)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7"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6" name="Oval 5"/>
          <p:cNvSpPr/>
          <p:nvPr/>
        </p:nvSpPr>
        <p:spPr>
          <a:xfrm>
            <a:off x="3413764" y="415615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Oval 7"/>
          <p:cNvSpPr/>
          <p:nvPr/>
        </p:nvSpPr>
        <p:spPr>
          <a:xfrm>
            <a:off x="6861361" y="511139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Oval 8"/>
          <p:cNvSpPr/>
          <p:nvPr/>
        </p:nvSpPr>
        <p:spPr>
          <a:xfrm>
            <a:off x="1856530" y="515450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9"/>
          <p:cNvSpPr/>
          <p:nvPr/>
        </p:nvSpPr>
        <p:spPr>
          <a:xfrm>
            <a:off x="5421089" y="6148903"/>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10"/>
          <p:cNvSpPr/>
          <p:nvPr/>
        </p:nvSpPr>
        <p:spPr>
          <a:xfrm>
            <a:off x="5421369" y="512305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2" name="Straight Arrow Connector 11"/>
          <p:cNvCxnSpPr>
            <a:stCxn id="23" idx="5"/>
            <a:endCxn id="10" idx="2"/>
          </p:cNvCxnSpPr>
          <p:nvPr/>
        </p:nvCxnSpPr>
        <p:spPr>
          <a:xfrm>
            <a:off x="3536589" y="5236739"/>
            <a:ext cx="1884500" cy="97312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6"/>
            <a:endCxn id="8" idx="2"/>
          </p:cNvCxnSpPr>
          <p:nvPr/>
        </p:nvCxnSpPr>
        <p:spPr>
          <a:xfrm flipV="1">
            <a:off x="5543289" y="5172357"/>
            <a:ext cx="1318072" cy="1165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6"/>
            <a:endCxn id="23" idx="2"/>
          </p:cNvCxnSpPr>
          <p:nvPr/>
        </p:nvCxnSpPr>
        <p:spPr>
          <a:xfrm flipV="1">
            <a:off x="1978450" y="5193634"/>
            <a:ext cx="1454074" cy="218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6"/>
            <a:endCxn id="11" idx="2"/>
          </p:cNvCxnSpPr>
          <p:nvPr/>
        </p:nvCxnSpPr>
        <p:spPr>
          <a:xfrm flipV="1">
            <a:off x="3554444" y="5184011"/>
            <a:ext cx="1866925" cy="962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7"/>
            <a:endCxn id="6" idx="3"/>
          </p:cNvCxnSpPr>
          <p:nvPr/>
        </p:nvCxnSpPr>
        <p:spPr>
          <a:xfrm flipV="1">
            <a:off x="1960595" y="4260216"/>
            <a:ext cx="1471024" cy="91214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65599" y="5030796"/>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18" name="TextBox 17"/>
          <p:cNvSpPr txBox="1"/>
          <p:nvPr/>
        </p:nvSpPr>
        <p:spPr>
          <a:xfrm flipH="1">
            <a:off x="7005423" y="4969836"/>
            <a:ext cx="183769" cy="369332"/>
          </a:xfrm>
          <a:prstGeom prst="rect">
            <a:avLst/>
          </a:prstGeom>
          <a:noFill/>
        </p:spPr>
        <p:txBody>
          <a:bodyPr wrap="square" rtlCol="0">
            <a:spAutoFit/>
          </a:bodyPr>
          <a:lstStyle/>
          <a:p>
            <a:r>
              <a:rPr lang="en-US" altLang="zh-CN" sz="1800" dirty="0"/>
              <a:t>t</a:t>
            </a:r>
            <a:endParaRPr lang="zh-CN" altLang="zh-CN" sz="1800" dirty="0"/>
          </a:p>
        </p:txBody>
      </p:sp>
      <p:sp>
        <p:nvSpPr>
          <p:cNvPr id="19" name="TextBox 18"/>
          <p:cNvSpPr txBox="1"/>
          <p:nvPr/>
        </p:nvSpPr>
        <p:spPr>
          <a:xfrm>
            <a:off x="5358281" y="4769763"/>
            <a:ext cx="333746" cy="369332"/>
          </a:xfrm>
          <a:prstGeom prst="rect">
            <a:avLst/>
          </a:prstGeom>
          <a:noFill/>
        </p:spPr>
        <p:txBody>
          <a:bodyPr wrap="none" rtlCol="0">
            <a:spAutoFit/>
          </a:bodyPr>
          <a:lstStyle/>
          <a:p>
            <a:r>
              <a:rPr lang="en-US" altLang="zh-CN" sz="1800" dirty="0"/>
              <a:t>b</a:t>
            </a:r>
            <a:endParaRPr lang="zh-CN" altLang="zh-CN" sz="1800" dirty="0"/>
          </a:p>
        </p:txBody>
      </p:sp>
      <p:sp>
        <p:nvSpPr>
          <p:cNvPr id="20" name="TextBox 19"/>
          <p:cNvSpPr txBox="1"/>
          <p:nvPr/>
        </p:nvSpPr>
        <p:spPr>
          <a:xfrm>
            <a:off x="3318271" y="3786819"/>
            <a:ext cx="312906" cy="369332"/>
          </a:xfrm>
          <a:prstGeom prst="rect">
            <a:avLst/>
          </a:prstGeom>
          <a:noFill/>
        </p:spPr>
        <p:txBody>
          <a:bodyPr wrap="none" rtlCol="0">
            <a:spAutoFit/>
          </a:bodyPr>
          <a:lstStyle/>
          <a:p>
            <a:r>
              <a:rPr lang="en-US" altLang="zh-CN" sz="1800" dirty="0"/>
              <a:t>a</a:t>
            </a:r>
            <a:endParaRPr lang="zh-CN" altLang="zh-CN" sz="1800" dirty="0"/>
          </a:p>
        </p:txBody>
      </p:sp>
      <p:sp>
        <p:nvSpPr>
          <p:cNvPr id="21" name="TextBox 20"/>
          <p:cNvSpPr txBox="1"/>
          <p:nvPr/>
        </p:nvSpPr>
        <p:spPr>
          <a:xfrm>
            <a:off x="3337031" y="5200530"/>
            <a:ext cx="312906" cy="369332"/>
          </a:xfrm>
          <a:prstGeom prst="rect">
            <a:avLst/>
          </a:prstGeom>
          <a:noFill/>
        </p:spPr>
        <p:txBody>
          <a:bodyPr wrap="none" rtlCol="0">
            <a:spAutoFit/>
          </a:bodyPr>
          <a:lstStyle/>
          <a:p>
            <a:r>
              <a:rPr lang="en-US" altLang="zh-CN" sz="1800" dirty="0"/>
              <a:t>c</a:t>
            </a:r>
            <a:endParaRPr lang="zh-CN" altLang="zh-CN" sz="1800" dirty="0"/>
          </a:p>
        </p:txBody>
      </p:sp>
      <p:sp>
        <p:nvSpPr>
          <p:cNvPr id="22" name="TextBox 21"/>
          <p:cNvSpPr txBox="1"/>
          <p:nvPr/>
        </p:nvSpPr>
        <p:spPr>
          <a:xfrm>
            <a:off x="5524874" y="6065981"/>
            <a:ext cx="505267" cy="369332"/>
          </a:xfrm>
          <a:prstGeom prst="rect">
            <a:avLst/>
          </a:prstGeom>
          <a:noFill/>
        </p:spPr>
        <p:txBody>
          <a:bodyPr wrap="square" rtlCol="0">
            <a:spAutoFit/>
          </a:bodyPr>
          <a:lstStyle/>
          <a:p>
            <a:r>
              <a:rPr lang="en-US" altLang="zh-CN" sz="1800" dirty="0"/>
              <a:t>d</a:t>
            </a:r>
            <a:endParaRPr lang="zh-CN" altLang="zh-CN" sz="1800" dirty="0"/>
          </a:p>
        </p:txBody>
      </p:sp>
      <p:sp>
        <p:nvSpPr>
          <p:cNvPr id="23" name="Oval 22"/>
          <p:cNvSpPr/>
          <p:nvPr/>
        </p:nvSpPr>
        <p:spPr>
          <a:xfrm>
            <a:off x="3432524" y="513267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TextBox 23"/>
          <p:cNvSpPr txBox="1"/>
          <p:nvPr/>
        </p:nvSpPr>
        <p:spPr>
          <a:xfrm>
            <a:off x="4188102" y="4907090"/>
            <a:ext cx="312906" cy="369332"/>
          </a:xfrm>
          <a:prstGeom prst="rect">
            <a:avLst/>
          </a:prstGeom>
          <a:noFill/>
        </p:spPr>
        <p:txBody>
          <a:bodyPr wrap="none" rtlCol="0">
            <a:spAutoFit/>
          </a:bodyPr>
          <a:lstStyle/>
          <a:p>
            <a:r>
              <a:rPr lang="en-US" altLang="zh-CN" sz="1800" dirty="0"/>
              <a:t>2</a:t>
            </a:r>
            <a:endParaRPr lang="zh-CN" altLang="zh-CN" sz="1800" dirty="0"/>
          </a:p>
        </p:txBody>
      </p:sp>
      <p:sp>
        <p:nvSpPr>
          <p:cNvPr id="25" name="TextBox 24"/>
          <p:cNvSpPr txBox="1"/>
          <p:nvPr/>
        </p:nvSpPr>
        <p:spPr>
          <a:xfrm>
            <a:off x="4354750" y="4328142"/>
            <a:ext cx="312906" cy="369332"/>
          </a:xfrm>
          <a:prstGeom prst="rect">
            <a:avLst/>
          </a:prstGeom>
          <a:noFill/>
        </p:spPr>
        <p:txBody>
          <a:bodyPr wrap="none" rtlCol="0">
            <a:spAutoFit/>
          </a:bodyPr>
          <a:lstStyle/>
          <a:p>
            <a:r>
              <a:rPr lang="en-US" altLang="zh-CN" sz="1800" dirty="0"/>
              <a:t>1</a:t>
            </a:r>
            <a:endParaRPr lang="zh-CN" altLang="zh-CN" sz="1800" dirty="0"/>
          </a:p>
        </p:txBody>
      </p:sp>
      <p:cxnSp>
        <p:nvCxnSpPr>
          <p:cNvPr id="26" name="Straight Arrow Connector 25"/>
          <p:cNvCxnSpPr>
            <a:stCxn id="6" idx="6"/>
            <a:endCxn id="11" idx="1"/>
          </p:cNvCxnSpPr>
          <p:nvPr/>
        </p:nvCxnSpPr>
        <p:spPr>
          <a:xfrm>
            <a:off x="3535684" y="4217111"/>
            <a:ext cx="1903540" cy="9237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7"/>
            <a:endCxn id="8" idx="3"/>
          </p:cNvCxnSpPr>
          <p:nvPr/>
        </p:nvCxnSpPr>
        <p:spPr>
          <a:xfrm flipV="1">
            <a:off x="5525154" y="5215462"/>
            <a:ext cx="1354062" cy="951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22386" y="5723301"/>
            <a:ext cx="312906" cy="369332"/>
          </a:xfrm>
          <a:prstGeom prst="rect">
            <a:avLst/>
          </a:prstGeom>
          <a:noFill/>
        </p:spPr>
        <p:txBody>
          <a:bodyPr wrap="none" rtlCol="0">
            <a:spAutoFit/>
          </a:bodyPr>
          <a:lstStyle/>
          <a:p>
            <a:r>
              <a:rPr lang="en-US" altLang="zh-CN" sz="1800" dirty="0"/>
              <a:t>1</a:t>
            </a:r>
            <a:endParaRPr lang="zh-CN" altLang="zh-CN" sz="1800" dirty="0"/>
          </a:p>
        </p:txBody>
      </p:sp>
      <p:sp>
        <p:nvSpPr>
          <p:cNvPr id="29" name="TextBox 28"/>
          <p:cNvSpPr txBox="1"/>
          <p:nvPr/>
        </p:nvSpPr>
        <p:spPr>
          <a:xfrm>
            <a:off x="6051079" y="5664793"/>
            <a:ext cx="312906" cy="369332"/>
          </a:xfrm>
          <a:prstGeom prst="rect">
            <a:avLst/>
          </a:prstGeom>
          <a:noFill/>
        </p:spPr>
        <p:txBody>
          <a:bodyPr wrap="none" rtlCol="0">
            <a:spAutoFit/>
          </a:bodyPr>
          <a:lstStyle/>
          <a:p>
            <a:r>
              <a:rPr lang="en-US" altLang="zh-CN" sz="1800" dirty="0"/>
              <a:t>1</a:t>
            </a:r>
            <a:endParaRPr lang="zh-CN" altLang="zh-CN" sz="1800" dirty="0"/>
          </a:p>
        </p:txBody>
      </p:sp>
      <p:sp>
        <p:nvSpPr>
          <p:cNvPr id="30" name="TextBox 29"/>
          <p:cNvSpPr txBox="1"/>
          <p:nvPr/>
        </p:nvSpPr>
        <p:spPr>
          <a:xfrm>
            <a:off x="2467933" y="4400431"/>
            <a:ext cx="312906" cy="369332"/>
          </a:xfrm>
          <a:prstGeom prst="rect">
            <a:avLst/>
          </a:prstGeom>
          <a:noFill/>
        </p:spPr>
        <p:txBody>
          <a:bodyPr wrap="none" rtlCol="0">
            <a:spAutoFit/>
          </a:bodyPr>
          <a:lstStyle/>
          <a:p>
            <a:r>
              <a:rPr lang="en-US" altLang="zh-CN" sz="1800" dirty="0"/>
              <a:t>1</a:t>
            </a:r>
            <a:endParaRPr lang="zh-CN" altLang="zh-CN" sz="1800" dirty="0"/>
          </a:p>
        </p:txBody>
      </p:sp>
      <p:sp>
        <p:nvSpPr>
          <p:cNvPr id="31" name="TextBox 30"/>
          <p:cNvSpPr txBox="1"/>
          <p:nvPr/>
        </p:nvSpPr>
        <p:spPr>
          <a:xfrm>
            <a:off x="6010699" y="4907090"/>
            <a:ext cx="312906" cy="369332"/>
          </a:xfrm>
          <a:prstGeom prst="rect">
            <a:avLst/>
          </a:prstGeom>
          <a:noFill/>
        </p:spPr>
        <p:txBody>
          <a:bodyPr wrap="none" rtlCol="0">
            <a:spAutoFit/>
          </a:bodyPr>
          <a:lstStyle/>
          <a:p>
            <a:r>
              <a:rPr lang="en-US" altLang="zh-CN" sz="1800" dirty="0"/>
              <a:t>2</a:t>
            </a:r>
            <a:endParaRPr lang="zh-CN" altLang="zh-CN" sz="1800" dirty="0"/>
          </a:p>
        </p:txBody>
      </p:sp>
      <p:sp>
        <p:nvSpPr>
          <p:cNvPr id="32" name="TextBox 31"/>
          <p:cNvSpPr txBox="1"/>
          <p:nvPr/>
        </p:nvSpPr>
        <p:spPr>
          <a:xfrm>
            <a:off x="2734933" y="4926731"/>
            <a:ext cx="312906" cy="369332"/>
          </a:xfrm>
          <a:prstGeom prst="rect">
            <a:avLst/>
          </a:prstGeom>
          <a:noFill/>
        </p:spPr>
        <p:txBody>
          <a:bodyPr wrap="none" rtlCol="0">
            <a:spAutoFit/>
          </a:bodyPr>
          <a:lstStyle/>
          <a:p>
            <a:r>
              <a:rPr lang="en-US" altLang="zh-CN" sz="1800" dirty="0"/>
              <a:t>2</a:t>
            </a:r>
            <a:endParaRPr lang="zh-CN"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5490">
                                            <p:txEl>
                                              <p:pRg st="1" end="1"/>
                                            </p:txEl>
                                          </p:spTgt>
                                        </p:tgtEl>
                                        <p:attrNameLst>
                                          <p:attrName>style.visibility</p:attrName>
                                        </p:attrNameLst>
                                      </p:cBhvr>
                                      <p:to>
                                        <p:strVal val="visible"/>
                                      </p:to>
                                    </p:set>
                                    <p:animEffect transition="in" filter="blinds(horizontal)">
                                      <p:cBhvr>
                                        <p:cTn id="7" dur="500"/>
                                        <p:tgtEl>
                                          <p:spTgt spid="12154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5490">
                                            <p:txEl>
                                              <p:pRg st="2" end="2"/>
                                            </p:txEl>
                                          </p:spTgt>
                                        </p:tgtEl>
                                        <p:attrNameLst>
                                          <p:attrName>style.visibility</p:attrName>
                                        </p:attrNameLst>
                                      </p:cBhvr>
                                      <p:to>
                                        <p:strVal val="visible"/>
                                      </p:to>
                                    </p:set>
                                    <p:animEffect transition="in" filter="blinds(horizontal)">
                                      <p:cBhvr>
                                        <p:cTn id="12" dur="500"/>
                                        <p:tgtEl>
                                          <p:spTgt spid="12154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5490">
                                            <p:txEl>
                                              <p:pRg st="3" end="3"/>
                                            </p:txEl>
                                          </p:spTgt>
                                        </p:tgtEl>
                                        <p:attrNameLst>
                                          <p:attrName>style.visibility</p:attrName>
                                        </p:attrNameLst>
                                      </p:cBhvr>
                                      <p:to>
                                        <p:strVal val="visible"/>
                                      </p:to>
                                    </p:set>
                                    <p:animEffect transition="in" filter="blinds(horizontal)">
                                      <p:cBhvr>
                                        <p:cTn id="17" dur="500"/>
                                        <p:tgtEl>
                                          <p:spTgt spid="121549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5490">
                                            <p:txEl>
                                              <p:pRg st="4" end="4"/>
                                            </p:txEl>
                                          </p:spTgt>
                                        </p:tgtEl>
                                        <p:attrNameLst>
                                          <p:attrName>style.visibility</p:attrName>
                                        </p:attrNameLst>
                                      </p:cBhvr>
                                      <p:to>
                                        <p:strVal val="visible"/>
                                      </p:to>
                                    </p:set>
                                    <p:animEffect transition="in" filter="blinds(horizontal)">
                                      <p:cBhvr>
                                        <p:cTn id="22" dur="500"/>
                                        <p:tgtEl>
                                          <p:spTgt spid="12154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991049" y="1763713"/>
            <a:ext cx="29178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5.5.2</a:t>
            </a: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（续）</a:t>
            </a:r>
            <a:endPar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endParaRPr>
          </a:p>
        </p:txBody>
      </p:sp>
      <p:sp>
        <p:nvSpPr>
          <p:cNvPr id="104452" name="矩形 6"/>
          <p:cNvSpPr>
            <a:spLocks noChangeArrowheads="1"/>
          </p:cNvSpPr>
          <p:nvPr/>
        </p:nvSpPr>
        <p:spPr bwMode="auto">
          <a:xfrm>
            <a:off x="459237"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(4)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7"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graphicFrame>
        <p:nvGraphicFramePr>
          <p:cNvPr id="6" name="Object 1"/>
          <p:cNvGraphicFramePr>
            <a:graphicFrameLocks noChangeAspect="1"/>
          </p:cNvGraphicFramePr>
          <p:nvPr/>
        </p:nvGraphicFramePr>
        <p:xfrm>
          <a:off x="1248222" y="2211821"/>
          <a:ext cx="6046789" cy="1923924"/>
        </p:xfrm>
        <a:graphic>
          <a:graphicData uri="http://schemas.openxmlformats.org/presentationml/2006/ole">
            <mc:AlternateContent xmlns:mc="http://schemas.openxmlformats.org/markup-compatibility/2006">
              <mc:Choice xmlns:v="urn:schemas-microsoft-com:vml" Requires="v">
                <p:oleObj spid="_x0000_s395307" name="Image" r:id="rId1" imgW="6048375" imgH="1924050" progId="Photoshop.Image.13">
                  <p:embed/>
                </p:oleObj>
              </mc:Choice>
              <mc:Fallback>
                <p:oleObj name="Image" r:id="rId1" imgW="6048375" imgH="1924050" progId="Photoshop.Image.13">
                  <p:embed/>
                  <p:pic>
                    <p:nvPicPr>
                      <p:cNvPr id="0" name="图片 395306"/>
                      <p:cNvPicPr/>
                      <p:nvPr/>
                    </p:nvPicPr>
                    <p:blipFill>
                      <a:blip r:embed="rId2"/>
                      <a:stretch>
                        <a:fillRect/>
                      </a:stretch>
                    </p:blipFill>
                    <p:spPr>
                      <a:xfrm>
                        <a:off x="1248222" y="2211821"/>
                        <a:ext cx="6046789" cy="1923924"/>
                      </a:xfrm>
                      <a:prstGeom prst="rect">
                        <a:avLst/>
                      </a:prstGeom>
                    </p:spPr>
                  </p:pic>
                </p:oleObj>
              </mc:Fallback>
            </mc:AlternateContent>
          </a:graphicData>
        </a:graphic>
      </p:graphicFrame>
      <p:sp>
        <p:nvSpPr>
          <p:cNvPr id="8" name="Oval 7"/>
          <p:cNvSpPr/>
          <p:nvPr/>
        </p:nvSpPr>
        <p:spPr>
          <a:xfrm>
            <a:off x="3413764" y="4198096"/>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Oval 8"/>
          <p:cNvSpPr/>
          <p:nvPr/>
        </p:nvSpPr>
        <p:spPr>
          <a:xfrm>
            <a:off x="6861361" y="515334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9"/>
          <p:cNvSpPr/>
          <p:nvPr/>
        </p:nvSpPr>
        <p:spPr>
          <a:xfrm>
            <a:off x="1856530" y="519644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10"/>
          <p:cNvSpPr/>
          <p:nvPr/>
        </p:nvSpPr>
        <p:spPr>
          <a:xfrm>
            <a:off x="5421089" y="619084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Oval 11"/>
          <p:cNvSpPr/>
          <p:nvPr/>
        </p:nvSpPr>
        <p:spPr>
          <a:xfrm>
            <a:off x="5421369" y="5164996"/>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3" name="Straight Arrow Connector 12"/>
          <p:cNvCxnSpPr>
            <a:stCxn id="23" idx="5"/>
            <a:endCxn id="11" idx="2"/>
          </p:cNvCxnSpPr>
          <p:nvPr/>
        </p:nvCxnSpPr>
        <p:spPr>
          <a:xfrm>
            <a:off x="3536589" y="5278684"/>
            <a:ext cx="1884500" cy="97312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5543289" y="5214302"/>
            <a:ext cx="1318072" cy="1165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6"/>
            <a:endCxn id="23" idx="2"/>
          </p:cNvCxnSpPr>
          <p:nvPr/>
        </p:nvCxnSpPr>
        <p:spPr>
          <a:xfrm flipV="1">
            <a:off x="1978450" y="5235579"/>
            <a:ext cx="1454074" cy="218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3" idx="6"/>
            <a:endCxn id="12" idx="2"/>
          </p:cNvCxnSpPr>
          <p:nvPr/>
        </p:nvCxnSpPr>
        <p:spPr>
          <a:xfrm flipV="1">
            <a:off x="3554444" y="5225956"/>
            <a:ext cx="1866925" cy="962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7"/>
            <a:endCxn id="8" idx="3"/>
          </p:cNvCxnSpPr>
          <p:nvPr/>
        </p:nvCxnSpPr>
        <p:spPr>
          <a:xfrm flipV="1">
            <a:off x="1960595" y="4302161"/>
            <a:ext cx="1471024" cy="91214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65599" y="5072741"/>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19" name="TextBox 18"/>
          <p:cNvSpPr txBox="1"/>
          <p:nvPr/>
        </p:nvSpPr>
        <p:spPr>
          <a:xfrm flipH="1">
            <a:off x="7005423" y="5011781"/>
            <a:ext cx="183769" cy="369332"/>
          </a:xfrm>
          <a:prstGeom prst="rect">
            <a:avLst/>
          </a:prstGeom>
          <a:noFill/>
        </p:spPr>
        <p:txBody>
          <a:bodyPr wrap="square" rtlCol="0">
            <a:spAutoFit/>
          </a:bodyPr>
          <a:lstStyle/>
          <a:p>
            <a:r>
              <a:rPr lang="en-US" altLang="zh-CN" sz="1800" dirty="0"/>
              <a:t>t</a:t>
            </a:r>
            <a:endParaRPr lang="zh-CN" altLang="zh-CN" sz="1800" dirty="0"/>
          </a:p>
        </p:txBody>
      </p:sp>
      <p:sp>
        <p:nvSpPr>
          <p:cNvPr id="20" name="TextBox 19"/>
          <p:cNvSpPr txBox="1"/>
          <p:nvPr/>
        </p:nvSpPr>
        <p:spPr>
          <a:xfrm>
            <a:off x="5358281" y="4811708"/>
            <a:ext cx="333746" cy="369332"/>
          </a:xfrm>
          <a:prstGeom prst="rect">
            <a:avLst/>
          </a:prstGeom>
          <a:noFill/>
        </p:spPr>
        <p:txBody>
          <a:bodyPr wrap="none" rtlCol="0">
            <a:spAutoFit/>
          </a:bodyPr>
          <a:lstStyle/>
          <a:p>
            <a:r>
              <a:rPr lang="en-US" altLang="zh-CN" sz="1800" dirty="0"/>
              <a:t>b</a:t>
            </a:r>
            <a:endParaRPr lang="zh-CN" altLang="zh-CN" sz="1800" dirty="0"/>
          </a:p>
        </p:txBody>
      </p:sp>
      <p:sp>
        <p:nvSpPr>
          <p:cNvPr id="21" name="TextBox 20"/>
          <p:cNvSpPr txBox="1"/>
          <p:nvPr/>
        </p:nvSpPr>
        <p:spPr>
          <a:xfrm>
            <a:off x="3337031" y="5242475"/>
            <a:ext cx="312906" cy="369332"/>
          </a:xfrm>
          <a:prstGeom prst="rect">
            <a:avLst/>
          </a:prstGeom>
          <a:noFill/>
        </p:spPr>
        <p:txBody>
          <a:bodyPr wrap="none" rtlCol="0">
            <a:spAutoFit/>
          </a:bodyPr>
          <a:lstStyle/>
          <a:p>
            <a:r>
              <a:rPr lang="en-US" altLang="zh-CN" sz="1800" dirty="0"/>
              <a:t>c</a:t>
            </a:r>
            <a:endParaRPr lang="zh-CN" altLang="zh-CN" sz="1800" dirty="0"/>
          </a:p>
        </p:txBody>
      </p:sp>
      <p:sp>
        <p:nvSpPr>
          <p:cNvPr id="22" name="TextBox 21"/>
          <p:cNvSpPr txBox="1"/>
          <p:nvPr/>
        </p:nvSpPr>
        <p:spPr>
          <a:xfrm>
            <a:off x="5524874" y="6107926"/>
            <a:ext cx="505267" cy="369332"/>
          </a:xfrm>
          <a:prstGeom prst="rect">
            <a:avLst/>
          </a:prstGeom>
          <a:noFill/>
        </p:spPr>
        <p:txBody>
          <a:bodyPr wrap="square" rtlCol="0">
            <a:spAutoFit/>
          </a:bodyPr>
          <a:lstStyle/>
          <a:p>
            <a:r>
              <a:rPr lang="en-US" altLang="zh-CN" sz="1800" dirty="0"/>
              <a:t>d</a:t>
            </a:r>
            <a:endParaRPr lang="zh-CN" altLang="zh-CN" sz="1800" dirty="0"/>
          </a:p>
        </p:txBody>
      </p:sp>
      <p:sp>
        <p:nvSpPr>
          <p:cNvPr id="23" name="Oval 22"/>
          <p:cNvSpPr/>
          <p:nvPr/>
        </p:nvSpPr>
        <p:spPr>
          <a:xfrm>
            <a:off x="3432524" y="517461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24" name="Straight Arrow Connector 23"/>
          <p:cNvCxnSpPr>
            <a:stCxn id="8" idx="6"/>
            <a:endCxn id="12" idx="1"/>
          </p:cNvCxnSpPr>
          <p:nvPr/>
        </p:nvCxnSpPr>
        <p:spPr>
          <a:xfrm>
            <a:off x="3535684" y="4259056"/>
            <a:ext cx="1903540" cy="9237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7"/>
            <a:endCxn id="9" idx="3"/>
          </p:cNvCxnSpPr>
          <p:nvPr/>
        </p:nvCxnSpPr>
        <p:spPr>
          <a:xfrm flipV="1">
            <a:off x="5525154" y="5257407"/>
            <a:ext cx="1354062" cy="951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32231" y="4408466"/>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27" name="TextBox 26"/>
          <p:cNvSpPr txBox="1"/>
          <p:nvPr/>
        </p:nvSpPr>
        <p:spPr>
          <a:xfrm>
            <a:off x="2484753" y="5214302"/>
            <a:ext cx="659155" cy="369332"/>
          </a:xfrm>
          <a:prstGeom prst="rect">
            <a:avLst/>
          </a:prstGeom>
          <a:noFill/>
        </p:spPr>
        <p:txBody>
          <a:bodyPr wrap="none" rtlCol="0">
            <a:spAutoFit/>
          </a:bodyPr>
          <a:lstStyle/>
          <a:p>
            <a:r>
              <a:rPr lang="en-US" altLang="zh-CN" sz="1800" dirty="0"/>
              <a:t>(2,2)</a:t>
            </a:r>
            <a:endParaRPr lang="zh-CN" altLang="zh-CN" sz="1800" dirty="0"/>
          </a:p>
        </p:txBody>
      </p:sp>
      <p:sp>
        <p:nvSpPr>
          <p:cNvPr id="28" name="TextBox 27"/>
          <p:cNvSpPr txBox="1"/>
          <p:nvPr/>
        </p:nvSpPr>
        <p:spPr>
          <a:xfrm>
            <a:off x="4370994" y="4364557"/>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29" name="TextBox 28"/>
          <p:cNvSpPr txBox="1"/>
          <p:nvPr/>
        </p:nvSpPr>
        <p:spPr>
          <a:xfrm>
            <a:off x="5861558" y="4888075"/>
            <a:ext cx="659155" cy="369332"/>
          </a:xfrm>
          <a:prstGeom prst="rect">
            <a:avLst/>
          </a:prstGeom>
          <a:noFill/>
        </p:spPr>
        <p:txBody>
          <a:bodyPr wrap="none" rtlCol="0">
            <a:spAutoFit/>
          </a:bodyPr>
          <a:lstStyle/>
          <a:p>
            <a:r>
              <a:rPr lang="en-US" altLang="zh-CN" sz="1800" dirty="0"/>
              <a:t>(2,2)</a:t>
            </a:r>
            <a:endParaRPr lang="zh-CN" altLang="zh-CN" sz="1800" dirty="0"/>
          </a:p>
        </p:txBody>
      </p:sp>
      <p:sp>
        <p:nvSpPr>
          <p:cNvPr id="30" name="TextBox 29"/>
          <p:cNvSpPr txBox="1"/>
          <p:nvPr/>
        </p:nvSpPr>
        <p:spPr>
          <a:xfrm>
            <a:off x="3934129" y="5765246"/>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31" name="TextBox 30"/>
          <p:cNvSpPr txBox="1"/>
          <p:nvPr/>
        </p:nvSpPr>
        <p:spPr>
          <a:xfrm>
            <a:off x="6064367" y="5706738"/>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32" name="TextBox 31"/>
          <p:cNvSpPr txBox="1"/>
          <p:nvPr/>
        </p:nvSpPr>
        <p:spPr>
          <a:xfrm>
            <a:off x="4149261" y="5242475"/>
            <a:ext cx="659155" cy="369332"/>
          </a:xfrm>
          <a:prstGeom prst="rect">
            <a:avLst/>
          </a:prstGeom>
          <a:noFill/>
        </p:spPr>
        <p:txBody>
          <a:bodyPr wrap="none" rtlCol="0">
            <a:spAutoFit/>
          </a:bodyPr>
          <a:lstStyle/>
          <a:p>
            <a:r>
              <a:rPr lang="en-US" altLang="zh-CN" sz="1800" dirty="0"/>
              <a:t>(2,1)</a:t>
            </a:r>
            <a:endParaRPr lang="zh-CN" altLang="zh-CN" sz="1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9" name="Rectangle 3"/>
          <p:cNvSpPr>
            <a:spLocks noChangeArrowheads="1"/>
          </p:cNvSpPr>
          <p:nvPr/>
        </p:nvSpPr>
        <p:spPr bwMode="auto">
          <a:xfrm>
            <a:off x="635902" y="1757363"/>
            <a:ext cx="8191500" cy="264072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4000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对于</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前向边，如果</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ij</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，或者对于后退边</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ji</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0</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则为饱和边</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对于一条路径</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P</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st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上的所有边，如果前向边都有</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&lt;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ij</a:t>
            </a:r>
            <a:r>
              <a:rPr kumimoji="1" lang="zh-CN" altLang="en-US" sz="2400" b="1" i="1"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1"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后向边都有</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ji</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&gt;0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则称这条道路为</a:t>
            </a:r>
            <a:r>
              <a:rPr kumimoji="1"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可增流路径</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，令</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1217540" name="Object 2"/>
          <p:cNvGraphicFramePr>
            <a:graphicFrameLocks noChangeAspect="1"/>
          </p:cNvGraphicFramePr>
          <p:nvPr/>
        </p:nvGraphicFramePr>
        <p:xfrm>
          <a:off x="1805890" y="3698875"/>
          <a:ext cx="4252912" cy="1498600"/>
        </p:xfrm>
        <a:graphic>
          <a:graphicData uri="http://schemas.openxmlformats.org/presentationml/2006/ole">
            <mc:AlternateContent xmlns:mc="http://schemas.openxmlformats.org/markup-compatibility/2006">
              <mc:Choice xmlns:v="urn:schemas-microsoft-com:vml" Requires="v">
                <p:oleObj spid="_x0000_s375865" name="公式" r:id="rId1" imgW="67462400" imgH="23977600" progId="Equation.3">
                  <p:embed/>
                </p:oleObj>
              </mc:Choice>
              <mc:Fallback>
                <p:oleObj name="公式" r:id="rId1" imgW="67462400" imgH="23977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890" y="3698875"/>
                        <a:ext cx="4252912" cy="149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7541" name="Rectangle 5"/>
          <p:cNvSpPr>
            <a:spLocks noChangeArrowheads="1"/>
          </p:cNvSpPr>
          <p:nvPr/>
        </p:nvSpPr>
        <p:spPr bwMode="auto">
          <a:xfrm>
            <a:off x="872440" y="5273675"/>
            <a:ext cx="796607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只要可增流路径存在，便可使网络流量得到相应增加</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245" name="矩形 6"/>
          <p:cNvSpPr>
            <a:spLocks noChangeArrowheads="1"/>
          </p:cNvSpPr>
          <p:nvPr/>
        </p:nvSpPr>
        <p:spPr bwMode="auto">
          <a:xfrm>
            <a:off x="488265"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(4)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7" name="标题 6"/>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Effect transition="in" filter="blinds(horizontal)">
                                      <p:cBhvr>
                                        <p:cTn id="7" dur="500"/>
                                        <p:tgtEl>
                                          <p:spTgt spid="1217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7539">
                                            <p:txEl>
                                              <p:pRg st="1" end="1"/>
                                            </p:txEl>
                                          </p:spTgt>
                                        </p:tgtEl>
                                        <p:attrNameLst>
                                          <p:attrName>style.visibility</p:attrName>
                                        </p:attrNameLst>
                                      </p:cBhvr>
                                      <p:to>
                                        <p:strVal val="visible"/>
                                      </p:to>
                                    </p:set>
                                    <p:animEffect transition="in" filter="blinds(horizontal)">
                                      <p:cBhvr>
                                        <p:cTn id="12" dur="500"/>
                                        <p:tgtEl>
                                          <p:spTgt spid="1217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7539">
                                            <p:txEl>
                                              <p:pRg st="2" end="2"/>
                                            </p:txEl>
                                          </p:spTgt>
                                        </p:tgtEl>
                                        <p:attrNameLst>
                                          <p:attrName>style.visibility</p:attrName>
                                        </p:attrNameLst>
                                      </p:cBhvr>
                                      <p:to>
                                        <p:strVal val="visible"/>
                                      </p:to>
                                    </p:set>
                                    <p:animEffect transition="in" filter="blinds(horizontal)">
                                      <p:cBhvr>
                                        <p:cTn id="17" dur="500"/>
                                        <p:tgtEl>
                                          <p:spTgt spid="1217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7539">
                                            <p:txEl>
                                              <p:pRg st="3" end="3"/>
                                            </p:txEl>
                                          </p:spTgt>
                                        </p:tgtEl>
                                        <p:attrNameLst>
                                          <p:attrName>style.visibility</p:attrName>
                                        </p:attrNameLst>
                                      </p:cBhvr>
                                      <p:to>
                                        <p:strVal val="visible"/>
                                      </p:to>
                                    </p:set>
                                    <p:animEffect transition="in" filter="blinds(horizontal)">
                                      <p:cBhvr>
                                        <p:cTn id="22" dur="500"/>
                                        <p:tgtEl>
                                          <p:spTgt spid="1217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17539">
                                            <p:txEl>
                                              <p:pRg st="4" end="4"/>
                                            </p:txEl>
                                          </p:spTgt>
                                        </p:tgtEl>
                                        <p:attrNameLst>
                                          <p:attrName>style.visibility</p:attrName>
                                        </p:attrNameLst>
                                      </p:cBhvr>
                                      <p:to>
                                        <p:strVal val="visible"/>
                                      </p:to>
                                    </p:set>
                                    <p:animEffect transition="in" filter="blinds(horizontal)">
                                      <p:cBhvr>
                                        <p:cTn id="27" dur="500"/>
                                        <p:tgtEl>
                                          <p:spTgt spid="1217539">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17539">
                                            <p:txEl>
                                              <p:pRg st="5" end="5"/>
                                            </p:txEl>
                                          </p:spTgt>
                                        </p:tgtEl>
                                        <p:attrNameLst>
                                          <p:attrName>style.visibility</p:attrName>
                                        </p:attrNameLst>
                                      </p:cBhvr>
                                      <p:to>
                                        <p:strVal val="visible"/>
                                      </p:to>
                                    </p:set>
                                    <p:animEffect transition="in" filter="blinds(horizontal)">
                                      <p:cBhvr>
                                        <p:cTn id="30" dur="500"/>
                                        <p:tgtEl>
                                          <p:spTgt spid="1217539">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217540"/>
                                        </p:tgtEl>
                                        <p:attrNameLst>
                                          <p:attrName>style.visibility</p:attrName>
                                        </p:attrNameLst>
                                      </p:cBhvr>
                                      <p:to>
                                        <p:strVal val="visible"/>
                                      </p:to>
                                    </p:set>
                                    <p:animEffect transition="in" filter="blinds(horizontal)">
                                      <p:cBhvr>
                                        <p:cTn id="33" dur="500"/>
                                        <p:tgtEl>
                                          <p:spTgt spid="121754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17541"/>
                                        </p:tgtEl>
                                        <p:attrNameLst>
                                          <p:attrName>style.visibility</p:attrName>
                                        </p:attrNameLst>
                                      </p:cBhvr>
                                      <p:to>
                                        <p:strVal val="visible"/>
                                      </p:to>
                                    </p:set>
                                    <p:animEffect transition="in" filter="blinds(horizontal)">
                                      <p:cBhvr>
                                        <p:cTn id="38" dur="500"/>
                                        <p:tgtEl>
                                          <p:spTgt spid="1217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451709" y="1911241"/>
            <a:ext cx="8621713" cy="14589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定理</a:t>
            </a:r>
            <a:r>
              <a:rPr kumimoji="1" lang="en-US" altLang="zh-CN"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5.5.2  </a:t>
            </a: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（最大流－最小割定理）</a:t>
            </a: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网络流图</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中，其最大流量等于其最小割切的容量</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即：</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1218563" name="Object 2"/>
          <p:cNvGraphicFramePr>
            <a:graphicFrameLocks noChangeAspect="1"/>
          </p:cNvGraphicFramePr>
          <p:nvPr/>
        </p:nvGraphicFramePr>
        <p:xfrm>
          <a:off x="1496965" y="2799333"/>
          <a:ext cx="2716212" cy="457200"/>
        </p:xfrm>
        <a:graphic>
          <a:graphicData uri="http://schemas.openxmlformats.org/presentationml/2006/ole">
            <mc:AlternateContent xmlns:mc="http://schemas.openxmlformats.org/markup-compatibility/2006">
              <mc:Choice xmlns:v="urn:schemas-microsoft-com:vml" Requires="v">
                <p:oleObj spid="_x0000_s376999" name="公式" r:id="rId1" imgW="1346200" imgH="228600" progId="Equation.3">
                  <p:embed/>
                </p:oleObj>
              </mc:Choice>
              <mc:Fallback>
                <p:oleObj name="公式" r:id="rId1" imgW="1346200" imgH="228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965" y="2799333"/>
                        <a:ext cx="2716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565" name="Rectangle 5"/>
          <p:cNvSpPr>
            <a:spLocks noChangeArrowheads="1"/>
          </p:cNvSpPr>
          <p:nvPr/>
        </p:nvSpPr>
        <p:spPr bwMode="auto">
          <a:xfrm>
            <a:off x="553309" y="3233629"/>
            <a:ext cx="8640763" cy="313932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证明： 设</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是一个最大流，流量为</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w</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，用下面的方法定义点集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令 </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s∈S</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(2)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中的所有点，</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若</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x∈S</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是前向边且</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&lt;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，则令</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y∈S</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x∈S</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是后向边且</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&gt;0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，则令</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y∈S</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则必有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否则存在</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s</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到</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的一条增流路径，与</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是最大流矛盾。因此</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t</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1218566" name="Object 3"/>
          <p:cNvGraphicFramePr>
            <a:graphicFrameLocks noChangeAspect="1"/>
          </p:cNvGraphicFramePr>
          <p:nvPr/>
        </p:nvGraphicFramePr>
        <p:xfrm>
          <a:off x="2556734" y="5953924"/>
          <a:ext cx="333375" cy="406400"/>
        </p:xfrm>
        <a:graphic>
          <a:graphicData uri="http://schemas.openxmlformats.org/presentationml/2006/ole">
            <mc:AlternateContent xmlns:mc="http://schemas.openxmlformats.org/markup-compatibility/2006">
              <mc:Choice xmlns:v="urn:schemas-microsoft-com:vml" Requires="v">
                <p:oleObj spid="_x0000_s377000" name="公式" r:id="rId3" imgW="165100" imgH="203200" progId="Equation.3">
                  <p:embed/>
                </p:oleObj>
              </mc:Choice>
              <mc:Fallback>
                <p:oleObj name="公式" r:id="rId3" imgW="1651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734" y="5953924"/>
                        <a:ext cx="3333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567" name="Object 4"/>
          <p:cNvGraphicFramePr>
            <a:graphicFrameLocks noChangeAspect="1"/>
          </p:cNvGraphicFramePr>
          <p:nvPr/>
        </p:nvGraphicFramePr>
        <p:xfrm>
          <a:off x="2083659" y="5578139"/>
          <a:ext cx="717550" cy="355600"/>
        </p:xfrm>
        <a:graphic>
          <a:graphicData uri="http://schemas.openxmlformats.org/presentationml/2006/ole">
            <mc:AlternateContent xmlns:mc="http://schemas.openxmlformats.org/markup-compatibility/2006">
              <mc:Choice xmlns:v="urn:schemas-microsoft-com:vml" Requires="v">
                <p:oleObj spid="_x0000_s377001" name="公式" r:id="rId5" imgW="354965" imgH="177800" progId="Equation.3">
                  <p:embed/>
                </p:oleObj>
              </mc:Choice>
              <mc:Fallback>
                <p:oleObj name="公式" r:id="rId5" imgW="354965" imgH="177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659" y="5578139"/>
                        <a:ext cx="71755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矩形 6"/>
          <p:cNvSpPr>
            <a:spLocks noChangeArrowheads="1"/>
          </p:cNvSpPr>
          <p:nvPr/>
        </p:nvSpPr>
        <p:spPr bwMode="auto">
          <a:xfrm>
            <a:off x="444720"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(5)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最大流－最小割定理</a:t>
            </a:r>
            <a:endPar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9" name="标题 8"/>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18563"/>
                                        </p:tgtEl>
                                        <p:attrNameLst>
                                          <p:attrName>style.visibility</p:attrName>
                                        </p:attrNameLst>
                                      </p:cBhvr>
                                      <p:to>
                                        <p:strVal val="visible"/>
                                      </p:to>
                                    </p:set>
                                    <p:animEffect transition="in" filter="blinds(horizontal)">
                                      <p:cBhvr>
                                        <p:cTn id="7" dur="500"/>
                                        <p:tgtEl>
                                          <p:spTgt spid="12185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565">
                                            <p:txEl>
                                              <p:pRg st="0" end="0"/>
                                            </p:txEl>
                                          </p:spTgt>
                                        </p:tgtEl>
                                        <p:attrNameLst>
                                          <p:attrName>style.visibility</p:attrName>
                                        </p:attrNameLst>
                                      </p:cBhvr>
                                      <p:to>
                                        <p:strVal val="visible"/>
                                      </p:to>
                                    </p:set>
                                    <p:animEffect transition="in" filter="blinds(horizontal)">
                                      <p:cBhvr>
                                        <p:cTn id="12" dur="500"/>
                                        <p:tgtEl>
                                          <p:spTgt spid="12185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8565">
                                            <p:txEl>
                                              <p:pRg st="1" end="1"/>
                                            </p:txEl>
                                          </p:spTgt>
                                        </p:tgtEl>
                                        <p:attrNameLst>
                                          <p:attrName>style.visibility</p:attrName>
                                        </p:attrNameLst>
                                      </p:cBhvr>
                                      <p:to>
                                        <p:strVal val="visible"/>
                                      </p:to>
                                    </p:set>
                                    <p:animEffect transition="in" filter="blinds(horizontal)">
                                      <p:cBhvr>
                                        <p:cTn id="17" dur="500"/>
                                        <p:tgtEl>
                                          <p:spTgt spid="121856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8565">
                                            <p:txEl>
                                              <p:pRg st="2" end="2"/>
                                            </p:txEl>
                                          </p:spTgt>
                                        </p:tgtEl>
                                        <p:attrNameLst>
                                          <p:attrName>style.visibility</p:attrName>
                                        </p:attrNameLst>
                                      </p:cBhvr>
                                      <p:to>
                                        <p:strVal val="visible"/>
                                      </p:to>
                                    </p:set>
                                    <p:animEffect transition="in" filter="blinds(horizontal)">
                                      <p:cBhvr>
                                        <p:cTn id="22" dur="500"/>
                                        <p:tgtEl>
                                          <p:spTgt spid="121856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18565">
                                            <p:txEl>
                                              <p:pRg st="3" end="3"/>
                                            </p:txEl>
                                          </p:spTgt>
                                        </p:tgtEl>
                                        <p:attrNameLst>
                                          <p:attrName>style.visibility</p:attrName>
                                        </p:attrNameLst>
                                      </p:cBhvr>
                                      <p:to>
                                        <p:strVal val="visible"/>
                                      </p:to>
                                    </p:set>
                                    <p:animEffect transition="in" filter="blinds(horizontal)">
                                      <p:cBhvr>
                                        <p:cTn id="27" dur="500"/>
                                        <p:tgtEl>
                                          <p:spTgt spid="121856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8565">
                                            <p:txEl>
                                              <p:pRg st="4" end="4"/>
                                            </p:txEl>
                                          </p:spTgt>
                                        </p:tgtEl>
                                        <p:attrNameLst>
                                          <p:attrName>style.visibility</p:attrName>
                                        </p:attrNameLst>
                                      </p:cBhvr>
                                      <p:to>
                                        <p:strVal val="visible"/>
                                      </p:to>
                                    </p:set>
                                    <p:animEffect transition="in" filter="blinds(horizontal)">
                                      <p:cBhvr>
                                        <p:cTn id="32" dur="500"/>
                                        <p:tgtEl>
                                          <p:spTgt spid="121856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18565">
                                            <p:txEl>
                                              <p:pRg st="5" end="5"/>
                                            </p:txEl>
                                          </p:spTgt>
                                        </p:tgtEl>
                                        <p:attrNameLst>
                                          <p:attrName>style.visibility</p:attrName>
                                        </p:attrNameLst>
                                      </p:cBhvr>
                                      <p:to>
                                        <p:strVal val="visible"/>
                                      </p:to>
                                    </p:set>
                                    <p:animEffect transition="in" filter="blinds(horizontal)">
                                      <p:cBhvr>
                                        <p:cTn id="37" dur="500"/>
                                        <p:tgtEl>
                                          <p:spTgt spid="1218565">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18567"/>
                                        </p:tgtEl>
                                        <p:attrNameLst>
                                          <p:attrName>style.visibility</p:attrName>
                                        </p:attrNameLst>
                                      </p:cBhvr>
                                      <p:to>
                                        <p:strVal val="visible"/>
                                      </p:to>
                                    </p:set>
                                    <p:animEffect transition="in" filter="blinds(horizontal)">
                                      <p:cBhvr>
                                        <p:cTn id="40" dur="500"/>
                                        <p:tgtEl>
                                          <p:spTgt spid="1218567"/>
                                        </p:tgtEl>
                                      </p:cBhvr>
                                    </p:animEffect>
                                  </p:childTnLst>
                                </p:cTn>
                              </p:par>
                              <p:par>
                                <p:cTn id="41" presetID="3" presetClass="entr" presetSubtype="10" fill="hold" nodeType="withEffect">
                                  <p:stCondLst>
                                    <p:cond delay="0"/>
                                  </p:stCondLst>
                                  <p:childTnLst>
                                    <p:set>
                                      <p:cBhvr>
                                        <p:cTn id="42" dur="1" fill="hold">
                                          <p:stCondLst>
                                            <p:cond delay="0"/>
                                          </p:stCondLst>
                                        </p:cTn>
                                        <p:tgtEl>
                                          <p:spTgt spid="1218566"/>
                                        </p:tgtEl>
                                        <p:attrNameLst>
                                          <p:attrName>style.visibility</p:attrName>
                                        </p:attrNameLst>
                                      </p:cBhvr>
                                      <p:to>
                                        <p:strVal val="visible"/>
                                      </p:to>
                                    </p:set>
                                    <p:animEffect transition="in" filter="blinds(horizontal)">
                                      <p:cBhvr>
                                        <p:cTn id="43" dur="500"/>
                                        <p:tgtEl>
                                          <p:spTgt spid="1218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9586" name="Object 2"/>
          <p:cNvGraphicFramePr>
            <a:graphicFrameLocks noChangeAspect="1"/>
          </p:cNvGraphicFramePr>
          <p:nvPr/>
        </p:nvGraphicFramePr>
        <p:xfrm>
          <a:off x="2898998" y="4940300"/>
          <a:ext cx="2716212" cy="457200"/>
        </p:xfrm>
        <a:graphic>
          <a:graphicData uri="http://schemas.openxmlformats.org/presentationml/2006/ole">
            <mc:AlternateContent xmlns:mc="http://schemas.openxmlformats.org/markup-compatibility/2006">
              <mc:Choice xmlns:v="urn:schemas-microsoft-com:vml" Requires="v">
                <p:oleObj spid="_x0000_s378078" name="公式" r:id="rId1" imgW="1346200" imgH="228600" progId="Equation.3">
                  <p:embed/>
                </p:oleObj>
              </mc:Choice>
              <mc:Fallback>
                <p:oleObj name="公式" r:id="rId1" imgW="1346200" imgH="228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998" y="4940300"/>
                        <a:ext cx="2716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9588" name="Rectangle 4"/>
          <p:cNvSpPr>
            <a:spLocks noChangeArrowheads="1"/>
          </p:cNvSpPr>
          <p:nvPr/>
        </p:nvSpPr>
        <p:spPr bwMode="auto">
          <a:xfrm>
            <a:off x="559023" y="1881188"/>
            <a:ext cx="8640762" cy="18288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证明</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续</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根据前面</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S</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的生成定义，任意满足                    的边，</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若</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为前向边，只能是</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若</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为后向边，只能是</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=0</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代入</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w</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的计算公式得：</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12291" name="Object 3"/>
          <p:cNvGraphicFramePr>
            <a:graphicFrameLocks noChangeAspect="1"/>
          </p:cNvGraphicFramePr>
          <p:nvPr/>
        </p:nvGraphicFramePr>
        <p:xfrm>
          <a:off x="6543898" y="1881188"/>
          <a:ext cx="1641475" cy="457200"/>
        </p:xfrm>
        <a:graphic>
          <a:graphicData uri="http://schemas.openxmlformats.org/presentationml/2006/ole">
            <mc:AlternateContent xmlns:mc="http://schemas.openxmlformats.org/markup-compatibility/2006">
              <mc:Choice xmlns:v="urn:schemas-microsoft-com:vml" Requires="v">
                <p:oleObj spid="_x0000_s378079" name="公式" r:id="rId3" imgW="812165" imgH="228600" progId="Equation.3">
                  <p:embed/>
                </p:oleObj>
              </mc:Choice>
              <mc:Fallback>
                <p:oleObj name="公式" r:id="rId3" imgW="812165"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898" y="1881188"/>
                        <a:ext cx="16414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9590" name="Object 4"/>
          <p:cNvGraphicFramePr>
            <a:graphicFrameLocks noChangeAspect="1"/>
          </p:cNvGraphicFramePr>
          <p:nvPr/>
        </p:nvGraphicFramePr>
        <p:xfrm>
          <a:off x="1908398" y="3816350"/>
          <a:ext cx="4638675" cy="914400"/>
        </p:xfrm>
        <a:graphic>
          <a:graphicData uri="http://schemas.openxmlformats.org/presentationml/2006/ole">
            <mc:AlternateContent xmlns:mc="http://schemas.openxmlformats.org/markup-compatibility/2006">
              <mc:Choice xmlns:v="urn:schemas-microsoft-com:vml" Requires="v">
                <p:oleObj spid="_x0000_s378080" name="公式" r:id="rId5" imgW="2298700" imgH="457200" progId="Equation.3">
                  <p:embed/>
                </p:oleObj>
              </mc:Choice>
              <mc:Fallback>
                <p:oleObj name="公式" r:id="rId5" imgW="22987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398" y="3816350"/>
                        <a:ext cx="46386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9591" name="Object 5"/>
          <p:cNvGraphicFramePr>
            <a:graphicFrameLocks noChangeAspect="1"/>
          </p:cNvGraphicFramePr>
          <p:nvPr/>
        </p:nvGraphicFramePr>
        <p:xfrm>
          <a:off x="1594073" y="5570538"/>
          <a:ext cx="2716212" cy="457200"/>
        </p:xfrm>
        <a:graphic>
          <a:graphicData uri="http://schemas.openxmlformats.org/presentationml/2006/ole">
            <mc:AlternateContent xmlns:mc="http://schemas.openxmlformats.org/markup-compatibility/2006">
              <mc:Choice xmlns:v="urn:schemas-microsoft-com:vml" Requires="v">
                <p:oleObj spid="_x0000_s378081" name="公式" r:id="rId7" imgW="1346200" imgH="228600" progId="Equation.3">
                  <p:embed/>
                </p:oleObj>
              </mc:Choice>
              <mc:Fallback>
                <p:oleObj name="公式" r:id="rId7" imgW="13462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4073" y="5570538"/>
                        <a:ext cx="2716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9592" name="Rectangle 8"/>
          <p:cNvSpPr>
            <a:spLocks noChangeArrowheads="1"/>
          </p:cNvSpPr>
          <p:nvPr/>
        </p:nvSpPr>
        <p:spPr bwMode="auto">
          <a:xfrm>
            <a:off x="873348" y="4895850"/>
            <a:ext cx="1967205" cy="46166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由定理</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5.5.1, </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219593" name="Rectangle 9"/>
          <p:cNvSpPr>
            <a:spLocks noChangeArrowheads="1"/>
          </p:cNvSpPr>
          <p:nvPr/>
        </p:nvSpPr>
        <p:spPr bwMode="auto">
          <a:xfrm>
            <a:off x="828898" y="5616575"/>
            <a:ext cx="579005" cy="46166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故 </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2298" name="矩形 6"/>
          <p:cNvSpPr>
            <a:spLocks noChangeArrowheads="1"/>
          </p:cNvSpPr>
          <p:nvPr/>
        </p:nvSpPr>
        <p:spPr bwMode="auto">
          <a:xfrm>
            <a:off x="444723"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(5)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最大流－最小割定理</a:t>
            </a:r>
            <a:endPar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11" name="标题 10"/>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9588">
                                            <p:txEl>
                                              <p:pRg st="1" end="1"/>
                                            </p:txEl>
                                          </p:spTgt>
                                        </p:tgtEl>
                                        <p:attrNameLst>
                                          <p:attrName>style.visibility</p:attrName>
                                        </p:attrNameLst>
                                      </p:cBhvr>
                                      <p:to>
                                        <p:strVal val="visible"/>
                                      </p:to>
                                    </p:set>
                                    <p:animEffect transition="in" filter="blinds(horizontal)">
                                      <p:cBhvr>
                                        <p:cTn id="7" dur="500"/>
                                        <p:tgtEl>
                                          <p:spTgt spid="12195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9588">
                                            <p:txEl>
                                              <p:pRg st="2" end="2"/>
                                            </p:txEl>
                                          </p:spTgt>
                                        </p:tgtEl>
                                        <p:attrNameLst>
                                          <p:attrName>style.visibility</p:attrName>
                                        </p:attrNameLst>
                                      </p:cBhvr>
                                      <p:to>
                                        <p:strVal val="visible"/>
                                      </p:to>
                                    </p:set>
                                    <p:animEffect transition="in" filter="blinds(horizontal)">
                                      <p:cBhvr>
                                        <p:cTn id="12" dur="500"/>
                                        <p:tgtEl>
                                          <p:spTgt spid="12195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9588">
                                            <p:txEl>
                                              <p:pRg st="3" end="3"/>
                                            </p:txEl>
                                          </p:spTgt>
                                        </p:tgtEl>
                                        <p:attrNameLst>
                                          <p:attrName>style.visibility</p:attrName>
                                        </p:attrNameLst>
                                      </p:cBhvr>
                                      <p:to>
                                        <p:strVal val="visible"/>
                                      </p:to>
                                    </p:set>
                                    <p:animEffect transition="in" filter="blinds(horizontal)">
                                      <p:cBhvr>
                                        <p:cTn id="17" dur="500"/>
                                        <p:tgtEl>
                                          <p:spTgt spid="1219588">
                                            <p:txEl>
                                              <p:pRg st="3" end="3"/>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1219590"/>
                                        </p:tgtEl>
                                        <p:attrNameLst>
                                          <p:attrName>style.visibility</p:attrName>
                                        </p:attrNameLst>
                                      </p:cBhvr>
                                      <p:to>
                                        <p:strVal val="visible"/>
                                      </p:to>
                                    </p:set>
                                    <p:animEffect transition="in" filter="blinds(horizontal)">
                                      <p:cBhvr>
                                        <p:cTn id="21" dur="500"/>
                                        <p:tgtEl>
                                          <p:spTgt spid="12195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19592"/>
                                        </p:tgtEl>
                                        <p:attrNameLst>
                                          <p:attrName>style.visibility</p:attrName>
                                        </p:attrNameLst>
                                      </p:cBhvr>
                                      <p:to>
                                        <p:strVal val="visible"/>
                                      </p:to>
                                    </p:set>
                                    <p:animEffect transition="in" filter="blinds(horizontal)">
                                      <p:cBhvr>
                                        <p:cTn id="26" dur="500"/>
                                        <p:tgtEl>
                                          <p:spTgt spid="1219592"/>
                                        </p:tgtEl>
                                      </p:cBhvr>
                                    </p:animEffect>
                                  </p:childTnLst>
                                </p:cTn>
                              </p:par>
                              <p:par>
                                <p:cTn id="27" presetID="3" presetClass="entr" presetSubtype="10" fill="hold" nodeType="withEffect">
                                  <p:stCondLst>
                                    <p:cond delay="0"/>
                                  </p:stCondLst>
                                  <p:childTnLst>
                                    <p:set>
                                      <p:cBhvr>
                                        <p:cTn id="28" dur="1" fill="hold">
                                          <p:stCondLst>
                                            <p:cond delay="0"/>
                                          </p:stCondLst>
                                        </p:cTn>
                                        <p:tgtEl>
                                          <p:spTgt spid="1219586"/>
                                        </p:tgtEl>
                                        <p:attrNameLst>
                                          <p:attrName>style.visibility</p:attrName>
                                        </p:attrNameLst>
                                      </p:cBhvr>
                                      <p:to>
                                        <p:strVal val="visible"/>
                                      </p:to>
                                    </p:set>
                                    <p:animEffect transition="in" filter="blinds(horizontal)">
                                      <p:cBhvr>
                                        <p:cTn id="29" dur="500"/>
                                        <p:tgtEl>
                                          <p:spTgt spid="121958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19593"/>
                                        </p:tgtEl>
                                        <p:attrNameLst>
                                          <p:attrName>style.visibility</p:attrName>
                                        </p:attrNameLst>
                                      </p:cBhvr>
                                      <p:to>
                                        <p:strVal val="visible"/>
                                      </p:to>
                                    </p:set>
                                    <p:animEffect transition="in" filter="blinds(horizontal)">
                                      <p:cBhvr>
                                        <p:cTn id="32" dur="500"/>
                                        <p:tgtEl>
                                          <p:spTgt spid="1219593"/>
                                        </p:tgtEl>
                                      </p:cBhvr>
                                    </p:animEffect>
                                  </p:childTnLst>
                                </p:cTn>
                              </p:par>
                              <p:par>
                                <p:cTn id="33" presetID="3" presetClass="entr" presetSubtype="10" fill="hold" nodeType="withEffect">
                                  <p:stCondLst>
                                    <p:cond delay="0"/>
                                  </p:stCondLst>
                                  <p:childTnLst>
                                    <p:set>
                                      <p:cBhvr>
                                        <p:cTn id="34" dur="1" fill="hold">
                                          <p:stCondLst>
                                            <p:cond delay="0"/>
                                          </p:stCondLst>
                                        </p:cTn>
                                        <p:tgtEl>
                                          <p:spTgt spid="1219591"/>
                                        </p:tgtEl>
                                        <p:attrNameLst>
                                          <p:attrName>style.visibility</p:attrName>
                                        </p:attrNameLst>
                                      </p:cBhvr>
                                      <p:to>
                                        <p:strVal val="visible"/>
                                      </p:to>
                                    </p:set>
                                    <p:animEffect transition="in" filter="blinds(horizontal)">
                                      <p:cBhvr>
                                        <p:cTn id="35" dur="500"/>
                                        <p:tgtEl>
                                          <p:spTgt spid="121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92" grpId="0"/>
      <p:bldP spid="121959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757913" y="2878138"/>
            <a:ext cx="8415338" cy="156966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网络从发点到收点的各通路中，由容量决定其通过能力，最小割则是此路中的咽喉部分，或者叫瓶口，其容积最小，它决定了整个网络 的最大通过能力。要提高整个网络的运输能力，必须首先改造这个咽喉部份的通过能力。</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5475" name="Text Box 4"/>
          <p:cNvSpPr txBox="1">
            <a:spLocks noChangeArrowheads="1"/>
          </p:cNvSpPr>
          <p:nvPr/>
        </p:nvSpPr>
        <p:spPr bwMode="auto">
          <a:xfrm>
            <a:off x="543601" y="1903413"/>
            <a:ext cx="5040312" cy="57943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rPr>
              <a:t>最小割的物理意义</a:t>
            </a:r>
            <a:endParaRPr kumimoji="1" lang="zh-CN" altLang="en-US" sz="32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endParaRPr>
          </a:p>
        </p:txBody>
      </p:sp>
      <p:sp>
        <p:nvSpPr>
          <p:cNvPr id="105477" name="矩形 6"/>
          <p:cNvSpPr>
            <a:spLocks noChangeArrowheads="1"/>
          </p:cNvSpPr>
          <p:nvPr/>
        </p:nvSpPr>
        <p:spPr bwMode="auto">
          <a:xfrm>
            <a:off x="473751" y="1277938"/>
            <a:ext cx="4979987"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(5)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最大流－最小割定理</a:t>
            </a:r>
            <a:endPar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357257" y="1889972"/>
            <a:ext cx="1959430" cy="3547955"/>
            <a:chOff x="5000174" y="1738481"/>
            <a:chExt cx="1959430" cy="3547955"/>
          </a:xfrm>
        </p:grpSpPr>
        <p:grpSp>
          <p:nvGrpSpPr>
            <p:cNvPr id="22" name="组合 21"/>
            <p:cNvGrpSpPr/>
            <p:nvPr/>
          </p:nvGrpSpPr>
          <p:grpSpPr>
            <a:xfrm>
              <a:off x="5413829" y="1915887"/>
              <a:ext cx="1226438" cy="122460"/>
              <a:chOff x="5413829" y="1988457"/>
              <a:chExt cx="1226438" cy="122460"/>
            </a:xfrm>
          </p:grpSpPr>
          <p:sp>
            <p:nvSpPr>
              <p:cNvPr id="62" name="椭圆 61"/>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6524153" y="199571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23" name="组合 22"/>
            <p:cNvGrpSpPr/>
            <p:nvPr/>
          </p:nvGrpSpPr>
          <p:grpSpPr>
            <a:xfrm>
              <a:off x="5413829" y="2590800"/>
              <a:ext cx="1226438" cy="136974"/>
              <a:chOff x="5413829" y="1988457"/>
              <a:chExt cx="1226438" cy="136974"/>
            </a:xfrm>
          </p:grpSpPr>
          <p:sp>
            <p:nvSpPr>
              <p:cNvPr id="60" name="椭圆 59"/>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1" name="椭圆 60"/>
              <p:cNvSpPr/>
              <p:nvPr/>
            </p:nvSpPr>
            <p:spPr>
              <a:xfrm>
                <a:off x="6524153" y="201023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5392058" y="3265716"/>
              <a:ext cx="1226438" cy="122454"/>
              <a:chOff x="5413829" y="1981203"/>
              <a:chExt cx="1226438" cy="122454"/>
            </a:xfrm>
          </p:grpSpPr>
          <p:sp>
            <p:nvSpPr>
              <p:cNvPr id="58" name="椭圆 57"/>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9" name="椭圆 58"/>
              <p:cNvSpPr/>
              <p:nvPr/>
            </p:nvSpPr>
            <p:spPr>
              <a:xfrm>
                <a:off x="6524153" y="198120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5399315" y="3897088"/>
              <a:ext cx="1226438" cy="136974"/>
              <a:chOff x="5413829" y="1988457"/>
              <a:chExt cx="1226438" cy="136974"/>
            </a:xfrm>
          </p:grpSpPr>
          <p:sp>
            <p:nvSpPr>
              <p:cNvPr id="56" name="椭圆 55"/>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7" name="椭圆 56"/>
              <p:cNvSpPr/>
              <p:nvPr/>
            </p:nvSpPr>
            <p:spPr>
              <a:xfrm>
                <a:off x="6524153" y="201023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26" name="组合 25"/>
            <p:cNvGrpSpPr/>
            <p:nvPr/>
          </p:nvGrpSpPr>
          <p:grpSpPr>
            <a:xfrm>
              <a:off x="5399315" y="4426857"/>
              <a:ext cx="1226438" cy="151488"/>
              <a:chOff x="5413829" y="1988457"/>
              <a:chExt cx="1226438" cy="151488"/>
            </a:xfrm>
          </p:grpSpPr>
          <p:sp>
            <p:nvSpPr>
              <p:cNvPr id="54" name="椭圆 53"/>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5" name="椭圆 54"/>
              <p:cNvSpPr/>
              <p:nvPr/>
            </p:nvSpPr>
            <p:spPr>
              <a:xfrm>
                <a:off x="6524153" y="202474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5392058" y="5043714"/>
              <a:ext cx="1226438" cy="136974"/>
              <a:chOff x="5413829" y="1988457"/>
              <a:chExt cx="1226438" cy="136974"/>
            </a:xfrm>
          </p:grpSpPr>
          <p:sp>
            <p:nvSpPr>
              <p:cNvPr id="52" name="椭圆 51"/>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6524153" y="201023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5000174" y="1738481"/>
              <a:ext cx="341085" cy="3533441"/>
              <a:chOff x="5058230" y="1738481"/>
              <a:chExt cx="341085" cy="3533441"/>
            </a:xfrm>
          </p:grpSpPr>
          <mc:AlternateContent xmlns:mc="http://schemas.openxmlformats.org/markup-compatibility/2006">
            <mc:Choice xmlns:a14="http://schemas.microsoft.com/office/drawing/2010/main" Requires="a14">
              <p:sp>
                <p:nvSpPr>
                  <p:cNvPr id="46" name="TextBox 45"/>
                  <p:cNvSpPr txBox="1"/>
                  <p:nvPr/>
                </p:nvSpPr>
                <p:spPr>
                  <a:xfrm>
                    <a:off x="5058230" y="1738481"/>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6" name="TextBox 45"/>
                  <p:cNvSpPr txBox="1">
                    <a:spLocks noRot="1" noChangeAspect="1" noMove="1" noResize="1" noEditPoints="1" noAdjustHandles="1" noChangeArrowheads="1" noChangeShapeType="1" noTextEdit="1"/>
                  </p:cNvSpPr>
                  <p:nvPr/>
                </p:nvSpPr>
                <p:spPr>
                  <a:xfrm>
                    <a:off x="5058230" y="1738481"/>
                    <a:ext cx="290286" cy="369332"/>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5065487" y="3110078"/>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7" name="TextBox 46"/>
                  <p:cNvSpPr txBox="1">
                    <a:spLocks noRot="1" noChangeAspect="1" noMove="1" noResize="1" noEditPoints="1" noAdjustHandles="1" noChangeArrowheads="1" noChangeShapeType="1" noTextEdit="1"/>
                  </p:cNvSpPr>
                  <p:nvPr/>
                </p:nvSpPr>
                <p:spPr>
                  <a:xfrm>
                    <a:off x="5065487" y="3110078"/>
                    <a:ext cx="290286"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5065487" y="240613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8" name="TextBox 47"/>
                  <p:cNvSpPr txBox="1">
                    <a:spLocks noRot="1" noChangeAspect="1" noMove="1" noResize="1" noEditPoints="1" noAdjustHandles="1" noChangeArrowheads="1" noChangeShapeType="1" noTextEdit="1"/>
                  </p:cNvSpPr>
                  <p:nvPr/>
                </p:nvSpPr>
                <p:spPr>
                  <a:xfrm>
                    <a:off x="5065487" y="2406134"/>
                    <a:ext cx="290286"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5109029" y="490259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9" name="TextBox 48"/>
                  <p:cNvSpPr txBox="1">
                    <a:spLocks noRot="1" noChangeAspect="1" noMove="1" noResize="1" noEditPoints="1" noAdjustHandles="1" noChangeArrowheads="1" noChangeShapeType="1" noTextEdit="1"/>
                  </p:cNvSpPr>
                  <p:nvPr/>
                </p:nvSpPr>
                <p:spPr>
                  <a:xfrm>
                    <a:off x="5109029" y="4902590"/>
                    <a:ext cx="290286" cy="369332"/>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5087258" y="427847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0" name="TextBox 49"/>
                  <p:cNvSpPr txBox="1">
                    <a:spLocks noRot="1" noChangeAspect="1" noMove="1" noResize="1" noEditPoints="1" noAdjustHandles="1" noChangeArrowheads="1" noChangeShapeType="1" noTextEdit="1"/>
                  </p:cNvSpPr>
                  <p:nvPr/>
                </p:nvSpPr>
                <p:spPr>
                  <a:xfrm>
                    <a:off x="5087258" y="4278479"/>
                    <a:ext cx="290286" cy="369332"/>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5065487" y="374702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51" name="TextBox 50"/>
                  <p:cNvSpPr txBox="1">
                    <a:spLocks noRot="1" noChangeAspect="1" noMove="1" noResize="1" noEditPoints="1" noAdjustHandles="1" noChangeArrowheads="1" noChangeShapeType="1" noTextEdit="1"/>
                  </p:cNvSpPr>
                  <p:nvPr/>
                </p:nvSpPr>
                <p:spPr>
                  <a:xfrm>
                    <a:off x="5065487" y="3747020"/>
                    <a:ext cx="290286" cy="369332"/>
                  </a:xfrm>
                  <a:prstGeom prst="rect">
                    <a:avLst/>
                  </a:prstGeom>
                  <a:blipFill rotWithShape="1">
                    <a:blip r:embed="rId6"/>
                  </a:blipFill>
                </p:spPr>
                <p:txBody>
                  <a:bodyPr/>
                  <a:lstStyle/>
                  <a:p>
                    <a:r>
                      <a:rPr lang="zh-CN" altLang="en-US">
                        <a:noFill/>
                      </a:rPr>
                      <a:t> </a:t>
                    </a:r>
                  </a:p>
                </p:txBody>
              </p:sp>
            </mc:Fallback>
          </mc:AlternateContent>
        </p:grpSp>
        <p:grpSp>
          <p:nvGrpSpPr>
            <p:cNvPr id="29" name="组合 28"/>
            <p:cNvGrpSpPr/>
            <p:nvPr/>
          </p:nvGrpSpPr>
          <p:grpSpPr>
            <a:xfrm>
              <a:off x="6618519" y="1752995"/>
              <a:ext cx="341085" cy="3533441"/>
              <a:chOff x="5058230" y="1738481"/>
              <a:chExt cx="341085" cy="3533441"/>
            </a:xfrm>
          </p:grpSpPr>
          <mc:AlternateContent xmlns:mc="http://schemas.openxmlformats.org/markup-compatibility/2006">
            <mc:Choice xmlns:a14="http://schemas.microsoft.com/office/drawing/2010/main" Requires="a14">
              <p:sp>
                <p:nvSpPr>
                  <p:cNvPr id="40" name="TextBox 39"/>
                  <p:cNvSpPr txBox="1"/>
                  <p:nvPr/>
                </p:nvSpPr>
                <p:spPr>
                  <a:xfrm>
                    <a:off x="5058230" y="1738481"/>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0" name="TextBox 39"/>
                  <p:cNvSpPr txBox="1">
                    <a:spLocks noRot="1" noChangeAspect="1" noMove="1" noResize="1" noEditPoints="1" noAdjustHandles="1" noChangeArrowheads="1" noChangeShapeType="1" noTextEdit="1"/>
                  </p:cNvSpPr>
                  <p:nvPr/>
                </p:nvSpPr>
                <p:spPr>
                  <a:xfrm>
                    <a:off x="5058230" y="1738481"/>
                    <a:ext cx="290286" cy="369332"/>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5065487" y="3110078"/>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1" name="TextBox 40"/>
                  <p:cNvSpPr txBox="1">
                    <a:spLocks noRot="1" noChangeAspect="1" noMove="1" noResize="1" noEditPoints="1" noAdjustHandles="1" noChangeArrowheads="1" noChangeShapeType="1" noTextEdit="1"/>
                  </p:cNvSpPr>
                  <p:nvPr/>
                </p:nvSpPr>
                <p:spPr>
                  <a:xfrm>
                    <a:off x="5065487" y="3110078"/>
                    <a:ext cx="290286" cy="369332"/>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5065487" y="240613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2" name="TextBox 41"/>
                  <p:cNvSpPr txBox="1">
                    <a:spLocks noRot="1" noChangeAspect="1" noMove="1" noResize="1" noEditPoints="1" noAdjustHandles="1" noChangeArrowheads="1" noChangeShapeType="1" noTextEdit="1"/>
                  </p:cNvSpPr>
                  <p:nvPr/>
                </p:nvSpPr>
                <p:spPr>
                  <a:xfrm>
                    <a:off x="5065487" y="2406134"/>
                    <a:ext cx="290286" cy="369332"/>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5109029" y="490259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3" name="TextBox 42"/>
                  <p:cNvSpPr txBox="1">
                    <a:spLocks noRot="1" noChangeAspect="1" noMove="1" noResize="1" noEditPoints="1" noAdjustHandles="1" noChangeArrowheads="1" noChangeShapeType="1" noTextEdit="1"/>
                  </p:cNvSpPr>
                  <p:nvPr/>
                </p:nvSpPr>
                <p:spPr>
                  <a:xfrm>
                    <a:off x="5109029" y="4902590"/>
                    <a:ext cx="290286" cy="369332"/>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5087258" y="427847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4" name="TextBox 43"/>
                  <p:cNvSpPr txBox="1">
                    <a:spLocks noRot="1" noChangeAspect="1" noMove="1" noResize="1" noEditPoints="1" noAdjustHandles="1" noChangeArrowheads="1" noChangeShapeType="1" noTextEdit="1"/>
                  </p:cNvSpPr>
                  <p:nvPr/>
                </p:nvSpPr>
                <p:spPr>
                  <a:xfrm>
                    <a:off x="5087258" y="4278479"/>
                    <a:ext cx="290286" cy="369332"/>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5065487" y="374702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5" name="TextBox 44"/>
                  <p:cNvSpPr txBox="1">
                    <a:spLocks noRot="1" noChangeAspect="1" noMove="1" noResize="1" noEditPoints="1" noAdjustHandles="1" noChangeArrowheads="1" noChangeShapeType="1" noTextEdit="1"/>
                  </p:cNvSpPr>
                  <p:nvPr/>
                </p:nvSpPr>
                <p:spPr>
                  <a:xfrm>
                    <a:off x="5065487" y="3747020"/>
                    <a:ext cx="290286" cy="369332"/>
                  </a:xfrm>
                  <a:prstGeom prst="rect">
                    <a:avLst/>
                  </a:prstGeom>
                  <a:blipFill rotWithShape="1">
                    <a:blip r:embed="rId12"/>
                  </a:blipFill>
                </p:spPr>
                <p:txBody>
                  <a:bodyPr/>
                  <a:lstStyle/>
                  <a:p>
                    <a:r>
                      <a:rPr lang="zh-CN" altLang="en-US">
                        <a:noFill/>
                      </a:rPr>
                      <a:t> </a:t>
                    </a:r>
                  </a:p>
                </p:txBody>
              </p:sp>
            </mc:Fallback>
          </mc:AlternateContent>
        </p:grpSp>
        <p:cxnSp>
          <p:nvCxnSpPr>
            <p:cNvPr id="30" name="直接连接符 29"/>
            <p:cNvCxnSpPr>
              <a:stCxn id="62" idx="6"/>
              <a:endCxn id="63" idx="2"/>
            </p:cNvCxnSpPr>
            <p:nvPr/>
          </p:nvCxnSpPr>
          <p:spPr>
            <a:xfrm>
              <a:off x="5529943" y="1973487"/>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6"/>
              <a:endCxn id="61" idx="3"/>
            </p:cNvCxnSpPr>
            <p:nvPr/>
          </p:nvCxnSpPr>
          <p:spPr>
            <a:xfrm flipV="1">
              <a:off x="5508172" y="2710903"/>
              <a:ext cx="1032986" cy="6196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2" idx="5"/>
              <a:endCxn id="59" idx="2"/>
            </p:cNvCxnSpPr>
            <p:nvPr/>
          </p:nvCxnSpPr>
          <p:spPr>
            <a:xfrm>
              <a:off x="5512938" y="2014216"/>
              <a:ext cx="989444" cy="1309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533562" y="4520745"/>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515429" y="5123088"/>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8" idx="5"/>
              <a:endCxn id="57" idx="2"/>
            </p:cNvCxnSpPr>
            <p:nvPr/>
          </p:nvCxnSpPr>
          <p:spPr>
            <a:xfrm>
              <a:off x="5491167" y="3371299"/>
              <a:ext cx="1018472" cy="6051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0" idx="5"/>
              <a:endCxn id="57" idx="1"/>
            </p:cNvCxnSpPr>
            <p:nvPr/>
          </p:nvCxnSpPr>
          <p:spPr>
            <a:xfrm>
              <a:off x="5512938" y="2689129"/>
              <a:ext cx="1013706" cy="124660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6" idx="5"/>
              <a:endCxn id="55" idx="2"/>
            </p:cNvCxnSpPr>
            <p:nvPr/>
          </p:nvCxnSpPr>
          <p:spPr>
            <a:xfrm>
              <a:off x="5498424" y="3995417"/>
              <a:ext cx="1011215" cy="5253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4" idx="5"/>
              <a:endCxn id="53" idx="2"/>
            </p:cNvCxnSpPr>
            <p:nvPr/>
          </p:nvCxnSpPr>
          <p:spPr>
            <a:xfrm>
              <a:off x="5498424" y="4525186"/>
              <a:ext cx="1003958" cy="5979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60" idx="4"/>
              <a:endCxn id="53" idx="2"/>
            </p:cNvCxnSpPr>
            <p:nvPr/>
          </p:nvCxnSpPr>
          <p:spPr>
            <a:xfrm>
              <a:off x="5471886" y="2706000"/>
              <a:ext cx="1030496" cy="24170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08995" name="Rectangle 3"/>
          <p:cNvSpPr>
            <a:spLocks noChangeArrowheads="1"/>
          </p:cNvSpPr>
          <p:nvPr/>
        </p:nvSpPr>
        <p:spPr bwMode="auto">
          <a:xfrm>
            <a:off x="566738" y="1268413"/>
            <a:ext cx="5130800" cy="431502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dirty="0">
                <a:ln>
                  <a:noFill/>
                </a:ln>
                <a:solidFill>
                  <a:srgbClr val="6600FF"/>
                </a:solidFill>
                <a:effectLst/>
                <a:uLnTx/>
                <a:uFillTx/>
                <a:latin typeface="Arial" panose="020B0604020202020204" pitchFamily="34" charset="0"/>
                <a:ea typeface="楷体_GB2312" pitchFamily="49" charset="-122"/>
                <a:cs typeface="+mn-cs"/>
              </a:rPr>
              <a:t>例</a:t>
            </a:r>
            <a:r>
              <a:rPr kumimoji="1" lang="en-US" altLang="zh-CN" sz="2800" b="1" i="0" u="none" strike="noStrike" kern="1200" cap="none" spc="0" normalizeH="0" baseline="0" noProof="0" dirty="0">
                <a:ln>
                  <a:noFill/>
                </a:ln>
                <a:solidFill>
                  <a:srgbClr val="6600FF"/>
                </a:solidFill>
                <a:effectLst/>
                <a:uLnTx/>
                <a:uFillTx/>
                <a:latin typeface="Arial" panose="020B0604020202020204" pitchFamily="34" charset="0"/>
                <a:ea typeface="楷体_GB2312" pitchFamily="49" charset="-122"/>
                <a:cs typeface="+mn-cs"/>
              </a:rPr>
              <a:t>5.1.3</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图中，设初始匹配</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。用匈牙利算法求其最大匹配的过程如下：</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V= Φ</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∈Γ(U)-V,</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且非饱和  </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∴增广路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 ={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cxnSp>
        <p:nvCxnSpPr>
          <p:cNvPr id="7" name="直接连接符 6"/>
          <p:cNvCxnSpPr/>
          <p:nvPr/>
        </p:nvCxnSpPr>
        <p:spPr>
          <a:xfrm flipV="1">
            <a:off x="6879771" y="2133600"/>
            <a:ext cx="1059543"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8" idx="5"/>
          </p:cNvCxnSpPr>
          <p:nvPr/>
        </p:nvCxnSpPr>
        <p:spPr>
          <a:xfrm>
            <a:off x="6848250" y="3522790"/>
            <a:ext cx="1105579" cy="6282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6" idx="5"/>
            <a:endCxn id="55" idx="2"/>
          </p:cNvCxnSpPr>
          <p:nvPr/>
        </p:nvCxnSpPr>
        <p:spPr>
          <a:xfrm>
            <a:off x="6855507" y="4146908"/>
            <a:ext cx="1011215" cy="52532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792683" y="2743173"/>
            <a:ext cx="101600" cy="10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0" name="椭圆 9"/>
          <p:cNvSpPr/>
          <p:nvPr/>
        </p:nvSpPr>
        <p:spPr>
          <a:xfrm>
            <a:off x="7873979" y="5217813"/>
            <a:ext cx="101600" cy="10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7910267" y="4078467"/>
            <a:ext cx="101600" cy="10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cxnSp>
        <p:nvCxnSpPr>
          <p:cNvPr id="13" name="直接连接符 12"/>
          <p:cNvCxnSpPr>
            <a:endCxn id="53" idx="2"/>
          </p:cNvCxnSpPr>
          <p:nvPr/>
        </p:nvCxnSpPr>
        <p:spPr>
          <a:xfrm>
            <a:off x="6840993" y="2840620"/>
            <a:ext cx="1018472" cy="2433959"/>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843483" y="2857491"/>
            <a:ext cx="1030496" cy="24170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8995">
                                            <p:txEl>
                                              <p:pRg st="1" end="1"/>
                                            </p:txEl>
                                          </p:spTgt>
                                        </p:tgtEl>
                                        <p:attrNameLst>
                                          <p:attrName>style.visibility</p:attrName>
                                        </p:attrNameLst>
                                      </p:cBhvr>
                                      <p:to>
                                        <p:strVal val="visible"/>
                                      </p:to>
                                    </p:set>
                                    <p:animEffect transition="in" filter="blinds(horizontal)">
                                      <p:cBhvr>
                                        <p:cTn id="7" dur="500"/>
                                        <p:tgtEl>
                                          <p:spTgt spid="110899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08995">
                                            <p:txEl>
                                              <p:pRg st="2" end="2"/>
                                            </p:txEl>
                                          </p:spTgt>
                                        </p:tgtEl>
                                        <p:attrNameLst>
                                          <p:attrName>style.visibility</p:attrName>
                                        </p:attrNameLst>
                                      </p:cBhvr>
                                      <p:to>
                                        <p:strVal val="visible"/>
                                      </p:to>
                                    </p:set>
                                    <p:animEffect transition="in" filter="blinds(horizontal)">
                                      <p:cBhvr>
                                        <p:cTn id="15" dur="500"/>
                                        <p:tgtEl>
                                          <p:spTgt spid="110899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08995">
                                            <p:txEl>
                                              <p:pRg st="3" end="3"/>
                                            </p:txEl>
                                          </p:spTgt>
                                        </p:tgtEl>
                                        <p:attrNameLst>
                                          <p:attrName>style.visibility</p:attrName>
                                        </p:attrNameLst>
                                      </p:cBhvr>
                                      <p:to>
                                        <p:strVal val="visible"/>
                                      </p:to>
                                    </p:set>
                                    <p:animEffect transition="in" filter="blinds(horizontal)">
                                      <p:cBhvr>
                                        <p:cTn id="29" dur="500"/>
                                        <p:tgtEl>
                                          <p:spTgt spid="110899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08995">
                                            <p:txEl>
                                              <p:pRg st="4" end="4"/>
                                            </p:txEl>
                                          </p:spTgt>
                                        </p:tgtEl>
                                        <p:attrNameLst>
                                          <p:attrName>style.visibility</p:attrName>
                                        </p:attrNameLst>
                                      </p:cBhvr>
                                      <p:to>
                                        <p:strVal val="visible"/>
                                      </p:to>
                                    </p:set>
                                    <p:animEffect transition="in" filter="blinds(horizontal)">
                                      <p:cBhvr>
                                        <p:cTn id="39" dur="500"/>
                                        <p:tgtEl>
                                          <p:spTgt spid="1108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780" indent="-271780" eaLnBrk="1" hangingPunct="1">
              <a:buFont typeface="Wingdings" panose="05000000000000000000" pitchFamily="2" charset="2"/>
              <a:buNone/>
            </a:pPr>
            <a:r>
              <a:rPr lang="en-US" altLang="zh-CN" dirty="0" smtClean="0">
                <a:solidFill>
                  <a:srgbClr val="A3A3A3"/>
                </a:solidFill>
                <a:latin typeface="Times New Roman" panose="02020603050405020304" pitchFamily="18" charset="0"/>
                <a:cs typeface="Times New Roman" panose="02020603050405020304" pitchFamily="18" charset="0"/>
              </a:rPr>
              <a:t>5.1  </a:t>
            </a:r>
            <a:r>
              <a:rPr lang="zh-CN" altLang="zh-CN" dirty="0" smtClean="0">
                <a:solidFill>
                  <a:srgbClr val="A3A3A3"/>
                </a:solidFill>
                <a:latin typeface="Times New Roman" panose="02020603050405020304" pitchFamily="18" charset="0"/>
                <a:cs typeface="Times New Roman" panose="02020603050405020304" pitchFamily="18" charset="0"/>
              </a:rPr>
              <a:t>二分图的最大匹配</a:t>
            </a:r>
            <a:endParaRPr lang="zh-CN" altLang="zh-CN" dirty="0" smtClean="0">
              <a:solidFill>
                <a:srgbClr val="A3A3A3"/>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5.2  </a:t>
            </a:r>
            <a:r>
              <a:rPr lang="zh-CN" altLang="zh-CN" dirty="0" smtClean="0">
                <a:solidFill>
                  <a:srgbClr val="B2B2B2"/>
                </a:solidFill>
                <a:latin typeface="Times New Roman" panose="02020603050405020304" pitchFamily="18" charset="0"/>
                <a:cs typeface="Times New Roman" panose="02020603050405020304" pitchFamily="18" charset="0"/>
              </a:rPr>
              <a:t>完全匹配</a:t>
            </a:r>
            <a:endParaRPr lang="zh-CN" altLang="zh-CN"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5.3  </a:t>
            </a:r>
            <a:r>
              <a:rPr lang="zh-CN" altLang="zh-CN" dirty="0" smtClean="0">
                <a:solidFill>
                  <a:srgbClr val="B2B2B2"/>
                </a:solidFill>
                <a:latin typeface="Times New Roman" panose="02020603050405020304" pitchFamily="18" charset="0"/>
                <a:cs typeface="Times New Roman" panose="02020603050405020304" pitchFamily="18" charset="0"/>
              </a:rPr>
              <a:t>最佳匹配算法</a:t>
            </a:r>
            <a:endParaRPr lang="zh-CN" altLang="en-US"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5.4  </a:t>
            </a:r>
            <a:r>
              <a:rPr lang="zh-CN" altLang="en-US" dirty="0" smtClean="0">
                <a:solidFill>
                  <a:schemeClr val="tx1">
                    <a:lumMod val="40000"/>
                    <a:lumOff val="60000"/>
                  </a:schemeClr>
                </a:solidFill>
                <a:latin typeface="Times New Roman" panose="02020603050405020304" pitchFamily="18" charset="0"/>
                <a:cs typeface="Times New Roman" panose="02020603050405020304" pitchFamily="18" charset="0"/>
              </a:rPr>
              <a:t>匹配应用举例</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5.5  </a:t>
            </a:r>
            <a:r>
              <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网络流图</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FF0000"/>
                </a:solidFill>
                <a:latin typeface="Times New Roman" panose="02020603050405020304" pitchFamily="18" charset="0"/>
                <a:cs typeface="Times New Roman" panose="02020603050405020304" pitchFamily="18" charset="0"/>
              </a:rPr>
              <a:t>5.6  </a:t>
            </a:r>
            <a:r>
              <a:rPr lang="zh-CN" altLang="zh-CN" dirty="0" smtClean="0">
                <a:solidFill>
                  <a:srgbClr val="FF0000"/>
                </a:solidFill>
                <a:latin typeface="Times New Roman" panose="02020603050405020304" pitchFamily="18" charset="0"/>
                <a:cs typeface="Times New Roman" panose="02020603050405020304" pitchFamily="18" charset="0"/>
              </a:rPr>
              <a:t>Ford-Fulkerson最大流标号算法</a:t>
            </a:r>
            <a:endParaRPr lang="zh-CN" altLang="zh-CN" dirty="0" smtClean="0">
              <a:solidFill>
                <a:srgbClr val="FF0000"/>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5.7  </a:t>
            </a:r>
            <a:r>
              <a:rPr lang="zh-CN" altLang="zh-CN" dirty="0" smtClean="0">
                <a:latin typeface="Times New Roman" panose="02020603050405020304" pitchFamily="18" charset="0"/>
                <a:cs typeface="Times New Roman" panose="02020603050405020304" pitchFamily="18" charset="0"/>
              </a:rPr>
              <a:t>最大流的Edmonds-Karp算法</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5.8  </a:t>
            </a:r>
            <a:r>
              <a:rPr lang="zh-CN" altLang="zh-CN" dirty="0" smtClean="0">
                <a:latin typeface="Times New Roman" panose="02020603050405020304" pitchFamily="18" charset="0"/>
                <a:cs typeface="Times New Roman" panose="02020603050405020304" pitchFamily="18" charset="0"/>
              </a:rPr>
              <a:t>最小费用流</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endParaRPr lang="zh-CN"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ChangeArrowheads="1"/>
          </p:cNvSpPr>
          <p:nvPr/>
        </p:nvSpPr>
        <p:spPr bwMode="auto">
          <a:xfrm>
            <a:off x="908273" y="2174649"/>
            <a:ext cx="7831137" cy="1421928"/>
          </a:xfrm>
          <a:prstGeom prst="rect">
            <a:avLst/>
          </a:prstGeom>
          <a:noFill/>
          <a:ln w="9525">
            <a:noFill/>
            <a:miter lim="800000"/>
          </a:ln>
        </p:spPr>
        <p:txBody>
          <a:bodyPr>
            <a:spAutoFit/>
          </a:bodyPr>
          <a:lstStyle/>
          <a:p>
            <a:pPr marL="0" marR="0" lvl="0" indent="0" algn="l" defTabSz="914400" rtl="0" eaLnBrk="1" fontAlgn="base" latinLnBrk="0" hangingPunct="1">
              <a:lnSpc>
                <a:spcPct val="90000"/>
              </a:lnSpc>
              <a:spcBef>
                <a:spcPct val="20000"/>
              </a:spcBef>
              <a:spcAft>
                <a:spcPct val="0"/>
              </a:spcAft>
              <a:buClr>
                <a:srgbClr val="89AAD3"/>
              </a:buClr>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从一个可行流开始，寻求关于这个可行流的可增流路径，若存在，则可以经过调整，得到一个新的可行流，其流量比原来的可行流要大，重复这个过程，直到不存在关于该流的可增增流路径时就得到了最大流。</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6499" name="Text Box 4"/>
          <p:cNvSpPr txBox="1">
            <a:spLocks noChangeArrowheads="1"/>
          </p:cNvSpPr>
          <p:nvPr/>
        </p:nvSpPr>
        <p:spPr bwMode="auto">
          <a:xfrm>
            <a:off x="547910" y="1409474"/>
            <a:ext cx="5040313" cy="52322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增流路径算法</a:t>
            </a:r>
            <a:endPar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21637" name="AutoShape 5"/>
          <p:cNvSpPr>
            <a:spLocks noChangeArrowheads="1"/>
          </p:cNvSpPr>
          <p:nvPr/>
        </p:nvSpPr>
        <p:spPr bwMode="auto">
          <a:xfrm>
            <a:off x="2033810" y="4379686"/>
            <a:ext cx="5670550" cy="900113"/>
          </a:xfrm>
          <a:prstGeom prst="cloudCallout">
            <a:avLst>
              <a:gd name="adj1" fmla="val 28106"/>
              <a:gd name="adj2" fmla="val -261991"/>
            </a:avLst>
          </a:prstGeom>
          <a:solidFill>
            <a:schemeClr val="accent1"/>
          </a:solidFill>
          <a:ln w="952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如何寻找可增流路径？</a:t>
            </a:r>
            <a:endParaRPr kumimoji="1" lang="zh-CN" altLang="en-US" sz="24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1637"/>
                                        </p:tgtEl>
                                        <p:attrNameLst>
                                          <p:attrName>style.visibility</p:attrName>
                                        </p:attrNameLst>
                                      </p:cBhvr>
                                      <p:to>
                                        <p:strVal val="visible"/>
                                      </p:to>
                                    </p:set>
                                    <p:animEffect transition="in" filter="blinds(horizontal)">
                                      <p:cBhvr>
                                        <p:cTn id="7" dur="500"/>
                                        <p:tgtEl>
                                          <p:spTgt spid="122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3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3"/>
          <p:cNvSpPr txBox="1">
            <a:spLocks noChangeArrowheads="1"/>
          </p:cNvSpPr>
          <p:nvPr/>
        </p:nvSpPr>
        <p:spPr bwMode="auto">
          <a:xfrm>
            <a:off x="515481" y="1314450"/>
            <a:ext cx="6886575" cy="5191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rPr>
              <a:t>Ford-Fulkerson</a:t>
            </a:r>
            <a:r>
              <a:rPr kumimoji="1" lang="zh-CN" altLang="en-US" sz="24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rPr>
              <a:t>算法    （</a:t>
            </a:r>
            <a:r>
              <a:rPr kumimoji="1" lang="en-US" altLang="zh-CN" sz="24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rPr>
              <a:t>1957</a:t>
            </a:r>
            <a:r>
              <a:rPr kumimoji="1" lang="zh-CN" altLang="en-US" sz="24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rPr>
              <a:t>）</a:t>
            </a:r>
            <a:endParaRPr kumimoji="1" lang="zh-CN" altLang="en-US" sz="24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endParaRPr>
          </a:p>
        </p:txBody>
      </p:sp>
      <p:sp>
        <p:nvSpPr>
          <p:cNvPr id="107524" name="Rectangle 4"/>
          <p:cNvSpPr>
            <a:spLocks noChangeArrowheads="1"/>
          </p:cNvSpPr>
          <p:nvPr/>
        </p:nvSpPr>
        <p:spPr bwMode="auto">
          <a:xfrm>
            <a:off x="559931" y="1989138"/>
            <a:ext cx="8551862" cy="407193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以网络最大流等于最小割切容量定理为基础，包含两个过程</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标号过程</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检查网络中是否存在关于</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f</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的增流路径</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如果不存在，则由定理，此时的</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f</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是最大流分布，其流</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量为最大流</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否则在标号过程中最后能标到结点</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t,</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即存在</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s</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到</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t</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的增流</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路径，转过程（</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2</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(2)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增流过程</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确定一条从</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s</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到</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t</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的增流路径并修正这条路上的流，得到新</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的容许流分布</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f’,</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再转（</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1</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ChangeArrowheads="1"/>
          </p:cNvSpPr>
          <p:nvPr/>
        </p:nvSpPr>
        <p:spPr bwMode="auto">
          <a:xfrm>
            <a:off x="559931" y="1223963"/>
            <a:ext cx="8415337" cy="393319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cs typeface="+mn-cs"/>
              </a:rPr>
              <a:t>Ford-Fulkerson</a:t>
            </a:r>
            <a:r>
              <a:rPr kumimoji="1" lang="zh-CN" altLang="en-US" sz="20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cs typeface="+mn-cs"/>
              </a:rPr>
              <a:t>算法</a:t>
            </a:r>
            <a:endParaRPr kumimoji="1" lang="zh-CN" altLang="en-US" sz="2000" b="1" i="0" u="none" strike="noStrike" kern="1200" cap="none" spc="0" normalizeH="0" baseline="0" noProof="0" dirty="0">
              <a:ln>
                <a:noFill/>
              </a:ln>
              <a:solidFill>
                <a:srgbClr val="FF0066"/>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Step0.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令</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是任意一个流</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例如</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f=0).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给</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一个永久标号</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sym typeface="Symbol" panose="05050102010706020507" pitchFamily="18" charset="2"/>
              </a:rPr>
              <a:t></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endPar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Step1: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标号过程</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若</a:t>
            </a:r>
            <a:r>
              <a:rPr kumimoji="1" lang="en-US" altLang="zh-CN" sz="20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000" b="1" i="1"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已标号</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如果可找到一个未标号结点</a:t>
            </a:r>
            <a:r>
              <a:rPr kumimoji="1" lang="en-US" altLang="zh-CN" sz="20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v</a:t>
            </a:r>
            <a:r>
              <a:rPr kumimoji="1" lang="en-US" altLang="zh-CN" sz="2000" b="1"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j</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sym typeface="+mn-ea"/>
              </a:rPr>
              <a:t>，则继续执行</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标记结点</a:t>
            </a:r>
            <a:r>
              <a:rPr kumimoji="1" lang="en-US" altLang="zh-CN" sz="20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000" b="1"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sym typeface="+mn-ea"/>
              </a:rPr>
              <a:t>，否则无法再找到可增流路径，结束</a:t>
            </a:r>
            <a:endParaRPr kumimoji="1" lang="en-US" altLang="zh-CN" sz="2000" b="1" i="1" u="none" strike="noStrike" kern="1200" cap="none" spc="0" normalizeH="0" baseline="-25000" noProof="0" dirty="0" smtClean="0">
              <a:ln>
                <a:noFill/>
              </a:ln>
              <a:solidFill>
                <a:srgbClr val="000000"/>
              </a:solidFill>
              <a:effectLst/>
              <a:uLnTx/>
              <a:uFillTx/>
              <a:latin typeface="Tahoma" panose="020B0604030504040204" pitchFamily="34" charset="0"/>
              <a:ea typeface="宋体" panose="02010600030101010101" pitchFamily="2" charset="-122"/>
              <a:cs typeface="Times New Roman" panose="02020603050405020304" pitchFamily="18" charset="0"/>
              <a:sym typeface="+mn-ea"/>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若存在</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cs typeface="+mn-cs"/>
              </a:rPr>
              <a:t>v</a:t>
            </a:r>
            <a:r>
              <a:rPr kumimoji="1" lang="en-US" altLang="zh-CN" sz="2000" b="1"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cs typeface="+mn-cs"/>
              </a:rPr>
              <a:t>j</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a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且</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f(a</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)&lt;c(a</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则</a:t>
            </a:r>
            <a:r>
              <a:rPr kumimoji="1" lang="en-US" altLang="zh-CN" sz="2000" b="1" i="0" u="none" strike="noStrike" kern="1200" cap="none" spc="0" normalizeH="0" baseline="0" noProof="0" dirty="0" err="1" smtClean="0">
                <a:ln>
                  <a:noFill/>
                </a:ln>
                <a:solidFill>
                  <a:srgbClr val="000000"/>
                </a:solidFill>
                <a:effectLst/>
                <a:uLnTx/>
                <a:uFillTx/>
                <a:latin typeface="Tahoma" panose="020B0604030504040204" pitchFamily="34" charset="0"/>
                <a:ea typeface="宋体" panose="02010600030101010101" pitchFamily="2" charset="-122"/>
                <a:cs typeface="+mn-cs"/>
              </a:rPr>
              <a:t>v</a:t>
            </a:r>
            <a:r>
              <a:rPr kumimoji="1" lang="en-US" altLang="zh-CN" sz="2000" b="1" i="0" u="none" strike="noStrike" kern="1200" cap="none" spc="0" normalizeH="0" baseline="-25000" noProof="0" dirty="0" err="1" smtClean="0">
                <a:ln>
                  <a:noFill/>
                </a:ln>
                <a:solidFill>
                  <a:srgbClr val="000000"/>
                </a:solidFill>
                <a:effectLst/>
                <a:uLnTx/>
                <a:uFillTx/>
                <a:latin typeface="Tahoma" panose="020B0604030504040204" pitchFamily="34"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标号          </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endPar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     b.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若存在边</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en-US" altLang="zh-CN" sz="2000" b="1"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cs typeface="+mn-cs"/>
              </a:rPr>
              <a:t>v</a:t>
            </a:r>
            <a:r>
              <a:rPr kumimoji="1" lang="en-US" altLang="zh-CN" sz="2000" b="1"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cs typeface="+mn-cs"/>
              </a:rPr>
              <a:t>j</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v</a:t>
            </a:r>
            <a:r>
              <a:rPr kumimoji="1" lang="en-US" altLang="zh-CN" sz="2000" b="1"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且</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f(a</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)&gt;</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0,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则给</a:t>
            </a:r>
            <a:r>
              <a:rPr kumimoji="1" lang="en-US" altLang="zh-CN" sz="2000" b="1"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cs typeface="+mn-cs"/>
              </a:rPr>
              <a:t>v</a:t>
            </a:r>
            <a:r>
              <a:rPr kumimoji="1" lang="en-US" altLang="zh-CN" sz="2000" b="1"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标号          </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a:t>
            </a:r>
            <a:endPar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Step2: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若</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t</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已被标号</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则找到了一条增流路径，转</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Step3, </a:t>
            </a: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否则迭代执行</a:t>
            </a:r>
            <a:endPar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zh-CN" altLang="en-US"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step1</a:t>
            </a:r>
            <a:r>
              <a:rPr kumimoji="1" lang="zh-CN"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和</a:t>
            </a:r>
            <a:r>
              <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rPr>
              <a:t>2.</a:t>
            </a:r>
            <a:endParaRPr kumimoji="1"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Step3.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由点</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t</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开始</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使用标号的第一个元素构造一条</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增流路</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p.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修改</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得到新的流</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以</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a:t>
            </a: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代替</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去掉除</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外的所有点的</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标号</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返回</a:t>
            </a: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Step1.</a:t>
            </a:r>
            <a:endPar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这里</a:t>
            </a:r>
            <a:endParaRPr kumimoji="1" lang="zh-CN" altLang="en-US" sz="20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3314" name="Object 2"/>
          <p:cNvGraphicFramePr>
            <a:graphicFrameLocks noChangeAspect="1"/>
          </p:cNvGraphicFramePr>
          <p:nvPr/>
        </p:nvGraphicFramePr>
        <p:xfrm>
          <a:off x="5904230" y="2667000"/>
          <a:ext cx="687705" cy="320675"/>
        </p:xfrm>
        <a:graphic>
          <a:graphicData uri="http://schemas.openxmlformats.org/presentationml/2006/ole">
            <mc:AlternateContent xmlns:mc="http://schemas.openxmlformats.org/markup-compatibility/2006">
              <mc:Choice xmlns:v="urn:schemas-microsoft-com:vml" Requires="v">
                <p:oleObj spid="_x0000_s380181" name="公式" r:id="rId1" imgW="13716000" imgH="6400800" progId="Equation.3">
                  <p:embed/>
                </p:oleObj>
              </mc:Choice>
              <mc:Fallback>
                <p:oleObj name="公式" r:id="rId1" imgW="13716000" imgH="6400800" progId="Equation.3">
                  <p:embed/>
                  <p:pic>
                    <p:nvPicPr>
                      <p:cNvPr id="0" name="Object 2"/>
                      <p:cNvPicPr>
                        <a:picLocks noChangeAspect="1"/>
                      </p:cNvPicPr>
                      <p:nvPr/>
                    </p:nvPicPr>
                    <p:blipFill>
                      <a:blip r:embed="rId2"/>
                      <a:srcRect/>
                      <a:stretch>
                        <a:fillRect/>
                      </a:stretch>
                    </p:blipFill>
                    <p:spPr>
                      <a:xfrm>
                        <a:off x="5904230" y="2667000"/>
                        <a:ext cx="687705" cy="320675"/>
                      </a:xfrm>
                      <a:prstGeom prst="rect">
                        <a:avLst/>
                      </a:prstGeom>
                      <a:noFill/>
                      <a:ln w="9525">
                        <a:noFill/>
                        <a:miter/>
                      </a:ln>
                    </p:spPr>
                  </p:pic>
                </p:oleObj>
              </mc:Fallback>
            </mc:AlternateContent>
          </a:graphicData>
        </a:graphic>
      </p:graphicFrame>
      <p:graphicFrame>
        <p:nvGraphicFramePr>
          <p:cNvPr id="13315" name="Object 3"/>
          <p:cNvGraphicFramePr>
            <a:graphicFrameLocks noChangeAspect="1"/>
          </p:cNvGraphicFramePr>
          <p:nvPr/>
        </p:nvGraphicFramePr>
        <p:xfrm>
          <a:off x="6788150" y="2683510"/>
          <a:ext cx="2219960" cy="332740"/>
        </p:xfrm>
        <a:graphic>
          <a:graphicData uri="http://schemas.openxmlformats.org/presentationml/2006/ole">
            <mc:AlternateContent xmlns:mc="http://schemas.openxmlformats.org/markup-compatibility/2006">
              <mc:Choice xmlns:v="urn:schemas-microsoft-com:vml" Requires="v">
                <p:oleObj spid="_x0000_s380182" name="公式" r:id="rId3" imgW="41148000" imgH="6096000" progId="Equation.3">
                  <p:embed/>
                </p:oleObj>
              </mc:Choice>
              <mc:Fallback>
                <p:oleObj name="公式" r:id="rId3" imgW="41148000" imgH="6096000" progId="Equation.3">
                  <p:embed/>
                  <p:pic>
                    <p:nvPicPr>
                      <p:cNvPr id="0" name="Object 3"/>
                      <p:cNvPicPr>
                        <a:picLocks noChangeAspect="1"/>
                      </p:cNvPicPr>
                      <p:nvPr/>
                    </p:nvPicPr>
                    <p:blipFill>
                      <a:blip r:embed="rId4"/>
                      <a:srcRect/>
                      <a:stretch>
                        <a:fillRect/>
                      </a:stretch>
                    </p:blipFill>
                    <p:spPr>
                      <a:xfrm>
                        <a:off x="6788150" y="2683510"/>
                        <a:ext cx="2219960" cy="332740"/>
                      </a:xfrm>
                      <a:prstGeom prst="rect">
                        <a:avLst/>
                      </a:prstGeom>
                      <a:noFill/>
                      <a:ln w="9525">
                        <a:noFill/>
                        <a:miter/>
                      </a:ln>
                    </p:spPr>
                  </p:pic>
                </p:oleObj>
              </mc:Fallback>
            </mc:AlternateContent>
          </a:graphicData>
        </a:graphic>
      </p:graphicFrame>
      <p:graphicFrame>
        <p:nvGraphicFramePr>
          <p:cNvPr id="13316" name="Object 4"/>
          <p:cNvGraphicFramePr>
            <a:graphicFrameLocks noChangeAspect="1"/>
          </p:cNvGraphicFramePr>
          <p:nvPr/>
        </p:nvGraphicFramePr>
        <p:xfrm>
          <a:off x="5996940" y="3060700"/>
          <a:ext cx="607695" cy="283845"/>
        </p:xfrm>
        <a:graphic>
          <a:graphicData uri="http://schemas.openxmlformats.org/presentationml/2006/ole">
            <mc:AlternateContent xmlns:mc="http://schemas.openxmlformats.org/markup-compatibility/2006">
              <mc:Choice xmlns:v="urn:schemas-microsoft-com:vml" Requires="v">
                <p:oleObj spid="_x0000_s380183" name="公式" r:id="rId5" imgW="13716000" imgH="6400800" progId="Equation.3">
                  <p:embed/>
                </p:oleObj>
              </mc:Choice>
              <mc:Fallback>
                <p:oleObj name="公式" r:id="rId5" imgW="13716000" imgH="6400800" progId="Equation.3">
                  <p:embed/>
                  <p:pic>
                    <p:nvPicPr>
                      <p:cNvPr id="0" name="Object 4"/>
                      <p:cNvPicPr>
                        <a:picLocks noChangeAspect="1"/>
                      </p:cNvPicPr>
                      <p:nvPr/>
                    </p:nvPicPr>
                    <p:blipFill>
                      <a:blip r:embed="rId6"/>
                      <a:srcRect/>
                      <a:stretch>
                        <a:fillRect/>
                      </a:stretch>
                    </p:blipFill>
                    <p:spPr>
                      <a:xfrm>
                        <a:off x="5996940" y="3060700"/>
                        <a:ext cx="607695" cy="283845"/>
                      </a:xfrm>
                      <a:prstGeom prst="rect">
                        <a:avLst/>
                      </a:prstGeom>
                      <a:noFill/>
                      <a:ln w="9525">
                        <a:noFill/>
                        <a:miter/>
                      </a:ln>
                    </p:spPr>
                  </p:pic>
                </p:oleObj>
              </mc:Fallback>
            </mc:AlternateContent>
          </a:graphicData>
        </a:graphic>
      </p:graphicFrame>
      <p:graphicFrame>
        <p:nvGraphicFramePr>
          <p:cNvPr id="13317" name="Object 5"/>
          <p:cNvGraphicFramePr>
            <a:graphicFrameLocks noChangeAspect="1"/>
          </p:cNvGraphicFramePr>
          <p:nvPr/>
        </p:nvGraphicFramePr>
        <p:xfrm>
          <a:off x="6917690" y="3063875"/>
          <a:ext cx="1693545" cy="330200"/>
        </p:xfrm>
        <a:graphic>
          <a:graphicData uri="http://schemas.openxmlformats.org/presentationml/2006/ole">
            <mc:AlternateContent xmlns:mc="http://schemas.openxmlformats.org/markup-compatibility/2006">
              <mc:Choice xmlns:v="urn:schemas-microsoft-com:vml" Requires="v">
                <p:oleObj spid="_x0000_s380184" name="公式" r:id="rId7" imgW="32004000" imgH="6096000" progId="Equation.3">
                  <p:embed/>
                </p:oleObj>
              </mc:Choice>
              <mc:Fallback>
                <p:oleObj name="公式" r:id="rId7" imgW="32004000" imgH="6096000" progId="Equation.3">
                  <p:embed/>
                  <p:pic>
                    <p:nvPicPr>
                      <p:cNvPr id="0" name="Object 5"/>
                      <p:cNvPicPr>
                        <a:picLocks noChangeAspect="1"/>
                      </p:cNvPicPr>
                      <p:nvPr/>
                    </p:nvPicPr>
                    <p:blipFill>
                      <a:blip r:embed="rId8"/>
                      <a:srcRect/>
                      <a:stretch>
                        <a:fillRect/>
                      </a:stretch>
                    </p:blipFill>
                    <p:spPr>
                      <a:xfrm>
                        <a:off x="6917690" y="3063875"/>
                        <a:ext cx="1693545" cy="330200"/>
                      </a:xfrm>
                      <a:prstGeom prst="rect">
                        <a:avLst/>
                      </a:prstGeom>
                      <a:noFill/>
                      <a:ln w="9525">
                        <a:noFill/>
                        <a:miter/>
                      </a:ln>
                    </p:spPr>
                  </p:pic>
                </p:oleObj>
              </mc:Fallback>
            </mc:AlternateContent>
          </a:graphicData>
        </a:graphic>
      </p:graphicFrame>
      <p:graphicFrame>
        <p:nvGraphicFramePr>
          <p:cNvPr id="13318" name="Object 6"/>
          <p:cNvGraphicFramePr>
            <a:graphicFrameLocks noChangeAspect="1"/>
          </p:cNvGraphicFramePr>
          <p:nvPr/>
        </p:nvGraphicFramePr>
        <p:xfrm>
          <a:off x="2427288" y="4976223"/>
          <a:ext cx="3555386" cy="1124857"/>
        </p:xfrm>
        <a:graphic>
          <a:graphicData uri="http://schemas.openxmlformats.org/presentationml/2006/ole">
            <mc:AlternateContent xmlns:mc="http://schemas.openxmlformats.org/markup-compatibility/2006">
              <mc:Choice xmlns:v="urn:schemas-microsoft-com:vml" Requires="v">
                <p:oleObj spid="_x0000_s380185" name="公式" r:id="rId9" imgW="53949600" imgH="17068800" progId="Equation.3">
                  <p:embed/>
                </p:oleObj>
              </mc:Choice>
              <mc:Fallback>
                <p:oleObj name="公式" r:id="rId9" imgW="53949600" imgH="17068800" progId="Equation.3">
                  <p:embed/>
                  <p:pic>
                    <p:nvPicPr>
                      <p:cNvPr id="0" name="Object 6"/>
                      <p:cNvPicPr>
                        <a:picLocks noChangeAspect="1"/>
                      </p:cNvPicPr>
                      <p:nvPr/>
                    </p:nvPicPr>
                    <p:blipFill>
                      <a:blip r:embed="rId10"/>
                      <a:srcRect/>
                      <a:stretch>
                        <a:fillRect/>
                      </a:stretch>
                    </p:blipFill>
                    <p:spPr>
                      <a:xfrm>
                        <a:off x="2427288" y="4976223"/>
                        <a:ext cx="3555386" cy="1124857"/>
                      </a:xfrm>
                      <a:prstGeom prst="rect">
                        <a:avLst/>
                      </a:prstGeom>
                      <a:noFill/>
                      <a:ln w="9525">
                        <a:noFill/>
                        <a:miter/>
                      </a:ln>
                    </p:spPr>
                  </p:pic>
                </p:oleObj>
              </mc:Fallback>
            </mc:AlternateContent>
          </a:graphicData>
        </a:graphic>
      </p:graphicFrame>
      <p:sp>
        <p:nvSpPr>
          <p:cNvPr id="10"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927100" y="1673225"/>
          <a:ext cx="6389688" cy="3695700"/>
        </p:xfrm>
        <a:graphic>
          <a:graphicData uri="http://schemas.openxmlformats.org/presentationml/2006/ole">
            <mc:AlternateContent xmlns:mc="http://schemas.openxmlformats.org/markup-compatibility/2006">
              <mc:Choice xmlns:v="urn:schemas-microsoft-com:vml" Requires="v">
                <p:oleObj spid="_x0000_s380985" name="Visio" r:id="rId1" imgW="2924175" imgH="1571625" progId="Visio.Drawing.11">
                  <p:embed/>
                </p:oleObj>
              </mc:Choice>
              <mc:Fallback>
                <p:oleObj name="Visio" r:id="rId1" imgW="2924175" imgH="157162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673225"/>
                        <a:ext cx="6389688" cy="369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9" name="Rectangle 3"/>
          <p:cNvSpPr>
            <a:spLocks noChangeArrowheads="1"/>
          </p:cNvSpPr>
          <p:nvPr/>
        </p:nvSpPr>
        <p:spPr bwMode="auto">
          <a:xfrm>
            <a:off x="508000" y="1328738"/>
            <a:ext cx="29178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5.6.1</a:t>
            </a:r>
            <a:endPar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304794" y="1240292"/>
          <a:ext cx="7966075" cy="4627562"/>
        </p:xfrm>
        <a:graphic>
          <a:graphicData uri="http://schemas.openxmlformats.org/presentationml/2006/ole">
            <mc:AlternateContent xmlns:mc="http://schemas.openxmlformats.org/markup-compatibility/2006">
              <mc:Choice xmlns:v="urn:schemas-microsoft-com:vml" Requires="v">
                <p:oleObj spid="_x0000_s382010" name="Visio" r:id="rId1" imgW="4876800" imgH="2692400" progId="Visio.Drawing.11">
                  <p:embed/>
                </p:oleObj>
              </mc:Choice>
              <mc:Fallback>
                <p:oleObj name="Visio" r:id="rId1" imgW="4876800" imgH="269240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4" y="1240292"/>
                        <a:ext cx="7966075" cy="462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3" name="Rectangle 3"/>
          <p:cNvSpPr>
            <a:spLocks noChangeArrowheads="1"/>
          </p:cNvSpPr>
          <p:nvPr/>
        </p:nvSpPr>
        <p:spPr bwMode="auto">
          <a:xfrm>
            <a:off x="812794" y="1328738"/>
            <a:ext cx="29178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5.6.1</a:t>
            </a:r>
            <a:endPar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290280" y="1403350"/>
          <a:ext cx="7750175" cy="4492625"/>
        </p:xfrm>
        <a:graphic>
          <a:graphicData uri="http://schemas.openxmlformats.org/presentationml/2006/ole">
            <mc:AlternateContent xmlns:mc="http://schemas.openxmlformats.org/markup-compatibility/2006">
              <mc:Choice xmlns:v="urn:schemas-microsoft-com:vml" Requires="v">
                <p:oleObj spid="_x0000_s383033" name="Visio" r:id="rId1" imgW="4775200" imgH="2692400" progId="Visio.Drawing.11">
                  <p:embed/>
                </p:oleObj>
              </mc:Choice>
              <mc:Fallback>
                <p:oleObj name="Visio" r:id="rId1" imgW="4775200" imgH="269240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80" y="1403350"/>
                        <a:ext cx="7750175" cy="449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p:cNvSpPr>
            <a:spLocks noChangeArrowheads="1"/>
          </p:cNvSpPr>
          <p:nvPr/>
        </p:nvSpPr>
        <p:spPr bwMode="auto">
          <a:xfrm>
            <a:off x="798280" y="1328738"/>
            <a:ext cx="29178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5.6.1</a:t>
            </a:r>
            <a:endPar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290280" y="1403350"/>
          <a:ext cx="7750175" cy="4492625"/>
        </p:xfrm>
        <a:graphic>
          <a:graphicData uri="http://schemas.openxmlformats.org/presentationml/2006/ole">
            <mc:AlternateContent xmlns:mc="http://schemas.openxmlformats.org/markup-compatibility/2006">
              <mc:Choice xmlns:v="urn:schemas-microsoft-com:vml" Requires="v">
                <p:oleObj spid="_x0000_s384057" name="Visio" r:id="rId1" imgW="3601085" imgH="2032000" progId="Visio.Drawing.11">
                  <p:embed/>
                </p:oleObj>
              </mc:Choice>
              <mc:Fallback>
                <p:oleObj name="Visio" r:id="rId1" imgW="3601085" imgH="203200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80" y="1403350"/>
                        <a:ext cx="7750175" cy="449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p:cNvSpPr>
            <a:spLocks noChangeArrowheads="1"/>
          </p:cNvSpPr>
          <p:nvPr/>
        </p:nvSpPr>
        <p:spPr bwMode="auto">
          <a:xfrm>
            <a:off x="798280" y="1328738"/>
            <a:ext cx="29178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5.6.1</a:t>
            </a:r>
            <a:endPar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304794" y="1936750"/>
          <a:ext cx="7316788" cy="3686175"/>
        </p:xfrm>
        <a:graphic>
          <a:graphicData uri="http://schemas.openxmlformats.org/presentationml/2006/ole">
            <mc:AlternateContent xmlns:mc="http://schemas.openxmlformats.org/markup-compatibility/2006">
              <mc:Choice xmlns:v="urn:schemas-microsoft-com:vml" Requires="v">
                <p:oleObj spid="_x0000_s385081" name="Visio" r:id="rId1" imgW="3307715" imgH="1580515" progId="Visio.Drawing.11">
                  <p:embed/>
                </p:oleObj>
              </mc:Choice>
              <mc:Fallback>
                <p:oleObj name="Visio" r:id="rId1" imgW="3307715" imgH="158051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4" y="1936750"/>
                        <a:ext cx="7316788"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Rectangle 3"/>
          <p:cNvSpPr>
            <a:spLocks noChangeArrowheads="1"/>
          </p:cNvSpPr>
          <p:nvPr/>
        </p:nvSpPr>
        <p:spPr bwMode="auto">
          <a:xfrm>
            <a:off x="812794" y="1328738"/>
            <a:ext cx="29178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rPr>
              <a:t>5.6.1</a:t>
            </a:r>
            <a:endParaRPr kumimoji="1" lang="en-US" altLang="zh-CN" sz="2400" b="1" i="0" u="none" strike="noStrike" kern="1200" cap="none" spc="0" normalizeH="0" baseline="0" noProof="0">
              <a:ln>
                <a:noFill/>
              </a:ln>
              <a:solidFill>
                <a:srgbClr val="6600FF"/>
              </a:solidFill>
              <a:effectLst/>
              <a:uLnTx/>
              <a:uFillTx/>
              <a:latin typeface="Arial" panose="020B060402020202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3"/>
          <p:cNvSpPr txBox="1">
            <a:spLocks noChangeArrowheads="1"/>
          </p:cNvSpPr>
          <p:nvPr/>
        </p:nvSpPr>
        <p:spPr bwMode="auto">
          <a:xfrm>
            <a:off x="704163" y="1314450"/>
            <a:ext cx="6886575" cy="57943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rPr>
              <a:t>存在问题</a:t>
            </a:r>
            <a:endParaRPr kumimoji="1" lang="zh-CN" altLang="en-US" sz="32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endParaRPr>
          </a:p>
        </p:txBody>
      </p:sp>
      <p:sp>
        <p:nvSpPr>
          <p:cNvPr id="108547" name="Rectangle 4"/>
          <p:cNvSpPr>
            <a:spLocks noChangeArrowheads="1"/>
          </p:cNvSpPr>
          <p:nvPr/>
        </p:nvSpPr>
        <p:spPr bwMode="auto">
          <a:xfrm>
            <a:off x="954988" y="1989138"/>
            <a:ext cx="8210550" cy="249299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a:t>
            </a:r>
            <a:r>
              <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 </a:t>
            </a:r>
            <a:r>
              <a:rPr kumimoji="1" lang="zh-CN"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在</a:t>
            </a:r>
            <a:r>
              <a:rPr kumimoji="1" lang="zh-CN"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算法中，对结点的标号顺序是任意的</a:t>
            </a:r>
            <a:endParaRPr kumimoji="1" lang="zh-CN"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     </a:t>
            </a:r>
            <a:r>
              <a:rPr kumimoji="1" lang="zh-CN"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即可以任选一条s到t的增流路径</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     每次所选的增流路径并不一定是最好的</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     算法复杂性可能会依赖于任选的</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参数</a:t>
            </a:r>
            <a:endPar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a:t>
            </a:r>
            <a:r>
              <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rPr>
              <a:t>深度优先搜索可增流路径，导致算法复杂度不确定</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defRPr/>
            </a:pP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Times New Roman" panose="02020603050405020304" pitchFamily="18" charset="0"/>
            </a:endParaRPr>
          </a:p>
        </p:txBody>
      </p:sp>
      <p:grpSp>
        <p:nvGrpSpPr>
          <p:cNvPr id="25" name="组合 24"/>
          <p:cNvGrpSpPr/>
          <p:nvPr/>
        </p:nvGrpSpPr>
        <p:grpSpPr>
          <a:xfrm>
            <a:off x="6416675" y="4404801"/>
            <a:ext cx="2376488" cy="2122487"/>
            <a:chOff x="6416675" y="3608388"/>
            <a:chExt cx="2376488" cy="2122487"/>
          </a:xfrm>
        </p:grpSpPr>
        <p:sp>
          <p:nvSpPr>
            <p:cNvPr id="108548" name="Oval 5"/>
            <p:cNvSpPr>
              <a:spLocks noChangeArrowheads="1"/>
            </p:cNvSpPr>
            <p:nvPr/>
          </p:nvSpPr>
          <p:spPr bwMode="auto">
            <a:xfrm>
              <a:off x="7586663" y="3968750"/>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49" name="Oval 6"/>
            <p:cNvSpPr>
              <a:spLocks noChangeArrowheads="1"/>
            </p:cNvSpPr>
            <p:nvPr/>
          </p:nvSpPr>
          <p:spPr bwMode="auto">
            <a:xfrm>
              <a:off x="6686550" y="4598988"/>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0" name="Oval 7"/>
            <p:cNvSpPr>
              <a:spLocks noChangeArrowheads="1"/>
            </p:cNvSpPr>
            <p:nvPr/>
          </p:nvSpPr>
          <p:spPr bwMode="auto">
            <a:xfrm>
              <a:off x="7586663" y="5229225"/>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1" name="Oval 8"/>
            <p:cNvSpPr>
              <a:spLocks noChangeArrowheads="1"/>
            </p:cNvSpPr>
            <p:nvPr/>
          </p:nvSpPr>
          <p:spPr bwMode="auto">
            <a:xfrm>
              <a:off x="8442325" y="4643438"/>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2" name="Line 9"/>
            <p:cNvSpPr>
              <a:spLocks noChangeShapeType="1"/>
            </p:cNvSpPr>
            <p:nvPr/>
          </p:nvSpPr>
          <p:spPr bwMode="auto">
            <a:xfrm flipV="1">
              <a:off x="6777038" y="4103688"/>
              <a:ext cx="855662" cy="585787"/>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3" name="Line 10"/>
            <p:cNvSpPr>
              <a:spLocks noChangeShapeType="1"/>
            </p:cNvSpPr>
            <p:nvPr/>
          </p:nvSpPr>
          <p:spPr bwMode="auto">
            <a:xfrm>
              <a:off x="6777038" y="4689475"/>
              <a:ext cx="855662" cy="630238"/>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4" name="Line 11"/>
            <p:cNvSpPr>
              <a:spLocks noChangeShapeType="1"/>
            </p:cNvSpPr>
            <p:nvPr/>
          </p:nvSpPr>
          <p:spPr bwMode="auto">
            <a:xfrm>
              <a:off x="7677150" y="4059238"/>
              <a:ext cx="809625" cy="630237"/>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5" name="Line 12"/>
            <p:cNvSpPr>
              <a:spLocks noChangeShapeType="1"/>
            </p:cNvSpPr>
            <p:nvPr/>
          </p:nvSpPr>
          <p:spPr bwMode="auto">
            <a:xfrm flipV="1">
              <a:off x="7721600" y="4733925"/>
              <a:ext cx="765175" cy="539750"/>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6" name="Line 13"/>
            <p:cNvSpPr>
              <a:spLocks noChangeShapeType="1"/>
            </p:cNvSpPr>
            <p:nvPr/>
          </p:nvSpPr>
          <p:spPr bwMode="auto">
            <a:xfrm>
              <a:off x="7677150" y="4059238"/>
              <a:ext cx="0" cy="1169987"/>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7" name="Text Box 14"/>
            <p:cNvSpPr txBox="1">
              <a:spLocks noChangeArrowheads="1"/>
            </p:cNvSpPr>
            <p:nvPr/>
          </p:nvSpPr>
          <p:spPr bwMode="auto">
            <a:xfrm>
              <a:off x="6867525" y="4014788"/>
              <a:ext cx="449263" cy="3667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8" name="Rectangle 15"/>
            <p:cNvSpPr>
              <a:spLocks noChangeArrowheads="1"/>
            </p:cNvSpPr>
            <p:nvPr/>
          </p:nvSpPr>
          <p:spPr bwMode="auto">
            <a:xfrm>
              <a:off x="6911975" y="5003800"/>
              <a:ext cx="438150" cy="3667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59" name="Rectangle 16"/>
            <p:cNvSpPr>
              <a:spLocks noChangeArrowheads="1"/>
            </p:cNvSpPr>
            <p:nvPr/>
          </p:nvSpPr>
          <p:spPr bwMode="auto">
            <a:xfrm>
              <a:off x="7993063" y="4014788"/>
              <a:ext cx="4381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60" name="Rectangle 17"/>
            <p:cNvSpPr>
              <a:spLocks noChangeArrowheads="1"/>
            </p:cNvSpPr>
            <p:nvPr/>
          </p:nvSpPr>
          <p:spPr bwMode="auto">
            <a:xfrm>
              <a:off x="8081963" y="4914900"/>
              <a:ext cx="438150" cy="3667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61" name="Rectangle 18"/>
            <p:cNvSpPr>
              <a:spLocks noChangeArrowheads="1"/>
            </p:cNvSpPr>
            <p:nvPr/>
          </p:nvSpPr>
          <p:spPr bwMode="auto">
            <a:xfrm>
              <a:off x="7677150" y="4464050"/>
              <a:ext cx="311150" cy="3667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62" name="Rectangle 19"/>
            <p:cNvSpPr>
              <a:spLocks noChangeArrowheads="1"/>
            </p:cNvSpPr>
            <p:nvPr/>
          </p:nvSpPr>
          <p:spPr bwMode="auto">
            <a:xfrm>
              <a:off x="6416675" y="4554538"/>
              <a:ext cx="3746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 </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63" name="Rectangle 20"/>
            <p:cNvSpPr>
              <a:spLocks noChangeArrowheads="1"/>
            </p:cNvSpPr>
            <p:nvPr/>
          </p:nvSpPr>
          <p:spPr bwMode="auto">
            <a:xfrm>
              <a:off x="8532813" y="4598988"/>
              <a:ext cx="2603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64" name="Rectangle 21"/>
            <p:cNvSpPr>
              <a:spLocks noChangeArrowheads="1"/>
            </p:cNvSpPr>
            <p:nvPr/>
          </p:nvSpPr>
          <p:spPr bwMode="auto">
            <a:xfrm>
              <a:off x="7542213" y="3608388"/>
              <a:ext cx="3111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565" name="Rectangle 22"/>
            <p:cNvSpPr>
              <a:spLocks noChangeArrowheads="1"/>
            </p:cNvSpPr>
            <p:nvPr/>
          </p:nvSpPr>
          <p:spPr bwMode="auto">
            <a:xfrm>
              <a:off x="7542213" y="5364163"/>
              <a:ext cx="3238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4"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flipV="1">
            <a:off x="6917862" y="2570036"/>
            <a:ext cx="1034135" cy="62163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6828968" y="1791612"/>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7" name="椭圆 96"/>
          <p:cNvSpPr/>
          <p:nvPr/>
        </p:nvSpPr>
        <p:spPr>
          <a:xfrm>
            <a:off x="7939292" y="1798872"/>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4" name="椭圆 93"/>
          <p:cNvSpPr/>
          <p:nvPr/>
        </p:nvSpPr>
        <p:spPr>
          <a:xfrm>
            <a:off x="6828968" y="246652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5" name="椭圆 94"/>
          <p:cNvSpPr/>
          <p:nvPr/>
        </p:nvSpPr>
        <p:spPr>
          <a:xfrm>
            <a:off x="7939292" y="248829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2" name="椭圆 91"/>
          <p:cNvSpPr/>
          <p:nvPr/>
        </p:nvSpPr>
        <p:spPr>
          <a:xfrm>
            <a:off x="6807197" y="314869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3" name="椭圆 92"/>
          <p:cNvSpPr/>
          <p:nvPr/>
        </p:nvSpPr>
        <p:spPr>
          <a:xfrm>
            <a:off x="7917521" y="314144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90" name="椭圆 89"/>
          <p:cNvSpPr/>
          <p:nvPr/>
        </p:nvSpPr>
        <p:spPr>
          <a:xfrm>
            <a:off x="6814454" y="377281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8" name="椭圆 87"/>
          <p:cNvSpPr/>
          <p:nvPr/>
        </p:nvSpPr>
        <p:spPr>
          <a:xfrm>
            <a:off x="6814454" y="4302582"/>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6" name="椭圆 85"/>
          <p:cNvSpPr/>
          <p:nvPr/>
        </p:nvSpPr>
        <p:spPr>
          <a:xfrm>
            <a:off x="6807197" y="491943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80" name="TextBox 79"/>
              <p:cNvSpPr txBox="1"/>
              <p:nvPr/>
            </p:nvSpPr>
            <p:spPr>
              <a:xfrm>
                <a:off x="6415313" y="1614206"/>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0" name="TextBox 79"/>
              <p:cNvSpPr txBox="1">
                <a:spLocks noRot="1" noChangeAspect="1" noMove="1" noResize="1" noEditPoints="1" noAdjustHandles="1" noChangeArrowheads="1" noChangeShapeType="1" noTextEdit="1"/>
              </p:cNvSpPr>
              <p:nvPr/>
            </p:nvSpPr>
            <p:spPr>
              <a:xfrm>
                <a:off x="6415313" y="1614206"/>
                <a:ext cx="290286" cy="369332"/>
              </a:xfrm>
              <a:prstGeom prst="rect">
                <a:avLst/>
              </a:prstGeom>
              <a:blipFill rotWithShape="1">
                <a:blip r:embed="rId1"/>
                <a:stretch>
                  <a:fillRect l="-187" t="-10" r="-14000"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6422570" y="298580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1" name="TextBox 80"/>
              <p:cNvSpPr txBox="1">
                <a:spLocks noRot="1" noChangeAspect="1" noMove="1" noResize="1" noEditPoints="1" noAdjustHandles="1" noChangeArrowheads="1" noChangeShapeType="1" noTextEdit="1"/>
              </p:cNvSpPr>
              <p:nvPr/>
            </p:nvSpPr>
            <p:spPr>
              <a:xfrm>
                <a:off x="6422570" y="2985803"/>
                <a:ext cx="290286" cy="369332"/>
              </a:xfrm>
              <a:prstGeom prst="rect">
                <a:avLst/>
              </a:prstGeom>
              <a:blipFill rotWithShape="1">
                <a:blip r:embed="rId2"/>
                <a:stretch>
                  <a:fillRect l="-62" t="-9" r="-14125" b="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6422570" y="228185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2" name="TextBox 81"/>
              <p:cNvSpPr txBox="1">
                <a:spLocks noRot="1" noChangeAspect="1" noMove="1" noResize="1" noEditPoints="1" noAdjustHandles="1" noChangeArrowheads="1" noChangeShapeType="1" noTextEdit="1"/>
              </p:cNvSpPr>
              <p:nvPr/>
            </p:nvSpPr>
            <p:spPr>
              <a:xfrm>
                <a:off x="6422570" y="2281859"/>
                <a:ext cx="290286" cy="369332"/>
              </a:xfrm>
              <a:prstGeom prst="rect">
                <a:avLst/>
              </a:prstGeom>
              <a:blipFill rotWithShape="1">
                <a:blip r:embed="rId3"/>
                <a:stretch>
                  <a:fillRect l="-62" t="-82" r="-14125"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6466112" y="4778315"/>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3" name="TextBox 82"/>
              <p:cNvSpPr txBox="1">
                <a:spLocks noRot="1" noChangeAspect="1" noMove="1" noResize="1" noEditPoints="1" noAdjustHandles="1" noChangeArrowheads="1" noChangeShapeType="1" noTextEdit="1"/>
              </p:cNvSpPr>
              <p:nvPr/>
            </p:nvSpPr>
            <p:spPr>
              <a:xfrm>
                <a:off x="6466112" y="4778315"/>
                <a:ext cx="290286" cy="369332"/>
              </a:xfrm>
              <a:prstGeom prst="rect">
                <a:avLst/>
              </a:prstGeom>
              <a:blipFill rotWithShape="1">
                <a:blip r:embed="rId4"/>
                <a:stretch>
                  <a:fillRect l="-187" t="-156" r="-14001"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4" name="TextBox 83"/>
              <p:cNvSpPr txBox="1"/>
              <p:nvPr/>
            </p:nvSpPr>
            <p:spPr>
              <a:xfrm>
                <a:off x="6444341" y="415420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4" name="TextBox 83"/>
              <p:cNvSpPr txBox="1">
                <a:spLocks noRot="1" noChangeAspect="1" noMove="1" noResize="1" noEditPoints="1" noAdjustHandles="1" noChangeArrowheads="1" noChangeShapeType="1" noTextEdit="1"/>
              </p:cNvSpPr>
              <p:nvPr/>
            </p:nvSpPr>
            <p:spPr>
              <a:xfrm>
                <a:off x="6444341" y="4154204"/>
                <a:ext cx="290286" cy="369332"/>
              </a:xfrm>
              <a:prstGeom prst="rect">
                <a:avLst/>
              </a:prstGeom>
              <a:blipFill rotWithShape="1">
                <a:blip r:embed="rId5"/>
                <a:stretch>
                  <a:fillRect l="-124" t="-9" r="-14063"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TextBox 84"/>
              <p:cNvSpPr txBox="1"/>
              <p:nvPr/>
            </p:nvSpPr>
            <p:spPr>
              <a:xfrm>
                <a:off x="6422570" y="3622745"/>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85" name="TextBox 84"/>
              <p:cNvSpPr txBox="1">
                <a:spLocks noRot="1" noChangeAspect="1" noMove="1" noResize="1" noEditPoints="1" noAdjustHandles="1" noChangeArrowheads="1" noChangeShapeType="1" noTextEdit="1"/>
              </p:cNvSpPr>
              <p:nvPr/>
            </p:nvSpPr>
            <p:spPr>
              <a:xfrm>
                <a:off x="6422570" y="3622745"/>
                <a:ext cx="290286" cy="369332"/>
              </a:xfrm>
              <a:prstGeom prst="rect">
                <a:avLst/>
              </a:prstGeom>
              <a:blipFill rotWithShape="1">
                <a:blip r:embed="rId6"/>
                <a:stretch>
                  <a:fillRect l="-62" t="-19" r="-14125" b="1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4" name="TextBox 73"/>
              <p:cNvSpPr txBox="1"/>
              <p:nvPr/>
            </p:nvSpPr>
            <p:spPr>
              <a:xfrm>
                <a:off x="8033657" y="1628720"/>
                <a:ext cx="34108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4" name="TextBox 73"/>
              <p:cNvSpPr txBox="1">
                <a:spLocks noRot="1" noChangeAspect="1" noMove="1" noResize="1" noEditPoints="1" noAdjustHandles="1" noChangeArrowheads="1" noChangeShapeType="1" noTextEdit="1"/>
              </p:cNvSpPr>
              <p:nvPr/>
            </p:nvSpPr>
            <p:spPr>
              <a:xfrm>
                <a:off x="8033657" y="1628720"/>
                <a:ext cx="341085" cy="369332"/>
              </a:xfrm>
              <a:prstGeom prst="rect">
                <a:avLst/>
              </a:prstGeom>
              <a:blipFill rotWithShape="1">
                <a:blip r:embed="rId7"/>
                <a:stretch>
                  <a:fillRect l="-80" t="-157" r="106"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8040915" y="3000317"/>
                <a:ext cx="38691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5" name="TextBox 74"/>
              <p:cNvSpPr txBox="1">
                <a:spLocks noRot="1" noChangeAspect="1" noMove="1" noResize="1" noEditPoints="1" noAdjustHandles="1" noChangeArrowheads="1" noChangeShapeType="1" noTextEdit="1"/>
              </p:cNvSpPr>
              <p:nvPr/>
            </p:nvSpPr>
            <p:spPr>
              <a:xfrm>
                <a:off x="8040915" y="3000317"/>
                <a:ext cx="386912" cy="369332"/>
              </a:xfrm>
              <a:prstGeom prst="rect">
                <a:avLst/>
              </a:prstGeom>
              <a:blipFill rotWithShape="1">
                <a:blip r:embed="rId8"/>
                <a:stretch>
                  <a:fillRect l="-141" t="-156" r="28" b="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TextBox 75"/>
              <p:cNvSpPr txBox="1"/>
              <p:nvPr/>
            </p:nvSpPr>
            <p:spPr>
              <a:xfrm>
                <a:off x="8040915" y="2296373"/>
                <a:ext cx="38691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6" name="TextBox 75"/>
              <p:cNvSpPr txBox="1">
                <a:spLocks noRot="1" noChangeAspect="1" noMove="1" noResize="1" noEditPoints="1" noAdjustHandles="1" noChangeArrowheads="1" noChangeShapeType="1" noTextEdit="1"/>
              </p:cNvSpPr>
              <p:nvPr/>
            </p:nvSpPr>
            <p:spPr>
              <a:xfrm>
                <a:off x="8040915" y="2296373"/>
                <a:ext cx="386912" cy="369332"/>
              </a:xfrm>
              <a:prstGeom prst="rect">
                <a:avLst/>
              </a:prstGeom>
              <a:blipFill rotWithShape="1">
                <a:blip r:embed="rId9"/>
                <a:stretch>
                  <a:fillRect l="-141" t="-58" r="28" b="1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TextBox 76"/>
              <p:cNvSpPr txBox="1"/>
              <p:nvPr/>
            </p:nvSpPr>
            <p:spPr>
              <a:xfrm>
                <a:off x="8084456" y="4792829"/>
                <a:ext cx="343369"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7" name="TextBox 76"/>
              <p:cNvSpPr txBox="1">
                <a:spLocks noRot="1" noChangeAspect="1" noMove="1" noResize="1" noEditPoints="1" noAdjustHandles="1" noChangeArrowheads="1" noChangeShapeType="1" noTextEdit="1"/>
              </p:cNvSpPr>
              <p:nvPr/>
            </p:nvSpPr>
            <p:spPr>
              <a:xfrm>
                <a:off x="8084456" y="4792829"/>
                <a:ext cx="343369" cy="369332"/>
              </a:xfrm>
              <a:prstGeom prst="rect">
                <a:avLst/>
              </a:prstGeom>
              <a:blipFill rotWithShape="1">
                <a:blip r:embed="rId10"/>
                <a:stretch>
                  <a:fillRect l="-79" t="-131" r="31"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TextBox 77"/>
              <p:cNvSpPr txBox="1"/>
              <p:nvPr/>
            </p:nvSpPr>
            <p:spPr>
              <a:xfrm>
                <a:off x="8062685" y="4168718"/>
                <a:ext cx="36514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8" name="TextBox 77"/>
              <p:cNvSpPr txBox="1">
                <a:spLocks noRot="1" noChangeAspect="1" noMove="1" noResize="1" noEditPoints="1" noAdjustHandles="1" noChangeArrowheads="1" noChangeShapeType="1" noTextEdit="1"/>
              </p:cNvSpPr>
              <p:nvPr/>
            </p:nvSpPr>
            <p:spPr>
              <a:xfrm>
                <a:off x="8062685" y="4168718"/>
                <a:ext cx="365141" cy="369332"/>
              </a:xfrm>
              <a:prstGeom prst="rect">
                <a:avLst/>
              </a:prstGeom>
              <a:blipFill rotWithShape="1">
                <a:blip r:embed="rId11"/>
                <a:stretch>
                  <a:fillRect l="-25" t="-156" r="29" b="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9" name="TextBox 78"/>
              <p:cNvSpPr txBox="1"/>
              <p:nvPr/>
            </p:nvSpPr>
            <p:spPr>
              <a:xfrm>
                <a:off x="8040915" y="3637259"/>
                <a:ext cx="38691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79" name="TextBox 78"/>
              <p:cNvSpPr txBox="1">
                <a:spLocks noRot="1" noChangeAspect="1" noMove="1" noResize="1" noEditPoints="1" noAdjustHandles="1" noChangeArrowheads="1" noChangeShapeType="1" noTextEdit="1"/>
              </p:cNvSpPr>
              <p:nvPr/>
            </p:nvSpPr>
            <p:spPr>
              <a:xfrm>
                <a:off x="8040915" y="3637259"/>
                <a:ext cx="386912" cy="369332"/>
              </a:xfrm>
              <a:prstGeom prst="rect">
                <a:avLst/>
              </a:prstGeom>
              <a:blipFill rotWithShape="1">
                <a:blip r:embed="rId12"/>
                <a:stretch>
                  <a:fillRect l="-141" t="-166" r="28" b="102"/>
                </a:stretch>
              </a:blipFill>
            </p:spPr>
            <p:txBody>
              <a:bodyPr/>
              <a:lstStyle/>
              <a:p>
                <a:r>
                  <a:rPr lang="zh-CN" altLang="en-US">
                    <a:noFill/>
                  </a:rPr>
                  <a:t> </a:t>
                </a:r>
              </a:p>
            </p:txBody>
          </p:sp>
        </mc:Fallback>
      </mc:AlternateContent>
      <p:cxnSp>
        <p:nvCxnSpPr>
          <p:cNvPr id="64" name="直接连接符 63"/>
          <p:cNvCxnSpPr>
            <a:stCxn id="96" idx="6"/>
            <a:endCxn id="97" idx="2"/>
          </p:cNvCxnSpPr>
          <p:nvPr/>
        </p:nvCxnSpPr>
        <p:spPr>
          <a:xfrm>
            <a:off x="6945082" y="1849212"/>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92" idx="6"/>
            <a:endCxn id="95" idx="3"/>
          </p:cNvCxnSpPr>
          <p:nvPr/>
        </p:nvCxnSpPr>
        <p:spPr>
          <a:xfrm flipV="1">
            <a:off x="6923311" y="2586628"/>
            <a:ext cx="1032986" cy="6196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96" idx="5"/>
            <a:endCxn id="93" idx="2"/>
          </p:cNvCxnSpPr>
          <p:nvPr/>
        </p:nvCxnSpPr>
        <p:spPr>
          <a:xfrm>
            <a:off x="6928077" y="1889941"/>
            <a:ext cx="989444" cy="1309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948701" y="4396470"/>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930568" y="4998813"/>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2" idx="5"/>
            <a:endCxn id="91" idx="2"/>
          </p:cNvCxnSpPr>
          <p:nvPr/>
        </p:nvCxnSpPr>
        <p:spPr>
          <a:xfrm>
            <a:off x="6906306" y="3247024"/>
            <a:ext cx="1018472" cy="6051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4" idx="5"/>
            <a:endCxn id="91" idx="1"/>
          </p:cNvCxnSpPr>
          <p:nvPr/>
        </p:nvCxnSpPr>
        <p:spPr>
          <a:xfrm>
            <a:off x="6928077" y="2564854"/>
            <a:ext cx="1013706" cy="124660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90" idx="5"/>
            <a:endCxn id="89" idx="2"/>
          </p:cNvCxnSpPr>
          <p:nvPr/>
        </p:nvCxnSpPr>
        <p:spPr>
          <a:xfrm>
            <a:off x="6913563" y="3871142"/>
            <a:ext cx="1011215" cy="5253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88" idx="5"/>
            <a:endCxn id="87" idx="2"/>
          </p:cNvCxnSpPr>
          <p:nvPr/>
        </p:nvCxnSpPr>
        <p:spPr>
          <a:xfrm>
            <a:off x="6913563" y="4400911"/>
            <a:ext cx="1003958" cy="5979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94" idx="4"/>
            <a:endCxn id="87" idx="2"/>
          </p:cNvCxnSpPr>
          <p:nvPr/>
        </p:nvCxnSpPr>
        <p:spPr>
          <a:xfrm>
            <a:off x="6887025" y="2581725"/>
            <a:ext cx="1030496" cy="24170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110019" name="Rectangle 3"/>
          <p:cNvSpPr>
            <a:spLocks noChangeArrowheads="1"/>
          </p:cNvSpPr>
          <p:nvPr/>
        </p:nvSpPr>
        <p:spPr bwMode="auto">
          <a:xfrm>
            <a:off x="639284" y="1268413"/>
            <a:ext cx="6570662" cy="483209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},V=Φ</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∈Γ(U)-V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    Γ(U</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∈Γ(U)-V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∈Γ(U)-V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∈Γ(U)-V </a:t>
            </a:r>
            <a:r>
              <a:rPr kumimoji="1"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且非饱和</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∴增广路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P=(x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cxnSp>
        <p:nvCxnSpPr>
          <p:cNvPr id="7" name="直接连接符 6"/>
          <p:cNvCxnSpPr>
            <a:endCxn id="87" idx="3"/>
          </p:cNvCxnSpPr>
          <p:nvPr/>
        </p:nvCxnSpPr>
        <p:spPr>
          <a:xfrm>
            <a:off x="6880138" y="2555102"/>
            <a:ext cx="1054388" cy="248444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923313" y="1857834"/>
            <a:ext cx="1059543"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01184" y="3244520"/>
            <a:ext cx="1089278" cy="63861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0" idx="5"/>
            <a:endCxn id="89" idx="2"/>
          </p:cNvCxnSpPr>
          <p:nvPr/>
        </p:nvCxnSpPr>
        <p:spPr>
          <a:xfrm>
            <a:off x="6913563" y="3871142"/>
            <a:ext cx="1011215" cy="52532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4" idx="5"/>
            <a:endCxn id="91" idx="1"/>
          </p:cNvCxnSpPr>
          <p:nvPr/>
        </p:nvCxnSpPr>
        <p:spPr>
          <a:xfrm>
            <a:off x="6928077" y="2564854"/>
            <a:ext cx="1013706" cy="1246604"/>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4" idx="5"/>
          </p:cNvCxnSpPr>
          <p:nvPr/>
        </p:nvCxnSpPr>
        <p:spPr>
          <a:xfrm>
            <a:off x="6928077" y="2564854"/>
            <a:ext cx="1047506" cy="12819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901184" y="4377968"/>
            <a:ext cx="1009089" cy="60043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5"/>
            <a:endCxn id="89" idx="2"/>
          </p:cNvCxnSpPr>
          <p:nvPr/>
        </p:nvCxnSpPr>
        <p:spPr>
          <a:xfrm>
            <a:off x="6913563" y="3871142"/>
            <a:ext cx="1011215" cy="52532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88" idx="5"/>
            <a:endCxn id="87" idx="2"/>
          </p:cNvCxnSpPr>
          <p:nvPr/>
        </p:nvCxnSpPr>
        <p:spPr>
          <a:xfrm>
            <a:off x="6913563" y="4400911"/>
            <a:ext cx="1003958" cy="597902"/>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94" idx="5"/>
            <a:endCxn id="91" idx="1"/>
          </p:cNvCxnSpPr>
          <p:nvPr/>
        </p:nvCxnSpPr>
        <p:spPr>
          <a:xfrm>
            <a:off x="6928077" y="2564854"/>
            <a:ext cx="1013706" cy="1246604"/>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6901539" y="2581725"/>
            <a:ext cx="1030496" cy="24170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endCxn id="91" idx="2"/>
          </p:cNvCxnSpPr>
          <p:nvPr/>
        </p:nvCxnSpPr>
        <p:spPr>
          <a:xfrm>
            <a:off x="6906306" y="3261538"/>
            <a:ext cx="1018472" cy="590649"/>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7924778" y="379458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9" name="椭圆 88"/>
          <p:cNvSpPr/>
          <p:nvPr/>
        </p:nvSpPr>
        <p:spPr>
          <a:xfrm>
            <a:off x="7924778" y="4338870"/>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7" name="椭圆 86"/>
          <p:cNvSpPr/>
          <p:nvPr/>
        </p:nvSpPr>
        <p:spPr>
          <a:xfrm>
            <a:off x="7917521" y="494121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0019">
                                            <p:txEl>
                                              <p:pRg st="0" end="0"/>
                                            </p:txEl>
                                          </p:spTgt>
                                        </p:tgtEl>
                                        <p:attrNameLst>
                                          <p:attrName>style.visibility</p:attrName>
                                        </p:attrNameLst>
                                      </p:cBhvr>
                                      <p:to>
                                        <p:strVal val="visible"/>
                                      </p:to>
                                    </p:set>
                                    <p:animEffect transition="in" filter="blinds(horizontal)">
                                      <p:cBhvr>
                                        <p:cTn id="7" dur="500"/>
                                        <p:tgtEl>
                                          <p:spTgt spid="1110019">
                                            <p:txEl>
                                              <p:pRg st="0" end="0"/>
                                            </p:txEl>
                                          </p:spTgt>
                                        </p:tgtEl>
                                      </p:cBhvr>
                                    </p:animEffect>
                                  </p:childTnLst>
                                </p:cTn>
                              </p:par>
                              <p:par>
                                <p:cTn id="8" presetID="7" presetClass="emph" presetSubtype="2" fill="hold" grpId="0" nodeType="withEffect">
                                  <p:stCondLst>
                                    <p:cond delay="0"/>
                                  </p:stCondLst>
                                  <p:childTnLst>
                                    <p:animClr clrSpc="rgb" dir="cw">
                                      <p:cBhvr>
                                        <p:cTn id="9" dur="700" fill="hold"/>
                                        <p:tgtEl>
                                          <p:spTgt spid="88"/>
                                        </p:tgtEl>
                                        <p:attrNameLst>
                                          <p:attrName>stroke.color</p:attrName>
                                        </p:attrNameLst>
                                      </p:cBhvr>
                                      <p:to>
                                        <a:srgbClr val="00B050"/>
                                      </p:to>
                                    </p:animClr>
                                    <p:set>
                                      <p:cBhvr>
                                        <p:cTn id="10" dur="700" fill="hold"/>
                                        <p:tgtEl>
                                          <p:spTgt spid="88"/>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p:cTn id="12" dur="700" fill="hold"/>
                                        <p:tgtEl>
                                          <p:spTgt spid="88"/>
                                        </p:tgtEl>
                                        <p:attrNameLst>
                                          <p:attrName>fillcolor</p:attrName>
                                        </p:attrNameLst>
                                      </p:cBhvr>
                                      <p:to>
                                        <a:srgbClr val="00B050"/>
                                      </p:to>
                                    </p:animClr>
                                    <p:set>
                                      <p:cBhvr>
                                        <p:cTn id="13" dur="700" fill="hold"/>
                                        <p:tgtEl>
                                          <p:spTgt spid="88"/>
                                        </p:tgtEl>
                                        <p:attrNameLst>
                                          <p:attrName>fill.type</p:attrName>
                                        </p:attrNameLst>
                                      </p:cBhvr>
                                      <p:to>
                                        <p:strVal val="solid"/>
                                      </p:to>
                                    </p:set>
                                    <p:set>
                                      <p:cBhvr>
                                        <p:cTn id="14" dur="700" fill="hold"/>
                                        <p:tgtEl>
                                          <p:spTgt spid="8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10019">
                                            <p:txEl>
                                              <p:pRg st="1" end="1"/>
                                            </p:txEl>
                                          </p:spTgt>
                                        </p:tgtEl>
                                        <p:attrNameLst>
                                          <p:attrName>style.visibility</p:attrName>
                                        </p:attrNameLst>
                                      </p:cBhvr>
                                      <p:to>
                                        <p:strVal val="visible"/>
                                      </p:to>
                                    </p:set>
                                    <p:animEffect transition="in" filter="blinds(horizontal)">
                                      <p:cBhvr>
                                        <p:cTn id="19" dur="500"/>
                                        <p:tgtEl>
                                          <p:spTgt spid="1110019">
                                            <p:txEl>
                                              <p:pRg st="1" end="1"/>
                                            </p:txEl>
                                          </p:spTgt>
                                        </p:tgtEl>
                                      </p:cBhvr>
                                    </p:animEffect>
                                  </p:childTnLst>
                                </p:cTn>
                              </p:par>
                              <p:par>
                                <p:cTn id="20" presetID="7" presetClass="emph" presetSubtype="2" fill="hold" nodeType="withEffect">
                                  <p:stCondLst>
                                    <p:cond delay="0"/>
                                  </p:stCondLst>
                                  <p:childTnLst>
                                    <p:animClr clrSpc="rgb" dir="cw">
                                      <p:cBhvr>
                                        <p:cTn id="21" dur="600" fill="hold"/>
                                        <p:tgtEl>
                                          <p:spTgt spid="67"/>
                                        </p:tgtEl>
                                        <p:attrNameLst>
                                          <p:attrName>stroke.color</p:attrName>
                                        </p:attrNameLst>
                                      </p:cBhvr>
                                      <p:to>
                                        <a:srgbClr val="0000CC"/>
                                      </p:to>
                                    </p:animClr>
                                    <p:set>
                                      <p:cBhvr>
                                        <p:cTn id="22" dur="600" fill="hold"/>
                                        <p:tgtEl>
                                          <p:spTgt spid="67"/>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600" fill="hold"/>
                                        <p:tgtEl>
                                          <p:spTgt spid="87"/>
                                        </p:tgtEl>
                                        <p:attrNameLst>
                                          <p:attrName>stroke.color</p:attrName>
                                        </p:attrNameLst>
                                      </p:cBhvr>
                                      <p:to>
                                        <a:srgbClr val="00B050"/>
                                      </p:to>
                                    </p:animClr>
                                    <p:set>
                                      <p:cBhvr>
                                        <p:cTn id="25" dur="600" fill="hold"/>
                                        <p:tgtEl>
                                          <p:spTgt spid="87"/>
                                        </p:tgtEl>
                                        <p:attrNameLst>
                                          <p:attrName>stroke.on</p:attrName>
                                        </p:attrNameLst>
                                      </p:cBhvr>
                                      <p:to>
                                        <p:strVal val="true"/>
                                      </p:to>
                                    </p:set>
                                  </p:childTnLst>
                                </p:cTn>
                              </p:par>
                              <p:par>
                                <p:cTn id="26" presetID="1" presetClass="emph" presetSubtype="2" fill="hold" nodeType="withEffect">
                                  <p:stCondLst>
                                    <p:cond delay="0"/>
                                  </p:stCondLst>
                                  <p:childTnLst>
                                    <p:animClr clrSpc="rgb" dir="cw">
                                      <p:cBhvr>
                                        <p:cTn id="27" dur="600" fill="hold"/>
                                        <p:tgtEl>
                                          <p:spTgt spid="87"/>
                                        </p:tgtEl>
                                        <p:attrNameLst>
                                          <p:attrName>fillcolor</p:attrName>
                                        </p:attrNameLst>
                                      </p:cBhvr>
                                      <p:to>
                                        <a:srgbClr val="00B050"/>
                                      </p:to>
                                    </p:animClr>
                                    <p:set>
                                      <p:cBhvr>
                                        <p:cTn id="28" dur="600" fill="hold"/>
                                        <p:tgtEl>
                                          <p:spTgt spid="87"/>
                                        </p:tgtEl>
                                        <p:attrNameLst>
                                          <p:attrName>fill.type</p:attrName>
                                        </p:attrNameLst>
                                      </p:cBhvr>
                                      <p:to>
                                        <p:strVal val="solid"/>
                                      </p:to>
                                    </p:set>
                                    <p:set>
                                      <p:cBhvr>
                                        <p:cTn id="29" dur="600" fill="hold"/>
                                        <p:tgtEl>
                                          <p:spTgt spid="87"/>
                                        </p:tgtEl>
                                        <p:attrNameLst>
                                          <p:attrName>fill.on</p:attrName>
                                        </p:attrNameLst>
                                      </p:cBhvr>
                                      <p:to>
                                        <p:strVal val="true"/>
                                      </p:to>
                                    </p:set>
                                  </p:childTnLst>
                                </p:cTn>
                              </p:par>
                              <p:par>
                                <p:cTn id="30" presetID="7" presetClass="emph" presetSubtype="2" fill="hold" nodeType="withEffect">
                                  <p:stCondLst>
                                    <p:cond delay="0"/>
                                  </p:stCondLst>
                                  <p:childTnLst>
                                    <p:animClr clrSpc="rgb" dir="cw">
                                      <p:cBhvr>
                                        <p:cTn id="31" dur="600" fill="hold"/>
                                        <p:tgtEl>
                                          <p:spTgt spid="89"/>
                                        </p:tgtEl>
                                        <p:attrNameLst>
                                          <p:attrName>stroke.color</p:attrName>
                                        </p:attrNameLst>
                                      </p:cBhvr>
                                      <p:to>
                                        <a:srgbClr val="00B050"/>
                                      </p:to>
                                    </p:animClr>
                                    <p:set>
                                      <p:cBhvr>
                                        <p:cTn id="32" dur="600" fill="hold"/>
                                        <p:tgtEl>
                                          <p:spTgt spid="89"/>
                                        </p:tgtEl>
                                        <p:attrNameLst>
                                          <p:attrName>stroke.on</p:attrName>
                                        </p:attrNameLst>
                                      </p:cBhvr>
                                      <p:to>
                                        <p:strVal val="true"/>
                                      </p:to>
                                    </p:set>
                                  </p:childTnLst>
                                </p:cTn>
                              </p:par>
                              <p:par>
                                <p:cTn id="33" presetID="1" presetClass="emph" presetSubtype="2" fill="hold" nodeType="withEffect">
                                  <p:stCondLst>
                                    <p:cond delay="0"/>
                                  </p:stCondLst>
                                  <p:childTnLst>
                                    <p:animClr clrSpc="rgb" dir="cw">
                                      <p:cBhvr>
                                        <p:cTn id="34" dur="600" fill="hold"/>
                                        <p:tgtEl>
                                          <p:spTgt spid="89"/>
                                        </p:tgtEl>
                                        <p:attrNameLst>
                                          <p:attrName>fillcolor</p:attrName>
                                        </p:attrNameLst>
                                      </p:cBhvr>
                                      <p:to>
                                        <a:srgbClr val="00B050"/>
                                      </p:to>
                                    </p:animClr>
                                    <p:set>
                                      <p:cBhvr>
                                        <p:cTn id="35" dur="600" fill="hold"/>
                                        <p:tgtEl>
                                          <p:spTgt spid="89"/>
                                        </p:tgtEl>
                                        <p:attrNameLst>
                                          <p:attrName>fill.type</p:attrName>
                                        </p:attrNameLst>
                                      </p:cBhvr>
                                      <p:to>
                                        <p:strVal val="solid"/>
                                      </p:to>
                                    </p:set>
                                    <p:set>
                                      <p:cBhvr>
                                        <p:cTn id="36" dur="600" fill="hold"/>
                                        <p:tgtEl>
                                          <p:spTgt spid="89"/>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10019">
                                            <p:txEl>
                                              <p:pRg st="2" end="2"/>
                                            </p:txEl>
                                          </p:spTgt>
                                        </p:tgtEl>
                                        <p:attrNameLst>
                                          <p:attrName>style.visibility</p:attrName>
                                        </p:attrNameLst>
                                      </p:cBhvr>
                                      <p:to>
                                        <p:strVal val="visible"/>
                                      </p:to>
                                    </p:set>
                                    <p:animEffect transition="in" filter="blinds(horizontal)">
                                      <p:cBhvr>
                                        <p:cTn id="41" dur="500"/>
                                        <p:tgtEl>
                                          <p:spTgt spid="111001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fade">
                                      <p:cBhvr>
                                        <p:cTn id="44" dur="500"/>
                                        <p:tgtEl>
                                          <p:spTgt spid="125"/>
                                        </p:tgtEl>
                                      </p:cBhvr>
                                    </p:animEffect>
                                  </p:childTnLst>
                                </p:cTn>
                              </p:par>
                              <p:par>
                                <p:cTn id="45" presetID="7" presetClass="emph" presetSubtype="2" fill="hold" nodeType="withEffect">
                                  <p:stCondLst>
                                    <p:cond delay="0"/>
                                  </p:stCondLst>
                                  <p:childTnLst>
                                    <p:animClr clrSpc="rgb" dir="cw">
                                      <p:cBhvr>
                                        <p:cTn id="46" dur="600" fill="hold"/>
                                        <p:tgtEl>
                                          <p:spTgt spid="90"/>
                                        </p:tgtEl>
                                        <p:attrNameLst>
                                          <p:attrName>stroke.color</p:attrName>
                                        </p:attrNameLst>
                                      </p:cBhvr>
                                      <p:to>
                                        <a:srgbClr val="00B050"/>
                                      </p:to>
                                    </p:animClr>
                                    <p:set>
                                      <p:cBhvr>
                                        <p:cTn id="47" dur="600" fill="hold"/>
                                        <p:tgtEl>
                                          <p:spTgt spid="90"/>
                                        </p:tgtEl>
                                        <p:attrNameLst>
                                          <p:attrName>stroke.on</p:attrName>
                                        </p:attrNameLst>
                                      </p:cBhvr>
                                      <p:to>
                                        <p:strVal val="true"/>
                                      </p:to>
                                    </p:set>
                                  </p:childTnLst>
                                </p:cTn>
                              </p:par>
                              <p:par>
                                <p:cTn id="48" presetID="1" presetClass="emph" presetSubtype="2" fill="hold" nodeType="withEffect">
                                  <p:stCondLst>
                                    <p:cond delay="0"/>
                                  </p:stCondLst>
                                  <p:childTnLst>
                                    <p:animClr clrSpc="rgb" dir="cw">
                                      <p:cBhvr>
                                        <p:cTn id="49" dur="600" fill="hold"/>
                                        <p:tgtEl>
                                          <p:spTgt spid="90"/>
                                        </p:tgtEl>
                                        <p:attrNameLst>
                                          <p:attrName>fillcolor</p:attrName>
                                        </p:attrNameLst>
                                      </p:cBhvr>
                                      <p:to>
                                        <a:srgbClr val="00B050"/>
                                      </p:to>
                                    </p:animClr>
                                    <p:set>
                                      <p:cBhvr>
                                        <p:cTn id="50" dur="600" fill="hold"/>
                                        <p:tgtEl>
                                          <p:spTgt spid="90"/>
                                        </p:tgtEl>
                                        <p:attrNameLst>
                                          <p:attrName>fill.type</p:attrName>
                                        </p:attrNameLst>
                                      </p:cBhvr>
                                      <p:to>
                                        <p:strVal val="solid"/>
                                      </p:to>
                                    </p:set>
                                    <p:set>
                                      <p:cBhvr>
                                        <p:cTn id="51" dur="600" fill="hold"/>
                                        <p:tgtEl>
                                          <p:spTgt spid="90"/>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110019">
                                            <p:txEl>
                                              <p:pRg st="3" end="3"/>
                                            </p:txEl>
                                          </p:spTgt>
                                        </p:tgtEl>
                                        <p:attrNameLst>
                                          <p:attrName>style.visibility</p:attrName>
                                        </p:attrNameLst>
                                      </p:cBhvr>
                                      <p:to>
                                        <p:strVal val="visible"/>
                                      </p:to>
                                    </p:set>
                                    <p:animEffect transition="in" filter="blinds(horizontal)">
                                      <p:cBhvr>
                                        <p:cTn id="56" dur="500"/>
                                        <p:tgtEl>
                                          <p:spTgt spid="1110019">
                                            <p:txEl>
                                              <p:pRg st="3" end="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28"/>
                                        </p:tgtEl>
                                        <p:attrNameLst>
                                          <p:attrName>style.visibility</p:attrName>
                                        </p:attrNameLst>
                                      </p:cBhvr>
                                      <p:to>
                                        <p:strVal val="visible"/>
                                      </p:to>
                                    </p:set>
                                    <p:animEffect transition="in" filter="fade">
                                      <p:cBhvr>
                                        <p:cTn id="59" dur="500"/>
                                        <p:tgtEl>
                                          <p:spTgt spid="12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10019">
                                            <p:txEl>
                                              <p:pRg st="4" end="4"/>
                                            </p:txEl>
                                          </p:spTgt>
                                        </p:tgtEl>
                                        <p:attrNameLst>
                                          <p:attrName>style.visibility</p:attrName>
                                        </p:attrNameLst>
                                      </p:cBhvr>
                                      <p:to>
                                        <p:strVal val="visible"/>
                                      </p:to>
                                    </p:set>
                                    <p:animEffect transition="in" filter="blinds(horizontal)">
                                      <p:cBhvr>
                                        <p:cTn id="64" dur="500"/>
                                        <p:tgtEl>
                                          <p:spTgt spid="1110019">
                                            <p:txEl>
                                              <p:pRg st="4" end="4"/>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gtEl>
                                        <p:attrNameLst>
                                          <p:attrName>style.visibility</p:attrName>
                                        </p:attrNameLst>
                                      </p:cBhvr>
                                      <p:to>
                                        <p:strVal val="visible"/>
                                      </p:to>
                                    </p:set>
                                    <p:animEffect transition="in" filter="fade">
                                      <p:cBhvr>
                                        <p:cTn id="67" dur="500"/>
                                        <p:tgtEl>
                                          <p:spTgt spid="134"/>
                                        </p:tgtEl>
                                      </p:cBhvr>
                                    </p:animEffect>
                                  </p:childTnLst>
                                </p:cTn>
                              </p:par>
                              <p:par>
                                <p:cTn id="68" presetID="7" presetClass="emph" presetSubtype="2" fill="hold" nodeType="withEffect">
                                  <p:stCondLst>
                                    <p:cond delay="0"/>
                                  </p:stCondLst>
                                  <p:childTnLst>
                                    <p:animClr clrSpc="rgb" dir="cw">
                                      <p:cBhvr>
                                        <p:cTn id="69" dur="600" fill="hold"/>
                                        <p:tgtEl>
                                          <p:spTgt spid="94"/>
                                        </p:tgtEl>
                                        <p:attrNameLst>
                                          <p:attrName>stroke.color</p:attrName>
                                        </p:attrNameLst>
                                      </p:cBhvr>
                                      <p:to>
                                        <a:srgbClr val="00B050"/>
                                      </p:to>
                                    </p:animClr>
                                    <p:set>
                                      <p:cBhvr>
                                        <p:cTn id="70" dur="600" fill="hold"/>
                                        <p:tgtEl>
                                          <p:spTgt spid="94"/>
                                        </p:tgtEl>
                                        <p:attrNameLst>
                                          <p:attrName>stroke.on</p:attrName>
                                        </p:attrNameLst>
                                      </p:cBhvr>
                                      <p:to>
                                        <p:strVal val="true"/>
                                      </p:to>
                                    </p:set>
                                  </p:childTnLst>
                                </p:cTn>
                              </p:par>
                              <p:par>
                                <p:cTn id="71" presetID="1" presetClass="emph" presetSubtype="2" fill="hold" nodeType="withEffect">
                                  <p:stCondLst>
                                    <p:cond delay="0"/>
                                  </p:stCondLst>
                                  <p:childTnLst>
                                    <p:animClr clrSpc="rgb" dir="cw">
                                      <p:cBhvr>
                                        <p:cTn id="72" dur="600" fill="hold"/>
                                        <p:tgtEl>
                                          <p:spTgt spid="94"/>
                                        </p:tgtEl>
                                        <p:attrNameLst>
                                          <p:attrName>fillcolor</p:attrName>
                                        </p:attrNameLst>
                                      </p:cBhvr>
                                      <p:to>
                                        <a:srgbClr val="00B050"/>
                                      </p:to>
                                    </p:animClr>
                                    <p:set>
                                      <p:cBhvr>
                                        <p:cTn id="73" dur="600" fill="hold"/>
                                        <p:tgtEl>
                                          <p:spTgt spid="94"/>
                                        </p:tgtEl>
                                        <p:attrNameLst>
                                          <p:attrName>fill.type</p:attrName>
                                        </p:attrNameLst>
                                      </p:cBhvr>
                                      <p:to>
                                        <p:strVal val="solid"/>
                                      </p:to>
                                    </p:set>
                                    <p:set>
                                      <p:cBhvr>
                                        <p:cTn id="74" dur="600" fill="hold"/>
                                        <p:tgtEl>
                                          <p:spTgt spid="9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1110019">
                                            <p:txEl>
                                              <p:pRg st="5" end="5"/>
                                            </p:txEl>
                                          </p:spTgt>
                                        </p:tgtEl>
                                        <p:attrNameLst>
                                          <p:attrName>style.visibility</p:attrName>
                                        </p:attrNameLst>
                                      </p:cBhvr>
                                      <p:to>
                                        <p:strVal val="visible"/>
                                      </p:to>
                                    </p:set>
                                    <p:animEffect transition="in" filter="blinds(horizontal)">
                                      <p:cBhvr>
                                        <p:cTn id="79" dur="500"/>
                                        <p:tgtEl>
                                          <p:spTgt spid="1110019">
                                            <p:txEl>
                                              <p:pRg st="5" end="5"/>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131"/>
                                        </p:tgtEl>
                                        <p:attrNameLst>
                                          <p:attrName>style.visibility</p:attrName>
                                        </p:attrNameLst>
                                      </p:cBhvr>
                                      <p:to>
                                        <p:strVal val="visible"/>
                                      </p:to>
                                    </p:set>
                                    <p:animEffect transition="in" filter="fade">
                                      <p:cBhvr>
                                        <p:cTn id="82" dur="500"/>
                                        <p:tgtEl>
                                          <p:spTgt spid="131"/>
                                        </p:tgtEl>
                                      </p:cBhvr>
                                    </p:animEffect>
                                  </p:childTnLst>
                                </p:cTn>
                              </p:par>
                              <p:par>
                                <p:cTn id="83" presetID="22" presetClass="entr" presetSubtype="8"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par>
                                <p:cTn id="86" presetID="7" presetClass="emph" presetSubtype="2" fill="hold" nodeType="withEffect">
                                  <p:stCondLst>
                                    <p:cond delay="0"/>
                                  </p:stCondLst>
                                  <p:childTnLst>
                                    <p:animClr clrSpc="rgb" dir="cw">
                                      <p:cBhvr>
                                        <p:cTn id="87" dur="600" fill="hold"/>
                                        <p:tgtEl>
                                          <p:spTgt spid="91"/>
                                        </p:tgtEl>
                                        <p:attrNameLst>
                                          <p:attrName>stroke.color</p:attrName>
                                        </p:attrNameLst>
                                      </p:cBhvr>
                                      <p:to>
                                        <a:srgbClr val="00B050"/>
                                      </p:to>
                                    </p:animClr>
                                    <p:set>
                                      <p:cBhvr>
                                        <p:cTn id="88" dur="600" fill="hold"/>
                                        <p:tgtEl>
                                          <p:spTgt spid="91"/>
                                        </p:tgtEl>
                                        <p:attrNameLst>
                                          <p:attrName>stroke.on</p:attrName>
                                        </p:attrNameLst>
                                      </p:cBhvr>
                                      <p:to>
                                        <p:strVal val="true"/>
                                      </p:to>
                                    </p:set>
                                  </p:childTnLst>
                                </p:cTn>
                              </p:par>
                              <p:par>
                                <p:cTn id="89" presetID="1" presetClass="emph" presetSubtype="2" fill="hold" nodeType="withEffect">
                                  <p:stCondLst>
                                    <p:cond delay="0"/>
                                  </p:stCondLst>
                                  <p:childTnLst>
                                    <p:animClr clrSpc="rgb" dir="cw">
                                      <p:cBhvr>
                                        <p:cTn id="90" dur="600" fill="hold"/>
                                        <p:tgtEl>
                                          <p:spTgt spid="91"/>
                                        </p:tgtEl>
                                        <p:attrNameLst>
                                          <p:attrName>fillcolor</p:attrName>
                                        </p:attrNameLst>
                                      </p:cBhvr>
                                      <p:to>
                                        <a:srgbClr val="00B050"/>
                                      </p:to>
                                    </p:animClr>
                                    <p:set>
                                      <p:cBhvr>
                                        <p:cTn id="91" dur="600" fill="hold"/>
                                        <p:tgtEl>
                                          <p:spTgt spid="91"/>
                                        </p:tgtEl>
                                        <p:attrNameLst>
                                          <p:attrName>fill.type</p:attrName>
                                        </p:attrNameLst>
                                      </p:cBhvr>
                                      <p:to>
                                        <p:strVal val="solid"/>
                                      </p:to>
                                    </p:set>
                                    <p:set>
                                      <p:cBhvr>
                                        <p:cTn id="92" dur="600" fill="hold"/>
                                        <p:tgtEl>
                                          <p:spTgt spid="91"/>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110019">
                                            <p:txEl>
                                              <p:pRg st="6" end="6"/>
                                            </p:txEl>
                                          </p:spTgt>
                                        </p:tgtEl>
                                        <p:attrNameLst>
                                          <p:attrName>style.visibility</p:attrName>
                                        </p:attrNameLst>
                                      </p:cBhvr>
                                      <p:to>
                                        <p:strVal val="visible"/>
                                      </p:to>
                                    </p:set>
                                    <p:animEffect transition="in" filter="blinds(horizontal)">
                                      <p:cBhvr>
                                        <p:cTn id="97" dur="500"/>
                                        <p:tgtEl>
                                          <p:spTgt spid="1110019">
                                            <p:txEl>
                                              <p:pRg st="6" end="6"/>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38"/>
                                        </p:tgtEl>
                                        <p:attrNameLst>
                                          <p:attrName>style.visibility</p:attrName>
                                        </p:attrNameLst>
                                      </p:cBhvr>
                                      <p:to>
                                        <p:strVal val="visible"/>
                                      </p:to>
                                    </p:set>
                                    <p:animEffect transition="in" filter="fade">
                                      <p:cBhvr>
                                        <p:cTn id="100" dur="500"/>
                                        <p:tgtEl>
                                          <p:spTgt spid="138"/>
                                        </p:tgtEl>
                                      </p:cBhvr>
                                    </p:animEffect>
                                  </p:childTnLst>
                                </p:cTn>
                              </p:par>
                              <p:par>
                                <p:cTn id="101" presetID="7" presetClass="emph" presetSubtype="2" fill="hold" nodeType="withEffect">
                                  <p:stCondLst>
                                    <p:cond delay="0"/>
                                  </p:stCondLst>
                                  <p:childTnLst>
                                    <p:animClr clrSpc="rgb" dir="cw">
                                      <p:cBhvr>
                                        <p:cTn id="102" dur="600" fill="hold"/>
                                        <p:tgtEl>
                                          <p:spTgt spid="92"/>
                                        </p:tgtEl>
                                        <p:attrNameLst>
                                          <p:attrName>stroke.color</p:attrName>
                                        </p:attrNameLst>
                                      </p:cBhvr>
                                      <p:to>
                                        <a:srgbClr val="00B050"/>
                                      </p:to>
                                    </p:animClr>
                                    <p:set>
                                      <p:cBhvr>
                                        <p:cTn id="103" dur="600" fill="hold"/>
                                        <p:tgtEl>
                                          <p:spTgt spid="92"/>
                                        </p:tgtEl>
                                        <p:attrNameLst>
                                          <p:attrName>stroke.on</p:attrName>
                                        </p:attrNameLst>
                                      </p:cBhvr>
                                      <p:to>
                                        <p:strVal val="true"/>
                                      </p:to>
                                    </p:set>
                                  </p:childTnLst>
                                </p:cTn>
                              </p:par>
                              <p:par>
                                <p:cTn id="104" presetID="1" presetClass="emph" presetSubtype="2" fill="hold" nodeType="withEffect">
                                  <p:stCondLst>
                                    <p:cond delay="0"/>
                                  </p:stCondLst>
                                  <p:childTnLst>
                                    <p:animClr clrSpc="rgb" dir="cw">
                                      <p:cBhvr>
                                        <p:cTn id="105" dur="600" fill="hold"/>
                                        <p:tgtEl>
                                          <p:spTgt spid="92"/>
                                        </p:tgtEl>
                                        <p:attrNameLst>
                                          <p:attrName>fillcolor</p:attrName>
                                        </p:attrNameLst>
                                      </p:cBhvr>
                                      <p:to>
                                        <a:srgbClr val="00B050"/>
                                      </p:to>
                                    </p:animClr>
                                    <p:set>
                                      <p:cBhvr>
                                        <p:cTn id="106" dur="600" fill="hold"/>
                                        <p:tgtEl>
                                          <p:spTgt spid="92"/>
                                        </p:tgtEl>
                                        <p:attrNameLst>
                                          <p:attrName>fill.type</p:attrName>
                                        </p:attrNameLst>
                                      </p:cBhvr>
                                      <p:to>
                                        <p:strVal val="solid"/>
                                      </p:to>
                                    </p:set>
                                    <p:set>
                                      <p:cBhvr>
                                        <p:cTn id="107" dur="600" fill="hold"/>
                                        <p:tgtEl>
                                          <p:spTgt spid="92"/>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110019">
                                            <p:txEl>
                                              <p:pRg st="7" end="7"/>
                                            </p:txEl>
                                          </p:spTgt>
                                        </p:tgtEl>
                                        <p:attrNameLst>
                                          <p:attrName>style.visibility</p:attrName>
                                        </p:attrNameLst>
                                      </p:cBhvr>
                                      <p:to>
                                        <p:strVal val="visible"/>
                                      </p:to>
                                    </p:set>
                                    <p:animEffect transition="in" filter="blinds(horizontal)">
                                      <p:cBhvr>
                                        <p:cTn id="112" dur="500"/>
                                        <p:tgtEl>
                                          <p:spTgt spid="1110019">
                                            <p:txEl>
                                              <p:pRg st="7" end="7"/>
                                            </p:txEl>
                                          </p:spTgt>
                                        </p:tgtEl>
                                      </p:cBhvr>
                                    </p:animEffect>
                                  </p:childTnLst>
                                </p:cTn>
                              </p:par>
                              <p:par>
                                <p:cTn id="113" presetID="7" presetClass="emph" presetSubtype="2" fill="hold" nodeType="withEffect">
                                  <p:stCondLst>
                                    <p:cond delay="0"/>
                                  </p:stCondLst>
                                  <p:childTnLst>
                                    <p:animClr clrSpc="rgb" dir="cw">
                                      <p:cBhvr>
                                        <p:cTn id="114" dur="600" fill="hold"/>
                                        <p:tgtEl>
                                          <p:spTgt spid="95"/>
                                        </p:tgtEl>
                                        <p:attrNameLst>
                                          <p:attrName>stroke.color</p:attrName>
                                        </p:attrNameLst>
                                      </p:cBhvr>
                                      <p:to>
                                        <a:srgbClr val="00B050"/>
                                      </p:to>
                                    </p:animClr>
                                    <p:set>
                                      <p:cBhvr>
                                        <p:cTn id="115" dur="600" fill="hold"/>
                                        <p:tgtEl>
                                          <p:spTgt spid="95"/>
                                        </p:tgtEl>
                                        <p:attrNameLst>
                                          <p:attrName>stroke.on</p:attrName>
                                        </p:attrNameLst>
                                      </p:cBhvr>
                                      <p:to>
                                        <p:strVal val="true"/>
                                      </p:to>
                                    </p:set>
                                  </p:childTnLst>
                                </p:cTn>
                              </p:par>
                              <p:par>
                                <p:cTn id="116" presetID="1" presetClass="emph" presetSubtype="2" fill="hold" nodeType="withEffect">
                                  <p:stCondLst>
                                    <p:cond delay="0"/>
                                  </p:stCondLst>
                                  <p:childTnLst>
                                    <p:animClr clrSpc="rgb" dir="cw">
                                      <p:cBhvr>
                                        <p:cTn id="117" dur="600" fill="hold"/>
                                        <p:tgtEl>
                                          <p:spTgt spid="95"/>
                                        </p:tgtEl>
                                        <p:attrNameLst>
                                          <p:attrName>fillcolor</p:attrName>
                                        </p:attrNameLst>
                                      </p:cBhvr>
                                      <p:to>
                                        <a:srgbClr val="00B050"/>
                                      </p:to>
                                    </p:animClr>
                                    <p:set>
                                      <p:cBhvr>
                                        <p:cTn id="118" dur="600" fill="hold"/>
                                        <p:tgtEl>
                                          <p:spTgt spid="95"/>
                                        </p:tgtEl>
                                        <p:attrNameLst>
                                          <p:attrName>fill.type</p:attrName>
                                        </p:attrNameLst>
                                      </p:cBhvr>
                                      <p:to>
                                        <p:strVal val="solid"/>
                                      </p:to>
                                    </p:set>
                                    <p:set>
                                      <p:cBhvr>
                                        <p:cTn id="119" dur="600" fill="hold"/>
                                        <p:tgtEl>
                                          <p:spTgt spid="95"/>
                                        </p:tgtEl>
                                        <p:attrNameLst>
                                          <p:attrName>fill.on</p:attrName>
                                        </p:attrNameLst>
                                      </p:cBhvr>
                                      <p:to>
                                        <p:strVal val="true"/>
                                      </p:to>
                                    </p:set>
                                  </p:childTnLst>
                                </p:cTn>
                              </p:par>
                              <p:par>
                                <p:cTn id="120" presetID="7" presetClass="emph" presetSubtype="2" fill="hold" nodeType="withEffect">
                                  <p:stCondLst>
                                    <p:cond delay="0"/>
                                  </p:stCondLst>
                                  <p:childTnLst>
                                    <p:animClr clrSpc="rgb" dir="cw">
                                      <p:cBhvr>
                                        <p:cTn id="121" dur="700" fill="hold"/>
                                        <p:tgtEl>
                                          <p:spTgt spid="65"/>
                                        </p:tgtEl>
                                        <p:attrNameLst>
                                          <p:attrName>stroke.color</p:attrName>
                                        </p:attrNameLst>
                                      </p:cBhvr>
                                      <p:to>
                                        <a:srgbClr val="0000CC"/>
                                      </p:to>
                                    </p:animClr>
                                    <p:set>
                                      <p:cBhvr>
                                        <p:cTn id="122" dur="700" fill="hold"/>
                                        <p:tgtEl>
                                          <p:spTgt spid="65"/>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110019">
                                            <p:txEl>
                                              <p:pRg st="8" end="8"/>
                                            </p:txEl>
                                          </p:spTgt>
                                        </p:tgtEl>
                                        <p:attrNameLst>
                                          <p:attrName>style.visibility</p:attrName>
                                        </p:attrNameLst>
                                      </p:cBhvr>
                                      <p:to>
                                        <p:strVal val="visible"/>
                                      </p:to>
                                    </p:set>
                                    <p:animEffect transition="in" filter="blinds(horizontal)">
                                      <p:cBhvr>
                                        <p:cTn id="127" dur="500"/>
                                        <p:tgtEl>
                                          <p:spTgt spid="1110019">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110019">
                                            <p:txEl>
                                              <p:pRg st="9" end="9"/>
                                            </p:txEl>
                                          </p:spTgt>
                                        </p:tgtEl>
                                        <p:attrNameLst>
                                          <p:attrName>style.visibility</p:attrName>
                                        </p:attrNameLst>
                                      </p:cBhvr>
                                      <p:to>
                                        <p:strVal val="visible"/>
                                      </p:to>
                                    </p:set>
                                    <p:animEffect transition="in" filter="blinds(horizontal)">
                                      <p:cBhvr>
                                        <p:cTn id="132" dur="500"/>
                                        <p:tgtEl>
                                          <p:spTgt spid="1110019">
                                            <p:txEl>
                                              <p:pRg st="9" end="9"/>
                                            </p:txEl>
                                          </p:spTgt>
                                        </p:tgtEl>
                                      </p:cBhvr>
                                    </p:animEffect>
                                  </p:childTnLst>
                                </p:cTn>
                              </p:par>
                              <p:par>
                                <p:cTn id="133" presetID="7" presetClass="emph" presetSubtype="2" fill="hold" nodeType="withEffect">
                                  <p:stCondLst>
                                    <p:cond delay="0"/>
                                  </p:stCondLst>
                                  <p:childTnLst>
                                    <p:animClr clrSpc="rgb" dir="cw">
                                      <p:cBhvr>
                                        <p:cTn id="134" dur="600" fill="hold"/>
                                        <p:tgtEl>
                                          <p:spTgt spid="67"/>
                                        </p:tgtEl>
                                        <p:attrNameLst>
                                          <p:attrName>stroke.color</p:attrName>
                                        </p:attrNameLst>
                                      </p:cBhvr>
                                      <p:to>
                                        <a:srgbClr val="000000"/>
                                      </p:to>
                                    </p:animClr>
                                    <p:set>
                                      <p:cBhvr>
                                        <p:cTn id="135" dur="600" fill="hold"/>
                                        <p:tgtEl>
                                          <p:spTgt spid="67"/>
                                        </p:tgtEl>
                                        <p:attrNameLst>
                                          <p:attrName>stroke.on</p:attrName>
                                        </p:attrNameLst>
                                      </p:cBhvr>
                                      <p:to>
                                        <p:strVal val="true"/>
                                      </p:to>
                                    </p:set>
                                  </p:childTnLst>
                                </p:cTn>
                              </p:par>
                              <p:par>
                                <p:cTn id="136" presetID="10" presetClass="exit" presetSubtype="0" fill="hold" nodeType="withEffect">
                                  <p:stCondLst>
                                    <p:cond delay="0"/>
                                  </p:stCondLst>
                                  <p:childTnLst>
                                    <p:animEffect transition="out" filter="fade">
                                      <p:cBhvr>
                                        <p:cTn id="137" dur="500"/>
                                        <p:tgtEl>
                                          <p:spTgt spid="125"/>
                                        </p:tgtEl>
                                      </p:cBhvr>
                                    </p:animEffect>
                                    <p:set>
                                      <p:cBhvr>
                                        <p:cTn id="138" dur="1" fill="hold">
                                          <p:stCondLst>
                                            <p:cond delay="499"/>
                                          </p:stCondLst>
                                        </p:cTn>
                                        <p:tgtEl>
                                          <p:spTgt spid="1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7"/>
                                        </p:tgtEl>
                                      </p:cBhvr>
                                    </p:animEffect>
                                    <p:set>
                                      <p:cBhvr>
                                        <p:cTn id="143" dur="1" fill="hold">
                                          <p:stCondLst>
                                            <p:cond delay="499"/>
                                          </p:stCondLst>
                                        </p:cTn>
                                        <p:tgtEl>
                                          <p:spTgt spid="7"/>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1"/>
                                        </p:tgtEl>
                                      </p:cBhvr>
                                    </p:animEffect>
                                    <p:set>
                                      <p:cBhvr>
                                        <p:cTn id="146" dur="1" fill="hold">
                                          <p:stCondLst>
                                            <p:cond delay="499"/>
                                          </p:stCondLst>
                                        </p:cTn>
                                        <p:tgtEl>
                                          <p:spTgt spid="11"/>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par>
                                <p:cTn id="152" presetID="10" presetClass="entr" presetSubtype="0" fill="hold" nodeType="withEffect">
                                  <p:stCondLst>
                                    <p:cond delay="0"/>
                                  </p:stCondLst>
                                  <p:childTnLst>
                                    <p:set>
                                      <p:cBhvr>
                                        <p:cTn id="153" dur="1" fill="hold">
                                          <p:stCondLst>
                                            <p:cond delay="0"/>
                                          </p:stCondLst>
                                        </p:cTn>
                                        <p:tgtEl>
                                          <p:spTgt spid="48"/>
                                        </p:tgtEl>
                                        <p:attrNameLst>
                                          <p:attrName>style.visibility</p:attrName>
                                        </p:attrNameLst>
                                      </p:cBhvr>
                                      <p:to>
                                        <p:strVal val="visible"/>
                                      </p:to>
                                    </p:set>
                                    <p:animEffect transition="in" filter="fade">
                                      <p:cBhvr>
                                        <p:cTn id="154" dur="500"/>
                                        <p:tgtEl>
                                          <p:spTgt spid="48"/>
                                        </p:tgtEl>
                                      </p:cBhvr>
                                    </p:animEffect>
                                  </p:childTnLst>
                                </p:cTn>
                              </p:par>
                              <p:par>
                                <p:cTn id="155" presetID="10" presetClass="entr" presetSubtype="0" fill="hold" nodeType="with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1110019">
                                            <p:txEl>
                                              <p:pRg st="10" end="10"/>
                                            </p:txEl>
                                          </p:spTgt>
                                        </p:tgtEl>
                                        <p:attrNameLst>
                                          <p:attrName>style.visibility</p:attrName>
                                        </p:attrNameLst>
                                      </p:cBhvr>
                                      <p:to>
                                        <p:strVal val="visible"/>
                                      </p:to>
                                    </p:set>
                                    <p:animEffect transition="in" filter="blinds(horizontal)">
                                      <p:cBhvr>
                                        <p:cTn id="162" dur="500"/>
                                        <p:tgtEl>
                                          <p:spTgt spid="11100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6"/>
          <p:cNvSpPr txBox="1"/>
          <p:nvPr/>
        </p:nvSpPr>
        <p:spPr bwMode="auto">
          <a:xfrm>
            <a:off x="8369664" y="6338552"/>
            <a:ext cx="721218" cy="435735"/>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5E2B4EB-2C10-4A97-A097-B01F5290303C}" type="slidenum">
              <a:rPr kumimoji="1" lang="en-US" altLang="zh-CN"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rPr>
            </a:fld>
            <a:endParaRPr kumimoji="1" lang="en-US" altLang="zh-CN"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4" name="Rectangle 4"/>
          <p:cNvSpPr txBox="1">
            <a:spLocks noChangeArrowheads="1"/>
          </p:cNvSpPr>
          <p:nvPr/>
        </p:nvSpPr>
        <p:spPr>
          <a:xfrm>
            <a:off x="609599" y="3237367"/>
            <a:ext cx="7772400" cy="3048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89AAD3"/>
              </a:buClr>
              <a:buSzPct val="70000"/>
              <a:buFont typeface="Wingdings" panose="05000000000000000000" pitchFamily="2" charset="2"/>
              <a:buChar char="n"/>
              <a:defRPr/>
            </a:pPr>
            <a:r>
              <a:rPr kumimoji="1" lang="zh-CN" altLang="en-US" sz="2200" b="1" i="0" u="none" strike="noStrike" kern="0" cap="none" spc="0" normalizeH="0" baseline="0" noProof="0" dirty="0" smtClean="0">
                <a:ln>
                  <a:noFill/>
                </a:ln>
                <a:solidFill>
                  <a:srgbClr val="000000"/>
                </a:solidFill>
                <a:effectLst/>
                <a:uLnTx/>
                <a:uFillTx/>
                <a:latin typeface="Calibri" panose="020F0502020204030204"/>
                <a:ea typeface="楷体_GB2312" pitchFamily="49" charset="-122"/>
                <a:cs typeface="+mn-cs"/>
              </a:rPr>
              <a:t>最多</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迭代多少次</a:t>
            </a:r>
            <a:r>
              <a:rPr kumimoji="1" lang="en-US" altLang="zh-CN"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即增广的次数</a:t>
            </a:r>
            <a:r>
              <a:rPr kumimoji="1" lang="en-US" altLang="zh-CN"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就很难估计，在最坏情况下，与边的容量有关；如上图：先增广 </a:t>
            </a:r>
            <a:r>
              <a:rPr kumimoji="1" lang="en-US" altLang="zh-CN"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s </a:t>
            </a:r>
            <a:r>
              <a:rPr kumimoji="1" lang="en-US" altLang="zh-CN"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 u  v  t , </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然后增广 </a:t>
            </a:r>
            <a:r>
              <a:rPr kumimoji="1" lang="en-US" altLang="zh-CN"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s  v  u  t</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，每次只能增广 </a:t>
            </a:r>
            <a:r>
              <a:rPr kumimoji="1" lang="en-US" altLang="zh-CN"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1 </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个单位，故要增广</a:t>
            </a:r>
            <a:r>
              <a:rPr kumimoji="1" lang="en-US" altLang="zh-CN"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4000</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次才能结束</a:t>
            </a:r>
            <a:endPar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endParaRPr>
          </a:p>
          <a:p>
            <a:pPr marL="342900" marR="0" lvl="0" indent="-342900" algn="l" defTabSz="914400" rtl="0" eaLnBrk="0" fontAlgn="base" latinLnBrk="0" hangingPunct="0">
              <a:lnSpc>
                <a:spcPct val="100000"/>
              </a:lnSpc>
              <a:spcBef>
                <a:spcPct val="20000"/>
              </a:spcBef>
              <a:spcAft>
                <a:spcPct val="0"/>
              </a:spcAft>
              <a:buClr>
                <a:srgbClr val="89AAD3"/>
              </a:buClr>
              <a:buSzPct val="70000"/>
              <a:buFont typeface="Wingdings" panose="05000000000000000000" pitchFamily="2" charset="2"/>
              <a:buChar char="n"/>
              <a:defRPr/>
            </a:pP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克服这种缺点</a:t>
            </a:r>
            <a:r>
              <a:rPr kumimoji="1" lang="zh-CN" altLang="en-US" sz="2200" b="1" i="0" u="none" strike="noStrike" kern="0" cap="none" spc="0" normalizeH="0" baseline="0" noProof="0" dirty="0" smtClean="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的方法</a:t>
            </a:r>
            <a:r>
              <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rPr>
              <a:t>：</a:t>
            </a:r>
            <a:endParaRPr kumimoji="1" lang="zh-CN" altLang="en-US" sz="22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rgbClr val="7F7F7F"/>
              </a:buClr>
              <a:buSzPct val="70000"/>
              <a:buFont typeface="Wingdings" panose="05000000000000000000" pitchFamily="2" charset="2"/>
              <a:buChar char="n"/>
              <a:defRPr/>
            </a:pPr>
            <a:r>
              <a:rPr kumimoji="1" lang="zh-CN" altLang="en-US" sz="2200" b="1" i="0" u="none" strike="noStrike" kern="0" cap="none" spc="0" normalizeH="0" baseline="0" noProof="0" dirty="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尽量先</a:t>
            </a:r>
            <a:r>
              <a:rPr kumimoji="1" lang="zh-CN" altLang="en-US" sz="2200" b="1" i="0" u="none" strike="noStrike" kern="0" cap="none" spc="0" normalizeH="0" baseline="0" noProof="0" dirty="0" smtClean="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用路径长度最短（段</a:t>
            </a:r>
            <a:r>
              <a:rPr kumimoji="1" lang="zh-CN" altLang="en-US" sz="2200" b="1" i="0" u="none" strike="noStrike" kern="0" cap="none" spc="0" normalizeH="0" baseline="0" noProof="0" dirty="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数</a:t>
            </a:r>
            <a:r>
              <a:rPr kumimoji="1" lang="zh-CN" altLang="en-US" sz="2200" b="1" i="0" u="none" strike="noStrike" kern="0" cap="none" spc="0" normalizeH="0" baseline="0" noProof="0" dirty="0" smtClean="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少）的</a:t>
            </a:r>
            <a:r>
              <a:rPr kumimoji="1" lang="zh-CN" altLang="en-US" sz="2200" b="1" i="0" u="none" strike="noStrike" kern="0" cap="none" spc="0" normalizeH="0" baseline="0" noProof="0" dirty="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增广</a:t>
            </a:r>
            <a:r>
              <a:rPr kumimoji="1" lang="zh-CN" altLang="en-US" sz="2200" b="1" i="0" u="none" strike="noStrike" kern="0" cap="none" spc="0" normalizeH="0" baseline="0" noProof="0" dirty="0" smtClean="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链（</a:t>
            </a:r>
            <a:r>
              <a:rPr kumimoji="1" lang="en-US" altLang="zh-CN" sz="2200" b="1" i="0" u="none" strike="noStrike" kern="0" cap="none" spc="0" normalizeH="0" baseline="0" noProof="0" dirty="0" smtClean="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SAP</a:t>
            </a:r>
            <a:r>
              <a:rPr kumimoji="1" lang="zh-CN" altLang="en-US" sz="2200" b="1" i="0" u="none" strike="noStrike" kern="0" cap="none" spc="0" normalizeH="0" baseline="0" noProof="0" dirty="0" smtClean="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a:t>
            </a:r>
            <a:endParaRPr kumimoji="1" lang="zh-CN" altLang="en-US" sz="2200" b="1" i="0" u="none" strike="noStrike" kern="0" cap="none" spc="0" normalizeH="0" baseline="0" noProof="0" dirty="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rgbClr val="7F7F7F"/>
              </a:buClr>
              <a:buSzPct val="70000"/>
              <a:buFont typeface="Wingdings" panose="05000000000000000000" pitchFamily="2" charset="2"/>
              <a:buChar char="n"/>
              <a:defRPr/>
            </a:pPr>
            <a:r>
              <a:rPr kumimoji="1" lang="zh-CN" altLang="en-US" sz="2200" b="1" i="0" u="none" strike="noStrike" kern="0" cap="none" spc="0" normalizeH="0" baseline="0" noProof="0" dirty="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rPr>
              <a:t>尽量不重复前面出现过的增广链</a:t>
            </a:r>
            <a:endParaRPr kumimoji="1" lang="zh-CN" altLang="en-US" sz="2200" b="1" i="0" u="none" strike="noStrike" kern="0" cap="none" spc="0" normalizeH="0" baseline="0" noProof="0" dirty="0">
              <a:ln>
                <a:noFill/>
              </a:ln>
              <a:solidFill>
                <a:srgbClr val="C00000"/>
              </a:solidFill>
              <a:effectLst/>
              <a:uLnTx/>
              <a:uFillTx/>
              <a:latin typeface="Calibri" panose="020F0502020204030204"/>
              <a:ea typeface="宋体" panose="02010600030101010101" pitchFamily="2" charset="-122"/>
              <a:cs typeface="+mn-cs"/>
              <a:sym typeface="Symbol" panose="05050102010706020507" pitchFamily="18" charset="2"/>
            </a:endParaRPr>
          </a:p>
        </p:txBody>
      </p:sp>
      <p:sp>
        <p:nvSpPr>
          <p:cNvPr id="7" name="标题 5"/>
          <p:cNvSpPr>
            <a:spLocks noGrp="1"/>
          </p:cNvSpPr>
          <p:nvPr>
            <p:ph type="title"/>
          </p:nvPr>
        </p:nvSpPr>
        <p:spPr/>
        <p:txBody>
          <a:bodyPr/>
          <a:lstStyle/>
          <a:p>
            <a:r>
              <a:rPr lang="en-US" altLang="zh-CN" sz="3600" dirty="0" smtClean="0"/>
              <a:t>5.6 Ford-Fulkerson</a:t>
            </a:r>
            <a:r>
              <a:rPr lang="zh-CN" altLang="en-US" sz="3600" dirty="0" smtClean="0"/>
              <a:t>算法复杂度</a:t>
            </a:r>
            <a:endParaRPr lang="zh-CN" altLang="en-US" sz="3600" dirty="0"/>
          </a:p>
        </p:txBody>
      </p:sp>
      <p:pic>
        <p:nvPicPr>
          <p:cNvPr id="583683" name="Picture 3"/>
          <p:cNvPicPr>
            <a:picLocks noChangeAspect="1" noChangeArrowheads="1"/>
          </p:cNvPicPr>
          <p:nvPr/>
        </p:nvPicPr>
        <p:blipFill>
          <a:blip r:embed="rId1" cstate="print"/>
          <a:srcRect/>
          <a:stretch>
            <a:fillRect/>
          </a:stretch>
        </p:blipFill>
        <p:spPr bwMode="auto">
          <a:xfrm>
            <a:off x="2637064" y="1219881"/>
            <a:ext cx="3356973" cy="18281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2"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780" indent="-271780" eaLnBrk="1" hangingPunct="1">
              <a:buFont typeface="Wingdings" panose="05000000000000000000" pitchFamily="2" charset="2"/>
              <a:buNone/>
            </a:pPr>
            <a:r>
              <a:rPr lang="en-US" altLang="zh-CN" dirty="0" smtClean="0">
                <a:solidFill>
                  <a:srgbClr val="A3A3A3"/>
                </a:solidFill>
                <a:latin typeface="Times New Roman" panose="02020603050405020304" pitchFamily="18" charset="0"/>
                <a:cs typeface="Times New Roman" panose="02020603050405020304" pitchFamily="18" charset="0"/>
              </a:rPr>
              <a:t>5.1  </a:t>
            </a:r>
            <a:r>
              <a:rPr lang="zh-CN" altLang="zh-CN" dirty="0" smtClean="0">
                <a:solidFill>
                  <a:srgbClr val="A3A3A3"/>
                </a:solidFill>
                <a:latin typeface="Times New Roman" panose="02020603050405020304" pitchFamily="18" charset="0"/>
                <a:cs typeface="Times New Roman" panose="02020603050405020304" pitchFamily="18" charset="0"/>
              </a:rPr>
              <a:t>二分图的最大匹配</a:t>
            </a:r>
            <a:endParaRPr lang="zh-CN" altLang="zh-CN" dirty="0" smtClean="0">
              <a:solidFill>
                <a:srgbClr val="A3A3A3"/>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5.2  </a:t>
            </a:r>
            <a:r>
              <a:rPr lang="zh-CN" altLang="zh-CN" dirty="0" smtClean="0">
                <a:solidFill>
                  <a:srgbClr val="B2B2B2"/>
                </a:solidFill>
                <a:latin typeface="Times New Roman" panose="02020603050405020304" pitchFamily="18" charset="0"/>
                <a:cs typeface="Times New Roman" panose="02020603050405020304" pitchFamily="18" charset="0"/>
              </a:rPr>
              <a:t>完全匹配</a:t>
            </a:r>
            <a:endParaRPr lang="zh-CN" altLang="zh-CN"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5.3  </a:t>
            </a:r>
            <a:r>
              <a:rPr lang="zh-CN" altLang="zh-CN" dirty="0" smtClean="0">
                <a:solidFill>
                  <a:srgbClr val="B2B2B2"/>
                </a:solidFill>
                <a:latin typeface="Times New Roman" panose="02020603050405020304" pitchFamily="18" charset="0"/>
                <a:cs typeface="Times New Roman" panose="02020603050405020304" pitchFamily="18" charset="0"/>
              </a:rPr>
              <a:t>最佳匹配算法</a:t>
            </a:r>
            <a:endParaRPr lang="zh-CN" altLang="en-US"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5.4  </a:t>
            </a:r>
            <a:r>
              <a:rPr lang="zh-CN" altLang="en-US" dirty="0" smtClean="0">
                <a:solidFill>
                  <a:schemeClr val="tx1">
                    <a:lumMod val="40000"/>
                    <a:lumOff val="60000"/>
                  </a:schemeClr>
                </a:solidFill>
                <a:latin typeface="Times New Roman" panose="02020603050405020304" pitchFamily="18" charset="0"/>
                <a:cs typeface="Times New Roman" panose="02020603050405020304" pitchFamily="18" charset="0"/>
              </a:rPr>
              <a:t>匹配应用举例</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5.5  </a:t>
            </a:r>
            <a:r>
              <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网络流图</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5.6  </a:t>
            </a:r>
            <a:r>
              <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Ford-Fulkerson最大流标号算法</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FF0000"/>
                </a:solidFill>
                <a:latin typeface="Times New Roman" panose="02020603050405020304" pitchFamily="18" charset="0"/>
                <a:cs typeface="Times New Roman" panose="02020603050405020304" pitchFamily="18" charset="0"/>
              </a:rPr>
              <a:t>5.7  </a:t>
            </a:r>
            <a:r>
              <a:rPr lang="zh-CN" altLang="zh-CN" dirty="0" smtClean="0">
                <a:solidFill>
                  <a:srgbClr val="FF0000"/>
                </a:solidFill>
                <a:latin typeface="Times New Roman" panose="02020603050405020304" pitchFamily="18" charset="0"/>
                <a:cs typeface="Times New Roman" panose="02020603050405020304" pitchFamily="18" charset="0"/>
              </a:rPr>
              <a:t>最大流的Edmonds-Karp算法</a:t>
            </a:r>
            <a:endParaRPr lang="zh-CN" altLang="zh-CN" dirty="0" smtClean="0">
              <a:solidFill>
                <a:srgbClr val="FF0000"/>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5.8  </a:t>
            </a:r>
            <a:r>
              <a:rPr lang="zh-CN" altLang="zh-CN" dirty="0" smtClean="0">
                <a:latin typeface="Times New Roman" panose="02020603050405020304" pitchFamily="18" charset="0"/>
                <a:cs typeface="Times New Roman" panose="02020603050405020304" pitchFamily="18" charset="0"/>
              </a:rPr>
              <a:t>最小费用流</a:t>
            </a:r>
            <a:endParaRPr lang="zh-CN" altLang="zh-CN" dirty="0" smtClean="0">
              <a:latin typeface="Times New Roman" panose="02020603050405020304" pitchFamily="18" charset="0"/>
              <a:cs typeface="Times New Roman" panose="02020603050405020304" pitchFamily="18" charset="0"/>
            </a:endParaRPr>
          </a:p>
          <a:p>
            <a:pPr marL="271780" indent="-271780" eaLnBrk="1" hangingPunct="1"/>
            <a:endParaRPr lang="zh-CN"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7" name="Text Box 3"/>
          <p:cNvSpPr txBox="1">
            <a:spLocks noChangeArrowheads="1"/>
          </p:cNvSpPr>
          <p:nvPr/>
        </p:nvSpPr>
        <p:spPr bwMode="auto">
          <a:xfrm>
            <a:off x="675142" y="1314450"/>
            <a:ext cx="8085400" cy="6155531"/>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3200" b="1" i="0" u="none" strike="noStrike" kern="1200" cap="none" spc="0" normalizeH="0" baseline="0" noProof="0" dirty="0">
                <a:ln>
                  <a:noFill/>
                </a:ln>
                <a:solidFill>
                  <a:srgbClr val="5E2CAE"/>
                </a:solidFill>
                <a:effectLst/>
                <a:uLnTx/>
                <a:uFillTx/>
                <a:latin typeface="Arial" panose="020B0604020202020204" pitchFamily="34" charset="0"/>
                <a:ea typeface="宋体" panose="02010600030101010101" pitchFamily="2" charset="-122"/>
                <a:cs typeface="+mn-cs"/>
              </a:rPr>
              <a:t>Edmonds-Karp</a:t>
            </a:r>
            <a:r>
              <a:rPr kumimoji="1" lang="zh-CN" altLang="en-US" sz="3200" b="1" i="0" u="none" strike="noStrike" kern="1200" cap="none" spc="0" normalizeH="0" baseline="0" noProof="0" dirty="0">
                <a:ln>
                  <a:noFill/>
                </a:ln>
                <a:solidFill>
                  <a:srgbClr val="5E2CAE"/>
                </a:solidFill>
                <a:effectLst/>
                <a:uLnTx/>
                <a:uFillTx/>
                <a:latin typeface="Arial" panose="020B0604020202020204" pitchFamily="34" charset="0"/>
                <a:ea typeface="宋体" panose="02010600030101010101" pitchFamily="2" charset="-122"/>
                <a:cs typeface="+mn-cs"/>
              </a:rPr>
              <a:t>算法</a:t>
            </a:r>
            <a:endParaRPr kumimoji="1" lang="zh-CN" altLang="en-US" sz="3200" b="1" i="0" u="none" strike="noStrike" kern="1200" cap="none" spc="0" normalizeH="0" baseline="0" noProof="0" dirty="0">
              <a:ln>
                <a:noFill/>
              </a:ln>
              <a:solidFill>
                <a:srgbClr val="5E2CAE"/>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ts val="1200"/>
              </a:spcBef>
              <a:spcAft>
                <a:spcPct val="0"/>
              </a:spcAft>
              <a:buClrTx/>
              <a:buSzTx/>
              <a:buFontTx/>
              <a:buNone/>
              <a:defRPr/>
            </a:pPr>
            <a:r>
              <a:rPr kumimoji="1" lang="zh-CN" altLang="en-US" sz="3200" b="1" i="0" u="none" strike="noStrike" kern="1200" cap="none" spc="0" normalizeH="0" baseline="0" noProof="0" dirty="0">
                <a:ln>
                  <a:noFill/>
                </a:ln>
                <a:solidFill>
                  <a:srgbClr val="E8DED8"/>
                </a:solidFill>
                <a:effectLst/>
                <a:uLnTx/>
                <a:uFillTx/>
                <a:latin typeface="Arial" panose="020B0604020202020204" pitchFamily="34"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严密的标号算法</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ts val="120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每次沿一条最短的增流路径增</a:t>
            </a:r>
            <a:r>
              <a:rPr kumimoji="1"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流</a:t>
            </a:r>
            <a:endParaRPr kumimoji="1"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265430" marR="0" lvl="0" indent="0" algn="l" defTabSz="914400" rtl="0" eaLnBrk="1" fontAlgn="base" latinLnBrk="0" hangingPunct="1">
              <a:lnSpc>
                <a:spcPct val="100000"/>
              </a:lnSpc>
              <a:spcBef>
                <a:spcPts val="1200"/>
              </a:spcBef>
              <a:spcAft>
                <a:spcPct val="0"/>
              </a:spcAft>
              <a:buClrTx/>
              <a:buSzTx/>
              <a:buFontTx/>
              <a:buNone/>
              <a:defRPr/>
            </a:pPr>
            <a:r>
              <a:rPr kumimoji="1" lang="en-US" altLang="zh-CN"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Edmonds and Karp</a:t>
            </a:r>
            <a:r>
              <a:rPr kumimoji="1" lang="zh-CN" altLang="en-US"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在</a:t>
            </a:r>
            <a:r>
              <a:rPr kumimoji="1" lang="en-US" altLang="zh-CN"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1972</a:t>
            </a:r>
            <a:r>
              <a:rPr kumimoji="1" lang="zh-CN" altLang="en-US"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年，以及</a:t>
            </a:r>
            <a:r>
              <a:rPr kumimoji="1" lang="en-US" altLang="zh-CN" sz="2400" b="0" i="0" u="none" strike="noStrike" kern="1200" cap="none" spc="0" normalizeH="0" baseline="0" noProof="0" dirty="0" err="1" smtClean="0">
                <a:ln>
                  <a:noFill/>
                </a:ln>
                <a:solidFill>
                  <a:srgbClr val="003366"/>
                </a:solidFill>
                <a:effectLst/>
                <a:uLnTx/>
                <a:uFillTx/>
                <a:latin typeface="Arial" panose="020B0604020202020204" pitchFamily="34" charset="0"/>
                <a:ea typeface="宋体" panose="02010600030101010101" pitchFamily="2" charset="-122"/>
                <a:cs typeface="+mn-cs"/>
              </a:rPr>
              <a:t>Dinic</a:t>
            </a:r>
            <a:r>
              <a:rPr kumimoji="1" lang="zh-CN" altLang="en-US"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在</a:t>
            </a:r>
            <a:r>
              <a:rPr kumimoji="1" lang="en-US" altLang="zh-CN"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1970</a:t>
            </a:r>
            <a:r>
              <a:rPr kumimoji="1" lang="zh-CN" altLang="en-US"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年都独立的证明了如果每步增广路径都是最短的话，那么整个算法将会执行</a:t>
            </a:r>
            <a:r>
              <a:rPr kumimoji="1" lang="en-US" altLang="zh-CN"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O(n*m)</a:t>
            </a:r>
            <a:r>
              <a:rPr kumimoji="1" lang="zh-CN" altLang="en-US"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步</a:t>
            </a:r>
            <a:endParaRPr kumimoji="1" lang="en-US" altLang="zh-CN" sz="2400" b="0"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endParaRPr>
          </a:p>
          <a:p>
            <a:pPr marL="265430" marR="0" lvl="0" indent="0" algn="l" defTabSz="914400" rtl="0" eaLnBrk="1" fontAlgn="base" latinLnBrk="0" hangingPunct="1">
              <a:lnSpc>
                <a:spcPct val="100000"/>
              </a:lnSpc>
              <a:spcBef>
                <a:spcPts val="1200"/>
              </a:spcBef>
              <a:spcAft>
                <a:spcPct val="0"/>
              </a:spcAft>
              <a:buClrTx/>
              <a:buSzTx/>
              <a:buFontTx/>
              <a:buNone/>
              <a:defRPr/>
            </a:pPr>
            <a:r>
              <a:rPr kumimoji="1" lang="zh-CN" altLang="en-US" sz="2400" b="1"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广度优先搜索时最坏情况下需</a:t>
            </a:r>
            <a:r>
              <a:rPr kumimoji="1" lang="en-US" altLang="zh-CN" sz="2400" b="1"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O(m)</a:t>
            </a:r>
            <a:r>
              <a:rPr kumimoji="1" lang="zh-CN" altLang="en-US" sz="2400" b="1"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次</a:t>
            </a:r>
            <a:r>
              <a:rPr kumimoji="1" lang="en-US" altLang="zh-CN" sz="2400" b="1"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 </a:t>
            </a:r>
            <a:endParaRPr kumimoji="1" lang="en-US" altLang="zh-CN" sz="2400" b="1"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endParaRPr>
          </a:p>
          <a:p>
            <a:pPr marL="265430" marR="0" lvl="0" indent="0" algn="l" defTabSz="914400" rtl="0" eaLnBrk="1" fontAlgn="base" latinLnBrk="0" hangingPunct="1">
              <a:lnSpc>
                <a:spcPct val="100000"/>
              </a:lnSpc>
              <a:spcBef>
                <a:spcPts val="1200"/>
              </a:spcBef>
              <a:spcAft>
                <a:spcPct val="0"/>
              </a:spcAft>
              <a:buClrTx/>
              <a:buSzTx/>
              <a:buFontTx/>
              <a:buNone/>
              <a:defRPr/>
            </a:pPr>
            <a:r>
              <a:rPr kumimoji="1" lang="zh-CN" altLang="en-US" sz="2400" b="1" i="0" u="none" strike="noStrike" kern="1200" cap="none" spc="0" normalizeH="0" baseline="0" noProof="0" dirty="0" smtClean="0">
                <a:ln>
                  <a:noFill/>
                </a:ln>
                <a:solidFill>
                  <a:srgbClr val="003366"/>
                </a:solidFill>
                <a:effectLst/>
                <a:uLnTx/>
                <a:uFillTx/>
                <a:latin typeface="Arial" panose="020B0604020202020204" pitchFamily="34" charset="0"/>
                <a:ea typeface="宋体" panose="02010600030101010101" pitchFamily="2" charset="-122"/>
                <a:cs typeface="+mn-cs"/>
              </a:rPr>
              <a:t>书上有证明，不做要求</a:t>
            </a:r>
            <a:endParaRPr kumimoji="1" lang="zh-CN" altLang="en-US" sz="2400" b="1"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ＭＳ 明朝" pitchFamily="49" charset="-128"/>
                <a:cs typeface="+mn-cs"/>
              </a:rPr>
              <a:t>➣ </a:t>
            </a: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宋体" panose="02010600030101010101" pitchFamily="2" charset="-122"/>
                <a:cs typeface="+mn-cs"/>
              </a:rPr>
              <a:t>使用广探法 </a:t>
            </a:r>
            <a:r>
              <a:rPr kumimoji="1" lang="en-US" altLang="zh-CN" sz="3200" b="1" i="0" u="none" strike="noStrike" kern="1200" cap="none" spc="0" normalizeH="0" baseline="0" noProof="0" dirty="0">
                <a:ln>
                  <a:noFill/>
                </a:ln>
                <a:solidFill>
                  <a:srgbClr val="000000"/>
                </a:solidFill>
                <a:effectLst/>
                <a:uLnTx/>
                <a:uFillTx/>
                <a:latin typeface="ＭＳ 明朝" pitchFamily="49" charset="-128"/>
                <a:ea typeface="宋体" panose="02010600030101010101" pitchFamily="2" charset="-122"/>
                <a:cs typeface="+mn-cs"/>
              </a:rPr>
              <a:t>(</a:t>
            </a: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宋体" panose="02010600030101010101" pitchFamily="2" charset="-122"/>
                <a:cs typeface="+mn-cs"/>
              </a:rPr>
              <a:t>先标号先检查</a:t>
            </a:r>
            <a:r>
              <a:rPr kumimoji="1" lang="zh-CN" altLang="en-US" sz="3200" b="1" i="0" u="none" strike="noStrike" kern="1200" cap="none" spc="0" normalizeH="0" baseline="0" noProof="0" dirty="0" smtClean="0">
                <a:ln>
                  <a:noFill/>
                </a:ln>
                <a:solidFill>
                  <a:srgbClr val="000000"/>
                </a:solidFill>
                <a:effectLst/>
                <a:uLnTx/>
                <a:uFillTx/>
                <a:latin typeface="ＭＳ 明朝" pitchFamily="49" charset="-128"/>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000000"/>
                </a:solidFill>
                <a:effectLst/>
                <a:uLnTx/>
                <a:uFillTx/>
                <a:latin typeface="ＭＳ 明朝" pitchFamily="49" charset="-128"/>
                <a:ea typeface="宋体" panose="02010600030101010101" pitchFamily="2" charset="-122"/>
                <a:cs typeface="+mn-cs"/>
              </a:rPr>
              <a:t>O(n*m*m)</a:t>
            </a:r>
            <a:endParaRPr kumimoji="1" lang="en-US" altLang="zh-CN" sz="3200" b="1" i="0" u="none" strike="noStrike" kern="1200" cap="none" spc="0" normalizeH="0" baseline="0" noProof="0" dirty="0" smtClean="0">
              <a:ln>
                <a:noFill/>
              </a:ln>
              <a:solidFill>
                <a:srgbClr val="000000"/>
              </a:solidFill>
              <a:effectLst/>
              <a:uLnTx/>
              <a:uFillTx/>
              <a:latin typeface="ＭＳ 明朝" pitchFamily="49" charset="-128"/>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rgbClr val="000000"/>
                </a:solidFill>
                <a:effectLst/>
                <a:uLnTx/>
                <a:uFillTx/>
                <a:latin typeface="ＭＳ 明朝" pitchFamily="49" charset="-128"/>
                <a:ea typeface="宋体" panose="02010600030101010101" pitchFamily="2" charset="-122"/>
                <a:cs typeface="+mn-cs"/>
              </a:rPr>
              <a:t>     进一步改进，结合启发式，可提高到</a:t>
            </a:r>
            <a:r>
              <a:rPr kumimoji="1" lang="en-US" altLang="zh-CN" sz="2400" b="1" i="0" u="none" strike="noStrike" kern="1200" cap="none" spc="0" normalizeH="0" baseline="0" noProof="0" dirty="0" smtClean="0">
                <a:ln>
                  <a:noFill/>
                </a:ln>
                <a:solidFill>
                  <a:srgbClr val="000000"/>
                </a:solidFill>
                <a:effectLst/>
                <a:uLnTx/>
                <a:uFillTx/>
                <a:latin typeface="ＭＳ 明朝" pitchFamily="49" charset="-128"/>
                <a:ea typeface="宋体" panose="02010600030101010101" pitchFamily="2" charset="-122"/>
                <a:cs typeface="+mn-cs"/>
              </a:rPr>
              <a:t>O(n*n*m)</a:t>
            </a:r>
            <a:endParaRPr kumimoji="1" lang="zh-CN" altLang="en-US" sz="2400" b="1" i="0" u="none" strike="noStrike" kern="1200" cap="none" spc="0" normalizeH="0" baseline="0" noProof="0" dirty="0">
              <a:ln>
                <a:noFill/>
              </a:ln>
              <a:solidFill>
                <a:srgbClr val="000000"/>
              </a:solidFill>
              <a:effectLst/>
              <a:uLnTx/>
              <a:uFillTx/>
              <a:latin typeface="ＭＳ 明朝" pitchFamily="49" charset="-128"/>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宋体" panose="02010600030101010101" pitchFamily="2" charset="-122"/>
                <a:cs typeface="+mn-cs"/>
              </a:rPr>
              <a:t> </a:t>
            </a:r>
            <a:endPar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宋体" panose="02010600030101010101" pitchFamily="2" charset="-122"/>
              <a:cs typeface="+mn-cs"/>
            </a:endParaRPr>
          </a:p>
        </p:txBody>
      </p:sp>
      <p:sp>
        <p:nvSpPr>
          <p:cNvPr id="22" name="标题 21"/>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grpSp>
        <p:nvGrpSpPr>
          <p:cNvPr id="23" name="组合 22"/>
          <p:cNvGrpSpPr/>
          <p:nvPr/>
        </p:nvGrpSpPr>
        <p:grpSpPr>
          <a:xfrm>
            <a:off x="6195449" y="1028877"/>
            <a:ext cx="2376488" cy="2122487"/>
            <a:chOff x="6416675" y="3608388"/>
            <a:chExt cx="2376488" cy="2122487"/>
          </a:xfrm>
        </p:grpSpPr>
        <p:sp>
          <p:nvSpPr>
            <p:cNvPr id="24" name="Oval 5"/>
            <p:cNvSpPr>
              <a:spLocks noChangeArrowheads="1"/>
            </p:cNvSpPr>
            <p:nvPr/>
          </p:nvSpPr>
          <p:spPr bwMode="auto">
            <a:xfrm>
              <a:off x="7586663" y="3968750"/>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Oval 6"/>
            <p:cNvSpPr>
              <a:spLocks noChangeArrowheads="1"/>
            </p:cNvSpPr>
            <p:nvPr/>
          </p:nvSpPr>
          <p:spPr bwMode="auto">
            <a:xfrm>
              <a:off x="6686550" y="4598988"/>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Oval 7"/>
            <p:cNvSpPr>
              <a:spLocks noChangeArrowheads="1"/>
            </p:cNvSpPr>
            <p:nvPr/>
          </p:nvSpPr>
          <p:spPr bwMode="auto">
            <a:xfrm>
              <a:off x="7586663" y="5229225"/>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Oval 8"/>
            <p:cNvSpPr>
              <a:spLocks noChangeArrowheads="1"/>
            </p:cNvSpPr>
            <p:nvPr/>
          </p:nvSpPr>
          <p:spPr bwMode="auto">
            <a:xfrm>
              <a:off x="8442325" y="4643438"/>
              <a:ext cx="180975" cy="180975"/>
            </a:xfrm>
            <a:prstGeom prst="ellipse">
              <a:avLst/>
            </a:prstGeom>
            <a:solidFill>
              <a:schemeClr val="accent1"/>
            </a:solidFill>
            <a:ln w="9525">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Line 9"/>
            <p:cNvSpPr>
              <a:spLocks noChangeShapeType="1"/>
            </p:cNvSpPr>
            <p:nvPr/>
          </p:nvSpPr>
          <p:spPr bwMode="auto">
            <a:xfrm flipV="1">
              <a:off x="6777038" y="4103688"/>
              <a:ext cx="855662" cy="585787"/>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Line 10"/>
            <p:cNvSpPr>
              <a:spLocks noChangeShapeType="1"/>
            </p:cNvSpPr>
            <p:nvPr/>
          </p:nvSpPr>
          <p:spPr bwMode="auto">
            <a:xfrm>
              <a:off x="6777038" y="4689475"/>
              <a:ext cx="855662" cy="630238"/>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Line 11"/>
            <p:cNvSpPr>
              <a:spLocks noChangeShapeType="1"/>
            </p:cNvSpPr>
            <p:nvPr/>
          </p:nvSpPr>
          <p:spPr bwMode="auto">
            <a:xfrm>
              <a:off x="7677150" y="4059238"/>
              <a:ext cx="809625" cy="630237"/>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Line 12"/>
            <p:cNvSpPr>
              <a:spLocks noChangeShapeType="1"/>
            </p:cNvSpPr>
            <p:nvPr/>
          </p:nvSpPr>
          <p:spPr bwMode="auto">
            <a:xfrm flipV="1">
              <a:off x="7721600" y="4733925"/>
              <a:ext cx="765175" cy="539750"/>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Line 13"/>
            <p:cNvSpPr>
              <a:spLocks noChangeShapeType="1"/>
            </p:cNvSpPr>
            <p:nvPr/>
          </p:nvSpPr>
          <p:spPr bwMode="auto">
            <a:xfrm>
              <a:off x="7677150" y="4059238"/>
              <a:ext cx="0" cy="1169987"/>
            </a:xfrm>
            <a:prstGeom prst="line">
              <a:avLst/>
            </a:prstGeom>
            <a:noFill/>
            <a:ln w="38100">
              <a:solidFill>
                <a:srgbClr val="000000"/>
              </a:solidFill>
              <a:rou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Text Box 14"/>
            <p:cNvSpPr txBox="1">
              <a:spLocks noChangeArrowheads="1"/>
            </p:cNvSpPr>
            <p:nvPr/>
          </p:nvSpPr>
          <p:spPr bwMode="auto">
            <a:xfrm>
              <a:off x="6867525" y="4014788"/>
              <a:ext cx="449263" cy="3667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Rectangle 15"/>
            <p:cNvSpPr>
              <a:spLocks noChangeArrowheads="1"/>
            </p:cNvSpPr>
            <p:nvPr/>
          </p:nvSpPr>
          <p:spPr bwMode="auto">
            <a:xfrm>
              <a:off x="6911975" y="5003800"/>
              <a:ext cx="438150" cy="3667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16"/>
            <p:cNvSpPr>
              <a:spLocks noChangeArrowheads="1"/>
            </p:cNvSpPr>
            <p:nvPr/>
          </p:nvSpPr>
          <p:spPr bwMode="auto">
            <a:xfrm>
              <a:off x="7993063" y="4014788"/>
              <a:ext cx="4381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17"/>
            <p:cNvSpPr>
              <a:spLocks noChangeArrowheads="1"/>
            </p:cNvSpPr>
            <p:nvPr/>
          </p:nvSpPr>
          <p:spPr bwMode="auto">
            <a:xfrm>
              <a:off x="8081963" y="4914900"/>
              <a:ext cx="438150" cy="3667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Rectangle 18"/>
            <p:cNvSpPr>
              <a:spLocks noChangeArrowheads="1"/>
            </p:cNvSpPr>
            <p:nvPr/>
          </p:nvSpPr>
          <p:spPr bwMode="auto">
            <a:xfrm>
              <a:off x="7677150" y="4464050"/>
              <a:ext cx="311150" cy="3667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Rectangle 19"/>
            <p:cNvSpPr>
              <a:spLocks noChangeArrowheads="1"/>
            </p:cNvSpPr>
            <p:nvPr/>
          </p:nvSpPr>
          <p:spPr bwMode="auto">
            <a:xfrm>
              <a:off x="6416675" y="4554538"/>
              <a:ext cx="3746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 </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Rectangle 20"/>
            <p:cNvSpPr>
              <a:spLocks noChangeArrowheads="1"/>
            </p:cNvSpPr>
            <p:nvPr/>
          </p:nvSpPr>
          <p:spPr bwMode="auto">
            <a:xfrm>
              <a:off x="8532813" y="4598988"/>
              <a:ext cx="2603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Rectangle 21"/>
            <p:cNvSpPr>
              <a:spLocks noChangeArrowheads="1"/>
            </p:cNvSpPr>
            <p:nvPr/>
          </p:nvSpPr>
          <p:spPr bwMode="auto">
            <a:xfrm>
              <a:off x="7542213" y="3608388"/>
              <a:ext cx="3111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Rectangle 22"/>
            <p:cNvSpPr>
              <a:spLocks noChangeArrowheads="1"/>
            </p:cNvSpPr>
            <p:nvPr/>
          </p:nvSpPr>
          <p:spPr bwMode="auto">
            <a:xfrm>
              <a:off x="7542213" y="5364163"/>
              <a:ext cx="323850" cy="36671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endPar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827">
                                            <p:txEl>
                                              <p:pRg st="2" end="2"/>
                                            </p:txEl>
                                          </p:spTgt>
                                        </p:tgtEl>
                                        <p:attrNameLst>
                                          <p:attrName>style.visibility</p:attrName>
                                        </p:attrNameLst>
                                      </p:cBhvr>
                                      <p:to>
                                        <p:strVal val="visible"/>
                                      </p:to>
                                    </p:set>
                                    <p:animEffect transition="in" filter="blinds(horizontal)">
                                      <p:cBhvr>
                                        <p:cTn id="7" dur="500"/>
                                        <p:tgtEl>
                                          <p:spTgt spid="12298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827">
                                            <p:txEl>
                                              <p:pRg st="3" end="3"/>
                                            </p:txEl>
                                          </p:spTgt>
                                        </p:tgtEl>
                                        <p:attrNameLst>
                                          <p:attrName>style.visibility</p:attrName>
                                        </p:attrNameLst>
                                      </p:cBhvr>
                                      <p:to>
                                        <p:strVal val="visible"/>
                                      </p:to>
                                    </p:set>
                                    <p:animEffect transition="in" filter="blinds(horizontal)">
                                      <p:cBhvr>
                                        <p:cTn id="12" dur="500"/>
                                        <p:tgtEl>
                                          <p:spTgt spid="12298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827">
                                            <p:txEl>
                                              <p:pRg st="4" end="4"/>
                                            </p:txEl>
                                          </p:spTgt>
                                        </p:tgtEl>
                                        <p:attrNameLst>
                                          <p:attrName>style.visibility</p:attrName>
                                        </p:attrNameLst>
                                      </p:cBhvr>
                                      <p:to>
                                        <p:strVal val="visible"/>
                                      </p:to>
                                    </p:set>
                                    <p:animEffect transition="in" filter="blinds(horizontal)">
                                      <p:cBhvr>
                                        <p:cTn id="17" dur="500"/>
                                        <p:tgtEl>
                                          <p:spTgt spid="12298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827">
                                            <p:txEl>
                                              <p:pRg st="5" end="5"/>
                                            </p:txEl>
                                          </p:spTgt>
                                        </p:tgtEl>
                                        <p:attrNameLst>
                                          <p:attrName>style.visibility</p:attrName>
                                        </p:attrNameLst>
                                      </p:cBhvr>
                                      <p:to>
                                        <p:strVal val="visible"/>
                                      </p:to>
                                    </p:set>
                                    <p:animEffect transition="in" filter="blinds(horizontal)">
                                      <p:cBhvr>
                                        <p:cTn id="22" dur="500"/>
                                        <p:tgtEl>
                                          <p:spTgt spid="12298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827">
                                            <p:txEl>
                                              <p:pRg st="6" end="6"/>
                                            </p:txEl>
                                          </p:spTgt>
                                        </p:tgtEl>
                                        <p:attrNameLst>
                                          <p:attrName>style.visibility</p:attrName>
                                        </p:attrNameLst>
                                      </p:cBhvr>
                                      <p:to>
                                        <p:strVal val="visible"/>
                                      </p:to>
                                    </p:set>
                                    <p:animEffect transition="in" filter="blinds(horizontal)">
                                      <p:cBhvr>
                                        <p:cTn id="27" dur="500"/>
                                        <p:tgtEl>
                                          <p:spTgt spid="12298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827">
                                            <p:txEl>
                                              <p:pRg st="7" end="7"/>
                                            </p:txEl>
                                          </p:spTgt>
                                        </p:tgtEl>
                                        <p:attrNameLst>
                                          <p:attrName>style.visibility</p:attrName>
                                        </p:attrNameLst>
                                      </p:cBhvr>
                                      <p:to>
                                        <p:strVal val="visible"/>
                                      </p:to>
                                    </p:set>
                                    <p:animEffect transition="in" filter="blinds(horizontal)">
                                      <p:cBhvr>
                                        <p:cTn id="32" dur="500"/>
                                        <p:tgtEl>
                                          <p:spTgt spid="1229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ChangeArrowheads="1"/>
          </p:cNvSpPr>
          <p:nvPr/>
        </p:nvSpPr>
        <p:spPr bwMode="auto">
          <a:xfrm>
            <a:off x="611188" y="1223963"/>
            <a:ext cx="8128000" cy="5365523"/>
          </a:xfrm>
          <a:prstGeom prst="rect">
            <a:avLst/>
          </a:prstGeom>
          <a:noFill/>
          <a:ln w="9525">
            <a:noFill/>
            <a:miter lim="800000"/>
          </a:ln>
        </p:spPr>
        <p:txBody>
          <a:bodyPr/>
          <a:lstStyle/>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Step1.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在给定的网络流图中任选一个流</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f.</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Step2.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给</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标号</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95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Step3. </a:t>
            </a:r>
            <a:r>
              <a:rPr kumimoji="1" lang="zh-CN" altLang="en-US" sz="26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按先</a:t>
            </a:r>
            <a:r>
              <a:rPr kumimoji="1" lang="zh-CN" altLang="en-US" sz="26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标号先检查的顺序</a:t>
            </a:r>
            <a:r>
              <a:rPr kumimoji="1" lang="en-US" altLang="zh-CN" sz="26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选择</a:t>
            </a:r>
            <a:r>
              <a:rPr kumimoji="1" lang="zh-CN" altLang="en-US" sz="26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标号最早但尚未检查</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的点</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若所有的点都已检查</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Step7.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否则对</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a:t>
            </a:r>
            <a:r>
              <a:rPr kumimoji="1" lang="zh-CN" altLang="en-US" sz="26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所有未标号邻点</a:t>
            </a:r>
            <a:r>
              <a:rPr kumimoji="1" lang="en-US" altLang="zh-CN" sz="26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如果能通过正向或反向标号给以标号</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则依次标之</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Step4.</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Step4.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若</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t</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得到标号</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令</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Step5.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否则转</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Step3.</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Step5.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设</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的标号为</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en-US" altLang="zh-CN" sz="26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d</a:t>
            </a:r>
            <a:r>
              <a:rPr kumimoji="1" lang="en-US" altLang="zh-CN" sz="26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6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①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若</a:t>
            </a:r>
            <a:r>
              <a:rPr kumimoji="1" lang="en-US" altLang="zh-CN" sz="26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d</a:t>
            </a:r>
            <a:r>
              <a:rPr kumimoji="1" lang="en-US" altLang="zh-CN" sz="26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a:t>
            </a:r>
            <a:r>
              <a:rPr kumimoji="1" lang="en-US" altLang="zh-CN" sz="2600" b="1" i="0" u="none" strike="noStrike" kern="1200" cap="none" spc="0" normalizeH="0" baseline="3000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则令</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f(u, v)=f(u, v)+ </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6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②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若</a:t>
            </a:r>
            <a:r>
              <a:rPr kumimoji="1" lang="en-US" altLang="zh-CN" sz="26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d</a:t>
            </a:r>
            <a:r>
              <a:rPr kumimoji="1" lang="en-US" altLang="zh-CN" sz="26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a:t>
            </a:r>
            <a:r>
              <a:rPr kumimoji="1" lang="en-US" altLang="zh-CN" sz="2600" b="1" i="0" u="none" strike="noStrike" kern="1200" cap="none" spc="0" normalizeH="0" baseline="3000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则令</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f(u, v)=f(u, v)- </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6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Step6.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若</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u=s,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删去全部标号</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Step2.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否则令</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v=u,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Step7. </a:t>
            </a:r>
            <a:r>
              <a:rPr kumimoji="1" lang="zh-CN" altLang="en-US"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结束</a:t>
            </a:r>
            <a:r>
              <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4" name="标题 3"/>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3" name="Text Box 8"/>
          <p:cNvSpPr txBox="1">
            <a:spLocks noChangeArrowheads="1"/>
          </p:cNvSpPr>
          <p:nvPr/>
        </p:nvSpPr>
        <p:spPr bwMode="auto">
          <a:xfrm>
            <a:off x="617079" y="1223963"/>
            <a:ext cx="6886575" cy="57943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rPr>
              <a:t>存在问题</a:t>
            </a:r>
            <a:endParaRPr kumimoji="1" lang="zh-CN" altLang="en-US" sz="3200" b="1" i="0" u="none" strike="noStrike" kern="1200" cap="none" spc="0" normalizeH="0" baseline="0" noProof="0">
              <a:ln>
                <a:noFill/>
              </a:ln>
              <a:solidFill>
                <a:srgbClr val="5E2CAE"/>
              </a:solidFill>
              <a:effectLst/>
              <a:uLnTx/>
              <a:uFillTx/>
              <a:latin typeface="Arial" panose="020B0604020202020204" pitchFamily="34" charset="0"/>
              <a:ea typeface="宋体" panose="02010600030101010101" pitchFamily="2" charset="-122"/>
              <a:cs typeface="+mn-cs"/>
            </a:endParaRPr>
          </a:p>
        </p:txBody>
      </p:sp>
      <p:sp>
        <p:nvSpPr>
          <p:cNvPr id="111624" name="Rectangle 9"/>
          <p:cNvSpPr>
            <a:spLocks noChangeArrowheads="1"/>
          </p:cNvSpPr>
          <p:nvPr/>
        </p:nvSpPr>
        <p:spPr bwMode="auto">
          <a:xfrm>
            <a:off x="700763" y="1943100"/>
            <a:ext cx="7742238" cy="156966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找到增流路径后，立即沿增流路径对网络流进行增流。</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每一次增流可能需要对最多</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条边进行操作。</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最坏情况下，每一次增流需要</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计算时间。</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有些情况下，这个代价是很高的。</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标题 9"/>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sp>
        <p:nvSpPr>
          <p:cNvPr id="12" name="Oval 11"/>
          <p:cNvSpPr/>
          <p:nvPr/>
        </p:nvSpPr>
        <p:spPr>
          <a:xfrm>
            <a:off x="6284380" y="3552572"/>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p:cNvSpPr/>
          <p:nvPr/>
        </p:nvSpPr>
        <p:spPr>
          <a:xfrm>
            <a:off x="1655391"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p:cNvSpPr/>
          <p:nvPr/>
        </p:nvSpPr>
        <p:spPr>
          <a:xfrm>
            <a:off x="2169879"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p:cNvSpPr/>
          <p:nvPr/>
        </p:nvSpPr>
        <p:spPr>
          <a:xfrm>
            <a:off x="2684367"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p:cNvSpPr/>
          <p:nvPr/>
        </p:nvSpPr>
        <p:spPr>
          <a:xfrm>
            <a:off x="3198855"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p:cNvSpPr/>
          <p:nvPr/>
        </p:nvSpPr>
        <p:spPr>
          <a:xfrm>
            <a:off x="3713343"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p:cNvSpPr/>
          <p:nvPr/>
        </p:nvSpPr>
        <p:spPr>
          <a:xfrm>
            <a:off x="4227831"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Oval 18"/>
          <p:cNvSpPr/>
          <p:nvPr/>
        </p:nvSpPr>
        <p:spPr>
          <a:xfrm>
            <a:off x="4742319"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5256807"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Oval 20"/>
          <p:cNvSpPr/>
          <p:nvPr/>
        </p:nvSpPr>
        <p:spPr>
          <a:xfrm>
            <a:off x="5771295"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Oval 21"/>
          <p:cNvSpPr/>
          <p:nvPr/>
        </p:nvSpPr>
        <p:spPr>
          <a:xfrm>
            <a:off x="6284380"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val 22"/>
          <p:cNvSpPr/>
          <p:nvPr/>
        </p:nvSpPr>
        <p:spPr>
          <a:xfrm>
            <a:off x="6800270"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Oval 23"/>
          <p:cNvSpPr/>
          <p:nvPr/>
        </p:nvSpPr>
        <p:spPr>
          <a:xfrm>
            <a:off x="6284380" y="4590626"/>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p:cNvSpPr/>
          <p:nvPr/>
        </p:nvSpPr>
        <p:spPr>
          <a:xfrm>
            <a:off x="6284380" y="3898590"/>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Oval 25"/>
          <p:cNvSpPr/>
          <p:nvPr/>
        </p:nvSpPr>
        <p:spPr>
          <a:xfrm>
            <a:off x="6284380" y="5628680"/>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6"/>
          <p:cNvSpPr/>
          <p:nvPr/>
        </p:nvSpPr>
        <p:spPr>
          <a:xfrm>
            <a:off x="6276914" y="6320720"/>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p:cNvSpPr/>
          <p:nvPr/>
        </p:nvSpPr>
        <p:spPr>
          <a:xfrm>
            <a:off x="6284380" y="5974698"/>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p:cNvSpPr/>
          <p:nvPr/>
        </p:nvSpPr>
        <p:spPr>
          <a:xfrm>
            <a:off x="6284380" y="320655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9"/>
          <p:cNvSpPr/>
          <p:nvPr/>
        </p:nvSpPr>
        <p:spPr>
          <a:xfrm>
            <a:off x="6284380" y="4244608"/>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p:cNvSpPr/>
          <p:nvPr/>
        </p:nvSpPr>
        <p:spPr>
          <a:xfrm>
            <a:off x="6284380" y="5282662"/>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Straight Arrow Connector 31"/>
          <p:cNvCxnSpPr>
            <a:stCxn id="13" idx="6"/>
            <a:endCxn id="14" idx="2"/>
          </p:cNvCxnSpPr>
          <p:nvPr/>
        </p:nvCxnSpPr>
        <p:spPr>
          <a:xfrm>
            <a:off x="1965783"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91475"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997555"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09247"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23735"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538223"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052711"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567199"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80284"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594772"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9" idx="6"/>
            <a:endCxn id="23" idx="0"/>
          </p:cNvCxnSpPr>
          <p:nvPr/>
        </p:nvCxnSpPr>
        <p:spPr>
          <a:xfrm>
            <a:off x="6594772" y="3361750"/>
            <a:ext cx="360694" cy="157489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6"/>
            <a:endCxn id="23" idx="0"/>
          </p:cNvCxnSpPr>
          <p:nvPr/>
        </p:nvCxnSpPr>
        <p:spPr>
          <a:xfrm>
            <a:off x="6594772" y="3707768"/>
            <a:ext cx="360694" cy="122887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1" idx="0"/>
            <a:endCxn id="29" idx="2"/>
          </p:cNvCxnSpPr>
          <p:nvPr/>
        </p:nvCxnSpPr>
        <p:spPr>
          <a:xfrm flipV="1">
            <a:off x="5926491" y="3361750"/>
            <a:ext cx="357889" cy="157489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0"/>
            <a:endCxn id="12" idx="2"/>
          </p:cNvCxnSpPr>
          <p:nvPr/>
        </p:nvCxnSpPr>
        <p:spPr>
          <a:xfrm flipV="1">
            <a:off x="5926491" y="3707768"/>
            <a:ext cx="357889" cy="122887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6"/>
            <a:endCxn id="23" idx="1"/>
          </p:cNvCxnSpPr>
          <p:nvPr/>
        </p:nvCxnSpPr>
        <p:spPr>
          <a:xfrm>
            <a:off x="6594772" y="4053786"/>
            <a:ext cx="250954"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0" idx="6"/>
            <a:endCxn id="23" idx="1"/>
          </p:cNvCxnSpPr>
          <p:nvPr/>
        </p:nvCxnSpPr>
        <p:spPr>
          <a:xfrm>
            <a:off x="6594772" y="4399804"/>
            <a:ext cx="250954"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4" idx="6"/>
            <a:endCxn id="23" idx="2"/>
          </p:cNvCxnSpPr>
          <p:nvPr/>
        </p:nvCxnSpPr>
        <p:spPr>
          <a:xfrm>
            <a:off x="6594772" y="4745822"/>
            <a:ext cx="205498"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6"/>
            <a:endCxn id="23" idx="2"/>
          </p:cNvCxnSpPr>
          <p:nvPr/>
        </p:nvCxnSpPr>
        <p:spPr>
          <a:xfrm flipV="1">
            <a:off x="6594772" y="5091840"/>
            <a:ext cx="205498"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6" idx="6"/>
            <a:endCxn id="23" idx="3"/>
          </p:cNvCxnSpPr>
          <p:nvPr/>
        </p:nvCxnSpPr>
        <p:spPr>
          <a:xfrm flipV="1">
            <a:off x="6594772" y="5201580"/>
            <a:ext cx="250954"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8" idx="6"/>
            <a:endCxn id="23" idx="3"/>
          </p:cNvCxnSpPr>
          <p:nvPr/>
        </p:nvCxnSpPr>
        <p:spPr>
          <a:xfrm flipV="1">
            <a:off x="6594772" y="5201580"/>
            <a:ext cx="250954"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7" idx="6"/>
            <a:endCxn id="23" idx="4"/>
          </p:cNvCxnSpPr>
          <p:nvPr/>
        </p:nvCxnSpPr>
        <p:spPr>
          <a:xfrm flipV="1">
            <a:off x="6587306" y="5247036"/>
            <a:ext cx="368160" cy="122888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7"/>
            <a:endCxn id="25" idx="2"/>
          </p:cNvCxnSpPr>
          <p:nvPr/>
        </p:nvCxnSpPr>
        <p:spPr>
          <a:xfrm flipV="1">
            <a:off x="6036231" y="4053786"/>
            <a:ext cx="248149"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1" idx="7"/>
            <a:endCxn id="30" idx="2"/>
          </p:cNvCxnSpPr>
          <p:nvPr/>
        </p:nvCxnSpPr>
        <p:spPr>
          <a:xfrm flipV="1">
            <a:off x="6036231" y="4399804"/>
            <a:ext cx="248149"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1" idx="6"/>
            <a:endCxn id="24" idx="2"/>
          </p:cNvCxnSpPr>
          <p:nvPr/>
        </p:nvCxnSpPr>
        <p:spPr>
          <a:xfrm flipV="1">
            <a:off x="6081687" y="4745822"/>
            <a:ext cx="202693"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1" idx="6"/>
            <a:endCxn id="31" idx="2"/>
          </p:cNvCxnSpPr>
          <p:nvPr/>
        </p:nvCxnSpPr>
        <p:spPr>
          <a:xfrm>
            <a:off x="6081687" y="5091840"/>
            <a:ext cx="202693"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1" idx="5"/>
            <a:endCxn id="26" idx="2"/>
          </p:cNvCxnSpPr>
          <p:nvPr/>
        </p:nvCxnSpPr>
        <p:spPr>
          <a:xfrm>
            <a:off x="6036231" y="5201580"/>
            <a:ext cx="248149"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1" idx="5"/>
            <a:endCxn id="28" idx="2"/>
          </p:cNvCxnSpPr>
          <p:nvPr/>
        </p:nvCxnSpPr>
        <p:spPr>
          <a:xfrm>
            <a:off x="6036231" y="5201580"/>
            <a:ext cx="248149"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1" idx="4"/>
            <a:endCxn id="27" idx="2"/>
          </p:cNvCxnSpPr>
          <p:nvPr/>
        </p:nvCxnSpPr>
        <p:spPr>
          <a:xfrm>
            <a:off x="5926491" y="5247036"/>
            <a:ext cx="350423" cy="122888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647198" y="4902126"/>
            <a:ext cx="244990" cy="369332"/>
          </a:xfrm>
          <a:prstGeom prst="rect">
            <a:avLst/>
          </a:prstGeom>
          <a:noFill/>
        </p:spPr>
        <p:txBody>
          <a:bodyPr wrap="square" rtlCol="0">
            <a:spAutoFit/>
          </a:bodyPr>
          <a:lstStyle/>
          <a:p>
            <a:r>
              <a:rPr lang="en-US" altLang="zh-CN" sz="1800" dirty="0"/>
              <a:t>1</a:t>
            </a:r>
            <a:endParaRPr lang="zh-CN" altLang="zh-CN" sz="1800" dirty="0"/>
          </a:p>
        </p:txBody>
      </p:sp>
      <p:sp>
        <p:nvSpPr>
          <p:cNvPr id="61" name="TextBox 60"/>
          <p:cNvSpPr txBox="1"/>
          <p:nvPr/>
        </p:nvSpPr>
        <p:spPr>
          <a:xfrm>
            <a:off x="6219119" y="3516942"/>
            <a:ext cx="481246" cy="369332"/>
          </a:xfrm>
          <a:prstGeom prst="rect">
            <a:avLst/>
          </a:prstGeom>
          <a:noFill/>
        </p:spPr>
        <p:txBody>
          <a:bodyPr wrap="square" rtlCol="0">
            <a:spAutoFit/>
          </a:bodyPr>
          <a:lstStyle/>
          <a:p>
            <a:r>
              <a:rPr lang="en-US" altLang="zh-CN" sz="1800" dirty="0"/>
              <a:t>11</a:t>
            </a:r>
            <a:endParaRPr lang="zh-CN" altLang="zh-CN" sz="1800" dirty="0"/>
          </a:p>
        </p:txBody>
      </p:sp>
      <p:sp>
        <p:nvSpPr>
          <p:cNvPr id="62" name="TextBox 61"/>
          <p:cNvSpPr txBox="1"/>
          <p:nvPr/>
        </p:nvSpPr>
        <p:spPr>
          <a:xfrm>
            <a:off x="2169669" y="4918831"/>
            <a:ext cx="244990" cy="369332"/>
          </a:xfrm>
          <a:prstGeom prst="rect">
            <a:avLst/>
          </a:prstGeom>
          <a:noFill/>
        </p:spPr>
        <p:txBody>
          <a:bodyPr wrap="square" rtlCol="0">
            <a:spAutoFit/>
          </a:bodyPr>
          <a:lstStyle/>
          <a:p>
            <a:r>
              <a:rPr lang="en-US" altLang="zh-CN" sz="1800" dirty="0"/>
              <a:t>2</a:t>
            </a:r>
            <a:endParaRPr lang="zh-CN" altLang="zh-CN" sz="1800" dirty="0"/>
          </a:p>
        </p:txBody>
      </p:sp>
      <p:sp>
        <p:nvSpPr>
          <p:cNvPr id="63" name="TextBox 62"/>
          <p:cNvSpPr txBox="1"/>
          <p:nvPr/>
        </p:nvSpPr>
        <p:spPr>
          <a:xfrm>
            <a:off x="2699076" y="4901018"/>
            <a:ext cx="244990" cy="369332"/>
          </a:xfrm>
          <a:prstGeom prst="rect">
            <a:avLst/>
          </a:prstGeom>
          <a:noFill/>
        </p:spPr>
        <p:txBody>
          <a:bodyPr wrap="square" rtlCol="0">
            <a:spAutoFit/>
          </a:bodyPr>
          <a:lstStyle/>
          <a:p>
            <a:r>
              <a:rPr lang="en-US" altLang="zh-CN" sz="1800" dirty="0"/>
              <a:t>3</a:t>
            </a:r>
            <a:endParaRPr lang="zh-CN" altLang="zh-CN" sz="1800" dirty="0"/>
          </a:p>
        </p:txBody>
      </p:sp>
      <p:sp>
        <p:nvSpPr>
          <p:cNvPr id="64" name="TextBox 63"/>
          <p:cNvSpPr txBox="1"/>
          <p:nvPr/>
        </p:nvSpPr>
        <p:spPr>
          <a:xfrm>
            <a:off x="3187651" y="4895517"/>
            <a:ext cx="244990" cy="369332"/>
          </a:xfrm>
          <a:prstGeom prst="rect">
            <a:avLst/>
          </a:prstGeom>
          <a:noFill/>
        </p:spPr>
        <p:txBody>
          <a:bodyPr wrap="square" rtlCol="0">
            <a:spAutoFit/>
          </a:bodyPr>
          <a:lstStyle/>
          <a:p>
            <a:r>
              <a:rPr lang="en-US" altLang="zh-CN" sz="1800" dirty="0"/>
              <a:t>4</a:t>
            </a:r>
            <a:endParaRPr lang="zh-CN" altLang="zh-CN" sz="1800" dirty="0"/>
          </a:p>
        </p:txBody>
      </p:sp>
      <p:sp>
        <p:nvSpPr>
          <p:cNvPr id="65" name="TextBox 64"/>
          <p:cNvSpPr txBox="1"/>
          <p:nvPr/>
        </p:nvSpPr>
        <p:spPr>
          <a:xfrm>
            <a:off x="3727530" y="4887582"/>
            <a:ext cx="244990" cy="369332"/>
          </a:xfrm>
          <a:prstGeom prst="rect">
            <a:avLst/>
          </a:prstGeom>
          <a:noFill/>
        </p:spPr>
        <p:txBody>
          <a:bodyPr wrap="square" rtlCol="0">
            <a:spAutoFit/>
          </a:bodyPr>
          <a:lstStyle/>
          <a:p>
            <a:r>
              <a:rPr lang="en-US" altLang="zh-CN" sz="1800" dirty="0"/>
              <a:t>5</a:t>
            </a:r>
            <a:endParaRPr lang="zh-CN" altLang="zh-CN" sz="1800" dirty="0"/>
          </a:p>
        </p:txBody>
      </p:sp>
      <p:sp>
        <p:nvSpPr>
          <p:cNvPr id="66" name="TextBox 65"/>
          <p:cNvSpPr txBox="1"/>
          <p:nvPr/>
        </p:nvSpPr>
        <p:spPr>
          <a:xfrm>
            <a:off x="4222729" y="4902126"/>
            <a:ext cx="244990" cy="369332"/>
          </a:xfrm>
          <a:prstGeom prst="rect">
            <a:avLst/>
          </a:prstGeom>
          <a:noFill/>
        </p:spPr>
        <p:txBody>
          <a:bodyPr wrap="square" rtlCol="0">
            <a:spAutoFit/>
          </a:bodyPr>
          <a:lstStyle/>
          <a:p>
            <a:r>
              <a:rPr lang="en-US" altLang="zh-CN" sz="1800" dirty="0"/>
              <a:t>6</a:t>
            </a:r>
            <a:endParaRPr lang="zh-CN" altLang="zh-CN" sz="1800" dirty="0"/>
          </a:p>
        </p:txBody>
      </p:sp>
      <p:sp>
        <p:nvSpPr>
          <p:cNvPr id="67" name="TextBox 66"/>
          <p:cNvSpPr txBox="1"/>
          <p:nvPr/>
        </p:nvSpPr>
        <p:spPr>
          <a:xfrm>
            <a:off x="4762608" y="4913330"/>
            <a:ext cx="244990" cy="369332"/>
          </a:xfrm>
          <a:prstGeom prst="rect">
            <a:avLst/>
          </a:prstGeom>
          <a:noFill/>
        </p:spPr>
        <p:txBody>
          <a:bodyPr wrap="square" rtlCol="0">
            <a:spAutoFit/>
          </a:bodyPr>
          <a:lstStyle/>
          <a:p>
            <a:r>
              <a:rPr lang="en-US" altLang="zh-CN" sz="1800" dirty="0"/>
              <a:t>7</a:t>
            </a:r>
            <a:endParaRPr lang="zh-CN" altLang="zh-CN" sz="1800" dirty="0"/>
          </a:p>
        </p:txBody>
      </p:sp>
      <p:sp>
        <p:nvSpPr>
          <p:cNvPr id="68" name="TextBox 67"/>
          <p:cNvSpPr txBox="1"/>
          <p:nvPr/>
        </p:nvSpPr>
        <p:spPr>
          <a:xfrm>
            <a:off x="5267339" y="4908264"/>
            <a:ext cx="244990" cy="369332"/>
          </a:xfrm>
          <a:prstGeom prst="rect">
            <a:avLst/>
          </a:prstGeom>
          <a:noFill/>
        </p:spPr>
        <p:txBody>
          <a:bodyPr wrap="square" rtlCol="0">
            <a:spAutoFit/>
          </a:bodyPr>
          <a:lstStyle/>
          <a:p>
            <a:r>
              <a:rPr lang="en-US" altLang="zh-CN" sz="1800" dirty="0"/>
              <a:t>8</a:t>
            </a:r>
            <a:endParaRPr lang="zh-CN" altLang="zh-CN" sz="1800" dirty="0"/>
          </a:p>
        </p:txBody>
      </p:sp>
      <p:sp>
        <p:nvSpPr>
          <p:cNvPr id="69" name="TextBox 68"/>
          <p:cNvSpPr txBox="1"/>
          <p:nvPr/>
        </p:nvSpPr>
        <p:spPr>
          <a:xfrm>
            <a:off x="5780223" y="4917631"/>
            <a:ext cx="244990" cy="369332"/>
          </a:xfrm>
          <a:prstGeom prst="rect">
            <a:avLst/>
          </a:prstGeom>
          <a:noFill/>
        </p:spPr>
        <p:txBody>
          <a:bodyPr wrap="square" rtlCol="0">
            <a:spAutoFit/>
          </a:bodyPr>
          <a:lstStyle/>
          <a:p>
            <a:r>
              <a:rPr lang="en-US" altLang="zh-CN" sz="1800" dirty="0"/>
              <a:t>9</a:t>
            </a:r>
            <a:endParaRPr lang="zh-CN" altLang="zh-CN" sz="1800" dirty="0"/>
          </a:p>
        </p:txBody>
      </p:sp>
      <p:sp>
        <p:nvSpPr>
          <p:cNvPr id="70" name="TextBox 69"/>
          <p:cNvSpPr txBox="1"/>
          <p:nvPr/>
        </p:nvSpPr>
        <p:spPr>
          <a:xfrm>
            <a:off x="6210362" y="3182962"/>
            <a:ext cx="443496" cy="369332"/>
          </a:xfrm>
          <a:prstGeom prst="rect">
            <a:avLst/>
          </a:prstGeom>
          <a:noFill/>
        </p:spPr>
        <p:txBody>
          <a:bodyPr wrap="square" rtlCol="0">
            <a:spAutoFit/>
          </a:bodyPr>
          <a:lstStyle/>
          <a:p>
            <a:r>
              <a:rPr lang="en-US" altLang="zh-CN" sz="1800" dirty="0"/>
              <a:t>10</a:t>
            </a:r>
            <a:endParaRPr lang="zh-CN" altLang="zh-CN" sz="1800" dirty="0"/>
          </a:p>
        </p:txBody>
      </p:sp>
      <p:sp>
        <p:nvSpPr>
          <p:cNvPr id="71" name="TextBox 70"/>
          <p:cNvSpPr txBox="1"/>
          <p:nvPr/>
        </p:nvSpPr>
        <p:spPr>
          <a:xfrm>
            <a:off x="6201391" y="3864159"/>
            <a:ext cx="481246" cy="369332"/>
          </a:xfrm>
          <a:prstGeom prst="rect">
            <a:avLst/>
          </a:prstGeom>
          <a:noFill/>
        </p:spPr>
        <p:txBody>
          <a:bodyPr wrap="square" rtlCol="0">
            <a:spAutoFit/>
          </a:bodyPr>
          <a:lstStyle/>
          <a:p>
            <a:r>
              <a:rPr lang="en-US" altLang="zh-CN" sz="1800" dirty="0"/>
              <a:t>12</a:t>
            </a:r>
            <a:endParaRPr lang="zh-CN" altLang="zh-CN" sz="1800" dirty="0"/>
          </a:p>
        </p:txBody>
      </p:sp>
      <p:sp>
        <p:nvSpPr>
          <p:cNvPr id="72" name="TextBox 71"/>
          <p:cNvSpPr txBox="1"/>
          <p:nvPr/>
        </p:nvSpPr>
        <p:spPr>
          <a:xfrm>
            <a:off x="6743929" y="4917631"/>
            <a:ext cx="481246" cy="369332"/>
          </a:xfrm>
          <a:prstGeom prst="rect">
            <a:avLst/>
          </a:prstGeom>
          <a:noFill/>
        </p:spPr>
        <p:txBody>
          <a:bodyPr wrap="square" rtlCol="0">
            <a:spAutoFit/>
          </a:bodyPr>
          <a:lstStyle/>
          <a:p>
            <a:r>
              <a:rPr lang="en-US" altLang="zh-CN" sz="1800" dirty="0"/>
              <a:t>20</a:t>
            </a:r>
            <a:endParaRPr lang="zh-CN" altLang="zh-CN" sz="1800" dirty="0"/>
          </a:p>
        </p:txBody>
      </p:sp>
      <p:sp>
        <p:nvSpPr>
          <p:cNvPr id="73" name="TextBox 72"/>
          <p:cNvSpPr txBox="1"/>
          <p:nvPr/>
        </p:nvSpPr>
        <p:spPr>
          <a:xfrm>
            <a:off x="6207861" y="6285089"/>
            <a:ext cx="481246" cy="369332"/>
          </a:xfrm>
          <a:prstGeom prst="rect">
            <a:avLst/>
          </a:prstGeom>
          <a:noFill/>
        </p:spPr>
        <p:txBody>
          <a:bodyPr wrap="square" rtlCol="0">
            <a:spAutoFit/>
          </a:bodyPr>
          <a:lstStyle/>
          <a:p>
            <a:r>
              <a:rPr lang="en-US" altLang="zh-CN" sz="1800" dirty="0"/>
              <a:t>19</a:t>
            </a:r>
            <a:endParaRPr lang="zh-CN" altLang="zh-CN" sz="1800" dirty="0"/>
          </a:p>
        </p:txBody>
      </p:sp>
      <p:sp>
        <p:nvSpPr>
          <p:cNvPr id="74" name="TextBox 73"/>
          <p:cNvSpPr txBox="1"/>
          <p:nvPr/>
        </p:nvSpPr>
        <p:spPr>
          <a:xfrm>
            <a:off x="6216136" y="5943316"/>
            <a:ext cx="481246" cy="369332"/>
          </a:xfrm>
          <a:prstGeom prst="rect">
            <a:avLst/>
          </a:prstGeom>
          <a:noFill/>
        </p:spPr>
        <p:txBody>
          <a:bodyPr wrap="square" rtlCol="0">
            <a:spAutoFit/>
          </a:bodyPr>
          <a:lstStyle/>
          <a:p>
            <a:r>
              <a:rPr lang="en-US" altLang="zh-CN" sz="1800" dirty="0"/>
              <a:t>18</a:t>
            </a:r>
            <a:endParaRPr lang="zh-CN" altLang="zh-CN" sz="1800" dirty="0"/>
          </a:p>
        </p:txBody>
      </p:sp>
      <p:sp>
        <p:nvSpPr>
          <p:cNvPr id="75" name="TextBox 74"/>
          <p:cNvSpPr txBox="1"/>
          <p:nvPr/>
        </p:nvSpPr>
        <p:spPr>
          <a:xfrm>
            <a:off x="6217908" y="5624808"/>
            <a:ext cx="481246" cy="369332"/>
          </a:xfrm>
          <a:prstGeom prst="rect">
            <a:avLst/>
          </a:prstGeom>
          <a:noFill/>
        </p:spPr>
        <p:txBody>
          <a:bodyPr wrap="square" rtlCol="0">
            <a:spAutoFit/>
          </a:bodyPr>
          <a:lstStyle/>
          <a:p>
            <a:r>
              <a:rPr lang="en-US" altLang="zh-CN" sz="1800" dirty="0"/>
              <a:t>17</a:t>
            </a:r>
            <a:endParaRPr lang="zh-CN" altLang="zh-CN" sz="1800" dirty="0"/>
          </a:p>
        </p:txBody>
      </p:sp>
      <p:sp>
        <p:nvSpPr>
          <p:cNvPr id="76" name="TextBox 75"/>
          <p:cNvSpPr txBox="1"/>
          <p:nvPr/>
        </p:nvSpPr>
        <p:spPr>
          <a:xfrm>
            <a:off x="6219119" y="5248314"/>
            <a:ext cx="481246" cy="369332"/>
          </a:xfrm>
          <a:prstGeom prst="rect">
            <a:avLst/>
          </a:prstGeom>
          <a:noFill/>
        </p:spPr>
        <p:txBody>
          <a:bodyPr wrap="square" rtlCol="0">
            <a:spAutoFit/>
          </a:bodyPr>
          <a:lstStyle/>
          <a:p>
            <a:r>
              <a:rPr lang="en-US" altLang="zh-CN" sz="1800" dirty="0"/>
              <a:t>16</a:t>
            </a:r>
            <a:endParaRPr lang="zh-CN" altLang="zh-CN" sz="1800" dirty="0"/>
          </a:p>
        </p:txBody>
      </p:sp>
      <p:sp>
        <p:nvSpPr>
          <p:cNvPr id="77" name="TextBox 76"/>
          <p:cNvSpPr txBox="1"/>
          <p:nvPr/>
        </p:nvSpPr>
        <p:spPr>
          <a:xfrm>
            <a:off x="6220330" y="4899992"/>
            <a:ext cx="481246" cy="369332"/>
          </a:xfrm>
          <a:prstGeom prst="rect">
            <a:avLst/>
          </a:prstGeom>
          <a:noFill/>
        </p:spPr>
        <p:txBody>
          <a:bodyPr wrap="square" rtlCol="0">
            <a:spAutoFit/>
          </a:bodyPr>
          <a:lstStyle/>
          <a:p>
            <a:r>
              <a:rPr lang="en-US" altLang="zh-CN" sz="1800" dirty="0"/>
              <a:t>15</a:t>
            </a:r>
            <a:endParaRPr lang="zh-CN" altLang="zh-CN" sz="1800" dirty="0"/>
          </a:p>
        </p:txBody>
      </p:sp>
      <p:sp>
        <p:nvSpPr>
          <p:cNvPr id="78" name="TextBox 77"/>
          <p:cNvSpPr txBox="1"/>
          <p:nvPr/>
        </p:nvSpPr>
        <p:spPr>
          <a:xfrm>
            <a:off x="6215778" y="4579509"/>
            <a:ext cx="481246" cy="369332"/>
          </a:xfrm>
          <a:prstGeom prst="rect">
            <a:avLst/>
          </a:prstGeom>
          <a:noFill/>
        </p:spPr>
        <p:txBody>
          <a:bodyPr wrap="square" rtlCol="0">
            <a:spAutoFit/>
          </a:bodyPr>
          <a:lstStyle/>
          <a:p>
            <a:r>
              <a:rPr lang="en-US" altLang="zh-CN" sz="1800" dirty="0"/>
              <a:t>14</a:t>
            </a:r>
            <a:endParaRPr lang="zh-CN" altLang="zh-CN" sz="1800" dirty="0"/>
          </a:p>
        </p:txBody>
      </p:sp>
      <p:sp>
        <p:nvSpPr>
          <p:cNvPr id="79" name="TextBox 78"/>
          <p:cNvSpPr txBox="1"/>
          <p:nvPr/>
        </p:nvSpPr>
        <p:spPr>
          <a:xfrm>
            <a:off x="6219119" y="4227397"/>
            <a:ext cx="481246" cy="369332"/>
          </a:xfrm>
          <a:prstGeom prst="rect">
            <a:avLst/>
          </a:prstGeom>
          <a:noFill/>
        </p:spPr>
        <p:txBody>
          <a:bodyPr wrap="square" rtlCol="0">
            <a:spAutoFit/>
          </a:bodyPr>
          <a:lstStyle/>
          <a:p>
            <a:r>
              <a:rPr lang="en-US" altLang="zh-CN" sz="1800" dirty="0"/>
              <a:t>13</a:t>
            </a:r>
            <a:endParaRPr lang="zh-CN" altLang="zh-CN" sz="1800" dirty="0"/>
          </a:p>
        </p:txBody>
      </p:sp>
      <p:sp>
        <p:nvSpPr>
          <p:cNvPr id="80" name="Text Box 3"/>
          <p:cNvSpPr txBox="1">
            <a:spLocks noChangeArrowheads="1"/>
          </p:cNvSpPr>
          <p:nvPr/>
        </p:nvSpPr>
        <p:spPr bwMode="auto">
          <a:xfrm>
            <a:off x="1844995" y="5343758"/>
            <a:ext cx="449262" cy="3667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 name="Text Box 3"/>
          <p:cNvSpPr txBox="1">
            <a:spLocks noChangeArrowheads="1"/>
          </p:cNvSpPr>
          <p:nvPr/>
        </p:nvSpPr>
        <p:spPr bwMode="auto">
          <a:xfrm>
            <a:off x="2414659" y="5343758"/>
            <a:ext cx="449262" cy="3667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10</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Text Box 3"/>
          <p:cNvSpPr txBox="1">
            <a:spLocks noChangeArrowheads="1"/>
          </p:cNvSpPr>
          <p:nvPr/>
        </p:nvSpPr>
        <p:spPr bwMode="auto">
          <a:xfrm>
            <a:off x="5614225" y="3883238"/>
            <a:ext cx="449262" cy="3667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Text Box 3"/>
          <p:cNvSpPr txBox="1">
            <a:spLocks noChangeArrowheads="1"/>
          </p:cNvSpPr>
          <p:nvPr/>
        </p:nvSpPr>
        <p:spPr bwMode="auto">
          <a:xfrm>
            <a:off x="5667771" y="5600834"/>
            <a:ext cx="449262" cy="36671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endPar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84890" y="1990725"/>
            <a:ext cx="8164142" cy="3311525"/>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rgbClr val="FF0000"/>
              </a:buClr>
              <a:buSzPct val="70000"/>
              <a:buFont typeface="Wingdings" panose="05000000000000000000" pitchFamily="2" charset="2"/>
              <a:buChar char="n"/>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增广路算法</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Ford-Fulkerson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标号算法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(1956)</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最大容量增广路</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算法（结合</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Dijkstra</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梯度修正）</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容量</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变尺度算法（</a:t>
            </a:r>
            <a:r>
              <a:rPr kumimoji="1" lang="en-US" altLang="zh-CN" sz="2400" b="0" i="0" u="none" strike="noStrike" kern="1200" cap="none" spc="0" normalizeH="0" baseline="0" noProof="0" dirty="0" smtClean="0">
                <a:ln>
                  <a:noFill/>
                </a:ln>
                <a:solidFill>
                  <a:srgbClr val="4D5B6B"/>
                </a:solidFill>
                <a:effectLst/>
                <a:uLnTx/>
                <a:uFillTx/>
                <a:latin typeface="Times New Roman" panose="02020603050405020304" pitchFamily="18" charset="0"/>
                <a:cs typeface="Times New Roman" panose="02020603050405020304" pitchFamily="18" charset="0"/>
              </a:rPr>
              <a:t>1985</a:t>
            </a:r>
            <a:r>
              <a:rPr kumimoji="1" lang="zh-CN" altLang="en-US" sz="2400" b="0" i="0" u="none" strike="noStrike" kern="1200" cap="none" spc="0" normalizeH="0" baseline="0" noProof="0" dirty="0" smtClean="0">
                <a:ln>
                  <a:noFill/>
                </a:ln>
                <a:solidFill>
                  <a:srgbClr val="4D5B6B"/>
                </a:solidFill>
                <a:effectLst/>
                <a:uLnTx/>
                <a:uFillTx/>
                <a:latin typeface="Times New Roman" panose="02020603050405020304" pitchFamily="18" charset="0"/>
                <a:cs typeface="Times New Roman" panose="02020603050405020304" pitchFamily="18" charset="0"/>
              </a:rPr>
              <a:t>，</a:t>
            </a:r>
            <a:r>
              <a:rPr kumimoji="1" lang="en-US" altLang="zh-CN" sz="2400" b="0" i="0" u="none" strike="noStrike" kern="1200" cap="none" spc="0" normalizeH="0" baseline="0" noProof="0" dirty="0" err="1" smtClean="0">
                <a:ln>
                  <a:noFill/>
                </a:ln>
                <a:solidFill>
                  <a:srgbClr val="4D5B6B"/>
                </a:solidFill>
                <a:effectLst/>
                <a:uLnTx/>
                <a:uFillTx/>
                <a:latin typeface="Times New Roman" panose="02020603050405020304" pitchFamily="18" charset="0"/>
                <a:cs typeface="Times New Roman" panose="02020603050405020304" pitchFamily="18" charset="0"/>
              </a:rPr>
              <a:t>Gabow</a:t>
            </a:r>
            <a:r>
              <a:rPr kumimoji="1" lang="zh-CN" altLang="en-US" sz="2400" b="0" i="0" u="none" strike="noStrike" kern="1200" cap="none" spc="0" normalizeH="0" baseline="0" noProof="0" dirty="0" smtClean="0">
                <a:ln>
                  <a:noFill/>
                </a:ln>
                <a:solidFill>
                  <a:srgbClr val="4D5B6B"/>
                </a:solidFill>
                <a:effectLst/>
                <a:uLnTx/>
                <a:uFillTx/>
                <a:latin typeface="Times New Roman" panose="02020603050405020304" pitchFamily="18" charset="0"/>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最短增广路算法：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Edmonds-Karp</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Dinic</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（分层）、改进的最短增广路方法（距离标号））</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rgbClr val="FF0000"/>
              </a:buClr>
              <a:buSzPct val="70000"/>
              <a:buFont typeface="Wingdings" panose="05000000000000000000" pitchFamily="2" charset="2"/>
              <a:buChar char="n"/>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预流推进算法</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推进与重标号算法 </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(Push-</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relabel</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O</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en-US" altLang="zh-CN" sz="2400" b="1" i="0" u="none" strike="noStrike" kern="1200" cap="none" spc="0" normalizeH="0" baseline="30000" noProof="0" dirty="0" smtClean="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m</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endPar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FIFO</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顶点选择策略 </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O</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en-US" altLang="zh-CN" sz="2400" b="1" i="0" u="none" strike="noStrike" kern="1200" cap="none" spc="0" normalizeH="0" baseline="30000" noProof="0" dirty="0" smtClean="0">
                <a:ln>
                  <a:noFill/>
                </a:ln>
                <a:solidFill>
                  <a:srgbClr val="000000"/>
                </a:solidFill>
                <a:effectLst/>
                <a:uLnTx/>
                <a:uFillTx/>
                <a:latin typeface="Times New Roman" panose="02020603050405020304" pitchFamily="18" charset="0"/>
                <a:cs typeface="Times New Roman" panose="02020603050405020304" pitchFamily="18" charset="0"/>
              </a:rPr>
              <a:t>3</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Dinic</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分层图以及动态树 </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O</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nmlogn</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二分查找</a:t>
            </a:r>
            <a:endPar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anose="05000000000000000000" pitchFamily="2" charset="2"/>
              <a:buChar char="Ø"/>
              <a:defRPr/>
            </a:pP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3667" name="Rectangle 3"/>
          <p:cNvSpPr>
            <a:spLocks noRot="1" noChangeArrowheads="1"/>
          </p:cNvSpPr>
          <p:nvPr/>
        </p:nvSpPr>
        <p:spPr bwMode="auto">
          <a:xfrm>
            <a:off x="632503" y="1222375"/>
            <a:ext cx="7785100" cy="620713"/>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800000"/>
                </a:solidFill>
                <a:effectLst/>
                <a:uLnTx/>
                <a:uFillTx/>
                <a:latin typeface="宋体" panose="02010600030101010101" pitchFamily="2" charset="-122"/>
                <a:ea typeface="宋体" panose="02010600030101010101" pitchFamily="2" charset="-122"/>
                <a:cs typeface="+mn-cs"/>
              </a:rPr>
              <a:t>其它最大流算法</a:t>
            </a:r>
            <a:endParaRPr kumimoji="1" lang="zh-CN" altLang="en-US" sz="2400" b="1" i="0" u="none" strike="noStrike" kern="1200" cap="none" spc="0" normalizeH="0" baseline="0" noProof="0">
              <a:ln>
                <a:noFill/>
              </a:ln>
              <a:solidFill>
                <a:srgbClr val="800000"/>
              </a:solidFill>
              <a:effectLst/>
              <a:uLnTx/>
              <a:uFillTx/>
              <a:latin typeface="宋体" panose="02010600030101010101" pitchFamily="2" charset="-122"/>
              <a:ea typeface="宋体" panose="02010600030101010101" pitchFamily="2" charset="-122"/>
              <a:cs typeface="+mn-cs"/>
            </a:endParaRPr>
          </a:p>
        </p:txBody>
      </p:sp>
      <p:sp>
        <p:nvSpPr>
          <p:cNvPr id="6" name="标题 9"/>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704850" y="1179513"/>
            <a:ext cx="8439150" cy="1200329"/>
          </a:xfrm>
          <a:prstGeom prst="rect">
            <a:avLst/>
          </a:prstGeom>
          <a:noFill/>
          <a:ln w="9525">
            <a:noFill/>
            <a:miter lim="800000"/>
          </a:ln>
        </p:spPr>
        <p:txBody>
          <a:bodyPr>
            <a:spAutoFit/>
          </a:bodyPr>
          <a:lstStyle/>
          <a:p>
            <a:pPr marL="609600" marR="0" lvl="0" indent="-60960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Times New Roman" panose="02020603050405020304" pitchFamily="18" charset="0"/>
              </a:rPr>
              <a:t>例：</a:t>
            </a:r>
            <a:r>
              <a:rPr kumimoji="1" lang="zh-CN" altLang="en-US" sz="24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逃生路线问题</a:t>
            </a:r>
            <a:endParaRPr kumimoji="1" lang="zh-CN" altLang="en-US" sz="24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n*n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网格节点上有</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m</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个人，</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逃到边上节点就算逃生成功</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如何规划逃生路线，使这些路线互不相交？</a:t>
            </a:r>
            <a:endPar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34947" name="Text Box 3"/>
          <p:cNvSpPr txBox="1">
            <a:spLocks noChangeArrowheads="1"/>
          </p:cNvSpPr>
          <p:nvPr/>
        </p:nvSpPr>
        <p:spPr bwMode="auto">
          <a:xfrm>
            <a:off x="2771775" y="5543550"/>
            <a:ext cx="3962400" cy="461665"/>
          </a:xfrm>
          <a:prstGeom prst="rect">
            <a:avLst/>
          </a:prstGeom>
          <a:solidFill>
            <a:schemeClr val="bg1"/>
          </a:solidFill>
          <a:ln w="9525">
            <a:noFill/>
            <a:miter lim="800000"/>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Times New Roman" panose="02020603050405020304" pitchFamily="18" charset="0"/>
              </a:rPr>
              <a:t>可以变成</a:t>
            </a:r>
            <a:r>
              <a:rPr kumimoji="1" lang="zh-CN" altLang="en-US" sz="24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最大流问题</a:t>
            </a:r>
            <a:endParaRPr kumimoji="1" lang="zh-CN" altLang="en-US" sz="24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p:txBody>
      </p:sp>
      <p:grpSp>
        <p:nvGrpSpPr>
          <p:cNvPr id="2" name="Group 4"/>
          <p:cNvGrpSpPr/>
          <p:nvPr/>
        </p:nvGrpSpPr>
        <p:grpSpPr bwMode="auto">
          <a:xfrm>
            <a:off x="836613" y="2933700"/>
            <a:ext cx="7778750" cy="2295525"/>
            <a:chOff x="521" y="1570"/>
            <a:chExt cx="4900" cy="1446"/>
          </a:xfrm>
        </p:grpSpPr>
        <p:graphicFrame>
          <p:nvGraphicFramePr>
            <p:cNvPr id="18434" name="Object 2"/>
            <p:cNvGraphicFramePr>
              <a:graphicFrameLocks noChangeAspect="1"/>
            </p:cNvGraphicFramePr>
            <p:nvPr/>
          </p:nvGraphicFramePr>
          <p:xfrm>
            <a:off x="1202" y="1570"/>
            <a:ext cx="3534" cy="1446"/>
          </p:xfrm>
          <a:graphic>
            <a:graphicData uri="http://schemas.openxmlformats.org/presentationml/2006/ole">
              <mc:AlternateContent xmlns:mc="http://schemas.openxmlformats.org/markup-compatibility/2006">
                <mc:Choice xmlns:v="urn:schemas-microsoft-com:vml" Requires="v">
                  <p:oleObj spid="_x0000_s386106" name="位图图像" r:id="rId1" imgW="5610225" imgH="2295525" progId="PBrush">
                    <p:embed/>
                  </p:oleObj>
                </mc:Choice>
                <mc:Fallback>
                  <p:oleObj name="位图图像" r:id="rId1" imgW="5610225" imgH="2295525"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570"/>
                          <a:ext cx="3534" cy="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Text Box 6"/>
            <p:cNvSpPr txBox="1">
              <a:spLocks noChangeArrowheads="1"/>
            </p:cNvSpPr>
            <p:nvPr/>
          </p:nvSpPr>
          <p:spPr bwMode="auto">
            <a:xfrm>
              <a:off x="521" y="1842"/>
              <a:ext cx="545" cy="52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逃生成功</a:t>
              </a:r>
              <a:endParaRPr kumimoji="1" lang="zh-CN" altLang="en-US" sz="3600" b="0"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p:txBody>
        </p:sp>
        <p:sp>
          <p:nvSpPr>
            <p:cNvPr id="18440" name="Text Box 7"/>
            <p:cNvSpPr txBox="1">
              <a:spLocks noChangeArrowheads="1"/>
            </p:cNvSpPr>
            <p:nvPr/>
          </p:nvSpPr>
          <p:spPr bwMode="auto">
            <a:xfrm>
              <a:off x="4876" y="1752"/>
              <a:ext cx="545" cy="756"/>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rPr>
                <a:t>没有逃生路线</a:t>
              </a:r>
              <a:endParaRPr kumimoji="1" lang="zh-CN" altLang="en-US" sz="3600" b="0"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pSp>
      <p:sp>
        <p:nvSpPr>
          <p:cNvPr id="9" name="标题 8"/>
          <p:cNvSpPr>
            <a:spLocks noGrp="1"/>
          </p:cNvSpPr>
          <p:nvPr>
            <p:ph type="title"/>
          </p:nvPr>
        </p:nvSpPr>
        <p:spPr/>
        <p:txBody>
          <a:bodyPr/>
          <a:lstStyle/>
          <a:p>
            <a:r>
              <a:rPr lang="zh-CN" altLang="en-US" dirty="0" smtClean="0"/>
              <a:t>最大流应用问题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946"/>
                                        </p:tgtEl>
                                        <p:attrNameLst>
                                          <p:attrName>style.visibility</p:attrName>
                                        </p:attrNameLst>
                                      </p:cBhvr>
                                      <p:to>
                                        <p:strVal val="visible"/>
                                      </p:to>
                                    </p:set>
                                    <p:animEffect transition="in" filter="blinds(horizontal)">
                                      <p:cBhvr>
                                        <p:cTn id="7" dur="500"/>
                                        <p:tgtEl>
                                          <p:spTgt spid="1234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4947"/>
                                        </p:tgtEl>
                                        <p:attrNameLst>
                                          <p:attrName>style.visibility</p:attrName>
                                        </p:attrNameLst>
                                      </p:cBhvr>
                                      <p:to>
                                        <p:strVal val="visible"/>
                                      </p:to>
                                    </p:set>
                                    <p:animEffect transition="in" filter="blinds(horizontal)">
                                      <p:cBhvr>
                                        <p:cTn id="17" dur="500"/>
                                        <p:tgtEl>
                                          <p:spTgt spid="123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6" grpId="0"/>
      <p:bldP spid="1234947"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483504" y="3415619"/>
            <a:ext cx="8439150" cy="1938992"/>
          </a:xfrm>
          <a:prstGeom prst="rect">
            <a:avLst/>
          </a:prstGeom>
          <a:noFill/>
          <a:ln w="9525">
            <a:noFill/>
            <a:miter lim="800000"/>
          </a:ln>
        </p:spPr>
        <p:txBody>
          <a:bodyPr>
            <a:spAutoFit/>
          </a:bodyPr>
          <a:lstStyle/>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m</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个人是</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供应节点（源，供应量为１）</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只有边上节点可以是吸收节点（汇，吸收量为１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多源多汇，容易变成单源单汇</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每条边容量为１</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每个节点容量为１（通过增加节点和边，变成边容量）</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35971" name="Text Box 3"/>
          <p:cNvSpPr txBox="1">
            <a:spLocks noChangeArrowheads="1"/>
          </p:cNvSpPr>
          <p:nvPr/>
        </p:nvSpPr>
        <p:spPr bwMode="auto">
          <a:xfrm>
            <a:off x="1175654" y="5557156"/>
            <a:ext cx="3168650" cy="461665"/>
          </a:xfrm>
          <a:prstGeom prst="rect">
            <a:avLst/>
          </a:prstGeom>
          <a:solidFill>
            <a:schemeClr val="bg1"/>
          </a:solidFill>
          <a:ln w="9525">
            <a:noFill/>
            <a:miter lim="800000"/>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Times New Roman" panose="02020603050405020304" pitchFamily="18" charset="0"/>
              </a:rPr>
              <a:t>变成</a:t>
            </a:r>
            <a:r>
              <a:rPr kumimoji="1" lang="zh-CN" altLang="en-US" sz="24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rPr>
              <a:t>最大流问题</a:t>
            </a:r>
            <a:endParaRPr kumimoji="1" lang="zh-CN" altLang="en-US" sz="24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pSp>
        <p:nvGrpSpPr>
          <p:cNvPr id="2" name="Group 4"/>
          <p:cNvGrpSpPr/>
          <p:nvPr/>
        </p:nvGrpSpPr>
        <p:grpSpPr bwMode="auto">
          <a:xfrm>
            <a:off x="726392" y="1191531"/>
            <a:ext cx="7778750" cy="2295525"/>
            <a:chOff x="521" y="1570"/>
            <a:chExt cx="4900" cy="1446"/>
          </a:xfrm>
        </p:grpSpPr>
        <p:graphicFrame>
          <p:nvGraphicFramePr>
            <p:cNvPr id="19458" name="Object 2"/>
            <p:cNvGraphicFramePr>
              <a:graphicFrameLocks noChangeAspect="1"/>
            </p:cNvGraphicFramePr>
            <p:nvPr/>
          </p:nvGraphicFramePr>
          <p:xfrm>
            <a:off x="1202" y="1570"/>
            <a:ext cx="3534" cy="1446"/>
          </p:xfrm>
          <a:graphic>
            <a:graphicData uri="http://schemas.openxmlformats.org/presentationml/2006/ole">
              <mc:AlternateContent xmlns:mc="http://schemas.openxmlformats.org/markup-compatibility/2006">
                <mc:Choice xmlns:v="urn:schemas-microsoft-com:vml" Requires="v">
                  <p:oleObj spid="_x0000_s387129" name="位图图像" r:id="rId1" imgW="5610225" imgH="2295525" progId="PBrush">
                    <p:embed/>
                  </p:oleObj>
                </mc:Choice>
                <mc:Fallback>
                  <p:oleObj name="位图图像" r:id="rId1" imgW="5610225" imgH="2295525"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570"/>
                          <a:ext cx="3534" cy="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6"/>
            <p:cNvSpPr txBox="1">
              <a:spLocks noChangeArrowheads="1"/>
            </p:cNvSpPr>
            <p:nvPr/>
          </p:nvSpPr>
          <p:spPr bwMode="auto">
            <a:xfrm>
              <a:off x="521" y="1842"/>
              <a:ext cx="545" cy="52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rPr>
                <a:t>逃生成功</a:t>
              </a:r>
              <a:endParaRPr kumimoji="1" lang="zh-CN" altLang="en-US" sz="3600" b="0"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sp>
          <p:nvSpPr>
            <p:cNvPr id="19464" name="Text Box 7"/>
            <p:cNvSpPr txBox="1">
              <a:spLocks noChangeArrowheads="1"/>
            </p:cNvSpPr>
            <p:nvPr/>
          </p:nvSpPr>
          <p:spPr bwMode="auto">
            <a:xfrm>
              <a:off x="4876" y="1752"/>
              <a:ext cx="545" cy="756"/>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rPr>
                <a:t>没有逃生路线</a:t>
              </a:r>
              <a:endParaRPr kumimoji="1" lang="zh-CN" altLang="en-US" sz="3600" b="0"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pSp>
      <p:sp>
        <p:nvSpPr>
          <p:cNvPr id="10" name="标题 8"/>
          <p:cNvSpPr>
            <a:spLocks noGrp="1"/>
          </p:cNvSpPr>
          <p:nvPr>
            <p:ph type="title"/>
          </p:nvPr>
        </p:nvSpPr>
        <p:spPr/>
        <p:txBody>
          <a:bodyPr/>
          <a:lstStyle/>
          <a:p>
            <a:r>
              <a:rPr lang="zh-CN" altLang="en-US" dirty="0" smtClean="0"/>
              <a:t>最大流应用问题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5970"/>
                                        </p:tgtEl>
                                        <p:attrNameLst>
                                          <p:attrName>style.visibility</p:attrName>
                                        </p:attrNameLst>
                                      </p:cBhvr>
                                      <p:to>
                                        <p:strVal val="visible"/>
                                      </p:to>
                                    </p:set>
                                    <p:animEffect transition="in" filter="blinds(horizontal)">
                                      <p:cBhvr>
                                        <p:cTn id="12" dur="500"/>
                                        <p:tgtEl>
                                          <p:spTgt spid="12359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5971"/>
                                        </p:tgtEl>
                                        <p:attrNameLst>
                                          <p:attrName>style.visibility</p:attrName>
                                        </p:attrNameLst>
                                      </p:cBhvr>
                                      <p:to>
                                        <p:strVal val="visible"/>
                                      </p:to>
                                    </p:set>
                                    <p:animEffect transition="in" filter="blinds(horizontal)">
                                      <p:cBhvr>
                                        <p:cTn id="17" dur="500"/>
                                        <p:tgtEl>
                                          <p:spTgt spid="1235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0" grpId="0"/>
      <p:bldP spid="1235971"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ChangeArrowheads="1"/>
          </p:cNvSpPr>
          <p:nvPr/>
        </p:nvSpPr>
        <p:spPr bwMode="auto">
          <a:xfrm>
            <a:off x="645206" y="1314450"/>
            <a:ext cx="8189912" cy="2591479"/>
          </a:xfrm>
          <a:prstGeom prst="rect">
            <a:avLst/>
          </a:prstGeom>
          <a:noFill/>
          <a:ln w="9525">
            <a:noFill/>
            <a:miter lim="800000"/>
          </a:ln>
        </p:spPr>
        <p:txBody>
          <a:bodyPr>
            <a:spAutoFit/>
          </a:bodyPr>
          <a:lstStyle/>
          <a:p>
            <a:pPr marL="0" marR="0" lvl="0" indent="0" algn="l" defTabSz="914400" rtl="0" eaLnBrk="1" fontAlgn="base" latinLnBrk="0" hangingPunct="1">
              <a:lnSpc>
                <a:spcPct val="110000"/>
              </a:lnSpc>
              <a:spcBef>
                <a:spcPct val="1000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网络中可能会出现这样的情况：除了边有容量外</a:t>
            </a:r>
            <a:r>
              <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点也有容量</a:t>
            </a:r>
            <a:r>
              <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10000"/>
              </a:lnSpc>
              <a:spcBef>
                <a:spcPct val="1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解决的方法是将所有有容量的点分成两个点</a:t>
            </a:r>
            <a:r>
              <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10000"/>
              </a:lnSpc>
              <a:spcBef>
                <a:spcPct val="1000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如点</a:t>
            </a:r>
            <a:r>
              <a:rPr kumimoji="1" lang="en-US" altLang="zh-CN" sz="28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有容量</a:t>
            </a:r>
            <a:r>
              <a:rPr kumimoji="1" lang="en-US" altLang="zh-CN" sz="28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C</a:t>
            </a:r>
            <a:r>
              <a:rPr kumimoji="1" lang="en-US" altLang="zh-CN" sz="28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800" b="1" i="1" u="none" strike="noStrike" kern="1200" cap="none" spc="0" normalizeH="0" baseline="-3000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将点</a:t>
            </a:r>
            <a:r>
              <a:rPr kumimoji="1" lang="en-US" altLang="zh-CN" sz="28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分成两个点</a:t>
            </a:r>
            <a:r>
              <a:rPr kumimoji="1" lang="en-US" altLang="zh-CN" sz="28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和</a:t>
            </a:r>
            <a:r>
              <a:rPr kumimoji="1" lang="en-US" altLang="zh-CN" sz="28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令</a:t>
            </a:r>
            <a:endPar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ct val="110000"/>
              </a:lnSpc>
              <a:spcBef>
                <a:spcPct val="10000"/>
              </a:spcBef>
              <a:spcAft>
                <a:spcPct val="0"/>
              </a:spcAft>
              <a:buClrTx/>
              <a:buSzTx/>
              <a:buFontTx/>
              <a:buNone/>
              <a:defRPr/>
            </a:pPr>
            <a:r>
              <a:rPr kumimoji="1" lang="en-US" altLang="zh-CN" sz="28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8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v'v</a:t>
            </a:r>
            <a:r>
              <a:rPr kumimoji="1" lang="en-US" altLang="zh-CN" sz="28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800" b="1" i="1" u="none" strike="noStrike" kern="1200" cap="none" spc="0" normalizeH="0" baseline="3000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en-US" altLang="zh-CN" sz="28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C</a:t>
            </a:r>
            <a:r>
              <a:rPr kumimoji="1" lang="en-US" altLang="zh-CN" sz="28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800" b="1" i="1" u="none" strike="noStrike" kern="1200" cap="none" spc="0" normalizeH="0" baseline="-3000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1"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 name="标题 8"/>
          <p:cNvSpPr>
            <a:spLocks noGrp="1"/>
          </p:cNvSpPr>
          <p:nvPr>
            <p:ph type="title"/>
          </p:nvPr>
        </p:nvSpPr>
        <p:spPr/>
        <p:txBody>
          <a:bodyPr/>
          <a:lstStyle/>
          <a:p>
            <a:r>
              <a:rPr lang="zh-CN" altLang="en-US" dirty="0" smtClean="0"/>
              <a:t>最大流应用问题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6994">
                                            <p:txEl>
                                              <p:pRg st="1" end="1"/>
                                            </p:txEl>
                                          </p:spTgt>
                                        </p:tgtEl>
                                        <p:attrNameLst>
                                          <p:attrName>style.visibility</p:attrName>
                                        </p:attrNameLst>
                                      </p:cBhvr>
                                      <p:to>
                                        <p:strVal val="visible"/>
                                      </p:to>
                                    </p:set>
                                    <p:animEffect transition="in" filter="blinds(horizontal)">
                                      <p:cBhvr>
                                        <p:cTn id="7" dur="500"/>
                                        <p:tgtEl>
                                          <p:spTgt spid="123699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6994">
                                            <p:txEl>
                                              <p:pRg st="2" end="2"/>
                                            </p:txEl>
                                          </p:spTgt>
                                        </p:tgtEl>
                                        <p:attrNameLst>
                                          <p:attrName>style.visibility</p:attrName>
                                        </p:attrNameLst>
                                      </p:cBhvr>
                                      <p:to>
                                        <p:strVal val="visible"/>
                                      </p:to>
                                    </p:set>
                                    <p:animEffect transition="in" filter="blinds(horizontal)">
                                      <p:cBhvr>
                                        <p:cTn id="10" dur="500"/>
                                        <p:tgtEl>
                                          <p:spTgt spid="123699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36994">
                                            <p:txEl>
                                              <p:pRg st="3" end="3"/>
                                            </p:txEl>
                                          </p:spTgt>
                                        </p:tgtEl>
                                        <p:attrNameLst>
                                          <p:attrName>style.visibility</p:attrName>
                                        </p:attrNameLst>
                                      </p:cBhvr>
                                      <p:to>
                                        <p:strVal val="visible"/>
                                      </p:to>
                                    </p:set>
                                    <p:animEffect transition="in" filter="blinds(horizontal)">
                                      <p:cBhvr>
                                        <p:cTn id="13" dur="500"/>
                                        <p:tgtEl>
                                          <p:spTgt spid="12369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780" indent="-271780" eaLnBrk="1" hangingPunct="1">
              <a:buFont typeface="Wingdings" panose="05000000000000000000" pitchFamily="2" charset="2"/>
              <a:buNone/>
            </a:pPr>
            <a:r>
              <a:rPr lang="en-US" altLang="zh-CN" dirty="0" smtClean="0">
                <a:solidFill>
                  <a:srgbClr val="A3A3A3"/>
                </a:solidFill>
                <a:latin typeface="Times New Roman" panose="02020603050405020304" pitchFamily="18" charset="0"/>
                <a:cs typeface="Times New Roman" panose="02020603050405020304" pitchFamily="18" charset="0"/>
              </a:rPr>
              <a:t>5.1  </a:t>
            </a:r>
            <a:r>
              <a:rPr lang="zh-CN" altLang="zh-CN" dirty="0" smtClean="0">
                <a:solidFill>
                  <a:srgbClr val="A3A3A3"/>
                </a:solidFill>
                <a:latin typeface="Times New Roman" panose="02020603050405020304" pitchFamily="18" charset="0"/>
                <a:cs typeface="Times New Roman" panose="02020603050405020304" pitchFamily="18" charset="0"/>
              </a:rPr>
              <a:t>二分图的最大匹配</a:t>
            </a:r>
            <a:endParaRPr lang="zh-CN" altLang="zh-CN" dirty="0" smtClean="0">
              <a:solidFill>
                <a:srgbClr val="A3A3A3"/>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5.2  </a:t>
            </a:r>
            <a:r>
              <a:rPr lang="zh-CN" altLang="zh-CN" dirty="0" smtClean="0">
                <a:solidFill>
                  <a:srgbClr val="B2B2B2"/>
                </a:solidFill>
                <a:latin typeface="Times New Roman" panose="02020603050405020304" pitchFamily="18" charset="0"/>
                <a:cs typeface="Times New Roman" panose="02020603050405020304" pitchFamily="18" charset="0"/>
              </a:rPr>
              <a:t>完全匹配</a:t>
            </a:r>
            <a:endParaRPr lang="zh-CN" altLang="zh-CN"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B2B2B2"/>
                </a:solidFill>
                <a:latin typeface="Times New Roman" panose="02020603050405020304" pitchFamily="18" charset="0"/>
                <a:cs typeface="Times New Roman" panose="02020603050405020304" pitchFamily="18" charset="0"/>
              </a:rPr>
              <a:t>5.3  </a:t>
            </a:r>
            <a:r>
              <a:rPr lang="zh-CN" altLang="zh-CN" dirty="0" smtClean="0">
                <a:solidFill>
                  <a:srgbClr val="B2B2B2"/>
                </a:solidFill>
                <a:latin typeface="Times New Roman" panose="02020603050405020304" pitchFamily="18" charset="0"/>
                <a:cs typeface="Times New Roman" panose="02020603050405020304" pitchFamily="18" charset="0"/>
              </a:rPr>
              <a:t>最佳匹配算法</a:t>
            </a:r>
            <a:endParaRPr lang="zh-CN" altLang="en-US" dirty="0" smtClean="0">
              <a:solidFill>
                <a:srgbClr val="B2B2B2"/>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5.4  </a:t>
            </a:r>
            <a:r>
              <a:rPr lang="zh-CN" altLang="en-US" dirty="0" smtClean="0">
                <a:solidFill>
                  <a:schemeClr val="tx1">
                    <a:lumMod val="40000"/>
                    <a:lumOff val="60000"/>
                  </a:schemeClr>
                </a:solidFill>
                <a:latin typeface="Times New Roman" panose="02020603050405020304" pitchFamily="18" charset="0"/>
                <a:cs typeface="Times New Roman" panose="02020603050405020304" pitchFamily="18" charset="0"/>
              </a:rPr>
              <a:t>匹配应用举例</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5.5  </a:t>
            </a:r>
            <a:r>
              <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网络流图</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5.6  </a:t>
            </a:r>
            <a:r>
              <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Ford-Fulkerson最大流标号算法</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5.7  </a:t>
            </a:r>
            <a:r>
              <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rPr>
              <a:t>最大流的Edmonds-Karp算法</a:t>
            </a:r>
            <a:endParaRPr lang="zh-CN" altLang="zh-CN" dirty="0" smtClean="0">
              <a:solidFill>
                <a:schemeClr val="tx1">
                  <a:lumMod val="40000"/>
                  <a:lumOff val="60000"/>
                </a:schemeClr>
              </a:solidFill>
              <a:latin typeface="Times New Roman" panose="02020603050405020304" pitchFamily="18" charset="0"/>
              <a:cs typeface="Times New Roman" panose="02020603050405020304" pitchFamily="18" charset="0"/>
            </a:endParaRPr>
          </a:p>
          <a:p>
            <a:pPr marL="271780" indent="-271780" eaLnBrk="1" hangingPunct="1">
              <a:buFont typeface="Wingdings" panose="05000000000000000000" pitchFamily="2" charset="2"/>
              <a:buNone/>
            </a:pPr>
            <a:r>
              <a:rPr lang="en-US" altLang="zh-CN" dirty="0" smtClean="0">
                <a:solidFill>
                  <a:srgbClr val="FF0000"/>
                </a:solidFill>
                <a:latin typeface="Times New Roman" panose="02020603050405020304" pitchFamily="18" charset="0"/>
                <a:cs typeface="Times New Roman" panose="02020603050405020304" pitchFamily="18" charset="0"/>
              </a:rPr>
              <a:t>5.8  </a:t>
            </a:r>
            <a:r>
              <a:rPr lang="zh-CN" altLang="zh-CN" dirty="0" smtClean="0">
                <a:solidFill>
                  <a:srgbClr val="FF0000"/>
                </a:solidFill>
                <a:latin typeface="Times New Roman" panose="02020603050405020304" pitchFamily="18" charset="0"/>
                <a:cs typeface="Times New Roman" panose="02020603050405020304" pitchFamily="18" charset="0"/>
              </a:rPr>
              <a:t>最小费用流</a:t>
            </a:r>
            <a:r>
              <a:rPr lang="zh-CN" altLang="en-US" dirty="0" smtClean="0">
                <a:solidFill>
                  <a:srgbClr val="FF0000"/>
                </a:solidFill>
                <a:latin typeface="Times New Roman" panose="02020603050405020304" pitchFamily="18" charset="0"/>
                <a:cs typeface="Times New Roman" panose="02020603050405020304" pitchFamily="18" charset="0"/>
              </a:rPr>
              <a:t>（不要求掌握）</a:t>
            </a:r>
            <a:endParaRPr lang="zh-CN" altLang="zh-CN" dirty="0" smtClean="0">
              <a:solidFill>
                <a:srgbClr val="FF0000"/>
              </a:solidFill>
              <a:latin typeface="Times New Roman" panose="02020603050405020304" pitchFamily="18" charset="0"/>
              <a:cs typeface="Times New Roman" panose="02020603050405020304" pitchFamily="18" charset="0"/>
            </a:endParaRPr>
          </a:p>
          <a:p>
            <a:pPr marL="271780" indent="-271780" eaLnBrk="1" hangingPunct="1"/>
            <a:endParaRPr lang="zh-CN"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a:stCxn id="54" idx="6"/>
            <a:endCxn id="55" idx="2"/>
          </p:cNvCxnSpPr>
          <p:nvPr/>
        </p:nvCxnSpPr>
        <p:spPr>
          <a:xfrm>
            <a:off x="7082975" y="1498536"/>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111043" name="Rectangle 3"/>
          <p:cNvSpPr>
            <a:spLocks noChangeArrowheads="1"/>
          </p:cNvSpPr>
          <p:nvPr/>
        </p:nvSpPr>
        <p:spPr bwMode="auto">
          <a:xfrm>
            <a:off x="393002" y="1377886"/>
            <a:ext cx="7335837" cy="483209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 Φ</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∈Γ(U)-V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∈Γ(U)-V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Γ(U)=V </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给</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标记</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结束。</a:t>
            </a:r>
            <a:endParaRPr kumimoji="1"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楷体_GB2312" pitchFamily="49" charset="-122"/>
                <a:cs typeface="+mn-cs"/>
              </a:rPr>
              <a:t>因此</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其最大匹配是</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 ={ (x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cxnSp>
        <p:nvCxnSpPr>
          <p:cNvPr id="12" name="直接连接符 11"/>
          <p:cNvCxnSpPr>
            <a:stCxn id="54" idx="6"/>
            <a:endCxn id="55" idx="2"/>
          </p:cNvCxnSpPr>
          <p:nvPr/>
        </p:nvCxnSpPr>
        <p:spPr>
          <a:xfrm>
            <a:off x="7082975" y="1498536"/>
            <a:ext cx="994210" cy="726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6966861" y="1440936"/>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5" name="椭圆 54"/>
          <p:cNvSpPr/>
          <p:nvPr/>
        </p:nvSpPr>
        <p:spPr>
          <a:xfrm>
            <a:off x="8077185" y="1448196"/>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2" name="椭圆 51"/>
          <p:cNvSpPr/>
          <p:nvPr/>
        </p:nvSpPr>
        <p:spPr>
          <a:xfrm>
            <a:off x="6966861" y="211584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8077185" y="213762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6945090" y="279801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8055414" y="279076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6952347" y="342213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9" name="椭圆 48"/>
          <p:cNvSpPr/>
          <p:nvPr/>
        </p:nvSpPr>
        <p:spPr>
          <a:xfrm>
            <a:off x="8062671" y="344391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6" name="椭圆 45"/>
          <p:cNvSpPr/>
          <p:nvPr/>
        </p:nvSpPr>
        <p:spPr>
          <a:xfrm>
            <a:off x="6952347" y="3951906"/>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8062671" y="3988194"/>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6945090" y="456876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8055414" y="459053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38" name="TextBox 37"/>
              <p:cNvSpPr txBox="1"/>
              <p:nvPr/>
            </p:nvSpPr>
            <p:spPr>
              <a:xfrm>
                <a:off x="6553206" y="126353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8" name="TextBox 37"/>
              <p:cNvSpPr txBox="1">
                <a:spLocks noRot="1" noChangeAspect="1" noMove="1" noResize="1" noEditPoints="1" noAdjustHandles="1" noChangeArrowheads="1" noChangeShapeType="1" noTextEdit="1"/>
              </p:cNvSpPr>
              <p:nvPr/>
            </p:nvSpPr>
            <p:spPr>
              <a:xfrm>
                <a:off x="6553206" y="1263530"/>
                <a:ext cx="290286" cy="369332"/>
              </a:xfrm>
              <a:prstGeom prst="rect">
                <a:avLst/>
              </a:prstGeom>
              <a:blipFill rotWithShape="1">
                <a:blip r:embed="rId1"/>
                <a:stretch>
                  <a:fillRect l="-2" t="-139" r="-14185"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6560463" y="2635127"/>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9" name="TextBox 38"/>
              <p:cNvSpPr txBox="1">
                <a:spLocks noRot="1" noChangeAspect="1" noMove="1" noResize="1" noEditPoints="1" noAdjustHandles="1" noChangeArrowheads="1" noChangeShapeType="1" noTextEdit="1"/>
              </p:cNvSpPr>
              <p:nvPr/>
            </p:nvSpPr>
            <p:spPr>
              <a:xfrm>
                <a:off x="6560463" y="2635127"/>
                <a:ext cx="290286" cy="369332"/>
              </a:xfrm>
              <a:prstGeom prst="rect">
                <a:avLst/>
              </a:prstGeom>
              <a:blipFill rotWithShape="1">
                <a:blip r:embed="rId2"/>
                <a:stretch>
                  <a:fillRect l="-96" t="-139" r="-14092"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6560463" y="193118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0" name="TextBox 39"/>
              <p:cNvSpPr txBox="1">
                <a:spLocks noRot="1" noChangeAspect="1" noMove="1" noResize="1" noEditPoints="1" noAdjustHandles="1" noChangeArrowheads="1" noChangeShapeType="1" noTextEdit="1"/>
              </p:cNvSpPr>
              <p:nvPr/>
            </p:nvSpPr>
            <p:spPr>
              <a:xfrm>
                <a:off x="6560463" y="1931183"/>
                <a:ext cx="290286" cy="369332"/>
              </a:xfrm>
              <a:prstGeom prst="rect">
                <a:avLst/>
              </a:prstGeom>
              <a:blipFill rotWithShape="1">
                <a:blip r:embed="rId3"/>
                <a:stretch>
                  <a:fillRect l="-96" t="-40" r="-14092"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6604005" y="442763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1" name="TextBox 40"/>
              <p:cNvSpPr txBox="1">
                <a:spLocks noRot="1" noChangeAspect="1" noMove="1" noResize="1" noEditPoints="1" noAdjustHandles="1" noChangeArrowheads="1" noChangeShapeType="1" noTextEdit="1"/>
              </p:cNvSpPr>
              <p:nvPr/>
            </p:nvSpPr>
            <p:spPr>
              <a:xfrm>
                <a:off x="6604005" y="4427639"/>
                <a:ext cx="290286" cy="369332"/>
              </a:xfrm>
              <a:prstGeom prst="rect">
                <a:avLst/>
              </a:prstGeom>
              <a:blipFill rotWithShape="1">
                <a:blip r:embed="rId4"/>
                <a:stretch>
                  <a:fillRect l="-2" t="-113" r="-14186"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6582234" y="3803528"/>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2" name="TextBox 41"/>
              <p:cNvSpPr txBox="1">
                <a:spLocks noRot="1" noChangeAspect="1" noMove="1" noResize="1" noEditPoints="1" noAdjustHandles="1" noChangeArrowheads="1" noChangeShapeType="1" noTextEdit="1"/>
              </p:cNvSpPr>
              <p:nvPr/>
            </p:nvSpPr>
            <p:spPr>
              <a:xfrm>
                <a:off x="6582234" y="3803528"/>
                <a:ext cx="290286" cy="369332"/>
              </a:xfrm>
              <a:prstGeom prst="rect">
                <a:avLst/>
              </a:prstGeom>
              <a:blipFill rotWithShape="1">
                <a:blip r:embed="rId5"/>
                <a:stretch>
                  <a:fillRect l="-158" t="-139" r="-14029"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6560463" y="327206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43" name="TextBox 42"/>
              <p:cNvSpPr txBox="1">
                <a:spLocks noRot="1" noChangeAspect="1" noMove="1" noResize="1" noEditPoints="1" noAdjustHandles="1" noChangeArrowheads="1" noChangeShapeType="1" noTextEdit="1"/>
              </p:cNvSpPr>
              <p:nvPr/>
            </p:nvSpPr>
            <p:spPr>
              <a:xfrm>
                <a:off x="6560463" y="3272069"/>
                <a:ext cx="290286" cy="369332"/>
              </a:xfrm>
              <a:prstGeom prst="rect">
                <a:avLst/>
              </a:prstGeom>
              <a:blipFill rotWithShape="1">
                <a:blip r:embed="rId6"/>
                <a:stretch>
                  <a:fillRect l="-96" t="-149" r="-14092"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8171551" y="127804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2" name="TextBox 31"/>
              <p:cNvSpPr txBox="1">
                <a:spLocks noRot="1" noChangeAspect="1" noMove="1" noResize="1" noEditPoints="1" noAdjustHandles="1" noChangeArrowheads="1" noChangeShapeType="1" noTextEdit="1"/>
              </p:cNvSpPr>
              <p:nvPr/>
            </p:nvSpPr>
            <p:spPr>
              <a:xfrm>
                <a:off x="8171551" y="1278044"/>
                <a:ext cx="290286" cy="369332"/>
              </a:xfrm>
              <a:prstGeom prst="rect">
                <a:avLst/>
              </a:prstGeom>
              <a:blipFill rotWithShape="1">
                <a:blip r:embed="rId7"/>
                <a:stretch>
                  <a:fillRect l="-128" t="-115" r="-15591"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8178808" y="2649641"/>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3" name="TextBox 32"/>
              <p:cNvSpPr txBox="1">
                <a:spLocks noRot="1" noChangeAspect="1" noMove="1" noResize="1" noEditPoints="1" noAdjustHandles="1" noChangeArrowheads="1" noChangeShapeType="1" noTextEdit="1"/>
              </p:cNvSpPr>
              <p:nvPr/>
            </p:nvSpPr>
            <p:spPr>
              <a:xfrm>
                <a:off x="8178808" y="2649641"/>
                <a:ext cx="290286" cy="369332"/>
              </a:xfrm>
              <a:prstGeom prst="rect">
                <a:avLst/>
              </a:prstGeom>
              <a:blipFill rotWithShape="1">
                <a:blip r:embed="rId8"/>
                <a:stretch>
                  <a:fillRect l="-3" t="-114" r="-15716"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8178808" y="1945697"/>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4" name="TextBox 33"/>
              <p:cNvSpPr txBox="1">
                <a:spLocks noRot="1" noChangeAspect="1" noMove="1" noResize="1" noEditPoints="1" noAdjustHandles="1" noChangeArrowheads="1" noChangeShapeType="1" noTextEdit="1"/>
              </p:cNvSpPr>
              <p:nvPr/>
            </p:nvSpPr>
            <p:spPr>
              <a:xfrm>
                <a:off x="8178808" y="1945697"/>
                <a:ext cx="290286" cy="369332"/>
              </a:xfrm>
              <a:prstGeom prst="rect">
                <a:avLst/>
              </a:prstGeom>
              <a:blipFill rotWithShape="1">
                <a:blip r:embed="rId9"/>
                <a:stretch>
                  <a:fillRect l="-3" t="-15" r="-15716" b="1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8222350" y="444215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5" name="TextBox 34"/>
              <p:cNvSpPr txBox="1">
                <a:spLocks noRot="1" noChangeAspect="1" noMove="1" noResize="1" noEditPoints="1" noAdjustHandles="1" noChangeArrowheads="1" noChangeShapeType="1" noTextEdit="1"/>
              </p:cNvSpPr>
              <p:nvPr/>
            </p:nvSpPr>
            <p:spPr>
              <a:xfrm>
                <a:off x="8222350" y="4442153"/>
                <a:ext cx="290286" cy="369332"/>
              </a:xfrm>
              <a:prstGeom prst="rect">
                <a:avLst/>
              </a:prstGeom>
              <a:blipFill rotWithShape="1">
                <a:blip r:embed="rId10"/>
                <a:stretch>
                  <a:fillRect l="-127" t="-89" r="-15591"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8200579" y="3818042"/>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6" name="TextBox 35"/>
              <p:cNvSpPr txBox="1">
                <a:spLocks noRot="1" noChangeAspect="1" noMove="1" noResize="1" noEditPoints="1" noAdjustHandles="1" noChangeArrowheads="1" noChangeShapeType="1" noTextEdit="1"/>
              </p:cNvSpPr>
              <p:nvPr/>
            </p:nvSpPr>
            <p:spPr>
              <a:xfrm>
                <a:off x="8200579" y="3818042"/>
                <a:ext cx="290286" cy="369332"/>
              </a:xfrm>
              <a:prstGeom prst="rect">
                <a:avLst/>
              </a:prstGeom>
              <a:blipFill rotWithShape="1">
                <a:blip r:embed="rId11"/>
                <a:stretch>
                  <a:fillRect l="-65" t="-114" r="-15654"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8178808" y="328658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panose="02040503050406030204"/>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anose="020B0604020202020204" pitchFamily="34" charset="0"/>
                  <a:ea typeface="宋体" panose="02010600030101010101" pitchFamily="2" charset="-122"/>
                  <a:cs typeface="+mn-cs"/>
                </a:endParaRPr>
              </a:p>
            </p:txBody>
          </p:sp>
        </mc:Choice>
        <mc:Fallback>
          <p:sp>
            <p:nvSpPr>
              <p:cNvPr id="37" name="TextBox 36"/>
              <p:cNvSpPr txBox="1">
                <a:spLocks noRot="1" noChangeAspect="1" noMove="1" noResize="1" noEditPoints="1" noAdjustHandles="1" noChangeArrowheads="1" noChangeShapeType="1" noTextEdit="1"/>
              </p:cNvSpPr>
              <p:nvPr/>
            </p:nvSpPr>
            <p:spPr>
              <a:xfrm>
                <a:off x="8178808" y="3286583"/>
                <a:ext cx="290286" cy="369332"/>
              </a:xfrm>
              <a:prstGeom prst="rect">
                <a:avLst/>
              </a:prstGeom>
              <a:blipFill rotWithShape="1">
                <a:blip r:embed="rId12"/>
                <a:stretch>
                  <a:fillRect l="-3" t="-124" r="-15716" b="60"/>
                </a:stretch>
              </a:blipFill>
            </p:spPr>
            <p:txBody>
              <a:bodyPr/>
              <a:lstStyle/>
              <a:p>
                <a:r>
                  <a:rPr lang="zh-CN" altLang="en-US">
                    <a:noFill/>
                  </a:rPr>
                  <a:t> </a:t>
                </a:r>
              </a:p>
            </p:txBody>
          </p:sp>
        </mc:Fallback>
      </mc:AlternateContent>
      <p:cxnSp>
        <p:nvCxnSpPr>
          <p:cNvPr id="23" name="直接连接符 22"/>
          <p:cNvCxnSpPr>
            <a:stCxn id="50" idx="6"/>
            <a:endCxn id="53" idx="3"/>
          </p:cNvCxnSpPr>
          <p:nvPr/>
        </p:nvCxnSpPr>
        <p:spPr>
          <a:xfrm flipV="1">
            <a:off x="7061204" y="2235952"/>
            <a:ext cx="1032986" cy="6196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4" idx="5"/>
            <a:endCxn id="51" idx="2"/>
          </p:cNvCxnSpPr>
          <p:nvPr/>
        </p:nvCxnSpPr>
        <p:spPr>
          <a:xfrm>
            <a:off x="7065970" y="1539265"/>
            <a:ext cx="989444" cy="1309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086594" y="4045794"/>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068461" y="4648137"/>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0" idx="5"/>
            <a:endCxn id="49" idx="2"/>
          </p:cNvCxnSpPr>
          <p:nvPr/>
        </p:nvCxnSpPr>
        <p:spPr>
          <a:xfrm>
            <a:off x="7044199" y="2896348"/>
            <a:ext cx="1018472" cy="6051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2" idx="5"/>
            <a:endCxn id="49" idx="1"/>
          </p:cNvCxnSpPr>
          <p:nvPr/>
        </p:nvCxnSpPr>
        <p:spPr>
          <a:xfrm>
            <a:off x="7065970" y="2214178"/>
            <a:ext cx="1013706" cy="124660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5"/>
            <a:endCxn id="47" idx="2"/>
          </p:cNvCxnSpPr>
          <p:nvPr/>
        </p:nvCxnSpPr>
        <p:spPr>
          <a:xfrm>
            <a:off x="7051456" y="3520466"/>
            <a:ext cx="1011215" cy="5253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6" idx="5"/>
            <a:endCxn id="45" idx="2"/>
          </p:cNvCxnSpPr>
          <p:nvPr/>
        </p:nvCxnSpPr>
        <p:spPr>
          <a:xfrm>
            <a:off x="7051456" y="4050235"/>
            <a:ext cx="1003958" cy="5979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2" idx="4"/>
            <a:endCxn id="45" idx="2"/>
          </p:cNvCxnSpPr>
          <p:nvPr/>
        </p:nvCxnSpPr>
        <p:spPr>
          <a:xfrm>
            <a:off x="7024918" y="2231049"/>
            <a:ext cx="1030496" cy="24170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50" idx="6"/>
            <a:endCxn id="53" idx="3"/>
          </p:cNvCxnSpPr>
          <p:nvPr/>
        </p:nvCxnSpPr>
        <p:spPr>
          <a:xfrm flipV="1">
            <a:off x="7061204" y="2235952"/>
            <a:ext cx="1032986" cy="61966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46" idx="5"/>
            <a:endCxn id="45" idx="2"/>
          </p:cNvCxnSpPr>
          <p:nvPr/>
        </p:nvCxnSpPr>
        <p:spPr>
          <a:xfrm>
            <a:off x="7051456" y="4050235"/>
            <a:ext cx="1003958" cy="5979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8" idx="5"/>
            <a:endCxn id="47" idx="2"/>
          </p:cNvCxnSpPr>
          <p:nvPr/>
        </p:nvCxnSpPr>
        <p:spPr>
          <a:xfrm>
            <a:off x="7051456" y="3520466"/>
            <a:ext cx="1011215" cy="52532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2" idx="5"/>
            <a:endCxn id="49" idx="1"/>
          </p:cNvCxnSpPr>
          <p:nvPr/>
        </p:nvCxnSpPr>
        <p:spPr>
          <a:xfrm>
            <a:off x="7065970" y="2214178"/>
            <a:ext cx="1013706" cy="124660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6" idx="5"/>
            <a:endCxn id="45" idx="2"/>
          </p:cNvCxnSpPr>
          <p:nvPr/>
        </p:nvCxnSpPr>
        <p:spPr>
          <a:xfrm>
            <a:off x="7051456" y="4050235"/>
            <a:ext cx="1003958" cy="597902"/>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8" idx="5"/>
            <a:endCxn id="47" idx="2"/>
          </p:cNvCxnSpPr>
          <p:nvPr/>
        </p:nvCxnSpPr>
        <p:spPr>
          <a:xfrm>
            <a:off x="7051456" y="3520466"/>
            <a:ext cx="1011215" cy="52532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1043">
                                            <p:txEl>
                                              <p:pRg st="0" end="0"/>
                                            </p:txEl>
                                          </p:spTgt>
                                        </p:tgtEl>
                                        <p:attrNameLst>
                                          <p:attrName>style.visibility</p:attrName>
                                        </p:attrNameLst>
                                      </p:cBhvr>
                                      <p:to>
                                        <p:strVal val="visible"/>
                                      </p:to>
                                    </p:set>
                                    <p:animEffect transition="in" filter="blinds(horizontal)">
                                      <p:cBhvr>
                                        <p:cTn id="7" dur="500"/>
                                        <p:tgtEl>
                                          <p:spTgt spid="1111043">
                                            <p:txEl>
                                              <p:pRg st="0" end="0"/>
                                            </p:txEl>
                                          </p:spTgt>
                                        </p:tgtEl>
                                      </p:cBhvr>
                                    </p:animEffect>
                                  </p:childTnLst>
                                </p:cTn>
                              </p:par>
                              <p:par>
                                <p:cTn id="8" presetID="7" presetClass="emph" presetSubtype="2" fill="hold" nodeType="withEffect">
                                  <p:stCondLst>
                                    <p:cond delay="0"/>
                                  </p:stCondLst>
                                  <p:childTnLst>
                                    <p:animClr clrSpc="rgb" dir="cw">
                                      <p:cBhvr>
                                        <p:cTn id="9" dur="600" fill="hold"/>
                                        <p:tgtEl>
                                          <p:spTgt spid="44"/>
                                        </p:tgtEl>
                                        <p:attrNameLst>
                                          <p:attrName>stroke.color</p:attrName>
                                        </p:attrNameLst>
                                      </p:cBhvr>
                                      <p:to>
                                        <a:srgbClr val="00B050"/>
                                      </p:to>
                                    </p:animClr>
                                    <p:set>
                                      <p:cBhvr>
                                        <p:cTn id="10" dur="600" fill="hold"/>
                                        <p:tgtEl>
                                          <p:spTgt spid="44"/>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p:cTn id="12" dur="600" fill="hold"/>
                                        <p:tgtEl>
                                          <p:spTgt spid="44"/>
                                        </p:tgtEl>
                                        <p:attrNameLst>
                                          <p:attrName>fillcolor</p:attrName>
                                        </p:attrNameLst>
                                      </p:cBhvr>
                                      <p:to>
                                        <a:srgbClr val="00B050"/>
                                      </p:to>
                                    </p:animClr>
                                    <p:set>
                                      <p:cBhvr>
                                        <p:cTn id="13" dur="600" fill="hold"/>
                                        <p:tgtEl>
                                          <p:spTgt spid="44"/>
                                        </p:tgtEl>
                                        <p:attrNameLst>
                                          <p:attrName>fill.type</p:attrName>
                                        </p:attrNameLst>
                                      </p:cBhvr>
                                      <p:to>
                                        <p:strVal val="solid"/>
                                      </p:to>
                                    </p:set>
                                    <p:set>
                                      <p:cBhvr>
                                        <p:cTn id="14" dur="600" fill="hold"/>
                                        <p:tgtEl>
                                          <p:spTgt spid="4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11043">
                                            <p:txEl>
                                              <p:pRg st="1" end="1"/>
                                            </p:txEl>
                                          </p:spTgt>
                                        </p:tgtEl>
                                        <p:attrNameLst>
                                          <p:attrName>style.visibility</p:attrName>
                                        </p:attrNameLst>
                                      </p:cBhvr>
                                      <p:to>
                                        <p:strVal val="visible"/>
                                      </p:to>
                                    </p:set>
                                    <p:animEffect transition="in" filter="blinds(horizontal)">
                                      <p:cBhvr>
                                        <p:cTn id="19" dur="500"/>
                                        <p:tgtEl>
                                          <p:spTgt spid="1111043">
                                            <p:txEl>
                                              <p:pRg st="1" end="1"/>
                                            </p:txEl>
                                          </p:spTgt>
                                        </p:tgtEl>
                                      </p:cBhvr>
                                    </p:animEffect>
                                  </p:childTnLst>
                                </p:cTn>
                              </p:par>
                              <p:par>
                                <p:cTn id="20" presetID="7" presetClass="emph" presetSubtype="2" fill="hold" nodeType="withEffect">
                                  <p:stCondLst>
                                    <p:cond delay="0"/>
                                  </p:stCondLst>
                                  <p:childTnLst>
                                    <p:animClr clrSpc="rgb" dir="cw">
                                      <p:cBhvr>
                                        <p:cTn id="21" dur="600" fill="hold"/>
                                        <p:tgtEl>
                                          <p:spTgt spid="26"/>
                                        </p:tgtEl>
                                        <p:attrNameLst>
                                          <p:attrName>stroke.color</p:attrName>
                                        </p:attrNameLst>
                                      </p:cBhvr>
                                      <p:to>
                                        <a:srgbClr val="0000CC"/>
                                      </p:to>
                                    </p:animClr>
                                    <p:set>
                                      <p:cBhvr>
                                        <p:cTn id="22" dur="600" fill="hold"/>
                                        <p:tgtEl>
                                          <p:spTgt spid="26"/>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600" fill="hold"/>
                                        <p:tgtEl>
                                          <p:spTgt spid="45"/>
                                        </p:tgtEl>
                                        <p:attrNameLst>
                                          <p:attrName>stroke.color</p:attrName>
                                        </p:attrNameLst>
                                      </p:cBhvr>
                                      <p:to>
                                        <a:srgbClr val="00B050"/>
                                      </p:to>
                                    </p:animClr>
                                    <p:set>
                                      <p:cBhvr>
                                        <p:cTn id="25" dur="600" fill="hold"/>
                                        <p:tgtEl>
                                          <p:spTgt spid="45"/>
                                        </p:tgtEl>
                                        <p:attrNameLst>
                                          <p:attrName>stroke.on</p:attrName>
                                        </p:attrNameLst>
                                      </p:cBhvr>
                                      <p:to>
                                        <p:strVal val="true"/>
                                      </p:to>
                                    </p:set>
                                  </p:childTnLst>
                                </p:cTn>
                              </p:par>
                              <p:par>
                                <p:cTn id="26" presetID="1" presetClass="emph" presetSubtype="2" fill="hold" nodeType="withEffect">
                                  <p:stCondLst>
                                    <p:cond delay="0"/>
                                  </p:stCondLst>
                                  <p:childTnLst>
                                    <p:animClr clrSpc="rgb" dir="cw">
                                      <p:cBhvr>
                                        <p:cTn id="27" dur="600" fill="hold"/>
                                        <p:tgtEl>
                                          <p:spTgt spid="45"/>
                                        </p:tgtEl>
                                        <p:attrNameLst>
                                          <p:attrName>fillcolor</p:attrName>
                                        </p:attrNameLst>
                                      </p:cBhvr>
                                      <p:to>
                                        <a:srgbClr val="00B050"/>
                                      </p:to>
                                    </p:animClr>
                                    <p:set>
                                      <p:cBhvr>
                                        <p:cTn id="28" dur="600" fill="hold"/>
                                        <p:tgtEl>
                                          <p:spTgt spid="45"/>
                                        </p:tgtEl>
                                        <p:attrNameLst>
                                          <p:attrName>fill.type</p:attrName>
                                        </p:attrNameLst>
                                      </p:cBhvr>
                                      <p:to>
                                        <p:strVal val="solid"/>
                                      </p:to>
                                    </p:set>
                                    <p:set>
                                      <p:cBhvr>
                                        <p:cTn id="29" dur="600" fill="hold"/>
                                        <p:tgtEl>
                                          <p:spTgt spid="45"/>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11043">
                                            <p:txEl>
                                              <p:pRg st="2" end="2"/>
                                            </p:txEl>
                                          </p:spTgt>
                                        </p:tgtEl>
                                        <p:attrNameLst>
                                          <p:attrName>style.visibility</p:attrName>
                                        </p:attrNameLst>
                                      </p:cBhvr>
                                      <p:to>
                                        <p:strVal val="visible"/>
                                      </p:to>
                                    </p:set>
                                    <p:animEffect transition="in" filter="blinds(horizontal)">
                                      <p:cBhvr>
                                        <p:cTn id="34" dur="500"/>
                                        <p:tgtEl>
                                          <p:spTgt spid="111104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11043">
                                            <p:txEl>
                                              <p:pRg st="3" end="3"/>
                                            </p:txEl>
                                          </p:spTgt>
                                        </p:tgtEl>
                                        <p:attrNameLst>
                                          <p:attrName>style.visibility</p:attrName>
                                        </p:attrNameLst>
                                      </p:cBhvr>
                                      <p:to>
                                        <p:strVal val="visible"/>
                                      </p:to>
                                    </p:set>
                                    <p:animEffect transition="in" filter="blinds(horizontal)">
                                      <p:cBhvr>
                                        <p:cTn id="39" dur="500"/>
                                        <p:tgtEl>
                                          <p:spTgt spid="1111043">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7" presetClass="emph" presetSubtype="2" fill="hold" nodeType="withEffect">
                                  <p:stCondLst>
                                    <p:cond delay="0"/>
                                  </p:stCondLst>
                                  <p:childTnLst>
                                    <p:animClr clrSpc="rgb" dir="cw">
                                      <p:cBhvr>
                                        <p:cTn id="44" dur="600" fill="hold"/>
                                        <p:tgtEl>
                                          <p:spTgt spid="46"/>
                                        </p:tgtEl>
                                        <p:attrNameLst>
                                          <p:attrName>stroke.color</p:attrName>
                                        </p:attrNameLst>
                                      </p:cBhvr>
                                      <p:to>
                                        <a:srgbClr val="00B050"/>
                                      </p:to>
                                    </p:animClr>
                                    <p:set>
                                      <p:cBhvr>
                                        <p:cTn id="45" dur="600" fill="hold"/>
                                        <p:tgtEl>
                                          <p:spTgt spid="46"/>
                                        </p:tgtEl>
                                        <p:attrNameLst>
                                          <p:attrName>stroke.on</p:attrName>
                                        </p:attrNameLst>
                                      </p:cBhvr>
                                      <p:to>
                                        <p:strVal val="true"/>
                                      </p:to>
                                    </p:set>
                                  </p:childTnLst>
                                </p:cTn>
                              </p:par>
                              <p:par>
                                <p:cTn id="46" presetID="1" presetClass="emph" presetSubtype="2" fill="hold" nodeType="withEffect">
                                  <p:stCondLst>
                                    <p:cond delay="0"/>
                                  </p:stCondLst>
                                  <p:childTnLst>
                                    <p:animClr clrSpc="rgb" dir="cw">
                                      <p:cBhvr>
                                        <p:cTn id="47" dur="600" fill="hold"/>
                                        <p:tgtEl>
                                          <p:spTgt spid="46"/>
                                        </p:tgtEl>
                                        <p:attrNameLst>
                                          <p:attrName>fillcolor</p:attrName>
                                        </p:attrNameLst>
                                      </p:cBhvr>
                                      <p:to>
                                        <a:srgbClr val="00B050"/>
                                      </p:to>
                                    </p:animClr>
                                    <p:set>
                                      <p:cBhvr>
                                        <p:cTn id="48" dur="600" fill="hold"/>
                                        <p:tgtEl>
                                          <p:spTgt spid="46"/>
                                        </p:tgtEl>
                                        <p:attrNameLst>
                                          <p:attrName>fill.type</p:attrName>
                                        </p:attrNameLst>
                                      </p:cBhvr>
                                      <p:to>
                                        <p:strVal val="solid"/>
                                      </p:to>
                                    </p:set>
                                    <p:set>
                                      <p:cBhvr>
                                        <p:cTn id="49" dur="600" fill="hold"/>
                                        <p:tgtEl>
                                          <p:spTgt spid="4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111043">
                                            <p:txEl>
                                              <p:pRg st="4" end="4"/>
                                            </p:txEl>
                                          </p:spTgt>
                                        </p:tgtEl>
                                        <p:attrNameLst>
                                          <p:attrName>style.visibility</p:attrName>
                                        </p:attrNameLst>
                                      </p:cBhvr>
                                      <p:to>
                                        <p:strVal val="visible"/>
                                      </p:to>
                                    </p:set>
                                    <p:animEffect transition="in" filter="blinds(horizontal)">
                                      <p:cBhvr>
                                        <p:cTn id="54" dur="500"/>
                                        <p:tgtEl>
                                          <p:spTgt spid="1111043">
                                            <p:txEl>
                                              <p:pRg st="4" end="4"/>
                                            </p:txEl>
                                          </p:spTgt>
                                        </p:tgtEl>
                                      </p:cBhvr>
                                    </p:animEffect>
                                  </p:childTnLst>
                                </p:cTn>
                              </p:par>
                              <p:par>
                                <p:cTn id="55" presetID="7" presetClass="emph" presetSubtype="2" fill="hold" nodeType="withEffect">
                                  <p:stCondLst>
                                    <p:cond delay="0"/>
                                  </p:stCondLst>
                                  <p:childTnLst>
                                    <p:animClr clrSpc="rgb" dir="cw">
                                      <p:cBhvr>
                                        <p:cTn id="56" dur="600" fill="hold"/>
                                        <p:tgtEl>
                                          <p:spTgt spid="25"/>
                                        </p:tgtEl>
                                        <p:attrNameLst>
                                          <p:attrName>stroke.color</p:attrName>
                                        </p:attrNameLst>
                                      </p:cBhvr>
                                      <p:to>
                                        <a:srgbClr val="0000CC"/>
                                      </p:to>
                                    </p:animClr>
                                    <p:set>
                                      <p:cBhvr>
                                        <p:cTn id="57" dur="600" fill="hold"/>
                                        <p:tgtEl>
                                          <p:spTgt spid="25"/>
                                        </p:tgtEl>
                                        <p:attrNameLst>
                                          <p:attrName>stroke.on</p:attrName>
                                        </p:attrNameLst>
                                      </p:cBhvr>
                                      <p:to>
                                        <p:strVal val="true"/>
                                      </p:to>
                                    </p:set>
                                  </p:childTnLst>
                                </p:cTn>
                              </p:par>
                              <p:par>
                                <p:cTn id="58" presetID="7" presetClass="emph" presetSubtype="2" fill="hold" nodeType="withEffect">
                                  <p:stCondLst>
                                    <p:cond delay="0"/>
                                  </p:stCondLst>
                                  <p:childTnLst>
                                    <p:animClr clrSpc="rgb" dir="cw">
                                      <p:cBhvr>
                                        <p:cTn id="59" dur="600" fill="hold"/>
                                        <p:tgtEl>
                                          <p:spTgt spid="47"/>
                                        </p:tgtEl>
                                        <p:attrNameLst>
                                          <p:attrName>stroke.color</p:attrName>
                                        </p:attrNameLst>
                                      </p:cBhvr>
                                      <p:to>
                                        <a:srgbClr val="00B050"/>
                                      </p:to>
                                    </p:animClr>
                                    <p:set>
                                      <p:cBhvr>
                                        <p:cTn id="60" dur="600" fill="hold"/>
                                        <p:tgtEl>
                                          <p:spTgt spid="47"/>
                                        </p:tgtEl>
                                        <p:attrNameLst>
                                          <p:attrName>stroke.on</p:attrName>
                                        </p:attrNameLst>
                                      </p:cBhvr>
                                      <p:to>
                                        <p:strVal val="true"/>
                                      </p:to>
                                    </p:set>
                                  </p:childTnLst>
                                </p:cTn>
                              </p:par>
                              <p:par>
                                <p:cTn id="61" presetID="1" presetClass="emph" presetSubtype="2" fill="hold" nodeType="withEffect">
                                  <p:stCondLst>
                                    <p:cond delay="0"/>
                                  </p:stCondLst>
                                  <p:childTnLst>
                                    <p:animClr clrSpc="rgb" dir="cw">
                                      <p:cBhvr>
                                        <p:cTn id="62" dur="600" fill="hold"/>
                                        <p:tgtEl>
                                          <p:spTgt spid="47"/>
                                        </p:tgtEl>
                                        <p:attrNameLst>
                                          <p:attrName>fillcolor</p:attrName>
                                        </p:attrNameLst>
                                      </p:cBhvr>
                                      <p:to>
                                        <a:srgbClr val="00B050"/>
                                      </p:to>
                                    </p:animClr>
                                    <p:set>
                                      <p:cBhvr>
                                        <p:cTn id="63" dur="600" fill="hold"/>
                                        <p:tgtEl>
                                          <p:spTgt spid="47"/>
                                        </p:tgtEl>
                                        <p:attrNameLst>
                                          <p:attrName>fill.type</p:attrName>
                                        </p:attrNameLst>
                                      </p:cBhvr>
                                      <p:to>
                                        <p:strVal val="solid"/>
                                      </p:to>
                                    </p:set>
                                    <p:set>
                                      <p:cBhvr>
                                        <p:cTn id="64" dur="600" fill="hold"/>
                                        <p:tgtEl>
                                          <p:spTgt spid="47"/>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111043">
                                            <p:txEl>
                                              <p:pRg st="5" end="5"/>
                                            </p:txEl>
                                          </p:spTgt>
                                        </p:tgtEl>
                                        <p:attrNameLst>
                                          <p:attrName>style.visibility</p:attrName>
                                        </p:attrNameLst>
                                      </p:cBhvr>
                                      <p:to>
                                        <p:strVal val="visible"/>
                                      </p:to>
                                    </p:set>
                                    <p:animEffect transition="in" filter="blinds(horizontal)">
                                      <p:cBhvr>
                                        <p:cTn id="69" dur="500"/>
                                        <p:tgtEl>
                                          <p:spTgt spid="1111043">
                                            <p:txEl>
                                              <p:pRg st="5" end="5"/>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500"/>
                                        <p:tgtEl>
                                          <p:spTgt spid="69"/>
                                        </p:tgtEl>
                                      </p:cBhvr>
                                    </p:animEffect>
                                  </p:childTnLst>
                                </p:cTn>
                              </p:par>
                              <p:par>
                                <p:cTn id="73" presetID="7" presetClass="emph" presetSubtype="2" fill="hold" nodeType="withEffect">
                                  <p:stCondLst>
                                    <p:cond delay="0"/>
                                  </p:stCondLst>
                                  <p:childTnLst>
                                    <p:animClr clrSpc="rgb" dir="cw">
                                      <p:cBhvr>
                                        <p:cTn id="74" dur="600" fill="hold"/>
                                        <p:tgtEl>
                                          <p:spTgt spid="48"/>
                                        </p:tgtEl>
                                        <p:attrNameLst>
                                          <p:attrName>stroke.color</p:attrName>
                                        </p:attrNameLst>
                                      </p:cBhvr>
                                      <p:to>
                                        <a:srgbClr val="00B050"/>
                                      </p:to>
                                    </p:animClr>
                                    <p:set>
                                      <p:cBhvr>
                                        <p:cTn id="75" dur="600" fill="hold"/>
                                        <p:tgtEl>
                                          <p:spTgt spid="48"/>
                                        </p:tgtEl>
                                        <p:attrNameLst>
                                          <p:attrName>stroke.on</p:attrName>
                                        </p:attrNameLst>
                                      </p:cBhvr>
                                      <p:to>
                                        <p:strVal val="true"/>
                                      </p:to>
                                    </p:set>
                                  </p:childTnLst>
                                </p:cTn>
                              </p:par>
                              <p:par>
                                <p:cTn id="76" presetID="1" presetClass="emph" presetSubtype="2" fill="hold" nodeType="withEffect">
                                  <p:stCondLst>
                                    <p:cond delay="0"/>
                                  </p:stCondLst>
                                  <p:childTnLst>
                                    <p:animClr clrSpc="rgb" dir="cw">
                                      <p:cBhvr>
                                        <p:cTn id="77" dur="600" fill="hold"/>
                                        <p:tgtEl>
                                          <p:spTgt spid="48"/>
                                        </p:tgtEl>
                                        <p:attrNameLst>
                                          <p:attrName>fillcolor</p:attrName>
                                        </p:attrNameLst>
                                      </p:cBhvr>
                                      <p:to>
                                        <a:srgbClr val="00B050"/>
                                      </p:to>
                                    </p:animClr>
                                    <p:set>
                                      <p:cBhvr>
                                        <p:cTn id="78" dur="600" fill="hold"/>
                                        <p:tgtEl>
                                          <p:spTgt spid="48"/>
                                        </p:tgtEl>
                                        <p:attrNameLst>
                                          <p:attrName>fill.type</p:attrName>
                                        </p:attrNameLst>
                                      </p:cBhvr>
                                      <p:to>
                                        <p:strVal val="solid"/>
                                      </p:to>
                                    </p:set>
                                    <p:set>
                                      <p:cBhvr>
                                        <p:cTn id="79" dur="600" fill="hold"/>
                                        <p:tgtEl>
                                          <p:spTgt spid="48"/>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1111043">
                                            <p:txEl>
                                              <p:pRg st="6" end="6"/>
                                            </p:txEl>
                                          </p:spTgt>
                                        </p:tgtEl>
                                        <p:attrNameLst>
                                          <p:attrName>style.visibility</p:attrName>
                                        </p:attrNameLst>
                                      </p:cBhvr>
                                      <p:to>
                                        <p:strVal val="visible"/>
                                      </p:to>
                                    </p:set>
                                    <p:animEffect transition="in" filter="blinds(horizontal)">
                                      <p:cBhvr>
                                        <p:cTn id="84" dur="500"/>
                                        <p:tgtEl>
                                          <p:spTgt spid="1111043">
                                            <p:txEl>
                                              <p:pRg st="6" end="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111043">
                                            <p:txEl>
                                              <p:pRg st="7" end="7"/>
                                            </p:txEl>
                                          </p:spTgt>
                                        </p:tgtEl>
                                        <p:attrNameLst>
                                          <p:attrName>style.visibility</p:attrName>
                                        </p:attrNameLst>
                                      </p:cBhvr>
                                      <p:to>
                                        <p:strVal val="visible"/>
                                      </p:to>
                                    </p:set>
                                    <p:animEffect transition="in" filter="blinds(horizontal)">
                                      <p:cBhvr>
                                        <p:cTn id="89" dur="500"/>
                                        <p:tgtEl>
                                          <p:spTgt spid="1111043">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111043">
                                            <p:txEl>
                                              <p:pRg st="8" end="8"/>
                                            </p:txEl>
                                          </p:spTgt>
                                        </p:tgtEl>
                                        <p:attrNameLst>
                                          <p:attrName>style.visibility</p:attrName>
                                        </p:attrNameLst>
                                      </p:cBhvr>
                                      <p:to>
                                        <p:strVal val="visible"/>
                                      </p:to>
                                    </p:set>
                                    <p:animEffect transition="in" filter="blinds(horizontal)">
                                      <p:cBhvr>
                                        <p:cTn id="94" dur="500"/>
                                        <p:tgtEl>
                                          <p:spTgt spid="1111043">
                                            <p:txEl>
                                              <p:pRg st="8" end="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1111043">
                                            <p:txEl>
                                              <p:pRg st="9" end="9"/>
                                            </p:txEl>
                                          </p:spTgt>
                                        </p:tgtEl>
                                        <p:attrNameLst>
                                          <p:attrName>style.visibility</p:attrName>
                                        </p:attrNameLst>
                                      </p:cBhvr>
                                      <p:to>
                                        <p:strVal val="visible"/>
                                      </p:to>
                                    </p:set>
                                    <p:animEffect transition="in" filter="blinds(horizontal)">
                                      <p:cBhvr>
                                        <p:cTn id="99" dur="500"/>
                                        <p:tgtEl>
                                          <p:spTgt spid="1111043">
                                            <p:txEl>
                                              <p:pRg st="9" end="9"/>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1111043">
                                            <p:txEl>
                                              <p:pRg st="10" end="10"/>
                                            </p:txEl>
                                          </p:spTgt>
                                        </p:tgtEl>
                                        <p:attrNameLst>
                                          <p:attrName>style.visibility</p:attrName>
                                        </p:attrNameLst>
                                      </p:cBhvr>
                                      <p:to>
                                        <p:strVal val="visible"/>
                                      </p:to>
                                    </p:set>
                                    <p:animEffect transition="in" filter="blinds(horizontal)">
                                      <p:cBhvr>
                                        <p:cTn id="104" dur="500"/>
                                        <p:tgtEl>
                                          <p:spTgt spid="1111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954981" y="1898555"/>
            <a:ext cx="7902575" cy="3416320"/>
          </a:xfrm>
          <a:prstGeom prst="rect">
            <a:avLst/>
          </a:prstGeom>
          <a:noFill/>
          <a:ln w="9525">
            <a:noFill/>
            <a:miter lim="800000"/>
          </a:ln>
        </p:spPr>
        <p:txBody>
          <a:bodyPr>
            <a:spAutoFit/>
          </a:bodyPr>
          <a:lstStyle/>
          <a:p>
            <a:pPr marR="0" lvl="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不仅要使网上的流达到最大</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或者达到要求的预定值</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而且还要使运输流的费用是最小的</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这就是最小费用流问题</a:t>
            </a:r>
            <a:r>
              <a:rPr kumimoji="1" lang="en-US" altLang="zh-CN" sz="24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624205" marR="0" lvl="0" indent="-624205"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例：一批货物要从工厂运到车站，可以有多条路线选择，在不同的线路上每吨货的运费不同，而且每条线路的运货能力有限，这时怎样运输才能运费最省</a:t>
            </a:r>
            <a:r>
              <a:rPr kumimoji="1" lang="zh-CN" altLang="en-US" sz="24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624205" marR="0" lvl="0" indent="-624205"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624205" marR="0" lvl="0" indent="-624205"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例：一个旅行社接待的一批客人第二天要从甲地飞往乙地，怎样安排才能旅费最省？ </a:t>
            </a:r>
            <a:endPar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15716" name="Rectangle 4"/>
          <p:cNvSpPr>
            <a:spLocks noRot="1" noChangeArrowheads="1"/>
          </p:cNvSpPr>
          <p:nvPr/>
        </p:nvSpPr>
        <p:spPr bwMode="auto">
          <a:xfrm>
            <a:off x="495747" y="1133475"/>
            <a:ext cx="8229600" cy="719138"/>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(1) </a:t>
            </a: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应用背景</a:t>
            </a:r>
            <a:endPar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5"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Text Box 2"/>
          <p:cNvSpPr txBox="1">
            <a:spLocks noChangeArrowheads="1"/>
          </p:cNvSpPr>
          <p:nvPr/>
        </p:nvSpPr>
        <p:spPr bwMode="auto">
          <a:xfrm>
            <a:off x="674227" y="1824038"/>
            <a:ext cx="8077200" cy="193899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例</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5.8.1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最佳匹配问题</a:t>
            </a:r>
            <a:endParaRPr kumimoji="1" lang="en-US" altLang="zh-CN" sz="24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一家</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公司经理准备安排</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名员工去完成</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项任务，每人一项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由于各员工的特点不同，不同的员工去完成同一项任务时所获得的回报是不同的</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如何分配工作方案可以使总回报最大？ </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 name="Group 3"/>
          <p:cNvGrpSpPr/>
          <p:nvPr/>
        </p:nvGrpSpPr>
        <p:grpSpPr bwMode="auto">
          <a:xfrm>
            <a:off x="1925177" y="4113213"/>
            <a:ext cx="3695700" cy="1752600"/>
            <a:chOff x="975" y="2296"/>
            <a:chExt cx="2328" cy="1104"/>
          </a:xfrm>
        </p:grpSpPr>
        <p:sp>
          <p:nvSpPr>
            <p:cNvPr id="116743" name="Oval 4"/>
            <p:cNvSpPr>
              <a:spLocks noChangeArrowheads="1"/>
            </p:cNvSpPr>
            <p:nvPr/>
          </p:nvSpPr>
          <p:spPr bwMode="auto">
            <a:xfrm>
              <a:off x="1623" y="2296"/>
              <a:ext cx="192" cy="192"/>
            </a:xfrm>
            <a:prstGeom prst="ellips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44" name="Oval 5"/>
            <p:cNvSpPr>
              <a:spLocks noChangeArrowheads="1"/>
            </p:cNvSpPr>
            <p:nvPr/>
          </p:nvSpPr>
          <p:spPr bwMode="auto">
            <a:xfrm>
              <a:off x="1623" y="3208"/>
              <a:ext cx="192" cy="192"/>
            </a:xfrm>
            <a:prstGeom prst="ellips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45" name="Oval 6"/>
            <p:cNvSpPr>
              <a:spLocks noChangeArrowheads="1"/>
            </p:cNvSpPr>
            <p:nvPr/>
          </p:nvSpPr>
          <p:spPr bwMode="auto">
            <a:xfrm>
              <a:off x="2679" y="2296"/>
              <a:ext cx="192" cy="192"/>
            </a:xfrm>
            <a:prstGeom prst="ellips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46" name="Oval 7"/>
            <p:cNvSpPr>
              <a:spLocks noChangeArrowheads="1"/>
            </p:cNvSpPr>
            <p:nvPr/>
          </p:nvSpPr>
          <p:spPr bwMode="auto">
            <a:xfrm>
              <a:off x="2679" y="2728"/>
              <a:ext cx="192" cy="192"/>
            </a:xfrm>
            <a:prstGeom prst="ellips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47" name="Oval 8"/>
            <p:cNvSpPr>
              <a:spLocks noChangeArrowheads="1"/>
            </p:cNvSpPr>
            <p:nvPr/>
          </p:nvSpPr>
          <p:spPr bwMode="auto">
            <a:xfrm>
              <a:off x="2679" y="3208"/>
              <a:ext cx="192" cy="192"/>
            </a:xfrm>
            <a:prstGeom prst="ellips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48" name="Line 9"/>
            <p:cNvSpPr>
              <a:spLocks noChangeShapeType="1"/>
            </p:cNvSpPr>
            <p:nvPr/>
          </p:nvSpPr>
          <p:spPr bwMode="auto">
            <a:xfrm>
              <a:off x="1815" y="2392"/>
              <a:ext cx="864" cy="0"/>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49" name="Line 10"/>
            <p:cNvSpPr>
              <a:spLocks noChangeShapeType="1"/>
            </p:cNvSpPr>
            <p:nvPr/>
          </p:nvSpPr>
          <p:spPr bwMode="auto">
            <a:xfrm>
              <a:off x="1815" y="3304"/>
              <a:ext cx="864" cy="0"/>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0" name="Line 11"/>
            <p:cNvSpPr>
              <a:spLocks noChangeShapeType="1"/>
            </p:cNvSpPr>
            <p:nvPr/>
          </p:nvSpPr>
          <p:spPr bwMode="auto">
            <a:xfrm flipV="1">
              <a:off x="1815" y="2824"/>
              <a:ext cx="864" cy="480"/>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1" name="Line 12"/>
            <p:cNvSpPr>
              <a:spLocks noChangeShapeType="1"/>
            </p:cNvSpPr>
            <p:nvPr/>
          </p:nvSpPr>
          <p:spPr bwMode="auto">
            <a:xfrm flipV="1">
              <a:off x="1863" y="2392"/>
              <a:ext cx="816" cy="912"/>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2" name="Line 13"/>
            <p:cNvSpPr>
              <a:spLocks noChangeShapeType="1"/>
            </p:cNvSpPr>
            <p:nvPr/>
          </p:nvSpPr>
          <p:spPr bwMode="auto">
            <a:xfrm>
              <a:off x="1815" y="2392"/>
              <a:ext cx="864" cy="432"/>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3" name="Line 14"/>
            <p:cNvSpPr>
              <a:spLocks noChangeShapeType="1"/>
            </p:cNvSpPr>
            <p:nvPr/>
          </p:nvSpPr>
          <p:spPr bwMode="auto">
            <a:xfrm>
              <a:off x="1815" y="2392"/>
              <a:ext cx="864" cy="912"/>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4" name="Text Box 15"/>
            <p:cNvSpPr txBox="1">
              <a:spLocks noChangeArrowheads="1"/>
            </p:cNvSpPr>
            <p:nvPr/>
          </p:nvSpPr>
          <p:spPr bwMode="auto">
            <a:xfrm>
              <a:off x="975" y="2704"/>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755" name="Text Box 16"/>
            <p:cNvSpPr txBox="1">
              <a:spLocks noChangeArrowheads="1"/>
            </p:cNvSpPr>
            <p:nvPr/>
          </p:nvSpPr>
          <p:spPr bwMode="auto">
            <a:xfrm>
              <a:off x="2919" y="2632"/>
              <a:ext cx="384" cy="327"/>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756" name="Oval 17"/>
            <p:cNvSpPr>
              <a:spLocks noChangeArrowheads="1"/>
            </p:cNvSpPr>
            <p:nvPr/>
          </p:nvSpPr>
          <p:spPr bwMode="auto">
            <a:xfrm>
              <a:off x="1610" y="2750"/>
              <a:ext cx="192" cy="192"/>
            </a:xfrm>
            <a:prstGeom prst="ellipse">
              <a:avLst/>
            </a:prstGeom>
            <a:no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18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7" name="Line 18"/>
            <p:cNvSpPr>
              <a:spLocks noChangeShapeType="1"/>
            </p:cNvSpPr>
            <p:nvPr/>
          </p:nvSpPr>
          <p:spPr bwMode="auto">
            <a:xfrm flipV="1">
              <a:off x="1791" y="2387"/>
              <a:ext cx="908" cy="504"/>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8" name="Line 19"/>
            <p:cNvSpPr>
              <a:spLocks noChangeShapeType="1"/>
            </p:cNvSpPr>
            <p:nvPr/>
          </p:nvSpPr>
          <p:spPr bwMode="auto">
            <a:xfrm flipV="1">
              <a:off x="1837" y="2840"/>
              <a:ext cx="816" cy="27"/>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16759" name="Line 20"/>
            <p:cNvSpPr>
              <a:spLocks noChangeShapeType="1"/>
            </p:cNvSpPr>
            <p:nvPr/>
          </p:nvSpPr>
          <p:spPr bwMode="auto">
            <a:xfrm>
              <a:off x="1791" y="2931"/>
              <a:ext cx="817" cy="318"/>
            </a:xfrm>
            <a:prstGeom prst="line">
              <a:avLst/>
            </a:prstGeom>
            <a:noFill/>
            <a:ln w="9525">
              <a:solidFill>
                <a:srgbClr val="000000"/>
              </a:solidFill>
              <a:rou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sp>
        <p:nvSpPr>
          <p:cNvPr id="1239061" name="Text Box 21"/>
          <p:cNvSpPr txBox="1">
            <a:spLocks noChangeArrowheads="1"/>
          </p:cNvSpPr>
          <p:nvPr/>
        </p:nvSpPr>
        <p:spPr bwMode="auto">
          <a:xfrm>
            <a:off x="6511464" y="3960813"/>
            <a:ext cx="2087563" cy="193899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特殊的</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最小费用流问题</a:t>
            </a:r>
            <a:endPar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二分图，</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742" name="Rectangle 4"/>
          <p:cNvSpPr>
            <a:spLocks noRot="1" noChangeArrowheads="1"/>
          </p:cNvSpPr>
          <p:nvPr/>
        </p:nvSpPr>
        <p:spPr bwMode="auto">
          <a:xfrm>
            <a:off x="539289" y="1133475"/>
            <a:ext cx="8229600" cy="719138"/>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(1)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应用背景</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25"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239042"/>
                                        </p:tgtEl>
                                        <p:attrNameLst>
                                          <p:attrName>style.visibility</p:attrName>
                                        </p:attrNameLst>
                                      </p:cBhvr>
                                      <p:to>
                                        <p:strVal val="visible"/>
                                      </p:to>
                                    </p:set>
                                    <p:anim calcmode="lin" valueType="num">
                                      <p:cBhvr additive="base">
                                        <p:cTn id="7" dur="500" fill="hold"/>
                                        <p:tgtEl>
                                          <p:spTgt spid="1239042"/>
                                        </p:tgtEl>
                                        <p:attrNameLst>
                                          <p:attrName>ppt_x</p:attrName>
                                        </p:attrNameLst>
                                      </p:cBhvr>
                                      <p:tavLst>
                                        <p:tav tm="0">
                                          <p:val>
                                            <p:strVal val="0-#ppt_w/2"/>
                                          </p:val>
                                        </p:tav>
                                        <p:tav tm="100000">
                                          <p:val>
                                            <p:strVal val="#ppt_x"/>
                                          </p:val>
                                        </p:tav>
                                      </p:tavLst>
                                    </p:anim>
                                    <p:anim calcmode="lin" valueType="num">
                                      <p:cBhvr additive="base">
                                        <p:cTn id="8" dur="500" fill="hold"/>
                                        <p:tgtEl>
                                          <p:spTgt spid="1239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39061"/>
                                        </p:tgtEl>
                                        <p:attrNameLst>
                                          <p:attrName>style.visibility</p:attrName>
                                        </p:attrNameLst>
                                      </p:cBhvr>
                                      <p:to>
                                        <p:strVal val="visible"/>
                                      </p:to>
                                    </p:set>
                                    <p:animEffect transition="in" filter="blinds(horizontal)">
                                      <p:cBhvr>
                                        <p:cTn id="18" dur="500"/>
                                        <p:tgtEl>
                                          <p:spTgt spid="123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42" grpId="0"/>
      <p:bldP spid="123906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733872" y="2324100"/>
            <a:ext cx="8442325" cy="1791260"/>
          </a:xfrm>
          <a:prstGeom prst="rect">
            <a:avLst/>
          </a:prstGeom>
          <a:noFill/>
          <a:ln w="9525">
            <a:noFill/>
            <a:miter lim="800000"/>
          </a:ln>
        </p:spPr>
        <p:txBody>
          <a:bodyPr>
            <a:spAutoFit/>
          </a:bodyPr>
          <a:lstStyle/>
          <a:p>
            <a:pPr marL="0" marR="0" lvl="0" indent="0" algn="l" defTabSz="914400" rtl="0" eaLnBrk="1" fontAlgn="base" latinLnBrk="0" hangingPunct="1">
              <a:lnSpc>
                <a:spcPct val="11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已知网络</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G</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E</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每条边</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j</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E</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除了已给容量</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C</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ij</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外</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还给出了单位流量的费用</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a</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所谓最小费用流问题就是求一个总流量已知的可行流</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 </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ij</a:t>
            </a:r>
            <a:r>
              <a:rPr kumimoji="1" lang="en-US" altLang="zh-CN" sz="2400" b="1" i="1" u="none" strike="noStrike" kern="1200" cap="none" spc="0" normalizeH="0" baseline="-3000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使得总费用</a:t>
            </a:r>
            <a:endPar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240068" name="Rectangle 4"/>
          <p:cNvSpPr>
            <a:spLocks noChangeArrowheads="1"/>
          </p:cNvSpPr>
          <p:nvPr/>
        </p:nvSpPr>
        <p:spPr bwMode="auto">
          <a:xfrm>
            <a:off x="6075810" y="4373563"/>
            <a:ext cx="1014412" cy="48895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6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最小</a:t>
            </a:r>
            <a:r>
              <a:rPr kumimoji="1" lang="en-US" altLang="zh-CN" sz="26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6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240070" name="Rectangle 6"/>
          <p:cNvSpPr>
            <a:spLocks noRot="1" noChangeArrowheads="1"/>
          </p:cNvSpPr>
          <p:nvPr/>
        </p:nvSpPr>
        <p:spPr bwMode="auto">
          <a:xfrm>
            <a:off x="648147" y="1652588"/>
            <a:ext cx="8229600" cy="719137"/>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Char char="n"/>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图论语言</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240071" name="Rectangle 7"/>
          <p:cNvSpPr>
            <a:spLocks noChangeArrowheads="1"/>
          </p:cNvSpPr>
          <p:nvPr/>
        </p:nvSpPr>
        <p:spPr bwMode="auto">
          <a:xfrm>
            <a:off x="719585" y="5138738"/>
            <a:ext cx="5577168" cy="830997"/>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特别地</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当要求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为最大流时</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此问题即为</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最小费用最大流问题</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488" name="Rectangle 4"/>
          <p:cNvSpPr>
            <a:spLocks noRot="1" noChangeArrowheads="1"/>
          </p:cNvSpPr>
          <p:nvPr/>
        </p:nvSpPr>
        <p:spPr bwMode="auto">
          <a:xfrm>
            <a:off x="495747" y="1133475"/>
            <a:ext cx="8229600" cy="719138"/>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基本概念</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0"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graphicFrame>
        <p:nvGraphicFramePr>
          <p:cNvPr id="11" name="对象 10"/>
          <p:cNvGraphicFramePr>
            <a:graphicFrameLocks noChangeAspect="1"/>
          </p:cNvGraphicFramePr>
          <p:nvPr/>
        </p:nvGraphicFramePr>
        <p:xfrm>
          <a:off x="3141434" y="4350322"/>
          <a:ext cx="2380135" cy="903849"/>
        </p:xfrm>
        <a:graphic>
          <a:graphicData uri="http://schemas.openxmlformats.org/presentationml/2006/ole">
            <mc:AlternateContent xmlns:mc="http://schemas.openxmlformats.org/markup-compatibility/2006">
              <mc:Choice xmlns:v="urn:schemas-microsoft-com:vml" Requires="v">
                <p:oleObj spid="_x0000_s388154" name="公式" r:id="rId1" imgW="1002665" imgH="381000" progId="Equation.3">
                  <p:embed/>
                </p:oleObj>
              </mc:Choice>
              <mc:Fallback>
                <p:oleObj name="公式" r:id="rId1" imgW="1002665" imgH="381000" progId="Equation.3">
                  <p:embed/>
                  <p:pic>
                    <p:nvPicPr>
                      <p:cNvPr id="0" name="对象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434" y="4350322"/>
                        <a:ext cx="2380135" cy="903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0070"/>
                                        </p:tgtEl>
                                        <p:attrNameLst>
                                          <p:attrName>style.visibility</p:attrName>
                                        </p:attrNameLst>
                                      </p:cBhvr>
                                      <p:to>
                                        <p:strVal val="visible"/>
                                      </p:to>
                                    </p:set>
                                    <p:animEffect transition="in" filter="blinds(horizontal)">
                                      <p:cBhvr>
                                        <p:cTn id="7" dur="500"/>
                                        <p:tgtEl>
                                          <p:spTgt spid="12400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0066">
                                            <p:txEl>
                                              <p:pRg st="0" end="0"/>
                                            </p:txEl>
                                          </p:spTgt>
                                        </p:tgtEl>
                                        <p:attrNameLst>
                                          <p:attrName>style.visibility</p:attrName>
                                        </p:attrNameLst>
                                      </p:cBhvr>
                                      <p:to>
                                        <p:strVal val="visible"/>
                                      </p:to>
                                    </p:set>
                                    <p:animEffect transition="in" filter="wipe(left)">
                                      <p:cBhvr>
                                        <p:cTn id="12" dur="500"/>
                                        <p:tgtEl>
                                          <p:spTgt spid="12400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0066">
                                            <p:txEl>
                                              <p:pRg st="1" end="1"/>
                                            </p:txEl>
                                          </p:spTgt>
                                        </p:tgtEl>
                                        <p:attrNameLst>
                                          <p:attrName>style.visibility</p:attrName>
                                        </p:attrNameLst>
                                      </p:cBhvr>
                                      <p:to>
                                        <p:strVal val="visible"/>
                                      </p:to>
                                    </p:set>
                                    <p:animEffect transition="in" filter="wipe(left)">
                                      <p:cBhvr>
                                        <p:cTn id="17" dur="500"/>
                                        <p:tgtEl>
                                          <p:spTgt spid="124006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3" presetClass="entr" presetSubtype="10" fill="hold" grpId="0" nodeType="withEffect">
                                  <p:stCondLst>
                                    <p:cond delay="0"/>
                                  </p:stCondLst>
                                  <p:childTnLst>
                                    <p:set>
                                      <p:cBhvr>
                                        <p:cTn id="23" dur="1" fill="hold">
                                          <p:stCondLst>
                                            <p:cond delay="0"/>
                                          </p:stCondLst>
                                        </p:cTn>
                                        <p:tgtEl>
                                          <p:spTgt spid="1240068"/>
                                        </p:tgtEl>
                                        <p:attrNameLst>
                                          <p:attrName>style.visibility</p:attrName>
                                        </p:attrNameLst>
                                      </p:cBhvr>
                                      <p:to>
                                        <p:strVal val="visible"/>
                                      </p:to>
                                    </p:set>
                                    <p:animEffect transition="in" filter="blinds(horizontal)">
                                      <p:cBhvr>
                                        <p:cTn id="24" dur="500"/>
                                        <p:tgtEl>
                                          <p:spTgt spid="124006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40071"/>
                                        </p:tgtEl>
                                        <p:attrNameLst>
                                          <p:attrName>style.visibility</p:attrName>
                                        </p:attrNameLst>
                                      </p:cBhvr>
                                      <p:to>
                                        <p:strVal val="visible"/>
                                      </p:to>
                                    </p:set>
                                    <p:animEffect transition="in" filter="blinds(horizontal)">
                                      <p:cBhvr>
                                        <p:cTn id="29" dur="500"/>
                                        <p:tgtEl>
                                          <p:spTgt spid="124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6" grpId="0" autoUpdateAnimBg="0" uiExpand="1" build="p"/>
      <p:bldP spid="1240068" grpId="0"/>
      <p:bldP spid="1240070" grpId="0"/>
      <p:bldP spid="124007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937978" y="1797050"/>
            <a:ext cx="7772400" cy="3671888"/>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anose="05000000000000000000" pitchFamily="2" charset="2"/>
              <a:buChar char="n"/>
              <a:defRPr/>
            </a:pP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最小费用路算法</a:t>
            </a:r>
            <a:endPar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anose="05000000000000000000" pitchFamily="2" charset="2"/>
              <a:buChar char="n"/>
              <a:defRPr/>
            </a:pP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原始</a:t>
            </a:r>
            <a:r>
              <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对偶算法</a:t>
            </a:r>
            <a:endPar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0000CC"/>
              </a:buClr>
              <a:buSzPct val="70000"/>
              <a:buFont typeface="Wingdings" panose="05000000000000000000" pitchFamily="2" charset="2"/>
              <a:buNone/>
              <a:defRPr/>
            </a:pPr>
            <a:r>
              <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Ford</a:t>
            </a: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和</a:t>
            </a:r>
            <a:r>
              <a:rPr kumimoji="1" lang="en-US" altLang="zh-CN" sz="28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Forkerson</a:t>
            </a:r>
            <a:r>
              <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(1957,1962)</a:t>
            </a:r>
            <a:endPar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anose="05000000000000000000" pitchFamily="2" charset="2"/>
              <a:buChar char="n"/>
              <a:defRPr/>
            </a:pP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瑕疵算法</a:t>
            </a:r>
            <a:r>
              <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(Out-Of-Kilter Algorithm)</a:t>
            </a:r>
            <a:endPar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anose="05000000000000000000" pitchFamily="2" charset="2"/>
              <a:buChar char="n"/>
              <a:defRPr/>
            </a:pP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松弛</a:t>
            </a:r>
            <a:r>
              <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(Relaxation)</a:t>
            </a: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算法</a:t>
            </a:r>
            <a:endPar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anose="05000000000000000000" pitchFamily="2" charset="2"/>
              <a:buChar char="n"/>
              <a:defRPr/>
            </a:pP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网络单纯形算法</a:t>
            </a:r>
            <a:endPar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17764" name="Rectangle 4"/>
          <p:cNvSpPr>
            <a:spLocks noRot="1" noChangeArrowheads="1"/>
          </p:cNvSpPr>
          <p:nvPr/>
        </p:nvSpPr>
        <p:spPr bwMode="auto">
          <a:xfrm>
            <a:off x="914400" y="1148223"/>
            <a:ext cx="8229600" cy="719138"/>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(3) </a:t>
            </a:r>
            <a:r>
              <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算法</a:t>
            </a:r>
            <a:endParaRPr kumimoji="1" lang="zh-CN" altLang="en-US" sz="28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6"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6" name="Rectangle 4"/>
          <p:cNvSpPr>
            <a:spLocks noChangeArrowheads="1"/>
          </p:cNvSpPr>
          <p:nvPr/>
        </p:nvSpPr>
        <p:spPr bwMode="auto">
          <a:xfrm>
            <a:off x="283026" y="1857375"/>
            <a:ext cx="8495214" cy="4191917"/>
          </a:xfrm>
          <a:prstGeom prst="rect">
            <a:avLst/>
          </a:prstGeom>
          <a:noFill/>
          <a:ln w="9525">
            <a:noFill/>
            <a:miter lim="800000"/>
          </a:ln>
        </p:spPr>
        <p:txBody>
          <a:bodyPr wrap="square">
            <a:spAutoFit/>
          </a:bodyPr>
          <a:lstStyle/>
          <a:p>
            <a:pPr marL="1884680" marR="0" lvl="0" indent="-1884680" algn="l" defTabSz="914400" rtl="0" eaLnBrk="1" fontAlgn="base" latinLnBrk="0" hangingPunct="1">
              <a:lnSpc>
                <a:spcPct val="11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E8DED8"/>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宋体" panose="02010600030101010101" pitchFamily="2" charset="-122"/>
                <a:cs typeface="+mn-cs"/>
              </a:rPr>
              <a:t>基本思想</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把费用看作边的长度，寻找从</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到</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的最短的增流路径，它的费用也就增长的最小，如果最后的流量达到</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w,</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这时的总费用一般应为最小。</a:t>
            </a:r>
            <a:endPar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1884680" marR="0" lvl="0" indent="-1884680" algn="l" defTabSz="914400" rtl="0" eaLnBrk="1" fontAlgn="base" latinLnBrk="0" hangingPunct="1">
              <a:lnSpc>
                <a:spcPct val="11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rgbClr val="E8DED8"/>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宋体" panose="02010600030101010101" pitchFamily="2" charset="-122"/>
                <a:cs typeface="+mn-cs"/>
              </a:rPr>
              <a:t>步骤：</a:t>
            </a: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宋体" panose="02010600030101010101" pitchFamily="2" charset="-122"/>
              <a:cs typeface="+mn-cs"/>
            </a:endParaRPr>
          </a:p>
          <a:p>
            <a:pPr marL="1884680" marR="0" lvl="0" indent="-1884680" algn="l" defTabSz="914400" rtl="0" eaLnBrk="1" fontAlgn="base" latinLnBrk="0" hangingPunct="1">
              <a:lnSpc>
                <a:spcPct val="11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①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设网络</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G</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E</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取初始可行流</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为零流</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,w</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1884680" marR="0" lvl="0" indent="-1884680" algn="l" defTabSz="914400" rtl="0" eaLnBrk="1" fontAlgn="base" latinLnBrk="0" hangingPunct="1">
              <a:lnSpc>
                <a:spcPct val="11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②</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每条边均可看做一对方向相反的边</a:t>
            </a:r>
            <a:endPar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1884680" marR="0" lvl="0" indent="-1884680" algn="l" defTabSz="914400" rtl="0" eaLnBrk="1" fontAlgn="base" latinLnBrk="0" hangingPunct="1">
              <a:lnSpc>
                <a:spcPct val="110000"/>
              </a:lnSpc>
              <a:spcBef>
                <a:spcPct val="20000"/>
              </a:spcBef>
              <a:spcAft>
                <a:spcPct val="0"/>
              </a:spcAft>
              <a:buClrTx/>
              <a:buSzTx/>
              <a:buFontTx/>
              <a:buNone/>
              <a:defRPr/>
            </a:pPr>
            <a:r>
              <a:rPr kumimoji="1"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在</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当前的容许流分布下，修改各边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费用</a:t>
            </a: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a:t>
            </a:r>
            <a:r>
              <a:rPr kumimoji="1" lang="en-US" altLang="zh-CN" sz="2400" b="1" i="1" u="none" strike="noStrike" kern="1200" cap="none" spc="0" normalizeH="0" baseline="3000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1884680" marR="0" lvl="0" indent="-1884680" algn="l" defTabSz="914400" rtl="0" eaLnBrk="1" fontAlgn="base" latinLnBrk="0" hangingPunct="1">
              <a:lnSpc>
                <a:spcPct val="11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当</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时</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当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时</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884680" marR="0" lvl="0" indent="-1884680" algn="l" defTabSz="914400" rtl="0" eaLnBrk="1" fontAlgn="base" latinLnBrk="0" hangingPunct="1">
              <a:lnSpc>
                <a:spcPct val="11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当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ji</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&gt;0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时</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3000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ji</a:t>
            </a:r>
            <a:r>
              <a:rPr kumimoji="1" lang="en-US" altLang="zh-CN" sz="2400" b="1" i="1" u="none" strike="noStrike" kern="1200" cap="none" spc="0" normalizeH="0" baseline="-30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当</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1" lang="en-US" altLang="zh-CN" sz="2400" b="1" i="1" u="none" strike="noStrike" kern="1200" cap="none" spc="0" normalizeH="0" baseline="-30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ji</a:t>
            </a:r>
            <a:r>
              <a:rPr kumimoji="1" lang="en-US" altLang="zh-CN" sz="2400" b="1" i="1" u="none" strike="noStrike" kern="1200" cap="none" spc="0" normalizeH="0" baseline="-30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时</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1" u="none" strike="noStrike" kern="1200" cap="none" spc="0" normalizeH="0" baseline="30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30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18788" name="Rectangle 4"/>
          <p:cNvSpPr>
            <a:spLocks noRot="1" noChangeArrowheads="1"/>
          </p:cNvSpPr>
          <p:nvPr/>
        </p:nvSpPr>
        <p:spPr bwMode="auto">
          <a:xfrm>
            <a:off x="292551" y="1133475"/>
            <a:ext cx="8229600" cy="719138"/>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最短增流路径算法</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6"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2116">
                                            <p:txEl>
                                              <p:pRg st="0" end="0"/>
                                            </p:txEl>
                                          </p:spTgt>
                                        </p:tgtEl>
                                        <p:attrNameLst>
                                          <p:attrName>style.visibility</p:attrName>
                                        </p:attrNameLst>
                                      </p:cBhvr>
                                      <p:to>
                                        <p:strVal val="visible"/>
                                      </p:to>
                                    </p:set>
                                    <p:animEffect transition="in" filter="wipe(left)">
                                      <p:cBhvr>
                                        <p:cTn id="7" dur="500"/>
                                        <p:tgtEl>
                                          <p:spTgt spid="1242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2116">
                                            <p:txEl>
                                              <p:pRg st="1" end="1"/>
                                            </p:txEl>
                                          </p:spTgt>
                                        </p:tgtEl>
                                        <p:attrNameLst>
                                          <p:attrName>style.visibility</p:attrName>
                                        </p:attrNameLst>
                                      </p:cBhvr>
                                      <p:to>
                                        <p:strVal val="visible"/>
                                      </p:to>
                                    </p:set>
                                    <p:animEffect transition="in" filter="wipe(left)">
                                      <p:cBhvr>
                                        <p:cTn id="12" dur="500"/>
                                        <p:tgtEl>
                                          <p:spTgt spid="1242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2116">
                                            <p:txEl>
                                              <p:pRg st="2" end="2"/>
                                            </p:txEl>
                                          </p:spTgt>
                                        </p:tgtEl>
                                        <p:attrNameLst>
                                          <p:attrName>style.visibility</p:attrName>
                                        </p:attrNameLst>
                                      </p:cBhvr>
                                      <p:to>
                                        <p:strVal val="visible"/>
                                      </p:to>
                                    </p:set>
                                    <p:animEffect transition="in" filter="wipe(left)">
                                      <p:cBhvr>
                                        <p:cTn id="17" dur="500"/>
                                        <p:tgtEl>
                                          <p:spTgt spid="1242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2116">
                                            <p:txEl>
                                              <p:pRg st="3" end="3"/>
                                            </p:txEl>
                                          </p:spTgt>
                                        </p:tgtEl>
                                        <p:attrNameLst>
                                          <p:attrName>style.visibility</p:attrName>
                                        </p:attrNameLst>
                                      </p:cBhvr>
                                      <p:to>
                                        <p:strVal val="visible"/>
                                      </p:to>
                                    </p:set>
                                    <p:animEffect transition="in" filter="wipe(left)">
                                      <p:cBhvr>
                                        <p:cTn id="22" dur="500"/>
                                        <p:tgtEl>
                                          <p:spTgt spid="1242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2116">
                                            <p:txEl>
                                              <p:pRg st="4" end="4"/>
                                            </p:txEl>
                                          </p:spTgt>
                                        </p:tgtEl>
                                        <p:attrNameLst>
                                          <p:attrName>style.visibility</p:attrName>
                                        </p:attrNameLst>
                                      </p:cBhvr>
                                      <p:to>
                                        <p:strVal val="visible"/>
                                      </p:to>
                                    </p:set>
                                    <p:animEffect transition="in" filter="wipe(left)">
                                      <p:cBhvr>
                                        <p:cTn id="27" dur="500"/>
                                        <p:tgtEl>
                                          <p:spTgt spid="1242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2116">
                                            <p:txEl>
                                              <p:pRg st="5" end="5"/>
                                            </p:txEl>
                                          </p:spTgt>
                                        </p:tgtEl>
                                        <p:attrNameLst>
                                          <p:attrName>style.visibility</p:attrName>
                                        </p:attrNameLst>
                                      </p:cBhvr>
                                      <p:to>
                                        <p:strVal val="visible"/>
                                      </p:to>
                                    </p:set>
                                    <p:animEffect transition="in" filter="wipe(left)">
                                      <p:cBhvr>
                                        <p:cTn id="32" dur="500"/>
                                        <p:tgtEl>
                                          <p:spTgt spid="12421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42116">
                                            <p:txEl>
                                              <p:pRg st="6" end="6"/>
                                            </p:txEl>
                                          </p:spTgt>
                                        </p:tgtEl>
                                        <p:attrNameLst>
                                          <p:attrName>style.visibility</p:attrName>
                                        </p:attrNameLst>
                                      </p:cBhvr>
                                      <p:to>
                                        <p:strVal val="visible"/>
                                      </p:to>
                                    </p:set>
                                    <p:animEffect transition="in" filter="wipe(left)">
                                      <p:cBhvr>
                                        <p:cTn id="37" dur="500"/>
                                        <p:tgtEl>
                                          <p:spTgt spid="12421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6" grpId="0" autoUpdateAnimBg="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40" name="Rectangle 4"/>
          <p:cNvSpPr>
            <a:spLocks noChangeArrowheads="1"/>
          </p:cNvSpPr>
          <p:nvPr/>
        </p:nvSpPr>
        <p:spPr bwMode="auto">
          <a:xfrm>
            <a:off x="413652" y="1808163"/>
            <a:ext cx="8334375" cy="463781"/>
          </a:xfrm>
          <a:prstGeom prst="rect">
            <a:avLst/>
          </a:prstGeom>
          <a:noFill/>
          <a:ln w="9525">
            <a:noFill/>
            <a:miter lim="800000"/>
          </a:ln>
        </p:spPr>
        <p:txBody>
          <a:bodyPr>
            <a:spAutoFit/>
          </a:bodyPr>
          <a:lstStyle/>
          <a:p>
            <a:pPr marL="720725" marR="0" lvl="0" indent="-457200" algn="l" defTabSz="914400" rtl="0" eaLnBrk="1" fontAlgn="base" latinLnBrk="0" hangingPunct="1">
              <a:lnSpc>
                <a:spcPct val="110000"/>
              </a:lnSpc>
              <a:spcBef>
                <a:spcPct val="1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③ </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以</a:t>
            </a: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a:t>
            </a:r>
            <a:r>
              <a:rPr kumimoji="1" lang="en-US" altLang="zh-CN" sz="2400" b="1" i="1"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ij</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为边权，找一条从</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s</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到</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t</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的最短增流路，计算</a:t>
            </a:r>
            <a:r>
              <a:rPr kumimoji="1" lang="zh-CN" altLang="en-US"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243141" name="Rectangle 5"/>
          <p:cNvSpPr>
            <a:spLocks noChangeArrowheads="1"/>
          </p:cNvSpPr>
          <p:nvPr/>
        </p:nvSpPr>
        <p:spPr bwMode="auto">
          <a:xfrm>
            <a:off x="693052" y="5094288"/>
            <a:ext cx="1752600"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⑤ </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增流</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243143" name="Rectangle 7"/>
          <p:cNvSpPr>
            <a:spLocks noChangeArrowheads="1"/>
          </p:cNvSpPr>
          <p:nvPr/>
        </p:nvSpPr>
        <p:spPr bwMode="auto">
          <a:xfrm>
            <a:off x="6047690" y="2393950"/>
            <a:ext cx="1904689" cy="941796"/>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与</a:t>
            </a:r>
            <a:r>
              <a:rPr kumimoji="1" lang="zh-CN" altLang="en-US"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相同</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anose="020B0604020202020204" pitchFamily="34" charset="0"/>
                <a:ea typeface="宋体" panose="02010600030101010101"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与</a:t>
            </a:r>
            <a:r>
              <a:rPr kumimoji="1" lang="zh-CN" altLang="en-US"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相反</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243144" name="Rectangle 8"/>
          <p:cNvSpPr>
            <a:spLocks noChangeArrowheads="1"/>
          </p:cNvSpPr>
          <p:nvPr/>
        </p:nvSpPr>
        <p:spPr bwMode="auto">
          <a:xfrm>
            <a:off x="1593165" y="3384550"/>
            <a:ext cx="64357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令</a:t>
            </a:r>
            <a:r>
              <a:rPr kumimoji="1" lang="zh-CN" altLang="en-US"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min </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400" b="1" i="1"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ij</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i</a:t>
            </a: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a:t>
            </a:r>
            <a:r>
              <a:rPr kumimoji="1" lang="en-US" altLang="zh-CN" sz="2400" b="1" i="1"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j</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endPar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43146" name="Rectangle 10"/>
          <p:cNvSpPr>
            <a:spLocks noChangeArrowheads="1"/>
          </p:cNvSpPr>
          <p:nvPr/>
        </p:nvSpPr>
        <p:spPr bwMode="auto">
          <a:xfrm>
            <a:off x="642252" y="3968750"/>
            <a:ext cx="8763000" cy="822918"/>
          </a:xfrm>
          <a:prstGeom prst="rect">
            <a:avLst/>
          </a:prstGeom>
          <a:noFill/>
          <a:ln w="9525">
            <a:noFill/>
            <a:miter lim="800000"/>
          </a:ln>
        </p:spPr>
        <p:txBody>
          <a:bodyPr>
            <a:spAutoFit/>
          </a:bodyPr>
          <a:lstStyle/>
          <a:p>
            <a:pPr marL="0" marR="0" lvl="0" indent="0" algn="l" defTabSz="914400" rtl="0" eaLnBrk="1" fontAlgn="base" latinLnBrk="0" hangingPunct="1">
              <a:lnSpc>
                <a:spcPct val="10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④ </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如果</a:t>
            </a:r>
            <a:r>
              <a:rPr kumimoji="1" lang="zh-CN" altLang="en-US"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w</a:t>
            </a:r>
            <a:r>
              <a:rPr kumimoji="1" lang="en-US" altLang="zh-CN" sz="2400" b="1" i="1"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0</a:t>
            </a:r>
            <a:r>
              <a:rPr kumimoji="1"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&gt;w</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则适当减少</a:t>
            </a:r>
            <a:r>
              <a:rPr kumimoji="1" lang="zh-CN" altLang="en-US"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值</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令</a:t>
            </a:r>
            <a:r>
              <a:rPr kumimoji="1" lang="zh-CN" altLang="en-US"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w-w</a:t>
            </a:r>
            <a:r>
              <a:rPr kumimoji="1" lang="en-US" altLang="zh-CN" sz="2400" b="1" i="0" u="none" strike="noStrike" kern="1200" cap="none" spc="0" normalizeH="0" baseline="-25000" noProof="0">
                <a:ln>
                  <a:noFill/>
                </a:ln>
                <a:solidFill>
                  <a:srgbClr val="000000"/>
                </a:solidFill>
                <a:effectLst/>
                <a:uLnTx/>
                <a:uFillTx/>
                <a:latin typeface="宋体" panose="02010600030101010101" pitchFamily="2" charset="-122"/>
                <a:ea typeface="宋体" panose="02010600030101010101" pitchFamily="2" charset="-122"/>
                <a:cs typeface="+mn-cs"/>
              </a:rPr>
              <a:t>0</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执行</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5</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后结束；</a:t>
            </a:r>
            <a:endPar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否则执行</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5</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后再回到</a:t>
            </a:r>
            <a:r>
              <a:rPr kumimoji="1"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2</a:t>
            </a:r>
            <a:r>
              <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zh-CN" altLang="en-US"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1514" name="Rectangle 4"/>
          <p:cNvSpPr>
            <a:spLocks noRot="1" noChangeArrowheads="1"/>
          </p:cNvSpPr>
          <p:nvPr/>
        </p:nvSpPr>
        <p:spPr bwMode="auto">
          <a:xfrm>
            <a:off x="423177" y="1133475"/>
            <a:ext cx="8229600" cy="719138"/>
          </a:xfrm>
          <a:prstGeom prst="rect">
            <a:avLst/>
          </a:prstGeom>
          <a:noFill/>
          <a:ln w="9525" algn="ctr">
            <a:noFill/>
            <a:miter lim="800000"/>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最短增流路径算法</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2"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graphicFrame>
        <p:nvGraphicFramePr>
          <p:cNvPr id="13" name="对象 12"/>
          <p:cNvGraphicFramePr>
            <a:graphicFrameLocks noChangeAspect="1"/>
          </p:cNvGraphicFramePr>
          <p:nvPr/>
        </p:nvGraphicFramePr>
        <p:xfrm>
          <a:off x="2300514" y="2394857"/>
          <a:ext cx="2881085" cy="1056398"/>
        </p:xfrm>
        <a:graphic>
          <a:graphicData uri="http://schemas.openxmlformats.org/presentationml/2006/ole">
            <mc:AlternateContent xmlns:mc="http://schemas.openxmlformats.org/markup-compatibility/2006">
              <mc:Choice xmlns:v="urn:schemas-microsoft-com:vml" Requires="v">
                <p:oleObj spid="_x0000_s389232" name="公式" r:id="rId1" imgW="1524000" imgH="558800" progId="Equation.3">
                  <p:embed/>
                </p:oleObj>
              </mc:Choice>
              <mc:Fallback>
                <p:oleObj name="公式" r:id="rId1" imgW="1524000" imgH="558800" progId="Equation.3">
                  <p:embed/>
                  <p:pic>
                    <p:nvPicPr>
                      <p:cNvPr id="0" name="对象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514" y="2394857"/>
                        <a:ext cx="2881085" cy="1056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89" name="Object 5"/>
          <p:cNvGraphicFramePr>
            <a:graphicFrameLocks noChangeAspect="1"/>
          </p:cNvGraphicFramePr>
          <p:nvPr/>
        </p:nvGraphicFramePr>
        <p:xfrm>
          <a:off x="2307999" y="5035777"/>
          <a:ext cx="2714625" cy="1055687"/>
        </p:xfrm>
        <a:graphic>
          <a:graphicData uri="http://schemas.openxmlformats.org/presentationml/2006/ole">
            <mc:AlternateContent xmlns:mc="http://schemas.openxmlformats.org/markup-compatibility/2006">
              <mc:Choice xmlns:v="urn:schemas-microsoft-com:vml" Requires="v">
                <p:oleObj spid="_x0000_s389233" name="公式" r:id="rId3" imgW="1435100" imgH="558800" progId="Equation.3">
                  <p:embed/>
                </p:oleObj>
              </mc:Choice>
              <mc:Fallback>
                <p:oleObj name="公式" r:id="rId3" imgW="1435100" imgH="558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999" y="5035777"/>
                        <a:ext cx="271462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3140"/>
                                        </p:tgtEl>
                                        <p:attrNameLst>
                                          <p:attrName>style.visibility</p:attrName>
                                        </p:attrNameLst>
                                      </p:cBhvr>
                                      <p:to>
                                        <p:strVal val="visible"/>
                                      </p:to>
                                    </p:set>
                                    <p:animEffect transition="in" filter="blinds(horizontal)">
                                      <p:cBhvr>
                                        <p:cTn id="7" dur="500"/>
                                        <p:tgtEl>
                                          <p:spTgt spid="12431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43143"/>
                                        </p:tgtEl>
                                        <p:attrNameLst>
                                          <p:attrName>style.visibility</p:attrName>
                                        </p:attrNameLst>
                                      </p:cBhvr>
                                      <p:to>
                                        <p:strVal val="visible"/>
                                      </p:to>
                                    </p:set>
                                    <p:animEffect transition="in" filter="blinds(horizontal)">
                                      <p:cBhvr>
                                        <p:cTn id="10" dur="500"/>
                                        <p:tgtEl>
                                          <p:spTgt spid="12431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43144"/>
                                        </p:tgtEl>
                                        <p:attrNameLst>
                                          <p:attrName>style.visibility</p:attrName>
                                        </p:attrNameLst>
                                      </p:cBhvr>
                                      <p:to>
                                        <p:strVal val="visible"/>
                                      </p:to>
                                    </p:set>
                                    <p:animEffect transition="in" filter="blinds(horizontal)">
                                      <p:cBhvr>
                                        <p:cTn id="15" dur="500"/>
                                        <p:tgtEl>
                                          <p:spTgt spid="124314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43146"/>
                                        </p:tgtEl>
                                        <p:attrNameLst>
                                          <p:attrName>style.visibility</p:attrName>
                                        </p:attrNameLst>
                                      </p:cBhvr>
                                      <p:to>
                                        <p:strVal val="visible"/>
                                      </p:to>
                                    </p:set>
                                    <p:animEffect transition="in" filter="blinds(horizontal)">
                                      <p:cBhvr>
                                        <p:cTn id="20" dur="500"/>
                                        <p:tgtEl>
                                          <p:spTgt spid="1243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43141"/>
                                        </p:tgtEl>
                                        <p:attrNameLst>
                                          <p:attrName>style.visibility</p:attrName>
                                        </p:attrNameLst>
                                      </p:cBhvr>
                                      <p:to>
                                        <p:strVal val="visible"/>
                                      </p:to>
                                    </p:set>
                                    <p:animEffect transition="in" filter="blinds(horizontal)">
                                      <p:cBhvr>
                                        <p:cTn id="25" dur="500"/>
                                        <p:tgtEl>
                                          <p:spTgt spid="124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40" grpId="0"/>
      <p:bldP spid="1243141" grpId="0"/>
      <p:bldP spid="1243143" grpId="0"/>
      <p:bldP spid="1243144" grpId="0"/>
      <p:bldP spid="1243146"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6690" name="Text Box 2"/>
          <p:cNvSpPr txBox="1">
            <a:spLocks noChangeArrowheads="1"/>
          </p:cNvSpPr>
          <p:nvPr/>
        </p:nvSpPr>
        <p:spPr bwMode="auto">
          <a:xfrm>
            <a:off x="500970" y="1386348"/>
            <a:ext cx="8439150" cy="4154984"/>
          </a:xfrm>
          <a:prstGeom prst="rect">
            <a:avLst/>
          </a:prstGeom>
          <a:noFill/>
          <a:ln w="9525">
            <a:noFill/>
            <a:miter lim="800000"/>
          </a:ln>
        </p:spPr>
        <p:txBody>
          <a:bodyPr wrap="square">
            <a:spAutoFit/>
          </a:bodyPr>
          <a:lstStyle/>
          <a:p>
            <a:pPr marL="609600" marR="0" lvl="0" indent="-6096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某</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航天公司计划进行一次空间载人飞行，宇航员将在飞行中进行一系列科学实验。目前该公司收到了多个不同的科学实验申请，完成每个实验要求携带相应的一种或多种仪器设备（不同的实验所需要的仪器设备中有些可能是相同的，而另外有些可能是不同的）。</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已知完成每个实验后公司所得到的相应报酬（不同实验的报酬可能不同），并已知飞行器携带每种仪器设备的相应费用（不同仪器设备的费用可能不同）。</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0"/>
              </a:spcBef>
              <a:spcAft>
                <a:spcPct val="0"/>
              </a:spcAft>
              <a:buClrTx/>
              <a:buSzTx/>
              <a:buFontTx/>
              <a:buChar char="•"/>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公司希望你帮助选定此次飞行究竟从事哪些科学实验，以及需要携带哪些仪器设备，使此次飞行的总利润最大（总利润</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总报酬－总费用）。</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标题 3"/>
          <p:cNvSpPr>
            <a:spLocks noGrp="1"/>
          </p:cNvSpPr>
          <p:nvPr>
            <p:ph type="title"/>
          </p:nvPr>
        </p:nvSpPr>
        <p:spPr/>
        <p:txBody>
          <a:bodyPr/>
          <a:lstStyle/>
          <a:p>
            <a:r>
              <a:rPr lang="zh-CN" altLang="en-US" dirty="0" smtClean="0"/>
              <a:t>空间实验问题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266690"/>
                                        </p:tgtEl>
                                        <p:attrNameLst>
                                          <p:attrName>style.visibility</p:attrName>
                                        </p:attrNameLst>
                                      </p:cBhvr>
                                      <p:to>
                                        <p:strVal val="visible"/>
                                      </p:to>
                                    </p:set>
                                    <p:anim calcmode="lin" valueType="num">
                                      <p:cBhvr additive="base">
                                        <p:cTn id="7" dur="500" fill="hold"/>
                                        <p:tgtEl>
                                          <p:spTgt spid="1266690"/>
                                        </p:tgtEl>
                                        <p:attrNameLst>
                                          <p:attrName>ppt_x</p:attrName>
                                        </p:attrNameLst>
                                      </p:cBhvr>
                                      <p:tavLst>
                                        <p:tav tm="0">
                                          <p:val>
                                            <p:strVal val="0-#ppt_w/2"/>
                                          </p:val>
                                        </p:tav>
                                        <p:tav tm="100000">
                                          <p:val>
                                            <p:strVal val="#ppt_x"/>
                                          </p:val>
                                        </p:tav>
                                      </p:tavLst>
                                    </p:anim>
                                    <p:anim calcmode="lin" valueType="num">
                                      <p:cBhvr additive="base">
                                        <p:cTn id="8" dur="500" fill="hold"/>
                                        <p:tgtEl>
                                          <p:spTgt spid="1266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558121" y="1403350"/>
            <a:ext cx="7848600" cy="2259080"/>
          </a:xfrm>
          <a:prstGeom prst="rect">
            <a:avLst/>
          </a:prstGeom>
          <a:noFill/>
          <a:ln w="9525">
            <a:noFill/>
            <a:miter lim="800000"/>
          </a:ln>
        </p:spPr>
        <p:txBody>
          <a:bodyPr>
            <a:spAutoFit/>
          </a:bodyPr>
          <a:lstStyle/>
          <a:p>
            <a:pPr>
              <a:spcBef>
                <a:spcPct val="20000"/>
              </a:spcBef>
              <a:buClr>
                <a:srgbClr val="89AAD3"/>
              </a:buClr>
              <a:buSzPct val="70000"/>
              <a:buFont typeface="Wingdings" panose="05000000000000000000" pitchFamily="2" charset="2"/>
              <a:buChar char="n"/>
            </a:pPr>
            <a:r>
              <a:rPr lang="en-US" altLang="zh-CN" sz="3200" dirty="0">
                <a:solidFill>
                  <a:srgbClr val="000000"/>
                </a:solidFill>
                <a:latin typeface="Garamond" panose="02020404030301010803" pitchFamily="18" charset="0"/>
              </a:rPr>
              <a:t> P114</a:t>
            </a:r>
            <a:r>
              <a:rPr lang="zh-CN" altLang="en-US" sz="3200" dirty="0">
                <a:solidFill>
                  <a:srgbClr val="000000"/>
                </a:solidFill>
                <a:latin typeface="Garamond" panose="02020404030301010803" pitchFamily="18" charset="0"/>
              </a:rPr>
              <a:t>：第</a:t>
            </a:r>
            <a:r>
              <a:rPr lang="en-US" altLang="zh-CN" sz="3200" dirty="0">
                <a:solidFill>
                  <a:srgbClr val="000000"/>
                </a:solidFill>
                <a:latin typeface="Garamond" panose="02020404030301010803" pitchFamily="18" charset="0"/>
              </a:rPr>
              <a:t>3</a:t>
            </a:r>
            <a:r>
              <a:rPr lang="zh-CN" altLang="en-US" sz="3200" dirty="0">
                <a:solidFill>
                  <a:srgbClr val="000000"/>
                </a:solidFill>
                <a:latin typeface="Garamond" panose="02020404030301010803" pitchFamily="18" charset="0"/>
              </a:rPr>
              <a:t>、</a:t>
            </a:r>
            <a:r>
              <a:rPr lang="en-US" altLang="zh-CN" sz="3200" dirty="0">
                <a:solidFill>
                  <a:srgbClr val="000000"/>
                </a:solidFill>
                <a:latin typeface="Garamond" panose="02020404030301010803" pitchFamily="18" charset="0"/>
              </a:rPr>
              <a:t>7</a:t>
            </a:r>
            <a:r>
              <a:rPr lang="zh-CN" altLang="en-US" sz="3200" dirty="0" smtClean="0">
                <a:solidFill>
                  <a:srgbClr val="000000"/>
                </a:solidFill>
                <a:latin typeface="Garamond" panose="02020404030301010803" pitchFamily="18" charset="0"/>
              </a:rPr>
              <a:t>、</a:t>
            </a:r>
            <a:r>
              <a:rPr lang="en-US" altLang="zh-CN" sz="3200" dirty="0" smtClean="0">
                <a:solidFill>
                  <a:srgbClr val="000000"/>
                </a:solidFill>
                <a:latin typeface="Garamond" panose="02020404030301010803" pitchFamily="18" charset="0"/>
              </a:rPr>
              <a:t>10</a:t>
            </a:r>
            <a:r>
              <a:rPr lang="zh-CN" altLang="en-US" sz="3200" dirty="0" smtClean="0">
                <a:solidFill>
                  <a:srgbClr val="000000"/>
                </a:solidFill>
                <a:latin typeface="Garamond" panose="02020404030301010803" pitchFamily="18" charset="0"/>
              </a:rPr>
              <a:t>题</a:t>
            </a:r>
            <a:endParaRPr lang="zh-CN" altLang="en-US" sz="3200" dirty="0">
              <a:solidFill>
                <a:srgbClr val="000000"/>
              </a:solidFill>
              <a:latin typeface="Garamond" panose="02020404030301010803" pitchFamily="18" charset="0"/>
            </a:endParaRPr>
          </a:p>
          <a:p>
            <a:pPr>
              <a:spcBef>
                <a:spcPct val="20000"/>
              </a:spcBef>
              <a:buClr>
                <a:srgbClr val="89AAD3"/>
              </a:buClr>
              <a:buSzPct val="70000"/>
              <a:buFont typeface="Wingdings" panose="05000000000000000000" pitchFamily="2" charset="2"/>
              <a:buNone/>
            </a:pPr>
            <a:r>
              <a:rPr lang="zh-CN" altLang="en-US" sz="3200" dirty="0">
                <a:solidFill>
                  <a:srgbClr val="000000"/>
                </a:solidFill>
                <a:latin typeface="Garamond" panose="02020404030301010803" pitchFamily="18" charset="0"/>
              </a:rPr>
              <a:t>   注意：第</a:t>
            </a:r>
            <a:r>
              <a:rPr lang="en-US" altLang="zh-CN" sz="3200" dirty="0">
                <a:solidFill>
                  <a:srgbClr val="000000"/>
                </a:solidFill>
                <a:latin typeface="Garamond" panose="02020404030301010803" pitchFamily="18" charset="0"/>
              </a:rPr>
              <a:t>3</a:t>
            </a:r>
            <a:r>
              <a:rPr lang="zh-CN" altLang="en-US" sz="3200" dirty="0">
                <a:solidFill>
                  <a:srgbClr val="000000"/>
                </a:solidFill>
                <a:latin typeface="Garamond" panose="02020404030301010803" pitchFamily="18" charset="0"/>
              </a:rPr>
              <a:t>题课本有误，应将“完全匹配”改为</a:t>
            </a:r>
            <a:r>
              <a:rPr lang="zh-CN" altLang="en-US" sz="3200" dirty="0" smtClean="0">
                <a:solidFill>
                  <a:srgbClr val="000000"/>
                </a:solidFill>
                <a:latin typeface="Garamond" panose="02020404030301010803" pitchFamily="18" charset="0"/>
              </a:rPr>
              <a:t>“完美匹配”</a:t>
            </a:r>
            <a:r>
              <a:rPr lang="en-US" altLang="zh-CN" sz="3200" dirty="0" smtClean="0">
                <a:solidFill>
                  <a:srgbClr val="000000"/>
                </a:solidFill>
                <a:latin typeface="Garamond" panose="02020404030301010803" pitchFamily="18" charset="0"/>
              </a:rPr>
              <a:t>;</a:t>
            </a:r>
            <a:endParaRPr lang="en-US" altLang="zh-CN" sz="3200" dirty="0" smtClean="0">
              <a:solidFill>
                <a:srgbClr val="000000"/>
              </a:solidFill>
              <a:latin typeface="Garamond" panose="02020404030301010803" pitchFamily="18" charset="0"/>
            </a:endParaRPr>
          </a:p>
          <a:p>
            <a:pPr>
              <a:spcBef>
                <a:spcPct val="20000"/>
              </a:spcBef>
              <a:buClr>
                <a:srgbClr val="89AAD3"/>
              </a:buClr>
              <a:buSzPct val="70000"/>
              <a:buFont typeface="Wingdings" panose="05000000000000000000" pitchFamily="2" charset="2"/>
              <a:buNone/>
            </a:pPr>
            <a:r>
              <a:rPr lang="en-US" altLang="zh-CN" sz="3200" dirty="0">
                <a:solidFill>
                  <a:srgbClr val="000000"/>
                </a:solidFill>
                <a:latin typeface="Garamond" panose="02020404030301010803" pitchFamily="18" charset="0"/>
              </a:rPr>
              <a:t> </a:t>
            </a:r>
            <a:r>
              <a:rPr lang="en-US" altLang="zh-CN" sz="3200" dirty="0" smtClean="0">
                <a:solidFill>
                  <a:srgbClr val="000000"/>
                </a:solidFill>
                <a:latin typeface="Garamond" panose="02020404030301010803" pitchFamily="18" charset="0"/>
              </a:rPr>
              <a:t>  </a:t>
            </a:r>
            <a:r>
              <a:rPr lang="zh-CN" altLang="en-US" sz="3200" dirty="0" smtClean="0">
                <a:solidFill>
                  <a:srgbClr val="000000"/>
                </a:solidFill>
                <a:latin typeface="Garamond" panose="02020404030301010803" pitchFamily="18" charset="0"/>
              </a:rPr>
              <a:t>第</a:t>
            </a:r>
            <a:r>
              <a:rPr lang="en-US" altLang="zh-CN" sz="3200" dirty="0" smtClean="0">
                <a:solidFill>
                  <a:srgbClr val="000000"/>
                </a:solidFill>
                <a:latin typeface="Garamond" panose="02020404030301010803" pitchFamily="18" charset="0"/>
              </a:rPr>
              <a:t>10</a:t>
            </a:r>
            <a:r>
              <a:rPr lang="zh-CN" altLang="en-US" sz="3200" dirty="0" smtClean="0">
                <a:solidFill>
                  <a:srgbClr val="000000"/>
                </a:solidFill>
                <a:latin typeface="Garamond" panose="02020404030301010803" pitchFamily="18" charset="0"/>
              </a:rPr>
              <a:t>题的图为</a:t>
            </a:r>
            <a:r>
              <a:rPr lang="en-US" altLang="zh-CN" sz="3200" dirty="0" smtClean="0">
                <a:solidFill>
                  <a:srgbClr val="000000"/>
                </a:solidFill>
                <a:latin typeface="Garamond" panose="02020404030301010803" pitchFamily="18" charset="0"/>
              </a:rPr>
              <a:t>5.10</a:t>
            </a:r>
            <a:endParaRPr lang="zh-CN" altLang="en-US" sz="3200" dirty="0">
              <a:solidFill>
                <a:srgbClr val="000000"/>
              </a:solidFill>
              <a:latin typeface="Garamond" panose="02020404030301010803" pitchFamily="18" charset="0"/>
            </a:endParaRPr>
          </a:p>
        </p:txBody>
      </p:sp>
      <p:sp>
        <p:nvSpPr>
          <p:cNvPr id="4" name="标题 3"/>
          <p:cNvSpPr>
            <a:spLocks noGrp="1"/>
          </p:cNvSpPr>
          <p:nvPr>
            <p:ph type="title"/>
          </p:nvPr>
        </p:nvSpPr>
        <p:spPr/>
        <p:txBody>
          <a:bodyPr/>
          <a:lstStyle/>
          <a:p>
            <a:r>
              <a:rPr lang="zh-CN" altLang="en-US" dirty="0" smtClean="0"/>
              <a:t>作业</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本学期课程目标</a:t>
            </a:r>
            <a:endParaRPr lang="zh-CN" altLang="en-US" dirty="0"/>
          </a:p>
        </p:txBody>
      </p:sp>
      <p:sp>
        <p:nvSpPr>
          <p:cNvPr id="3" name="Rectangle 4"/>
          <p:cNvSpPr>
            <a:spLocks noChangeArrowheads="1"/>
          </p:cNvSpPr>
          <p:nvPr/>
        </p:nvSpPr>
        <p:spPr bwMode="auto">
          <a:xfrm>
            <a:off x="206515" y="1240231"/>
            <a:ext cx="8589755" cy="2936188"/>
          </a:xfrm>
          <a:prstGeom prst="rect">
            <a:avLst/>
          </a:prstGeom>
          <a:noFill/>
          <a:ln w="9525">
            <a:noFill/>
            <a:miter lim="800000"/>
          </a:ln>
        </p:spPr>
        <p:txBody>
          <a:bodyPr wrap="square">
            <a:spAutoFit/>
          </a:bodyPr>
          <a:lstStyle/>
          <a:p>
            <a:pPr marL="1437005" lvl="1" indent="-979805">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rPr>
              <a:t>目标</a:t>
            </a:r>
            <a:r>
              <a:rPr kumimoji="0" lang="en-US" altLang="zh-CN" sz="2200" dirty="0" smtClean="0">
                <a:solidFill>
                  <a:schemeClr val="bg2">
                    <a:lumMod val="10000"/>
                  </a:schemeClr>
                </a:solidFill>
                <a:latin typeface="Garamond" panose="02020404030301010803" pitchFamily="18" charset="0"/>
              </a:rPr>
              <a:t>1:   </a:t>
            </a:r>
            <a:r>
              <a:rPr kumimoji="0" lang="zh-CN" altLang="en-US" sz="2200" dirty="0" smtClean="0">
                <a:solidFill>
                  <a:schemeClr val="bg2">
                    <a:lumMod val="10000"/>
                  </a:schemeClr>
                </a:solidFill>
                <a:latin typeface="Garamond" panose="02020404030301010803" pitchFamily="18" charset="0"/>
              </a:rPr>
              <a:t>培养用图论方法对实际问题进行建模、分析和处理的意识和能力</a:t>
            </a:r>
            <a:endParaRPr kumimoji="0" lang="en-US" altLang="zh-CN" sz="2200" dirty="0" smtClean="0">
              <a:solidFill>
                <a:schemeClr val="bg2">
                  <a:lumMod val="10000"/>
                </a:schemeClr>
              </a:solidFill>
              <a:latin typeface="Garamond" panose="02020404030301010803" pitchFamily="18" charset="0"/>
            </a:endParaRPr>
          </a:p>
          <a:p>
            <a:pPr marL="1437005" lvl="1" indent="-979805">
              <a:lnSpc>
                <a:spcPct val="120000"/>
              </a:lnSpc>
              <a:buClr>
                <a:schemeClr val="accent2"/>
              </a:buClr>
              <a:buSzPct val="70000"/>
            </a:pPr>
            <a:r>
              <a:rPr kumimoji="0" lang="en-US" altLang="zh-CN" sz="2200" dirty="0">
                <a:solidFill>
                  <a:schemeClr val="bg2">
                    <a:lumMod val="10000"/>
                  </a:schemeClr>
                </a:solidFill>
                <a:latin typeface="Garamond" panose="02020404030301010803" pitchFamily="18" charset="0"/>
              </a:rPr>
              <a:t> </a:t>
            </a:r>
            <a:r>
              <a:rPr kumimoji="0" lang="en-US" altLang="zh-CN" sz="2200" dirty="0" smtClean="0">
                <a:solidFill>
                  <a:schemeClr val="bg2">
                    <a:lumMod val="10000"/>
                  </a:schemeClr>
                </a:solidFill>
                <a:latin typeface="Garamond" panose="02020404030301010803" pitchFamily="18" charset="0"/>
              </a:rPr>
              <a:t>             </a:t>
            </a:r>
            <a:r>
              <a:rPr kumimoji="0" lang="zh-CN" altLang="en-US" sz="2200" dirty="0" smtClean="0">
                <a:solidFill>
                  <a:schemeClr val="bg2">
                    <a:lumMod val="10000"/>
                  </a:schemeClr>
                </a:solidFill>
                <a:latin typeface="Garamond" panose="02020404030301010803" pitchFamily="18" charset="0"/>
              </a:rPr>
              <a:t>手段：课堂讲授</a:t>
            </a:r>
            <a:endParaRPr kumimoji="0" lang="en-US" altLang="zh-CN" sz="2200" dirty="0" smtClean="0">
              <a:solidFill>
                <a:schemeClr val="bg2">
                  <a:lumMod val="10000"/>
                </a:schemeClr>
              </a:solidFill>
              <a:latin typeface="Garamond" panose="02020404030301010803" pitchFamily="18" charset="0"/>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目标</a:t>
            </a:r>
            <a:r>
              <a:rPr kumimoji="0" lang="en-US" altLang="zh-CN" sz="2200" dirty="0" smtClean="0">
                <a:solidFill>
                  <a:schemeClr val="bg2">
                    <a:lumMod val="10000"/>
                  </a:schemeClr>
                </a:solidFill>
                <a:latin typeface="Garamond" panose="02020404030301010803" pitchFamily="18" charset="0"/>
                <a:ea typeface="宋体" panose="02010600030101010101" pitchFamily="2" charset="-122"/>
              </a:rPr>
              <a:t>2</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：掌握图论相关的基本概念、理论、方法和算法</a:t>
            </a:r>
            <a:endParaRPr kumimoji="0" lang="en-US" altLang="zh-CN" sz="2200" dirty="0" smtClean="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en-US" altLang="zh-CN" sz="2200" dirty="0" smtClean="0">
                <a:solidFill>
                  <a:schemeClr val="bg2">
                    <a:lumMod val="10000"/>
                  </a:schemeClr>
                </a:solidFill>
                <a:latin typeface="Garamond" panose="02020404030301010803" pitchFamily="18" charset="0"/>
              </a:rPr>
              <a:t>               </a:t>
            </a:r>
            <a:r>
              <a:rPr kumimoji="0" lang="zh-CN" altLang="en-US" sz="2200" dirty="0" smtClean="0">
                <a:solidFill>
                  <a:schemeClr val="bg2">
                    <a:lumMod val="10000"/>
                  </a:schemeClr>
                </a:solidFill>
                <a:latin typeface="Garamond" panose="02020404030301010803" pitchFamily="18" charset="0"/>
              </a:rPr>
              <a:t>手段：课堂讲授、课后小作业、卷面考试</a:t>
            </a:r>
            <a:endParaRPr kumimoji="0" lang="en-US" altLang="zh-CN" sz="2200" dirty="0" smtClean="0">
              <a:solidFill>
                <a:schemeClr val="bg2">
                  <a:lumMod val="10000"/>
                </a:schemeClr>
              </a:solidFill>
              <a:latin typeface="Garamond" panose="02020404030301010803" pitchFamily="18" charset="0"/>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目标</a:t>
            </a:r>
            <a:r>
              <a:rPr kumimoji="0" lang="en-US" altLang="zh-CN" sz="2200" dirty="0" smtClean="0">
                <a:solidFill>
                  <a:schemeClr val="bg2">
                    <a:lumMod val="10000"/>
                  </a:schemeClr>
                </a:solidFill>
                <a:latin typeface="Garamond" panose="02020404030301010803" pitchFamily="18" charset="0"/>
                <a:ea typeface="宋体" panose="02010600030101010101" pitchFamily="2" charset="-122"/>
              </a:rPr>
              <a:t>3</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：督促大家提高编程能力</a:t>
            </a:r>
            <a:endParaRPr kumimoji="0" lang="en-US" altLang="zh-CN" sz="2200" dirty="0" smtClean="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en-US" altLang="zh-CN" sz="2200" dirty="0">
                <a:solidFill>
                  <a:schemeClr val="bg2">
                    <a:lumMod val="10000"/>
                  </a:schemeClr>
                </a:solidFill>
                <a:latin typeface="Garamond" panose="02020404030301010803" pitchFamily="18" charset="0"/>
              </a:rPr>
              <a:t> </a:t>
            </a:r>
            <a:r>
              <a:rPr kumimoji="0" lang="en-US" altLang="zh-CN" sz="2200" dirty="0" smtClean="0">
                <a:solidFill>
                  <a:schemeClr val="bg2">
                    <a:lumMod val="10000"/>
                  </a:schemeClr>
                </a:solidFill>
                <a:latin typeface="Garamond" panose="02020404030301010803" pitchFamily="18" charset="0"/>
              </a:rPr>
              <a:t>              </a:t>
            </a:r>
            <a:r>
              <a:rPr kumimoji="0" lang="zh-CN" altLang="en-US" sz="2200" dirty="0" smtClean="0">
                <a:solidFill>
                  <a:schemeClr val="bg2">
                    <a:lumMod val="10000"/>
                  </a:schemeClr>
                </a:solidFill>
                <a:latin typeface="Garamond" panose="02020404030301010803" pitchFamily="18" charset="0"/>
              </a:rPr>
              <a:t>手段：上机小作业</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本学期图论部分内容</a:t>
            </a:r>
            <a:endParaRPr lang="zh-CN" altLang="en-US" dirty="0"/>
          </a:p>
        </p:txBody>
      </p:sp>
      <p:sp>
        <p:nvSpPr>
          <p:cNvPr id="3" name="Rectangle 4"/>
          <p:cNvSpPr>
            <a:spLocks noChangeArrowheads="1"/>
          </p:cNvSpPr>
          <p:nvPr/>
        </p:nvSpPr>
        <p:spPr bwMode="auto">
          <a:xfrm>
            <a:off x="206515" y="1240231"/>
            <a:ext cx="8937485" cy="5344668"/>
          </a:xfrm>
          <a:prstGeom prst="rect">
            <a:avLst/>
          </a:prstGeom>
          <a:noFill/>
          <a:ln w="9525">
            <a:noFill/>
            <a:miter lim="800000"/>
          </a:ln>
        </p:spPr>
        <p:txBody>
          <a:bodyPr wrap="square">
            <a:spAutoFit/>
          </a:bodyPr>
          <a:lstStyle/>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图</a:t>
            </a:r>
            <a:r>
              <a:rPr kumimoji="0" lang="zh-CN" altLang="en-US" sz="2200" dirty="0">
                <a:solidFill>
                  <a:schemeClr val="bg2">
                    <a:lumMod val="10000"/>
                  </a:schemeClr>
                </a:solidFill>
                <a:latin typeface="Garamond" panose="02020404030301010803" pitchFamily="18" charset="0"/>
                <a:ea typeface="宋体" panose="02010600030101010101" pitchFamily="2" charset="-122"/>
              </a:rPr>
              <a:t>的基本</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概念和在计算机中的</a:t>
            </a:r>
            <a:r>
              <a:rPr kumimoji="0" lang="zh-CN" altLang="en-US" sz="2200" dirty="0">
                <a:solidFill>
                  <a:schemeClr val="bg2">
                    <a:lumMod val="10000"/>
                  </a:schemeClr>
                </a:solidFill>
                <a:latin typeface="Garamond" panose="02020404030301010803" pitchFamily="18" charset="0"/>
                <a:ea typeface="宋体" panose="02010600030101010101" pitchFamily="2" charset="-122"/>
              </a:rPr>
              <a:t>应用、图的</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性质</a:t>
            </a:r>
            <a:endParaRPr kumimoji="0" lang="en-US" altLang="zh-CN" sz="2200" dirty="0" smtClean="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图的代数表示</a:t>
            </a:r>
            <a:r>
              <a:rPr kumimoji="0" lang="zh-CN" altLang="en-US" sz="2200" dirty="0">
                <a:solidFill>
                  <a:schemeClr val="bg2">
                    <a:lumMod val="10000"/>
                  </a:schemeClr>
                </a:solidFill>
                <a:latin typeface="Garamond" panose="02020404030301010803" pitchFamily="18" charset="0"/>
                <a:ea typeface="宋体" panose="02010600030101010101" pitchFamily="2" charset="-122"/>
              </a:rPr>
              <a:t>、</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道（回）路的基本概念、连通性、判别方法</a:t>
            </a:r>
            <a:endParaRPr kumimoji="0" lang="en-US" altLang="zh-CN" sz="2200" dirty="0" smtClean="0">
              <a:solidFill>
                <a:schemeClr val="bg2">
                  <a:lumMod val="10000"/>
                </a:schemeClr>
              </a:solidFill>
              <a:latin typeface="Garamond" panose="02020404030301010803" pitchFamily="18" charset="0"/>
              <a:ea typeface="宋体" panose="02010600030101010101" pitchFamily="2" charset="-122"/>
            </a:endParaRPr>
          </a:p>
          <a:p>
            <a:pPr lvl="1" defTabSz="1346200">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图的遍历、欧拉回路的判定、哈密顿回路基本概念</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哈密顿回路的判定与应用、</a:t>
            </a:r>
            <a:endParaRPr kumimoji="0" lang="en-US" altLang="zh-CN" sz="2200" dirty="0" smtClean="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道路与回路基本算法：旅行商问题精确解法</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道路与回路基本算法</a:t>
            </a:r>
            <a:r>
              <a:rPr kumimoji="0" lang="zh-CN" altLang="en-US" sz="2200" dirty="0">
                <a:solidFill>
                  <a:schemeClr val="bg2">
                    <a:lumMod val="10000"/>
                  </a:schemeClr>
                </a:solidFill>
                <a:latin typeface="Garamond" panose="02020404030301010803" pitchFamily="18" charset="0"/>
                <a:ea typeface="宋体" panose="02010600030101010101" pitchFamily="2" charset="-122"/>
              </a:rPr>
              <a:t>：旅行商</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问题</a:t>
            </a:r>
            <a:r>
              <a:rPr kumimoji="0" lang="zh-CN" altLang="en-US" sz="2200" dirty="0">
                <a:solidFill>
                  <a:schemeClr val="bg2">
                    <a:lumMod val="10000"/>
                  </a:schemeClr>
                </a:solidFill>
                <a:latin typeface="Garamond" panose="02020404030301010803" pitchFamily="18" charset="0"/>
                <a:ea typeface="宋体" panose="02010600030101010101" pitchFamily="2" charset="-122"/>
              </a:rPr>
              <a:t>近似</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解法、最短路径</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道路与回路基本算法：关键路径与中国邮路问题</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支撑树的生成、关联、回路、割集矩阵</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支撑树的计数、最短树、最大分枝</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平面图的基本概念、极大平面图、对偶图</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图的着色：点、边、</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面，色数多项式</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图的匹配：最大匹配、完全匹配</a:t>
            </a:r>
            <a:endParaRPr kumimoji="0" lang="zh-CN" altLang="en-US" sz="5400" dirty="0">
              <a:solidFill>
                <a:schemeClr val="bg2">
                  <a:lumMod val="10000"/>
                </a:schemeClr>
              </a:solidFill>
              <a:latin typeface="Garamond" panose="02020404030301010803" pitchFamily="18" charset="0"/>
              <a:ea typeface="宋体" panose="02010600030101010101"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网络流图的基本概念、</a:t>
            </a:r>
            <a:r>
              <a:rPr kumimoji="0" lang="en-US" altLang="zh-CN" sz="2200" dirty="0" smtClean="0">
                <a:solidFill>
                  <a:schemeClr val="bg2">
                    <a:lumMod val="10000"/>
                  </a:schemeClr>
                </a:solidFill>
                <a:latin typeface="Garamond" panose="02020404030301010803" pitchFamily="18" charset="0"/>
                <a:ea typeface="宋体" panose="02010600030101010101" pitchFamily="2" charset="-122"/>
              </a:rPr>
              <a:t> </a:t>
            </a:r>
            <a:r>
              <a:rPr kumimoji="0" lang="zh-CN" altLang="en-US" sz="2200" dirty="0" smtClean="0">
                <a:solidFill>
                  <a:schemeClr val="bg2">
                    <a:lumMod val="10000"/>
                  </a:schemeClr>
                </a:solidFill>
                <a:latin typeface="Garamond" panose="02020404030301010803" pitchFamily="18" charset="0"/>
                <a:ea typeface="宋体" panose="02010600030101010101" pitchFamily="2" charset="-122"/>
              </a:rPr>
              <a:t>网络流算法</a:t>
            </a:r>
            <a:endParaRPr kumimoji="0" lang="zh-CN" altLang="en-US" sz="2200" dirty="0">
              <a:solidFill>
                <a:schemeClr val="bg2">
                  <a:lumMod val="10000"/>
                </a:schemeClr>
              </a:solidFill>
              <a:latin typeface="Garamond" panose="02020404030301010803"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20762</Words>
  <Application>WPS 演示</Application>
  <PresentationFormat>全屏显示(4:3)</PresentationFormat>
  <Paragraphs>1798</Paragraphs>
  <Slides>107</Slides>
  <Notes>6</Notes>
  <HiddenSlides>1</HiddenSlides>
  <MMClips>0</MMClips>
  <ScaleCrop>false</ScaleCrop>
  <HeadingPairs>
    <vt:vector size="8" baseType="variant">
      <vt:variant>
        <vt:lpstr>已用的字体</vt:lpstr>
      </vt:variant>
      <vt:variant>
        <vt:i4>25</vt:i4>
      </vt:variant>
      <vt:variant>
        <vt:lpstr>主题</vt:lpstr>
      </vt:variant>
      <vt:variant>
        <vt:i4>2</vt:i4>
      </vt:variant>
      <vt:variant>
        <vt:lpstr>嵌入 OLE 服务器</vt:lpstr>
      </vt:variant>
      <vt:variant>
        <vt:i4>49</vt:i4>
      </vt:variant>
      <vt:variant>
        <vt:lpstr>幻灯片标题</vt:lpstr>
      </vt:variant>
      <vt:variant>
        <vt:i4>107</vt:i4>
      </vt:variant>
    </vt:vector>
  </HeadingPairs>
  <TitlesOfParts>
    <vt:vector size="183" baseType="lpstr">
      <vt:lpstr>Arial</vt:lpstr>
      <vt:lpstr>宋体</vt:lpstr>
      <vt:lpstr>Wingdings</vt:lpstr>
      <vt:lpstr>Calibri</vt:lpstr>
      <vt:lpstr>MS PGothic</vt:lpstr>
      <vt:lpstr>Calibri</vt:lpstr>
      <vt:lpstr>Times New Roman</vt:lpstr>
      <vt:lpstr>MS PMincho</vt:lpstr>
      <vt:lpstr>Yu Gothic</vt:lpstr>
      <vt:lpstr>MS Mincho</vt:lpstr>
      <vt:lpstr>黑体</vt:lpstr>
      <vt:lpstr>Arial Unicode MS</vt:lpstr>
      <vt:lpstr>楷体_GB2312</vt:lpstr>
      <vt:lpstr>新宋体</vt:lpstr>
      <vt:lpstr>Garamond</vt:lpstr>
      <vt:lpstr>Symbol</vt:lpstr>
      <vt:lpstr>Cambria Math</vt:lpstr>
      <vt:lpstr>Cambria Math</vt:lpstr>
      <vt:lpstr>微软雅黑</vt:lpstr>
      <vt:lpstr>Arial Unicode MS</vt:lpstr>
      <vt:lpstr>Tahoma</vt:lpstr>
      <vt:lpstr>华文中宋</vt:lpstr>
      <vt:lpstr>华文细黑</vt:lpstr>
      <vt:lpstr>ＭＳ 明朝</vt:lpstr>
      <vt:lpstr>MT Extra</vt:lpstr>
      <vt:lpstr>热</vt:lpstr>
      <vt:lpstr>1_热</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Photoshop.Image.13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Visio.Drawing.11</vt:lpstr>
      <vt:lpstr>Visio.Drawing.11</vt:lpstr>
      <vt:lpstr>Equation.3</vt:lpstr>
      <vt:lpstr>Visio.Drawing.11</vt:lpstr>
      <vt:lpstr>Visio.Drawing.11</vt:lpstr>
      <vt:lpstr>Visio.Drawing.11</vt:lpstr>
      <vt:lpstr>PBrush</vt:lpstr>
      <vt:lpstr>PBrush</vt:lpstr>
      <vt:lpstr>Equation.3</vt:lpstr>
      <vt:lpstr>Equation.3</vt:lpstr>
      <vt:lpstr>Equation.3</vt:lpstr>
      <vt:lpstr>Visio.Drawing.11</vt:lpstr>
      <vt:lpstr>Visio.Drawing.11</vt:lpstr>
      <vt:lpstr>Equation.3</vt:lpstr>
      <vt:lpstr>Equation.3</vt:lpstr>
      <vt:lpstr>Visio.Drawing.11</vt:lpstr>
      <vt:lpstr>Equation.3</vt:lpstr>
      <vt:lpstr>Visio.Drawing.11</vt:lpstr>
      <vt:lpstr>PowerPoint 演示文稿</vt:lpstr>
      <vt:lpstr>第五章 匹配与网络流 </vt:lpstr>
      <vt:lpstr>第五章 匹配与网络流 </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第五章 匹配与网络流</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第五章 匹配与网络流 </vt:lpstr>
      <vt:lpstr>5.3 最佳匹配</vt:lpstr>
      <vt:lpstr>5.3 最佳匹配</vt:lpstr>
      <vt:lpstr>5.3 最佳匹配算法</vt:lpstr>
      <vt:lpstr>5.3 最佳匹配算法</vt:lpstr>
      <vt:lpstr>5.3 最佳匹配算法</vt:lpstr>
      <vt:lpstr>5.3 最佳匹配算法</vt:lpstr>
      <vt:lpstr>5.3 最佳匹配算法</vt:lpstr>
      <vt:lpstr>5.3 最佳匹配算法</vt:lpstr>
      <vt:lpstr>5.3 最佳匹配算法</vt:lpstr>
      <vt:lpstr>5.3 最佳匹配算法</vt:lpstr>
      <vt:lpstr>5.3 最佳匹配算法</vt:lpstr>
      <vt:lpstr>5.3 最佳匹配算法</vt:lpstr>
      <vt:lpstr>第五章 匹配与网络流</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第五章 匹配与网络流 </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第五章 匹配与网络流</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Ford-Fulkerson算法复杂度</vt:lpstr>
      <vt:lpstr>第五章 匹配与网络流</vt:lpstr>
      <vt:lpstr>5.7 最大流的Edmonds-Karp算法</vt:lpstr>
      <vt:lpstr>5.7 最大流的Edmonds-Karp算法</vt:lpstr>
      <vt:lpstr>5.7 最大流的Edmonds-Karp算法</vt:lpstr>
      <vt:lpstr>5.7 最大流的Edmonds-Karp算法</vt:lpstr>
      <vt:lpstr>最大流应用问题</vt:lpstr>
      <vt:lpstr>最大流应用问题</vt:lpstr>
      <vt:lpstr>最大流应用问题</vt:lpstr>
      <vt:lpstr>第五章 匹配与网络流</vt:lpstr>
      <vt:lpstr>5.8 最小费用流</vt:lpstr>
      <vt:lpstr>5.8 最小费用流</vt:lpstr>
      <vt:lpstr>5.8 最小费用流</vt:lpstr>
      <vt:lpstr>5.8 最小费用流</vt:lpstr>
      <vt:lpstr>5.8 最小费用流</vt:lpstr>
      <vt:lpstr>5.8 最小费用流</vt:lpstr>
      <vt:lpstr>空间实验问题</vt:lpstr>
      <vt:lpstr>作业</vt:lpstr>
      <vt:lpstr>本学期课程目标</vt:lpstr>
      <vt:lpstr>本学期图论部分内容</vt:lpstr>
      <vt:lpstr>以前图论笔试题目类型</vt:lpstr>
      <vt:lpstr>填空和选择题</vt:lpstr>
      <vt:lpstr>证明题</vt:lpstr>
      <vt:lpstr>求解题</vt:lpstr>
      <vt:lpstr>求解题</vt:lpstr>
      <vt:lpstr>算法题</vt:lpstr>
      <vt:lpstr>顶点的着色</vt:lpstr>
      <vt:lpstr>结束语</vt:lpstr>
    </vt:vector>
  </TitlesOfParts>
  <Company>软件学院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清华大学图论课件</dc:title>
  <dc:creator>陈莉</dc:creator>
  <cp:lastModifiedBy>zhaochen20</cp:lastModifiedBy>
  <cp:revision>725</cp:revision>
  <dcterms:created xsi:type="dcterms:W3CDTF">2005-12-26T11:55:00Z</dcterms:created>
  <dcterms:modified xsi:type="dcterms:W3CDTF">2021-06-15T10:39:12Z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06B83E0A4FBA4E72A976DEC083FA83C0</vt:lpwstr>
  </property>
  <property fmtid="{D5CDD505-2E9C-101B-9397-08002B2CF9AE}" pid="3" name="KSOProductBuildVer">
    <vt:lpwstr>2052-11.1.0.10577</vt:lpwstr>
  </property>
</Properties>
</file>