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100"/>
  </p:handoutMasterIdLst>
  <p:sldIdLst>
    <p:sldId id="742" r:id="rId4"/>
    <p:sldId id="743" r:id="rId6"/>
    <p:sldId id="765" r:id="rId7"/>
    <p:sldId id="766" r:id="rId8"/>
    <p:sldId id="768" r:id="rId9"/>
    <p:sldId id="756" r:id="rId10"/>
    <p:sldId id="757" r:id="rId11"/>
    <p:sldId id="758" r:id="rId12"/>
    <p:sldId id="759" r:id="rId13"/>
    <p:sldId id="614" r:id="rId14"/>
    <p:sldId id="615" r:id="rId15"/>
    <p:sldId id="616" r:id="rId16"/>
    <p:sldId id="617" r:id="rId17"/>
    <p:sldId id="618" r:id="rId18"/>
    <p:sldId id="619" r:id="rId19"/>
    <p:sldId id="620" r:id="rId20"/>
    <p:sldId id="621" r:id="rId21"/>
    <p:sldId id="727" r:id="rId22"/>
    <p:sldId id="622" r:id="rId23"/>
    <p:sldId id="623" r:id="rId24"/>
    <p:sldId id="624" r:id="rId25"/>
    <p:sldId id="625" r:id="rId26"/>
    <p:sldId id="626" r:id="rId27"/>
    <p:sldId id="627" r:id="rId28"/>
    <p:sldId id="628" r:id="rId29"/>
    <p:sldId id="631" r:id="rId30"/>
    <p:sldId id="632" r:id="rId31"/>
    <p:sldId id="633" r:id="rId32"/>
    <p:sldId id="634" r:id="rId33"/>
    <p:sldId id="630" r:id="rId34"/>
    <p:sldId id="635" r:id="rId35"/>
    <p:sldId id="724" r:id="rId36"/>
    <p:sldId id="725" r:id="rId37"/>
    <p:sldId id="638" r:id="rId38"/>
    <p:sldId id="639" r:id="rId39"/>
    <p:sldId id="640" r:id="rId40"/>
    <p:sldId id="643" r:id="rId41"/>
    <p:sldId id="644" r:id="rId42"/>
    <p:sldId id="641" r:id="rId43"/>
    <p:sldId id="769" r:id="rId44"/>
    <p:sldId id="645" r:id="rId45"/>
    <p:sldId id="646" r:id="rId46"/>
    <p:sldId id="647" r:id="rId47"/>
    <p:sldId id="648" r:id="rId48"/>
    <p:sldId id="649" r:id="rId49"/>
    <p:sldId id="652" r:id="rId50"/>
    <p:sldId id="653" r:id="rId51"/>
    <p:sldId id="654" r:id="rId52"/>
    <p:sldId id="657" r:id="rId53"/>
    <p:sldId id="658" r:id="rId54"/>
    <p:sldId id="659" r:id="rId55"/>
    <p:sldId id="660" r:id="rId56"/>
    <p:sldId id="722" r:id="rId57"/>
    <p:sldId id="723" r:id="rId58"/>
    <p:sldId id="663" r:id="rId59"/>
    <p:sldId id="664" r:id="rId60"/>
    <p:sldId id="728" r:id="rId61"/>
    <p:sldId id="665" r:id="rId62"/>
    <p:sldId id="726" r:id="rId63"/>
    <p:sldId id="668" r:id="rId64"/>
    <p:sldId id="669" r:id="rId65"/>
    <p:sldId id="670" r:id="rId66"/>
    <p:sldId id="671" r:id="rId67"/>
    <p:sldId id="672" r:id="rId68"/>
    <p:sldId id="673" r:id="rId69"/>
    <p:sldId id="674" r:id="rId70"/>
    <p:sldId id="675" r:id="rId71"/>
    <p:sldId id="676" r:id="rId72"/>
    <p:sldId id="762" r:id="rId73"/>
    <p:sldId id="677" r:id="rId74"/>
    <p:sldId id="678" r:id="rId75"/>
    <p:sldId id="680" r:id="rId76"/>
    <p:sldId id="681" r:id="rId77"/>
    <p:sldId id="682" r:id="rId78"/>
    <p:sldId id="683" r:id="rId79"/>
    <p:sldId id="684" r:id="rId80"/>
    <p:sldId id="685" r:id="rId81"/>
    <p:sldId id="686" r:id="rId82"/>
    <p:sldId id="687" r:id="rId83"/>
    <p:sldId id="763" r:id="rId84"/>
    <p:sldId id="688" r:id="rId85"/>
    <p:sldId id="690" r:id="rId86"/>
    <p:sldId id="691" r:id="rId87"/>
    <p:sldId id="693" r:id="rId88"/>
    <p:sldId id="694" r:id="rId89"/>
    <p:sldId id="695" r:id="rId90"/>
    <p:sldId id="696" r:id="rId91"/>
    <p:sldId id="764" r:id="rId92"/>
    <p:sldId id="697" r:id="rId93"/>
    <p:sldId id="698" r:id="rId94"/>
    <p:sldId id="699" r:id="rId95"/>
    <p:sldId id="700" r:id="rId96"/>
    <p:sldId id="701" r:id="rId97"/>
    <p:sldId id="702" r:id="rId98"/>
    <p:sldId id="655" r:id="rId99"/>
  </p:sldIdLst>
  <p:sldSz cx="9144000" cy="6858000" type="screen4x3"/>
  <p:notesSz cx="6735445" cy="9865995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0066"/>
    <a:srgbClr val="9933FF"/>
    <a:srgbClr val="CCECFF"/>
    <a:srgbClr val="66FF99"/>
    <a:srgbClr val="FF5050"/>
    <a:srgbClr val="0000CC"/>
    <a:srgbClr val="FFCC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 autoAdjust="0"/>
    <p:restoredTop sz="97403" autoAdjust="0"/>
  </p:normalViewPr>
  <p:slideViewPr>
    <p:cSldViewPr snapToGrid="0">
      <p:cViewPr varScale="1">
        <p:scale>
          <a:sx n="60" d="100"/>
          <a:sy n="60" d="100"/>
        </p:scale>
        <p:origin x="1380" y="52"/>
      </p:cViewPr>
      <p:guideLst>
        <p:guide orient="horz" pos="2119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078"/>
    </p:cViewPr>
  </p:sorterViewPr>
  <p:notesViewPr>
    <p:cSldViewPr snapToGrid="0">
      <p:cViewPr varScale="1">
        <p:scale>
          <a:sx n="43" d="100"/>
          <a:sy n="43" d="100"/>
        </p:scale>
        <p:origin x="2820" y="51"/>
      </p:cViewPr>
      <p:guideLst>
        <p:guide orient="horz" pos="3048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3" Type="http://schemas.openxmlformats.org/officeDocument/2006/relationships/tableStyles" Target="tableStyles.xml"/><Relationship Id="rId102" Type="http://schemas.openxmlformats.org/officeDocument/2006/relationships/viewProps" Target="viewProps.xml"/><Relationship Id="rId101" Type="http://schemas.openxmlformats.org/officeDocument/2006/relationships/presProps" Target="presProps.xml"/><Relationship Id="rId100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image" Target="../media/image79.wmf"/><Relationship Id="rId7" Type="http://schemas.openxmlformats.org/officeDocument/2006/relationships/image" Target="../media/image78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0" Type="http://schemas.openxmlformats.org/officeDocument/2006/relationships/image" Target="../media/image81.wmf"/><Relationship Id="rId1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63.wmf"/><Relationship Id="rId1" Type="http://schemas.openxmlformats.org/officeDocument/2006/relationships/image" Target="../media/image82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6.emf"/><Relationship Id="rId1" Type="http://schemas.openxmlformats.org/officeDocument/2006/relationships/image" Target="../media/image5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1ABA0ECA-718A-4B3E-8C25-B97E9311319A}" type="slidenum">
              <a:rPr lang="en-US" altLang="ja-JP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0738" y="4699000"/>
            <a:ext cx="5389562" cy="4440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/>
          <a:p>
            <a:pPr lvl="0"/>
            <a:r>
              <a:rPr lang="ja-JP" altLang="en-US" noProof="0"/>
              <a:t>マスタ テキストの書式設定</a:t>
            </a:r>
            <a:endParaRPr lang="ja-JP" altLang="en-US" noProof="0"/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2D44F612-6E70-4630-AAF0-6C87F44533E2}" type="slidenum">
              <a:rPr lang="en-US" altLang="ja-JP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0CBCB-4BB0-4EE6-B090-D3CEA7CA3E20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  <a:noFill/>
        </p:spPr>
        <p:txBody>
          <a:bodyPr/>
          <a:lstStyle/>
          <a:p>
            <a:pPr eaLnBrk="1" hangingPunct="1"/>
            <a:endParaRPr lang="zh-CN" altLang="zh-CN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>
                <a:solidFill>
                  <a:prstClr val="black"/>
                </a:solidFill>
              </a:rPr>
            </a:fld>
            <a:endParaRPr lang="en-US" altLang="ja-JP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D3D7A2-EFBA-4FB8-B6C0-96F6094D284E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8483" name="Rectangle 7"/>
          <p:cNvSpPr txBox="1">
            <a:spLocks noGrp="1" noChangeArrowheads="1"/>
          </p:cNvSpPr>
          <p:nvPr/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defTabSz="844550"/>
            <a:fld id="{AF41C568-BED5-4FF7-955F-0927EA3FC1E6}" type="slidenum">
              <a:rPr lang="en-US" altLang="zh-CN" sz="1200" b="0">
                <a:solidFill>
                  <a:srgbClr val="000000"/>
                </a:solidFill>
              </a:rPr>
            </a:fld>
            <a:endParaRPr lang="en-US" altLang="zh-CN" sz="1200" b="0">
              <a:solidFill>
                <a:srgbClr val="000000"/>
              </a:solidFill>
            </a:endParaRPr>
          </a:p>
        </p:txBody>
      </p:sp>
      <p:sp>
        <p:nvSpPr>
          <p:cNvPr id="148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31" tIns="45716" rIns="91431" bIns="45716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04E7B-C130-4AAA-9BBE-3E1BE5EFC209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1555" name="Rectangle 7"/>
          <p:cNvSpPr txBox="1">
            <a:spLocks noGrp="1" noChangeArrowheads="1"/>
          </p:cNvSpPr>
          <p:nvPr/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defTabSz="844550"/>
            <a:fld id="{D201E4A7-CCD4-4444-8E8C-CCF8148A41B6}" type="slidenum">
              <a:rPr lang="en-US" altLang="zh-CN" sz="1200" b="0">
                <a:solidFill>
                  <a:srgbClr val="000000"/>
                </a:solidFill>
              </a:rPr>
            </a:fld>
            <a:endParaRPr lang="en-US" altLang="zh-CN" sz="1200" b="0">
              <a:solidFill>
                <a:srgbClr val="000000"/>
              </a:solidFill>
            </a:endParaRPr>
          </a:p>
        </p:txBody>
      </p:sp>
      <p:sp>
        <p:nvSpPr>
          <p:cNvPr id="151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15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31" tIns="45716" rIns="91431" bIns="45716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3B45B6-8967-425C-98A5-FC2900599B88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2579" name="Rectangle 7"/>
          <p:cNvSpPr txBox="1">
            <a:spLocks noGrp="1" noChangeArrowheads="1"/>
          </p:cNvSpPr>
          <p:nvPr/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defTabSz="844550"/>
            <a:fld id="{2781C71F-79B4-41AB-B23A-33FB488F9C16}" type="slidenum">
              <a:rPr lang="en-US" altLang="zh-CN" sz="1200" b="0">
                <a:solidFill>
                  <a:srgbClr val="000000"/>
                </a:solidFill>
              </a:rPr>
            </a:fld>
            <a:endParaRPr lang="en-US" altLang="zh-CN" sz="1200" b="0">
              <a:solidFill>
                <a:srgbClr val="000000"/>
              </a:solidFill>
            </a:endParaRPr>
          </a:p>
        </p:txBody>
      </p:sp>
      <p:sp>
        <p:nvSpPr>
          <p:cNvPr id="152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58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31" tIns="45716" rIns="91431" bIns="45716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E74B56-36BD-4E93-9386-78703901A64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9507" name="Rectangle 7"/>
          <p:cNvSpPr txBox="1">
            <a:spLocks noGrp="1" noChangeArrowheads="1"/>
          </p:cNvSpPr>
          <p:nvPr/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defTabSz="844550"/>
            <a:fld id="{7367F13E-0797-4970-877A-BCAC9E34A496}" type="slidenum">
              <a:rPr lang="en-US" altLang="zh-CN" sz="1200" b="0">
                <a:solidFill>
                  <a:srgbClr val="000000"/>
                </a:solidFill>
              </a:rPr>
            </a:fld>
            <a:endParaRPr lang="en-US" altLang="zh-CN" sz="1200" b="0">
              <a:solidFill>
                <a:srgbClr val="000000"/>
              </a:solidFill>
            </a:endParaRPr>
          </a:p>
        </p:txBody>
      </p:sp>
      <p:sp>
        <p:nvSpPr>
          <p:cNvPr id="149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95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31" tIns="45716" rIns="91431" bIns="45716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/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382487-BB7B-4AB4-A7D9-366EE518AA51}" type="slidenum"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30A690-F317-4ED3-8476-06A468B1BCC6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63000" y="6492875"/>
            <a:ext cx="381000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30A690-F317-4ED3-8476-06A468B1BCC6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D0C2F3-97E3-4ABB-B9FC-6B2DF20DC0F6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358BDF7-BDE1-407A-8C7E-D5A0DA949910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C1C769-4ED5-4761-89EE-182A135D0915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63000" y="6492875"/>
            <a:ext cx="381000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41D0E5-B544-4249-9EED-E8B8BB01262A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B1BCC8-560B-4A60-B760-5B343B1339D6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AE9BBA-E48B-4841-BCC2-F4584AB964CE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0364EF-38AA-432F-98B6-70AD81821963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DA7E98-741B-4340-A8A3-83AD39137AB3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DDA199-89A0-4DAA-B10B-8E6B09FDD179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33375"/>
            <a:ext cx="8229600" cy="5688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/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/>
            </a:fld>
            <a:endParaRPr lang="en-US" altLang="ja-JP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/>
            </a:fld>
            <a:endParaRPr lang="en-US" altLang="ja-JP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/>
            </a:fld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/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/>
            </a:fld>
            <a:endParaRPr lang="en-US" altLang="ja-JP"/>
          </a:p>
        </p:txBody>
      </p:sp>
      <p:sp>
        <p:nvSpPr>
          <p:cNvPr id="16" name="Freeform 5"/>
          <p:cNvSpPr/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AFAD0F-6848-4FA4-9C02-A9ED2BF7004B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Freeform 5"/>
          <p:cNvSpPr/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9.png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25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2.png"/><Relationship Id="rId3" Type="http://schemas.openxmlformats.org/officeDocument/2006/relationships/image" Target="../media/image40.wmf"/><Relationship Id="rId2" Type="http://schemas.openxmlformats.org/officeDocument/2006/relationships/oleObject" Target="../embeddings/oleObject4.bin"/><Relationship Id="rId10" Type="http://schemas.openxmlformats.org/officeDocument/2006/relationships/vmlDrawing" Target="../drawings/vmlDrawing3.vml"/><Relationship Id="rId1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7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8.png"/><Relationship Id="rId1" Type="http://schemas.openxmlformats.org/officeDocument/2006/relationships/tags" Target="../tags/tag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4.wmf"/><Relationship Id="rId1" Type="http://schemas.openxmlformats.org/officeDocument/2006/relationships/oleObject" Target="../embeddings/oleObject5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6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57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15.xml"/><Relationship Id="rId12" Type="http://schemas.openxmlformats.org/officeDocument/2006/relationships/image" Target="../media/image61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8.bin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62.wmf"/><Relationship Id="rId1" Type="http://schemas.openxmlformats.org/officeDocument/2006/relationships/oleObject" Target="../embeddings/oleObject14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wmf"/><Relationship Id="rId8" Type="http://schemas.openxmlformats.org/officeDocument/2006/relationships/oleObject" Target="../embeddings/oleObject20.bin"/><Relationship Id="rId7" Type="http://schemas.openxmlformats.org/officeDocument/2006/relationships/oleObject" Target="../embeddings/oleObject19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Relationship Id="rId3" Type="http://schemas.openxmlformats.org/officeDocument/2006/relationships/oleObject" Target="../embeddings/oleObject16.bin"/><Relationship Id="rId2" Type="http://schemas.openxmlformats.org/officeDocument/2006/relationships/image" Target="../media/image63.wmf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15.xml"/><Relationship Id="rId1" Type="http://schemas.openxmlformats.org/officeDocument/2006/relationships/oleObject" Target="../embeddings/oleObject15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21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69.emf"/><Relationship Id="rId1" Type="http://schemas.openxmlformats.org/officeDocument/2006/relationships/oleObject" Target="../embeddings/oleObject22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0.wmf"/><Relationship Id="rId1" Type="http://schemas.openxmlformats.org/officeDocument/2006/relationships/oleObject" Target="../embeddings/oleObject23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oleObject" Target="../embeddings/oleObject27.bin"/><Relationship Id="rId7" Type="http://schemas.openxmlformats.org/officeDocument/2006/relationships/image" Target="../media/image74.wmf"/><Relationship Id="rId6" Type="http://schemas.openxmlformats.org/officeDocument/2006/relationships/oleObject" Target="../embeddings/oleObject26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25.bin"/><Relationship Id="rId3" Type="http://schemas.openxmlformats.org/officeDocument/2006/relationships/image" Target="../media/image72.png"/><Relationship Id="rId23" Type="http://schemas.openxmlformats.org/officeDocument/2006/relationships/vmlDrawing" Target="../drawings/vmlDrawing11.vml"/><Relationship Id="rId22" Type="http://schemas.openxmlformats.org/officeDocument/2006/relationships/slideLayout" Target="../slideLayouts/slideLayout15.xml"/><Relationship Id="rId21" Type="http://schemas.openxmlformats.org/officeDocument/2006/relationships/image" Target="../media/image81.wmf"/><Relationship Id="rId20" Type="http://schemas.openxmlformats.org/officeDocument/2006/relationships/oleObject" Target="../embeddings/oleObject33.bin"/><Relationship Id="rId2" Type="http://schemas.openxmlformats.org/officeDocument/2006/relationships/image" Target="../media/image71.wmf"/><Relationship Id="rId19" Type="http://schemas.openxmlformats.org/officeDocument/2006/relationships/image" Target="../media/image80.wmf"/><Relationship Id="rId18" Type="http://schemas.openxmlformats.org/officeDocument/2006/relationships/oleObject" Target="../embeddings/oleObject32.bin"/><Relationship Id="rId17" Type="http://schemas.openxmlformats.org/officeDocument/2006/relationships/image" Target="../media/image79.wmf"/><Relationship Id="rId16" Type="http://schemas.openxmlformats.org/officeDocument/2006/relationships/oleObject" Target="../embeddings/oleObject31.bin"/><Relationship Id="rId15" Type="http://schemas.openxmlformats.org/officeDocument/2006/relationships/image" Target="../media/image78.wmf"/><Relationship Id="rId14" Type="http://schemas.openxmlformats.org/officeDocument/2006/relationships/oleObject" Target="../embeddings/oleObject30.bin"/><Relationship Id="rId13" Type="http://schemas.openxmlformats.org/officeDocument/2006/relationships/image" Target="../media/image77.wmf"/><Relationship Id="rId12" Type="http://schemas.openxmlformats.org/officeDocument/2006/relationships/oleObject" Target="../embeddings/oleObject29.bin"/><Relationship Id="rId11" Type="http://schemas.openxmlformats.org/officeDocument/2006/relationships/image" Target="../media/image76.wmf"/><Relationship Id="rId10" Type="http://schemas.openxmlformats.org/officeDocument/2006/relationships/oleObject" Target="../embeddings/oleObject28.bin"/><Relationship Id="rId1" Type="http://schemas.openxmlformats.org/officeDocument/2006/relationships/oleObject" Target="../embeddings/oleObject24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82.wmf"/><Relationship Id="rId1" Type="http://schemas.openxmlformats.org/officeDocument/2006/relationships/oleObject" Target="../embeddings/oleObject34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84.w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15.xml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37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92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89.wmf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15.xml"/><Relationship Id="rId12" Type="http://schemas.openxmlformats.org/officeDocument/2006/relationships/image" Target="../media/image95.png"/><Relationship Id="rId11" Type="http://schemas.openxmlformats.org/officeDocument/2006/relationships/image" Target="../media/image94.png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42.bin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96.emf"/><Relationship Id="rId1" Type="http://schemas.openxmlformats.org/officeDocument/2006/relationships/oleObject" Target="../embeddings/oleObject47.bin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97.emf"/><Relationship Id="rId1" Type="http://schemas.openxmlformats.org/officeDocument/2006/relationships/oleObject" Target="../embeddings/oleObject48.bin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98.emf"/><Relationship Id="rId1" Type="http://schemas.openxmlformats.org/officeDocument/2006/relationships/oleObject" Target="../embeddings/oleObject49.bin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99.emf"/><Relationship Id="rId1" Type="http://schemas.openxmlformats.org/officeDocument/2006/relationships/oleObject" Target="../embeddings/oleObject50.bin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00.emf"/><Relationship Id="rId1" Type="http://schemas.openxmlformats.org/officeDocument/2006/relationships/oleObject" Target="../embeddings/oleObject51.bin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2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03.png"/><Relationship Id="rId1" Type="http://schemas.openxmlformats.org/officeDocument/2006/relationships/oleObject" Target="../embeddings/oleObject52.bin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03.png"/><Relationship Id="rId1" Type="http://schemas.openxmlformats.org/officeDocument/2006/relationships/oleObject" Target="../embeddings/oleObject53.bin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://baike.baidu.com/view/66878.htm" TargetMode="External"/><Relationship Id="rId1" Type="http://schemas.openxmlformats.org/officeDocument/2006/relationships/hyperlink" Target="http://baike.baidu.com/view/6397.htm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04.wmf"/><Relationship Id="rId1" Type="http://schemas.openxmlformats.org/officeDocument/2006/relationships/oleObject" Target="../embeddings/oleObject54.bin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105.wmf"/><Relationship Id="rId1" Type="http://schemas.openxmlformats.org/officeDocument/2006/relationships/oleObject" Target="../embeddings/oleObject55.bin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356866" y="5170378"/>
            <a:ext cx="5490610" cy="94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normAutofit fontScale="85000" lnSpcReduction="20000"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陈莉</a:t>
            </a:r>
            <a:endParaRPr kumimoji="0" lang="zh-CN" altLang="en-US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清华大学软件学院</a:t>
            </a:r>
            <a:endParaRPr kumimoji="0" lang="zh-CN" altLang="en-US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计算机辅助设计、图形与可视化研究所</a:t>
            </a:r>
            <a:endParaRPr kumimoji="0" lang="zh-CN" altLang="en-US" sz="2800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77245" y="6065954"/>
            <a:ext cx="185896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/>
            <a:fld id="{D2CAC426-C6FE-4338-ACBA-3820BE5C03D2}" type="datetime2">
              <a:rPr kumimoji="1" lang="zh-CN" altLang="en-US" sz="1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</a:fld>
            <a:endParaRPr lang="en-US" altLang="zh-CN" sz="1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41630" y="1682752"/>
            <a:ext cx="6750750" cy="4636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kumimoji="0" lang="zh-CN" altLang="en-US" sz="72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>     </a:t>
            </a:r>
            <a:r>
              <a:rPr kumimoji="0" lang="zh-CN" altLang="en-US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  <a:r>
              <a:rPr kumimoji="0"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II</a:t>
            </a:r>
            <a:br>
              <a:rPr kumimoji="0"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kumimoji="0" lang="en-US" altLang="zh-CN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―</a:t>
            </a:r>
            <a:r>
              <a:rPr kumimoji="0" lang="zh-CN" altLang="en-US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图论第十一讲</a:t>
            </a:r>
            <a:br>
              <a:rPr kumimoji="0" lang="en-US" altLang="zh-CN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br>
              <a:rPr kumimoji="0" lang="en-US" altLang="zh-CN" sz="72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endParaRPr kumimoji="0" lang="zh-CN" altLang="en-US" sz="7200" dirty="0">
              <a:ln>
                <a:noFill/>
              </a:ln>
              <a:solidFill>
                <a:srgbClr val="C84340">
                  <a:lumMod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匹配与网络流</a:t>
            </a:r>
            <a:endParaRPr lang="zh-CN" altLang="en-US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66046" y="1314450"/>
            <a:ext cx="7632700" cy="4572000"/>
          </a:xfrm>
        </p:spPr>
        <p:txBody>
          <a:bodyPr/>
          <a:lstStyle/>
          <a:p>
            <a:pPr marL="271780" indent="-271780" eaLnBrk="1" hangingPunct="1"/>
            <a:r>
              <a:rPr lang="en-US" altLang="zh-CN" sz="3200" dirty="0">
                <a:latin typeface="宋体" panose="02010600030101010101" pitchFamily="2" charset="-122"/>
              </a:rPr>
              <a:t> </a:t>
            </a:r>
            <a:r>
              <a:rPr lang="zh-CN" altLang="zh-CN" sz="3200" dirty="0">
                <a:solidFill>
                  <a:srgbClr val="B2B2B2"/>
                </a:solidFill>
                <a:latin typeface="宋体" panose="02010600030101010101" pitchFamily="2" charset="-122"/>
              </a:rPr>
              <a:t>二分图的最大匹配</a:t>
            </a:r>
            <a:endParaRPr lang="zh-CN" altLang="zh-CN" sz="3200" dirty="0">
              <a:solidFill>
                <a:srgbClr val="B2B2B2"/>
              </a:solidFill>
              <a:latin typeface="宋体" panose="02010600030101010101" pitchFamily="2" charset="-122"/>
            </a:endParaRPr>
          </a:p>
          <a:p>
            <a:pPr marL="271780" indent="-271780" eaLnBrk="1" hangingPunct="1"/>
            <a:r>
              <a:rPr lang="zh-CN" altLang="en-US" sz="3200" dirty="0">
                <a:solidFill>
                  <a:srgbClr val="FF0066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3200" dirty="0">
                <a:solidFill>
                  <a:srgbClr val="FF0066"/>
                </a:solidFill>
                <a:latin typeface="宋体" panose="02010600030101010101" pitchFamily="2" charset="-122"/>
              </a:rPr>
              <a:t>完全匹配</a:t>
            </a:r>
            <a:endParaRPr lang="zh-CN" altLang="zh-CN" sz="3200" dirty="0">
              <a:solidFill>
                <a:srgbClr val="FF0066"/>
              </a:solidFill>
              <a:latin typeface="宋体" panose="02010600030101010101" pitchFamily="2" charset="-122"/>
            </a:endParaRPr>
          </a:p>
          <a:p>
            <a:pPr marL="271780" indent="-271780" eaLnBrk="1" hangingPunct="1"/>
            <a:r>
              <a:rPr lang="zh-CN" altLang="en-US" sz="3200" dirty="0">
                <a:latin typeface="宋体" panose="02010600030101010101" pitchFamily="2" charset="-122"/>
              </a:rPr>
              <a:t> </a:t>
            </a:r>
            <a:r>
              <a:rPr lang="zh-CN" altLang="zh-CN" sz="3200" dirty="0">
                <a:latin typeface="宋体" panose="02010600030101010101" pitchFamily="2" charset="-122"/>
              </a:rPr>
              <a:t>最佳匹配及其算法</a:t>
            </a:r>
            <a:endParaRPr lang="zh-CN" altLang="zh-CN" sz="3200" dirty="0">
              <a:latin typeface="宋体" panose="02010600030101010101" pitchFamily="2" charset="-122"/>
            </a:endParaRPr>
          </a:p>
          <a:p>
            <a:pPr marL="271780" indent="-271780" eaLnBrk="1" hangingPunct="1"/>
            <a:r>
              <a:rPr lang="zh-CN" altLang="en-US" sz="3200" dirty="0">
                <a:latin typeface="宋体" panose="02010600030101010101" pitchFamily="2" charset="-122"/>
              </a:rPr>
              <a:t> </a:t>
            </a:r>
            <a:r>
              <a:rPr lang="zh-CN" altLang="zh-CN" sz="3200" dirty="0">
                <a:latin typeface="宋体" panose="02010600030101010101" pitchFamily="2" charset="-122"/>
              </a:rPr>
              <a:t>网络流图</a:t>
            </a:r>
            <a:endParaRPr lang="zh-CN" altLang="zh-CN" sz="3200" dirty="0">
              <a:latin typeface="宋体" panose="02010600030101010101" pitchFamily="2" charset="-122"/>
            </a:endParaRPr>
          </a:p>
          <a:p>
            <a:pPr marL="271780" indent="-271780" eaLnBrk="1" hangingPunct="1"/>
            <a:r>
              <a:rPr lang="zh-CN" altLang="en-US" sz="3200" dirty="0">
                <a:latin typeface="宋体" panose="02010600030101010101" pitchFamily="2" charset="-122"/>
              </a:rPr>
              <a:t> </a:t>
            </a:r>
            <a:r>
              <a:rPr lang="zh-CN" altLang="zh-CN" sz="3200" dirty="0">
                <a:latin typeface="宋体" panose="02010600030101010101" pitchFamily="2" charset="-122"/>
              </a:rPr>
              <a:t>Ford-Fulkerson最大流标号算法</a:t>
            </a:r>
            <a:endParaRPr lang="zh-CN" altLang="zh-CN" sz="3200" dirty="0">
              <a:latin typeface="宋体" panose="02010600030101010101" pitchFamily="2" charset="-122"/>
            </a:endParaRPr>
          </a:p>
          <a:p>
            <a:pPr marL="271780" indent="-271780" eaLnBrk="1" hangingPunct="1"/>
            <a:r>
              <a:rPr lang="zh-CN" altLang="en-US" sz="3200" dirty="0">
                <a:latin typeface="宋体" panose="02010600030101010101" pitchFamily="2" charset="-122"/>
              </a:rPr>
              <a:t> </a:t>
            </a:r>
            <a:r>
              <a:rPr lang="zh-CN" altLang="zh-CN" sz="3200" dirty="0">
                <a:latin typeface="宋体" panose="02010600030101010101" pitchFamily="2" charset="-122"/>
              </a:rPr>
              <a:t>最大流的Edmonds-Karp算法</a:t>
            </a:r>
            <a:endParaRPr lang="zh-CN" altLang="zh-CN" sz="3200" dirty="0">
              <a:latin typeface="宋体" panose="02010600030101010101" pitchFamily="2" charset="-122"/>
            </a:endParaRPr>
          </a:p>
          <a:p>
            <a:pPr marL="271780" indent="-271780" eaLnBrk="1" hangingPunct="1"/>
            <a:r>
              <a:rPr lang="zh-CN" altLang="en-US" sz="3200" dirty="0">
                <a:latin typeface="宋体" panose="02010600030101010101" pitchFamily="2" charset="-122"/>
              </a:rPr>
              <a:t> </a:t>
            </a:r>
            <a:r>
              <a:rPr lang="zh-CN" altLang="zh-CN" sz="3200" dirty="0">
                <a:latin typeface="宋体" panose="02010600030101010101" pitchFamily="2" charset="-122"/>
              </a:rPr>
              <a:t>最小费用流</a:t>
            </a:r>
            <a:endParaRPr lang="zh-CN" altLang="zh-CN" sz="3200" dirty="0">
              <a:latin typeface="宋体" panose="02010600030101010101" pitchFamily="2" charset="-122"/>
            </a:endParaRPr>
          </a:p>
          <a:p>
            <a:pPr marL="271780" indent="-271780" eaLnBrk="1" hangingPunct="1"/>
            <a:endParaRPr lang="zh-CN" altLang="zh-CN" sz="32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476250" y="1234165"/>
            <a:ext cx="8326438" cy="8423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989330" indent="-98933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定义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5.1.5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设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G = &lt;V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E&gt;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为二分图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|V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|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|V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|, M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中一个最大匹配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且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|M| = |V</a:t>
            </a:r>
            <a:r>
              <a:rPr lang="en-US" altLang="zh-CN" baseline="-25000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|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则称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到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rgbClr val="FF0066"/>
                </a:solidFill>
                <a:ea typeface="楷体_GB2312" pitchFamily="49" charset="-122"/>
              </a:rPr>
              <a:t>完全匹配</a:t>
            </a:r>
            <a:r>
              <a:rPr lang="en-US" altLang="zh-CN" dirty="0">
                <a:solidFill>
                  <a:srgbClr val="E8DED8"/>
                </a:solidFill>
                <a:ea typeface="楷体_GB2312" pitchFamily="49" charset="-122"/>
              </a:rPr>
              <a:t>;</a:t>
            </a:r>
            <a:endParaRPr lang="en-US" altLang="zh-CN" dirty="0">
              <a:solidFill>
                <a:srgbClr val="E8DED8"/>
              </a:solidFill>
              <a:ea typeface="楷体_GB2312" pitchFamily="49" charset="-122"/>
            </a:endParaRPr>
          </a:p>
        </p:txBody>
      </p:sp>
      <p:sp>
        <p:nvSpPr>
          <p:cNvPr id="1113092" name="Rectangle 4"/>
          <p:cNvSpPr>
            <a:spLocks noChangeArrowheads="1"/>
          </p:cNvSpPr>
          <p:nvPr/>
        </p:nvSpPr>
        <p:spPr bwMode="auto">
          <a:xfrm>
            <a:off x="-694055" y="2178685"/>
            <a:ext cx="9497695" cy="12909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indent="135128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若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|V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| = |V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|,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则完全匹配为</a:t>
            </a:r>
            <a:r>
              <a:rPr lang="zh-CN" altLang="en-US" sz="2600" dirty="0">
                <a:solidFill>
                  <a:srgbClr val="FF0066"/>
                </a:solidFill>
                <a:ea typeface="楷体_GB2312" pitchFamily="49" charset="-122"/>
              </a:rPr>
              <a:t>完美匹配</a:t>
            </a:r>
            <a:r>
              <a:rPr lang="en-US" altLang="zh-CN" sz="2600" dirty="0">
                <a:solidFill>
                  <a:srgbClr val="E8DED8"/>
                </a:solidFill>
                <a:ea typeface="楷体_GB2312" pitchFamily="49" charset="-122"/>
              </a:rPr>
              <a:t>;</a:t>
            </a:r>
            <a:endParaRPr lang="en-US" altLang="zh-CN" sz="2600" dirty="0">
              <a:solidFill>
                <a:srgbClr val="E8DED8"/>
              </a:solidFill>
              <a:ea typeface="楷体_GB2312" pitchFamily="49" charset="-122"/>
            </a:endParaRPr>
          </a:p>
          <a:p>
            <a:pPr indent="135128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若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|V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| &lt; |V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|,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则完全匹配为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中最大匹配。</a:t>
            </a:r>
            <a:endParaRPr lang="zh-CN" altLang="en-US" sz="2600" dirty="0">
              <a:solidFill>
                <a:srgbClr val="000000"/>
              </a:solidFill>
              <a:ea typeface="楷体_GB2312" pitchFamily="49" charset="-122"/>
            </a:endParaRPr>
          </a:p>
          <a:p>
            <a:pPr indent="135128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zh-CN" altLang="en-US" sz="1800" dirty="0">
              <a:solidFill>
                <a:srgbClr val="00B050"/>
              </a:solidFill>
              <a:ea typeface="楷体_GB2312" pitchFamily="49" charset="-122"/>
            </a:endParaRPr>
          </a:p>
        </p:txBody>
      </p:sp>
      <p:sp>
        <p:nvSpPr>
          <p:cNvPr id="1113093" name="Rectangle 5"/>
          <p:cNvSpPr>
            <a:spLocks noChangeArrowheads="1"/>
          </p:cNvSpPr>
          <p:nvPr/>
        </p:nvSpPr>
        <p:spPr bwMode="auto">
          <a:xfrm>
            <a:off x="554038" y="3876083"/>
            <a:ext cx="8166100" cy="8423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indent="63373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下图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(a)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(b)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都存在完全匹配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实线边所示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indent="63373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图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(c)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中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没有完全匹配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实线边组成集合是最大匹配。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113094" name="Picture 6" descr="184c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21488" y="4952725"/>
            <a:ext cx="1809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3095" name="Picture 7" descr="184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6523" y="5049880"/>
            <a:ext cx="2532062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3096" name="Picture 8" descr="184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553" y="4952725"/>
            <a:ext cx="2952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  <a:r>
              <a:rPr lang="en-US" altLang="zh-CN" dirty="0"/>
              <a:t> </a:t>
            </a:r>
            <a:r>
              <a:rPr lang="zh-CN" altLang="en-US" dirty="0"/>
              <a:t>二分图的完全匹配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52525" y="6858000"/>
            <a:ext cx="5048885" cy="2749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135128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50"/>
                </a:solidFill>
                <a:ea typeface="楷体_GB2312" pitchFamily="49" charset="-122"/>
                <a:sym typeface="+mn-ea"/>
              </a:rPr>
              <a:t>//</a:t>
            </a:r>
            <a:r>
              <a:rPr lang="zh-CN" altLang="en-US" dirty="0">
                <a:solidFill>
                  <a:srgbClr val="00B050"/>
                </a:solidFill>
                <a:ea typeface="楷体_GB2312" pitchFamily="49" charset="-122"/>
                <a:sym typeface="+mn-ea"/>
              </a:rPr>
              <a:t>最大匹配是使得边数最多的匹配，一定存在；完全匹配是使得一边里所有点都饱和的匹配，不一定存在，完美匹配就更不一定存在了。但是，如果靠后的匹配存在，那么靠前的匹配必然存在。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Rectangle 2"/>
          <p:cNvSpPr>
            <a:spLocks noChangeArrowheads="1"/>
          </p:cNvSpPr>
          <p:nvPr/>
        </p:nvSpPr>
        <p:spPr bwMode="auto">
          <a:xfrm>
            <a:off x="431800" y="3313718"/>
            <a:ext cx="8166100" cy="812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证  定理的必要性是显然成立的。下面只证明其充分性。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ea typeface="楷体_GB2312" pitchFamily="49" charset="-122"/>
              </a:rPr>
              <a:t>必要性：如果有完全匹配，那</a:t>
            </a:r>
            <a:r>
              <a:rPr lang="en-US" altLang="zh-CN" sz="2000" dirty="0">
                <a:solidFill>
                  <a:srgbClr val="00B050"/>
                </a:solidFill>
                <a:ea typeface="楷体_GB2312" pitchFamily="49" charset="-122"/>
              </a:rPr>
              <a:t>V1</a:t>
            </a:r>
            <a:r>
              <a:rPr lang="zh-CN" altLang="en-US" sz="2000" dirty="0">
                <a:solidFill>
                  <a:srgbClr val="00B050"/>
                </a:solidFill>
                <a:ea typeface="楷体_GB2312" pitchFamily="49" charset="-122"/>
              </a:rPr>
              <a:t>中任</a:t>
            </a:r>
            <a:r>
              <a:rPr lang="en-US" altLang="zh-CN" sz="2000" dirty="0">
                <a:solidFill>
                  <a:srgbClr val="00B050"/>
                </a:solidFill>
                <a:ea typeface="楷体_GB2312" pitchFamily="49" charset="-122"/>
              </a:rPr>
              <a:t>k</a:t>
            </a:r>
            <a:r>
              <a:rPr lang="zh-CN" altLang="en-US" sz="2000" dirty="0">
                <a:solidFill>
                  <a:srgbClr val="00B050"/>
                </a:solidFill>
                <a:ea typeface="楷体_GB2312" pitchFamily="49" charset="-122"/>
              </a:rPr>
              <a:t>个点都一定和</a:t>
            </a:r>
            <a:r>
              <a:rPr lang="en-US" altLang="zh-CN" sz="2000" dirty="0">
                <a:solidFill>
                  <a:srgbClr val="00B050"/>
                </a:solidFill>
                <a:ea typeface="楷体_GB2312" pitchFamily="49" charset="-122"/>
              </a:rPr>
              <a:t>V2</a:t>
            </a:r>
            <a:r>
              <a:rPr lang="zh-CN" altLang="en-US" sz="2000" dirty="0">
                <a:solidFill>
                  <a:srgbClr val="00B050"/>
                </a:solidFill>
                <a:ea typeface="楷体_GB2312" pitchFamily="49" charset="-122"/>
              </a:rPr>
              <a:t>中</a:t>
            </a:r>
            <a:r>
              <a:rPr lang="en-US" altLang="zh-CN" sz="2000" dirty="0">
                <a:solidFill>
                  <a:srgbClr val="00B050"/>
                </a:solidFill>
                <a:ea typeface="楷体_GB2312" pitchFamily="49" charset="-122"/>
              </a:rPr>
              <a:t>k</a:t>
            </a:r>
            <a:r>
              <a:rPr lang="zh-CN" altLang="en-US" sz="2000" dirty="0">
                <a:solidFill>
                  <a:srgbClr val="00B050"/>
                </a:solidFill>
                <a:ea typeface="楷体_GB2312" pitchFamily="49" charset="-122"/>
              </a:rPr>
              <a:t>个点相关联</a:t>
            </a:r>
            <a:endParaRPr lang="zh-CN" altLang="en-US" sz="2000" dirty="0">
              <a:solidFill>
                <a:srgbClr val="00B050"/>
              </a:solidFill>
              <a:ea typeface="楷体_GB2312" pitchFamily="49" charset="-122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431800" y="1154113"/>
            <a:ext cx="8166100" cy="131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082675" indent="-1082675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5.2.1(Hall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定理，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1935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年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en-US" altLang="zh-CN" dirty="0">
                <a:solidFill>
                  <a:srgbClr val="E8DED8"/>
                </a:solidFill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二分图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G = &lt;V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E&gt;,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|V</a:t>
            </a:r>
            <a:r>
              <a:rPr lang="en-US" altLang="zh-CN" baseline="-25000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| 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|V</a:t>
            </a:r>
            <a:r>
              <a:rPr lang="en-US" altLang="zh-CN" baseline="-25000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|,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G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中存在从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到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的完全匹配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当且仅当</a:t>
            </a:r>
            <a:r>
              <a:rPr lang="en-US" altLang="zh-CN" u="sng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u="sng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u="sng" dirty="0">
                <a:solidFill>
                  <a:srgbClr val="000000"/>
                </a:solidFill>
                <a:ea typeface="楷体_GB2312" pitchFamily="49" charset="-122"/>
              </a:rPr>
              <a:t>中</a:t>
            </a:r>
            <a:endParaRPr lang="en-US" altLang="zh-CN" u="sng" dirty="0">
              <a:solidFill>
                <a:srgbClr val="000000"/>
              </a:solidFill>
              <a:ea typeface="楷体_GB2312" pitchFamily="49" charset="-122"/>
            </a:endParaRPr>
          </a:p>
          <a:p>
            <a:pPr marL="1082675" indent="-1082675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           </a:t>
            </a:r>
            <a:r>
              <a:rPr lang="en-US" altLang="zh-CN" u="sng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u="sng" dirty="0">
                <a:solidFill>
                  <a:srgbClr val="FF0000"/>
                </a:solidFill>
                <a:highlight>
                  <a:srgbClr val="FFFF00"/>
                </a:highlight>
                <a:ea typeface="楷体_GB2312" pitchFamily="49" charset="-122"/>
              </a:rPr>
              <a:t>任意</a:t>
            </a:r>
            <a:r>
              <a:rPr lang="en-US" altLang="zh-CN" u="sng" dirty="0">
                <a:solidFill>
                  <a:srgbClr val="FF0000"/>
                </a:solidFill>
                <a:highlight>
                  <a:srgbClr val="FFFF00"/>
                </a:highlight>
                <a:ea typeface="楷体_GB2312" pitchFamily="49" charset="-122"/>
              </a:rPr>
              <a:t>k</a:t>
            </a:r>
            <a:r>
              <a:rPr lang="zh-CN" altLang="en-US" u="sng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个顶点至少与</a:t>
            </a:r>
            <a:r>
              <a:rPr lang="en-US" altLang="zh-CN" u="sng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V</a:t>
            </a:r>
            <a:r>
              <a:rPr lang="en-US" altLang="zh-CN" u="sng" baseline="-25000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2</a:t>
            </a:r>
            <a:r>
              <a:rPr lang="zh-CN" altLang="en-US" u="sng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中的</a:t>
            </a:r>
            <a:r>
              <a:rPr lang="en-US" altLang="zh-CN" u="sng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k</a:t>
            </a:r>
            <a:r>
              <a:rPr lang="zh-CN" altLang="en-US" u="sng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个顶点相邻 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(k=1..|V</a:t>
            </a:r>
            <a:r>
              <a:rPr lang="en-US" altLang="zh-CN" baseline="-25000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|)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000000"/>
              </a:solidFill>
              <a:highlight>
                <a:srgbClr val="FFFF00"/>
              </a:highlight>
              <a:ea typeface="楷体_GB2312" pitchFamily="49" charset="-122"/>
            </a:endParaRPr>
          </a:p>
        </p:txBody>
      </p:sp>
      <p:sp>
        <p:nvSpPr>
          <p:cNvPr id="1114116" name="Rectangle 4"/>
          <p:cNvSpPr>
            <a:spLocks noChangeArrowheads="1"/>
          </p:cNvSpPr>
          <p:nvPr/>
        </p:nvSpPr>
        <p:spPr bwMode="auto">
          <a:xfrm>
            <a:off x="353884" y="4156998"/>
            <a:ext cx="8566959" cy="274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M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中一个最大匹配，下面证明它就是完全匹配。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不是完全匹配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则在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中一定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存在一个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M-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非饱和点</a:t>
            </a:r>
            <a:r>
              <a:rPr lang="en-US" altLang="zh-CN" i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且存在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边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-M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i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关联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否则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将是孤立点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这与“已知条件”相矛盾。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反证法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相邻的顶点都是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M-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饱和点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若存在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为非饱和点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M’ = M∪(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也是匹配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这显然与“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为最大匹配”相矛盾。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14118" name="AutoShape 6"/>
          <p:cNvSpPr>
            <a:spLocks noChangeArrowheads="1"/>
          </p:cNvSpPr>
          <p:nvPr/>
        </p:nvSpPr>
        <p:spPr bwMode="auto">
          <a:xfrm>
            <a:off x="319940" y="2415419"/>
            <a:ext cx="2681287" cy="866775"/>
          </a:xfrm>
          <a:prstGeom prst="wedgeRoundRectCallout">
            <a:avLst>
              <a:gd name="adj1" fmla="val -12829"/>
              <a:gd name="adj2" fmla="val -11969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0" rIns="0" bIns="0">
            <a:spAutoFit/>
            <a:flatTx/>
          </a:bodyPr>
          <a:lstStyle/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定理中的条件常称为“</a:t>
            </a:r>
            <a:r>
              <a:rPr lang="zh-CN" altLang="en-US" sz="2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楷体_GB2312" pitchFamily="49" charset="-122"/>
              </a:rPr>
              <a:t>相异性条件”</a:t>
            </a:r>
            <a:endParaRPr lang="zh-CN" altLang="en-US" sz="2200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  <a:r>
              <a:rPr lang="en-US" altLang="zh-CN" dirty="0"/>
              <a:t> </a:t>
            </a:r>
            <a:r>
              <a:rPr lang="zh-CN" altLang="en-US" dirty="0"/>
              <a:t>二分图的完全匹配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55010" y="2821940"/>
            <a:ext cx="38588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  <a:sym typeface="+mn-ea"/>
              </a:rPr>
              <a:t>//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  <a:sym typeface="+mn-ea"/>
              </a:rPr>
              <a:t>相异性条件是充要条件</a:t>
            </a:r>
            <a:endParaRPr lang="zh-CN" altLang="en-US" dirty="0">
              <a:solidFill>
                <a:srgbClr val="FF0000"/>
              </a:solidFill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1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14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14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14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4114" grpId="0"/>
      <p:bldP spid="111411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Rectangle 2"/>
          <p:cNvSpPr>
            <a:spLocks noChangeArrowheads="1"/>
          </p:cNvSpPr>
          <p:nvPr/>
        </p:nvSpPr>
        <p:spPr bwMode="auto">
          <a:xfrm>
            <a:off x="384400" y="1925209"/>
            <a:ext cx="8505825" cy="4007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0850">
              <a:lnSpc>
                <a:spcPct val="12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考虑从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出发尽可能长的所有交错路径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是最大匹配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由定理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5.1.1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这些交错路径都不是可增广的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即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每条路径异于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的端点一定是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M-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饱和点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450850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这些端点全在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450850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 = {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|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出发的交错路径上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450850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= {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|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出发的交错路径上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45085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由于各条交错路径的两个端点全在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|S| = |T|+1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45085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这正说明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|T|+1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个顶点只与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|T|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个顶点相邻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这矛盾于相异性条件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因而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中不可能存在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M-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非饱和点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故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是完全匹配。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576943" y="1306513"/>
            <a:ext cx="14221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ea typeface="楷体_GB2312" pitchFamily="49" charset="-122"/>
              </a:rPr>
              <a:t>证（续）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  <a:r>
              <a:rPr lang="en-US" altLang="zh-CN" dirty="0"/>
              <a:t> </a:t>
            </a:r>
            <a:r>
              <a:rPr lang="zh-CN" altLang="en-US" dirty="0"/>
              <a:t>二分图的完全匹配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5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5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5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15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15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609372" y="2735487"/>
            <a:ext cx="8166100" cy="3136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indent="63373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由已知条件可知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: 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中任意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m(1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m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|V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|)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个顶点至少关联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m*k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条边。</a:t>
            </a:r>
            <a:endParaRPr lang="zh-CN" altLang="en-US" sz="2600" dirty="0">
              <a:solidFill>
                <a:srgbClr val="000000"/>
              </a:solidFill>
              <a:ea typeface="楷体_GB2312" pitchFamily="49" charset="-122"/>
            </a:endParaRPr>
          </a:p>
          <a:p>
            <a:pPr indent="63373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又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中每个顶点至多关联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条边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所以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这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m*k</a:t>
            </a:r>
            <a:r>
              <a:rPr lang="zh-CN" altLang="en-US" sz="2600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条边至少关联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中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m</a:t>
            </a:r>
            <a:r>
              <a:rPr lang="zh-CN" altLang="en-US" sz="2600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个顶点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因此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二分图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满足相异性条件。</a:t>
            </a:r>
            <a:endParaRPr lang="zh-CN" altLang="en-US" sz="2600" dirty="0">
              <a:solidFill>
                <a:srgbClr val="000000"/>
              </a:solidFill>
              <a:ea typeface="楷体_GB2312" pitchFamily="49" charset="-122"/>
            </a:endParaRPr>
          </a:p>
          <a:p>
            <a:pPr indent="63373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a typeface="楷体_GB2312" pitchFamily="49" charset="-122"/>
              </a:rPr>
              <a:t>//</a:t>
            </a:r>
            <a:r>
              <a:rPr lang="zh-CN" altLang="en-US" sz="20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a typeface="楷体_GB2312" pitchFamily="49" charset="-122"/>
              </a:rPr>
              <a:t>这个推论相当于把关于结点数的讨论转化成关于点</a:t>
            </a:r>
            <a:r>
              <a:rPr lang="en-US" altLang="zh-CN" sz="20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a typeface="楷体_GB2312" pitchFamily="49" charset="-122"/>
              </a:rPr>
              <a:t>deg</a:t>
            </a:r>
            <a:r>
              <a:rPr lang="zh-CN" altLang="en-US" sz="20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a typeface="楷体_GB2312" pitchFamily="49" charset="-122"/>
              </a:rPr>
              <a:t>的讨论</a:t>
            </a:r>
            <a:endParaRPr lang="zh-CN" altLang="en-US" sz="26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a typeface="楷体_GB2312" pitchFamily="49" charset="-122"/>
            </a:endParaRPr>
          </a:p>
          <a:p>
            <a:pPr indent="63373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由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Hall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定理可知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: 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中一定存在完全匹配。</a:t>
            </a:r>
            <a:endParaRPr lang="zh-CN" altLang="en-US" sz="2600" dirty="0">
              <a:solidFill>
                <a:srgbClr val="000000"/>
              </a:solidFill>
              <a:ea typeface="楷体_GB2312" pitchFamily="49" charset="-122"/>
            </a:endParaRPr>
          </a:p>
          <a:p>
            <a:pPr indent="63373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a typeface="楷体_GB2312" pitchFamily="49" charset="-122"/>
              </a:rPr>
              <a:t>Hall定理就是相异性条件</a:t>
            </a:r>
            <a:endParaRPr lang="en-US" altLang="zh-CN" sz="20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a typeface="楷体_GB2312" pitchFamily="49" charset="-122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609372" y="1295625"/>
            <a:ext cx="8166100" cy="1428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  <a:ea typeface="楷体_GB2312" pitchFamily="49" charset="-122"/>
              </a:rPr>
              <a:t>推论</a:t>
            </a:r>
            <a:r>
              <a:rPr lang="en-US" altLang="zh-CN" sz="2600" dirty="0">
                <a:solidFill>
                  <a:srgbClr val="FF0000"/>
                </a:solidFill>
                <a:ea typeface="楷体_GB2312" pitchFamily="49" charset="-122"/>
              </a:rPr>
              <a:t>5.2.1</a:t>
            </a:r>
            <a:r>
              <a:rPr lang="en-US" altLang="zh-CN" sz="2600" dirty="0">
                <a:solidFill>
                  <a:srgbClr val="E8DED8"/>
                </a:solidFill>
                <a:ea typeface="楷体_GB2312" pitchFamily="49" charset="-122"/>
              </a:rPr>
              <a:t> 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设二分图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 = &lt;V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E&gt;, 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中每个顶点至少关联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k(k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1)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条边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而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中每个顶点至多关联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条边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则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中存在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到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的完全匹配。</a:t>
            </a:r>
            <a:endParaRPr lang="zh-CN" altLang="en-US" sz="26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116163" name="Rectangle 3"/>
          <p:cNvSpPr>
            <a:spLocks noChangeArrowheads="1"/>
          </p:cNvSpPr>
          <p:nvPr/>
        </p:nvSpPr>
        <p:spPr bwMode="auto">
          <a:xfrm>
            <a:off x="609372" y="2708500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证</a:t>
            </a:r>
            <a:endParaRPr lang="zh-CN" altLang="en-US" sz="26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554444" y="5897470"/>
            <a:ext cx="8166100" cy="96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indent="63373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CC"/>
                </a:solidFill>
                <a:ea typeface="楷体_GB2312" pitchFamily="49" charset="-122"/>
              </a:rPr>
              <a:t>我们常称推论</a:t>
            </a:r>
            <a:r>
              <a:rPr lang="en-US" altLang="zh-CN" sz="2600" dirty="0">
                <a:solidFill>
                  <a:srgbClr val="0000CC"/>
                </a:solidFill>
                <a:ea typeface="楷体_GB2312" pitchFamily="49" charset="-122"/>
              </a:rPr>
              <a:t>5.2.1</a:t>
            </a:r>
            <a:r>
              <a:rPr lang="zh-CN" altLang="en-US" sz="2600" dirty="0">
                <a:solidFill>
                  <a:srgbClr val="0000CC"/>
                </a:solidFill>
                <a:ea typeface="楷体_GB2312" pitchFamily="49" charset="-122"/>
              </a:rPr>
              <a:t>中的条件为</a:t>
            </a:r>
            <a:r>
              <a:rPr lang="en-US" altLang="zh-CN" sz="2600" dirty="0">
                <a:solidFill>
                  <a:srgbClr val="FF0000"/>
                </a:solidFill>
                <a:ea typeface="楷体_GB2312" pitchFamily="49" charset="-122"/>
              </a:rPr>
              <a:t>k(k&gt;=1)</a:t>
            </a:r>
            <a:r>
              <a:rPr lang="zh-CN" altLang="en-US" sz="2600" dirty="0">
                <a:solidFill>
                  <a:srgbClr val="FF0000"/>
                </a:solidFill>
                <a:ea typeface="楷体_GB2312" pitchFamily="49" charset="-122"/>
              </a:rPr>
              <a:t>条件</a:t>
            </a:r>
            <a:r>
              <a:rPr lang="zh-CN" altLang="en-US" sz="2600" dirty="0">
                <a:solidFill>
                  <a:srgbClr val="0000CC"/>
                </a:solidFill>
                <a:ea typeface="楷体_GB2312" pitchFamily="49" charset="-122"/>
              </a:rPr>
              <a:t>。</a:t>
            </a:r>
            <a:endParaRPr lang="zh-CN" altLang="en-US" sz="2600" dirty="0">
              <a:solidFill>
                <a:srgbClr val="0000CC"/>
              </a:solidFill>
              <a:ea typeface="楷体_GB2312" pitchFamily="49" charset="-122"/>
            </a:endParaRPr>
          </a:p>
          <a:p>
            <a:pPr indent="63373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CC"/>
                </a:solidFill>
                <a:ea typeface="楷体_GB2312" pitchFamily="49" charset="-122"/>
              </a:rPr>
              <a:t>满足相异性条件并不一定满足</a:t>
            </a:r>
            <a:r>
              <a:rPr lang="en-US" altLang="zh-CN" sz="2600" dirty="0">
                <a:solidFill>
                  <a:srgbClr val="0000CC"/>
                </a:solidFill>
                <a:ea typeface="楷体_GB2312" pitchFamily="49" charset="-122"/>
              </a:rPr>
              <a:t>k</a:t>
            </a:r>
            <a:r>
              <a:rPr lang="zh-CN" altLang="en-US" sz="2600" dirty="0">
                <a:solidFill>
                  <a:srgbClr val="0000CC"/>
                </a:solidFill>
                <a:ea typeface="楷体_GB2312" pitchFamily="49" charset="-122"/>
              </a:rPr>
              <a:t>条件。</a:t>
            </a:r>
            <a:endParaRPr lang="zh-CN" altLang="en-US" sz="2600" dirty="0">
              <a:solidFill>
                <a:srgbClr val="0000CC"/>
              </a:solidFill>
              <a:ea typeface="楷体_GB2312" pitchFamily="49" charset="-122"/>
            </a:endParaRPr>
          </a:p>
        </p:txBody>
      </p:sp>
      <p:sp>
        <p:nvSpPr>
          <p:cNvPr id="8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  <a:r>
              <a:rPr lang="en-US" altLang="zh-CN" dirty="0"/>
              <a:t> </a:t>
            </a:r>
            <a:r>
              <a:rPr lang="zh-CN" altLang="en-US" dirty="0"/>
              <a:t>二分图的完全匹配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63" grpId="0"/>
      <p:bldP spid="11161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ChangeArrowheads="1"/>
          </p:cNvSpPr>
          <p:nvPr/>
        </p:nvSpPr>
        <p:spPr bwMode="auto">
          <a:xfrm>
            <a:off x="316596" y="1285873"/>
            <a:ext cx="8101013" cy="54438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44500" indent="-444500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例：在一个舞会上男女各占一半，假定每位男士都认识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位女士，每位女士都认识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位男士，那么一定可以安排得当，使每位都有认识的人作为舞伴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marL="444500" indent="-444500"/>
            <a:r>
              <a:rPr lang="en-US" altLang="zh-CN" dirty="0">
                <a:solidFill>
                  <a:srgbClr val="00B050"/>
                </a:solidFill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B050"/>
                </a:solidFill>
                <a:ea typeface="楷体_GB2312" pitchFamily="49" charset="-122"/>
              </a:rPr>
              <a:t>认识的意思是互相认识</a:t>
            </a:r>
            <a:endParaRPr lang="zh-CN" altLang="en-US" dirty="0">
              <a:solidFill>
                <a:srgbClr val="00B050"/>
              </a:solidFill>
              <a:ea typeface="楷体_GB2312" pitchFamily="49" charset="-122"/>
            </a:endParaRPr>
          </a:p>
          <a:p>
            <a:pPr marL="444500" indent="-444500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     解：用结点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表示每位男士，结点</a:t>
            </a:r>
            <a:r>
              <a:rPr lang="en-US" altLang="zh-CN" dirty="0" err="1">
                <a:solidFill>
                  <a:srgbClr val="000000"/>
                </a:solidFill>
                <a:ea typeface="楷体_GB2312" pitchFamily="49" charset="-122"/>
              </a:rPr>
              <a:t>y</a:t>
            </a:r>
            <a:r>
              <a:rPr lang="en-US" altLang="zh-CN" baseline="-25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表示每位女士，互相认识者用边连之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marL="720725" indent="-720725"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     于是得到二分图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G=(X,Y,E)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，图中每个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结点有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d(x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) =k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，每个</a:t>
            </a:r>
            <a:r>
              <a:rPr lang="en-US" altLang="zh-CN" dirty="0" err="1">
                <a:solidFill>
                  <a:srgbClr val="000000"/>
                </a:solidFill>
                <a:ea typeface="楷体_GB2312" pitchFamily="49" charset="-122"/>
              </a:rPr>
              <a:t>y</a:t>
            </a:r>
            <a:r>
              <a:rPr lang="en-US" altLang="zh-CN" baseline="-25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结点有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d(</a:t>
            </a:r>
            <a:r>
              <a:rPr lang="en-US" altLang="zh-CN" dirty="0" err="1">
                <a:solidFill>
                  <a:srgbClr val="000000"/>
                </a:solidFill>
                <a:ea typeface="楷体_GB2312" pitchFamily="49" charset="-122"/>
              </a:rPr>
              <a:t>y</a:t>
            </a:r>
            <a:r>
              <a:rPr lang="en-US" altLang="zh-CN" baseline="-25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) =k</a:t>
            </a: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  <a:p>
            <a:pPr marL="720725" indent="-720725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满足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d(x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) ≥k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d(</a:t>
            </a:r>
            <a:r>
              <a:rPr lang="en-US" altLang="zh-CN" dirty="0" err="1">
                <a:solidFill>
                  <a:srgbClr val="000000"/>
                </a:solidFill>
                <a:ea typeface="楷体_GB2312" pitchFamily="49" charset="-122"/>
              </a:rPr>
              <a:t>y</a:t>
            </a:r>
            <a:r>
              <a:rPr lang="en-US" altLang="zh-CN" baseline="-25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) ≤k</a:t>
            </a: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  <a:p>
            <a:pPr marL="720725" indent="-720725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由推论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5.2.1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到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Y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有完美匹配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marL="444500" indent="-444500" algn="l">
              <a:lnSpc>
                <a:spcPct val="100000"/>
              </a:lnSpc>
              <a:buClrTx/>
              <a:buSzTx/>
              <a:buFontTx/>
            </a:pPr>
            <a:r>
              <a:rPr lang="en-US" altLang="zh-CN" dirty="0">
                <a:solidFill>
                  <a:srgbClr val="00B050"/>
                </a:solidFill>
                <a:ea typeface="楷体_GB2312" pitchFamily="49" charset="-122"/>
              </a:rPr>
              <a:t>//5.21只能推知有完全匹配，加上两边人数相等的条件，从而有了完美匹配</a:t>
            </a:r>
            <a:endParaRPr lang="en-US" altLang="zh-CN" dirty="0">
              <a:solidFill>
                <a:srgbClr val="00B050"/>
              </a:solidFill>
              <a:ea typeface="楷体_GB2312" pitchFamily="49" charset="-122"/>
            </a:endParaRPr>
          </a:p>
          <a:p>
            <a:pPr marL="720725" indent="-720725"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就是一种安排方案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  <a:r>
              <a:rPr lang="en-US" altLang="zh-CN" dirty="0"/>
              <a:t> </a:t>
            </a:r>
            <a:r>
              <a:rPr lang="zh-CN" altLang="en-US" dirty="0"/>
              <a:t>二分图的完全匹配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8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8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8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8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18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Rectangle 2"/>
          <p:cNvSpPr>
            <a:spLocks noChangeArrowheads="1"/>
          </p:cNvSpPr>
          <p:nvPr/>
        </p:nvSpPr>
        <p:spPr bwMode="auto">
          <a:xfrm>
            <a:off x="522288" y="4014788"/>
            <a:ext cx="2476500" cy="1428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满足相异性条件</a:t>
            </a:r>
            <a:endParaRPr lang="zh-CN" altLang="en-US" sz="2600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不满足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条件，</a:t>
            </a:r>
            <a:endParaRPr lang="zh-CN" altLang="en-US" sz="2600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存在完全匹配。</a:t>
            </a:r>
            <a:endParaRPr lang="zh-CN" altLang="en-US" sz="26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58371" name="Picture 3" descr="184c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642100" y="1647825"/>
            <a:ext cx="1809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 descr="184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2200" y="1647825"/>
            <a:ext cx="2667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5" descr="184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450" y="1647825"/>
            <a:ext cx="2952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7191" name="Rectangle 7"/>
          <p:cNvSpPr>
            <a:spLocks noChangeArrowheads="1"/>
          </p:cNvSpPr>
          <p:nvPr/>
        </p:nvSpPr>
        <p:spPr bwMode="auto">
          <a:xfrm>
            <a:off x="3402013" y="4014788"/>
            <a:ext cx="2476500" cy="1428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满足相异性条件</a:t>
            </a:r>
            <a:endParaRPr lang="zh-CN" altLang="en-US" sz="260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满足</a:t>
            </a:r>
            <a:r>
              <a:rPr lang="en-US" altLang="zh-CN" sz="260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条件，</a:t>
            </a:r>
            <a:endParaRPr lang="zh-CN" altLang="en-US" sz="260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存在完全匹配。</a:t>
            </a:r>
            <a:endParaRPr lang="zh-CN" altLang="en-US" sz="26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117192" name="Rectangle 8"/>
          <p:cNvSpPr>
            <a:spLocks noChangeArrowheads="1"/>
          </p:cNvSpPr>
          <p:nvPr/>
        </p:nvSpPr>
        <p:spPr bwMode="auto">
          <a:xfrm>
            <a:off x="6192838" y="4014788"/>
            <a:ext cx="2746375" cy="1428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不满足相异性条件</a:t>
            </a:r>
            <a:endParaRPr lang="zh-CN" altLang="en-US" sz="260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更不满足</a:t>
            </a:r>
            <a:r>
              <a:rPr lang="en-US" altLang="zh-CN" sz="260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条件，</a:t>
            </a:r>
            <a:endParaRPr lang="zh-CN" altLang="en-US" sz="260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不存在完全匹配。</a:t>
            </a:r>
            <a:endParaRPr lang="zh-CN" altLang="en-US" sz="26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  <a:r>
              <a:rPr lang="en-US" altLang="zh-CN" dirty="0"/>
              <a:t> </a:t>
            </a:r>
            <a:r>
              <a:rPr lang="zh-CN" altLang="en-US" dirty="0"/>
              <a:t>二分图的完全匹配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186" grpId="0"/>
      <p:bldP spid="1117191" grpId="0" autoUpdateAnimBg="0"/>
      <p:bldP spid="111719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62" name="Rectangle 2"/>
          <p:cNvSpPr>
            <a:spLocks noChangeArrowheads="1"/>
          </p:cNvSpPr>
          <p:nvPr/>
        </p:nvSpPr>
        <p:spPr bwMode="auto">
          <a:xfrm>
            <a:off x="319903" y="1244301"/>
            <a:ext cx="8634798" cy="52622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82550" indent="-82550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5.2.2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在二分图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G=(X,Y,E)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中，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到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Y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的最大匹配边数是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marL="82550" indent="-82550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                 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|X|-δ(G)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marL="82550" indent="-82550">
              <a:spcBef>
                <a:spcPct val="50000"/>
              </a:spcBef>
            </a:pPr>
            <a:r>
              <a:rPr lang="en-US" altLang="zh-CN" dirty="0">
                <a:solidFill>
                  <a:srgbClr val="92D050"/>
                </a:solidFill>
                <a:ea typeface="楷体_GB2312" pitchFamily="49" charset="-122"/>
                <a:sym typeface="+mn-ea"/>
              </a:rPr>
              <a:t>δ</a:t>
            </a:r>
            <a:r>
              <a:rPr lang="zh-CN" altLang="en-US" dirty="0">
                <a:solidFill>
                  <a:srgbClr val="92D050"/>
                </a:solidFill>
                <a:ea typeface="楷体_GB2312" pitchFamily="49" charset="-122"/>
                <a:sym typeface="+mn-ea"/>
              </a:rPr>
              <a:t>（</a:t>
            </a:r>
            <a:r>
              <a:rPr lang="en-US" altLang="zh-CN" dirty="0">
                <a:solidFill>
                  <a:srgbClr val="92D050"/>
                </a:solidFill>
                <a:ea typeface="楷体_GB2312" pitchFamily="49" charset="-122"/>
                <a:sym typeface="+mn-ea"/>
              </a:rPr>
              <a:t>A</a:t>
            </a:r>
            <a:r>
              <a:rPr lang="zh-CN" altLang="en-US" dirty="0">
                <a:solidFill>
                  <a:srgbClr val="92D050"/>
                </a:solidFill>
                <a:ea typeface="楷体_GB2312" pitchFamily="49" charset="-122"/>
                <a:sym typeface="+mn-ea"/>
              </a:rPr>
              <a:t>）</a:t>
            </a:r>
            <a:r>
              <a:rPr lang="en-US" altLang="zh-CN" dirty="0">
                <a:solidFill>
                  <a:srgbClr val="92D050"/>
                </a:solidFill>
                <a:ea typeface="楷体_GB2312" pitchFamily="49" charset="-122"/>
                <a:sym typeface="+mn-ea"/>
              </a:rPr>
              <a:t>&lt;0</a:t>
            </a:r>
            <a:r>
              <a:rPr lang="zh-CN" altLang="en-US" dirty="0">
                <a:solidFill>
                  <a:srgbClr val="92D050"/>
                </a:solidFill>
                <a:ea typeface="楷体_GB2312" pitchFamily="49" charset="-122"/>
                <a:sym typeface="+mn-ea"/>
              </a:rPr>
              <a:t>的意思是</a:t>
            </a:r>
            <a:r>
              <a:rPr lang="en-US" altLang="zh-CN" dirty="0">
                <a:solidFill>
                  <a:srgbClr val="92D050"/>
                </a:solidFill>
                <a:ea typeface="楷体_GB2312" pitchFamily="49" charset="-122"/>
                <a:sym typeface="+mn-ea"/>
              </a:rPr>
              <a:t>X</a:t>
            </a:r>
            <a:r>
              <a:rPr lang="zh-CN" altLang="en-US" dirty="0">
                <a:solidFill>
                  <a:srgbClr val="92D050"/>
                </a:solidFill>
                <a:ea typeface="楷体_GB2312" pitchFamily="49" charset="-122"/>
                <a:sym typeface="+mn-ea"/>
              </a:rPr>
              <a:t>里面的点关联了过多的</a:t>
            </a:r>
            <a:r>
              <a:rPr lang="en-US" altLang="zh-CN" dirty="0">
                <a:solidFill>
                  <a:srgbClr val="92D050"/>
                </a:solidFill>
                <a:ea typeface="楷体_GB2312" pitchFamily="49" charset="-122"/>
                <a:sym typeface="+mn-ea"/>
              </a:rPr>
              <a:t>Y</a:t>
            </a:r>
            <a:r>
              <a:rPr lang="zh-CN" altLang="en-US" dirty="0">
                <a:solidFill>
                  <a:srgbClr val="92D050"/>
                </a:solidFill>
                <a:ea typeface="楷体_GB2312" pitchFamily="49" charset="-122"/>
                <a:sym typeface="+mn-ea"/>
              </a:rPr>
              <a:t>里面的点，这时存在完全匹配，但是匹配数也不能继续增加了，因为匹配数</a:t>
            </a:r>
            <a:r>
              <a:rPr lang="en-US" altLang="zh-CN" dirty="0">
                <a:solidFill>
                  <a:srgbClr val="92D050"/>
                </a:solidFill>
                <a:ea typeface="楷体_GB2312" pitchFamily="49" charset="-122"/>
                <a:sym typeface="+mn-ea"/>
              </a:rPr>
              <a:t>&lt;=</a:t>
            </a:r>
            <a:endParaRPr lang="en-US" altLang="zh-CN" dirty="0">
              <a:solidFill>
                <a:srgbClr val="92D050"/>
              </a:solidFill>
              <a:ea typeface="楷体_GB2312" pitchFamily="49" charset="-122"/>
              <a:sym typeface="+mn-ea"/>
            </a:endParaRPr>
          </a:p>
          <a:p>
            <a:pPr marL="82550" indent="-82550">
              <a:spcBef>
                <a:spcPct val="50000"/>
              </a:spcBef>
            </a:pPr>
            <a:r>
              <a:rPr lang="en-US" altLang="zh-CN" dirty="0">
                <a:solidFill>
                  <a:srgbClr val="92D050"/>
                </a:solidFill>
                <a:ea typeface="楷体_GB2312" pitchFamily="49" charset="-122"/>
                <a:sym typeface="+mn-ea"/>
              </a:rPr>
              <a:t>max(|X|,|Y|)=|X|.</a:t>
            </a:r>
            <a:r>
              <a:rPr lang="zh-CN" altLang="en-US" dirty="0">
                <a:solidFill>
                  <a:srgbClr val="92D050"/>
                </a:solidFill>
                <a:ea typeface="楷体_GB2312" pitchFamily="49" charset="-122"/>
                <a:sym typeface="+mn-ea"/>
              </a:rPr>
              <a:t>（这道题默认了</a:t>
            </a:r>
            <a:r>
              <a:rPr lang="en-US" altLang="zh-CN" dirty="0">
                <a:solidFill>
                  <a:srgbClr val="92D050"/>
                </a:solidFill>
                <a:ea typeface="楷体_GB2312" pitchFamily="49" charset="-122"/>
                <a:sym typeface="+mn-ea"/>
              </a:rPr>
              <a:t>|X|&lt;=|Y|)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marL="82550" indent="-82550">
              <a:spcBef>
                <a:spcPct val="50000"/>
              </a:spcBef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  <a:p>
            <a:pPr marL="82550" indent="-82550">
              <a:spcBef>
                <a:spcPct val="50000"/>
              </a:spcBef>
            </a:pPr>
            <a:endParaRPr lang="en-US" altLang="zh-CN" dirty="0">
              <a:solidFill>
                <a:srgbClr val="92D050"/>
              </a:solidFill>
              <a:ea typeface="楷体_GB2312" pitchFamily="49" charset="-122"/>
              <a:sym typeface="+mn-ea"/>
            </a:endParaRPr>
          </a:p>
          <a:p>
            <a:pPr marL="82550" indent="-82550">
              <a:spcBef>
                <a:spcPct val="50000"/>
              </a:spcBef>
            </a:pPr>
            <a:endParaRPr lang="zh-CN" altLang="en-US" dirty="0">
              <a:solidFill>
                <a:srgbClr val="FFFFFF"/>
              </a:solidFill>
              <a:ea typeface="楷体_GB2312" pitchFamily="49" charset="-122"/>
            </a:endParaRPr>
          </a:p>
          <a:p>
            <a:pPr marL="82550" indent="-82550">
              <a:spcBef>
                <a:spcPct val="50000"/>
              </a:spcBef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例</a:t>
            </a: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  <a:p>
            <a:pPr marL="82550" indent="-82550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5905" y="4290695"/>
          <a:ext cx="7329805" cy="207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64" name="公式" r:id="rId1" imgW="6889750" imgH="2571115" progId="Equation.3">
                  <p:embed/>
                </p:oleObj>
              </mc:Choice>
              <mc:Fallback>
                <p:oleObj name="公式" r:id="rId1" imgW="6889750" imgH="2571115" progId="Equation.3">
                  <p:embed/>
                  <p:pic>
                    <p:nvPicPr>
                      <p:cNvPr id="0" name="图片 3666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" y="4290695"/>
                        <a:ext cx="7329805" cy="20745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3" descr="18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2766" y="3215606"/>
            <a:ext cx="2620875" cy="233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  <a:r>
              <a:rPr lang="en-US" altLang="zh-CN" dirty="0"/>
              <a:t> </a:t>
            </a:r>
            <a:r>
              <a:rPr lang="zh-CN" altLang="en-US" dirty="0"/>
              <a:t>二分图的完全匹配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2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2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2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62" name="Rectangle 2"/>
          <p:cNvSpPr>
            <a:spLocks noChangeArrowheads="1"/>
          </p:cNvSpPr>
          <p:nvPr/>
        </p:nvSpPr>
        <p:spPr bwMode="auto">
          <a:xfrm>
            <a:off x="476250" y="1252538"/>
            <a:ext cx="8056563" cy="59956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82550" marR="0" lvl="0" indent="-8255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例：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个人有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件不同的乐器，其中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人只会拉小提琴，其余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7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人每件乐器都会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若每人只用一件乐器，则最多有多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少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人能同时登台演出？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82550" marR="0" lvl="0" indent="-8255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解：即求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二分图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最大匹配边数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82550" marR="0" lvl="0" indent="-8255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（二分图：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X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是十个人，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Y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是十件乐器。挑三个只会拉小提琴的人出来，此时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X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个点，但关联的</a:t>
            </a:r>
            <a:r>
              <a:rPr lang="en-US" altLang="zh-CN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Y</a:t>
            </a:r>
            <a:r>
              <a:rPr lang="zh-CN" altLang="en-US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中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点数只有一件乐器，差值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3-1=2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；发现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就是取遍所有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X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子集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的元素个数分别取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，……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）后的最大差值了，于是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10-2=8.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）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82550" marR="0" lvl="0" indent="-8255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由定理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5.2.2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，最多只有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人能同时登台演出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82550" marR="0" lvl="0" indent="-825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  <a:r>
              <a:rPr lang="en-US" altLang="zh-CN" dirty="0"/>
              <a:t> </a:t>
            </a:r>
            <a:r>
              <a:rPr lang="zh-CN" altLang="en-US" dirty="0"/>
              <a:t>二分图的完全匹配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437920" y="1903413"/>
            <a:ext cx="8640762" cy="4448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可简化为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|X|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|Y|</a:t>
            </a: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的一个矩阵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如</a:t>
            </a:r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92D050"/>
                </a:solidFill>
                <a:latin typeface="Tahoma" panose="020B0604030504040204" pitchFamily="34" charset="0"/>
              </a:rPr>
              <a:t>//</a:t>
            </a:r>
            <a:r>
              <a:rPr lang="zh-CN" altLang="en-US" dirty="0">
                <a:solidFill>
                  <a:srgbClr val="92D050"/>
                </a:solidFill>
                <a:latin typeface="Tahoma" panose="020B0604030504040204" pitchFamily="34" charset="0"/>
              </a:rPr>
              <a:t>行表示</a:t>
            </a:r>
            <a:r>
              <a:rPr lang="en-US" altLang="zh-CN" dirty="0">
                <a:solidFill>
                  <a:srgbClr val="92D050"/>
                </a:solidFill>
                <a:latin typeface="Tahoma" panose="020B0604030504040204" pitchFamily="34" charset="0"/>
              </a:rPr>
              <a:t>x1</a:t>
            </a:r>
            <a:r>
              <a:rPr lang="zh-CN" altLang="en-US" dirty="0">
                <a:solidFill>
                  <a:srgbClr val="92D050"/>
                </a:solidFill>
                <a:latin typeface="Tahoma" panose="020B0604030504040204" pitchFamily="34" charset="0"/>
              </a:rPr>
              <a:t>，</a:t>
            </a:r>
            <a:r>
              <a:rPr lang="en-US" altLang="zh-CN" dirty="0">
                <a:solidFill>
                  <a:srgbClr val="92D050"/>
                </a:solidFill>
                <a:latin typeface="Tahoma" panose="020B0604030504040204" pitchFamily="34" charset="0"/>
              </a:rPr>
              <a:t>x2....</a:t>
            </a:r>
            <a:r>
              <a:rPr lang="zh-CN" altLang="en-US" dirty="0">
                <a:solidFill>
                  <a:srgbClr val="92D050"/>
                </a:solidFill>
                <a:latin typeface="Tahoma" panose="020B0604030504040204" pitchFamily="34" charset="0"/>
              </a:rPr>
              <a:t>列表示</a:t>
            </a:r>
            <a:r>
              <a:rPr lang="en-US" altLang="zh-CN" dirty="0">
                <a:solidFill>
                  <a:srgbClr val="92D050"/>
                </a:solidFill>
                <a:latin typeface="Tahoma" panose="020B0604030504040204" pitchFamily="34" charset="0"/>
              </a:rPr>
              <a:t>y1,y2,...</a:t>
            </a:r>
            <a:r>
              <a:rPr lang="zh-CN" altLang="en-US" dirty="0">
                <a:solidFill>
                  <a:srgbClr val="92D050"/>
                </a:solidFill>
                <a:latin typeface="Tahoma" panose="020B0604030504040204" pitchFamily="34" charset="0"/>
              </a:rPr>
              <a:t>有边为</a:t>
            </a:r>
            <a:r>
              <a:rPr lang="en-US" altLang="zh-CN" dirty="0">
                <a:solidFill>
                  <a:srgbClr val="92D050"/>
                </a:solidFill>
                <a:latin typeface="Tahoma" panose="020B0604030504040204" pitchFamily="34" charset="0"/>
              </a:rPr>
              <a:t>1</a:t>
            </a:r>
            <a:r>
              <a:rPr lang="zh-CN" altLang="en-US" dirty="0">
                <a:solidFill>
                  <a:srgbClr val="92D050"/>
                </a:solidFill>
                <a:latin typeface="Tahoma" panose="020B0604030504040204" pitchFamily="34" charset="0"/>
              </a:rPr>
              <a:t>，无边为</a:t>
            </a:r>
            <a:r>
              <a:rPr lang="en-US" altLang="zh-CN" dirty="0">
                <a:solidFill>
                  <a:srgbClr val="92D050"/>
                </a:solidFill>
                <a:latin typeface="Tahoma" panose="020B0604030504040204" pitchFamily="34" charset="0"/>
              </a:rPr>
              <a:t>0</a:t>
            </a:r>
            <a:endParaRPr lang="en-US" altLang="zh-CN" dirty="0">
              <a:solidFill>
                <a:srgbClr val="003366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3366"/>
                </a:solidFill>
                <a:latin typeface="Tahoma" panose="020B0604030504040204" pitchFamily="34" charset="0"/>
              </a:rPr>
              <a:t>最大匹配数为</a:t>
            </a:r>
            <a:r>
              <a:rPr lang="en-US" altLang="zh-CN" dirty="0">
                <a:solidFill>
                  <a:srgbClr val="003366"/>
                </a:solidFill>
                <a:latin typeface="Tahoma" panose="020B0604030504040204" pitchFamily="34" charset="0"/>
              </a:rPr>
              <a:t>A</a:t>
            </a:r>
            <a:r>
              <a:rPr lang="zh-CN" altLang="en-US" dirty="0">
                <a:solidFill>
                  <a:srgbClr val="003366"/>
                </a:solidFill>
                <a:latin typeface="Tahoma" panose="020B0604030504040204" pitchFamily="34" charset="0"/>
              </a:rPr>
              <a:t>中</a:t>
            </a:r>
            <a:r>
              <a:rPr lang="zh-CN" altLang="en-US" dirty="0">
                <a:solidFill>
                  <a:srgbClr val="003366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不在同行同列的非零元的最多个数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439950" y="2593975"/>
          <a:ext cx="3487737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52" name="公式" r:id="rId1" imgW="1663700" imgH="1371600" progId="Equation.3">
                  <p:embed/>
                </p:oleObj>
              </mc:Choice>
              <mc:Fallback>
                <p:oleObj name="公式" r:id="rId1" imgW="1663700" imgH="1371600" progId="Equation.3">
                  <p:embed/>
                  <p:pic>
                    <p:nvPicPr>
                      <p:cNvPr id="0" name="图片 3677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950" y="2593975"/>
                        <a:ext cx="3487737" cy="287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110057" y="1854200"/>
          <a:ext cx="2408238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53" name="Visio" r:id="rId3" imgW="1986915" imgH="2449830" progId="Visio.Drawing.11">
                  <p:embed/>
                </p:oleObj>
              </mc:Choice>
              <mc:Fallback>
                <p:oleObj name="Visio" r:id="rId3" imgW="1986915" imgH="2449830" progId="Visio.Drawing.11">
                  <p:embed/>
                  <p:pic>
                    <p:nvPicPr>
                      <p:cNvPr id="0" name="图片 3677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057" y="1854200"/>
                        <a:ext cx="2408238" cy="338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矩形 6"/>
          <p:cNvSpPr>
            <a:spLocks noChangeArrowheads="1"/>
          </p:cNvSpPr>
          <p:nvPr/>
        </p:nvSpPr>
        <p:spPr bwMode="auto">
          <a:xfrm>
            <a:off x="449032" y="1284288"/>
            <a:ext cx="5924550" cy="452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indent="-268605">
              <a:lnSpc>
                <a:spcPct val="90000"/>
              </a:lnSpc>
              <a:spcBef>
                <a:spcPct val="20000"/>
              </a:spcBef>
              <a:buClr>
                <a:srgbClr val="FFFFCC"/>
              </a:buClr>
              <a:buSzPct val="60000"/>
            </a:pPr>
            <a:r>
              <a:rPr lang="en-US" altLang="zh-CN" sz="260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260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二分图的最大匹配数与最小覆盖</a:t>
            </a:r>
            <a:endParaRPr lang="zh-CN" altLang="en-US" sz="2600">
              <a:solidFill>
                <a:srgbClr val="000514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  <a:r>
              <a:rPr lang="en-US" altLang="zh-CN" dirty="0"/>
              <a:t> </a:t>
            </a:r>
            <a:r>
              <a:rPr lang="zh-CN" altLang="en-US" dirty="0"/>
              <a:t>二分图的完全匹配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匹配与网络流 </a:t>
            </a:r>
            <a:endParaRPr lang="zh-CN" altLang="en-US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 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二分图的最大匹配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 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完全匹配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 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最佳匹配及其算法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 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网络流图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 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Ford-Fulkerson最大流标号算法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5.6 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最大流的Edmonds-Karp算法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5.7 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最小费用流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/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ChangeArrowheads="1"/>
          </p:cNvSpPr>
          <p:nvPr/>
        </p:nvSpPr>
        <p:spPr bwMode="auto">
          <a:xfrm>
            <a:off x="608688" y="2005013"/>
            <a:ext cx="8280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24205" indent="-624205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定义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5.2.2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适当地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选取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的某些行和列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，使这些行和列能盖住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的全部非零元，这称之为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rgbClr val="FF0066"/>
                </a:solidFill>
                <a:ea typeface="楷体_GB2312" pitchFamily="49" charset="-122"/>
              </a:rPr>
              <a:t>覆盖</a:t>
            </a:r>
            <a:r>
              <a:rPr lang="zh-CN" altLang="en-US" dirty="0">
                <a:solidFill>
                  <a:srgbClr val="E8DED8"/>
                </a:solidFill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E8DED8"/>
              </a:solidFill>
              <a:ea typeface="楷体_GB2312" pitchFamily="49" charset="-122"/>
            </a:endParaRPr>
          </a:p>
          <a:p>
            <a:pPr marL="624205" indent="-624205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E8DED8"/>
                </a:solidFill>
                <a:ea typeface="楷体_GB2312" pitchFamily="49" charset="-122"/>
              </a:rPr>
              <a:t>        </a:t>
            </a:r>
            <a:endParaRPr lang="zh-CN" altLang="en-US" dirty="0">
              <a:solidFill>
                <a:srgbClr val="E8DED8"/>
              </a:solidFill>
              <a:ea typeface="楷体_GB2312" pitchFamily="49" charset="-122"/>
            </a:endParaRPr>
          </a:p>
          <a:p>
            <a:pPr marL="624205" indent="-624205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E8DED8"/>
              </a:solidFill>
              <a:ea typeface="楷体_GB2312" pitchFamily="49" charset="-122"/>
            </a:endParaRPr>
          </a:p>
          <a:p>
            <a:pPr marL="624205" indent="-624205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定义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5.2.3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如果选取最少的行与列就能覆盖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的全部非零元，则称这样的覆盖为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最小覆盖。</a:t>
            </a:r>
            <a:endParaRPr lang="zh-CN" altLang="en-US" dirty="0">
              <a:solidFill>
                <a:srgbClr val="FF0000"/>
              </a:solidFill>
              <a:ea typeface="楷体_GB2312" pitchFamily="49" charset="-122"/>
            </a:endParaRPr>
          </a:p>
          <a:p>
            <a:pPr marL="624205" indent="-624205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       在矩阵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的全部覆盖中，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一定存在最小覆盖，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marL="624205" indent="-624205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       其覆盖数为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s,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显然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s&lt;=min(|X|,|Y|)</a:t>
            </a: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  <a:p>
            <a:pPr marL="624205" indent="-624205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ea typeface="楷体_GB2312" pitchFamily="49" charset="-122"/>
              </a:rPr>
              <a:t>如果把所有的行</a:t>
            </a:r>
            <a:r>
              <a:rPr lang="en-US" altLang="zh-CN" sz="2000" dirty="0">
                <a:solidFill>
                  <a:srgbClr val="00B050"/>
                </a:solidFill>
                <a:ea typeface="楷体_GB2312" pitchFamily="49" charset="-122"/>
              </a:rPr>
              <a:t>or</a:t>
            </a:r>
            <a:r>
              <a:rPr lang="zh-CN" altLang="en-US" sz="2000" dirty="0">
                <a:solidFill>
                  <a:srgbClr val="00B050"/>
                </a:solidFill>
                <a:ea typeface="楷体_GB2312" pitchFamily="49" charset="-122"/>
              </a:rPr>
              <a:t>所有的列覆盖了，就是把整个矩阵覆盖了</a:t>
            </a:r>
            <a:endParaRPr lang="zh-CN" altLang="en-US" sz="2000" dirty="0">
              <a:solidFill>
                <a:srgbClr val="00B050"/>
              </a:solidFill>
              <a:ea typeface="楷体_GB2312" pitchFamily="49" charset="-122"/>
            </a:endParaRPr>
          </a:p>
        </p:txBody>
      </p:sp>
      <p:sp>
        <p:nvSpPr>
          <p:cNvPr id="62468" name="矩形 7"/>
          <p:cNvSpPr>
            <a:spLocks noChangeArrowheads="1"/>
          </p:cNvSpPr>
          <p:nvPr/>
        </p:nvSpPr>
        <p:spPr bwMode="auto">
          <a:xfrm>
            <a:off x="507088" y="1284288"/>
            <a:ext cx="5924550" cy="452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indent="-268605">
              <a:lnSpc>
                <a:spcPct val="90000"/>
              </a:lnSpc>
              <a:spcBef>
                <a:spcPct val="20000"/>
              </a:spcBef>
              <a:buClr>
                <a:srgbClr val="FFFFCC"/>
              </a:buClr>
              <a:buSzPct val="60000"/>
            </a:pPr>
            <a:r>
              <a:rPr lang="en-US" altLang="zh-CN" sz="260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260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二分图的最大匹配数与最小覆盖</a:t>
            </a:r>
            <a:endParaRPr lang="zh-CN" altLang="en-US" sz="2600">
              <a:solidFill>
                <a:srgbClr val="000514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  <a:r>
              <a:rPr lang="en-US" altLang="zh-CN" dirty="0"/>
              <a:t> </a:t>
            </a:r>
            <a:r>
              <a:rPr lang="zh-CN" altLang="en-US" dirty="0"/>
              <a:t>二分图的完全匹配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5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5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5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5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5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ChangeArrowheads="1"/>
          </p:cNvSpPr>
          <p:nvPr/>
        </p:nvSpPr>
        <p:spPr bwMode="auto">
          <a:xfrm>
            <a:off x="597576" y="1839913"/>
            <a:ext cx="8280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24205" indent="-624205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5.2.3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设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是二分图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最大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匹配数，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是其邻接矩阵的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最小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覆盖数，则有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r=s.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lang="en-US" altLang="zh-CN" dirty="0" err="1">
                <a:solidFill>
                  <a:srgbClr val="000000"/>
                </a:solidFill>
                <a:ea typeface="楷体_GB2312" pitchFamily="49" charset="-122"/>
              </a:rPr>
              <a:t>Konig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定理）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marL="624205" indent="-624205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       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marL="624205" indent="-624205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marL="624205" indent="-624205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揭示了匹配与覆盖之间的关系。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marL="624205" indent="-624205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最佳匹配算法的基本依据之一。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marL="624205" indent="-624205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3492" name="矩形 7"/>
          <p:cNvSpPr>
            <a:spLocks noChangeArrowheads="1"/>
          </p:cNvSpPr>
          <p:nvPr/>
        </p:nvSpPr>
        <p:spPr bwMode="auto">
          <a:xfrm>
            <a:off x="507088" y="1284288"/>
            <a:ext cx="5924550" cy="452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indent="-268605">
              <a:lnSpc>
                <a:spcPct val="90000"/>
              </a:lnSpc>
              <a:spcBef>
                <a:spcPct val="20000"/>
              </a:spcBef>
              <a:buClr>
                <a:srgbClr val="FFFFCC"/>
              </a:buClr>
              <a:buSzPct val="60000"/>
            </a:pPr>
            <a:r>
              <a:rPr lang="en-US" altLang="zh-CN" sz="260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260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二分图的最大匹配数与最小覆盖</a:t>
            </a:r>
            <a:endParaRPr lang="zh-CN" altLang="en-US" sz="2600">
              <a:solidFill>
                <a:srgbClr val="000514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  <a:r>
              <a:rPr lang="en-US" altLang="zh-CN" dirty="0"/>
              <a:t> </a:t>
            </a:r>
            <a:r>
              <a:rPr lang="zh-CN" altLang="en-US" dirty="0"/>
              <a:t>二分图的完全匹配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匹配与网络流 </a:t>
            </a:r>
            <a:endParaRPr lang="zh-CN" altLang="en-US" dirty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38629" y="1314450"/>
            <a:ext cx="7632700" cy="4572000"/>
          </a:xfrm>
        </p:spPr>
        <p:txBody>
          <a:bodyPr/>
          <a:lstStyle/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 </a:t>
            </a:r>
            <a:r>
              <a:rPr lang="zh-CN" altLang="zh-CN" sz="3200" dirty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二分图的最大匹配</a:t>
            </a:r>
            <a:endParaRPr lang="zh-CN" altLang="zh-CN" sz="3200" dirty="0">
              <a:solidFill>
                <a:srgbClr val="A3A3A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 </a:t>
            </a:r>
            <a:r>
              <a:rPr lang="zh-CN" altLang="zh-CN" sz="3200" dirty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完全匹配</a:t>
            </a:r>
            <a:endParaRPr lang="zh-CN" altLang="zh-CN" sz="3200" dirty="0">
              <a:solidFill>
                <a:srgbClr val="A3A3A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 </a:t>
            </a:r>
            <a:r>
              <a:rPr lang="zh-CN" altLang="zh-CN" sz="3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最佳匹配</a:t>
            </a:r>
            <a:r>
              <a:rPr lang="zh-CN" altLang="en-US" sz="3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及其</a:t>
            </a:r>
            <a:r>
              <a:rPr lang="zh-CN" altLang="zh-CN" sz="3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3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（不要求掌握）</a:t>
            </a:r>
            <a:endParaRPr lang="zh-CN" altLang="en-US" sz="32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匹配应用举例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 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网络流图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5.6 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Ford-Fulkerson最大流标号算法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5.7 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最大流的Edmonds-Karp算法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 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最小费用流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/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762000" y="1815029"/>
            <a:ext cx="7961313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有一份中文说明书，需翻译成英、日、德、俄四种文字，分别记作</a:t>
            </a:r>
            <a:r>
              <a:rPr lang="en-US" altLang="zh-CN" dirty="0">
                <a:solidFill>
                  <a:srgbClr val="000000"/>
                </a:solidFill>
              </a:rPr>
              <a:t>E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J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R</a:t>
            </a:r>
            <a:r>
              <a:rPr lang="zh-CN" altLang="en-US" dirty="0">
                <a:solidFill>
                  <a:srgbClr val="000000"/>
                </a:solidFill>
              </a:rPr>
              <a:t>，现有甲、乙、丙、丁四人，他们将中文说明书翻译成英、日、德、俄四种文字所需时间如下，问应该如何分配工作，使所需总时间最少？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176699" name="Group 123"/>
          <p:cNvGraphicFramePr>
            <a:graphicFrameLocks noGrp="1"/>
          </p:cNvGraphicFramePr>
          <p:nvPr/>
        </p:nvGraphicFramePr>
        <p:xfrm>
          <a:off x="1997075" y="3613627"/>
          <a:ext cx="5014913" cy="2660015"/>
        </p:xfrm>
        <a:graphic>
          <a:graphicData uri="http://schemas.openxmlformats.org/drawingml/2006/table">
            <a:tbl>
              <a:tblPr/>
              <a:tblGrid>
                <a:gridCol w="1003300"/>
                <a:gridCol w="1003300"/>
                <a:gridCol w="1001713"/>
                <a:gridCol w="1003300"/>
                <a:gridCol w="1003300"/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任务人员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甲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乙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丙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丁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6601" name="Line 124"/>
          <p:cNvSpPr>
            <a:spLocks noChangeShapeType="1"/>
          </p:cNvSpPr>
          <p:nvPr/>
        </p:nvSpPr>
        <p:spPr bwMode="auto">
          <a:xfrm>
            <a:off x="2049235" y="3672817"/>
            <a:ext cx="977900" cy="525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603" name="矩形 6"/>
          <p:cNvSpPr>
            <a:spLocks noChangeArrowheads="1"/>
          </p:cNvSpPr>
          <p:nvPr/>
        </p:nvSpPr>
        <p:spPr bwMode="auto">
          <a:xfrm>
            <a:off x="463546" y="1270516"/>
            <a:ext cx="4979988" cy="452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indent="-268605">
              <a:lnSpc>
                <a:spcPct val="90000"/>
              </a:lnSpc>
              <a:spcBef>
                <a:spcPct val="20000"/>
              </a:spcBef>
              <a:buClr>
                <a:srgbClr val="FFFFCC"/>
              </a:buClr>
              <a:buSzPct val="60000"/>
            </a:pPr>
            <a:r>
              <a:rPr lang="en-US" altLang="zh-CN" sz="2600" dirty="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600" dirty="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基本概念</a:t>
            </a:r>
            <a:endParaRPr lang="zh-CN" altLang="en-US" sz="2600" dirty="0">
              <a:solidFill>
                <a:srgbClr val="000514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  <a:r>
              <a:rPr lang="en-US" altLang="zh-CN" dirty="0"/>
              <a:t> </a:t>
            </a:r>
            <a:r>
              <a:rPr lang="zh-CN" altLang="en-US" dirty="0"/>
              <a:t>最佳匹配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ChangeArrowheads="1"/>
          </p:cNvSpPr>
          <p:nvPr/>
        </p:nvSpPr>
        <p:spPr bwMode="auto">
          <a:xfrm>
            <a:off x="715730" y="1682749"/>
            <a:ext cx="8281988" cy="46454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应用背景：</a:t>
            </a:r>
            <a:endParaRPr lang="zh-CN" altLang="en-US" sz="26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    在人员分配问题中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有时还考虑工人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x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做工作</a:t>
            </a:r>
            <a:r>
              <a:rPr lang="en-US" altLang="zh-CN" sz="2600" dirty="0" err="1">
                <a:solidFill>
                  <a:srgbClr val="000000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j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的效率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. 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此时可以提出所谓的分派问题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. 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应怎样分配才能使总的效率最大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?</a:t>
            </a:r>
            <a:endParaRPr lang="en-US" altLang="zh-CN" sz="26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    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图论语言：可构造一个二分图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G, 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把工人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x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工作</a:t>
            </a:r>
            <a:r>
              <a:rPr lang="en-US" altLang="zh-CN" sz="2600" dirty="0" err="1">
                <a:solidFill>
                  <a:srgbClr val="000000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j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的效率</a:t>
            </a:r>
            <a:r>
              <a:rPr lang="en-US" altLang="zh-CN" sz="2600" dirty="0" err="1">
                <a:solidFill>
                  <a:srgbClr val="000000"/>
                </a:solidFill>
                <a:latin typeface="Garamond" panose="02020404030301010803" pitchFamily="18" charset="0"/>
              </a:rPr>
              <a:t>w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ij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看作是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中边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x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i </a:t>
            </a:r>
            <a:r>
              <a:rPr lang="en-US" altLang="zh-CN" sz="2600" dirty="0" err="1">
                <a:solidFill>
                  <a:srgbClr val="000000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j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的权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则分配问题就相当于在赋权二分图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中求一个最大权匹配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  <a:endParaRPr lang="en-US" altLang="zh-CN" sz="26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定义：</a:t>
            </a:r>
            <a:endParaRPr lang="zh-CN" altLang="en-US" sz="26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    </a:t>
            </a:r>
            <a:r>
              <a:rPr lang="zh-CN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如果边权是非负实数，而且存在多个完全匹配，那么其中权和最大或最小的匹配就叫</a:t>
            </a:r>
            <a:r>
              <a:rPr lang="zh-CN" altLang="zh-CN" sz="2600" dirty="0">
                <a:solidFill>
                  <a:srgbClr val="FF0066"/>
                </a:solidFill>
                <a:latin typeface="Garamond" panose="02020404030301010803" pitchFamily="18" charset="0"/>
              </a:rPr>
              <a:t>最佳匹配</a:t>
            </a:r>
            <a:endParaRPr lang="zh-CN" altLang="en-US" sz="2600" dirty="0">
              <a:solidFill>
                <a:srgbClr val="FF0066"/>
              </a:solidFill>
              <a:latin typeface="Garamond" panose="02020404030301010803" pitchFamily="18" charset="0"/>
            </a:endParaRPr>
          </a:p>
        </p:txBody>
      </p:sp>
      <p:sp>
        <p:nvSpPr>
          <p:cNvPr id="65540" name="矩形 6"/>
          <p:cNvSpPr>
            <a:spLocks noChangeArrowheads="1"/>
          </p:cNvSpPr>
          <p:nvPr/>
        </p:nvSpPr>
        <p:spPr bwMode="auto">
          <a:xfrm>
            <a:off x="550630" y="1212850"/>
            <a:ext cx="4979988" cy="452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indent="-268605">
              <a:lnSpc>
                <a:spcPct val="90000"/>
              </a:lnSpc>
              <a:spcBef>
                <a:spcPct val="20000"/>
              </a:spcBef>
              <a:buClr>
                <a:srgbClr val="FFFFCC"/>
              </a:buClr>
              <a:buSzPct val="60000"/>
            </a:pPr>
            <a:r>
              <a:rPr lang="en-US" altLang="zh-CN" sz="260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60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基本概念</a:t>
            </a:r>
            <a:endParaRPr lang="zh-CN" altLang="en-US" sz="2600">
              <a:solidFill>
                <a:srgbClr val="000514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  <a:r>
              <a:rPr lang="en-US" altLang="zh-CN" dirty="0"/>
              <a:t> </a:t>
            </a:r>
            <a:r>
              <a:rPr lang="zh-CN" altLang="en-US" dirty="0"/>
              <a:t>最佳匹配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3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ChangeArrowheads="1"/>
          </p:cNvSpPr>
          <p:nvPr/>
        </p:nvSpPr>
        <p:spPr bwMode="auto">
          <a:xfrm>
            <a:off x="560838" y="1743762"/>
            <a:ext cx="8394700" cy="4743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不失一般性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假设赋权二分图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的边上的权都是非负的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. </a:t>
            </a:r>
            <a:endParaRPr lang="en-US" altLang="zh-CN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如果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是赋权的</a:t>
            </a:r>
            <a:r>
              <a:rPr lang="zh-CN" altLang="en-US" sz="2800" dirty="0">
                <a:solidFill>
                  <a:srgbClr val="FF3300"/>
                </a:solidFill>
                <a:ea typeface="楷体_GB2312" pitchFamily="49" charset="-122"/>
              </a:rPr>
              <a:t>完全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二分图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, |X|=|Y|,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且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中所有边的权都是非负的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.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则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中一定有一个完美匹配是最大权匹配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. </a:t>
            </a:r>
            <a:endParaRPr lang="en-US" altLang="zh-CN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marL="342900" indent="-342900"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对于任何一个赋权的简单二分图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G,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总可以把求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的最大权匹配转化为求一个赋权的完全二分图中最大权完美匹配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. </a:t>
            </a:r>
            <a:endParaRPr lang="en-US" altLang="zh-CN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marL="342900" indent="-342900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方法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若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|X|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|Y|,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则增加点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并加边使其成为完全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marL="342900" indent="-342900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             二分图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并令新增加的边的权为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0. </a:t>
            </a:r>
            <a:endParaRPr lang="en-US" altLang="zh-CN" sz="28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7587" name="Rectangle 4"/>
          <p:cNvSpPr>
            <a:spLocks noChangeArrowheads="1"/>
          </p:cNvSpPr>
          <p:nvPr/>
        </p:nvSpPr>
        <p:spPr bwMode="auto">
          <a:xfrm>
            <a:off x="560608" y="1200150"/>
            <a:ext cx="4721225" cy="4801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(2) </a:t>
            </a:r>
            <a:r>
              <a:rPr lang="zh-CN" altLang="en-US" sz="2800" dirty="0">
                <a:solidFill>
                  <a:srgbClr val="000000"/>
                </a:solidFill>
              </a:rPr>
              <a:t>算法基本思路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  <a:r>
              <a:rPr lang="en-US" altLang="zh-CN" dirty="0"/>
              <a:t> </a:t>
            </a:r>
            <a:r>
              <a:rPr lang="zh-CN" altLang="en-US" dirty="0"/>
              <a:t>最佳匹配算法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7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ScreenHunter_1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07163" y="1133475"/>
            <a:ext cx="1871662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41313" y="1314450"/>
            <a:ext cx="6121400" cy="1187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539750" indent="-539750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例</a:t>
            </a:r>
            <a:r>
              <a:rPr lang="en-US" altLang="zh-CN">
                <a:solidFill>
                  <a:srgbClr val="FFFFFF"/>
                </a:solidFill>
              </a:rPr>
              <a:t>5.3.1</a:t>
            </a:r>
            <a:r>
              <a:rPr lang="en-US" altLang="zh-CN">
                <a:solidFill>
                  <a:srgbClr val="000000"/>
                </a:solidFill>
              </a:rPr>
              <a:t>  5</a:t>
            </a:r>
            <a:r>
              <a:rPr lang="zh-CN" altLang="en-US">
                <a:solidFill>
                  <a:srgbClr val="000000"/>
                </a:solidFill>
                <a:ea typeface="新宋体" panose="02010609030101010101" charset="-122"/>
              </a:rPr>
              <a:t>项工作由</a:t>
            </a:r>
            <a:r>
              <a:rPr lang="en-US" altLang="zh-CN">
                <a:solidFill>
                  <a:srgbClr val="000000"/>
                </a:solidFill>
                <a:ea typeface="新宋体" panose="02010609030101010101" charset="-122"/>
              </a:rPr>
              <a:t>5</a:t>
            </a:r>
            <a:r>
              <a:rPr lang="zh-CN" altLang="en-US">
                <a:solidFill>
                  <a:srgbClr val="000000"/>
                </a:solidFill>
                <a:ea typeface="新宋体" panose="02010609030101010101" charset="-122"/>
              </a:rPr>
              <a:t>个人完成，如表所示。其中</a:t>
            </a:r>
            <a:r>
              <a:rPr lang="en-US" altLang="zh-CN">
                <a:solidFill>
                  <a:srgbClr val="000000"/>
                </a:solidFill>
                <a:ea typeface="新宋体" panose="02010609030101010101" charset="-122"/>
              </a:rPr>
              <a:t>C</a:t>
            </a:r>
            <a:r>
              <a:rPr lang="en-US" altLang="zh-CN" baseline="-25000">
                <a:solidFill>
                  <a:srgbClr val="000000"/>
                </a:solidFill>
                <a:ea typeface="新宋体" panose="02010609030101010101" charset="-122"/>
              </a:rPr>
              <a:t>ij</a:t>
            </a:r>
            <a:r>
              <a:rPr lang="zh-CN" altLang="en-US">
                <a:solidFill>
                  <a:srgbClr val="000000"/>
                </a:solidFill>
                <a:ea typeface="新宋体" panose="02010609030101010101" charset="-122"/>
              </a:rPr>
              <a:t>表示</a:t>
            </a:r>
            <a:r>
              <a:rPr lang="en-US" altLang="zh-CN">
                <a:solidFill>
                  <a:srgbClr val="000000"/>
                </a:solidFill>
                <a:ea typeface="新宋体" panose="02010609030101010101" charset="-122"/>
              </a:rPr>
              <a:t>i</a:t>
            </a:r>
            <a:r>
              <a:rPr lang="zh-CN" altLang="en-US">
                <a:solidFill>
                  <a:srgbClr val="000000"/>
                </a:solidFill>
                <a:ea typeface="新宋体" panose="02010609030101010101" charset="-122"/>
              </a:rPr>
              <a:t>从事工作</a:t>
            </a:r>
            <a:r>
              <a:rPr lang="en-US" altLang="zh-CN">
                <a:solidFill>
                  <a:srgbClr val="000000"/>
                </a:solidFill>
                <a:ea typeface="新宋体" panose="02010609030101010101" charset="-122"/>
              </a:rPr>
              <a:t>j</a:t>
            </a:r>
            <a:r>
              <a:rPr lang="zh-CN" altLang="en-US">
                <a:solidFill>
                  <a:srgbClr val="000000"/>
                </a:solidFill>
                <a:ea typeface="新宋体" panose="02010609030101010101" charset="-122"/>
              </a:rPr>
              <a:t>的利润，如果每个人只从事一项工作，那么最大利润为多少？</a:t>
            </a:r>
            <a:endParaRPr lang="zh-CN" altLang="en-US">
              <a:solidFill>
                <a:srgbClr val="000000"/>
              </a:solidFill>
              <a:ea typeface="新宋体" panose="02010609030101010101" charset="-122"/>
            </a:endParaRPr>
          </a:p>
        </p:txBody>
      </p:sp>
      <p:pic>
        <p:nvPicPr>
          <p:cNvPr id="1129476" name="Picture 4"/>
          <p:cNvPicPr>
            <a:picLocks noChangeAspect="1" noChangeArrowheads="1"/>
          </p:cNvPicPr>
          <p:nvPr/>
        </p:nvPicPr>
        <p:blipFill>
          <a:blip r:embed="rId2" cstate="print"/>
          <a:srcRect l="8051" t="10718" r="6746" b="7649"/>
          <a:stretch>
            <a:fillRect/>
          </a:stretch>
        </p:blipFill>
        <p:spPr bwMode="auto">
          <a:xfrm>
            <a:off x="6281738" y="3473450"/>
            <a:ext cx="222885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9477" name="AutoShape 5"/>
          <p:cNvSpPr>
            <a:spLocks noChangeArrowheads="1"/>
          </p:cNvSpPr>
          <p:nvPr/>
        </p:nvSpPr>
        <p:spPr bwMode="auto">
          <a:xfrm>
            <a:off x="7362825" y="3294063"/>
            <a:ext cx="360363" cy="3603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endParaRPr lang="zh-CN" altLang="zh-CN" sz="1800">
              <a:solidFill>
                <a:srgbClr val="4D5B6B"/>
              </a:solidFill>
            </a:endParaRPr>
          </a:p>
        </p:txBody>
      </p:sp>
      <p:sp>
        <p:nvSpPr>
          <p:cNvPr id="1129478" name="Rectangle 6"/>
          <p:cNvSpPr>
            <a:spLocks noChangeArrowheads="1"/>
          </p:cNvSpPr>
          <p:nvPr/>
        </p:nvSpPr>
        <p:spPr bwMode="auto">
          <a:xfrm>
            <a:off x="457200" y="4559300"/>
            <a:ext cx="5429250" cy="1385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</a:rPr>
              <a:t>首先得到矩阵</a:t>
            </a:r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zh-CN" altLang="en-US">
                <a:solidFill>
                  <a:srgbClr val="000000"/>
                </a:solidFill>
              </a:rPr>
              <a:t>，界值已在表的两旁标出，最小覆盖是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5</a:t>
            </a:r>
            <a:r>
              <a:rPr lang="zh-CN" altLang="en-US">
                <a:solidFill>
                  <a:srgbClr val="000000"/>
                </a:solidFill>
              </a:rPr>
              <a:t>两列，</a:t>
            </a:r>
            <a:r>
              <a:rPr lang="en-US" altLang="zh-CN">
                <a:solidFill>
                  <a:srgbClr val="000000"/>
                </a:solidFill>
              </a:rPr>
              <a:t>δ=2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0664" name="矩形 7"/>
          <p:cNvSpPr>
            <a:spLocks noChangeArrowheads="1"/>
          </p:cNvSpPr>
          <p:nvPr/>
        </p:nvSpPr>
        <p:spPr bwMode="auto">
          <a:xfrm>
            <a:off x="508000" y="3133725"/>
            <a:ext cx="5688013" cy="1728788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70C0"/>
            </a:solidFill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</a:pPr>
            <a:r>
              <a:rPr lang="en-US" altLang="zh-CN" sz="2200" dirty="0">
                <a:solidFill>
                  <a:srgbClr val="FF0066"/>
                </a:solidFill>
                <a:latin typeface="Garamond" panose="02020404030301010803" pitchFamily="18" charset="0"/>
              </a:rPr>
              <a:t>Step1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. </a:t>
            </a:r>
            <a:r>
              <a:rPr lang="zh-CN" altLang="en-US" sz="2200" dirty="0">
                <a:solidFill>
                  <a:srgbClr val="000514"/>
                </a:solidFill>
                <a:latin typeface="Garamond" panose="02020404030301010803" pitchFamily="18" charset="0"/>
              </a:rPr>
              <a:t>在已知利润矩阵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C</a:t>
            </a:r>
            <a:r>
              <a:rPr lang="zh-CN" altLang="en-US" sz="2200" dirty="0">
                <a:solidFill>
                  <a:srgbClr val="000514"/>
                </a:solidFill>
                <a:latin typeface="Garamond" panose="02020404030301010803" pitchFamily="18" charset="0"/>
              </a:rPr>
              <a:t>的每行选一最大值</a:t>
            </a:r>
            <a:endParaRPr lang="zh-CN" altLang="en-US" sz="2200" dirty="0">
              <a:solidFill>
                <a:srgbClr val="000514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</a:pPr>
            <a:r>
              <a:rPr lang="zh-CN" altLang="en-US" sz="2200" dirty="0">
                <a:solidFill>
                  <a:srgbClr val="000514"/>
                </a:solidFill>
                <a:latin typeface="Garamond" panose="02020404030301010803" pitchFamily="18" charset="0"/>
              </a:rPr>
              <a:t>           作为本行的界值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l(x</a:t>
            </a:r>
            <a:r>
              <a:rPr lang="en-US" altLang="zh-CN" sz="2200" baseline="-25000" dirty="0">
                <a:solidFill>
                  <a:srgbClr val="000514"/>
                </a:solidFill>
                <a:latin typeface="Garamond" panose="02020404030301010803" pitchFamily="18" charset="0"/>
              </a:rPr>
              <a:t>i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), </a:t>
            </a:r>
            <a:endParaRPr lang="en-US" altLang="zh-CN" sz="2200" dirty="0">
              <a:solidFill>
                <a:srgbClr val="000514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</a:pP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           </a:t>
            </a:r>
            <a:r>
              <a:rPr lang="zh-CN" altLang="en-US" sz="2200" dirty="0">
                <a:solidFill>
                  <a:srgbClr val="000514"/>
                </a:solidFill>
                <a:latin typeface="Garamond" panose="02020404030301010803" pitchFamily="18" charset="0"/>
              </a:rPr>
              <a:t>每列的界值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l(</a:t>
            </a:r>
            <a:r>
              <a:rPr lang="en-US" altLang="zh-CN" sz="2200" dirty="0" err="1">
                <a:solidFill>
                  <a:srgbClr val="000514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200" baseline="-25000" dirty="0" err="1">
                <a:solidFill>
                  <a:srgbClr val="000514"/>
                </a:solidFill>
                <a:latin typeface="Garamond" panose="02020404030301010803" pitchFamily="18" charset="0"/>
              </a:rPr>
              <a:t>j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)=0, </a:t>
            </a:r>
            <a:r>
              <a:rPr lang="zh-CN" altLang="en-US" sz="2200" dirty="0">
                <a:solidFill>
                  <a:srgbClr val="000514"/>
                </a:solidFill>
                <a:latin typeface="Garamond" panose="02020404030301010803" pitchFamily="18" charset="0"/>
              </a:rPr>
              <a:t>构造矩阵  </a:t>
            </a:r>
            <a:endParaRPr lang="zh-CN" altLang="en-US" sz="2200" dirty="0">
              <a:solidFill>
                <a:srgbClr val="000514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</a:pPr>
            <a:r>
              <a:rPr lang="zh-CN" altLang="en-US" sz="2200" dirty="0">
                <a:solidFill>
                  <a:srgbClr val="000514"/>
                </a:solidFill>
                <a:latin typeface="Garamond" panose="02020404030301010803" pitchFamily="18" charset="0"/>
              </a:rPr>
              <a:t>            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B=(</a:t>
            </a:r>
            <a:r>
              <a:rPr lang="en-US" altLang="zh-CN" sz="2200" dirty="0" err="1">
                <a:solidFill>
                  <a:srgbClr val="000514"/>
                </a:solidFill>
                <a:latin typeface="Garamond" panose="02020404030301010803" pitchFamily="18" charset="0"/>
              </a:rPr>
              <a:t>b</a:t>
            </a:r>
            <a:r>
              <a:rPr lang="en-US" altLang="zh-CN" sz="2200" baseline="-25000" dirty="0" err="1">
                <a:solidFill>
                  <a:srgbClr val="000514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)</a:t>
            </a:r>
            <a:r>
              <a:rPr lang="en-US" altLang="zh-CN" sz="2200" dirty="0" err="1">
                <a:solidFill>
                  <a:srgbClr val="000514"/>
                </a:solidFill>
                <a:latin typeface="Garamond" panose="02020404030301010803" pitchFamily="18" charset="0"/>
              </a:rPr>
              <a:t>n</a:t>
            </a:r>
            <a:r>
              <a:rPr lang="en-US" altLang="zh-CN" sz="2200" dirty="0" err="1">
                <a:solidFill>
                  <a:srgbClr val="000514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</a:t>
            </a:r>
            <a:r>
              <a:rPr lang="en-US" altLang="zh-CN" sz="2200" dirty="0" err="1">
                <a:solidFill>
                  <a:srgbClr val="000514"/>
                </a:solidFill>
                <a:latin typeface="Garamond" panose="02020404030301010803" pitchFamily="18" charset="0"/>
              </a:rPr>
              <a:t>n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. </a:t>
            </a:r>
            <a:r>
              <a:rPr lang="zh-CN" altLang="en-US" sz="2200" dirty="0">
                <a:solidFill>
                  <a:srgbClr val="000514"/>
                </a:solidFill>
                <a:latin typeface="Garamond" panose="02020404030301010803" pitchFamily="18" charset="0"/>
              </a:rPr>
              <a:t>其中</a:t>
            </a:r>
            <a:endParaRPr lang="zh-CN" altLang="en-US" sz="2200" dirty="0">
              <a:solidFill>
                <a:srgbClr val="000514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</a:pPr>
            <a:r>
              <a:rPr lang="zh-CN" altLang="en-US" sz="2200" dirty="0">
                <a:solidFill>
                  <a:srgbClr val="000514"/>
                </a:solidFill>
                <a:latin typeface="Garamond" panose="02020404030301010803" pitchFamily="18" charset="0"/>
              </a:rPr>
              <a:t>            </a:t>
            </a:r>
            <a:r>
              <a:rPr lang="en-US" altLang="zh-CN" sz="2200" dirty="0" err="1">
                <a:solidFill>
                  <a:srgbClr val="000514"/>
                </a:solidFill>
                <a:latin typeface="Garamond" panose="02020404030301010803" pitchFamily="18" charset="0"/>
              </a:rPr>
              <a:t>b</a:t>
            </a:r>
            <a:r>
              <a:rPr lang="en-US" altLang="zh-CN" sz="2200" baseline="-25000" dirty="0" err="1">
                <a:solidFill>
                  <a:srgbClr val="000514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=l(x</a:t>
            </a:r>
            <a:r>
              <a:rPr lang="en-US" altLang="zh-CN" sz="2200" baseline="-25000" dirty="0">
                <a:solidFill>
                  <a:srgbClr val="000514"/>
                </a:solidFill>
                <a:latin typeface="Garamond" panose="02020404030301010803" pitchFamily="18" charset="0"/>
              </a:rPr>
              <a:t>i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)+l(</a:t>
            </a:r>
            <a:r>
              <a:rPr lang="en-US" altLang="zh-CN" sz="2200" dirty="0" err="1">
                <a:solidFill>
                  <a:srgbClr val="000514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200" baseline="-25000" dirty="0" err="1">
                <a:solidFill>
                  <a:srgbClr val="000514"/>
                </a:solidFill>
                <a:latin typeface="Garamond" panose="02020404030301010803" pitchFamily="18" charset="0"/>
              </a:rPr>
              <a:t>j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)-</a:t>
            </a:r>
            <a:r>
              <a:rPr lang="en-US" altLang="zh-CN" sz="2200" dirty="0" err="1">
                <a:solidFill>
                  <a:srgbClr val="000514"/>
                </a:solidFill>
                <a:latin typeface="Garamond" panose="02020404030301010803" pitchFamily="18" charset="0"/>
              </a:rPr>
              <a:t>c</a:t>
            </a:r>
            <a:r>
              <a:rPr lang="en-US" altLang="zh-CN" sz="2200" baseline="-25000" dirty="0" err="1">
                <a:solidFill>
                  <a:srgbClr val="000514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.</a:t>
            </a:r>
            <a:endParaRPr lang="en-US" altLang="zh-CN" sz="2200" dirty="0">
              <a:solidFill>
                <a:srgbClr val="000514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  <a:r>
              <a:rPr lang="en-US" altLang="zh-CN" dirty="0"/>
              <a:t> </a:t>
            </a:r>
            <a:r>
              <a:rPr lang="zh-CN" altLang="en-US" dirty="0"/>
              <a:t>最佳匹配算法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05600" y="3889829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91714" y="3911601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90443" y="4590143"/>
            <a:ext cx="275771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477" grpId="0" animBg="1"/>
      <p:bldP spid="1129478" grpId="0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ChangeArrowheads="1"/>
          </p:cNvSpPr>
          <p:nvPr/>
        </p:nvSpPr>
        <p:spPr bwMode="auto">
          <a:xfrm>
            <a:off x="514120" y="4890634"/>
            <a:ext cx="4572000" cy="1643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zh-CN" dirty="0">
                <a:solidFill>
                  <a:srgbClr val="000000"/>
                </a:solidFill>
              </a:rPr>
              <a:t>r&lt;n,B中没覆盖的元素均减δ；</a:t>
            </a:r>
            <a:endParaRPr lang="zh-CN" altLang="zh-CN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zh-CN" altLang="zh-CN" dirty="0">
                <a:solidFill>
                  <a:srgbClr val="000000"/>
                </a:solidFill>
              </a:rPr>
              <a:t>修改界值，结果如右。</a:t>
            </a:r>
            <a:endParaRPr lang="zh-CN" altLang="zh-CN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zh-CN" altLang="zh-CN" dirty="0">
                <a:solidFill>
                  <a:srgbClr val="000000"/>
                </a:solidFill>
              </a:rPr>
              <a:t>这时一个最小覆盖是第1，5两列，第3行。δ=1</a:t>
            </a:r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130500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37288" y="3698875"/>
            <a:ext cx="2244725" cy="23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2" cstate="print"/>
          <a:srcRect l="8051" t="10718" r="6746" b="7649"/>
          <a:stretch>
            <a:fillRect/>
          </a:stretch>
        </p:blipFill>
        <p:spPr bwMode="auto">
          <a:xfrm>
            <a:off x="6237288" y="1133475"/>
            <a:ext cx="22288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0502" name="AutoShape 6"/>
          <p:cNvSpPr>
            <a:spLocks noChangeArrowheads="1"/>
          </p:cNvSpPr>
          <p:nvPr/>
        </p:nvSpPr>
        <p:spPr bwMode="auto">
          <a:xfrm>
            <a:off x="7272338" y="3473450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endParaRPr lang="zh-CN" altLang="zh-CN" sz="1800">
              <a:solidFill>
                <a:srgbClr val="4D5B6B"/>
              </a:solidFill>
            </a:endParaRPr>
          </a:p>
        </p:txBody>
      </p:sp>
      <p:sp>
        <p:nvSpPr>
          <p:cNvPr id="71687" name="矩形 6"/>
          <p:cNvSpPr>
            <a:spLocks noChangeArrowheads="1"/>
          </p:cNvSpPr>
          <p:nvPr/>
        </p:nvSpPr>
        <p:spPr bwMode="auto">
          <a:xfrm>
            <a:off x="593721" y="1250950"/>
            <a:ext cx="20542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解（续）</a:t>
            </a:r>
            <a:endParaRPr lang="zh-CN" altLang="en-US" sz="1800">
              <a:solidFill>
                <a:srgbClr val="4D5B6B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98484" y="1709738"/>
            <a:ext cx="5378450" cy="1712912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70C0"/>
            </a:solidFill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FF0066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Step2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中对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元素进行最小覆盖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覆盖数为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r.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2.1.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r=n,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转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Step4.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2.2.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在未覆盖的元素中选最小非零元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       设值为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      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行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列均已覆盖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则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ij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ij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+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      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行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列均未覆盖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则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ij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ij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-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95082" y="3422195"/>
            <a:ext cx="5381852" cy="1163638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70C0"/>
            </a:solidFill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FF0066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Step3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修改界值</a:t>
            </a:r>
            <a:endParaRPr lang="zh-CN" altLang="en-US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若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行未覆盖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l(x</a:t>
            </a:r>
            <a:r>
              <a:rPr lang="en-US" altLang="zh-CN" sz="18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l(x</a:t>
            </a:r>
            <a:r>
              <a:rPr lang="en-US" altLang="zh-CN" sz="18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)-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列已覆盖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l(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l(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)+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删除覆盖标记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转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step2.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  <a:r>
              <a:rPr lang="en-US" altLang="zh-CN" dirty="0"/>
              <a:t> </a:t>
            </a:r>
            <a:r>
              <a:rPr lang="zh-CN" altLang="en-US" dirty="0"/>
              <a:t>最佳匹配算法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618514" y="3918858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52343" y="2119086"/>
            <a:ext cx="275771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54802" y="1342626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55431" y="1375735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577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107543"/>
            <a:ext cx="1905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773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14" y="5696857"/>
            <a:ext cx="15811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8019143" y="3984172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5773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54" y="4092247"/>
            <a:ext cx="914538" cy="147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6618515" y="4688114"/>
            <a:ext cx="1582056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72338" y="4059576"/>
            <a:ext cx="275771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0" name="Picture 2" descr="ScreenHunter_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87964" y="5581650"/>
            <a:ext cx="1098406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3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3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7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3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57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57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30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502" grpId="0" animBg="1"/>
      <p:bldP spid="12" grpId="0" animBg="1"/>
      <p:bldP spid="14" grpId="0" animBg="1"/>
      <p:bldP spid="13" grpId="0" animBg="1"/>
      <p:bldP spid="11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15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46800" y="4260610"/>
            <a:ext cx="23399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476250" y="1223963"/>
            <a:ext cx="457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</a:rPr>
              <a:t>解（续）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1738" y="1438269"/>
            <a:ext cx="2244725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87363" y="4657488"/>
            <a:ext cx="5132387" cy="208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</a:rPr>
              <a:t>r&lt;n, B</a:t>
            </a:r>
            <a:r>
              <a:rPr lang="zh-CN" altLang="en-US" dirty="0">
                <a:solidFill>
                  <a:srgbClr val="000000"/>
                </a:solidFill>
              </a:rPr>
              <a:t>中没覆盖的元素均减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        双重覆盖元加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修改界值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这时一个最小覆盖是第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5</a:t>
            </a:r>
            <a:r>
              <a:rPr lang="zh-CN" altLang="en-US" dirty="0">
                <a:solidFill>
                  <a:srgbClr val="000000"/>
                </a:solidFill>
              </a:rPr>
              <a:t>列。</a:t>
            </a:r>
            <a:r>
              <a:rPr lang="en-US" altLang="zh-CN" dirty="0">
                <a:solidFill>
                  <a:srgbClr val="000000"/>
                </a:solidFill>
              </a:rPr>
              <a:t>δ=1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131527" name="AutoShape 7"/>
          <p:cNvSpPr>
            <a:spLocks noChangeArrowheads="1"/>
          </p:cNvSpPr>
          <p:nvPr/>
        </p:nvSpPr>
        <p:spPr bwMode="auto">
          <a:xfrm>
            <a:off x="7316788" y="3778244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endParaRPr lang="zh-CN" altLang="zh-CN" sz="1800">
              <a:solidFill>
                <a:srgbClr val="4D5B6B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95288" y="1596572"/>
            <a:ext cx="5378450" cy="1698927"/>
          </a:xfrm>
          <a:prstGeom prst="rect">
            <a:avLst/>
          </a:prstGeom>
          <a:solidFill>
            <a:srgbClr val="CCECFF"/>
          </a:solidFill>
          <a:ln w="38100" algn="ctr">
            <a:solidFill>
              <a:srgbClr val="0070C0"/>
            </a:solidFill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FF0066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Step2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中对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元素进行最小覆盖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覆盖数为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r.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2.1.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r=n,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转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Step4.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2.2.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在未覆盖的元素中选最小非零元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       设值为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      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行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列均已覆盖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则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ij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ij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+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      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行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列均未覆盖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则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ij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ij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-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06400" y="3422195"/>
            <a:ext cx="5367338" cy="1163638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70C0"/>
            </a:solidFill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FF0066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Step3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修改界值</a:t>
            </a:r>
            <a:endParaRPr lang="zh-CN" altLang="en-US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若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行未覆盖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l(x</a:t>
            </a:r>
            <a:r>
              <a:rPr lang="en-US" altLang="zh-CN" sz="18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l(x</a:t>
            </a:r>
            <a:r>
              <a:rPr lang="en-US" altLang="zh-CN" sz="18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)-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列已覆盖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l(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l(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)+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删除覆盖标记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转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step2.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  <a:r>
              <a:rPr lang="en-US" altLang="zh-CN" dirty="0"/>
              <a:t> </a:t>
            </a:r>
            <a:r>
              <a:rPr lang="zh-CN" altLang="en-US" dirty="0"/>
              <a:t>最佳匹配算法</a:t>
            </a:r>
            <a:endParaRPr lang="zh-CN" altLang="en-US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315880" y="1252808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endParaRPr lang="zh-CN" altLang="zh-CN" sz="1800">
              <a:solidFill>
                <a:srgbClr val="4D5B6B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2057" y="2467472"/>
            <a:ext cx="1582056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62056" y="1698216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62685" y="1763530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58175" y="1793693"/>
            <a:ext cx="275771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58762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66" y="4687579"/>
            <a:ext cx="956017" cy="58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8763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5735576"/>
            <a:ext cx="933450" cy="55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87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961" y="5412004"/>
            <a:ext cx="180000" cy="1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8765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375" y="5390791"/>
            <a:ext cx="173038" cy="21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7271675" y="4615534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87057" y="4579252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40917" y="4615534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09662" y="4593762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AutoShape 15" descr="C:\Users\Sunsy\AppData\Roaming\Tencent\Users\1275842678\QQ\WinTemp\RichOle\B7(39ZKZXUI8@ERH9J9J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pic>
        <p:nvPicPr>
          <p:cNvPr id="458768" name="Picture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357" y="4687579"/>
            <a:ext cx="196162" cy="165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8769" name="Picture 1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60" y="6468895"/>
            <a:ext cx="1727653" cy="23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矩形 37"/>
          <p:cNvSpPr/>
          <p:nvPr/>
        </p:nvSpPr>
        <p:spPr>
          <a:xfrm>
            <a:off x="7633946" y="5377375"/>
            <a:ext cx="275771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7" name="Picture 2" descr="ScreenHunter_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43210" y="0"/>
            <a:ext cx="1335730" cy="155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3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58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58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58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58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58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58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27" grpId="0" animBg="1"/>
      <p:bldP spid="19" grpId="0" animBg="1"/>
      <p:bldP spid="21" grpId="0" animBg="1"/>
      <p:bldP spid="22" grpId="0" animBg="1"/>
      <p:bldP spid="18" grpId="0" animBg="1"/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5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16675" y="4058322"/>
            <a:ext cx="2371725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476250" y="1223963"/>
            <a:ext cx="457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</a:rPr>
              <a:t>解（续）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32549" name="Rectangle 5"/>
          <p:cNvSpPr>
            <a:spLocks noChangeArrowheads="1"/>
          </p:cNvSpPr>
          <p:nvPr/>
        </p:nvSpPr>
        <p:spPr bwMode="auto">
          <a:xfrm>
            <a:off x="611188" y="1808163"/>
            <a:ext cx="4725987" cy="44504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</a:rPr>
              <a:t>r&lt;</a:t>
            </a:r>
            <a:r>
              <a:rPr lang="en-US" altLang="zh-CN" dirty="0" err="1">
                <a:solidFill>
                  <a:srgbClr val="000000"/>
                </a:solidFill>
              </a:rPr>
              <a:t>n,B</a:t>
            </a:r>
            <a:r>
              <a:rPr lang="zh-CN" altLang="en-US" dirty="0">
                <a:solidFill>
                  <a:srgbClr val="000000"/>
                </a:solidFill>
              </a:rPr>
              <a:t>中没覆盖的元素均减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修改界值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这时一个最小覆盖是第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5</a:t>
            </a:r>
            <a:r>
              <a:rPr lang="zh-CN" altLang="en-US" dirty="0">
                <a:solidFill>
                  <a:srgbClr val="000000"/>
                </a:solidFill>
              </a:rPr>
              <a:t>行，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5</a:t>
            </a:r>
            <a:r>
              <a:rPr lang="zh-CN" altLang="en-US" dirty="0">
                <a:solidFill>
                  <a:srgbClr val="000000"/>
                </a:solidFill>
              </a:rPr>
              <a:t>列。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endParaRPr lang="zh-CN" altLang="en-US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最小覆盖数</a:t>
            </a:r>
            <a:r>
              <a:rPr lang="en-US" altLang="zh-CN" dirty="0">
                <a:solidFill>
                  <a:srgbClr val="000000"/>
                </a:solidFill>
              </a:rPr>
              <a:t>r=n.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一个最大权匹配方案是</a:t>
            </a:r>
            <a:r>
              <a:rPr lang="en-US" altLang="zh-CN" dirty="0">
                <a:solidFill>
                  <a:srgbClr val="000000"/>
                </a:solidFill>
              </a:rPr>
              <a:t>{C</a:t>
            </a:r>
            <a:r>
              <a:rPr lang="en-US" altLang="zh-CN" baseline="-25000" dirty="0">
                <a:solidFill>
                  <a:srgbClr val="000000"/>
                </a:solidFill>
              </a:rPr>
              <a:t>13</a:t>
            </a:r>
            <a:r>
              <a:rPr lang="en-US" altLang="zh-CN" dirty="0">
                <a:solidFill>
                  <a:srgbClr val="000000"/>
                </a:solidFill>
              </a:rPr>
              <a:t>,C</a:t>
            </a:r>
            <a:r>
              <a:rPr lang="en-US" altLang="zh-CN" baseline="-25000" dirty="0">
                <a:solidFill>
                  <a:srgbClr val="000000"/>
                </a:solidFill>
              </a:rPr>
              <a:t>25</a:t>
            </a:r>
            <a:r>
              <a:rPr lang="en-US" altLang="zh-CN" dirty="0">
                <a:solidFill>
                  <a:srgbClr val="000000"/>
                </a:solidFill>
              </a:rPr>
              <a:t>,C</a:t>
            </a:r>
            <a:r>
              <a:rPr lang="en-US" altLang="zh-CN" baseline="-25000" dirty="0">
                <a:solidFill>
                  <a:srgbClr val="000000"/>
                </a:solidFill>
              </a:rPr>
              <a:t>34</a:t>
            </a:r>
            <a:r>
              <a:rPr lang="en-US" altLang="zh-CN" dirty="0">
                <a:solidFill>
                  <a:srgbClr val="000000"/>
                </a:solidFill>
              </a:rPr>
              <a:t>,C</a:t>
            </a:r>
            <a:r>
              <a:rPr lang="en-US" altLang="zh-CN" baseline="-25000" dirty="0">
                <a:solidFill>
                  <a:srgbClr val="000000"/>
                </a:solidFill>
              </a:rPr>
              <a:t>42</a:t>
            </a:r>
            <a:r>
              <a:rPr lang="en-US" altLang="zh-CN" dirty="0">
                <a:solidFill>
                  <a:srgbClr val="000000"/>
                </a:solidFill>
              </a:rPr>
              <a:t>,C</a:t>
            </a:r>
            <a:r>
              <a:rPr lang="en-US" altLang="zh-CN" baseline="-25000" dirty="0">
                <a:solidFill>
                  <a:srgbClr val="000000"/>
                </a:solidFill>
              </a:rPr>
              <a:t>51</a:t>
            </a:r>
            <a:r>
              <a:rPr lang="en-US" altLang="zh-CN" dirty="0">
                <a:solidFill>
                  <a:srgbClr val="000000"/>
                </a:solidFill>
              </a:rPr>
              <a:t>},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32550" name="AutoShape 6"/>
          <p:cNvSpPr>
            <a:spLocks noChangeArrowheads="1"/>
          </p:cNvSpPr>
          <p:nvPr/>
        </p:nvSpPr>
        <p:spPr bwMode="auto">
          <a:xfrm>
            <a:off x="7309078" y="3578444"/>
            <a:ext cx="360362" cy="3603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endParaRPr lang="zh-CN" altLang="zh-CN" sz="1800">
              <a:solidFill>
                <a:srgbClr val="4D5B6B"/>
              </a:solidFill>
            </a:endParaRPr>
          </a:p>
        </p:txBody>
      </p:sp>
      <p:graphicFrame>
        <p:nvGraphicFramePr>
          <p:cNvPr id="1132551" name="Object 2"/>
          <p:cNvGraphicFramePr>
            <a:graphicFrameLocks noChangeAspect="1"/>
          </p:cNvGraphicFramePr>
          <p:nvPr/>
        </p:nvGraphicFramePr>
        <p:xfrm>
          <a:off x="791369" y="5065470"/>
          <a:ext cx="21828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9" name="公式" r:id="rId2" imgW="1333500" imgH="254000" progId="Equation.3">
                  <p:embed/>
                </p:oleObj>
              </mc:Choice>
              <mc:Fallback>
                <p:oleObj name="公式" r:id="rId2" imgW="1333500" imgH="254000" progId="Equation.3">
                  <p:embed/>
                  <p:pic>
                    <p:nvPicPr>
                      <p:cNvPr id="0" name="图片 3687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369" y="5065470"/>
                        <a:ext cx="21828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7775" y="1133475"/>
            <a:ext cx="2211388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  <a:r>
              <a:rPr lang="en-US" altLang="zh-CN" dirty="0"/>
              <a:t> </a:t>
            </a:r>
            <a:r>
              <a:rPr lang="zh-CN" altLang="en-US" dirty="0"/>
              <a:t>最佳匹配算法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73273" y="4339768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40917" y="4339768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54802" y="1444224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16815" y="1465996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32197" y="1429714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98973" y="1465996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707071" y="2220684"/>
            <a:ext cx="275771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33176" name="Picture 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440" y="4506350"/>
            <a:ext cx="253750" cy="150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6662057" y="5123534"/>
            <a:ext cx="1582056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2057" y="5442842"/>
            <a:ext cx="1582056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62057" y="5791178"/>
            <a:ext cx="1582056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33178" name="Picture 2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4484872"/>
            <a:ext cx="170641" cy="158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3179" name="Picture 2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554" y="6194618"/>
            <a:ext cx="1607120" cy="24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ScreenHunter_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54753" y="5080000"/>
            <a:ext cx="1335730" cy="155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3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3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33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32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33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33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32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32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32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13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50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匹配与网络流 </a:t>
            </a:r>
            <a:endParaRPr lang="zh-CN" altLang="en-US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 </a:t>
            </a:r>
            <a:r>
              <a:rPr lang="zh-CN" altLang="zh-CN" sz="3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二分图的最大匹配</a:t>
            </a:r>
            <a:endParaRPr lang="zh-CN" altLang="zh-CN" sz="32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 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完全匹配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 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最佳匹配及其算法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 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网络流图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 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Ford-Fulkerson最大流标号算法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5.6 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最大流的Edmonds-Karp算法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5.7 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最小费用流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/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411840" y="1724025"/>
            <a:ext cx="8670925" cy="4357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FF0066"/>
                </a:solidFill>
                <a:latin typeface="Garamond" panose="02020404030301010803" pitchFamily="18" charset="0"/>
              </a:rPr>
              <a:t>Step1</a:t>
            </a:r>
            <a:r>
              <a:rPr lang="en-US" altLang="zh-CN" sz="2200" dirty="0">
                <a:solidFill>
                  <a:srgbClr val="E8DED8"/>
                </a:solidFill>
                <a:latin typeface="Garamond" panose="02020404030301010803" pitchFamily="18" charset="0"/>
              </a:rPr>
              <a:t>.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在已知利润矩阵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C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的每行选一最大值作为本行的界值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l(x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), </a:t>
            </a:r>
            <a:endParaRPr lang="en-US" altLang="zh-C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          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每列的界值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l(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j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)=0,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构造矩阵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B=(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b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)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n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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.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其中</a:t>
            </a:r>
            <a:endParaRPr lang="zh-CN" altLang="en-US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            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b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=l(x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)+l(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j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)-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c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  <a:endParaRPr lang="en-US" altLang="zh-C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FF0066"/>
                </a:solidFill>
                <a:latin typeface="Garamond" panose="02020404030301010803" pitchFamily="18" charset="0"/>
              </a:rPr>
              <a:t>Step2</a:t>
            </a:r>
            <a:r>
              <a:rPr lang="en-US" altLang="zh-CN" sz="2200" dirty="0">
                <a:solidFill>
                  <a:srgbClr val="E8DED8"/>
                </a:solidFill>
                <a:latin typeface="Garamond" panose="02020404030301010803" pitchFamily="18" charset="0"/>
              </a:rPr>
              <a:t>.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在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B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中对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0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元素进行最小覆盖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覆盖数为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r.</a:t>
            </a:r>
            <a:endParaRPr lang="en-US" altLang="zh-C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            2.1.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若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r=n,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转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Step4.</a:t>
            </a:r>
            <a:endParaRPr lang="en-US" altLang="zh-C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            2.2.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在未覆盖的元素中选最小非零元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设值为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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  <a:endParaRPr lang="en-US" altLang="zh-C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                  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若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i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行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j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列均已覆盖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则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b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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b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+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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  <a:endParaRPr lang="en-US" altLang="zh-C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                  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若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i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行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j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列均未覆盖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则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b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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b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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  <a:endParaRPr lang="en-US" altLang="zh-C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FF0066"/>
                </a:solidFill>
                <a:latin typeface="Garamond" panose="02020404030301010803" pitchFamily="18" charset="0"/>
              </a:rPr>
              <a:t>Step3</a:t>
            </a:r>
            <a:r>
              <a:rPr lang="en-US" altLang="zh-CN" sz="2200" dirty="0">
                <a:solidFill>
                  <a:srgbClr val="E8DED8"/>
                </a:solidFill>
                <a:latin typeface="Garamond" panose="02020404030301010803" pitchFamily="18" charset="0"/>
              </a:rPr>
              <a:t>.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修改界值</a:t>
            </a:r>
            <a:endParaRPr lang="zh-CN" altLang="en-US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           若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i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行未覆盖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令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l(x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)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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l(x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)-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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  <a:endParaRPr lang="en-US" altLang="zh-C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          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若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j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列已覆盖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令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l(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j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)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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l(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j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)+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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  <a:endParaRPr lang="en-US" altLang="zh-C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          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删除覆盖标记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转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step2.</a:t>
            </a:r>
            <a:endParaRPr lang="en-US" altLang="zh-C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FF0066"/>
                </a:solidFill>
                <a:latin typeface="Garamond" panose="02020404030301010803" pitchFamily="18" charset="0"/>
              </a:rPr>
              <a:t>Step4</a:t>
            </a:r>
            <a:r>
              <a:rPr lang="en-US" altLang="zh-CN" sz="2200" dirty="0">
                <a:solidFill>
                  <a:srgbClr val="E8DED8"/>
                </a:solidFill>
                <a:latin typeface="Garamond" panose="02020404030301010803" pitchFamily="18" charset="0"/>
              </a:rPr>
              <a:t>. 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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( l(x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)+ l(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j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))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即为最大权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.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结束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  <a:endParaRPr lang="en-US" altLang="zh-C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386440" y="1200150"/>
            <a:ext cx="4721225" cy="4247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(3) </a:t>
            </a:r>
            <a:r>
              <a:rPr lang="zh-CN" altLang="en-US" dirty="0">
                <a:solidFill>
                  <a:srgbClr val="000000"/>
                </a:solidFill>
              </a:rPr>
              <a:t>算法步骤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 cstate="print"/>
          <a:srcRect l="8051" t="10718" r="6746" b="7649"/>
          <a:stretch>
            <a:fillRect/>
          </a:stretch>
        </p:blipFill>
        <p:spPr bwMode="auto">
          <a:xfrm>
            <a:off x="7439703" y="4046538"/>
            <a:ext cx="169545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8" name="Picture 2" descr="ScreenHunter_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7978" y="2251075"/>
            <a:ext cx="13525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  <a:r>
              <a:rPr lang="en-US" altLang="zh-CN" dirty="0"/>
              <a:t> </a:t>
            </a:r>
            <a:r>
              <a:rPr lang="zh-CN" altLang="en-US" dirty="0"/>
              <a:t>最佳匹配算法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ChangeArrowheads="1"/>
          </p:cNvSpPr>
          <p:nvPr/>
        </p:nvSpPr>
        <p:spPr bwMode="auto">
          <a:xfrm>
            <a:off x="572629" y="1179513"/>
            <a:ext cx="5322887" cy="4247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(4) </a:t>
            </a:r>
            <a:r>
              <a:rPr lang="zh-CN" altLang="en-US" dirty="0">
                <a:solidFill>
                  <a:srgbClr val="000000"/>
                </a:solidFill>
              </a:rPr>
              <a:t>求最小覆盖：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73731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16675" y="3384550"/>
            <a:ext cx="2500313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6591" y="2058988"/>
            <a:ext cx="5940425" cy="250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对每一个矩阵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B,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令其中</a:t>
            </a:r>
            <a:r>
              <a:rPr lang="en-US" altLang="zh-CN" dirty="0" err="1">
                <a:solidFill>
                  <a:srgbClr val="000000"/>
                </a:solidFill>
                <a:latin typeface="Garamond" panose="02020404030301010803" pitchFamily="18" charset="0"/>
              </a:rPr>
              <a:t>B</a:t>
            </a:r>
            <a:r>
              <a:rPr lang="en-US" altLang="zh-CN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ij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=0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的元素集合为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，可以得到相应的二分图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G=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Y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），调用最大匹配的匈牙利算法可以求出它的一个最大匹配，即为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元素的最小覆盖数。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  <a:r>
              <a:rPr lang="en-US" altLang="zh-CN" dirty="0"/>
              <a:t> </a:t>
            </a:r>
            <a:r>
              <a:rPr lang="zh-CN" altLang="en-US" dirty="0"/>
              <a:t>最佳匹配算法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  <a:r>
              <a:rPr lang="en-US" altLang="zh-CN" dirty="0"/>
              <a:t> </a:t>
            </a:r>
            <a:r>
              <a:rPr lang="zh-CN" altLang="en-US" dirty="0"/>
              <a:t>最佳匹配算法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8011" y="1308541"/>
                <a:ext cx="8512276" cy="475740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zh-CN" altLang="en-US" sz="33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33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5.3.1 </a:t>
                </a:r>
                <a:r>
                  <a:rPr lang="zh-CN" altLang="en-US" sz="33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算法的结果是矩阵</a:t>
                </a:r>
                <a:r>
                  <a:rPr lang="en-US" altLang="zh-CN" sz="33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33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的最大权匹配</a:t>
                </a:r>
                <a:endParaRPr lang="en-US" altLang="zh-CN" sz="33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33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</a:t>
                </a:r>
                <a:endParaRPr lang="en-US" altLang="zh-CN" sz="3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endParaRPr lang="en-US" altLang="zh-CN" sz="3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endParaRPr lang="en-US" altLang="zh-CN" sz="3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endParaRPr lang="en-US" altLang="zh-CN" sz="3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初始行界值选择每行最大元素，这是匹配权值和的上限</a:t>
                </a:r>
                <a:endParaRPr lang="en-US" altLang="zh-CN" sz="3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矩阵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始终满足</a:t>
                </a:r>
                <a:r>
                  <a:rPr lang="en-US" altLang="zh-CN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3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=l(x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)+l(</a:t>
                </a:r>
                <a:r>
                  <a:rPr lang="en-US" altLang="zh-CN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</a:t>
                </a:r>
                <a:r>
                  <a:rPr lang="en-US" altLang="zh-CN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3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权重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𝑚𝑎𝑥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如果等式成立，那么存在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个不同行不同列的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3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每次选择最小的未覆盖元素，覆盖的权重下降中不会越过最佳匹配，保证了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1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3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31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31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sz="3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011" y="1308541"/>
                <a:ext cx="8512276" cy="4757408"/>
              </a:xfrm>
              <a:blipFill rotWithShape="1">
                <a:blip r:embed="rId1"/>
                <a:stretch>
                  <a:fillRect t="-9" r="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1377170" y="2232203"/>
            <a:ext cx="6878034" cy="86793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70C0"/>
            </a:solidFill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</a:pPr>
            <a:r>
              <a:rPr lang="en-US" altLang="zh-CN" sz="1800" dirty="0">
                <a:solidFill>
                  <a:srgbClr val="FF0066"/>
                </a:solidFill>
                <a:latin typeface="Garamond" panose="02020404030301010803" pitchFamily="18" charset="0"/>
              </a:rPr>
              <a:t>Step1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</a:rPr>
              <a:t>.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</a:rPr>
              <a:t>每行选一最大值作为本行的界值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</a:rPr>
              <a:t>l(x</a:t>
            </a:r>
            <a:r>
              <a:rPr lang="en-US" altLang="zh-CN" sz="1800" baseline="-25000" dirty="0">
                <a:solidFill>
                  <a:srgbClr val="000514"/>
                </a:solidFill>
                <a:latin typeface="Garamond" panose="02020404030301010803" pitchFamily="18" charset="0"/>
              </a:rPr>
              <a:t>i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</a:rPr>
              <a:t>), 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</a:rPr>
              <a:t>          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</a:rPr>
              <a:t>每列的界值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</a:rPr>
              <a:t>l(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</a:rPr>
              <a:t>j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</a:rPr>
              <a:t>)=0,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</a:rPr>
              <a:t>构造矩阵  </a:t>
            </a:r>
            <a:endParaRPr lang="zh-CN" altLang="en-US" sz="1800" dirty="0">
              <a:solidFill>
                <a:srgbClr val="000514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</a:pP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</a:rPr>
              <a:t>            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</a:rPr>
              <a:t>B=(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</a:rPr>
              <a:t>b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</a:rPr>
              <a:t>)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</a:rPr>
              <a:t>n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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</a:rPr>
              <a:t>n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</a:rPr>
              <a:t>.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</a:rPr>
              <a:t>其中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</a:rPr>
              <a:t>b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</a:rPr>
              <a:t>=l(x</a:t>
            </a:r>
            <a:r>
              <a:rPr lang="en-US" altLang="zh-CN" sz="1800" baseline="-25000" dirty="0">
                <a:solidFill>
                  <a:srgbClr val="000514"/>
                </a:solidFill>
                <a:latin typeface="Garamond" panose="02020404030301010803" pitchFamily="18" charset="0"/>
              </a:rPr>
              <a:t>i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</a:rPr>
              <a:t>)+l(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</a:rPr>
              <a:t>j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</a:rPr>
              <a:t>)-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</a:rPr>
              <a:t>c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</a:rPr>
              <a:t>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  <a:r>
              <a:rPr lang="en-US" altLang="zh-CN" dirty="0"/>
              <a:t> </a:t>
            </a:r>
            <a:r>
              <a:rPr lang="zh-CN" altLang="en-US" dirty="0"/>
              <a:t>最佳匹配算法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8011" y="1308541"/>
                <a:ext cx="8381805" cy="536410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altLang="zh-CN" sz="33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</a:t>
                </a:r>
                <a:endParaRPr lang="en-US" altLang="zh-CN" sz="3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endParaRPr lang="en-US" altLang="zh-CN" sz="3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2.2</a:t>
                </a:r>
                <a:r>
                  <a:rPr lang="zh-CN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的操作不会改变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6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=l(x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)+l(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16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zh-CN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endParaRPr lang="zh-CN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680" lvl="1" indent="-360680">
                  <a:lnSpc>
                    <a:spcPct val="120000"/>
                  </a:lnSpc>
                </a:pP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680" lvl="1" indent="-360680">
                  <a:lnSpc>
                    <a:spcPct val="120000"/>
                  </a:lnSpc>
                </a:pPr>
                <a:r>
                  <a:rPr lang="zh-CN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在覆盖的行和列的交叉点位置：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zh-CN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680" lvl="1" indent="-360680">
                  <a:lnSpc>
                    <a:spcPct val="120000"/>
                  </a:lnSpc>
                </a:pPr>
                <a:r>
                  <a:rPr lang="zh-CN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没被覆盖的位置：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zh-CN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680" lvl="1" indent="-360680">
                  <a:lnSpc>
                    <a:spcPct val="120000"/>
                  </a:lnSpc>
                </a:pPr>
                <a:r>
                  <a:rPr lang="zh-CN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只被行覆盖的位置：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zh-CN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680" lvl="1" indent="-360680">
                  <a:lnSpc>
                    <a:spcPct val="120000"/>
                  </a:lnSpc>
                </a:pPr>
                <a:r>
                  <a:rPr lang="zh-CN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只被列覆盖的位置：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20000"/>
                  </a:lnSpc>
                  <a:buNone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每一次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列覆盖后，新的界值之和为：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(n-c)+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20000"/>
                  </a:lnSpc>
                  <a:buNone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c+d-n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每一次都下降一个最小的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，直到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c+d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=n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因此最终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𝑚𝑎𝑥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011" y="1308541"/>
                <a:ext cx="8381805" cy="5364108"/>
              </a:xfrm>
              <a:blipFill rotWithShape="1">
                <a:blip r:embed="rId1"/>
                <a:stretch>
                  <a:fillRect t="-8" r="5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09599" y="1276025"/>
            <a:ext cx="4623900" cy="1129476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70C0"/>
            </a:solidFill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400" dirty="0">
                <a:solidFill>
                  <a:srgbClr val="FF0066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Step2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中对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0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元素进行最小覆盖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覆盖数为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r.</a:t>
            </a:r>
            <a:endParaRPr lang="en-US" altLang="zh-CN" sz="14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2.1.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r=n,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转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Step4.</a:t>
            </a:r>
            <a:endParaRPr lang="en-US" altLang="zh-CN" sz="14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2.2.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在未覆盖的元素中选最小非零元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设值为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4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      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14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行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en-US" altLang="zh-CN" sz="14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4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列均已覆盖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则</a:t>
            </a:r>
            <a:r>
              <a:rPr lang="en-US" altLang="zh-CN" sz="14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en-US" altLang="zh-CN" sz="14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ij</a:t>
            </a:r>
            <a:r>
              <a:rPr lang="en-US" altLang="zh-CN" sz="14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4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en-US" altLang="zh-CN" sz="14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ij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+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4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      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14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行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en-US" altLang="zh-CN" sz="14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4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列均未覆盖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则</a:t>
            </a:r>
            <a:r>
              <a:rPr lang="en-US" altLang="zh-CN" sz="14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en-US" altLang="zh-CN" sz="14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ij</a:t>
            </a:r>
            <a:r>
              <a:rPr lang="en-US" altLang="zh-CN" sz="14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4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en-US" altLang="zh-CN" sz="14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ij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-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4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07066" y="2405501"/>
            <a:ext cx="4626433" cy="914033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70C0"/>
            </a:solidFill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400" dirty="0">
                <a:solidFill>
                  <a:srgbClr val="FF0066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Step3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修改界值</a:t>
            </a:r>
            <a:endParaRPr lang="zh-CN" altLang="en-US" sz="14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若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14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行未覆盖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令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l(x</a:t>
            </a:r>
            <a:r>
              <a:rPr lang="en-US" altLang="zh-CN" sz="14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l(x</a:t>
            </a:r>
            <a:r>
              <a:rPr lang="en-US" altLang="zh-CN" sz="14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)-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4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4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4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列已覆盖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令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l(</a:t>
            </a:r>
            <a:r>
              <a:rPr lang="en-US" altLang="zh-CN" sz="14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4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l(</a:t>
            </a:r>
            <a:r>
              <a:rPr lang="en-US" altLang="zh-CN" sz="14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4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)+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4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删除覆盖标记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转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step2.</a:t>
            </a:r>
            <a:endParaRPr lang="en-US" altLang="zh-CN" sz="14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1738" y="1174254"/>
            <a:ext cx="2244725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6662057" y="2203457"/>
            <a:ext cx="1582056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62056" y="1434201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62685" y="1499515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8175" y="1529678"/>
            <a:ext cx="275771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/>
          <p:cNvSpPr>
            <a:spLocks noChangeArrowheads="1"/>
          </p:cNvSpPr>
          <p:nvPr/>
        </p:nvSpPr>
        <p:spPr bwMode="auto">
          <a:xfrm>
            <a:off x="794197" y="1900238"/>
            <a:ext cx="8054975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方法一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确定一个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阶矩阵</a:t>
            </a:r>
            <a:r>
              <a:rPr lang="en-US" altLang="zh-CN" dirty="0">
                <a:solidFill>
                  <a:srgbClr val="000000"/>
                </a:solidFill>
              </a:rPr>
              <a:t>Q=(</a:t>
            </a:r>
            <a:r>
              <a:rPr lang="en-US" altLang="zh-CN" dirty="0" err="1">
                <a:solidFill>
                  <a:srgbClr val="000000"/>
                </a:solidFill>
              </a:rPr>
              <a:t>q</a:t>
            </a:r>
            <a:r>
              <a:rPr lang="en-US" altLang="zh-CN" baseline="-25000" dirty="0" err="1">
                <a:solidFill>
                  <a:srgbClr val="000000"/>
                </a:solidFill>
              </a:rPr>
              <a:t>ij</a:t>
            </a:r>
            <a:r>
              <a:rPr lang="en-US" altLang="zh-CN" dirty="0">
                <a:solidFill>
                  <a:srgbClr val="000000"/>
                </a:solidFill>
              </a:rPr>
              <a:t>), </a:t>
            </a:r>
            <a:r>
              <a:rPr lang="zh-CN" altLang="en-US" dirty="0">
                <a:solidFill>
                  <a:srgbClr val="000000"/>
                </a:solidFill>
              </a:rPr>
              <a:t>其中</a:t>
            </a:r>
            <a:r>
              <a:rPr lang="en-US" altLang="zh-CN" dirty="0" err="1">
                <a:solidFill>
                  <a:srgbClr val="000000"/>
                </a:solidFill>
              </a:rPr>
              <a:t>q</a:t>
            </a:r>
            <a:r>
              <a:rPr lang="en-US" altLang="zh-CN" baseline="-25000" dirty="0" err="1">
                <a:solidFill>
                  <a:srgbClr val="000000"/>
                </a:solidFill>
              </a:rPr>
              <a:t>ij</a:t>
            </a:r>
            <a:r>
              <a:rPr lang="zh-CN" altLang="en-US" dirty="0">
                <a:solidFill>
                  <a:srgbClr val="000000"/>
                </a:solidFill>
              </a:rPr>
              <a:t>是大于等于</a:t>
            </a:r>
            <a:r>
              <a:rPr lang="en-US" altLang="zh-CN" dirty="0">
                <a:solidFill>
                  <a:srgbClr val="000000"/>
                </a:solidFill>
              </a:rPr>
              <a:t>max </a:t>
            </a:r>
            <a:r>
              <a:rPr lang="en-US" altLang="zh-CN" dirty="0" err="1">
                <a:solidFill>
                  <a:srgbClr val="000000"/>
                </a:solidFill>
              </a:rPr>
              <a:t>c</a:t>
            </a:r>
            <a:r>
              <a:rPr lang="en-US" altLang="zh-CN" baseline="-25000" dirty="0" err="1">
                <a:solidFill>
                  <a:srgbClr val="000000"/>
                </a:solidFill>
              </a:rPr>
              <a:t>ij</a:t>
            </a:r>
            <a:r>
              <a:rPr lang="zh-CN" altLang="en-US" dirty="0">
                <a:solidFill>
                  <a:srgbClr val="000000"/>
                </a:solidFill>
              </a:rPr>
              <a:t>的常数</a:t>
            </a:r>
            <a:r>
              <a:rPr lang="en-US" altLang="zh-CN" dirty="0">
                <a:solidFill>
                  <a:srgbClr val="000000"/>
                </a:solidFill>
              </a:rPr>
              <a:t>a, </a:t>
            </a:r>
            <a:r>
              <a:rPr lang="zh-CN" altLang="en-US" dirty="0">
                <a:solidFill>
                  <a:srgbClr val="000000"/>
                </a:solidFill>
              </a:rPr>
              <a:t>令</a:t>
            </a:r>
            <a:r>
              <a:rPr lang="en-US" altLang="zh-CN" dirty="0">
                <a:solidFill>
                  <a:srgbClr val="000000"/>
                </a:solidFill>
              </a:rPr>
              <a:t>C’=Q-C, </a:t>
            </a:r>
            <a:r>
              <a:rPr lang="zh-CN" altLang="en-US" dirty="0">
                <a:solidFill>
                  <a:srgbClr val="000000"/>
                </a:solidFill>
              </a:rPr>
              <a:t>则</a:t>
            </a:r>
            <a:r>
              <a:rPr lang="en-US" altLang="zh-CN" dirty="0" err="1">
                <a:solidFill>
                  <a:srgbClr val="000000"/>
                </a:solidFill>
              </a:rPr>
              <a:t>c’</a:t>
            </a:r>
            <a:r>
              <a:rPr lang="en-US" altLang="zh-CN" baseline="-25000" dirty="0" err="1">
                <a:solidFill>
                  <a:srgbClr val="000000"/>
                </a:solidFill>
              </a:rPr>
              <a:t>ij</a:t>
            </a:r>
            <a:r>
              <a:rPr lang="en-US" altLang="zh-CN" dirty="0" err="1">
                <a:solidFill>
                  <a:srgbClr val="000000"/>
                </a:solidFill>
              </a:rPr>
              <a:t>+c</a:t>
            </a:r>
            <a:r>
              <a:rPr lang="en-US" altLang="zh-CN" baseline="-25000" dirty="0" err="1">
                <a:solidFill>
                  <a:srgbClr val="000000"/>
                </a:solidFill>
              </a:rPr>
              <a:t>ij</a:t>
            </a:r>
            <a:r>
              <a:rPr lang="en-US" altLang="zh-CN" dirty="0">
                <a:solidFill>
                  <a:srgbClr val="000000"/>
                </a:solidFill>
              </a:rPr>
              <a:t>=a. </a:t>
            </a:r>
            <a:r>
              <a:rPr lang="zh-CN" altLang="en-US" dirty="0">
                <a:solidFill>
                  <a:srgbClr val="000000"/>
                </a:solidFill>
              </a:rPr>
              <a:t>所以</a:t>
            </a: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的最小成本对应于</a:t>
            </a:r>
            <a:r>
              <a:rPr lang="en-US" altLang="zh-CN" dirty="0">
                <a:solidFill>
                  <a:srgbClr val="000000"/>
                </a:solidFill>
              </a:rPr>
              <a:t>C’</a:t>
            </a:r>
            <a:r>
              <a:rPr lang="zh-CN" altLang="en-US" dirty="0">
                <a:solidFill>
                  <a:srgbClr val="000000"/>
                </a:solidFill>
              </a:rPr>
              <a:t>的最大利润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方法二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类似于最大数匹配算法的思路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但是每行的最小元为界值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满足</a:t>
            </a:r>
            <a:r>
              <a:rPr lang="en-US" altLang="zh-CN" dirty="0" err="1">
                <a:solidFill>
                  <a:srgbClr val="000000"/>
                </a:solidFill>
              </a:rPr>
              <a:t>b</a:t>
            </a:r>
            <a:r>
              <a:rPr lang="en-US" altLang="zh-CN" baseline="-25000" dirty="0" err="1">
                <a:solidFill>
                  <a:srgbClr val="000000"/>
                </a:solidFill>
              </a:rPr>
              <a:t>ij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dirty="0" err="1">
                <a:solidFill>
                  <a:srgbClr val="000000"/>
                </a:solidFill>
              </a:rPr>
              <a:t>c</a:t>
            </a:r>
            <a:r>
              <a:rPr lang="en-US" altLang="zh-CN" baseline="-25000" dirty="0" err="1">
                <a:solidFill>
                  <a:srgbClr val="000000"/>
                </a:solidFill>
              </a:rPr>
              <a:t>ij</a:t>
            </a:r>
            <a:r>
              <a:rPr lang="en-US" altLang="zh-CN" dirty="0">
                <a:solidFill>
                  <a:srgbClr val="000000"/>
                </a:solidFill>
              </a:rPr>
              <a:t>-l(x</a:t>
            </a:r>
            <a:r>
              <a:rPr lang="en-US" altLang="zh-CN" baseline="-25000" dirty="0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)-l(</a:t>
            </a:r>
            <a:r>
              <a:rPr lang="en-US" altLang="zh-CN" dirty="0" err="1">
                <a:solidFill>
                  <a:srgbClr val="000000"/>
                </a:solidFill>
              </a:rPr>
              <a:t>y</a:t>
            </a:r>
            <a:r>
              <a:rPr lang="en-US" altLang="zh-CN" baseline="-25000" dirty="0" err="1">
                <a:solidFill>
                  <a:srgbClr val="000000"/>
                </a:solidFill>
              </a:rPr>
              <a:t>j</a:t>
            </a:r>
            <a:r>
              <a:rPr lang="en-US" altLang="zh-CN" dirty="0">
                <a:solidFill>
                  <a:srgbClr val="000000"/>
                </a:solidFill>
              </a:rPr>
              <a:t>)≥0, </a:t>
            </a:r>
            <a:r>
              <a:rPr lang="zh-CN" altLang="en-US" dirty="0">
                <a:solidFill>
                  <a:srgbClr val="000000"/>
                </a:solidFill>
              </a:rPr>
              <a:t>然后不断最小地增加界值，直至存在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个不在同行同列值为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en-US" altLang="zh-CN" dirty="0" err="1">
                <a:solidFill>
                  <a:srgbClr val="000000"/>
                </a:solidFill>
              </a:rPr>
              <a:t>b</a:t>
            </a:r>
            <a:r>
              <a:rPr lang="en-US" altLang="zh-CN" baseline="-25000" dirty="0" err="1">
                <a:solidFill>
                  <a:srgbClr val="000000"/>
                </a:solidFill>
              </a:rPr>
              <a:t>ij</a:t>
            </a:r>
            <a:r>
              <a:rPr lang="zh-CN" altLang="en-US" dirty="0">
                <a:solidFill>
                  <a:srgbClr val="000000"/>
                </a:solidFill>
              </a:rPr>
              <a:t>出现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559247" y="1282700"/>
            <a:ext cx="4983163" cy="4247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(5) </a:t>
            </a:r>
            <a:r>
              <a:rPr lang="zh-CN" altLang="en-US">
                <a:solidFill>
                  <a:srgbClr val="000000"/>
                </a:solidFill>
              </a:rPr>
              <a:t>最小权匹配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  <a:r>
              <a:rPr lang="en-US" altLang="zh-CN" dirty="0"/>
              <a:t> </a:t>
            </a:r>
            <a:r>
              <a:rPr lang="zh-CN" altLang="en-US" dirty="0"/>
              <a:t>最佳匹配算法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33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33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33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匹配与网络流</a:t>
            </a:r>
            <a:endParaRPr lang="zh-CN" altLang="en-US" dirty="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0571" y="1314450"/>
            <a:ext cx="7632700" cy="4572000"/>
          </a:xfrm>
        </p:spPr>
        <p:txBody>
          <a:bodyPr/>
          <a:lstStyle/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 </a:t>
            </a:r>
            <a:r>
              <a:rPr lang="zh-CN" altLang="zh-CN" dirty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二分图的最大匹配</a:t>
            </a:r>
            <a:endParaRPr lang="zh-CN" altLang="zh-CN" dirty="0">
              <a:solidFill>
                <a:srgbClr val="A3A3A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 </a:t>
            </a:r>
            <a:r>
              <a:rPr lang="zh-CN" altLang="zh-CN" dirty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完全匹配</a:t>
            </a:r>
            <a:endParaRPr lang="zh-CN" altLang="zh-CN" dirty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 </a:t>
            </a:r>
            <a:r>
              <a:rPr lang="zh-CN" altLang="zh-CN" dirty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最佳匹配算法</a:t>
            </a:r>
            <a:endParaRPr lang="zh-CN" altLang="en-US" dirty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匹配应用举例</a:t>
            </a:r>
            <a:endParaRPr lang="zh-CN" altLang="zh-CN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网络流图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5.6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Ford-Fulkerson最大流标号算法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5.7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最大流的Edmonds-Karp算法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最小费用流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/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108" y="1638823"/>
            <a:ext cx="8229600" cy="42275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设简单二分图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G=(X,Y,E)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中，男孩集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，女孩集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，每边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表示男孩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与女孩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彼此认识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。今假设每个男孩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对他所认识的所有女孩有一个倾向度排序，每个女孩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对她所认识的所有男孩也有一个倾向度排序，对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上任意给定的一个倾向度分派，如果对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的某个匹配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，任一条非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以下两个条件至少有一个成立，则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匹配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稳定匹配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中存在这样一条边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（即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饱和的），使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倾向于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胜过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中存在这样一条边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x’y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（即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饱和的），使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倾向于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胜过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如果有边相连的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没有产生匹配（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没有配对），那么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起码有一个人已经配对了，且它配对的对象比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（或者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）更好。另一个方面，婚恋模型里的所有点都和另一集合里所有点相连（每个点都有完整的倾向排序）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571" y="1233713"/>
            <a:ext cx="289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297A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800" dirty="0">
                <a:solidFill>
                  <a:srgbClr val="00297A"/>
                </a:solidFill>
                <a:latin typeface="宋体" panose="02010600030101010101" pitchFamily="2" charset="-122"/>
              </a:rPr>
              <a:t>稳定匹配问题</a:t>
            </a:r>
            <a:endParaRPr lang="zh-CN" altLang="en-US" sz="2800" dirty="0">
              <a:solidFill>
                <a:srgbClr val="4D5B6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  <a:r>
              <a:rPr lang="en-US" altLang="zh-CN" dirty="0"/>
              <a:t> </a:t>
            </a:r>
            <a:r>
              <a:rPr lang="zh-CN" altLang="en-US" dirty="0"/>
              <a:t>匹配应用举例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046" y="1943554"/>
            <a:ext cx="8229600" cy="413385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数学上可以证明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任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给定的一个</a:t>
            </a:r>
            <a:r>
              <a:rPr lang="zh-CN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倾向度分派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下，任一个二分图中，可以找到多个稳定匹配，也</a:t>
            </a:r>
            <a:r>
              <a:rPr lang="zh-CN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可分别为</a:t>
            </a: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zh-CN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找到各自的最优稳定匹配。</a:t>
            </a:r>
            <a:endParaRPr lang="zh-CN" altLang="en-US" sz="2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的最优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稳定匹配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M*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满足对中的任一稳定匹配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及任一顶点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，则存在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M*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y=y*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倾向于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y*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胜过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最优稳定匹配存在，它一定是</a:t>
            </a:r>
            <a:r>
              <a:rPr lang="zh-CN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唯一的。而前文已述，我们可以证明</a:t>
            </a: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zh-CN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最优稳定匹配必然存在，那么它唯一。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在所有稳定匹配中，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最优稳定匹配对每个男孩来说是最好的稳定匹配，对每个女孩却是最糟的稳定匹配。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  <a:r>
              <a:rPr lang="en-US" altLang="zh-CN" dirty="0"/>
              <a:t> </a:t>
            </a:r>
            <a:r>
              <a:rPr lang="zh-CN" altLang="en-US" dirty="0"/>
              <a:t>匹配应用举例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0571" y="1233713"/>
            <a:ext cx="289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297A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800" dirty="0">
                <a:solidFill>
                  <a:srgbClr val="00297A"/>
                </a:solidFill>
                <a:latin typeface="宋体" panose="02010600030101010101" pitchFamily="2" charset="-122"/>
              </a:rPr>
              <a:t>稳定匹配问题</a:t>
            </a:r>
            <a:endParaRPr lang="zh-CN" altLang="en-US" sz="2800" dirty="0">
              <a:solidFill>
                <a:srgbClr val="4D5B6B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6385" y="7406640"/>
            <a:ext cx="8509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lang="zh-CN" altLang="en-US" dirty="0" smtClean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图</a:t>
            </a:r>
            <a:r>
              <a:rPr lang="en-US" altLang="zh-CN" dirty="0" smtClean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zh-CN" altLang="en-US" dirty="0" smtClean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的任一稳定匹配</a:t>
            </a:r>
            <a:r>
              <a:rPr lang="en-US" altLang="zh-CN" dirty="0" smtClean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dirty="0" smtClean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不一定是</a:t>
            </a:r>
            <a:r>
              <a:rPr lang="en-US" altLang="zh-CN" dirty="0" smtClean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zh-CN" altLang="en-US" dirty="0" smtClean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的最大匹配，也不一定是</a:t>
            </a:r>
            <a:r>
              <a:rPr lang="en-US" altLang="zh-CN" dirty="0" smtClean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zh-CN" altLang="en-US" dirty="0" smtClean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的完全匹配，但是稳定匹配一定是</a:t>
            </a:r>
            <a:r>
              <a:rPr lang="en-US" altLang="zh-CN" dirty="0" smtClean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zh-CN" altLang="en-US" dirty="0" smtClean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的极大匹配。</a:t>
            </a:r>
            <a:br>
              <a:rPr lang="zh-CN" altLang="en-US" dirty="0" smtClean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zh-CN" altLang="en-US" dirty="0" smtClean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0571" y="1960132"/>
            <a:ext cx="8505764" cy="33401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基本算法</a:t>
            </a:r>
            <a:r>
              <a:rPr lang="en-US" altLang="zh-CN" sz="2800" dirty="0"/>
              <a:t>: </a:t>
            </a:r>
            <a:r>
              <a:rPr lang="zh-CN" altLang="en-US" sz="2800" dirty="0"/>
              <a:t>迭代过程</a:t>
            </a: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1</a:t>
            </a:r>
            <a:r>
              <a:rPr lang="zh-CN" altLang="en-US" sz="2800" dirty="0"/>
              <a:t>）每个男孩（在开始和被拒绝后）每次都向至今未曾拒绝过他的女孩中他最倾向的一个女孩求婚</a:t>
            </a: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2</a:t>
            </a:r>
            <a:r>
              <a:rPr lang="zh-CN" altLang="en-US" sz="2800" dirty="0"/>
              <a:t>）每个女孩每次都保留当前她的求婚者中她最倾向的一个男孩，并拒绝其他的求婚者。</a:t>
            </a: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   直到这个过程一直到不再变化为止。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基本假设：与其独身，不如和一个认识的人结婚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 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80571" y="1233713"/>
            <a:ext cx="289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297A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800" dirty="0">
                <a:solidFill>
                  <a:srgbClr val="00297A"/>
                </a:solidFill>
                <a:latin typeface="宋体" panose="02010600030101010101" pitchFamily="2" charset="-122"/>
              </a:rPr>
              <a:t>稳定匹配问题</a:t>
            </a:r>
            <a:endParaRPr lang="zh-CN" altLang="en-US" sz="2800" dirty="0">
              <a:solidFill>
                <a:srgbClr val="4D5B6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  <a:r>
              <a:rPr lang="en-US" altLang="zh-CN" dirty="0"/>
              <a:t> </a:t>
            </a:r>
            <a:r>
              <a:rPr lang="zh-CN" altLang="en-US" dirty="0"/>
              <a:t>匹配应用举例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599" y="1870668"/>
            <a:ext cx="8229600" cy="41322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这个过程会中止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中止后所有的婚姻是稳定婚姻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不稳定婚姻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：两对夫妇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M1, F1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M2, F2, 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M1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的妻子是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F1,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但他更爱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F2;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F2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的丈夫虽说是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M2.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但她更爱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注意是更爱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不是最爱）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能证明：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通过上面那个求婚过程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所有的婚姻都是稳定的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600" dirty="0">
                <a:solidFill>
                  <a:srgbClr val="92D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没有人犯错误</a:t>
            </a:r>
            <a:r>
              <a:rPr lang="en-US" altLang="zh-CN" sz="2600" dirty="0">
                <a:solidFill>
                  <a:srgbClr val="92D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CN" sz="2600" dirty="0">
                <a:solidFill>
                  <a:srgbClr val="92D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  <a:r>
              <a:rPr lang="en-US" altLang="zh-CN" dirty="0"/>
              <a:t> </a:t>
            </a:r>
            <a:r>
              <a:rPr lang="zh-CN" altLang="en-US" dirty="0"/>
              <a:t>匹配应用举例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0571" y="1233713"/>
            <a:ext cx="289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297A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800" dirty="0">
                <a:solidFill>
                  <a:srgbClr val="00297A"/>
                </a:solidFill>
                <a:latin typeface="宋体" panose="02010600030101010101" pitchFamily="2" charset="-122"/>
              </a:rPr>
              <a:t>稳定匹配问题</a:t>
            </a:r>
            <a:endParaRPr lang="zh-CN" altLang="en-US" sz="2800" dirty="0">
              <a:solidFill>
                <a:srgbClr val="4D5B6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ChangeArrowheads="1"/>
          </p:cNvSpPr>
          <p:nvPr/>
        </p:nvSpPr>
        <p:spPr bwMode="auto">
          <a:xfrm>
            <a:off x="1126440" y="1851025"/>
            <a:ext cx="7625674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24205" marR="0" lvl="0" indent="-6242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5.1.1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：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令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的边子集，若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中任意两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624205" marR="0" lvl="0" indent="-6242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条边都没有共同顶点，则称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的一个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匹配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624205" marR="0" lvl="0" indent="-6242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其中与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的边相关联的结点称为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饱和点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，否则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624205" marR="0" lvl="0" indent="-6242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称为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非饱和点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624205" marR="0" lvl="0" indent="-6242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624205" marR="0" lvl="0" indent="-6242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5.1.2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：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G=(V,E)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中的一个匹配，若在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中加入任意一条边所得集合都不是匹配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极大匹配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624205" marR="0" lvl="0" indent="-6242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如果对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的任意匹配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M’,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都有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|M|≥|M’|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，则称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为一个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最大匹配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highlight>
                <a:srgbClr val="FFFF00"/>
              </a:highligh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624205" marR="0" lvl="0" indent="-6242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/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/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最大匹配就是使得最大匹配数最大的匹配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624205" marR="0" lvl="0" indent="-6242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3012" name="矩形 4"/>
          <p:cNvSpPr>
            <a:spLocks noChangeArrowheads="1"/>
          </p:cNvSpPr>
          <p:nvPr/>
        </p:nvSpPr>
        <p:spPr bwMode="auto">
          <a:xfrm>
            <a:off x="481915" y="1265238"/>
            <a:ext cx="4978400" cy="4801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(3)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匹配的基本概念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>
          <a:xfrm>
            <a:off x="662340" y="0"/>
            <a:ext cx="8055429" cy="103051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r>
              <a:rPr lang="en-US" altLang="zh-CN" dirty="0"/>
              <a:t> </a:t>
            </a:r>
            <a:r>
              <a:rPr lang="zh-CN" altLang="en-US" dirty="0"/>
              <a:t>二分图的最大匹配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369" y="1833563"/>
            <a:ext cx="8425317" cy="3744912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猎人要在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的格子里打鸟，他可以在某一行中打一枪，这样此行中的所有鸟都被打掉，也可以在某一列中打，这样此列中的所有鸟都打掉。问至少打几枪，才能打光所有的鸟？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建图：二分图的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部为每一行，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部为每一列，如果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有一只鸟，那么连接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部的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该二分图的最大匹配数则是最少要打的枪数。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这样建立的矩阵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A(i,j)=1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当且仅当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Yj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之间有边，所以原题目转化为找到覆盖矩阵中每个点的最小覆盖。而由于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最大匹配数就是最小覆盖数，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就是找到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Yj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的最大匹配</a:t>
            </a:r>
            <a:endParaRPr lang="zh-CN" alt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猎人打鸟的顺序是无所谓的，因为最后杀掉的都是那些行和列（鸟又不会移动）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  <a:r>
              <a:rPr lang="en-US" altLang="zh-CN" dirty="0"/>
              <a:t> </a:t>
            </a:r>
            <a:r>
              <a:rPr lang="zh-CN" altLang="en-US" dirty="0"/>
              <a:t>匹配应用举例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885" y="1233713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 猎人打鸟</a:t>
            </a:r>
            <a:endParaRPr lang="zh-CN" altLang="en-US" sz="2800" dirty="0">
              <a:solidFill>
                <a:srgbClr val="0029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25714" y="1952625"/>
            <a:ext cx="4679950" cy="3933825"/>
          </a:xfrm>
          <a:noFill/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有一个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N*M(N,M&lt;=50)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棋盘，棋盘的每一格是三种类型之一：空地、草地、墙。机器人只能放在空地上。在同一行或同一列的两个机器人，若它们之间没有墙，则它们可以互相攻击。问给定的棋盘，最多可以放置多少个机器人，使它们不能互相攻击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580063" y="1665288"/>
            <a:ext cx="2876550" cy="2676525"/>
            <a:chOff x="3515" y="1049"/>
            <a:chExt cx="1812" cy="1686"/>
          </a:xfrm>
        </p:grpSpPr>
        <p:sp>
          <p:nvSpPr>
            <p:cNvPr id="83993" name="Rectangle 5"/>
            <p:cNvSpPr>
              <a:spLocks noChangeArrowheads="1"/>
            </p:cNvSpPr>
            <p:nvPr/>
          </p:nvSpPr>
          <p:spPr bwMode="auto">
            <a:xfrm>
              <a:off x="4965" y="2398"/>
              <a:ext cx="362" cy="33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94" name="Rectangle 6"/>
            <p:cNvSpPr>
              <a:spLocks noChangeArrowheads="1"/>
            </p:cNvSpPr>
            <p:nvPr/>
          </p:nvSpPr>
          <p:spPr bwMode="auto">
            <a:xfrm>
              <a:off x="4602" y="2398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95" name="Rectangle 7"/>
            <p:cNvSpPr>
              <a:spLocks noChangeArrowheads="1"/>
            </p:cNvSpPr>
            <p:nvPr/>
          </p:nvSpPr>
          <p:spPr bwMode="auto">
            <a:xfrm>
              <a:off x="4240" y="2398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96" name="Rectangle 8"/>
            <p:cNvSpPr>
              <a:spLocks noChangeArrowheads="1"/>
            </p:cNvSpPr>
            <p:nvPr/>
          </p:nvSpPr>
          <p:spPr bwMode="auto">
            <a:xfrm>
              <a:off x="3877" y="2398"/>
              <a:ext cx="363" cy="33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97" name="Rectangle 9"/>
            <p:cNvSpPr>
              <a:spLocks noChangeArrowheads="1"/>
            </p:cNvSpPr>
            <p:nvPr/>
          </p:nvSpPr>
          <p:spPr bwMode="auto">
            <a:xfrm>
              <a:off x="3515" y="2398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98" name="Rectangle 10"/>
            <p:cNvSpPr>
              <a:spLocks noChangeArrowheads="1"/>
            </p:cNvSpPr>
            <p:nvPr/>
          </p:nvSpPr>
          <p:spPr bwMode="auto">
            <a:xfrm>
              <a:off x="4965" y="2061"/>
              <a:ext cx="362" cy="33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99" name="Rectangle 11"/>
            <p:cNvSpPr>
              <a:spLocks noChangeArrowheads="1"/>
            </p:cNvSpPr>
            <p:nvPr/>
          </p:nvSpPr>
          <p:spPr bwMode="auto">
            <a:xfrm>
              <a:off x="4602" y="2061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00" name="Rectangle 12"/>
            <p:cNvSpPr>
              <a:spLocks noChangeArrowheads="1"/>
            </p:cNvSpPr>
            <p:nvPr/>
          </p:nvSpPr>
          <p:spPr bwMode="auto">
            <a:xfrm>
              <a:off x="4240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01" name="Rectangle 13"/>
            <p:cNvSpPr>
              <a:spLocks noChangeArrowheads="1"/>
            </p:cNvSpPr>
            <p:nvPr/>
          </p:nvSpPr>
          <p:spPr bwMode="auto">
            <a:xfrm>
              <a:off x="3877" y="2061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02" name="Rectangle 14"/>
            <p:cNvSpPr>
              <a:spLocks noChangeArrowheads="1"/>
            </p:cNvSpPr>
            <p:nvPr/>
          </p:nvSpPr>
          <p:spPr bwMode="auto">
            <a:xfrm>
              <a:off x="3515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03" name="Rectangle 15"/>
            <p:cNvSpPr>
              <a:spLocks noChangeArrowheads="1"/>
            </p:cNvSpPr>
            <p:nvPr/>
          </p:nvSpPr>
          <p:spPr bwMode="auto">
            <a:xfrm>
              <a:off x="4965" y="1723"/>
              <a:ext cx="362" cy="33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04" name="Rectangle 16"/>
            <p:cNvSpPr>
              <a:spLocks noChangeArrowheads="1"/>
            </p:cNvSpPr>
            <p:nvPr/>
          </p:nvSpPr>
          <p:spPr bwMode="auto">
            <a:xfrm>
              <a:off x="4602" y="1723"/>
              <a:ext cx="363" cy="33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05" name="Rectangle 17"/>
            <p:cNvSpPr>
              <a:spLocks noChangeArrowheads="1"/>
            </p:cNvSpPr>
            <p:nvPr/>
          </p:nvSpPr>
          <p:spPr bwMode="auto">
            <a:xfrm>
              <a:off x="4240" y="1723"/>
              <a:ext cx="362" cy="33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06" name="Rectangle 18"/>
            <p:cNvSpPr>
              <a:spLocks noChangeArrowheads="1"/>
            </p:cNvSpPr>
            <p:nvPr/>
          </p:nvSpPr>
          <p:spPr bwMode="auto">
            <a:xfrm>
              <a:off x="3877" y="1723"/>
              <a:ext cx="363" cy="33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07" name="Rectangle 19"/>
            <p:cNvSpPr>
              <a:spLocks noChangeArrowheads="1"/>
            </p:cNvSpPr>
            <p:nvPr/>
          </p:nvSpPr>
          <p:spPr bwMode="auto">
            <a:xfrm>
              <a:off x="3515" y="1723"/>
              <a:ext cx="362" cy="33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08" name="Rectangle 20"/>
            <p:cNvSpPr>
              <a:spLocks noChangeArrowheads="1"/>
            </p:cNvSpPr>
            <p:nvPr/>
          </p:nvSpPr>
          <p:spPr bwMode="auto">
            <a:xfrm>
              <a:off x="496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09" name="Rectangle 21"/>
            <p:cNvSpPr>
              <a:spLocks noChangeArrowheads="1"/>
            </p:cNvSpPr>
            <p:nvPr/>
          </p:nvSpPr>
          <p:spPr bwMode="auto">
            <a:xfrm>
              <a:off x="4602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10" name="Rectangle 22"/>
            <p:cNvSpPr>
              <a:spLocks noChangeArrowheads="1"/>
            </p:cNvSpPr>
            <p:nvPr/>
          </p:nvSpPr>
          <p:spPr bwMode="auto">
            <a:xfrm>
              <a:off x="4240" y="1386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11" name="Rectangle 23"/>
            <p:cNvSpPr>
              <a:spLocks noChangeArrowheads="1"/>
            </p:cNvSpPr>
            <p:nvPr/>
          </p:nvSpPr>
          <p:spPr bwMode="auto">
            <a:xfrm>
              <a:off x="3877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12" name="Rectangle 24"/>
            <p:cNvSpPr>
              <a:spLocks noChangeArrowheads="1"/>
            </p:cNvSpPr>
            <p:nvPr/>
          </p:nvSpPr>
          <p:spPr bwMode="auto">
            <a:xfrm>
              <a:off x="351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13" name="Rectangle 25"/>
            <p:cNvSpPr>
              <a:spLocks noChangeArrowheads="1"/>
            </p:cNvSpPr>
            <p:nvPr/>
          </p:nvSpPr>
          <p:spPr bwMode="auto">
            <a:xfrm>
              <a:off x="4965" y="1049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14" name="Rectangle 26"/>
            <p:cNvSpPr>
              <a:spLocks noChangeArrowheads="1"/>
            </p:cNvSpPr>
            <p:nvPr/>
          </p:nvSpPr>
          <p:spPr bwMode="auto">
            <a:xfrm>
              <a:off x="4602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15" name="Rectangle 27"/>
            <p:cNvSpPr>
              <a:spLocks noChangeArrowheads="1"/>
            </p:cNvSpPr>
            <p:nvPr/>
          </p:nvSpPr>
          <p:spPr bwMode="auto">
            <a:xfrm>
              <a:off x="4240" y="1049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16" name="Rectangle 28"/>
            <p:cNvSpPr>
              <a:spLocks noChangeArrowheads="1"/>
            </p:cNvSpPr>
            <p:nvPr/>
          </p:nvSpPr>
          <p:spPr bwMode="auto">
            <a:xfrm>
              <a:off x="3877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17" name="Rectangle 29"/>
            <p:cNvSpPr>
              <a:spLocks noChangeArrowheads="1"/>
            </p:cNvSpPr>
            <p:nvPr/>
          </p:nvSpPr>
          <p:spPr bwMode="auto">
            <a:xfrm>
              <a:off x="3515" y="1049"/>
              <a:ext cx="362" cy="33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18" name="Line 30"/>
            <p:cNvSpPr>
              <a:spLocks noChangeShapeType="1"/>
            </p:cNvSpPr>
            <p:nvPr/>
          </p:nvSpPr>
          <p:spPr bwMode="auto">
            <a:xfrm>
              <a:off x="3515" y="1049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19" name="Line 31"/>
            <p:cNvSpPr>
              <a:spLocks noChangeShapeType="1"/>
            </p:cNvSpPr>
            <p:nvPr/>
          </p:nvSpPr>
          <p:spPr bwMode="auto">
            <a:xfrm>
              <a:off x="3515" y="2735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20" name="Line 32"/>
            <p:cNvSpPr>
              <a:spLocks noChangeShapeType="1"/>
            </p:cNvSpPr>
            <p:nvPr/>
          </p:nvSpPr>
          <p:spPr bwMode="auto">
            <a:xfrm>
              <a:off x="3515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21" name="Line 33"/>
            <p:cNvSpPr>
              <a:spLocks noChangeShapeType="1"/>
            </p:cNvSpPr>
            <p:nvPr/>
          </p:nvSpPr>
          <p:spPr bwMode="auto">
            <a:xfrm>
              <a:off x="5327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34"/>
          <p:cNvGrpSpPr/>
          <p:nvPr/>
        </p:nvGrpSpPr>
        <p:grpSpPr bwMode="auto">
          <a:xfrm>
            <a:off x="5580063" y="4581526"/>
            <a:ext cx="1825753" cy="1481524"/>
            <a:chOff x="3515" y="2886"/>
            <a:chExt cx="1021" cy="978"/>
          </a:xfrm>
        </p:grpSpPr>
        <p:sp>
          <p:nvSpPr>
            <p:cNvPr id="83975" name="Rectangle 35"/>
            <p:cNvSpPr>
              <a:spLocks noChangeArrowheads="1"/>
            </p:cNvSpPr>
            <p:nvPr/>
          </p:nvSpPr>
          <p:spPr bwMode="auto">
            <a:xfrm>
              <a:off x="3855" y="3538"/>
              <a:ext cx="681" cy="3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Wall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76" name="Rectangle 36"/>
            <p:cNvSpPr>
              <a:spLocks noChangeArrowheads="1"/>
            </p:cNvSpPr>
            <p:nvPr/>
          </p:nvSpPr>
          <p:spPr bwMode="auto">
            <a:xfrm>
              <a:off x="3515" y="3538"/>
              <a:ext cx="340" cy="32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77" name="Rectangle 37"/>
            <p:cNvSpPr>
              <a:spLocks noChangeArrowheads="1"/>
            </p:cNvSpPr>
            <p:nvPr/>
          </p:nvSpPr>
          <p:spPr bwMode="auto">
            <a:xfrm>
              <a:off x="3855" y="3212"/>
              <a:ext cx="681" cy="3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Grass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78" name="Rectangle 38"/>
            <p:cNvSpPr>
              <a:spLocks noChangeArrowheads="1"/>
            </p:cNvSpPr>
            <p:nvPr/>
          </p:nvSpPr>
          <p:spPr bwMode="auto">
            <a:xfrm>
              <a:off x="3515" y="3212"/>
              <a:ext cx="340" cy="326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79" name="Rectangle 39"/>
            <p:cNvSpPr>
              <a:spLocks noChangeArrowheads="1"/>
            </p:cNvSpPr>
            <p:nvPr/>
          </p:nvSpPr>
          <p:spPr bwMode="auto">
            <a:xfrm>
              <a:off x="3855" y="2886"/>
              <a:ext cx="681" cy="3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Empty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80" name="Rectangle 40"/>
            <p:cNvSpPr>
              <a:spLocks noChangeArrowheads="1"/>
            </p:cNvSpPr>
            <p:nvPr/>
          </p:nvSpPr>
          <p:spPr bwMode="auto">
            <a:xfrm>
              <a:off x="3515" y="2886"/>
              <a:ext cx="340" cy="3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81" name="Line 41"/>
            <p:cNvSpPr>
              <a:spLocks noChangeShapeType="1"/>
            </p:cNvSpPr>
            <p:nvPr/>
          </p:nvSpPr>
          <p:spPr bwMode="auto">
            <a:xfrm>
              <a:off x="3515" y="2886"/>
              <a:ext cx="3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82" name="Line 42"/>
            <p:cNvSpPr>
              <a:spLocks noChangeShapeType="1"/>
            </p:cNvSpPr>
            <p:nvPr/>
          </p:nvSpPr>
          <p:spPr bwMode="auto">
            <a:xfrm>
              <a:off x="3515" y="3212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83" name="Line 43"/>
            <p:cNvSpPr>
              <a:spLocks noChangeShapeType="1"/>
            </p:cNvSpPr>
            <p:nvPr/>
          </p:nvSpPr>
          <p:spPr bwMode="auto">
            <a:xfrm>
              <a:off x="3515" y="3864"/>
              <a:ext cx="340" cy="0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84" name="Line 44"/>
            <p:cNvSpPr>
              <a:spLocks noChangeShapeType="1"/>
            </p:cNvSpPr>
            <p:nvPr/>
          </p:nvSpPr>
          <p:spPr bwMode="auto">
            <a:xfrm>
              <a:off x="3515" y="2886"/>
              <a:ext cx="0" cy="3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85" name="Line 45"/>
            <p:cNvSpPr>
              <a:spLocks noChangeShapeType="1"/>
            </p:cNvSpPr>
            <p:nvPr/>
          </p:nvSpPr>
          <p:spPr bwMode="auto">
            <a:xfrm>
              <a:off x="4536" y="2886"/>
              <a:ext cx="0" cy="326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86" name="Line 46"/>
            <p:cNvSpPr>
              <a:spLocks noChangeShapeType="1"/>
            </p:cNvSpPr>
            <p:nvPr/>
          </p:nvSpPr>
          <p:spPr bwMode="auto">
            <a:xfrm>
              <a:off x="4536" y="3212"/>
              <a:ext cx="0" cy="326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87" name="Line 47"/>
            <p:cNvSpPr>
              <a:spLocks noChangeShapeType="1"/>
            </p:cNvSpPr>
            <p:nvPr/>
          </p:nvSpPr>
          <p:spPr bwMode="auto">
            <a:xfrm>
              <a:off x="4536" y="3538"/>
              <a:ext cx="0" cy="326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88" name="Line 48"/>
            <p:cNvSpPr>
              <a:spLocks noChangeShapeType="1"/>
            </p:cNvSpPr>
            <p:nvPr/>
          </p:nvSpPr>
          <p:spPr bwMode="auto">
            <a:xfrm>
              <a:off x="3855" y="3864"/>
              <a:ext cx="681" cy="0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89" name="Line 49"/>
            <p:cNvSpPr>
              <a:spLocks noChangeShapeType="1"/>
            </p:cNvSpPr>
            <p:nvPr/>
          </p:nvSpPr>
          <p:spPr bwMode="auto">
            <a:xfrm>
              <a:off x="3855" y="2886"/>
              <a:ext cx="681" cy="0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90" name="Line 50"/>
            <p:cNvSpPr>
              <a:spLocks noChangeShapeType="1"/>
            </p:cNvSpPr>
            <p:nvPr/>
          </p:nvSpPr>
          <p:spPr bwMode="auto">
            <a:xfrm>
              <a:off x="3515" y="3212"/>
              <a:ext cx="0" cy="326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91" name="Line 51"/>
            <p:cNvSpPr>
              <a:spLocks noChangeShapeType="1"/>
            </p:cNvSpPr>
            <p:nvPr/>
          </p:nvSpPr>
          <p:spPr bwMode="auto">
            <a:xfrm>
              <a:off x="3855" y="2886"/>
              <a:ext cx="0" cy="3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92" name="Line 52"/>
            <p:cNvSpPr>
              <a:spLocks noChangeShapeType="1"/>
            </p:cNvSpPr>
            <p:nvPr/>
          </p:nvSpPr>
          <p:spPr bwMode="auto">
            <a:xfrm>
              <a:off x="3515" y="3538"/>
              <a:ext cx="0" cy="326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  <a:r>
              <a:rPr lang="en-US" altLang="zh-CN" dirty="0"/>
              <a:t> </a:t>
            </a:r>
            <a:r>
              <a:rPr lang="zh-CN" altLang="en-US" dirty="0"/>
              <a:t>匹配应用举例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8000" y="1233713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297A"/>
                </a:solidFill>
                <a:cs typeface="Arial" panose="020B0604020202020204" pitchFamily="34" charset="0"/>
              </a:rPr>
              <a:t>（</a:t>
            </a:r>
            <a:r>
              <a:rPr lang="en-US" altLang="zh-CN" sz="2800" dirty="0">
                <a:solidFill>
                  <a:srgbClr val="00297A"/>
                </a:solidFill>
                <a:cs typeface="Arial" panose="020B0604020202020204" pitchFamily="34" charset="0"/>
              </a:rPr>
              <a:t>3</a:t>
            </a:r>
            <a:r>
              <a:rPr lang="zh-CN" altLang="en-US" sz="2800" dirty="0">
                <a:solidFill>
                  <a:srgbClr val="00297A"/>
                </a:solidFill>
                <a:cs typeface="Arial" panose="020B0604020202020204" pitchFamily="34" charset="0"/>
              </a:rPr>
              <a:t>） </a:t>
            </a:r>
            <a:r>
              <a:rPr lang="en-US" altLang="zh-CN" sz="2800" dirty="0">
                <a:solidFill>
                  <a:srgbClr val="00297A"/>
                </a:solidFill>
                <a:cs typeface="Arial" panose="020B0604020202020204" pitchFamily="34" charset="0"/>
              </a:rPr>
              <a:t>Place the robots</a:t>
            </a:r>
            <a:endParaRPr lang="zh-CN" altLang="en-US" sz="2800" dirty="0">
              <a:solidFill>
                <a:srgbClr val="00297A"/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735239" y="1961515"/>
            <a:ext cx="4679950" cy="39338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b="1" kern="1200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˃"/>
              <a:defRPr b="1" kern="1200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+"/>
              <a:defRPr b="1" kern="1200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b="1" kern="1200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5805" y="5568950"/>
            <a:ext cx="44799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机器人不可以走动！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7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7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627" grpId="0" build="p"/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53144" y="1716088"/>
            <a:ext cx="4429125" cy="523220"/>
          </a:xfrm>
          <a:noFill/>
        </p:spPr>
        <p:txBody>
          <a:bodyPr>
            <a:sp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001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模型一</a:t>
            </a:r>
            <a:endParaRPr lang="zh-CN" altLang="en-US" dirty="0">
              <a:solidFill>
                <a:srgbClr val="1001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940425" y="1520825"/>
            <a:ext cx="2339975" cy="2178050"/>
            <a:chOff x="3515" y="1049"/>
            <a:chExt cx="1812" cy="1686"/>
          </a:xfrm>
        </p:grpSpPr>
        <p:sp>
          <p:nvSpPr>
            <p:cNvPr id="85035" name="Rectangle 5"/>
            <p:cNvSpPr>
              <a:spLocks noChangeArrowheads="1"/>
            </p:cNvSpPr>
            <p:nvPr/>
          </p:nvSpPr>
          <p:spPr bwMode="auto">
            <a:xfrm>
              <a:off x="4965" y="2398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  <a:endParaRPr lang="en-US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36" name="Rectangle 6"/>
            <p:cNvSpPr>
              <a:spLocks noChangeArrowheads="1"/>
            </p:cNvSpPr>
            <p:nvPr/>
          </p:nvSpPr>
          <p:spPr bwMode="auto">
            <a:xfrm>
              <a:off x="4602" y="2398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37" name="Rectangle 7"/>
            <p:cNvSpPr>
              <a:spLocks noChangeArrowheads="1"/>
            </p:cNvSpPr>
            <p:nvPr/>
          </p:nvSpPr>
          <p:spPr bwMode="auto">
            <a:xfrm>
              <a:off x="4240" y="2398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38" name="Rectangle 8"/>
            <p:cNvSpPr>
              <a:spLocks noChangeArrowheads="1"/>
            </p:cNvSpPr>
            <p:nvPr/>
          </p:nvSpPr>
          <p:spPr bwMode="auto">
            <a:xfrm>
              <a:off x="3877" y="2398"/>
              <a:ext cx="363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  <a:endParaRPr lang="en-US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39" name="Rectangle 9"/>
            <p:cNvSpPr>
              <a:spLocks noChangeArrowheads="1"/>
            </p:cNvSpPr>
            <p:nvPr/>
          </p:nvSpPr>
          <p:spPr bwMode="auto">
            <a:xfrm>
              <a:off x="3515" y="2398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40" name="Rectangle 10"/>
            <p:cNvSpPr>
              <a:spLocks noChangeArrowheads="1"/>
            </p:cNvSpPr>
            <p:nvPr/>
          </p:nvSpPr>
          <p:spPr bwMode="auto">
            <a:xfrm>
              <a:off x="4965" y="2061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  <a:endParaRPr lang="en-US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41" name="Rectangle 11"/>
            <p:cNvSpPr>
              <a:spLocks noChangeArrowheads="1"/>
            </p:cNvSpPr>
            <p:nvPr/>
          </p:nvSpPr>
          <p:spPr bwMode="auto">
            <a:xfrm>
              <a:off x="4602" y="2061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42" name="Rectangle 12"/>
            <p:cNvSpPr>
              <a:spLocks noChangeArrowheads="1"/>
            </p:cNvSpPr>
            <p:nvPr/>
          </p:nvSpPr>
          <p:spPr bwMode="auto">
            <a:xfrm>
              <a:off x="4240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43" name="Rectangle 13"/>
            <p:cNvSpPr>
              <a:spLocks noChangeArrowheads="1"/>
            </p:cNvSpPr>
            <p:nvPr/>
          </p:nvSpPr>
          <p:spPr bwMode="auto">
            <a:xfrm>
              <a:off x="3877" y="2061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44" name="Rectangle 14"/>
            <p:cNvSpPr>
              <a:spLocks noChangeArrowheads="1"/>
            </p:cNvSpPr>
            <p:nvPr/>
          </p:nvSpPr>
          <p:spPr bwMode="auto">
            <a:xfrm>
              <a:off x="3515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45" name="Rectangle 15"/>
            <p:cNvSpPr>
              <a:spLocks noChangeArrowheads="1"/>
            </p:cNvSpPr>
            <p:nvPr/>
          </p:nvSpPr>
          <p:spPr bwMode="auto">
            <a:xfrm>
              <a:off x="496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  <a:endParaRPr lang="en-US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46" name="Rectangle 16"/>
            <p:cNvSpPr>
              <a:spLocks noChangeArrowheads="1"/>
            </p:cNvSpPr>
            <p:nvPr/>
          </p:nvSpPr>
          <p:spPr bwMode="auto">
            <a:xfrm>
              <a:off x="4602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cs typeface="Arial" panose="020B0604020202020204" pitchFamily="34" charset="0"/>
                </a:rPr>
                <a:t>8</a:t>
              </a:r>
              <a:endParaRPr lang="en-US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47" name="Rectangle 17"/>
            <p:cNvSpPr>
              <a:spLocks noChangeArrowheads="1"/>
            </p:cNvSpPr>
            <p:nvPr/>
          </p:nvSpPr>
          <p:spPr bwMode="auto">
            <a:xfrm>
              <a:off x="4240" y="1723"/>
              <a:ext cx="362" cy="33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48" name="Rectangle 18"/>
            <p:cNvSpPr>
              <a:spLocks noChangeArrowheads="1"/>
            </p:cNvSpPr>
            <p:nvPr/>
          </p:nvSpPr>
          <p:spPr bwMode="auto">
            <a:xfrm>
              <a:off x="3877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endParaRPr lang="en-US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49" name="Rectangle 19"/>
            <p:cNvSpPr>
              <a:spLocks noChangeArrowheads="1"/>
            </p:cNvSpPr>
            <p:nvPr/>
          </p:nvSpPr>
          <p:spPr bwMode="auto">
            <a:xfrm>
              <a:off x="351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endParaRPr lang="en-US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50" name="Rectangle 20"/>
            <p:cNvSpPr>
              <a:spLocks noChangeArrowheads="1"/>
            </p:cNvSpPr>
            <p:nvPr/>
          </p:nvSpPr>
          <p:spPr bwMode="auto">
            <a:xfrm>
              <a:off x="496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CC33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51" name="Rectangle 21"/>
            <p:cNvSpPr>
              <a:spLocks noChangeArrowheads="1"/>
            </p:cNvSpPr>
            <p:nvPr/>
          </p:nvSpPr>
          <p:spPr bwMode="auto">
            <a:xfrm>
              <a:off x="4602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52" name="Rectangle 22"/>
            <p:cNvSpPr>
              <a:spLocks noChangeArrowheads="1"/>
            </p:cNvSpPr>
            <p:nvPr/>
          </p:nvSpPr>
          <p:spPr bwMode="auto">
            <a:xfrm>
              <a:off x="4240" y="1386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53" name="Rectangle 23"/>
            <p:cNvSpPr>
              <a:spLocks noChangeArrowheads="1"/>
            </p:cNvSpPr>
            <p:nvPr/>
          </p:nvSpPr>
          <p:spPr bwMode="auto">
            <a:xfrm>
              <a:off x="3877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54" name="Rectangle 24"/>
            <p:cNvSpPr>
              <a:spLocks noChangeArrowheads="1"/>
            </p:cNvSpPr>
            <p:nvPr/>
          </p:nvSpPr>
          <p:spPr bwMode="auto">
            <a:xfrm>
              <a:off x="351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55" name="Rectangle 25"/>
            <p:cNvSpPr>
              <a:spLocks noChangeArrowheads="1"/>
            </p:cNvSpPr>
            <p:nvPr/>
          </p:nvSpPr>
          <p:spPr bwMode="auto">
            <a:xfrm>
              <a:off x="4965" y="1049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56" name="Rectangle 26"/>
            <p:cNvSpPr>
              <a:spLocks noChangeArrowheads="1"/>
            </p:cNvSpPr>
            <p:nvPr/>
          </p:nvSpPr>
          <p:spPr bwMode="auto">
            <a:xfrm>
              <a:off x="4602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57" name="Rectangle 27"/>
            <p:cNvSpPr>
              <a:spLocks noChangeArrowheads="1"/>
            </p:cNvSpPr>
            <p:nvPr/>
          </p:nvSpPr>
          <p:spPr bwMode="auto">
            <a:xfrm>
              <a:off x="4240" y="1049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58" name="Rectangle 28"/>
            <p:cNvSpPr>
              <a:spLocks noChangeArrowheads="1"/>
            </p:cNvSpPr>
            <p:nvPr/>
          </p:nvSpPr>
          <p:spPr bwMode="auto">
            <a:xfrm>
              <a:off x="3877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59" name="Rectangle 29"/>
            <p:cNvSpPr>
              <a:spLocks noChangeArrowheads="1"/>
            </p:cNvSpPr>
            <p:nvPr/>
          </p:nvSpPr>
          <p:spPr bwMode="auto">
            <a:xfrm>
              <a:off x="3515" y="1049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60" name="Line 30"/>
            <p:cNvSpPr>
              <a:spLocks noChangeShapeType="1"/>
            </p:cNvSpPr>
            <p:nvPr/>
          </p:nvSpPr>
          <p:spPr bwMode="auto">
            <a:xfrm>
              <a:off x="3515" y="1049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4D5B6B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61" name="Line 31"/>
            <p:cNvSpPr>
              <a:spLocks noChangeShapeType="1"/>
            </p:cNvSpPr>
            <p:nvPr/>
          </p:nvSpPr>
          <p:spPr bwMode="auto">
            <a:xfrm>
              <a:off x="3515" y="2735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4D5B6B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62" name="Line 32"/>
            <p:cNvSpPr>
              <a:spLocks noChangeShapeType="1"/>
            </p:cNvSpPr>
            <p:nvPr/>
          </p:nvSpPr>
          <p:spPr bwMode="auto">
            <a:xfrm>
              <a:off x="3515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4D5B6B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63" name="Line 33"/>
            <p:cNvSpPr>
              <a:spLocks noChangeShapeType="1"/>
            </p:cNvSpPr>
            <p:nvPr/>
          </p:nvSpPr>
          <p:spPr bwMode="auto">
            <a:xfrm>
              <a:off x="5327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4D5B6B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79699" name="Text Box 51"/>
          <p:cNvSpPr txBox="1">
            <a:spLocks noChangeArrowheads="1"/>
          </p:cNvSpPr>
          <p:nvPr/>
        </p:nvSpPr>
        <p:spPr bwMode="auto">
          <a:xfrm>
            <a:off x="776968" y="4749800"/>
            <a:ext cx="4789488" cy="21228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B05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于是，问题转化为求图的边着色问题，求边的最小色数，也可以是点着色问题，</a:t>
            </a:r>
            <a:r>
              <a:rPr lang="zh-CN" altLang="en-US" b="0" dirty="0">
                <a:solidFill>
                  <a:srgbClr val="FF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求点的最大独立集。回头填坑</a:t>
            </a:r>
            <a:endParaRPr lang="zh-CN" altLang="en-US" b="0" dirty="0">
              <a:solidFill>
                <a:srgbClr val="FF0000"/>
              </a:solidFill>
              <a:ea typeface="华文中宋" panose="0201060004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B05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机器人数量就是边色数。</a:t>
            </a:r>
            <a:endParaRPr lang="zh-CN" altLang="en-US" b="0" dirty="0">
              <a:solidFill>
                <a:srgbClr val="00B050"/>
              </a:solidFill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79700" name="Text Box 52"/>
          <p:cNvSpPr txBox="1">
            <a:spLocks noChangeArrowheads="1"/>
          </p:cNvSpPr>
          <p:nvPr/>
        </p:nvSpPr>
        <p:spPr bwMode="auto">
          <a:xfrm>
            <a:off x="729570" y="2241550"/>
            <a:ext cx="5151437" cy="2492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在问题的原型中，草地，墙这些信息不是我们所关心的，我们关心的只是空地和空地之间的联系。因此，我们很自然想到了下面这种简单的模型：</a:t>
            </a:r>
            <a:endParaRPr lang="zh-CN" altLang="en-US" b="0" dirty="0">
              <a:solidFill>
                <a:srgbClr val="000000"/>
              </a:solidFill>
              <a:ea typeface="华文中宋" panose="0201060004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以空地为顶点，有冲突的空地间连边，我们可以得到右边的这个图：</a:t>
            </a:r>
            <a:endParaRPr lang="zh-CN" altLang="en-US" b="0" dirty="0">
              <a:solidFill>
                <a:srgbClr val="000000"/>
              </a:solidFill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" name="Group 55"/>
          <p:cNvGrpSpPr/>
          <p:nvPr/>
        </p:nvGrpSpPr>
        <p:grpSpPr bwMode="auto">
          <a:xfrm>
            <a:off x="6244318" y="3940403"/>
            <a:ext cx="1835150" cy="2233612"/>
            <a:chOff x="3969" y="2520"/>
            <a:chExt cx="1156" cy="1407"/>
          </a:xfrm>
        </p:grpSpPr>
        <p:sp>
          <p:nvSpPr>
            <p:cNvPr id="85003" name="Line 56"/>
            <p:cNvSpPr>
              <a:spLocks noChangeShapeType="1"/>
            </p:cNvSpPr>
            <p:nvPr/>
          </p:nvSpPr>
          <p:spPr bwMode="auto">
            <a:xfrm>
              <a:off x="4115" y="2614"/>
              <a:ext cx="483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04" name="Line 57"/>
            <p:cNvSpPr>
              <a:spLocks noChangeShapeType="1"/>
            </p:cNvSpPr>
            <p:nvPr/>
          </p:nvSpPr>
          <p:spPr bwMode="auto">
            <a:xfrm>
              <a:off x="4598" y="2614"/>
              <a:ext cx="0" cy="3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05" name="Line 58"/>
            <p:cNvSpPr>
              <a:spLocks noChangeShapeType="1"/>
            </p:cNvSpPr>
            <p:nvPr/>
          </p:nvSpPr>
          <p:spPr bwMode="auto">
            <a:xfrm>
              <a:off x="4598" y="3010"/>
              <a:ext cx="36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06" name="Line 59"/>
            <p:cNvSpPr>
              <a:spLocks noChangeShapeType="1"/>
            </p:cNvSpPr>
            <p:nvPr/>
          </p:nvSpPr>
          <p:spPr bwMode="auto">
            <a:xfrm flipH="1">
              <a:off x="4625" y="3010"/>
              <a:ext cx="341" cy="45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07" name="Line 60"/>
            <p:cNvSpPr>
              <a:spLocks noChangeShapeType="1"/>
            </p:cNvSpPr>
            <p:nvPr/>
          </p:nvSpPr>
          <p:spPr bwMode="auto">
            <a:xfrm flipH="1">
              <a:off x="4314" y="3461"/>
              <a:ext cx="311" cy="3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08" name="Line 61"/>
            <p:cNvSpPr>
              <a:spLocks noChangeShapeType="1"/>
            </p:cNvSpPr>
            <p:nvPr/>
          </p:nvSpPr>
          <p:spPr bwMode="auto">
            <a:xfrm>
              <a:off x="4625" y="3461"/>
              <a:ext cx="285" cy="3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09" name="Freeform 62"/>
            <p:cNvSpPr/>
            <p:nvPr/>
          </p:nvSpPr>
          <p:spPr bwMode="auto">
            <a:xfrm>
              <a:off x="4310" y="3857"/>
              <a:ext cx="601" cy="4"/>
            </a:xfrm>
            <a:custGeom>
              <a:avLst/>
              <a:gdLst>
                <a:gd name="T0" fmla="*/ 1181 w 480"/>
                <a:gd name="T1" fmla="*/ 0 h 3"/>
                <a:gd name="T2" fmla="*/ 0 w 480"/>
                <a:gd name="T3" fmla="*/ 9 h 3"/>
                <a:gd name="T4" fmla="*/ 0 60000 65536"/>
                <a:gd name="T5" fmla="*/ 0 60000 65536"/>
                <a:gd name="T6" fmla="*/ 0 w 480"/>
                <a:gd name="T7" fmla="*/ 0 h 3"/>
                <a:gd name="T8" fmla="*/ 480 w 48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0" h="3">
                  <a:moveTo>
                    <a:pt x="480" y="0"/>
                  </a:moveTo>
                  <a:lnTo>
                    <a:pt x="0" y="3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10" name="Line 63"/>
            <p:cNvSpPr>
              <a:spLocks noChangeShapeType="1"/>
            </p:cNvSpPr>
            <p:nvPr/>
          </p:nvSpPr>
          <p:spPr bwMode="auto">
            <a:xfrm flipH="1" flipV="1">
              <a:off x="4059" y="3381"/>
              <a:ext cx="255" cy="47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11" name="Text Box 64"/>
            <p:cNvSpPr txBox="1">
              <a:spLocks noChangeArrowheads="1"/>
            </p:cNvSpPr>
            <p:nvPr/>
          </p:nvSpPr>
          <p:spPr bwMode="auto">
            <a:xfrm>
              <a:off x="3969" y="2523"/>
              <a:ext cx="90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12" name="Text Box 65"/>
            <p:cNvSpPr txBox="1">
              <a:spLocks noChangeArrowheads="1"/>
            </p:cNvSpPr>
            <p:nvPr/>
          </p:nvSpPr>
          <p:spPr bwMode="auto">
            <a:xfrm>
              <a:off x="4672" y="2520"/>
              <a:ext cx="68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13" name="Text Box 66"/>
            <p:cNvSpPr txBox="1">
              <a:spLocks noChangeArrowheads="1"/>
            </p:cNvSpPr>
            <p:nvPr/>
          </p:nvSpPr>
          <p:spPr bwMode="auto">
            <a:xfrm>
              <a:off x="4445" y="2928"/>
              <a:ext cx="91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14" name="Text Box 67"/>
            <p:cNvSpPr txBox="1">
              <a:spLocks noChangeArrowheads="1"/>
            </p:cNvSpPr>
            <p:nvPr/>
          </p:nvSpPr>
          <p:spPr bwMode="auto">
            <a:xfrm>
              <a:off x="5035" y="2928"/>
              <a:ext cx="90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15" name="Text Box 68"/>
            <p:cNvSpPr txBox="1">
              <a:spLocks noChangeArrowheads="1"/>
            </p:cNvSpPr>
            <p:nvPr/>
          </p:nvSpPr>
          <p:spPr bwMode="auto">
            <a:xfrm>
              <a:off x="4967" y="3766"/>
              <a:ext cx="91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16" name="Text Box 69"/>
            <p:cNvSpPr txBox="1">
              <a:spLocks noChangeArrowheads="1"/>
            </p:cNvSpPr>
            <p:nvPr/>
          </p:nvSpPr>
          <p:spPr bwMode="auto">
            <a:xfrm>
              <a:off x="4468" y="3359"/>
              <a:ext cx="68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17" name="Text Box 70"/>
            <p:cNvSpPr txBox="1">
              <a:spLocks noChangeArrowheads="1"/>
            </p:cNvSpPr>
            <p:nvPr/>
          </p:nvSpPr>
          <p:spPr bwMode="auto">
            <a:xfrm>
              <a:off x="4173" y="3767"/>
              <a:ext cx="90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18" name="Text Box 71"/>
            <p:cNvSpPr txBox="1">
              <a:spLocks noChangeArrowheads="1"/>
            </p:cNvSpPr>
            <p:nvPr/>
          </p:nvSpPr>
          <p:spPr bwMode="auto">
            <a:xfrm>
              <a:off x="4014" y="3178"/>
              <a:ext cx="90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8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72" name="Text Box 52"/>
          <p:cNvSpPr txBox="1">
            <a:spLocks noChangeArrowheads="1"/>
          </p:cNvSpPr>
          <p:nvPr/>
        </p:nvSpPr>
        <p:spPr bwMode="auto">
          <a:xfrm>
            <a:off x="5794375" y="6296660"/>
            <a:ext cx="3349625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CC3300"/>
                </a:solidFill>
                <a:cs typeface="Arial" panose="020B0604020202020204" pitchFamily="34" charset="0"/>
              </a:rPr>
              <a:t>这是</a:t>
            </a:r>
            <a:r>
              <a:rPr lang="en-US" altLang="zh-CN" sz="3600" dirty="0">
                <a:solidFill>
                  <a:srgbClr val="CC3300"/>
                </a:solidFill>
                <a:cs typeface="Arial" panose="020B0604020202020204" pitchFamily="34" charset="0"/>
              </a:rPr>
              <a:t>NP</a:t>
            </a:r>
            <a:r>
              <a:rPr lang="zh-CN" altLang="en-US" sz="3600" dirty="0">
                <a:solidFill>
                  <a:srgbClr val="CC3300"/>
                </a:solidFill>
                <a:cs typeface="Arial" panose="020B0604020202020204" pitchFamily="34" charset="0"/>
              </a:rPr>
              <a:t>问题！</a:t>
            </a:r>
            <a:endParaRPr lang="zh-CN" altLang="en-US" sz="3600" dirty="0">
              <a:solidFill>
                <a:srgbClr val="CC3300"/>
              </a:solidFill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1885" y="1233713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297A"/>
                </a:solidFill>
                <a:cs typeface="Arial" panose="020B0604020202020204" pitchFamily="34" charset="0"/>
              </a:rPr>
              <a:t>（</a:t>
            </a:r>
            <a:r>
              <a:rPr lang="en-US" altLang="zh-CN" sz="2800" dirty="0">
                <a:solidFill>
                  <a:srgbClr val="00297A"/>
                </a:solidFill>
                <a:cs typeface="Arial" panose="020B0604020202020204" pitchFamily="34" charset="0"/>
              </a:rPr>
              <a:t>3</a:t>
            </a:r>
            <a:r>
              <a:rPr lang="zh-CN" altLang="en-US" sz="2800" dirty="0">
                <a:solidFill>
                  <a:srgbClr val="00297A"/>
                </a:solidFill>
                <a:cs typeface="Arial" panose="020B0604020202020204" pitchFamily="34" charset="0"/>
              </a:rPr>
              <a:t>） </a:t>
            </a:r>
            <a:r>
              <a:rPr lang="en-US" altLang="zh-CN" sz="2800" dirty="0">
                <a:solidFill>
                  <a:srgbClr val="00297A"/>
                </a:solidFill>
                <a:cs typeface="Arial" panose="020B0604020202020204" pitchFamily="34" charset="0"/>
              </a:rPr>
              <a:t>Place the robots</a:t>
            </a:r>
            <a:endParaRPr lang="zh-CN" altLang="en-US" sz="2800" dirty="0">
              <a:solidFill>
                <a:srgbClr val="00297A"/>
              </a:solidFill>
              <a:cs typeface="Arial" panose="020B0604020202020204" pitchFamily="34" charset="0"/>
            </a:endParaRPr>
          </a:p>
        </p:txBody>
      </p:sp>
      <p:sp>
        <p:nvSpPr>
          <p:cNvPr id="75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  <a:r>
              <a:rPr lang="en-US" altLang="zh-CN" dirty="0"/>
              <a:t> </a:t>
            </a:r>
            <a:r>
              <a:rPr lang="zh-CN" altLang="en-US" dirty="0"/>
              <a:t>匹配应用举例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4960" y="6872605"/>
            <a:ext cx="5334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机器人不可以走动！故而放在</a:t>
            </a:r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1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的机器人和放在</a:t>
            </a:r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3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的机器人不会冲突。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sym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7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7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7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651" grpId="0" autoUpdateAnimBg="0"/>
      <p:bldP spid="1179699" grpId="0" autoUpdateAnimBg="0"/>
      <p:bldP spid="1179700" grpId="0" autoUpdateAnimBg="0"/>
      <p:bldP spid="7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940425" y="1520825"/>
            <a:ext cx="2339975" cy="2178050"/>
            <a:chOff x="3515" y="1049"/>
            <a:chExt cx="1812" cy="1686"/>
          </a:xfrm>
        </p:grpSpPr>
        <p:sp>
          <p:nvSpPr>
            <p:cNvPr id="86064" name="Rectangle 3"/>
            <p:cNvSpPr>
              <a:spLocks noChangeArrowheads="1"/>
            </p:cNvSpPr>
            <p:nvPr/>
          </p:nvSpPr>
          <p:spPr bwMode="auto">
            <a:xfrm>
              <a:off x="4965" y="2398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65" name="Rectangle 4"/>
            <p:cNvSpPr>
              <a:spLocks noChangeArrowheads="1"/>
            </p:cNvSpPr>
            <p:nvPr/>
          </p:nvSpPr>
          <p:spPr bwMode="auto">
            <a:xfrm>
              <a:off x="4602" y="2398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66" name="Rectangle 5"/>
            <p:cNvSpPr>
              <a:spLocks noChangeArrowheads="1"/>
            </p:cNvSpPr>
            <p:nvPr/>
          </p:nvSpPr>
          <p:spPr bwMode="auto">
            <a:xfrm>
              <a:off x="4240" y="2398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67" name="Rectangle 6"/>
            <p:cNvSpPr>
              <a:spLocks noChangeArrowheads="1"/>
            </p:cNvSpPr>
            <p:nvPr/>
          </p:nvSpPr>
          <p:spPr bwMode="auto">
            <a:xfrm>
              <a:off x="3877" y="2398"/>
              <a:ext cx="363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68" name="Rectangle 7"/>
            <p:cNvSpPr>
              <a:spLocks noChangeArrowheads="1"/>
            </p:cNvSpPr>
            <p:nvPr/>
          </p:nvSpPr>
          <p:spPr bwMode="auto">
            <a:xfrm>
              <a:off x="3515" y="2398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69" name="Rectangle 8"/>
            <p:cNvSpPr>
              <a:spLocks noChangeArrowheads="1"/>
            </p:cNvSpPr>
            <p:nvPr/>
          </p:nvSpPr>
          <p:spPr bwMode="auto">
            <a:xfrm>
              <a:off x="4965" y="2061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70" name="Rectangle 9"/>
            <p:cNvSpPr>
              <a:spLocks noChangeArrowheads="1"/>
            </p:cNvSpPr>
            <p:nvPr/>
          </p:nvSpPr>
          <p:spPr bwMode="auto">
            <a:xfrm>
              <a:off x="4602" y="2061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71" name="Rectangle 10"/>
            <p:cNvSpPr>
              <a:spLocks noChangeArrowheads="1"/>
            </p:cNvSpPr>
            <p:nvPr/>
          </p:nvSpPr>
          <p:spPr bwMode="auto">
            <a:xfrm>
              <a:off x="4240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72" name="Rectangle 11"/>
            <p:cNvSpPr>
              <a:spLocks noChangeArrowheads="1"/>
            </p:cNvSpPr>
            <p:nvPr/>
          </p:nvSpPr>
          <p:spPr bwMode="auto">
            <a:xfrm>
              <a:off x="3877" y="2061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73" name="Rectangle 12"/>
            <p:cNvSpPr>
              <a:spLocks noChangeArrowheads="1"/>
            </p:cNvSpPr>
            <p:nvPr/>
          </p:nvSpPr>
          <p:spPr bwMode="auto">
            <a:xfrm>
              <a:off x="3515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74" name="Rectangle 13"/>
            <p:cNvSpPr>
              <a:spLocks noChangeArrowheads="1"/>
            </p:cNvSpPr>
            <p:nvPr/>
          </p:nvSpPr>
          <p:spPr bwMode="auto">
            <a:xfrm>
              <a:off x="496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75" name="Rectangle 14"/>
            <p:cNvSpPr>
              <a:spLocks noChangeArrowheads="1"/>
            </p:cNvSpPr>
            <p:nvPr/>
          </p:nvSpPr>
          <p:spPr bwMode="auto">
            <a:xfrm>
              <a:off x="4602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76" name="Rectangle 15"/>
            <p:cNvSpPr>
              <a:spLocks noChangeArrowheads="1"/>
            </p:cNvSpPr>
            <p:nvPr/>
          </p:nvSpPr>
          <p:spPr bwMode="auto">
            <a:xfrm>
              <a:off x="4240" y="1723"/>
              <a:ext cx="362" cy="33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77" name="Rectangle 16"/>
            <p:cNvSpPr>
              <a:spLocks noChangeArrowheads="1"/>
            </p:cNvSpPr>
            <p:nvPr/>
          </p:nvSpPr>
          <p:spPr bwMode="auto">
            <a:xfrm>
              <a:off x="3877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78" name="Rectangle 17"/>
            <p:cNvSpPr>
              <a:spLocks noChangeArrowheads="1"/>
            </p:cNvSpPr>
            <p:nvPr/>
          </p:nvSpPr>
          <p:spPr bwMode="auto">
            <a:xfrm>
              <a:off x="351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79" name="Rectangle 18"/>
            <p:cNvSpPr>
              <a:spLocks noChangeArrowheads="1"/>
            </p:cNvSpPr>
            <p:nvPr/>
          </p:nvSpPr>
          <p:spPr bwMode="auto">
            <a:xfrm>
              <a:off x="496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80" name="Rectangle 19"/>
            <p:cNvSpPr>
              <a:spLocks noChangeArrowheads="1"/>
            </p:cNvSpPr>
            <p:nvPr/>
          </p:nvSpPr>
          <p:spPr bwMode="auto">
            <a:xfrm>
              <a:off x="4602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81" name="Rectangle 20"/>
            <p:cNvSpPr>
              <a:spLocks noChangeArrowheads="1"/>
            </p:cNvSpPr>
            <p:nvPr/>
          </p:nvSpPr>
          <p:spPr bwMode="auto">
            <a:xfrm>
              <a:off x="4240" y="1386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82" name="Rectangle 21"/>
            <p:cNvSpPr>
              <a:spLocks noChangeArrowheads="1"/>
            </p:cNvSpPr>
            <p:nvPr/>
          </p:nvSpPr>
          <p:spPr bwMode="auto">
            <a:xfrm>
              <a:off x="3877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83" name="Rectangle 22"/>
            <p:cNvSpPr>
              <a:spLocks noChangeArrowheads="1"/>
            </p:cNvSpPr>
            <p:nvPr/>
          </p:nvSpPr>
          <p:spPr bwMode="auto">
            <a:xfrm>
              <a:off x="351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84" name="Rectangle 23"/>
            <p:cNvSpPr>
              <a:spLocks noChangeArrowheads="1"/>
            </p:cNvSpPr>
            <p:nvPr/>
          </p:nvSpPr>
          <p:spPr bwMode="auto">
            <a:xfrm>
              <a:off x="4965" y="1049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85" name="Rectangle 24"/>
            <p:cNvSpPr>
              <a:spLocks noChangeArrowheads="1"/>
            </p:cNvSpPr>
            <p:nvPr/>
          </p:nvSpPr>
          <p:spPr bwMode="auto">
            <a:xfrm>
              <a:off x="4602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86" name="Rectangle 25"/>
            <p:cNvSpPr>
              <a:spLocks noChangeArrowheads="1"/>
            </p:cNvSpPr>
            <p:nvPr/>
          </p:nvSpPr>
          <p:spPr bwMode="auto">
            <a:xfrm>
              <a:off x="4240" y="1049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87" name="Rectangle 26"/>
            <p:cNvSpPr>
              <a:spLocks noChangeArrowheads="1"/>
            </p:cNvSpPr>
            <p:nvPr/>
          </p:nvSpPr>
          <p:spPr bwMode="auto">
            <a:xfrm>
              <a:off x="3877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88" name="Rectangle 27"/>
            <p:cNvSpPr>
              <a:spLocks noChangeArrowheads="1"/>
            </p:cNvSpPr>
            <p:nvPr/>
          </p:nvSpPr>
          <p:spPr bwMode="auto">
            <a:xfrm>
              <a:off x="3515" y="1049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89" name="Line 28"/>
            <p:cNvSpPr>
              <a:spLocks noChangeShapeType="1"/>
            </p:cNvSpPr>
            <p:nvPr/>
          </p:nvSpPr>
          <p:spPr bwMode="auto">
            <a:xfrm>
              <a:off x="3515" y="1049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90" name="Line 29"/>
            <p:cNvSpPr>
              <a:spLocks noChangeShapeType="1"/>
            </p:cNvSpPr>
            <p:nvPr/>
          </p:nvSpPr>
          <p:spPr bwMode="auto">
            <a:xfrm>
              <a:off x="3515" y="2735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91" name="Line 30"/>
            <p:cNvSpPr>
              <a:spLocks noChangeShapeType="1"/>
            </p:cNvSpPr>
            <p:nvPr/>
          </p:nvSpPr>
          <p:spPr bwMode="auto">
            <a:xfrm>
              <a:off x="3515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92" name="Line 31"/>
            <p:cNvSpPr>
              <a:spLocks noChangeShapeType="1"/>
            </p:cNvSpPr>
            <p:nvPr/>
          </p:nvSpPr>
          <p:spPr bwMode="auto">
            <a:xfrm>
              <a:off x="5327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81728" name="Text Box 32"/>
          <p:cNvSpPr txBox="1">
            <a:spLocks noChangeArrowheads="1"/>
          </p:cNvSpPr>
          <p:nvPr/>
        </p:nvSpPr>
        <p:spPr bwMode="auto">
          <a:xfrm>
            <a:off x="709613" y="2494424"/>
            <a:ext cx="4500562" cy="193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我们将每一行，每一列被墙隔开，</a:t>
            </a:r>
            <a:r>
              <a:rPr lang="zh-CN" altLang="en-US" b="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a typeface="华文中宋" panose="02010600040101010101" pitchFamily="2" charset="-122"/>
                <a:cs typeface="Arial" panose="020B0604020202020204" pitchFamily="34" charset="0"/>
              </a:rPr>
              <a:t>且包含空地</a:t>
            </a:r>
            <a:r>
              <a:rPr lang="zh-CN" altLang="en-US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的连续区域称作“块”。显然，在一个块之中，最多只能放一个机器人。我们把这些块编上号。</a:t>
            </a:r>
            <a:endParaRPr lang="zh-CN" altLang="en-US" b="0" dirty="0">
              <a:solidFill>
                <a:srgbClr val="000000"/>
              </a:solidFill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81729" name="Text Box 33"/>
          <p:cNvSpPr txBox="1">
            <a:spLocks noChangeArrowheads="1"/>
          </p:cNvSpPr>
          <p:nvPr/>
        </p:nvSpPr>
        <p:spPr bwMode="auto">
          <a:xfrm>
            <a:off x="709613" y="5123324"/>
            <a:ext cx="48244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同样，把竖直方向的块也编上号。</a:t>
            </a:r>
            <a:endParaRPr lang="zh-CN" altLang="en-US" b="0" dirty="0">
              <a:solidFill>
                <a:srgbClr val="000000"/>
              </a:solidFill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81731" name="Rectangle 35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609600" y="1781628"/>
            <a:ext cx="4194175" cy="523220"/>
          </a:xfrm>
          <a:noFill/>
        </p:spPr>
        <p:txBody>
          <a:bodyPr>
            <a:sp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001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模型二</a:t>
            </a:r>
            <a:endParaRPr lang="zh-CN" altLang="en-US" dirty="0">
              <a:solidFill>
                <a:srgbClr val="1001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1732" name="Text Box 36"/>
          <p:cNvSpPr txBox="1">
            <a:spLocks noChangeArrowheads="1"/>
          </p:cNvSpPr>
          <p:nvPr/>
        </p:nvSpPr>
        <p:spPr bwMode="auto">
          <a:xfrm>
            <a:off x="5940425" y="1520825"/>
            <a:ext cx="1871663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zh-CN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81733" name="Text Box 37"/>
          <p:cNvSpPr txBox="1">
            <a:spLocks noChangeArrowheads="1"/>
          </p:cNvSpPr>
          <p:nvPr/>
        </p:nvSpPr>
        <p:spPr bwMode="auto">
          <a:xfrm>
            <a:off x="5940425" y="2392363"/>
            <a:ext cx="936625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lIns="90000" tIns="46800" rIns="90000" bIns="46800"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81734" name="Text Box 38"/>
          <p:cNvSpPr txBox="1">
            <a:spLocks noChangeArrowheads="1"/>
          </p:cNvSpPr>
          <p:nvPr/>
        </p:nvSpPr>
        <p:spPr bwMode="auto">
          <a:xfrm>
            <a:off x="7343775" y="2392363"/>
            <a:ext cx="935038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81735" name="Text Box 39"/>
          <p:cNvSpPr txBox="1">
            <a:spLocks noChangeArrowheads="1"/>
          </p:cNvSpPr>
          <p:nvPr/>
        </p:nvSpPr>
        <p:spPr bwMode="auto">
          <a:xfrm>
            <a:off x="7812088" y="2824163"/>
            <a:ext cx="468312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81736" name="Text Box 40"/>
          <p:cNvSpPr txBox="1">
            <a:spLocks noChangeArrowheads="1"/>
          </p:cNvSpPr>
          <p:nvPr/>
        </p:nvSpPr>
        <p:spPr bwMode="auto">
          <a:xfrm>
            <a:off x="6408738" y="3267075"/>
            <a:ext cx="1871662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roup 41"/>
          <p:cNvGrpSpPr/>
          <p:nvPr/>
        </p:nvGrpSpPr>
        <p:grpSpPr bwMode="auto">
          <a:xfrm>
            <a:off x="5940425" y="3933825"/>
            <a:ext cx="2339975" cy="2179638"/>
            <a:chOff x="3742" y="2478"/>
            <a:chExt cx="1474" cy="1373"/>
          </a:xfrm>
        </p:grpSpPr>
        <p:grpSp>
          <p:nvGrpSpPr>
            <p:cNvPr id="4" name="Group 42"/>
            <p:cNvGrpSpPr/>
            <p:nvPr/>
          </p:nvGrpSpPr>
          <p:grpSpPr bwMode="auto">
            <a:xfrm>
              <a:off x="3742" y="2478"/>
              <a:ext cx="1474" cy="1372"/>
              <a:chOff x="3515" y="1049"/>
              <a:chExt cx="1812" cy="1686"/>
            </a:xfrm>
          </p:grpSpPr>
          <p:sp>
            <p:nvSpPr>
              <p:cNvPr id="86035" name="Rectangle 43"/>
              <p:cNvSpPr>
                <a:spLocks noChangeArrowheads="1"/>
              </p:cNvSpPr>
              <p:nvPr/>
            </p:nvSpPr>
            <p:spPr bwMode="auto">
              <a:xfrm>
                <a:off x="4965" y="2398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36" name="Rectangle 44"/>
              <p:cNvSpPr>
                <a:spLocks noChangeArrowheads="1"/>
              </p:cNvSpPr>
              <p:nvPr/>
            </p:nvSpPr>
            <p:spPr bwMode="auto">
              <a:xfrm>
                <a:off x="4602" y="2398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37" name="Rectangle 45"/>
              <p:cNvSpPr>
                <a:spLocks noChangeArrowheads="1"/>
              </p:cNvSpPr>
              <p:nvPr/>
            </p:nvSpPr>
            <p:spPr bwMode="auto">
              <a:xfrm>
                <a:off x="4240" y="2398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38" name="Rectangle 46"/>
              <p:cNvSpPr>
                <a:spLocks noChangeArrowheads="1"/>
              </p:cNvSpPr>
              <p:nvPr/>
            </p:nvSpPr>
            <p:spPr bwMode="auto">
              <a:xfrm>
                <a:off x="3877" y="2398"/>
                <a:ext cx="363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39" name="Rectangle 47"/>
              <p:cNvSpPr>
                <a:spLocks noChangeArrowheads="1"/>
              </p:cNvSpPr>
              <p:nvPr/>
            </p:nvSpPr>
            <p:spPr bwMode="auto">
              <a:xfrm>
                <a:off x="3515" y="2398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40" name="Rectangle 48"/>
              <p:cNvSpPr>
                <a:spLocks noChangeArrowheads="1"/>
              </p:cNvSpPr>
              <p:nvPr/>
            </p:nvSpPr>
            <p:spPr bwMode="auto">
              <a:xfrm>
                <a:off x="4965" y="2061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41" name="Rectangle 49"/>
              <p:cNvSpPr>
                <a:spLocks noChangeArrowheads="1"/>
              </p:cNvSpPr>
              <p:nvPr/>
            </p:nvSpPr>
            <p:spPr bwMode="auto">
              <a:xfrm>
                <a:off x="4602" y="2061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42" name="Rectangle 50"/>
              <p:cNvSpPr>
                <a:spLocks noChangeArrowheads="1"/>
              </p:cNvSpPr>
              <p:nvPr/>
            </p:nvSpPr>
            <p:spPr bwMode="auto">
              <a:xfrm>
                <a:off x="4240" y="2061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43" name="Rectangle 51"/>
              <p:cNvSpPr>
                <a:spLocks noChangeArrowheads="1"/>
              </p:cNvSpPr>
              <p:nvPr/>
            </p:nvSpPr>
            <p:spPr bwMode="auto">
              <a:xfrm>
                <a:off x="3877" y="2061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44" name="Rectangle 52"/>
              <p:cNvSpPr>
                <a:spLocks noChangeArrowheads="1"/>
              </p:cNvSpPr>
              <p:nvPr/>
            </p:nvSpPr>
            <p:spPr bwMode="auto">
              <a:xfrm>
                <a:off x="3515" y="2061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45" name="Rectangle 53"/>
              <p:cNvSpPr>
                <a:spLocks noChangeArrowheads="1"/>
              </p:cNvSpPr>
              <p:nvPr/>
            </p:nvSpPr>
            <p:spPr bwMode="auto">
              <a:xfrm>
                <a:off x="4965" y="1723"/>
                <a:ext cx="362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46" name="Rectangle 54"/>
              <p:cNvSpPr>
                <a:spLocks noChangeArrowheads="1"/>
              </p:cNvSpPr>
              <p:nvPr/>
            </p:nvSpPr>
            <p:spPr bwMode="auto">
              <a:xfrm>
                <a:off x="4602" y="1723"/>
                <a:ext cx="363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47" name="Rectangle 55"/>
              <p:cNvSpPr>
                <a:spLocks noChangeArrowheads="1"/>
              </p:cNvSpPr>
              <p:nvPr/>
            </p:nvSpPr>
            <p:spPr bwMode="auto">
              <a:xfrm>
                <a:off x="4240" y="1723"/>
                <a:ext cx="362" cy="33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48" name="Rectangle 56"/>
              <p:cNvSpPr>
                <a:spLocks noChangeArrowheads="1"/>
              </p:cNvSpPr>
              <p:nvPr/>
            </p:nvSpPr>
            <p:spPr bwMode="auto">
              <a:xfrm>
                <a:off x="3877" y="1723"/>
                <a:ext cx="363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49" name="Rectangle 57"/>
              <p:cNvSpPr>
                <a:spLocks noChangeArrowheads="1"/>
              </p:cNvSpPr>
              <p:nvPr/>
            </p:nvSpPr>
            <p:spPr bwMode="auto">
              <a:xfrm>
                <a:off x="3515" y="1723"/>
                <a:ext cx="362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50" name="Rectangle 58"/>
              <p:cNvSpPr>
                <a:spLocks noChangeArrowheads="1"/>
              </p:cNvSpPr>
              <p:nvPr/>
            </p:nvSpPr>
            <p:spPr bwMode="auto">
              <a:xfrm>
                <a:off x="4965" y="1386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51" name="Rectangle 59"/>
              <p:cNvSpPr>
                <a:spLocks noChangeArrowheads="1"/>
              </p:cNvSpPr>
              <p:nvPr/>
            </p:nvSpPr>
            <p:spPr bwMode="auto">
              <a:xfrm>
                <a:off x="4602" y="1386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52" name="Rectangle 60"/>
              <p:cNvSpPr>
                <a:spLocks noChangeArrowheads="1"/>
              </p:cNvSpPr>
              <p:nvPr/>
            </p:nvSpPr>
            <p:spPr bwMode="auto">
              <a:xfrm>
                <a:off x="4240" y="1386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53" name="Rectangle 61"/>
              <p:cNvSpPr>
                <a:spLocks noChangeArrowheads="1"/>
              </p:cNvSpPr>
              <p:nvPr/>
            </p:nvSpPr>
            <p:spPr bwMode="auto">
              <a:xfrm>
                <a:off x="3877" y="1386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54" name="Rectangle 62"/>
              <p:cNvSpPr>
                <a:spLocks noChangeArrowheads="1"/>
              </p:cNvSpPr>
              <p:nvPr/>
            </p:nvSpPr>
            <p:spPr bwMode="auto">
              <a:xfrm>
                <a:off x="3515" y="1386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55" name="Rectangle 63"/>
              <p:cNvSpPr>
                <a:spLocks noChangeArrowheads="1"/>
              </p:cNvSpPr>
              <p:nvPr/>
            </p:nvSpPr>
            <p:spPr bwMode="auto">
              <a:xfrm>
                <a:off x="4965" y="1049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56" name="Rectangle 64"/>
              <p:cNvSpPr>
                <a:spLocks noChangeArrowheads="1"/>
              </p:cNvSpPr>
              <p:nvPr/>
            </p:nvSpPr>
            <p:spPr bwMode="auto">
              <a:xfrm>
                <a:off x="4602" y="1049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57" name="Rectangle 65"/>
              <p:cNvSpPr>
                <a:spLocks noChangeArrowheads="1"/>
              </p:cNvSpPr>
              <p:nvPr/>
            </p:nvSpPr>
            <p:spPr bwMode="auto">
              <a:xfrm>
                <a:off x="4240" y="1049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58" name="Rectangle 66"/>
              <p:cNvSpPr>
                <a:spLocks noChangeArrowheads="1"/>
              </p:cNvSpPr>
              <p:nvPr/>
            </p:nvSpPr>
            <p:spPr bwMode="auto">
              <a:xfrm>
                <a:off x="3877" y="1049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59" name="Rectangle 67"/>
              <p:cNvSpPr>
                <a:spLocks noChangeArrowheads="1"/>
              </p:cNvSpPr>
              <p:nvPr/>
            </p:nvSpPr>
            <p:spPr bwMode="auto">
              <a:xfrm>
                <a:off x="3515" y="1049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60" name="Line 68"/>
              <p:cNvSpPr>
                <a:spLocks noChangeShapeType="1"/>
              </p:cNvSpPr>
              <p:nvPr/>
            </p:nvSpPr>
            <p:spPr bwMode="auto">
              <a:xfrm>
                <a:off x="3515" y="1049"/>
                <a:ext cx="18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61" name="Line 69"/>
              <p:cNvSpPr>
                <a:spLocks noChangeShapeType="1"/>
              </p:cNvSpPr>
              <p:nvPr/>
            </p:nvSpPr>
            <p:spPr bwMode="auto">
              <a:xfrm>
                <a:off x="3515" y="2735"/>
                <a:ext cx="18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62" name="Line 70"/>
              <p:cNvSpPr>
                <a:spLocks noChangeShapeType="1"/>
              </p:cNvSpPr>
              <p:nvPr/>
            </p:nvSpPr>
            <p:spPr bwMode="auto">
              <a:xfrm>
                <a:off x="3515" y="1049"/>
                <a:ext cx="0" cy="168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63" name="Line 71"/>
              <p:cNvSpPr>
                <a:spLocks noChangeShapeType="1"/>
              </p:cNvSpPr>
              <p:nvPr/>
            </p:nvSpPr>
            <p:spPr bwMode="auto">
              <a:xfrm>
                <a:off x="5327" y="1049"/>
                <a:ext cx="0" cy="168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6031" name="Text Box 72"/>
            <p:cNvSpPr txBox="1">
              <a:spLocks noChangeArrowheads="1"/>
            </p:cNvSpPr>
            <p:nvPr/>
          </p:nvSpPr>
          <p:spPr bwMode="auto">
            <a:xfrm>
              <a:off x="3742" y="2482"/>
              <a:ext cx="295" cy="1097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zh-CN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32" name="Text Box 73"/>
            <p:cNvSpPr txBox="1">
              <a:spLocks noChangeArrowheads="1"/>
            </p:cNvSpPr>
            <p:nvPr/>
          </p:nvSpPr>
          <p:spPr bwMode="auto">
            <a:xfrm>
              <a:off x="4037" y="3026"/>
              <a:ext cx="295" cy="823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ea typeface="华文中宋" panose="02010600040101010101" pitchFamily="2" charset="-122"/>
                  <a:cs typeface="Arial" panose="020B0604020202020204" pitchFamily="34" charset="0"/>
                </a:rPr>
                <a:t>2</a:t>
              </a:r>
              <a:endParaRPr lang="en-US" altLang="zh-CN" b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6033" name="Text Box 74"/>
            <p:cNvSpPr txBox="1">
              <a:spLocks noChangeArrowheads="1"/>
            </p:cNvSpPr>
            <p:nvPr/>
          </p:nvSpPr>
          <p:spPr bwMode="auto">
            <a:xfrm>
              <a:off x="4626" y="3026"/>
              <a:ext cx="295" cy="274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endParaRPr lang="en-US" altLang="zh-CN" b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34" name="Text Box 75"/>
            <p:cNvSpPr txBox="1">
              <a:spLocks noChangeArrowheads="1"/>
            </p:cNvSpPr>
            <p:nvPr/>
          </p:nvSpPr>
          <p:spPr bwMode="auto">
            <a:xfrm>
              <a:off x="4921" y="2754"/>
              <a:ext cx="295" cy="1097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  <a:endParaRPr lang="en-US" altLang="zh-CN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7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  <a:r>
              <a:rPr lang="en-US" altLang="zh-CN" dirty="0"/>
              <a:t> </a:t>
            </a:r>
            <a:r>
              <a:rPr lang="zh-CN" altLang="en-US" dirty="0"/>
              <a:t>匹配应用举例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91885" y="1217384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297A"/>
                </a:solidFill>
                <a:cs typeface="Arial" panose="020B0604020202020204" pitchFamily="34" charset="0"/>
              </a:rPr>
              <a:t>（</a:t>
            </a:r>
            <a:r>
              <a:rPr lang="en-US" altLang="zh-CN" sz="2800" dirty="0">
                <a:solidFill>
                  <a:srgbClr val="00297A"/>
                </a:solidFill>
                <a:cs typeface="Arial" panose="020B0604020202020204" pitchFamily="34" charset="0"/>
              </a:rPr>
              <a:t>3</a:t>
            </a:r>
            <a:r>
              <a:rPr lang="zh-CN" altLang="en-US" sz="2800" dirty="0">
                <a:solidFill>
                  <a:srgbClr val="00297A"/>
                </a:solidFill>
                <a:cs typeface="Arial" panose="020B0604020202020204" pitchFamily="34" charset="0"/>
              </a:rPr>
              <a:t>） </a:t>
            </a:r>
            <a:r>
              <a:rPr lang="en-US" altLang="zh-CN" sz="2800" dirty="0">
                <a:solidFill>
                  <a:srgbClr val="00297A"/>
                </a:solidFill>
                <a:cs typeface="Arial" panose="020B0604020202020204" pitchFamily="34" charset="0"/>
              </a:rPr>
              <a:t>Place the robots</a:t>
            </a:r>
            <a:endParaRPr lang="zh-CN" altLang="en-US" sz="2800" dirty="0">
              <a:solidFill>
                <a:srgbClr val="00297A"/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7245" y="4518660"/>
            <a:ext cx="35496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不包含空地的不能算作块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8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18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18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18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18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18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8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1728" grpId="0" autoUpdateAnimBg="0"/>
      <p:bldP spid="1181729" grpId="0" autoUpdateAnimBg="0"/>
      <p:bldP spid="1181731" grpId="0" advAuto="0" autoUpdateAnimBg="0" build="p"/>
      <p:bldP spid="1181732" grpId="0" animBg="1" autoUpdateAnimBg="0"/>
      <p:bldP spid="1181733" grpId="0" animBg="1" autoUpdateAnimBg="0"/>
      <p:bldP spid="1181734" grpId="0" animBg="1" autoUpdateAnimBg="0"/>
      <p:bldP spid="1181735" grpId="0" animBg="1" autoUpdateAnimBg="0"/>
      <p:bldP spid="1181736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940425" y="1520825"/>
            <a:ext cx="2339975" cy="2178050"/>
            <a:chOff x="3515" y="1049"/>
            <a:chExt cx="1812" cy="1686"/>
          </a:xfrm>
        </p:grpSpPr>
        <p:sp>
          <p:nvSpPr>
            <p:cNvPr id="87106" name="Rectangle 3"/>
            <p:cNvSpPr>
              <a:spLocks noChangeArrowheads="1"/>
            </p:cNvSpPr>
            <p:nvPr/>
          </p:nvSpPr>
          <p:spPr bwMode="auto">
            <a:xfrm>
              <a:off x="4965" y="2398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07" name="Rectangle 4"/>
            <p:cNvSpPr>
              <a:spLocks noChangeArrowheads="1"/>
            </p:cNvSpPr>
            <p:nvPr/>
          </p:nvSpPr>
          <p:spPr bwMode="auto">
            <a:xfrm>
              <a:off x="4602" y="2398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08" name="Rectangle 5"/>
            <p:cNvSpPr>
              <a:spLocks noChangeArrowheads="1"/>
            </p:cNvSpPr>
            <p:nvPr/>
          </p:nvSpPr>
          <p:spPr bwMode="auto">
            <a:xfrm>
              <a:off x="4240" y="2398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09" name="Rectangle 6"/>
            <p:cNvSpPr>
              <a:spLocks noChangeArrowheads="1"/>
            </p:cNvSpPr>
            <p:nvPr/>
          </p:nvSpPr>
          <p:spPr bwMode="auto">
            <a:xfrm>
              <a:off x="3877" y="2398"/>
              <a:ext cx="363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10" name="Rectangle 7"/>
            <p:cNvSpPr>
              <a:spLocks noChangeArrowheads="1"/>
            </p:cNvSpPr>
            <p:nvPr/>
          </p:nvSpPr>
          <p:spPr bwMode="auto">
            <a:xfrm>
              <a:off x="3515" y="2398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11" name="Rectangle 8"/>
            <p:cNvSpPr>
              <a:spLocks noChangeArrowheads="1"/>
            </p:cNvSpPr>
            <p:nvPr/>
          </p:nvSpPr>
          <p:spPr bwMode="auto">
            <a:xfrm>
              <a:off x="4965" y="2061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12" name="Rectangle 9"/>
            <p:cNvSpPr>
              <a:spLocks noChangeArrowheads="1"/>
            </p:cNvSpPr>
            <p:nvPr/>
          </p:nvSpPr>
          <p:spPr bwMode="auto">
            <a:xfrm>
              <a:off x="4602" y="2061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13" name="Rectangle 10"/>
            <p:cNvSpPr>
              <a:spLocks noChangeArrowheads="1"/>
            </p:cNvSpPr>
            <p:nvPr/>
          </p:nvSpPr>
          <p:spPr bwMode="auto">
            <a:xfrm>
              <a:off x="4240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14" name="Rectangle 11"/>
            <p:cNvSpPr>
              <a:spLocks noChangeArrowheads="1"/>
            </p:cNvSpPr>
            <p:nvPr/>
          </p:nvSpPr>
          <p:spPr bwMode="auto">
            <a:xfrm>
              <a:off x="3877" y="2061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15" name="Rectangle 12"/>
            <p:cNvSpPr>
              <a:spLocks noChangeArrowheads="1"/>
            </p:cNvSpPr>
            <p:nvPr/>
          </p:nvSpPr>
          <p:spPr bwMode="auto">
            <a:xfrm>
              <a:off x="3515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16" name="Rectangle 13"/>
            <p:cNvSpPr>
              <a:spLocks noChangeArrowheads="1"/>
            </p:cNvSpPr>
            <p:nvPr/>
          </p:nvSpPr>
          <p:spPr bwMode="auto">
            <a:xfrm>
              <a:off x="496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17" name="Rectangle 14"/>
            <p:cNvSpPr>
              <a:spLocks noChangeArrowheads="1"/>
            </p:cNvSpPr>
            <p:nvPr/>
          </p:nvSpPr>
          <p:spPr bwMode="auto">
            <a:xfrm>
              <a:off x="4602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18" name="Rectangle 15"/>
            <p:cNvSpPr>
              <a:spLocks noChangeArrowheads="1"/>
            </p:cNvSpPr>
            <p:nvPr/>
          </p:nvSpPr>
          <p:spPr bwMode="auto">
            <a:xfrm>
              <a:off x="4240" y="1723"/>
              <a:ext cx="362" cy="33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19" name="Rectangle 16"/>
            <p:cNvSpPr>
              <a:spLocks noChangeArrowheads="1"/>
            </p:cNvSpPr>
            <p:nvPr/>
          </p:nvSpPr>
          <p:spPr bwMode="auto">
            <a:xfrm>
              <a:off x="3877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20" name="Rectangle 17"/>
            <p:cNvSpPr>
              <a:spLocks noChangeArrowheads="1"/>
            </p:cNvSpPr>
            <p:nvPr/>
          </p:nvSpPr>
          <p:spPr bwMode="auto">
            <a:xfrm>
              <a:off x="351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21" name="Rectangle 18"/>
            <p:cNvSpPr>
              <a:spLocks noChangeArrowheads="1"/>
            </p:cNvSpPr>
            <p:nvPr/>
          </p:nvSpPr>
          <p:spPr bwMode="auto">
            <a:xfrm>
              <a:off x="496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22" name="Rectangle 19"/>
            <p:cNvSpPr>
              <a:spLocks noChangeArrowheads="1"/>
            </p:cNvSpPr>
            <p:nvPr/>
          </p:nvSpPr>
          <p:spPr bwMode="auto">
            <a:xfrm>
              <a:off x="4602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23" name="Rectangle 20"/>
            <p:cNvSpPr>
              <a:spLocks noChangeArrowheads="1"/>
            </p:cNvSpPr>
            <p:nvPr/>
          </p:nvSpPr>
          <p:spPr bwMode="auto">
            <a:xfrm>
              <a:off x="4240" y="1386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24" name="Rectangle 21"/>
            <p:cNvSpPr>
              <a:spLocks noChangeArrowheads="1"/>
            </p:cNvSpPr>
            <p:nvPr/>
          </p:nvSpPr>
          <p:spPr bwMode="auto">
            <a:xfrm>
              <a:off x="3877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25" name="Rectangle 22"/>
            <p:cNvSpPr>
              <a:spLocks noChangeArrowheads="1"/>
            </p:cNvSpPr>
            <p:nvPr/>
          </p:nvSpPr>
          <p:spPr bwMode="auto">
            <a:xfrm>
              <a:off x="351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26" name="Rectangle 23"/>
            <p:cNvSpPr>
              <a:spLocks noChangeArrowheads="1"/>
            </p:cNvSpPr>
            <p:nvPr/>
          </p:nvSpPr>
          <p:spPr bwMode="auto">
            <a:xfrm>
              <a:off x="4965" y="1049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27" name="Rectangle 24"/>
            <p:cNvSpPr>
              <a:spLocks noChangeArrowheads="1"/>
            </p:cNvSpPr>
            <p:nvPr/>
          </p:nvSpPr>
          <p:spPr bwMode="auto">
            <a:xfrm>
              <a:off x="4602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28" name="Rectangle 25"/>
            <p:cNvSpPr>
              <a:spLocks noChangeArrowheads="1"/>
            </p:cNvSpPr>
            <p:nvPr/>
          </p:nvSpPr>
          <p:spPr bwMode="auto">
            <a:xfrm>
              <a:off x="4240" y="1049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29" name="Rectangle 26"/>
            <p:cNvSpPr>
              <a:spLocks noChangeArrowheads="1"/>
            </p:cNvSpPr>
            <p:nvPr/>
          </p:nvSpPr>
          <p:spPr bwMode="auto">
            <a:xfrm>
              <a:off x="3877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30" name="Rectangle 27"/>
            <p:cNvSpPr>
              <a:spLocks noChangeArrowheads="1"/>
            </p:cNvSpPr>
            <p:nvPr/>
          </p:nvSpPr>
          <p:spPr bwMode="auto">
            <a:xfrm>
              <a:off x="3515" y="1049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31" name="Line 28"/>
            <p:cNvSpPr>
              <a:spLocks noChangeShapeType="1"/>
            </p:cNvSpPr>
            <p:nvPr/>
          </p:nvSpPr>
          <p:spPr bwMode="auto">
            <a:xfrm>
              <a:off x="3515" y="1049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32" name="Line 29"/>
            <p:cNvSpPr>
              <a:spLocks noChangeShapeType="1"/>
            </p:cNvSpPr>
            <p:nvPr/>
          </p:nvSpPr>
          <p:spPr bwMode="auto">
            <a:xfrm>
              <a:off x="3515" y="2735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33" name="Line 30"/>
            <p:cNvSpPr>
              <a:spLocks noChangeShapeType="1"/>
            </p:cNvSpPr>
            <p:nvPr/>
          </p:nvSpPr>
          <p:spPr bwMode="auto">
            <a:xfrm>
              <a:off x="3515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34" name="Line 31"/>
            <p:cNvSpPr>
              <a:spLocks noChangeShapeType="1"/>
            </p:cNvSpPr>
            <p:nvPr/>
          </p:nvSpPr>
          <p:spPr bwMode="auto">
            <a:xfrm>
              <a:off x="5327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87044" name="Text Box 34"/>
          <p:cNvSpPr txBox="1">
            <a:spLocks noChangeArrowheads="1"/>
          </p:cNvSpPr>
          <p:nvPr/>
        </p:nvSpPr>
        <p:spPr bwMode="auto">
          <a:xfrm>
            <a:off x="5940425" y="1520825"/>
            <a:ext cx="1871663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7045" name="Text Box 35"/>
          <p:cNvSpPr txBox="1">
            <a:spLocks noChangeArrowheads="1"/>
          </p:cNvSpPr>
          <p:nvPr/>
        </p:nvSpPr>
        <p:spPr bwMode="auto">
          <a:xfrm>
            <a:off x="5940425" y="2392363"/>
            <a:ext cx="936625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lIns="90000" tIns="46800" rIns="90000" bIns="46800"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7046" name="Text Box 36"/>
          <p:cNvSpPr txBox="1">
            <a:spLocks noChangeArrowheads="1"/>
          </p:cNvSpPr>
          <p:nvPr/>
        </p:nvSpPr>
        <p:spPr bwMode="auto">
          <a:xfrm>
            <a:off x="7343775" y="2392363"/>
            <a:ext cx="935038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7047" name="Text Box 37"/>
          <p:cNvSpPr txBox="1">
            <a:spLocks noChangeArrowheads="1"/>
          </p:cNvSpPr>
          <p:nvPr/>
        </p:nvSpPr>
        <p:spPr bwMode="auto">
          <a:xfrm>
            <a:off x="7812088" y="2824163"/>
            <a:ext cx="468312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7048" name="Text Box 38"/>
          <p:cNvSpPr txBox="1">
            <a:spLocks noChangeArrowheads="1"/>
          </p:cNvSpPr>
          <p:nvPr/>
        </p:nvSpPr>
        <p:spPr bwMode="auto">
          <a:xfrm>
            <a:off x="6408738" y="3267075"/>
            <a:ext cx="1871662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roup 39"/>
          <p:cNvGrpSpPr/>
          <p:nvPr/>
        </p:nvGrpSpPr>
        <p:grpSpPr bwMode="auto">
          <a:xfrm>
            <a:off x="5940425" y="3933825"/>
            <a:ext cx="2339975" cy="2179638"/>
            <a:chOff x="3742" y="2478"/>
            <a:chExt cx="1474" cy="1373"/>
          </a:xfrm>
        </p:grpSpPr>
        <p:grpSp>
          <p:nvGrpSpPr>
            <p:cNvPr id="4" name="Group 40"/>
            <p:cNvGrpSpPr/>
            <p:nvPr/>
          </p:nvGrpSpPr>
          <p:grpSpPr bwMode="auto">
            <a:xfrm>
              <a:off x="3742" y="2478"/>
              <a:ext cx="1474" cy="1372"/>
              <a:chOff x="3515" y="1049"/>
              <a:chExt cx="1812" cy="1686"/>
            </a:xfrm>
          </p:grpSpPr>
          <p:sp>
            <p:nvSpPr>
              <p:cNvPr id="87077" name="Rectangle 41"/>
              <p:cNvSpPr>
                <a:spLocks noChangeArrowheads="1"/>
              </p:cNvSpPr>
              <p:nvPr/>
            </p:nvSpPr>
            <p:spPr bwMode="auto">
              <a:xfrm>
                <a:off x="4965" y="2398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78" name="Rectangle 42"/>
              <p:cNvSpPr>
                <a:spLocks noChangeArrowheads="1"/>
              </p:cNvSpPr>
              <p:nvPr/>
            </p:nvSpPr>
            <p:spPr bwMode="auto">
              <a:xfrm>
                <a:off x="4602" y="2398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79" name="Rectangle 43"/>
              <p:cNvSpPr>
                <a:spLocks noChangeArrowheads="1"/>
              </p:cNvSpPr>
              <p:nvPr/>
            </p:nvSpPr>
            <p:spPr bwMode="auto">
              <a:xfrm>
                <a:off x="4240" y="2398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80" name="Rectangle 44"/>
              <p:cNvSpPr>
                <a:spLocks noChangeArrowheads="1"/>
              </p:cNvSpPr>
              <p:nvPr/>
            </p:nvSpPr>
            <p:spPr bwMode="auto">
              <a:xfrm>
                <a:off x="3877" y="2398"/>
                <a:ext cx="363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81" name="Rectangle 45"/>
              <p:cNvSpPr>
                <a:spLocks noChangeArrowheads="1"/>
              </p:cNvSpPr>
              <p:nvPr/>
            </p:nvSpPr>
            <p:spPr bwMode="auto">
              <a:xfrm>
                <a:off x="3515" y="2398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82" name="Rectangle 46"/>
              <p:cNvSpPr>
                <a:spLocks noChangeArrowheads="1"/>
              </p:cNvSpPr>
              <p:nvPr/>
            </p:nvSpPr>
            <p:spPr bwMode="auto">
              <a:xfrm>
                <a:off x="4965" y="2061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83" name="Rectangle 47"/>
              <p:cNvSpPr>
                <a:spLocks noChangeArrowheads="1"/>
              </p:cNvSpPr>
              <p:nvPr/>
            </p:nvSpPr>
            <p:spPr bwMode="auto">
              <a:xfrm>
                <a:off x="4602" y="2061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84" name="Rectangle 48"/>
              <p:cNvSpPr>
                <a:spLocks noChangeArrowheads="1"/>
              </p:cNvSpPr>
              <p:nvPr/>
            </p:nvSpPr>
            <p:spPr bwMode="auto">
              <a:xfrm>
                <a:off x="4240" y="2061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85" name="Rectangle 49"/>
              <p:cNvSpPr>
                <a:spLocks noChangeArrowheads="1"/>
              </p:cNvSpPr>
              <p:nvPr/>
            </p:nvSpPr>
            <p:spPr bwMode="auto">
              <a:xfrm>
                <a:off x="3877" y="2061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86" name="Rectangle 50"/>
              <p:cNvSpPr>
                <a:spLocks noChangeArrowheads="1"/>
              </p:cNvSpPr>
              <p:nvPr/>
            </p:nvSpPr>
            <p:spPr bwMode="auto">
              <a:xfrm>
                <a:off x="3515" y="2061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87" name="Rectangle 51"/>
              <p:cNvSpPr>
                <a:spLocks noChangeArrowheads="1"/>
              </p:cNvSpPr>
              <p:nvPr/>
            </p:nvSpPr>
            <p:spPr bwMode="auto">
              <a:xfrm>
                <a:off x="4965" y="1723"/>
                <a:ext cx="362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88" name="Rectangle 52"/>
              <p:cNvSpPr>
                <a:spLocks noChangeArrowheads="1"/>
              </p:cNvSpPr>
              <p:nvPr/>
            </p:nvSpPr>
            <p:spPr bwMode="auto">
              <a:xfrm>
                <a:off x="4602" y="1723"/>
                <a:ext cx="363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89" name="Rectangle 53"/>
              <p:cNvSpPr>
                <a:spLocks noChangeArrowheads="1"/>
              </p:cNvSpPr>
              <p:nvPr/>
            </p:nvSpPr>
            <p:spPr bwMode="auto">
              <a:xfrm>
                <a:off x="4240" y="1723"/>
                <a:ext cx="362" cy="33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90" name="Rectangle 54"/>
              <p:cNvSpPr>
                <a:spLocks noChangeArrowheads="1"/>
              </p:cNvSpPr>
              <p:nvPr/>
            </p:nvSpPr>
            <p:spPr bwMode="auto">
              <a:xfrm>
                <a:off x="3877" y="1723"/>
                <a:ext cx="363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91" name="Rectangle 55"/>
              <p:cNvSpPr>
                <a:spLocks noChangeArrowheads="1"/>
              </p:cNvSpPr>
              <p:nvPr/>
            </p:nvSpPr>
            <p:spPr bwMode="auto">
              <a:xfrm>
                <a:off x="3515" y="1723"/>
                <a:ext cx="362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92" name="Rectangle 56"/>
              <p:cNvSpPr>
                <a:spLocks noChangeArrowheads="1"/>
              </p:cNvSpPr>
              <p:nvPr/>
            </p:nvSpPr>
            <p:spPr bwMode="auto">
              <a:xfrm>
                <a:off x="4965" y="1386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93" name="Rectangle 57"/>
              <p:cNvSpPr>
                <a:spLocks noChangeArrowheads="1"/>
              </p:cNvSpPr>
              <p:nvPr/>
            </p:nvSpPr>
            <p:spPr bwMode="auto">
              <a:xfrm>
                <a:off x="4602" y="1386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94" name="Rectangle 58"/>
              <p:cNvSpPr>
                <a:spLocks noChangeArrowheads="1"/>
              </p:cNvSpPr>
              <p:nvPr/>
            </p:nvSpPr>
            <p:spPr bwMode="auto">
              <a:xfrm>
                <a:off x="4240" y="1386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95" name="Rectangle 59"/>
              <p:cNvSpPr>
                <a:spLocks noChangeArrowheads="1"/>
              </p:cNvSpPr>
              <p:nvPr/>
            </p:nvSpPr>
            <p:spPr bwMode="auto">
              <a:xfrm>
                <a:off x="3877" y="1386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96" name="Rectangle 60"/>
              <p:cNvSpPr>
                <a:spLocks noChangeArrowheads="1"/>
              </p:cNvSpPr>
              <p:nvPr/>
            </p:nvSpPr>
            <p:spPr bwMode="auto">
              <a:xfrm>
                <a:off x="3515" y="1386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97" name="Rectangle 61"/>
              <p:cNvSpPr>
                <a:spLocks noChangeArrowheads="1"/>
              </p:cNvSpPr>
              <p:nvPr/>
            </p:nvSpPr>
            <p:spPr bwMode="auto">
              <a:xfrm>
                <a:off x="4965" y="1049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98" name="Rectangle 62"/>
              <p:cNvSpPr>
                <a:spLocks noChangeArrowheads="1"/>
              </p:cNvSpPr>
              <p:nvPr/>
            </p:nvSpPr>
            <p:spPr bwMode="auto">
              <a:xfrm>
                <a:off x="4602" y="1049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99" name="Rectangle 63"/>
              <p:cNvSpPr>
                <a:spLocks noChangeArrowheads="1"/>
              </p:cNvSpPr>
              <p:nvPr/>
            </p:nvSpPr>
            <p:spPr bwMode="auto">
              <a:xfrm>
                <a:off x="4240" y="1049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100" name="Rectangle 64"/>
              <p:cNvSpPr>
                <a:spLocks noChangeArrowheads="1"/>
              </p:cNvSpPr>
              <p:nvPr/>
            </p:nvSpPr>
            <p:spPr bwMode="auto">
              <a:xfrm>
                <a:off x="3877" y="1049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101" name="Rectangle 65"/>
              <p:cNvSpPr>
                <a:spLocks noChangeArrowheads="1"/>
              </p:cNvSpPr>
              <p:nvPr/>
            </p:nvSpPr>
            <p:spPr bwMode="auto">
              <a:xfrm>
                <a:off x="3515" y="1049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102" name="Line 66"/>
              <p:cNvSpPr>
                <a:spLocks noChangeShapeType="1"/>
              </p:cNvSpPr>
              <p:nvPr/>
            </p:nvSpPr>
            <p:spPr bwMode="auto">
              <a:xfrm>
                <a:off x="3515" y="1049"/>
                <a:ext cx="18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103" name="Line 67"/>
              <p:cNvSpPr>
                <a:spLocks noChangeShapeType="1"/>
              </p:cNvSpPr>
              <p:nvPr/>
            </p:nvSpPr>
            <p:spPr bwMode="auto">
              <a:xfrm>
                <a:off x="3515" y="2735"/>
                <a:ext cx="18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104" name="Line 68"/>
              <p:cNvSpPr>
                <a:spLocks noChangeShapeType="1"/>
              </p:cNvSpPr>
              <p:nvPr/>
            </p:nvSpPr>
            <p:spPr bwMode="auto">
              <a:xfrm>
                <a:off x="3515" y="1049"/>
                <a:ext cx="0" cy="168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105" name="Line 69"/>
              <p:cNvSpPr>
                <a:spLocks noChangeShapeType="1"/>
              </p:cNvSpPr>
              <p:nvPr/>
            </p:nvSpPr>
            <p:spPr bwMode="auto">
              <a:xfrm>
                <a:off x="5327" y="1049"/>
                <a:ext cx="0" cy="168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7073" name="Text Box 70"/>
            <p:cNvSpPr txBox="1">
              <a:spLocks noChangeArrowheads="1"/>
            </p:cNvSpPr>
            <p:nvPr/>
          </p:nvSpPr>
          <p:spPr bwMode="auto">
            <a:xfrm>
              <a:off x="3742" y="2482"/>
              <a:ext cx="295" cy="1097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zh-CN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74" name="Text Box 71"/>
            <p:cNvSpPr txBox="1">
              <a:spLocks noChangeArrowheads="1"/>
            </p:cNvSpPr>
            <p:nvPr/>
          </p:nvSpPr>
          <p:spPr bwMode="auto">
            <a:xfrm>
              <a:off x="4037" y="3026"/>
              <a:ext cx="295" cy="823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ea typeface="华文中宋" panose="02010600040101010101" pitchFamily="2" charset="-122"/>
                  <a:cs typeface="Arial" panose="020B0604020202020204" pitchFamily="34" charset="0"/>
                </a:rPr>
                <a:t>2</a:t>
              </a:r>
              <a:endParaRPr lang="en-US" altLang="zh-CN" b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7075" name="Text Box 72"/>
            <p:cNvSpPr txBox="1">
              <a:spLocks noChangeArrowheads="1"/>
            </p:cNvSpPr>
            <p:nvPr/>
          </p:nvSpPr>
          <p:spPr bwMode="auto">
            <a:xfrm>
              <a:off x="4626" y="3026"/>
              <a:ext cx="295" cy="274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endParaRPr lang="en-US" altLang="zh-CN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76" name="Text Box 73"/>
            <p:cNvSpPr txBox="1">
              <a:spLocks noChangeArrowheads="1"/>
            </p:cNvSpPr>
            <p:nvPr/>
          </p:nvSpPr>
          <p:spPr bwMode="auto">
            <a:xfrm>
              <a:off x="4921" y="2754"/>
              <a:ext cx="295" cy="1097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  <a:endParaRPr lang="en-US" altLang="zh-CN" b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82794" name="Text Box 74"/>
          <p:cNvSpPr txBox="1">
            <a:spLocks noChangeArrowheads="1"/>
          </p:cNvSpPr>
          <p:nvPr/>
        </p:nvSpPr>
        <p:spPr bwMode="auto">
          <a:xfrm>
            <a:off x="676957" y="2213200"/>
            <a:ext cx="4679950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把每个横向块看作</a:t>
            </a:r>
            <a:r>
              <a:rPr lang="en-US" altLang="zh-CN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X</a:t>
            </a:r>
            <a:r>
              <a:rPr lang="zh-CN" altLang="en-US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部的点，竖向块看作</a:t>
            </a:r>
            <a:r>
              <a:rPr lang="en-US" altLang="zh-CN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Y</a:t>
            </a:r>
            <a:r>
              <a:rPr lang="zh-CN" altLang="en-US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部的点，若两个块</a:t>
            </a:r>
            <a:r>
              <a:rPr lang="zh-CN" altLang="en-US" b="0" dirty="0">
                <a:solidFill>
                  <a:srgbClr val="002060"/>
                </a:solidFill>
                <a:highlight>
                  <a:srgbClr val="FFFF00"/>
                </a:highlight>
                <a:ea typeface="华文中宋" panose="02010600040101010101" pitchFamily="2" charset="-122"/>
                <a:cs typeface="Arial" panose="020B0604020202020204" pitchFamily="34" charset="0"/>
              </a:rPr>
              <a:t>有公共的空地</a:t>
            </a:r>
            <a:r>
              <a:rPr lang="zh-CN" altLang="en-US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，则在它们之间连边。</a:t>
            </a:r>
            <a:endParaRPr lang="zh-CN" altLang="en-US" b="0" dirty="0">
              <a:solidFill>
                <a:srgbClr val="000000"/>
              </a:solidFill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82795" name="Text Box 75"/>
          <p:cNvSpPr txBox="1">
            <a:spLocks noChangeArrowheads="1"/>
          </p:cNvSpPr>
          <p:nvPr/>
        </p:nvSpPr>
        <p:spPr bwMode="auto">
          <a:xfrm>
            <a:off x="676957" y="3473675"/>
            <a:ext cx="4500562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于是，问题转化成这样的一个二分图：</a:t>
            </a:r>
            <a:endParaRPr lang="zh-CN" altLang="en-US" b="0" dirty="0">
              <a:solidFill>
                <a:srgbClr val="000000"/>
              </a:solidFill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" name="Group 76"/>
          <p:cNvGrpSpPr/>
          <p:nvPr/>
        </p:nvGrpSpPr>
        <p:grpSpPr bwMode="auto">
          <a:xfrm>
            <a:off x="1253218" y="4555446"/>
            <a:ext cx="3311525" cy="1781175"/>
            <a:chOff x="657" y="1820"/>
            <a:chExt cx="2041" cy="1122"/>
          </a:xfrm>
        </p:grpSpPr>
        <p:sp>
          <p:nvSpPr>
            <p:cNvPr id="87055" name="Line 77"/>
            <p:cNvSpPr>
              <a:spLocks noChangeShapeType="1"/>
            </p:cNvSpPr>
            <p:nvPr/>
          </p:nvSpPr>
          <p:spPr bwMode="auto">
            <a:xfrm>
              <a:off x="725" y="2024"/>
              <a:ext cx="250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56" name="Line 78"/>
            <p:cNvSpPr>
              <a:spLocks noChangeShapeType="1"/>
            </p:cNvSpPr>
            <p:nvPr/>
          </p:nvSpPr>
          <p:spPr bwMode="auto">
            <a:xfrm flipH="1">
              <a:off x="975" y="2024"/>
              <a:ext cx="227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57" name="Line 79"/>
            <p:cNvSpPr>
              <a:spLocks noChangeShapeType="1"/>
            </p:cNvSpPr>
            <p:nvPr/>
          </p:nvSpPr>
          <p:spPr bwMode="auto">
            <a:xfrm>
              <a:off x="1202" y="2024"/>
              <a:ext cx="249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58" name="Line 80"/>
            <p:cNvSpPr>
              <a:spLocks noChangeShapeType="1"/>
            </p:cNvSpPr>
            <p:nvPr/>
          </p:nvSpPr>
          <p:spPr bwMode="auto">
            <a:xfrm>
              <a:off x="1678" y="2024"/>
              <a:ext cx="249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59" name="Line 81"/>
            <p:cNvSpPr>
              <a:spLocks noChangeShapeType="1"/>
            </p:cNvSpPr>
            <p:nvPr/>
          </p:nvSpPr>
          <p:spPr bwMode="auto">
            <a:xfrm>
              <a:off x="2154" y="2024"/>
              <a:ext cx="250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60" name="Line 82"/>
            <p:cNvSpPr>
              <a:spLocks noChangeShapeType="1"/>
            </p:cNvSpPr>
            <p:nvPr/>
          </p:nvSpPr>
          <p:spPr bwMode="auto">
            <a:xfrm>
              <a:off x="1678" y="2024"/>
              <a:ext cx="726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61" name="Line 83"/>
            <p:cNvSpPr>
              <a:spLocks noChangeShapeType="1"/>
            </p:cNvSpPr>
            <p:nvPr/>
          </p:nvSpPr>
          <p:spPr bwMode="auto">
            <a:xfrm flipH="1">
              <a:off x="1450" y="2024"/>
              <a:ext cx="1181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62" name="Line 84"/>
            <p:cNvSpPr>
              <a:spLocks noChangeShapeType="1"/>
            </p:cNvSpPr>
            <p:nvPr/>
          </p:nvSpPr>
          <p:spPr bwMode="auto">
            <a:xfrm flipH="1">
              <a:off x="2403" y="2024"/>
              <a:ext cx="227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63" name="Text Box 85"/>
            <p:cNvSpPr txBox="1">
              <a:spLocks noChangeArrowheads="1"/>
            </p:cNvSpPr>
            <p:nvPr/>
          </p:nvSpPr>
          <p:spPr bwMode="auto">
            <a:xfrm>
              <a:off x="657" y="1820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64" name="Text Box 86"/>
            <p:cNvSpPr txBox="1">
              <a:spLocks noChangeArrowheads="1"/>
            </p:cNvSpPr>
            <p:nvPr/>
          </p:nvSpPr>
          <p:spPr bwMode="auto">
            <a:xfrm>
              <a:off x="907" y="2772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65" name="Text Box 87"/>
            <p:cNvSpPr txBox="1">
              <a:spLocks noChangeArrowheads="1"/>
            </p:cNvSpPr>
            <p:nvPr/>
          </p:nvSpPr>
          <p:spPr bwMode="auto">
            <a:xfrm>
              <a:off x="1134" y="1820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66" name="Text Box 88"/>
            <p:cNvSpPr txBox="1">
              <a:spLocks noChangeArrowheads="1"/>
            </p:cNvSpPr>
            <p:nvPr/>
          </p:nvSpPr>
          <p:spPr bwMode="auto">
            <a:xfrm>
              <a:off x="1383" y="2772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 dirty="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endParaRPr lang="en-US" altLang="zh-CN" sz="1600" b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67" name="Text Box 89"/>
            <p:cNvSpPr txBox="1">
              <a:spLocks noChangeArrowheads="1"/>
            </p:cNvSpPr>
            <p:nvPr/>
          </p:nvSpPr>
          <p:spPr bwMode="auto">
            <a:xfrm>
              <a:off x="1610" y="1820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68" name="Text Box 90"/>
            <p:cNvSpPr txBox="1">
              <a:spLocks noChangeArrowheads="1"/>
            </p:cNvSpPr>
            <p:nvPr/>
          </p:nvSpPr>
          <p:spPr bwMode="auto">
            <a:xfrm>
              <a:off x="1859" y="2772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69" name="Text Box 91"/>
            <p:cNvSpPr txBox="1">
              <a:spLocks noChangeArrowheads="1"/>
            </p:cNvSpPr>
            <p:nvPr/>
          </p:nvSpPr>
          <p:spPr bwMode="auto">
            <a:xfrm>
              <a:off x="2086" y="1820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70" name="Text Box 92"/>
            <p:cNvSpPr txBox="1">
              <a:spLocks noChangeArrowheads="1"/>
            </p:cNvSpPr>
            <p:nvPr/>
          </p:nvSpPr>
          <p:spPr bwMode="auto">
            <a:xfrm>
              <a:off x="2336" y="2772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71" name="Text Box 93"/>
            <p:cNvSpPr txBox="1">
              <a:spLocks noChangeArrowheads="1"/>
            </p:cNvSpPr>
            <p:nvPr/>
          </p:nvSpPr>
          <p:spPr bwMode="auto">
            <a:xfrm>
              <a:off x="2562" y="1820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9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  <a:r>
              <a:rPr lang="en-US" altLang="zh-CN" dirty="0"/>
              <a:t> </a:t>
            </a:r>
            <a:r>
              <a:rPr lang="zh-CN" altLang="en-US" dirty="0"/>
              <a:t>匹配应用举例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91885" y="1233713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297A"/>
                </a:solidFill>
                <a:cs typeface="Arial" panose="020B0604020202020204" pitchFamily="34" charset="0"/>
              </a:rPr>
              <a:t>（</a:t>
            </a:r>
            <a:r>
              <a:rPr lang="en-US" altLang="zh-CN" sz="2800" dirty="0">
                <a:solidFill>
                  <a:srgbClr val="00297A"/>
                </a:solidFill>
                <a:cs typeface="Arial" panose="020B0604020202020204" pitchFamily="34" charset="0"/>
              </a:rPr>
              <a:t>3</a:t>
            </a:r>
            <a:r>
              <a:rPr lang="zh-CN" altLang="en-US" sz="2800" dirty="0">
                <a:solidFill>
                  <a:srgbClr val="00297A"/>
                </a:solidFill>
                <a:cs typeface="Arial" panose="020B0604020202020204" pitchFamily="34" charset="0"/>
              </a:rPr>
              <a:t>） </a:t>
            </a:r>
            <a:r>
              <a:rPr lang="en-US" altLang="zh-CN" sz="2800" dirty="0">
                <a:solidFill>
                  <a:srgbClr val="00297A"/>
                </a:solidFill>
                <a:cs typeface="Arial" panose="020B0604020202020204" pitchFamily="34" charset="0"/>
              </a:rPr>
              <a:t>Place the robots</a:t>
            </a:r>
            <a:endParaRPr lang="zh-CN" altLang="en-US" sz="2800" dirty="0">
              <a:solidFill>
                <a:srgbClr val="00297A"/>
              </a:solidFill>
              <a:cs typeface="Arial" panose="020B0604020202020204" pitchFamily="34" charset="0"/>
            </a:endParaRPr>
          </a:p>
        </p:txBody>
      </p:sp>
      <p:sp>
        <p:nvSpPr>
          <p:cNvPr id="98" name="Rectangle 35"/>
          <p:cNvSpPr txBox="1">
            <a:spLocks noRot="1" noChangeArrowheads="1"/>
          </p:cNvSpPr>
          <p:nvPr/>
        </p:nvSpPr>
        <p:spPr bwMode="auto">
          <a:xfrm>
            <a:off x="609600" y="1781628"/>
            <a:ext cx="4194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kumimoji="0" lang="zh-CN" altLang="en-US" sz="2800" dirty="0">
                <a:solidFill>
                  <a:srgbClr val="1001D5"/>
                </a:solidFill>
                <a:cs typeface="Arial" panose="020B0604020202020204" pitchFamily="34" charset="0"/>
              </a:rPr>
              <a:t>模型二</a:t>
            </a:r>
            <a:endParaRPr kumimoji="0" lang="zh-CN" altLang="en-US" sz="2800" dirty="0">
              <a:solidFill>
                <a:srgbClr val="1001D5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8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182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182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6 L -5.55556E-7 -0.31898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2794" grpId="0" autoUpdateAnimBg="0"/>
      <p:bldP spid="1182794" grpId="1"/>
      <p:bldP spid="1182795" grpId="0" autoUpdateAnimBg="0"/>
      <p:bldP spid="1182795" grpId="1"/>
      <p:bldP spid="98" grpId="0" advAuto="0" autoUpdateAnimBg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Text Box 2"/>
          <p:cNvSpPr txBox="1">
            <a:spLocks noChangeArrowheads="1"/>
          </p:cNvSpPr>
          <p:nvPr/>
        </p:nvSpPr>
        <p:spPr bwMode="auto">
          <a:xfrm>
            <a:off x="647700" y="4522788"/>
            <a:ext cx="4535488" cy="1570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由于每条边表示一个空地，有冲突的空地之间必有公共顶点，所以问题转化为二分图的最大匹配问题。</a:t>
            </a:r>
            <a:endParaRPr lang="zh-CN" altLang="en-US" b="0" dirty="0">
              <a:solidFill>
                <a:srgbClr val="000000"/>
              </a:solidFill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5940425" y="3933825"/>
            <a:ext cx="2339975" cy="2179638"/>
            <a:chOff x="3742" y="2478"/>
            <a:chExt cx="1474" cy="1373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3742" y="2478"/>
              <a:ext cx="1474" cy="1372"/>
              <a:chOff x="3515" y="1049"/>
              <a:chExt cx="1812" cy="1686"/>
            </a:xfrm>
          </p:grpSpPr>
          <p:sp>
            <p:nvSpPr>
              <p:cNvPr id="88129" name="Rectangle 7"/>
              <p:cNvSpPr>
                <a:spLocks noChangeArrowheads="1"/>
              </p:cNvSpPr>
              <p:nvPr/>
            </p:nvSpPr>
            <p:spPr bwMode="auto">
              <a:xfrm>
                <a:off x="4965" y="2398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30" name="Rectangle 8"/>
              <p:cNvSpPr>
                <a:spLocks noChangeArrowheads="1"/>
              </p:cNvSpPr>
              <p:nvPr/>
            </p:nvSpPr>
            <p:spPr bwMode="auto">
              <a:xfrm>
                <a:off x="4602" y="2398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31" name="Rectangle 9"/>
              <p:cNvSpPr>
                <a:spLocks noChangeArrowheads="1"/>
              </p:cNvSpPr>
              <p:nvPr/>
            </p:nvSpPr>
            <p:spPr bwMode="auto">
              <a:xfrm>
                <a:off x="4240" y="2398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32" name="Rectangle 10"/>
              <p:cNvSpPr>
                <a:spLocks noChangeArrowheads="1"/>
              </p:cNvSpPr>
              <p:nvPr/>
            </p:nvSpPr>
            <p:spPr bwMode="auto">
              <a:xfrm>
                <a:off x="3877" y="2398"/>
                <a:ext cx="363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33" name="Rectangle 11"/>
              <p:cNvSpPr>
                <a:spLocks noChangeArrowheads="1"/>
              </p:cNvSpPr>
              <p:nvPr/>
            </p:nvSpPr>
            <p:spPr bwMode="auto">
              <a:xfrm>
                <a:off x="3515" y="2398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34" name="Rectangle 12"/>
              <p:cNvSpPr>
                <a:spLocks noChangeArrowheads="1"/>
              </p:cNvSpPr>
              <p:nvPr/>
            </p:nvSpPr>
            <p:spPr bwMode="auto">
              <a:xfrm>
                <a:off x="4965" y="2061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35" name="Rectangle 13"/>
              <p:cNvSpPr>
                <a:spLocks noChangeArrowheads="1"/>
              </p:cNvSpPr>
              <p:nvPr/>
            </p:nvSpPr>
            <p:spPr bwMode="auto">
              <a:xfrm>
                <a:off x="4602" y="2061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36" name="Rectangle 14"/>
              <p:cNvSpPr>
                <a:spLocks noChangeArrowheads="1"/>
              </p:cNvSpPr>
              <p:nvPr/>
            </p:nvSpPr>
            <p:spPr bwMode="auto">
              <a:xfrm>
                <a:off x="4240" y="2061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37" name="Rectangle 15"/>
              <p:cNvSpPr>
                <a:spLocks noChangeArrowheads="1"/>
              </p:cNvSpPr>
              <p:nvPr/>
            </p:nvSpPr>
            <p:spPr bwMode="auto">
              <a:xfrm>
                <a:off x="3877" y="2061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38" name="Rectangle 16"/>
              <p:cNvSpPr>
                <a:spLocks noChangeArrowheads="1"/>
              </p:cNvSpPr>
              <p:nvPr/>
            </p:nvSpPr>
            <p:spPr bwMode="auto">
              <a:xfrm>
                <a:off x="3515" y="2061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39" name="Rectangle 17"/>
              <p:cNvSpPr>
                <a:spLocks noChangeArrowheads="1"/>
              </p:cNvSpPr>
              <p:nvPr/>
            </p:nvSpPr>
            <p:spPr bwMode="auto">
              <a:xfrm>
                <a:off x="4965" y="1723"/>
                <a:ext cx="362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40" name="Rectangle 18"/>
              <p:cNvSpPr>
                <a:spLocks noChangeArrowheads="1"/>
              </p:cNvSpPr>
              <p:nvPr/>
            </p:nvSpPr>
            <p:spPr bwMode="auto">
              <a:xfrm>
                <a:off x="4602" y="1723"/>
                <a:ext cx="363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41" name="Rectangle 19"/>
              <p:cNvSpPr>
                <a:spLocks noChangeArrowheads="1"/>
              </p:cNvSpPr>
              <p:nvPr/>
            </p:nvSpPr>
            <p:spPr bwMode="auto">
              <a:xfrm>
                <a:off x="4240" y="1723"/>
                <a:ext cx="362" cy="33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42" name="Rectangle 20"/>
              <p:cNvSpPr>
                <a:spLocks noChangeArrowheads="1"/>
              </p:cNvSpPr>
              <p:nvPr/>
            </p:nvSpPr>
            <p:spPr bwMode="auto">
              <a:xfrm>
                <a:off x="3877" y="1723"/>
                <a:ext cx="363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43" name="Rectangle 21"/>
              <p:cNvSpPr>
                <a:spLocks noChangeArrowheads="1"/>
              </p:cNvSpPr>
              <p:nvPr/>
            </p:nvSpPr>
            <p:spPr bwMode="auto">
              <a:xfrm>
                <a:off x="3515" y="1723"/>
                <a:ext cx="362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44" name="Rectangle 22"/>
              <p:cNvSpPr>
                <a:spLocks noChangeArrowheads="1"/>
              </p:cNvSpPr>
              <p:nvPr/>
            </p:nvSpPr>
            <p:spPr bwMode="auto">
              <a:xfrm>
                <a:off x="4965" y="1386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45" name="Rectangle 23"/>
              <p:cNvSpPr>
                <a:spLocks noChangeArrowheads="1"/>
              </p:cNvSpPr>
              <p:nvPr/>
            </p:nvSpPr>
            <p:spPr bwMode="auto">
              <a:xfrm>
                <a:off x="4602" y="1386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46" name="Rectangle 24"/>
              <p:cNvSpPr>
                <a:spLocks noChangeArrowheads="1"/>
              </p:cNvSpPr>
              <p:nvPr/>
            </p:nvSpPr>
            <p:spPr bwMode="auto">
              <a:xfrm>
                <a:off x="4240" y="1386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47" name="Rectangle 25"/>
              <p:cNvSpPr>
                <a:spLocks noChangeArrowheads="1"/>
              </p:cNvSpPr>
              <p:nvPr/>
            </p:nvSpPr>
            <p:spPr bwMode="auto">
              <a:xfrm>
                <a:off x="3877" y="1386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48" name="Rectangle 26"/>
              <p:cNvSpPr>
                <a:spLocks noChangeArrowheads="1"/>
              </p:cNvSpPr>
              <p:nvPr/>
            </p:nvSpPr>
            <p:spPr bwMode="auto">
              <a:xfrm>
                <a:off x="3515" y="1386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49" name="Rectangle 27"/>
              <p:cNvSpPr>
                <a:spLocks noChangeArrowheads="1"/>
              </p:cNvSpPr>
              <p:nvPr/>
            </p:nvSpPr>
            <p:spPr bwMode="auto">
              <a:xfrm>
                <a:off x="4965" y="1049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50" name="Rectangle 28"/>
              <p:cNvSpPr>
                <a:spLocks noChangeArrowheads="1"/>
              </p:cNvSpPr>
              <p:nvPr/>
            </p:nvSpPr>
            <p:spPr bwMode="auto">
              <a:xfrm>
                <a:off x="4602" y="1049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51" name="Rectangle 29"/>
              <p:cNvSpPr>
                <a:spLocks noChangeArrowheads="1"/>
              </p:cNvSpPr>
              <p:nvPr/>
            </p:nvSpPr>
            <p:spPr bwMode="auto">
              <a:xfrm>
                <a:off x="4240" y="1049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52" name="Rectangle 30"/>
              <p:cNvSpPr>
                <a:spLocks noChangeArrowheads="1"/>
              </p:cNvSpPr>
              <p:nvPr/>
            </p:nvSpPr>
            <p:spPr bwMode="auto">
              <a:xfrm>
                <a:off x="3877" y="1049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53" name="Rectangle 31"/>
              <p:cNvSpPr>
                <a:spLocks noChangeArrowheads="1"/>
              </p:cNvSpPr>
              <p:nvPr/>
            </p:nvSpPr>
            <p:spPr bwMode="auto">
              <a:xfrm>
                <a:off x="3515" y="1049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54" name="Line 32"/>
              <p:cNvSpPr>
                <a:spLocks noChangeShapeType="1"/>
              </p:cNvSpPr>
              <p:nvPr/>
            </p:nvSpPr>
            <p:spPr bwMode="auto">
              <a:xfrm>
                <a:off x="3515" y="1049"/>
                <a:ext cx="18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55" name="Line 33"/>
              <p:cNvSpPr>
                <a:spLocks noChangeShapeType="1"/>
              </p:cNvSpPr>
              <p:nvPr/>
            </p:nvSpPr>
            <p:spPr bwMode="auto">
              <a:xfrm>
                <a:off x="3515" y="2735"/>
                <a:ext cx="18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56" name="Line 34"/>
              <p:cNvSpPr>
                <a:spLocks noChangeShapeType="1"/>
              </p:cNvSpPr>
              <p:nvPr/>
            </p:nvSpPr>
            <p:spPr bwMode="auto">
              <a:xfrm>
                <a:off x="3515" y="1049"/>
                <a:ext cx="0" cy="168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57" name="Line 35"/>
              <p:cNvSpPr>
                <a:spLocks noChangeShapeType="1"/>
              </p:cNvSpPr>
              <p:nvPr/>
            </p:nvSpPr>
            <p:spPr bwMode="auto">
              <a:xfrm>
                <a:off x="5327" y="1049"/>
                <a:ext cx="0" cy="168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8125" name="Text Box 36"/>
            <p:cNvSpPr txBox="1">
              <a:spLocks noChangeArrowheads="1"/>
            </p:cNvSpPr>
            <p:nvPr/>
          </p:nvSpPr>
          <p:spPr bwMode="auto">
            <a:xfrm>
              <a:off x="3742" y="2482"/>
              <a:ext cx="295" cy="1097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zh-CN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26" name="Text Box 37"/>
            <p:cNvSpPr txBox="1">
              <a:spLocks noChangeArrowheads="1"/>
            </p:cNvSpPr>
            <p:nvPr/>
          </p:nvSpPr>
          <p:spPr bwMode="auto">
            <a:xfrm>
              <a:off x="4037" y="3026"/>
              <a:ext cx="295" cy="823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ea typeface="华文中宋" panose="02010600040101010101" pitchFamily="2" charset="-122"/>
                  <a:cs typeface="Arial" panose="020B0604020202020204" pitchFamily="34" charset="0"/>
                </a:rPr>
                <a:t>2</a:t>
              </a:r>
              <a:endParaRPr lang="en-US" altLang="zh-CN" b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8127" name="Text Box 38"/>
            <p:cNvSpPr txBox="1">
              <a:spLocks noChangeArrowheads="1"/>
            </p:cNvSpPr>
            <p:nvPr/>
          </p:nvSpPr>
          <p:spPr bwMode="auto">
            <a:xfrm>
              <a:off x="4626" y="3026"/>
              <a:ext cx="295" cy="274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endParaRPr lang="en-US" altLang="zh-CN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28" name="Text Box 39"/>
            <p:cNvSpPr txBox="1">
              <a:spLocks noChangeArrowheads="1"/>
            </p:cNvSpPr>
            <p:nvPr/>
          </p:nvSpPr>
          <p:spPr bwMode="auto">
            <a:xfrm>
              <a:off x="4921" y="2754"/>
              <a:ext cx="295" cy="1097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  <a:endParaRPr lang="en-US" altLang="zh-CN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40"/>
          <p:cNvGrpSpPr/>
          <p:nvPr/>
        </p:nvGrpSpPr>
        <p:grpSpPr bwMode="auto">
          <a:xfrm>
            <a:off x="5940425" y="1520825"/>
            <a:ext cx="2339975" cy="2178050"/>
            <a:chOff x="3515" y="1049"/>
            <a:chExt cx="1812" cy="1686"/>
          </a:xfrm>
        </p:grpSpPr>
        <p:sp>
          <p:nvSpPr>
            <p:cNvPr id="88095" name="Rectangle 41"/>
            <p:cNvSpPr>
              <a:spLocks noChangeArrowheads="1"/>
            </p:cNvSpPr>
            <p:nvPr/>
          </p:nvSpPr>
          <p:spPr bwMode="auto">
            <a:xfrm>
              <a:off x="4965" y="2398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96" name="Rectangle 42"/>
            <p:cNvSpPr>
              <a:spLocks noChangeArrowheads="1"/>
            </p:cNvSpPr>
            <p:nvPr/>
          </p:nvSpPr>
          <p:spPr bwMode="auto">
            <a:xfrm>
              <a:off x="4602" y="2398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97" name="Rectangle 43"/>
            <p:cNvSpPr>
              <a:spLocks noChangeArrowheads="1"/>
            </p:cNvSpPr>
            <p:nvPr/>
          </p:nvSpPr>
          <p:spPr bwMode="auto">
            <a:xfrm>
              <a:off x="4240" y="2398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98" name="Rectangle 44"/>
            <p:cNvSpPr>
              <a:spLocks noChangeArrowheads="1"/>
            </p:cNvSpPr>
            <p:nvPr/>
          </p:nvSpPr>
          <p:spPr bwMode="auto">
            <a:xfrm>
              <a:off x="3877" y="2398"/>
              <a:ext cx="363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99" name="Rectangle 45"/>
            <p:cNvSpPr>
              <a:spLocks noChangeArrowheads="1"/>
            </p:cNvSpPr>
            <p:nvPr/>
          </p:nvSpPr>
          <p:spPr bwMode="auto">
            <a:xfrm>
              <a:off x="3515" y="2398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00" name="Rectangle 46"/>
            <p:cNvSpPr>
              <a:spLocks noChangeArrowheads="1"/>
            </p:cNvSpPr>
            <p:nvPr/>
          </p:nvSpPr>
          <p:spPr bwMode="auto">
            <a:xfrm>
              <a:off x="4965" y="2061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01" name="Rectangle 47"/>
            <p:cNvSpPr>
              <a:spLocks noChangeArrowheads="1"/>
            </p:cNvSpPr>
            <p:nvPr/>
          </p:nvSpPr>
          <p:spPr bwMode="auto">
            <a:xfrm>
              <a:off x="4602" y="2061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02" name="Rectangle 48"/>
            <p:cNvSpPr>
              <a:spLocks noChangeArrowheads="1"/>
            </p:cNvSpPr>
            <p:nvPr/>
          </p:nvSpPr>
          <p:spPr bwMode="auto">
            <a:xfrm>
              <a:off x="4240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03" name="Rectangle 49"/>
            <p:cNvSpPr>
              <a:spLocks noChangeArrowheads="1"/>
            </p:cNvSpPr>
            <p:nvPr/>
          </p:nvSpPr>
          <p:spPr bwMode="auto">
            <a:xfrm>
              <a:off x="3877" y="2061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04" name="Rectangle 50"/>
            <p:cNvSpPr>
              <a:spLocks noChangeArrowheads="1"/>
            </p:cNvSpPr>
            <p:nvPr/>
          </p:nvSpPr>
          <p:spPr bwMode="auto">
            <a:xfrm>
              <a:off x="3515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05" name="Rectangle 51"/>
            <p:cNvSpPr>
              <a:spLocks noChangeArrowheads="1"/>
            </p:cNvSpPr>
            <p:nvPr/>
          </p:nvSpPr>
          <p:spPr bwMode="auto">
            <a:xfrm>
              <a:off x="496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06" name="Rectangle 52"/>
            <p:cNvSpPr>
              <a:spLocks noChangeArrowheads="1"/>
            </p:cNvSpPr>
            <p:nvPr/>
          </p:nvSpPr>
          <p:spPr bwMode="auto">
            <a:xfrm>
              <a:off x="4602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07" name="Rectangle 53"/>
            <p:cNvSpPr>
              <a:spLocks noChangeArrowheads="1"/>
            </p:cNvSpPr>
            <p:nvPr/>
          </p:nvSpPr>
          <p:spPr bwMode="auto">
            <a:xfrm>
              <a:off x="4240" y="1723"/>
              <a:ext cx="362" cy="33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08" name="Rectangle 54"/>
            <p:cNvSpPr>
              <a:spLocks noChangeArrowheads="1"/>
            </p:cNvSpPr>
            <p:nvPr/>
          </p:nvSpPr>
          <p:spPr bwMode="auto">
            <a:xfrm>
              <a:off x="3877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09" name="Rectangle 55"/>
            <p:cNvSpPr>
              <a:spLocks noChangeArrowheads="1"/>
            </p:cNvSpPr>
            <p:nvPr/>
          </p:nvSpPr>
          <p:spPr bwMode="auto">
            <a:xfrm>
              <a:off x="351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10" name="Rectangle 56"/>
            <p:cNvSpPr>
              <a:spLocks noChangeArrowheads="1"/>
            </p:cNvSpPr>
            <p:nvPr/>
          </p:nvSpPr>
          <p:spPr bwMode="auto">
            <a:xfrm>
              <a:off x="496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11" name="Rectangle 57"/>
            <p:cNvSpPr>
              <a:spLocks noChangeArrowheads="1"/>
            </p:cNvSpPr>
            <p:nvPr/>
          </p:nvSpPr>
          <p:spPr bwMode="auto">
            <a:xfrm>
              <a:off x="4602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12" name="Rectangle 58"/>
            <p:cNvSpPr>
              <a:spLocks noChangeArrowheads="1"/>
            </p:cNvSpPr>
            <p:nvPr/>
          </p:nvSpPr>
          <p:spPr bwMode="auto">
            <a:xfrm>
              <a:off x="4240" y="1386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13" name="Rectangle 59"/>
            <p:cNvSpPr>
              <a:spLocks noChangeArrowheads="1"/>
            </p:cNvSpPr>
            <p:nvPr/>
          </p:nvSpPr>
          <p:spPr bwMode="auto">
            <a:xfrm>
              <a:off x="3877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14" name="Rectangle 60"/>
            <p:cNvSpPr>
              <a:spLocks noChangeArrowheads="1"/>
            </p:cNvSpPr>
            <p:nvPr/>
          </p:nvSpPr>
          <p:spPr bwMode="auto">
            <a:xfrm>
              <a:off x="351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15" name="Rectangle 61"/>
            <p:cNvSpPr>
              <a:spLocks noChangeArrowheads="1"/>
            </p:cNvSpPr>
            <p:nvPr/>
          </p:nvSpPr>
          <p:spPr bwMode="auto">
            <a:xfrm>
              <a:off x="4965" y="1049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16" name="Rectangle 62"/>
            <p:cNvSpPr>
              <a:spLocks noChangeArrowheads="1"/>
            </p:cNvSpPr>
            <p:nvPr/>
          </p:nvSpPr>
          <p:spPr bwMode="auto">
            <a:xfrm>
              <a:off x="4602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17" name="Rectangle 63"/>
            <p:cNvSpPr>
              <a:spLocks noChangeArrowheads="1"/>
            </p:cNvSpPr>
            <p:nvPr/>
          </p:nvSpPr>
          <p:spPr bwMode="auto">
            <a:xfrm>
              <a:off x="4240" y="1049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18" name="Rectangle 64"/>
            <p:cNvSpPr>
              <a:spLocks noChangeArrowheads="1"/>
            </p:cNvSpPr>
            <p:nvPr/>
          </p:nvSpPr>
          <p:spPr bwMode="auto">
            <a:xfrm>
              <a:off x="3877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19" name="Rectangle 65"/>
            <p:cNvSpPr>
              <a:spLocks noChangeArrowheads="1"/>
            </p:cNvSpPr>
            <p:nvPr/>
          </p:nvSpPr>
          <p:spPr bwMode="auto">
            <a:xfrm>
              <a:off x="3515" y="1049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20" name="Line 66"/>
            <p:cNvSpPr>
              <a:spLocks noChangeShapeType="1"/>
            </p:cNvSpPr>
            <p:nvPr/>
          </p:nvSpPr>
          <p:spPr bwMode="auto">
            <a:xfrm>
              <a:off x="3515" y="1049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21" name="Line 67"/>
            <p:cNvSpPr>
              <a:spLocks noChangeShapeType="1"/>
            </p:cNvSpPr>
            <p:nvPr/>
          </p:nvSpPr>
          <p:spPr bwMode="auto">
            <a:xfrm>
              <a:off x="3515" y="2735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22" name="Line 68"/>
            <p:cNvSpPr>
              <a:spLocks noChangeShapeType="1"/>
            </p:cNvSpPr>
            <p:nvPr/>
          </p:nvSpPr>
          <p:spPr bwMode="auto">
            <a:xfrm>
              <a:off x="3515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23" name="Line 69"/>
            <p:cNvSpPr>
              <a:spLocks noChangeShapeType="1"/>
            </p:cNvSpPr>
            <p:nvPr/>
          </p:nvSpPr>
          <p:spPr bwMode="auto">
            <a:xfrm>
              <a:off x="5327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88070" name="Text Box 70"/>
          <p:cNvSpPr txBox="1">
            <a:spLocks noChangeArrowheads="1"/>
          </p:cNvSpPr>
          <p:nvPr/>
        </p:nvSpPr>
        <p:spPr bwMode="auto">
          <a:xfrm>
            <a:off x="5940425" y="1520825"/>
            <a:ext cx="1871663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8071" name="Text Box 71"/>
          <p:cNvSpPr txBox="1">
            <a:spLocks noChangeArrowheads="1"/>
          </p:cNvSpPr>
          <p:nvPr/>
        </p:nvSpPr>
        <p:spPr bwMode="auto">
          <a:xfrm>
            <a:off x="5940425" y="2392363"/>
            <a:ext cx="936625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lIns="90000" tIns="46800" rIns="90000" bIns="46800"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8072" name="Text Box 72"/>
          <p:cNvSpPr txBox="1">
            <a:spLocks noChangeArrowheads="1"/>
          </p:cNvSpPr>
          <p:nvPr/>
        </p:nvSpPr>
        <p:spPr bwMode="auto">
          <a:xfrm>
            <a:off x="7343775" y="2392363"/>
            <a:ext cx="935038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8073" name="Text Box 73"/>
          <p:cNvSpPr txBox="1">
            <a:spLocks noChangeArrowheads="1"/>
          </p:cNvSpPr>
          <p:nvPr/>
        </p:nvSpPr>
        <p:spPr bwMode="auto">
          <a:xfrm>
            <a:off x="6408738" y="3267075"/>
            <a:ext cx="1871662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8074" name="Text Box 74"/>
          <p:cNvSpPr txBox="1">
            <a:spLocks noChangeArrowheads="1"/>
          </p:cNvSpPr>
          <p:nvPr/>
        </p:nvSpPr>
        <p:spPr bwMode="auto">
          <a:xfrm>
            <a:off x="7812088" y="2824163"/>
            <a:ext cx="468312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Group 75"/>
          <p:cNvGrpSpPr/>
          <p:nvPr/>
        </p:nvGrpSpPr>
        <p:grpSpPr bwMode="auto">
          <a:xfrm>
            <a:off x="1223963" y="2517775"/>
            <a:ext cx="3311525" cy="1781175"/>
            <a:chOff x="657" y="1820"/>
            <a:chExt cx="2041" cy="1122"/>
          </a:xfrm>
        </p:grpSpPr>
        <p:sp>
          <p:nvSpPr>
            <p:cNvPr id="88078" name="Line 76"/>
            <p:cNvSpPr>
              <a:spLocks noChangeShapeType="1"/>
            </p:cNvSpPr>
            <p:nvPr/>
          </p:nvSpPr>
          <p:spPr bwMode="auto">
            <a:xfrm>
              <a:off x="725" y="2024"/>
              <a:ext cx="250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79" name="Line 77"/>
            <p:cNvSpPr>
              <a:spLocks noChangeShapeType="1"/>
            </p:cNvSpPr>
            <p:nvPr/>
          </p:nvSpPr>
          <p:spPr bwMode="auto">
            <a:xfrm flipH="1">
              <a:off x="975" y="2024"/>
              <a:ext cx="227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80" name="Line 78"/>
            <p:cNvSpPr>
              <a:spLocks noChangeShapeType="1"/>
            </p:cNvSpPr>
            <p:nvPr/>
          </p:nvSpPr>
          <p:spPr bwMode="auto">
            <a:xfrm>
              <a:off x="1202" y="2024"/>
              <a:ext cx="249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81" name="Line 79"/>
            <p:cNvSpPr>
              <a:spLocks noChangeShapeType="1"/>
            </p:cNvSpPr>
            <p:nvPr/>
          </p:nvSpPr>
          <p:spPr bwMode="auto">
            <a:xfrm>
              <a:off x="1678" y="2024"/>
              <a:ext cx="249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82" name="Line 80"/>
            <p:cNvSpPr>
              <a:spLocks noChangeShapeType="1"/>
            </p:cNvSpPr>
            <p:nvPr/>
          </p:nvSpPr>
          <p:spPr bwMode="auto">
            <a:xfrm>
              <a:off x="2154" y="2024"/>
              <a:ext cx="250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83" name="Line 81"/>
            <p:cNvSpPr>
              <a:spLocks noChangeShapeType="1"/>
            </p:cNvSpPr>
            <p:nvPr/>
          </p:nvSpPr>
          <p:spPr bwMode="auto">
            <a:xfrm>
              <a:off x="1678" y="2024"/>
              <a:ext cx="726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84" name="Line 82"/>
            <p:cNvSpPr>
              <a:spLocks noChangeShapeType="1"/>
            </p:cNvSpPr>
            <p:nvPr/>
          </p:nvSpPr>
          <p:spPr bwMode="auto">
            <a:xfrm flipH="1">
              <a:off x="1450" y="2024"/>
              <a:ext cx="1181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85" name="Line 83"/>
            <p:cNvSpPr>
              <a:spLocks noChangeShapeType="1"/>
            </p:cNvSpPr>
            <p:nvPr/>
          </p:nvSpPr>
          <p:spPr bwMode="auto">
            <a:xfrm flipH="1">
              <a:off x="2403" y="2024"/>
              <a:ext cx="227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86" name="Text Box 84"/>
            <p:cNvSpPr txBox="1">
              <a:spLocks noChangeArrowheads="1"/>
            </p:cNvSpPr>
            <p:nvPr/>
          </p:nvSpPr>
          <p:spPr bwMode="auto">
            <a:xfrm>
              <a:off x="657" y="1820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87" name="Text Box 85"/>
            <p:cNvSpPr txBox="1">
              <a:spLocks noChangeArrowheads="1"/>
            </p:cNvSpPr>
            <p:nvPr/>
          </p:nvSpPr>
          <p:spPr bwMode="auto">
            <a:xfrm>
              <a:off x="907" y="2772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88" name="Text Box 86"/>
            <p:cNvSpPr txBox="1">
              <a:spLocks noChangeArrowheads="1"/>
            </p:cNvSpPr>
            <p:nvPr/>
          </p:nvSpPr>
          <p:spPr bwMode="auto">
            <a:xfrm>
              <a:off x="1134" y="1820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89" name="Text Box 87"/>
            <p:cNvSpPr txBox="1">
              <a:spLocks noChangeArrowheads="1"/>
            </p:cNvSpPr>
            <p:nvPr/>
          </p:nvSpPr>
          <p:spPr bwMode="auto">
            <a:xfrm>
              <a:off x="1383" y="2772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90" name="Text Box 88"/>
            <p:cNvSpPr txBox="1">
              <a:spLocks noChangeArrowheads="1"/>
            </p:cNvSpPr>
            <p:nvPr/>
          </p:nvSpPr>
          <p:spPr bwMode="auto">
            <a:xfrm>
              <a:off x="1610" y="1820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91" name="Text Box 89"/>
            <p:cNvSpPr txBox="1">
              <a:spLocks noChangeArrowheads="1"/>
            </p:cNvSpPr>
            <p:nvPr/>
          </p:nvSpPr>
          <p:spPr bwMode="auto">
            <a:xfrm>
              <a:off x="1859" y="2772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92" name="Text Box 90"/>
            <p:cNvSpPr txBox="1">
              <a:spLocks noChangeArrowheads="1"/>
            </p:cNvSpPr>
            <p:nvPr/>
          </p:nvSpPr>
          <p:spPr bwMode="auto">
            <a:xfrm>
              <a:off x="2086" y="1820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93" name="Text Box 91"/>
            <p:cNvSpPr txBox="1">
              <a:spLocks noChangeArrowheads="1"/>
            </p:cNvSpPr>
            <p:nvPr/>
          </p:nvSpPr>
          <p:spPr bwMode="auto">
            <a:xfrm>
              <a:off x="2336" y="2772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 dirty="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  <a:endParaRPr lang="en-US" altLang="zh-CN" sz="1600" b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94" name="Text Box 92"/>
            <p:cNvSpPr txBox="1">
              <a:spLocks noChangeArrowheads="1"/>
            </p:cNvSpPr>
            <p:nvPr/>
          </p:nvSpPr>
          <p:spPr bwMode="auto">
            <a:xfrm>
              <a:off x="2562" y="1820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95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  <a:r>
              <a:rPr lang="en-US" altLang="zh-CN" dirty="0"/>
              <a:t> </a:t>
            </a:r>
            <a:r>
              <a:rPr lang="zh-CN" altLang="en-US" dirty="0"/>
              <a:t>匹配应用举例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91885" y="1233713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297A"/>
                </a:solidFill>
                <a:cs typeface="Arial" panose="020B0604020202020204" pitchFamily="34" charset="0"/>
              </a:rPr>
              <a:t>（</a:t>
            </a:r>
            <a:r>
              <a:rPr lang="en-US" altLang="zh-CN" sz="2800" dirty="0">
                <a:solidFill>
                  <a:srgbClr val="00297A"/>
                </a:solidFill>
                <a:cs typeface="Arial" panose="020B0604020202020204" pitchFamily="34" charset="0"/>
              </a:rPr>
              <a:t>3</a:t>
            </a:r>
            <a:r>
              <a:rPr lang="zh-CN" altLang="en-US" sz="2800" dirty="0">
                <a:solidFill>
                  <a:srgbClr val="00297A"/>
                </a:solidFill>
                <a:cs typeface="Arial" panose="020B0604020202020204" pitchFamily="34" charset="0"/>
              </a:rPr>
              <a:t>） </a:t>
            </a:r>
            <a:r>
              <a:rPr lang="en-US" altLang="zh-CN" sz="2800" dirty="0">
                <a:solidFill>
                  <a:srgbClr val="00297A"/>
                </a:solidFill>
                <a:cs typeface="Arial" panose="020B0604020202020204" pitchFamily="34" charset="0"/>
              </a:rPr>
              <a:t>Place the robots</a:t>
            </a:r>
            <a:endParaRPr lang="zh-CN" altLang="en-US" sz="2800" dirty="0">
              <a:solidFill>
                <a:srgbClr val="00297A"/>
              </a:solidFill>
              <a:cs typeface="Arial" panose="020B0604020202020204" pitchFamily="34" charset="0"/>
            </a:endParaRPr>
          </a:p>
        </p:txBody>
      </p:sp>
      <p:sp>
        <p:nvSpPr>
          <p:cNvPr id="97" name="Rectangle 35"/>
          <p:cNvSpPr txBox="1">
            <a:spLocks noRot="1" noChangeArrowheads="1"/>
          </p:cNvSpPr>
          <p:nvPr/>
        </p:nvSpPr>
        <p:spPr bwMode="auto">
          <a:xfrm>
            <a:off x="609600" y="1781628"/>
            <a:ext cx="4194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kumimoji="0" lang="zh-CN" altLang="en-US" sz="2800" dirty="0">
                <a:solidFill>
                  <a:srgbClr val="1001D5"/>
                </a:solidFill>
                <a:cs typeface="Arial" panose="020B0604020202020204" pitchFamily="34" charset="0"/>
              </a:rPr>
              <a:t>模型二</a:t>
            </a:r>
            <a:endParaRPr kumimoji="0" lang="zh-CN" altLang="en-US" sz="2800" dirty="0">
              <a:solidFill>
                <a:srgbClr val="1001D5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3746" grpId="0"/>
      <p:bldP spid="97" grpId="0" advAuto="0" autoUpdateAnimBg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8686" y="2050369"/>
            <a:ext cx="8229600" cy="3849687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G</a:t>
            </a:r>
            <a:r>
              <a:rPr lang="zh-CN" altLang="en-US" sz="2800" dirty="0"/>
              <a:t>的一个</a:t>
            </a:r>
            <a:r>
              <a:rPr lang="zh-CN" altLang="en-US" sz="2800" dirty="0">
                <a:highlight>
                  <a:srgbClr val="FFFF00"/>
                </a:highlight>
              </a:rPr>
              <a:t>路径覆盖</a:t>
            </a:r>
            <a:r>
              <a:rPr lang="zh-CN" altLang="en-US" sz="2800" dirty="0"/>
              <a:t>是在图中找一些路经，使之覆盖了</a:t>
            </a:r>
            <a:r>
              <a:rPr lang="zh-CN" altLang="en-US" sz="2800" dirty="0">
                <a:highlight>
                  <a:srgbClr val="FFFF00"/>
                </a:highlight>
              </a:rPr>
              <a:t>图中的所有顶点</a:t>
            </a:r>
            <a:r>
              <a:rPr lang="zh-CN" altLang="en-US" sz="2800" dirty="0"/>
              <a:t>，且任何一个顶点有且只有一条路径与之关联。路径可以从任意结点开始和结束，</a:t>
            </a:r>
            <a:r>
              <a:rPr lang="zh-CN" altLang="en-US" sz="2800" dirty="0">
                <a:highlight>
                  <a:srgbClr val="FFFF00"/>
                </a:highlight>
              </a:rPr>
              <a:t>且长度也为任意值</a:t>
            </a:r>
            <a:r>
              <a:rPr lang="zh-CN" altLang="en-US" sz="2800" dirty="0"/>
              <a:t>，包括</a:t>
            </a:r>
            <a:r>
              <a:rPr lang="en-US" altLang="zh-CN" sz="2800" dirty="0"/>
              <a:t>0</a:t>
            </a:r>
            <a:r>
              <a:rPr lang="zh-CN" altLang="en-US" sz="2800" dirty="0"/>
              <a:t>。求任意一个不含圈的有向图</a:t>
            </a:r>
            <a:r>
              <a:rPr lang="en-US" altLang="zh-CN" sz="2800" dirty="0"/>
              <a:t>G</a:t>
            </a:r>
            <a:r>
              <a:rPr lang="zh-CN" altLang="en-US" sz="2800" dirty="0"/>
              <a:t>的最小路径覆盖数，即找出</a:t>
            </a:r>
            <a:r>
              <a:rPr lang="zh-CN" altLang="en-US" sz="2800" dirty="0">
                <a:highlight>
                  <a:srgbClr val="FFFF00"/>
                </a:highlight>
              </a:rPr>
              <a:t>最小的路径条数</a:t>
            </a:r>
            <a:r>
              <a:rPr lang="zh-CN" altLang="en-US" sz="2800" dirty="0"/>
              <a:t>，使之成为Ｐ的一个路径覆盖</a:t>
            </a:r>
            <a:endParaRPr lang="zh-CN" altLang="en-US" sz="2800" dirty="0"/>
          </a:p>
        </p:txBody>
      </p:sp>
      <p:pic>
        <p:nvPicPr>
          <p:cNvPr id="91139" name="Picture 4" descr="03-1219-0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633028" y="4196668"/>
            <a:ext cx="2510971" cy="170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  <a:r>
              <a:rPr lang="en-US" altLang="zh-CN" dirty="0"/>
              <a:t> </a:t>
            </a:r>
            <a:r>
              <a:rPr lang="zh-CN" altLang="en-US" dirty="0"/>
              <a:t>匹配应用举例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9471" y="1248054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97A"/>
                </a:solidFill>
                <a:latin typeface="+mj-ea"/>
                <a:ea typeface="+mj-ea"/>
              </a:rPr>
              <a:t>（</a:t>
            </a:r>
            <a:r>
              <a:rPr lang="en-US" altLang="zh-CN" sz="3200" dirty="0">
                <a:solidFill>
                  <a:srgbClr val="00297A"/>
                </a:solidFill>
                <a:latin typeface="+mj-ea"/>
                <a:ea typeface="+mj-ea"/>
              </a:rPr>
              <a:t>4</a:t>
            </a:r>
            <a:r>
              <a:rPr lang="zh-CN" altLang="en-US" sz="3200" dirty="0">
                <a:solidFill>
                  <a:srgbClr val="00297A"/>
                </a:solidFill>
                <a:latin typeface="+mj-ea"/>
                <a:ea typeface="+mj-ea"/>
              </a:rPr>
              <a:t>） 最小路径覆盖</a:t>
            </a:r>
            <a:endParaRPr lang="zh-CN" altLang="en-US" sz="3200" dirty="0">
              <a:solidFill>
                <a:srgbClr val="00297A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4700905"/>
            <a:ext cx="579564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路径的意思是连续的边组成一条路，不是说每个点只能选一条边，而是每个点只能有一条路，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也就是路径不能交叉。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sym typeface="+mn-ea"/>
            </a:endParaRPr>
          </a:p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最小路径覆盖是路的数量。就是在路覆盖了所有点的前提下，让路的数量尽可能少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1005" y="1868805"/>
            <a:ext cx="8879840" cy="409130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dirty="0"/>
              <a:t>解题思路：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最小路径覆盖数＝</a:t>
            </a:r>
            <a:r>
              <a:rPr lang="en-US" altLang="zh-CN" sz="2400" dirty="0"/>
              <a:t>G</a:t>
            </a:r>
            <a:r>
              <a:rPr lang="zh-CN" altLang="en-US" sz="2400" dirty="0"/>
              <a:t>的顶点数－最小路径覆盖中的边数</a:t>
            </a:r>
            <a:r>
              <a:rPr lang="zh-CN" altLang="en-US" sz="24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（也就是每条路的长度加起来）</a:t>
            </a:r>
            <a:endParaRPr lang="zh-CN" altLang="en-US" sz="2400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这个其实蛮显然的，比如一个图有哈密顿道路（</a:t>
            </a:r>
            <a:r>
              <a:rPr lang="zh-CN" altLang="en-US" sz="24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宋体" panose="02010600030101010101" pitchFamily="2" charset="-122"/>
                <a:sym typeface="+mn-ea"/>
              </a:rPr>
              <a:t>无向连通图的一条经过所有顶点一次且仅一次的通路</a:t>
            </a:r>
            <a:r>
              <a:rPr lang="zh-CN" altLang="en-US" sz="24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），那么边数就是点数</a:t>
            </a:r>
            <a:r>
              <a:rPr lang="en-US" altLang="zh-CN" sz="24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-1</a:t>
            </a:r>
            <a:r>
              <a:rPr lang="zh-CN" altLang="en-US" sz="24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，自然最小路径覆盖数就是</a:t>
            </a:r>
            <a:r>
              <a:rPr lang="en-US" altLang="zh-CN" sz="24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1</a:t>
            </a:r>
            <a:endParaRPr lang="zh-CN" altLang="en-US" sz="2400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  <a:p>
            <a:pPr eaLnBrk="1" hangingPunct="1"/>
            <a:r>
              <a:rPr lang="zh-CN" altLang="en-US" sz="2400" dirty="0"/>
              <a:t>试想我们应该使得最小路径覆盖中的</a:t>
            </a:r>
            <a:r>
              <a:rPr lang="zh-CN" altLang="en-US" sz="2400" dirty="0">
                <a:highlight>
                  <a:srgbClr val="FFFF00"/>
                </a:highlight>
              </a:rPr>
              <a:t>边数尽量多</a:t>
            </a:r>
            <a:r>
              <a:rPr lang="zh-CN" altLang="en-US" sz="2400" dirty="0"/>
              <a:t>，但是又不能让两条边在同一个顶点相交。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拆点：将每一个顶点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拆成两个顶点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。然后根据原图中边的信息，从</a:t>
            </a:r>
            <a:r>
              <a:rPr lang="en-US" altLang="zh-CN" sz="2400" dirty="0"/>
              <a:t>X</a:t>
            </a:r>
            <a:r>
              <a:rPr lang="zh-CN" altLang="en-US" sz="2400" dirty="0"/>
              <a:t>部往</a:t>
            </a:r>
            <a:r>
              <a:rPr lang="en-US" altLang="zh-CN" sz="2400" dirty="0"/>
              <a:t>Y</a:t>
            </a:r>
            <a:r>
              <a:rPr lang="zh-CN" altLang="en-US" sz="2400" dirty="0"/>
              <a:t>部引边。所有边的方向都是由</a:t>
            </a:r>
            <a:r>
              <a:rPr lang="en-US" altLang="zh-CN" sz="2400" dirty="0"/>
              <a:t>X</a:t>
            </a:r>
            <a:r>
              <a:rPr lang="zh-CN" altLang="en-US" sz="2400" dirty="0"/>
              <a:t>部到</a:t>
            </a:r>
            <a:r>
              <a:rPr lang="en-US" altLang="zh-CN" sz="2400" dirty="0"/>
              <a:t>Y</a:t>
            </a:r>
            <a:r>
              <a:rPr lang="zh-CN" altLang="en-US" sz="2400" dirty="0"/>
              <a:t>部。</a:t>
            </a:r>
            <a:endParaRPr lang="zh-CN" altLang="en-US" sz="2400" dirty="0"/>
          </a:p>
        </p:txBody>
      </p:sp>
      <p:sp>
        <p:nvSpPr>
          <p:cNvPr id="75783" name="Rectangle 3"/>
          <p:cNvSpPr>
            <a:spLocks noChangeArrowheads="1"/>
          </p:cNvSpPr>
          <p:nvPr/>
        </p:nvSpPr>
        <p:spPr bwMode="auto">
          <a:xfrm>
            <a:off x="263615" y="5686670"/>
            <a:ext cx="8229600" cy="1901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所转化出的二分图的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latin typeface="Garamond" panose="02020404030301010803" pitchFamily="18" charset="0"/>
              </a:rPr>
              <a:t>最大匹配数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则是原图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中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latin typeface="Garamond" panose="02020404030301010803" pitchFamily="18" charset="0"/>
              </a:rPr>
              <a:t>最小路径覆盖上的边数。</a:t>
            </a:r>
            <a:endParaRPr lang="en-US" altLang="zh-CN" dirty="0">
              <a:solidFill>
                <a:srgbClr val="000000"/>
              </a:solidFill>
              <a:highlight>
                <a:srgbClr val="FFFF00"/>
              </a:highlight>
              <a:latin typeface="Garamond" panose="02020404030301010803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最小路径覆盖数＝（原图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的顶点数）－（二分图的最大匹配数）。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  <a:r>
              <a:rPr lang="en-US" altLang="zh-CN" dirty="0"/>
              <a:t> </a:t>
            </a:r>
            <a:r>
              <a:rPr lang="zh-CN" altLang="en-US" dirty="0"/>
              <a:t>匹配应用举例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1885" y="1233713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97A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3200" dirty="0">
                <a:solidFill>
                  <a:srgbClr val="00297A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3200" dirty="0">
                <a:solidFill>
                  <a:srgbClr val="00297A"/>
                </a:solidFill>
                <a:latin typeface="宋体" panose="02010600030101010101" pitchFamily="2" charset="-122"/>
              </a:rPr>
              <a:t>） 最小路径覆盖</a:t>
            </a:r>
            <a:endParaRPr lang="zh-CN" altLang="en-US" sz="3200" dirty="0">
              <a:solidFill>
                <a:srgbClr val="00297A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525" y="7278370"/>
            <a:ext cx="77679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0"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宋体" panose="02010600030101010101" pitchFamily="2" charset="-122"/>
                <a:ea typeface="+mn-ea"/>
              </a:rPr>
              <a:t>注意看此题拆点的那一步，原题是有向图，需要在有向图里按照对应的方式拆开并添加有向边即可！</a:t>
            </a:r>
            <a:endParaRPr kumimoji="0" lang="zh-CN" altLang="en-US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宋体" panose="02010600030101010101" pitchFamily="2" charset="-122"/>
              <a:ea typeface="+mn-ea"/>
            </a:endParaRPr>
          </a:p>
          <a:p>
            <a:r>
              <a:rPr kumimoji="0"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宋体" panose="02010600030101010101" pitchFamily="2" charset="-122"/>
                <a:ea typeface="+mn-ea"/>
              </a:rPr>
              <a:t>例如下图，看左边，明显可见最小路径覆盖数为</a:t>
            </a:r>
            <a:r>
              <a:rPr kumimoji="0"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宋体" panose="02010600030101010101" pitchFamily="2" charset="-122"/>
                <a:ea typeface="+mn-ea"/>
              </a:rPr>
              <a:t>3</a:t>
            </a:r>
            <a:r>
              <a:rPr kumimoji="0"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宋体" panose="02010600030101010101" pitchFamily="2" charset="-122"/>
                <a:ea typeface="+mn-ea"/>
              </a:rPr>
              <a:t>（注意到从</a:t>
            </a:r>
            <a:r>
              <a:rPr kumimoji="0"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宋体" panose="02010600030101010101" pitchFamily="2" charset="-122"/>
                <a:ea typeface="+mn-ea"/>
              </a:rPr>
              <a:t>G</a:t>
            </a:r>
            <a:r>
              <a:rPr kumimoji="0"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宋体" panose="02010600030101010101" pitchFamily="2" charset="-122"/>
                <a:ea typeface="+mn-ea"/>
              </a:rPr>
              <a:t>到</a:t>
            </a:r>
            <a:r>
              <a:rPr kumimoji="0"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宋体" panose="02010600030101010101" pitchFamily="2" charset="-122"/>
                <a:ea typeface="+mn-ea"/>
              </a:rPr>
              <a:t>E</a:t>
            </a:r>
            <a:r>
              <a:rPr kumimoji="0"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宋体" panose="02010600030101010101" pitchFamily="2" charset="-122"/>
                <a:ea typeface="+mn-ea"/>
              </a:rPr>
              <a:t>是不能成为路径的，因为</a:t>
            </a:r>
            <a:r>
              <a:rPr kumimoji="0"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宋体" panose="02010600030101010101" pitchFamily="2" charset="-122"/>
                <a:ea typeface="+mn-ea"/>
              </a:rPr>
              <a:t>DCE</a:t>
            </a:r>
            <a:r>
              <a:rPr kumimoji="0"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宋体" panose="02010600030101010101" pitchFamily="2" charset="-122"/>
                <a:ea typeface="+mn-ea"/>
              </a:rPr>
              <a:t>已经用了</a:t>
            </a:r>
            <a:r>
              <a:rPr kumimoji="0"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宋体" panose="02010600030101010101" pitchFamily="2" charset="-122"/>
                <a:ea typeface="+mn-ea"/>
              </a:rPr>
              <a:t>E</a:t>
            </a:r>
            <a:r>
              <a:rPr kumimoji="0"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宋体" panose="02010600030101010101" pitchFamily="2" charset="-122"/>
                <a:ea typeface="+mn-ea"/>
              </a:rPr>
              <a:t>点，两条路径不能相交，故而覆盖</a:t>
            </a:r>
            <a:r>
              <a:rPr kumimoji="0"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宋体" panose="02010600030101010101" pitchFamily="2" charset="-122"/>
                <a:ea typeface="+mn-ea"/>
              </a:rPr>
              <a:t>G</a:t>
            </a:r>
            <a:r>
              <a:rPr kumimoji="0"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宋体" panose="02010600030101010101" pitchFamily="2" charset="-122"/>
                <a:ea typeface="+mn-ea"/>
              </a:rPr>
              <a:t>的路径长度为</a:t>
            </a:r>
            <a:r>
              <a:rPr kumimoji="0"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宋体" panose="02010600030101010101" pitchFamily="2" charset="-122"/>
                <a:ea typeface="+mn-ea"/>
              </a:rPr>
              <a:t>O</a:t>
            </a:r>
            <a:r>
              <a:rPr kumimoji="0"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宋体" panose="02010600030101010101" pitchFamily="2" charset="-122"/>
                <a:ea typeface="+mn-ea"/>
              </a:rPr>
              <a:t>，就是</a:t>
            </a:r>
            <a:r>
              <a:rPr kumimoji="0"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宋体" panose="02010600030101010101" pitchFamily="2" charset="-122"/>
                <a:ea typeface="+mn-ea"/>
              </a:rPr>
              <a:t>G</a:t>
            </a:r>
            <a:r>
              <a:rPr kumimoji="0"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宋体" panose="02010600030101010101" pitchFamily="2" charset="-122"/>
                <a:ea typeface="+mn-ea"/>
              </a:rPr>
              <a:t>点本身。看右图，这样子就很显然了！）</a:t>
            </a:r>
            <a:endParaRPr kumimoji="0" lang="zh-CN" altLang="en-US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宋体" panose="02010600030101010101" pitchFamily="2" charset="-122"/>
              <a:ea typeface="+mn-ea"/>
            </a:endParaRPr>
          </a:p>
        </p:txBody>
      </p:sp>
      <p:pic>
        <p:nvPicPr>
          <p:cNvPr id="3" name="图片 2" descr="1621154256529_1621154208596-screensho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6210" y="9657715"/>
            <a:ext cx="9144000" cy="47796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0850" y="1889819"/>
            <a:ext cx="8229600" cy="3317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出租车公司接到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N&lt;500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）个订单，每个订单的描述是：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时刻需要从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坐标出发去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tx,ty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坐标。出租车公司希望派出最少的车完成所有的订单。派出一个出租车，它可以去接任何一个订单；若一个出租车在完成了一个订单之后，能在下一个订单的时刻之前赶到出发地点，那么它可以继续接下一个订单。输出最少需要多少出租车。 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04850" y="4372293"/>
            <a:ext cx="7975600" cy="20916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建模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将一个订单作为</a:t>
            </a:r>
            <a:r>
              <a:rPr lang="zh-CN" altLang="en-US" sz="26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有向无环图的一个节点，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若订单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完成后能够赶到订单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，那么在有向图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之间连有向边。然后求这个有向图的最小路径覆盖。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zh-CN" altLang="en-US" sz="2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每条路径就是一辆出租车的行进路径，这些行进路径要覆盖所有的任务。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匹配应用举例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885" y="1233713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97A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3200" dirty="0">
                <a:solidFill>
                  <a:srgbClr val="00297A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3200" dirty="0">
                <a:solidFill>
                  <a:srgbClr val="00297A"/>
                </a:solidFill>
                <a:latin typeface="宋体" panose="02010600030101010101" pitchFamily="2" charset="-122"/>
              </a:rPr>
              <a:t>） 最小路径覆盖</a:t>
            </a:r>
            <a:endParaRPr lang="zh-CN" altLang="en-US" sz="3200" dirty="0">
              <a:solidFill>
                <a:srgbClr val="00297A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匹配与网络流 </a:t>
            </a:r>
            <a:endParaRPr lang="zh-CN" altLang="en-US" dirty="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314450"/>
            <a:ext cx="7632700" cy="4572000"/>
          </a:xfrm>
        </p:spPr>
        <p:txBody>
          <a:bodyPr/>
          <a:lstStyle/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 </a:t>
            </a:r>
            <a:r>
              <a:rPr lang="zh-CN" altLang="zh-CN" dirty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二分图的最大匹配</a:t>
            </a:r>
            <a:endParaRPr lang="zh-CN" altLang="zh-CN" dirty="0">
              <a:solidFill>
                <a:srgbClr val="A3A3A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 </a:t>
            </a:r>
            <a:r>
              <a:rPr lang="zh-CN" altLang="zh-CN" dirty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完全匹配</a:t>
            </a:r>
            <a:endParaRPr lang="zh-CN" altLang="zh-CN" dirty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 </a:t>
            </a:r>
            <a:r>
              <a:rPr lang="zh-CN" altLang="zh-CN" dirty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最佳匹配算法</a:t>
            </a:r>
            <a:endParaRPr lang="zh-CN" altLang="en-US" dirty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  </a:t>
            </a:r>
            <a:r>
              <a:rPr lang="zh-CN" altLang="en-US" dirty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匹配应用举例</a:t>
            </a:r>
            <a:endParaRPr lang="zh-CN" altLang="zh-CN" dirty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  </a:t>
            </a:r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网络流图</a:t>
            </a:r>
            <a:endParaRPr lang="zh-CN" altLang="zh-CN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5.6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Ford-Fulkerson最大流标号算法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5.7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最大流的Edmonds-Karp算法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最小费用流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/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ChangeArrowheads="1"/>
          </p:cNvSpPr>
          <p:nvPr/>
        </p:nvSpPr>
        <p:spPr bwMode="auto">
          <a:xfrm>
            <a:off x="622068" y="2314575"/>
            <a:ext cx="8280400" cy="1571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5.1.4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P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中关于匹配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的一条交互道路，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如果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P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的两个端点是关于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的非饱和点，那么它就称为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可增广道路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618893" y="1211263"/>
            <a:ext cx="786765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5.1.3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给定了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的一个匹配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中属于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与不属于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的边交替出现的道路称为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交互道路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r>
              <a:rPr lang="en-US" altLang="zh-CN" dirty="0"/>
              <a:t> </a:t>
            </a:r>
            <a:r>
              <a:rPr lang="zh-CN" altLang="en-US" dirty="0"/>
              <a:t>二分图的最大匹配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2070759" y="5176157"/>
            <a:ext cx="1012372" cy="571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83131" y="5747657"/>
            <a:ext cx="12573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288491" y="5170261"/>
            <a:ext cx="1221922" cy="57739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288491" y="5008418"/>
            <a:ext cx="1509636" cy="739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98127" y="5008417"/>
            <a:ext cx="1371600" cy="55443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609599" y="5207371"/>
            <a:ext cx="1461160" cy="7570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7852" y="3748148"/>
            <a:ext cx="8166100" cy="96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5.1.1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的最大匹配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当且仅当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不含关于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的可增广路径。（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Berge 1957)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03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03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网络流问题</a:t>
            </a:r>
            <a:endParaRPr lang="zh-CN" alt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7371" y="1781175"/>
            <a:ext cx="7996238" cy="2705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如何制定一个运输计划使生产地到销售地的产品输送量最大。这就是一个网络最大流问题。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pic>
        <p:nvPicPr>
          <p:cNvPr id="96264" name="Picture 8" descr="j0343727"/>
          <p:cNvPicPr>
            <a:picLocks noGrp="1" noChangeAspect="1" noChangeArrowheads="1"/>
          </p:cNvPicPr>
          <p:nvPr>
            <p:ph type="clipArt" sz="half" idx="4294967295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6637338" y="3106738"/>
            <a:ext cx="727075" cy="793750"/>
          </a:xfrm>
          <a:noFill/>
        </p:spPr>
      </p:pic>
      <p:pic>
        <p:nvPicPr>
          <p:cNvPr id="96260" name="Picture 4" descr="BL00589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8213" y="5027613"/>
            <a:ext cx="654050" cy="838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pic>
        <p:nvPicPr>
          <p:cNvPr id="96261" name="Picture 5" descr="BL00589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8213" y="3275013"/>
            <a:ext cx="654050" cy="838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pic>
        <p:nvPicPr>
          <p:cNvPr id="96262" name="Picture 6" descr="j034372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364413" y="4791075"/>
            <a:ext cx="835025" cy="808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pic>
        <p:nvPicPr>
          <p:cNvPr id="96263" name="Picture 7" descr="j034372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840413" y="4189413"/>
            <a:ext cx="685800" cy="6635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2335213" y="4646613"/>
            <a:ext cx="25400" cy="14287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8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6266" name="Picture 10" descr="j007907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9813" y="4265613"/>
            <a:ext cx="1300162" cy="7334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96267" name="Line 11"/>
          <p:cNvSpPr>
            <a:spLocks noChangeShapeType="1"/>
          </p:cNvSpPr>
          <p:nvPr/>
        </p:nvSpPr>
        <p:spPr bwMode="auto">
          <a:xfrm flipV="1">
            <a:off x="2030413" y="3808413"/>
            <a:ext cx="1295400" cy="457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med" len="med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>
            <a:off x="2259013" y="5027613"/>
            <a:ext cx="1066800" cy="457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med" len="med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 flipV="1">
            <a:off x="4240213" y="3614981"/>
            <a:ext cx="21336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med" len="med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>
            <a:off x="4164013" y="3884613"/>
            <a:ext cx="1600200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med" len="med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 flipV="1">
            <a:off x="4240213" y="5408613"/>
            <a:ext cx="31242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med" len="med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72" name="Line 16"/>
          <p:cNvSpPr>
            <a:spLocks noChangeShapeType="1"/>
          </p:cNvSpPr>
          <p:nvPr/>
        </p:nvSpPr>
        <p:spPr bwMode="auto">
          <a:xfrm flipV="1">
            <a:off x="4240213" y="3732213"/>
            <a:ext cx="2133600" cy="1676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med" len="med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73" name="Line 17"/>
          <p:cNvSpPr>
            <a:spLocks noChangeShapeType="1"/>
          </p:cNvSpPr>
          <p:nvPr/>
        </p:nvSpPr>
        <p:spPr bwMode="auto">
          <a:xfrm flipV="1">
            <a:off x="4392613" y="4799013"/>
            <a:ext cx="1295400" cy="685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med" len="med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6274" name="Picture 18" descr="j00790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3613" y="3386381"/>
            <a:ext cx="723900" cy="5064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pic>
        <p:nvPicPr>
          <p:cNvPr id="96275" name="Picture 19" descr="j00790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9813" y="4799013"/>
            <a:ext cx="723900" cy="5064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pic>
        <p:nvPicPr>
          <p:cNvPr id="96276" name="Picture 20" descr="j023904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01813" y="3503613"/>
            <a:ext cx="990600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96277" name="矩形 6"/>
          <p:cNvSpPr>
            <a:spLocks noChangeArrowheads="1"/>
          </p:cNvSpPr>
          <p:nvPr/>
        </p:nvSpPr>
        <p:spPr bwMode="auto">
          <a:xfrm>
            <a:off x="260350" y="1248018"/>
            <a:ext cx="4979988" cy="449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应用背景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Text Box 2"/>
          <p:cNvSpPr txBox="1">
            <a:spLocks noChangeArrowheads="1"/>
          </p:cNvSpPr>
          <p:nvPr/>
        </p:nvSpPr>
        <p:spPr bwMode="auto">
          <a:xfrm>
            <a:off x="454021" y="1703388"/>
            <a:ext cx="86106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从甲地到乙地的公路网纵横交错，每天每条路上的通车量有上限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从甲地到乙地的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每天最多能通车多少辆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?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3203" name="Text Box 3"/>
          <p:cNvSpPr txBox="1">
            <a:spLocks noChangeArrowheads="1"/>
          </p:cNvSpPr>
          <p:nvPr/>
        </p:nvSpPr>
        <p:spPr bwMode="auto">
          <a:xfrm>
            <a:off x="507679" y="5058728"/>
            <a:ext cx="8610600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考虑每条路上的通行成本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确定某个车队的具体行车路线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使总成本最小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?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//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两个问题：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找最大运输量；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找最短运输路径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822321" y="2516188"/>
            <a:ext cx="7905750" cy="2576512"/>
            <a:chOff x="290" y="2208"/>
            <a:chExt cx="4980" cy="1623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1182" y="2434"/>
              <a:ext cx="3330" cy="1262"/>
              <a:chOff x="1182" y="2434"/>
              <a:chExt cx="2304" cy="687"/>
            </a:xfrm>
          </p:grpSpPr>
          <p:sp>
            <p:nvSpPr>
              <p:cNvPr id="97305" name="Oval 6"/>
              <p:cNvSpPr>
                <a:spLocks noChangeArrowheads="1"/>
              </p:cNvSpPr>
              <p:nvPr/>
            </p:nvSpPr>
            <p:spPr bwMode="auto">
              <a:xfrm>
                <a:off x="1182" y="2684"/>
                <a:ext cx="144" cy="12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06" name="Oval 7"/>
              <p:cNvSpPr>
                <a:spLocks noChangeArrowheads="1"/>
              </p:cNvSpPr>
              <p:nvPr/>
            </p:nvSpPr>
            <p:spPr bwMode="auto">
              <a:xfrm>
                <a:off x="1830" y="2434"/>
                <a:ext cx="144" cy="12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07" name="Oval 8"/>
              <p:cNvSpPr>
                <a:spLocks noChangeArrowheads="1"/>
              </p:cNvSpPr>
              <p:nvPr/>
            </p:nvSpPr>
            <p:spPr bwMode="auto">
              <a:xfrm>
                <a:off x="1830" y="2996"/>
                <a:ext cx="144" cy="12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08" name="Oval 9"/>
              <p:cNvSpPr>
                <a:spLocks noChangeArrowheads="1"/>
              </p:cNvSpPr>
              <p:nvPr/>
            </p:nvSpPr>
            <p:spPr bwMode="auto">
              <a:xfrm>
                <a:off x="2622" y="2434"/>
                <a:ext cx="144" cy="12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09" name="Oval 10"/>
              <p:cNvSpPr>
                <a:spLocks noChangeArrowheads="1"/>
              </p:cNvSpPr>
              <p:nvPr/>
            </p:nvSpPr>
            <p:spPr bwMode="auto">
              <a:xfrm>
                <a:off x="2622" y="2996"/>
                <a:ext cx="144" cy="12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10" name="Oval 11"/>
              <p:cNvSpPr>
                <a:spLocks noChangeArrowheads="1"/>
              </p:cNvSpPr>
              <p:nvPr/>
            </p:nvSpPr>
            <p:spPr bwMode="auto">
              <a:xfrm>
                <a:off x="3342" y="2746"/>
                <a:ext cx="144" cy="12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11" name="Line 12"/>
              <p:cNvSpPr>
                <a:spLocks noChangeShapeType="1"/>
              </p:cNvSpPr>
              <p:nvPr/>
            </p:nvSpPr>
            <p:spPr bwMode="auto">
              <a:xfrm flipV="1">
                <a:off x="1296" y="2496"/>
                <a:ext cx="504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12" name="Line 13"/>
              <p:cNvSpPr>
                <a:spLocks noChangeShapeType="1"/>
              </p:cNvSpPr>
              <p:nvPr/>
            </p:nvSpPr>
            <p:spPr bwMode="auto">
              <a:xfrm>
                <a:off x="1296" y="2808"/>
                <a:ext cx="546" cy="2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13" name="Line 14"/>
              <p:cNvSpPr>
                <a:spLocks noChangeShapeType="1"/>
              </p:cNvSpPr>
              <p:nvPr/>
            </p:nvSpPr>
            <p:spPr bwMode="auto">
              <a:xfrm>
                <a:off x="1968" y="2496"/>
                <a:ext cx="6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14" name="Line 15"/>
              <p:cNvSpPr>
                <a:spLocks noChangeShapeType="1"/>
              </p:cNvSpPr>
              <p:nvPr/>
            </p:nvSpPr>
            <p:spPr bwMode="auto">
              <a:xfrm>
                <a:off x="1884" y="2558"/>
                <a:ext cx="0" cy="4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15" name="Line 16"/>
              <p:cNvSpPr>
                <a:spLocks noChangeShapeType="1"/>
              </p:cNvSpPr>
              <p:nvPr/>
            </p:nvSpPr>
            <p:spPr bwMode="auto">
              <a:xfrm>
                <a:off x="1968" y="3058"/>
                <a:ext cx="6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16" name="Line 17"/>
              <p:cNvSpPr>
                <a:spLocks noChangeShapeType="1"/>
              </p:cNvSpPr>
              <p:nvPr/>
            </p:nvSpPr>
            <p:spPr bwMode="auto">
              <a:xfrm flipV="1">
                <a:off x="1968" y="2558"/>
                <a:ext cx="714" cy="4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17" name="Line 18"/>
              <p:cNvSpPr>
                <a:spLocks noChangeShapeType="1"/>
              </p:cNvSpPr>
              <p:nvPr/>
            </p:nvSpPr>
            <p:spPr bwMode="auto">
              <a:xfrm>
                <a:off x="1926" y="2558"/>
                <a:ext cx="714" cy="4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18" name="Line 19"/>
              <p:cNvSpPr>
                <a:spLocks noChangeShapeType="1"/>
              </p:cNvSpPr>
              <p:nvPr/>
            </p:nvSpPr>
            <p:spPr bwMode="auto">
              <a:xfrm flipV="1">
                <a:off x="2766" y="2808"/>
                <a:ext cx="588" cy="2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19" name="Line 20"/>
              <p:cNvSpPr>
                <a:spLocks noChangeShapeType="1"/>
              </p:cNvSpPr>
              <p:nvPr/>
            </p:nvSpPr>
            <p:spPr bwMode="auto">
              <a:xfrm>
                <a:off x="2766" y="2496"/>
                <a:ext cx="588" cy="2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7288" name="Text Box 21"/>
            <p:cNvSpPr txBox="1">
              <a:spLocks noChangeArrowheads="1"/>
            </p:cNvSpPr>
            <p:nvPr/>
          </p:nvSpPr>
          <p:spPr bwMode="auto">
            <a:xfrm>
              <a:off x="290" y="2832"/>
              <a:ext cx="120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(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甲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)   A 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289" name="Text Box 22"/>
            <p:cNvSpPr txBox="1">
              <a:spLocks noChangeArrowheads="1"/>
            </p:cNvSpPr>
            <p:nvPr/>
          </p:nvSpPr>
          <p:spPr bwMode="auto">
            <a:xfrm>
              <a:off x="4166" y="2968"/>
              <a:ext cx="110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F   (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乙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) 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290" name="Text Box 23"/>
            <p:cNvSpPr txBox="1">
              <a:spLocks noChangeArrowheads="1"/>
            </p:cNvSpPr>
            <p:nvPr/>
          </p:nvSpPr>
          <p:spPr bwMode="auto">
            <a:xfrm>
              <a:off x="1296" y="2496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5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291" name="Text Box 24"/>
            <p:cNvSpPr txBox="1">
              <a:spLocks noChangeArrowheads="1"/>
            </p:cNvSpPr>
            <p:nvPr/>
          </p:nvSpPr>
          <p:spPr bwMode="auto">
            <a:xfrm>
              <a:off x="2544" y="2256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6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292" name="Text Box 25"/>
            <p:cNvSpPr txBox="1">
              <a:spLocks noChangeArrowheads="1"/>
            </p:cNvSpPr>
            <p:nvPr/>
          </p:nvSpPr>
          <p:spPr bwMode="auto">
            <a:xfrm>
              <a:off x="3744" y="2448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6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293" name="Text Box 26"/>
            <p:cNvSpPr txBox="1">
              <a:spLocks noChangeArrowheads="1"/>
            </p:cNvSpPr>
            <p:nvPr/>
          </p:nvSpPr>
          <p:spPr bwMode="auto">
            <a:xfrm>
              <a:off x="1296" y="3168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7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294" name="Text Box 27"/>
            <p:cNvSpPr txBox="1">
              <a:spLocks noChangeArrowheads="1"/>
            </p:cNvSpPr>
            <p:nvPr/>
          </p:nvSpPr>
          <p:spPr bwMode="auto">
            <a:xfrm>
              <a:off x="1776" y="2880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4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295" name="Text Box 28"/>
            <p:cNvSpPr txBox="1">
              <a:spLocks noChangeArrowheads="1"/>
            </p:cNvSpPr>
            <p:nvPr/>
          </p:nvSpPr>
          <p:spPr bwMode="auto">
            <a:xfrm>
              <a:off x="2448" y="2688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4 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296" name="Text Box 29"/>
            <p:cNvSpPr txBox="1">
              <a:spLocks noChangeArrowheads="1"/>
            </p:cNvSpPr>
            <p:nvPr/>
          </p:nvSpPr>
          <p:spPr bwMode="auto">
            <a:xfrm>
              <a:off x="2400" y="3168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5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297" name="Text Box 30"/>
            <p:cNvSpPr txBox="1">
              <a:spLocks noChangeArrowheads="1"/>
            </p:cNvSpPr>
            <p:nvPr/>
          </p:nvSpPr>
          <p:spPr bwMode="auto">
            <a:xfrm>
              <a:off x="3840" y="3264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1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298" name="Text Box 31"/>
            <p:cNvSpPr txBox="1">
              <a:spLocks noChangeArrowheads="1"/>
            </p:cNvSpPr>
            <p:nvPr/>
          </p:nvSpPr>
          <p:spPr bwMode="auto">
            <a:xfrm>
              <a:off x="2592" y="3504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3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299" name="Text Box 32"/>
            <p:cNvSpPr txBox="1">
              <a:spLocks noChangeArrowheads="1"/>
            </p:cNvSpPr>
            <p:nvPr/>
          </p:nvSpPr>
          <p:spPr bwMode="auto">
            <a:xfrm>
              <a:off x="1968" y="2382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B 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00" name="Text Box 33"/>
            <p:cNvSpPr txBox="1">
              <a:spLocks noChangeArrowheads="1"/>
            </p:cNvSpPr>
            <p:nvPr/>
          </p:nvSpPr>
          <p:spPr bwMode="auto">
            <a:xfrm>
              <a:off x="3312" y="2208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01" name="Text Box 34"/>
            <p:cNvSpPr txBox="1">
              <a:spLocks noChangeArrowheads="1"/>
            </p:cNvSpPr>
            <p:nvPr/>
          </p:nvSpPr>
          <p:spPr bwMode="auto">
            <a:xfrm>
              <a:off x="1776" y="3456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02" name="Text Box 35"/>
            <p:cNvSpPr txBox="1">
              <a:spLocks noChangeArrowheads="1"/>
            </p:cNvSpPr>
            <p:nvPr/>
          </p:nvSpPr>
          <p:spPr bwMode="auto">
            <a:xfrm>
              <a:off x="3120" y="3408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E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03" name="Text Box 36"/>
            <p:cNvSpPr txBox="1">
              <a:spLocks noChangeArrowheads="1"/>
            </p:cNvSpPr>
            <p:nvPr/>
          </p:nvSpPr>
          <p:spPr bwMode="auto">
            <a:xfrm>
              <a:off x="3120" y="2392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D 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04" name="Text Box 37"/>
            <p:cNvSpPr txBox="1">
              <a:spLocks noChangeArrowheads="1"/>
            </p:cNvSpPr>
            <p:nvPr/>
          </p:nvSpPr>
          <p:spPr bwMode="auto">
            <a:xfrm>
              <a:off x="1968" y="3408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C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7285" name="矩形 6"/>
          <p:cNvSpPr>
            <a:spLocks noChangeArrowheads="1"/>
          </p:cNvSpPr>
          <p:nvPr/>
        </p:nvSpPr>
        <p:spPr bwMode="auto">
          <a:xfrm>
            <a:off x="463546" y="1212850"/>
            <a:ext cx="4979988" cy="449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应用背景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网络流问题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0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0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3202" grpId="0"/>
      <p:bldP spid="120320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ChangeArrowheads="1"/>
          </p:cNvSpPr>
          <p:nvPr/>
        </p:nvSpPr>
        <p:spPr bwMode="auto">
          <a:xfrm>
            <a:off x="409575" y="1592263"/>
            <a:ext cx="8505825" cy="47504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网络流问题是一类应用极为广泛的问题，例如在交通运输网络中有人流、车流、货物流，供水网络中有水流，金融系统中有现金流，通讯系统中有信息流，等等。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50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年代福特（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Ford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）、富克逊（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Fulkerson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）建立的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网络流理论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，是网络应用的重要组成部分。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是图论与组合最优化中内容丰富、应用广泛的一个问题。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例如：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产销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网络流图可以看作某种产品从产地s通过不同的道路可达销地，边的容量表示沿这条边最多通过的量。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07" name="矩形 6"/>
          <p:cNvSpPr>
            <a:spLocks noChangeArrowheads="1"/>
          </p:cNvSpPr>
          <p:nvPr/>
        </p:nvSpPr>
        <p:spPr bwMode="auto">
          <a:xfrm>
            <a:off x="260350" y="1212850"/>
            <a:ext cx="4979988" cy="449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应用背景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网络流问题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4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4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4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4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4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04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Rectangle 2"/>
          <p:cNvSpPr>
            <a:spLocks noChangeArrowheads="1"/>
          </p:cNvSpPr>
          <p:nvPr/>
        </p:nvSpPr>
        <p:spPr bwMode="auto">
          <a:xfrm>
            <a:off x="391202" y="1716315"/>
            <a:ext cx="558165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5.5.1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一个网络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是一个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无自环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的有向连通图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① 只有一个入度为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的点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源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只有一个出度为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的点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汇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③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每条边（或弧）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都有一个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非负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实数权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称为该边的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容量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如果结点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没有边，则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=0.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注意这里：不同于算距离的时候没有边记为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。这里算的是流量，没边的时候，流量为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，而非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既非源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又非汇的顶点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中间点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一般地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332" name="矩形 6"/>
          <p:cNvSpPr>
            <a:spLocks noChangeArrowheads="1"/>
          </p:cNvSpPr>
          <p:nvPr/>
        </p:nvSpPr>
        <p:spPr bwMode="auto">
          <a:xfrm>
            <a:off x="455835" y="1201738"/>
            <a:ext cx="4979988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基本概念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网络流问题</a:t>
            </a:r>
            <a:endParaRPr lang="zh-CN" altLang="en-US" dirty="0"/>
          </a:p>
        </p:txBody>
      </p:sp>
      <p:sp>
        <p:nvSpPr>
          <p:cNvPr id="6" name="Oval 5"/>
          <p:cNvSpPr/>
          <p:nvPr/>
        </p:nvSpPr>
        <p:spPr>
          <a:xfrm>
            <a:off x="6945080" y="2262256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/>
          <p:cNvSpPr/>
          <p:nvPr/>
        </p:nvSpPr>
        <p:spPr>
          <a:xfrm>
            <a:off x="7824646" y="2258054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>
            <a:off x="6400795" y="3080863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7406634" y="3076508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>
            <a:off x="7463238" y="3780449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8656314" y="3076508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Arrow Connector 12"/>
          <p:cNvCxnSpPr>
            <a:stCxn id="9" idx="0"/>
            <a:endCxn id="6" idx="3"/>
          </p:cNvCxnSpPr>
          <p:nvPr/>
        </p:nvCxnSpPr>
        <p:spPr>
          <a:xfrm flipV="1">
            <a:off x="6461755" y="2366321"/>
            <a:ext cx="501180" cy="71454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7946566" y="2366321"/>
            <a:ext cx="727603" cy="72804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6"/>
          </p:cNvCxnSpPr>
          <p:nvPr/>
        </p:nvCxnSpPr>
        <p:spPr>
          <a:xfrm flipV="1">
            <a:off x="6522715" y="3128321"/>
            <a:ext cx="853440" cy="1350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5"/>
            <a:endCxn id="11" idx="2"/>
          </p:cNvCxnSpPr>
          <p:nvPr/>
        </p:nvCxnSpPr>
        <p:spPr>
          <a:xfrm>
            <a:off x="6504860" y="3184928"/>
            <a:ext cx="958378" cy="65648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3"/>
          </p:cNvCxnSpPr>
          <p:nvPr/>
        </p:nvCxnSpPr>
        <p:spPr>
          <a:xfrm flipV="1">
            <a:off x="7559034" y="3180573"/>
            <a:ext cx="1115135" cy="6057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1"/>
          </p:cNvCxnSpPr>
          <p:nvPr/>
        </p:nvCxnSpPr>
        <p:spPr>
          <a:xfrm>
            <a:off x="6998851" y="2398978"/>
            <a:ext cx="425638" cy="69538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051760" y="2356087"/>
            <a:ext cx="433252" cy="68848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530077" y="2398978"/>
            <a:ext cx="401468" cy="71910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463238" y="2379898"/>
            <a:ext cx="359889" cy="68460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1" idx="1"/>
          </p:cNvCxnSpPr>
          <p:nvPr/>
        </p:nvCxnSpPr>
        <p:spPr>
          <a:xfrm>
            <a:off x="7432326" y="3224116"/>
            <a:ext cx="48767" cy="57418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5"/>
          </p:cNvCxnSpPr>
          <p:nvPr/>
        </p:nvCxnSpPr>
        <p:spPr>
          <a:xfrm flipH="1" flipV="1">
            <a:off x="7510699" y="3180573"/>
            <a:ext cx="32876" cy="61322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521803" y="3130096"/>
            <a:ext cx="1104031" cy="2478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36878" y="28759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792715" y="288390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29894" y="189865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30349" y="189865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42988" y="19677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57676" y="381948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211473" y="23737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29413" y="2403031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92658" y="276765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15132" y="25412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137497" y="234447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402404" y="235094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67460" y="258873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63640" y="33527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852733" y="302832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057862" y="33639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37544" y="32196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169928" y="32163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053468" y="2319014"/>
            <a:ext cx="769659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5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5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5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5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5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05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05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05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Rectangle 2"/>
          <p:cNvSpPr>
            <a:spLocks noChangeArrowheads="1"/>
          </p:cNvSpPr>
          <p:nvPr/>
        </p:nvSpPr>
        <p:spPr bwMode="auto">
          <a:xfrm>
            <a:off x="561727" y="1638283"/>
            <a:ext cx="8505825" cy="481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4500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多产地多销地的网络（多源多汇）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4500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可以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增加一个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highlight>
                  <a:srgbClr val="FFFF00"/>
                </a:highligh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超发点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，一个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highlight>
                  <a:srgbClr val="FFFF00"/>
                </a:highligh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超收点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，增加若干边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(s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,s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(t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,t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其中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,t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分别是每个产地和销地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同时边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(s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,s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的容量是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的生产能力，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(t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,t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容量是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的销售能力，这样就得到一个网络流图，即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单源单汇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的图。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357" name="矩形 6"/>
          <p:cNvSpPr>
            <a:spLocks noChangeArrowheads="1"/>
          </p:cNvSpPr>
          <p:nvPr/>
        </p:nvSpPr>
        <p:spPr bwMode="auto">
          <a:xfrm>
            <a:off x="557434" y="1433966"/>
            <a:ext cx="4979988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基本概念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网络流问题</a:t>
            </a:r>
            <a:endParaRPr lang="zh-CN" altLang="en-US" dirty="0"/>
          </a:p>
        </p:txBody>
      </p:sp>
      <p:sp>
        <p:nvSpPr>
          <p:cNvPr id="6" name="Oval 5"/>
          <p:cNvSpPr/>
          <p:nvPr/>
        </p:nvSpPr>
        <p:spPr>
          <a:xfrm>
            <a:off x="3828293" y="440621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583747" y="4865451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7582" y="5312127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78602" y="5709167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27374" y="626550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88350" y="5319499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Straight Arrow Connector 12"/>
          <p:cNvCxnSpPr>
            <a:stCxn id="9" idx="0"/>
            <a:endCxn id="6" idx="3"/>
          </p:cNvCxnSpPr>
          <p:nvPr/>
        </p:nvCxnSpPr>
        <p:spPr>
          <a:xfrm flipV="1">
            <a:off x="3058542" y="4510277"/>
            <a:ext cx="787606" cy="80185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12" idx="1"/>
          </p:cNvCxnSpPr>
          <p:nvPr/>
        </p:nvCxnSpPr>
        <p:spPr>
          <a:xfrm>
            <a:off x="5705667" y="4926411"/>
            <a:ext cx="600538" cy="410943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6"/>
          </p:cNvCxnSpPr>
          <p:nvPr/>
        </p:nvCxnSpPr>
        <p:spPr>
          <a:xfrm flipV="1">
            <a:off x="3119502" y="5359585"/>
            <a:ext cx="853440" cy="13502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5"/>
            <a:endCxn id="11" idx="1"/>
          </p:cNvCxnSpPr>
          <p:nvPr/>
        </p:nvCxnSpPr>
        <p:spPr>
          <a:xfrm>
            <a:off x="3101647" y="5416192"/>
            <a:ext cx="843582" cy="867163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7"/>
            <a:endCxn id="12" idx="3"/>
          </p:cNvCxnSpPr>
          <p:nvPr/>
        </p:nvCxnSpPr>
        <p:spPr>
          <a:xfrm flipV="1">
            <a:off x="5682667" y="5423564"/>
            <a:ext cx="623538" cy="303458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61093" y="5168839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1687" y="517967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945229" y="5296765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855568" y="440621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915353" y="5298618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994869" y="6290081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3923452" y="4493713"/>
            <a:ext cx="1089272" cy="18142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2"/>
          </p:cNvCxnSpPr>
          <p:nvPr/>
        </p:nvCxnSpPr>
        <p:spPr>
          <a:xfrm>
            <a:off x="4059048" y="5357725"/>
            <a:ext cx="856305" cy="185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21" idx="2"/>
          </p:cNvCxnSpPr>
          <p:nvPr/>
        </p:nvCxnSpPr>
        <p:spPr>
          <a:xfrm>
            <a:off x="3950213" y="4467172"/>
            <a:ext cx="905355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3"/>
          </p:cNvCxnSpPr>
          <p:nvPr/>
        </p:nvCxnSpPr>
        <p:spPr>
          <a:xfrm flipV="1">
            <a:off x="4039512" y="5402683"/>
            <a:ext cx="893696" cy="91487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3" idx="2"/>
          </p:cNvCxnSpPr>
          <p:nvPr/>
        </p:nvCxnSpPr>
        <p:spPr>
          <a:xfrm>
            <a:off x="4066489" y="5387380"/>
            <a:ext cx="928380" cy="96366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1"/>
          </p:cNvCxnSpPr>
          <p:nvPr/>
        </p:nvCxnSpPr>
        <p:spPr>
          <a:xfrm>
            <a:off x="4949192" y="4486266"/>
            <a:ext cx="652410" cy="39704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1" idx="3"/>
          </p:cNvCxnSpPr>
          <p:nvPr/>
        </p:nvCxnSpPr>
        <p:spPr>
          <a:xfrm flipV="1">
            <a:off x="4012577" y="4510277"/>
            <a:ext cx="860846" cy="175848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3"/>
          </p:cNvCxnSpPr>
          <p:nvPr/>
        </p:nvCxnSpPr>
        <p:spPr>
          <a:xfrm flipV="1">
            <a:off x="5114507" y="5813232"/>
            <a:ext cx="481950" cy="52337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8" idx="2"/>
          </p:cNvCxnSpPr>
          <p:nvPr/>
        </p:nvCxnSpPr>
        <p:spPr>
          <a:xfrm flipV="1">
            <a:off x="5029522" y="4926411"/>
            <a:ext cx="554225" cy="43659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2"/>
          </p:cNvCxnSpPr>
          <p:nvPr/>
        </p:nvCxnSpPr>
        <p:spPr>
          <a:xfrm>
            <a:off x="5012179" y="5388956"/>
            <a:ext cx="566423" cy="38117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8" idx="3"/>
          </p:cNvCxnSpPr>
          <p:nvPr/>
        </p:nvCxnSpPr>
        <p:spPr>
          <a:xfrm flipV="1">
            <a:off x="5059919" y="4969516"/>
            <a:ext cx="541683" cy="132056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95936" y="494232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75824" y="6332862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9804" y="64175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89189" y="5309742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78626" y="4046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8623" y="401315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38979" y="573113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58192" y="45154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24627" y="48638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72218" y="5304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41857" y="57416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87525" y="46179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60092" y="5064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14194" y="46612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4869" y="56241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61655" y="4161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55829" y="52315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06726" y="47127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91269" y="59534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01734" y="59374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55182" y="601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74955" y="4376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06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06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8" grpId="0"/>
      <p:bldP spid="19" grpId="0"/>
      <p:bldP spid="44" grpId="0"/>
      <p:bldP spid="45" grpId="0"/>
      <p:bldP spid="4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298" name="Rectangle 2"/>
          <p:cNvSpPr>
            <a:spLocks noChangeArrowheads="1"/>
          </p:cNvSpPr>
          <p:nvPr/>
        </p:nvSpPr>
        <p:spPr bwMode="auto">
          <a:xfrm>
            <a:off x="404129" y="1883137"/>
            <a:ext cx="8531225" cy="45976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流的定义：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在网络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如果每条边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都给定一个   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非负实数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满足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①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②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5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则称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为该网络的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，又称为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可行流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①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容量约束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一条弧的流量不能够超过这条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弧的容量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②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守恒条件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对于任何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中间点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物资输入</a:t>
            </a:r>
            <a:r>
              <a:rPr lang="en-US" altLang="zh-CN" i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的流量等于输出</a:t>
            </a:r>
            <a:r>
              <a:rPr lang="en-US" altLang="zh-CN" i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的流量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注：可行流总是存在的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例如所有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= 0 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称为零流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473200" y="2640373"/>
          <a:ext cx="34131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34" name="公式" r:id="rId1" imgW="1701800" imgH="241300" progId="Equation.3">
                  <p:embed/>
                </p:oleObj>
              </mc:Choice>
              <mc:Fallback>
                <p:oleObj name="公式" r:id="rId1" imgW="17018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640373"/>
                        <a:ext cx="341312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472883" y="3256323"/>
          <a:ext cx="35385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35" name="公式" r:id="rId3" imgW="2005965" imgH="355600" progId="Equation.3">
                  <p:embed/>
                </p:oleObj>
              </mc:Choice>
              <mc:Fallback>
                <p:oleObj name="公式" r:id="rId3" imgW="2005965" imgH="35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883" y="3256323"/>
                        <a:ext cx="3538537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5614988" y="1984736"/>
          <a:ext cx="3529012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36" name="Visio" r:id="rId5" imgW="2472055" imgH="1377315" progId="Visio.Drawing.11">
                  <p:embed/>
                </p:oleObj>
              </mc:Choice>
              <mc:Fallback>
                <p:oleObj name="Visio" r:id="rId5" imgW="2472055" imgH="137731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988" y="1984736"/>
                        <a:ext cx="3529012" cy="204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8828088" y="2978511"/>
            <a:ext cx="31591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4" name="矩形 6"/>
          <p:cNvSpPr>
            <a:spLocks noChangeArrowheads="1"/>
          </p:cNvSpPr>
          <p:nvPr/>
        </p:nvSpPr>
        <p:spPr bwMode="auto">
          <a:xfrm>
            <a:off x="289829" y="1289662"/>
            <a:ext cx="4979988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基本概念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网络流问题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7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07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07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07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07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Rectangle 2"/>
          <p:cNvSpPr>
            <a:spLocks noChangeArrowheads="1"/>
          </p:cNvSpPr>
          <p:nvPr/>
        </p:nvSpPr>
        <p:spPr bwMode="auto">
          <a:xfrm>
            <a:off x="261252" y="1831975"/>
            <a:ext cx="8505825" cy="45252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4500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在网络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的一个容许流分布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里，满足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的边称为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饱和边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，否则为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非饱和边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对收、发点          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（即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从   点发出的物资总量等于   点输入量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为网络流的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总流量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如果一个容许流分布使得网络的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流量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为最大，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500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     即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500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就说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是网络的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最大流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08323" name="Object 2"/>
          <p:cNvGraphicFramePr>
            <a:graphicFrameLocks noChangeAspect="1"/>
          </p:cNvGraphicFramePr>
          <p:nvPr/>
        </p:nvGraphicFramePr>
        <p:xfrm>
          <a:off x="2051050" y="4994275"/>
          <a:ext cx="18256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32" name="公式" r:id="rId1" imgW="989965" imgH="355600" progId="Equation.3">
                  <p:embed/>
                </p:oleObj>
              </mc:Choice>
              <mc:Fallback>
                <p:oleObj name="公式" r:id="rId1" imgW="989965" imgH="355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994275"/>
                        <a:ext cx="182562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246688" y="4194175"/>
          <a:ext cx="3529012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33" name="Visio" r:id="rId3" imgW="2472055" imgH="1377315" progId="Visio.Drawing.11">
                  <p:embed/>
                </p:oleObj>
              </mc:Choice>
              <mc:Fallback>
                <p:oleObj name="Visio" r:id="rId3" imgW="2472055" imgH="137731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4194175"/>
                        <a:ext cx="3529012" cy="2041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矩形 6"/>
          <p:cNvSpPr>
            <a:spLocks noChangeArrowheads="1"/>
          </p:cNvSpPr>
          <p:nvPr/>
        </p:nvSpPr>
        <p:spPr bwMode="auto">
          <a:xfrm>
            <a:off x="499377" y="1201738"/>
            <a:ext cx="4979988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基本概念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网络流问题</a:t>
            </a:r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223406" y="2748643"/>
          <a:ext cx="732065" cy="48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34" name="公式" r:id="rId5" imgW="342900" imgH="228600" progId="Equation.3">
                  <p:embed/>
                </p:oleObj>
              </mc:Choice>
              <mc:Fallback>
                <p:oleObj name="公式" r:id="rId5" imgW="342900" imgH="228600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406" y="2748643"/>
                        <a:ext cx="732065" cy="488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0" name="Object 10"/>
          <p:cNvGraphicFramePr>
            <a:graphicFrameLocks noChangeAspect="1"/>
          </p:cNvGraphicFramePr>
          <p:nvPr/>
        </p:nvGraphicFramePr>
        <p:xfrm>
          <a:off x="3455377" y="2729818"/>
          <a:ext cx="2023988" cy="611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35" name="公式" r:id="rId7" imgW="1180465" imgH="355600" progId="Equation.3">
                  <p:embed/>
                </p:oleObj>
              </mc:Choice>
              <mc:Fallback>
                <p:oleObj name="公式" r:id="rId7" imgW="1180465" imgH="355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377" y="2729818"/>
                        <a:ext cx="2023988" cy="6113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1" name="Object 11"/>
          <p:cNvGraphicFramePr>
            <a:graphicFrameLocks noChangeAspect="1"/>
          </p:cNvGraphicFramePr>
          <p:nvPr/>
        </p:nvGraphicFramePr>
        <p:xfrm>
          <a:off x="1293586" y="3210607"/>
          <a:ext cx="3524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36" name="公式" r:id="rId9" imgW="165100" imgH="228600" progId="Equation.3">
                  <p:embed/>
                </p:oleObj>
              </mc:Choice>
              <mc:Fallback>
                <p:oleObj name="公式" r:id="rId9" imgW="1651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586" y="3210607"/>
                        <a:ext cx="3524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2" name="Object 12"/>
          <p:cNvGraphicFramePr>
            <a:graphicFrameLocks noChangeAspect="1"/>
          </p:cNvGraphicFramePr>
          <p:nvPr/>
        </p:nvGraphicFramePr>
        <p:xfrm>
          <a:off x="4603297" y="3196773"/>
          <a:ext cx="3254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37" name="公式" r:id="rId11" imgW="152400" imgH="228600" progId="Equation.3">
                  <p:embed/>
                </p:oleObj>
              </mc:Choice>
              <mc:Fallback>
                <p:oleObj name="公式" r:id="rId11" imgW="1524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297" y="3196773"/>
                        <a:ext cx="3254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08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08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08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08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08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08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0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7" name="Rectangle 3"/>
          <p:cNvSpPr>
            <a:spLocks noChangeArrowheads="1"/>
          </p:cNvSpPr>
          <p:nvPr/>
        </p:nvSpPr>
        <p:spPr bwMode="auto">
          <a:xfrm>
            <a:off x="511171" y="1974850"/>
            <a:ext cx="8191500" cy="14219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40000"/>
              </a:spcAft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等价于线性规划问题：</a:t>
            </a:r>
            <a:endParaRPr lang="zh-CN" altLang="en-US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   求同时满足以下条件的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max </a:t>
            </a:r>
            <a:r>
              <a:rPr lang="en-US" altLang="zh-CN" sz="2400" i="1" dirty="0">
                <a:solidFill>
                  <a:srgbClr val="000000"/>
                </a:solidFill>
                <a:ea typeface="楷体_GB2312" pitchFamily="49" charset="-122"/>
              </a:rPr>
              <a:t>w</a:t>
            </a:r>
            <a:endParaRPr lang="en-US" altLang="zh-CN" sz="2400" i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209348" name="Object 2"/>
          <p:cNvGraphicFramePr>
            <a:graphicFrameLocks noChangeAspect="1"/>
          </p:cNvGraphicFramePr>
          <p:nvPr/>
        </p:nvGraphicFramePr>
        <p:xfrm>
          <a:off x="1354134" y="3227388"/>
          <a:ext cx="3314700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25" name="公式" r:id="rId1" imgW="1790700" imgH="1041400" progId="Equation.3">
                  <p:embed/>
                </p:oleObj>
              </mc:Choice>
              <mc:Fallback>
                <p:oleObj name="公式" r:id="rId1" imgW="1790700" imgH="1041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4" y="3227388"/>
                        <a:ext cx="3314700" cy="190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9349" name="Rectangle 5"/>
          <p:cNvSpPr>
            <a:spLocks noChangeArrowheads="1"/>
          </p:cNvSpPr>
          <p:nvPr/>
        </p:nvSpPr>
        <p:spPr bwMode="auto">
          <a:xfrm>
            <a:off x="634996" y="5138738"/>
            <a:ext cx="8442325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因此最大流问题可以通过单纯形法或其他线性规划的方法解决，但我们可以利用图论得到更简单的方法。</a:t>
            </a:r>
            <a:endParaRPr lang="zh-CN" altLang="en-US" sz="2400" i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430209" y="1277938"/>
            <a:ext cx="4979987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indent="-268605">
              <a:lnSpc>
                <a:spcPct val="90000"/>
              </a:lnSpc>
              <a:spcBef>
                <a:spcPct val="20000"/>
              </a:spcBef>
              <a:buClr>
                <a:srgbClr val="FFFFCC"/>
              </a:buClr>
              <a:buSzPct val="60000"/>
            </a:pPr>
            <a:r>
              <a:rPr lang="en-US" altLang="zh-CN" sz="260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260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最大流问题</a:t>
            </a:r>
            <a:endParaRPr lang="zh-CN" altLang="en-US" sz="2600">
              <a:solidFill>
                <a:srgbClr val="000514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网络流问题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0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0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34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2"/>
          <p:cNvSpPr>
            <a:spLocks noChangeArrowheads="1"/>
          </p:cNvSpPr>
          <p:nvPr/>
        </p:nvSpPr>
        <p:spPr bwMode="auto">
          <a:xfrm>
            <a:off x="588959" y="1822450"/>
            <a:ext cx="8191500" cy="46501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定义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5.5.2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是网络流图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宋体" panose="02010609030101010101" charset="-122"/>
                <a:cs typeface="+mn-cs"/>
              </a:rPr>
              <a:t>N=(V,E)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中的一个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结点集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，满足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新宋体" panose="02010609030101010101" charset="-122"/>
              <a:ea typeface="新宋体" panose="0201060903010101010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宋体" panose="02010609030101010101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宋体" panose="02010609030101010101" charset="-122"/>
                <a:cs typeface="+mn-cs"/>
              </a:rPr>
              <a:t>(1)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宋体" panose="02010609030101010101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∈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(2) t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∈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宋体" panose="02010609030101010101" charset="-122"/>
                <a:cs typeface="+mn-cs"/>
              </a:rPr>
              <a:t>=V-S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宋体" panose="0201060903010101010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全部有向边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宋体" panose="02010609030101010101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宋体" panose="02010609030101010101" charset="-122"/>
                <a:cs typeface="+mn-cs"/>
              </a:rPr>
              <a:t>i,j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宋体" panose="02010609030101010101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，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宋体" panose="02010609030101010101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宋体" panose="02010609030101010101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∈S, j∈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的集合称为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宋体" panose="02010609030101010101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的一个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割切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，记为      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新宋体" panose="02010609030101010101" charset="-122"/>
              <a:ea typeface="新宋体" panose="0201060903010101010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新宋体" panose="02010609030101010101" charset="-122"/>
              <a:ea typeface="新宋体" panose="0201060903010101010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中的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各边的容量之和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称为该割切的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容量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，记为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宋体" panose="02010609030101010101" charset="-122"/>
                <a:cs typeface="+mn-cs"/>
              </a:rPr>
              <a:t>C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宋体" panose="0201060903010101010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srgbClr val="000000"/>
              </a:solidFill>
              <a:ea typeface="新宋体" panose="02010609030101010101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宋体" panose="0201060903010101010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ea typeface="新宋体" panose="02010609030101010101" charset="-122"/>
              </a:rPr>
              <a:t>注意：计算时应是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ea typeface="新宋体" panose="02010609030101010101" charset="-122"/>
              </a:rPr>
              <a:t>正向边</a:t>
            </a:r>
            <a:r>
              <a:rPr lang="zh-CN" altLang="en-US" dirty="0">
                <a:solidFill>
                  <a:srgbClr val="000000"/>
                </a:solidFill>
                <a:ea typeface="新宋体" panose="02010609030101010101" charset="-122"/>
              </a:rPr>
              <a:t>的容量之和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宋体" panose="02010609030101010101" charset="-122"/>
              <a:cs typeface="+mn-cs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797046" y="3127375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06" name="公式" r:id="rId1" imgW="165100" imgH="203200" progId="Equation.3">
                  <p:embed/>
                </p:oleObj>
              </mc:Choice>
              <mc:Fallback>
                <p:oleObj name="公式" r:id="rId1" imgW="1651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46" y="3127375"/>
                        <a:ext cx="3333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263454" y="3103880"/>
          <a:ext cx="3429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07" name="公式" r:id="rId3" imgW="165100" imgH="203200" progId="Equation.3">
                  <p:embed/>
                </p:oleObj>
              </mc:Choice>
              <mc:Fallback>
                <p:oleObj name="公式" r:id="rId3" imgW="1651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454" y="3103880"/>
                        <a:ext cx="3429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4505321" y="3533775"/>
          <a:ext cx="3048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08" name="公式" r:id="rId4" imgW="165100" imgH="203200" progId="Equation.3">
                  <p:embed/>
                </p:oleObj>
              </mc:Choice>
              <mc:Fallback>
                <p:oleObj name="公式" r:id="rId4" imgW="165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1" y="3533775"/>
                        <a:ext cx="3048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417181" y="3921578"/>
          <a:ext cx="8461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09" name="公式" r:id="rId5" imgW="419100" imgH="228600" progId="Equation.3">
                  <p:embed/>
                </p:oleObj>
              </mc:Choice>
              <mc:Fallback>
                <p:oleObj name="公式" r:id="rId5" imgW="419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181" y="3921578"/>
                        <a:ext cx="8461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7924796" y="4297363"/>
          <a:ext cx="8461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11" name="公式" r:id="rId7" imgW="419100" imgH="228600" progId="Equation.3">
                  <p:embed/>
                </p:oleObj>
              </mc:Choice>
              <mc:Fallback>
                <p:oleObj name="公式" r:id="rId7" imgW="4191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796" y="4297363"/>
                        <a:ext cx="8461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2476496" y="5289777"/>
          <a:ext cx="23336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12" name="公式" r:id="rId8" imgW="1155065" imgH="355600" progId="Equation.3">
                  <p:embed/>
                </p:oleObj>
              </mc:Choice>
              <mc:Fallback>
                <p:oleObj name="公式" r:id="rId8" imgW="1155065" imgH="355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496" y="5289777"/>
                        <a:ext cx="233362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0379" name="Rectangle 11"/>
          <p:cNvSpPr>
            <a:spLocks noChangeArrowheads="1"/>
          </p:cNvSpPr>
          <p:nvPr/>
        </p:nvSpPr>
        <p:spPr bwMode="auto">
          <a:xfrm>
            <a:off x="609599" y="4260850"/>
            <a:ext cx="85518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割切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把割切的全部边集去掉后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由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无任何有向路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0381" name="AutoShape 13"/>
          <p:cNvSpPr>
            <a:spLocks noChangeArrowheads="1"/>
          </p:cNvSpPr>
          <p:nvPr/>
        </p:nvSpPr>
        <p:spPr bwMode="auto">
          <a:xfrm rot="10800000">
            <a:off x="5775321" y="3024188"/>
            <a:ext cx="3375025" cy="358775"/>
          </a:xfrm>
          <a:prstGeom prst="wedgeRectCallout">
            <a:avLst>
              <a:gd name="adj1" fmla="val 61426"/>
              <a:gd name="adj2" fmla="val 1553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rot="10800000" lIns="18000" tIns="0" rIns="1800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针对单一发点和收点的网络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430209" y="1277938"/>
            <a:ext cx="4979987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(3)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最大流问题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网络流问题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0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  <a:r>
              <a:rPr lang="en-US" altLang="zh-CN" dirty="0"/>
              <a:t> </a:t>
            </a:r>
            <a:r>
              <a:rPr lang="zh-CN" altLang="en-US" dirty="0"/>
              <a:t>网络流问题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20000"/>
              </a:bodyPr>
              <a:lstStyle/>
              <a:p>
                <a:pPr marL="0" indent="0">
                  <a:buNone/>
                </a:pPr>
                <a:r>
                  <a:rPr kumimoji="1" lang="en-US" altLang="zh-CN" dirty="0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(3) </a:t>
                </a:r>
                <a:r>
                  <a:rPr kumimoji="1" lang="zh-CN" altLang="en-US" dirty="0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最大流问题</a:t>
                </a:r>
                <a:endParaRPr kumimoji="1" lang="en-US" altLang="zh-CN" dirty="0">
                  <a:solidFill>
                    <a:srgbClr val="0033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5.5.1</a:t>
                </a:r>
                <a:endParaRPr kumimoji="1" lang="en-US" altLang="zh-CN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kumimoji="1" lang="zh-CN" altLang="en-US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图中令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S={s}</a:t>
                </a:r>
                <a:endPara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kumimoji="1" lang="zh-CN" altLang="en-US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则（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S,</a:t>
                </a:r>
                <a:r>
                  <a:rPr lang="zh-CN" altLang="zh-CN" sz="2000" cap="al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000" i="1" cap="all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cap="all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</m:acc>
                  </m:oMath>
                </a14:m>
                <a:r>
                  <a:rPr kumimoji="1" lang="zh-CN" altLang="en-US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={(</a:t>
                </a:r>
                <a:r>
                  <a:rPr kumimoji="1" lang="en-US" altLang="zh-CN" sz="2000" dirty="0" err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s,a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),(</a:t>
                </a:r>
                <a:r>
                  <a:rPr kumimoji="1" lang="en-US" altLang="zh-CN" sz="2000" dirty="0" err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s,c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),(</a:t>
                </a:r>
                <a:r>
                  <a:rPr kumimoji="1" lang="en-US" altLang="zh-CN" sz="2000" dirty="0" err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s,d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)}, C(S,</a:t>
                </a:r>
                <a:r>
                  <a:rPr lang="zh-CN" altLang="zh-CN" sz="2000" cap="al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000" i="1" cap="all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cap="all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</m:acc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)=6</a:t>
                </a:r>
                <a:endPara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kumimoji="1" lang="zh-CN" altLang="en-US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令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S={</a:t>
                </a:r>
                <a:r>
                  <a:rPr kumimoji="1" lang="en-US" altLang="zh-CN" sz="2000" dirty="0" err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s,a,c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}</a:t>
                </a:r>
                <a:endPara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kumimoji="1" lang="zh-CN" altLang="en-US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(S,</a:t>
                </a:r>
                <a:r>
                  <a:rPr lang="zh-CN" altLang="zh-CN" sz="2000" cap="al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000" i="1" cap="all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cap="all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</m:acc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)={(</a:t>
                </a:r>
                <a:r>
                  <a:rPr kumimoji="1" lang="en-US" altLang="zh-CN" sz="2000" dirty="0" err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a,b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),(</a:t>
                </a:r>
                <a:r>
                  <a:rPr kumimoji="1" lang="en-US" altLang="zh-CN" sz="2000" dirty="0" err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c,b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),(</a:t>
                </a:r>
                <a:r>
                  <a:rPr kumimoji="1" lang="en-US" altLang="zh-CN" sz="2000" dirty="0" err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c,t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),(</a:t>
                </a:r>
                <a:r>
                  <a:rPr kumimoji="1" lang="en-US" altLang="zh-CN" sz="2000" dirty="0" err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c,d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),(</a:t>
                </a:r>
                <a:r>
                  <a:rPr kumimoji="1" lang="en-US" altLang="zh-CN" sz="2000" dirty="0" err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s,d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)}, C(S,</a:t>
                </a:r>
                <a:r>
                  <a:rPr lang="zh-CN" altLang="zh-CN" sz="2000" cap="al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000" i="1" cap="all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cap="all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</m:acc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)=11</a:t>
                </a:r>
                <a:endPara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l"/>
                </a:pPr>
                <a:endParaRPr kumimoji="1" lang="en-US" altLang="zh-CN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5.5.1</a:t>
                </a:r>
                <a:endParaRPr kumimoji="1" lang="en-US" altLang="zh-CN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kumimoji="1"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//</a:t>
                </a:r>
                <a:r>
                  <a:rPr kumimoji="1" lang="zh-CN" alt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最小割切是在给定某种可行流之前就可以确定的，仅由各边的最大流量决定</a:t>
                </a:r>
                <a:endParaRPr kumimoji="1" lang="en-US" altLang="zh-CN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网络的最大流量</a:t>
                </a:r>
                <a:r>
                  <a:rPr kumimoji="1" lang="zh-CN" alt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小于等于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最小的切割容量，即</a:t>
                </a:r>
                <a:endPara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kumimoji="1" lang="en-US" altLang="zh-CN" sz="2400" dirty="0" err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maxw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minC</a:t>
                </a:r>
                <a:endParaRPr kumimoji="1" lang="zh-CN" altLang="en-US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0" lvl="1"/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  <a:r>
                  <a:rPr lang="zh-CN" alt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实际上</a:t>
                </a:r>
                <a:r>
                  <a:rPr kumimoji="1" lang="en-US" altLang="zh-CN" sz="28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maxw=</a:t>
                </a:r>
                <a:r>
                  <a:rPr kumimoji="1"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minC</a:t>
                </a:r>
                <a:endParaRPr kumimoji="1" lang="zh-CN" altLang="en-US" sz="28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" t="-169" r="6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/>
          <p:cNvSpPr/>
          <p:nvPr/>
        </p:nvSpPr>
        <p:spPr>
          <a:xfrm>
            <a:off x="6849491" y="17848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7729057" y="178068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305206" y="2603489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7311045" y="2599134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367649" y="3303075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8560725" y="2599134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83" name="Straight Arrow Connector 82"/>
          <p:cNvCxnSpPr>
            <a:stCxn id="79" idx="0"/>
            <a:endCxn id="77" idx="3"/>
          </p:cNvCxnSpPr>
          <p:nvPr/>
        </p:nvCxnSpPr>
        <p:spPr>
          <a:xfrm flipV="1">
            <a:off x="6366166" y="1888947"/>
            <a:ext cx="501180" cy="71454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82" idx="1"/>
          </p:cNvCxnSpPr>
          <p:nvPr/>
        </p:nvCxnSpPr>
        <p:spPr>
          <a:xfrm>
            <a:off x="7850977" y="1888947"/>
            <a:ext cx="727603" cy="72804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9" idx="6"/>
          </p:cNvCxnSpPr>
          <p:nvPr/>
        </p:nvCxnSpPr>
        <p:spPr>
          <a:xfrm flipV="1">
            <a:off x="6427126" y="2650947"/>
            <a:ext cx="853440" cy="1350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9" idx="5"/>
            <a:endCxn id="81" idx="2"/>
          </p:cNvCxnSpPr>
          <p:nvPr/>
        </p:nvCxnSpPr>
        <p:spPr>
          <a:xfrm>
            <a:off x="6409271" y="2707554"/>
            <a:ext cx="958378" cy="65648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2" idx="3"/>
          </p:cNvCxnSpPr>
          <p:nvPr/>
        </p:nvCxnSpPr>
        <p:spPr>
          <a:xfrm flipV="1">
            <a:off x="7463445" y="2703199"/>
            <a:ext cx="1115135" cy="6057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80" idx="1"/>
          </p:cNvCxnSpPr>
          <p:nvPr/>
        </p:nvCxnSpPr>
        <p:spPr>
          <a:xfrm>
            <a:off x="6903262" y="1921604"/>
            <a:ext cx="425638" cy="69538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6956171" y="1878713"/>
            <a:ext cx="433252" cy="68848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7434488" y="1921604"/>
            <a:ext cx="401468" cy="71910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7367649" y="1902524"/>
            <a:ext cx="359889" cy="68460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1" idx="1"/>
          </p:cNvCxnSpPr>
          <p:nvPr/>
        </p:nvCxnSpPr>
        <p:spPr>
          <a:xfrm>
            <a:off x="7336737" y="2746742"/>
            <a:ext cx="48767" cy="57418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80" idx="5"/>
          </p:cNvCxnSpPr>
          <p:nvPr/>
        </p:nvCxnSpPr>
        <p:spPr>
          <a:xfrm flipH="1" flipV="1">
            <a:off x="7415110" y="2703199"/>
            <a:ext cx="32876" cy="61322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7426214" y="2652722"/>
            <a:ext cx="1104031" cy="2478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941289" y="239854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s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697126" y="2406528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t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634305" y="142127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b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734760" y="14212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a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47399" y="14903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1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62087" y="334211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d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115884" y="18964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1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33824" y="1925657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2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597069" y="229028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3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19543" y="20639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2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041908" y="18671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4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306815" y="18735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2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571871" y="211135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3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568051" y="287533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1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757144" y="255095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3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962273" y="288654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2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41955" y="274223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3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74339" y="27389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3</a:t>
            </a:r>
            <a:endParaRPr lang="zh-CN" altLang="en-US" dirty="0">
              <a:solidFill>
                <a:srgbClr val="4D5B6B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6957879" y="1841640"/>
            <a:ext cx="769659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97"/>
          <p:cNvSpPr txBox="1"/>
          <p:nvPr/>
        </p:nvSpPr>
        <p:spPr>
          <a:xfrm>
            <a:off x="6967956" y="229025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c</a:t>
            </a:r>
            <a:endParaRPr lang="zh-CN" altLang="en-US" dirty="0">
              <a:solidFill>
                <a:srgbClr val="4D5B6B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65835" y="6106160"/>
                <a:ext cx="6209665" cy="5003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noProof="0" dirty="0">
                    <a:ln>
                      <a:noFill/>
                    </a:ln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计算割切容量时，计算从</a:t>
                </a:r>
                <a:r>
                  <a:rPr lang="en-US" altLang="zh-CN" noProof="0" dirty="0">
                    <a:ln>
                      <a:noFill/>
                    </a:ln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</a:t>
                </a:r>
                <a:r>
                  <a:rPr lang="zh-CN" altLang="en-US" noProof="0" dirty="0">
                    <a:ln>
                      <a:noFill/>
                    </a:ln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流向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noProof="0" dirty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14CD68"/>
                                </a:gs>
                                <a:gs pos="100000">
                                  <a:srgbClr val="0B6E38"/>
                                </a:gs>
                              </a:gsLst>
                              <a:lin scaled="0"/>
                            </a:gra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noProof="0" dirty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14CD68"/>
                                </a:gs>
                                <a:gs pos="100000">
                                  <a:srgbClr val="0B6E38"/>
                                </a:gs>
                              </a:gsLst>
                              <a:lin scaled="0"/>
                            </a:gra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𝐒</m:t>
                        </m:r>
                      </m:e>
                    </m:acc>
                  </m:oMath>
                </a14:m>
                <a:r>
                  <a:rPr lang="en-US" altLang="zh-CN" noProof="0" dirty="0">
                    <a:ln>
                      <a:noFill/>
                    </a:ln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即可</a:t>
                </a:r>
                <a:endParaRPr lang="en-US" altLang="zh-CN" noProof="0" dirty="0">
                  <a:ln>
                    <a:noFill/>
                  </a:ln>
                  <a:gradFill>
                    <a:gsLst>
                      <a:gs pos="0">
                        <a:srgbClr val="14CD68"/>
                      </a:gs>
                      <a:gs pos="100000">
                        <a:srgbClr val="0B6E38"/>
                      </a:gs>
                    </a:gsLst>
                    <a:lin scaled="0"/>
                  </a:gra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35" y="6106160"/>
                <a:ext cx="6209665" cy="5003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6357257" y="1889972"/>
            <a:ext cx="1959430" cy="3547955"/>
            <a:chOff x="5000174" y="1738481"/>
            <a:chExt cx="1959430" cy="3547955"/>
          </a:xfrm>
        </p:grpSpPr>
        <p:grpSp>
          <p:nvGrpSpPr>
            <p:cNvPr id="22" name="组合 21"/>
            <p:cNvGrpSpPr/>
            <p:nvPr/>
          </p:nvGrpSpPr>
          <p:grpSpPr>
            <a:xfrm>
              <a:off x="5413829" y="1915887"/>
              <a:ext cx="1226438" cy="122460"/>
              <a:chOff x="5413829" y="1988457"/>
              <a:chExt cx="1226438" cy="122460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5413829" y="1988457"/>
                <a:ext cx="116114" cy="115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6524153" y="1995717"/>
                <a:ext cx="116114" cy="115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5413829" y="2590800"/>
              <a:ext cx="1226438" cy="136974"/>
              <a:chOff x="5413829" y="1988457"/>
              <a:chExt cx="1226438" cy="136974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5413829" y="1988457"/>
                <a:ext cx="116114" cy="115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6524153" y="2010231"/>
                <a:ext cx="116114" cy="115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392058" y="3265716"/>
              <a:ext cx="1226438" cy="122454"/>
              <a:chOff x="5413829" y="1981203"/>
              <a:chExt cx="1226438" cy="122454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5413829" y="1988457"/>
                <a:ext cx="116114" cy="115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6524153" y="1981203"/>
                <a:ext cx="116114" cy="115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5399315" y="3897088"/>
              <a:ext cx="1226438" cy="136974"/>
              <a:chOff x="5413829" y="1988457"/>
              <a:chExt cx="1226438" cy="136974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5413829" y="1988457"/>
                <a:ext cx="116114" cy="115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6524153" y="2010231"/>
                <a:ext cx="116114" cy="115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5399315" y="4426857"/>
              <a:ext cx="1226438" cy="151488"/>
              <a:chOff x="5413829" y="1988457"/>
              <a:chExt cx="1226438" cy="151488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5413829" y="1988457"/>
                <a:ext cx="116114" cy="115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524153" y="2024745"/>
                <a:ext cx="116114" cy="115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392058" y="5043714"/>
              <a:ext cx="1226438" cy="136974"/>
              <a:chOff x="5413829" y="1988457"/>
              <a:chExt cx="1226438" cy="136974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5413829" y="1988457"/>
                <a:ext cx="116114" cy="115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524153" y="2010231"/>
                <a:ext cx="116114" cy="115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000174" y="1738481"/>
              <a:ext cx="341085" cy="3533441"/>
              <a:chOff x="5058230" y="1738481"/>
              <a:chExt cx="341085" cy="353344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5058230" y="1738481"/>
                    <a:ext cx="290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8230" y="1738481"/>
                    <a:ext cx="290286" cy="369332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5065487" y="3110078"/>
                    <a:ext cx="290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5487" y="3110078"/>
                    <a:ext cx="290286" cy="369332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5065487" y="2406134"/>
                    <a:ext cx="290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5487" y="2406134"/>
                    <a:ext cx="290286" cy="369332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109029" y="4902590"/>
                    <a:ext cx="290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9029" y="4902590"/>
                    <a:ext cx="290286" cy="3693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087258" y="4278479"/>
                    <a:ext cx="290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7258" y="4278479"/>
                    <a:ext cx="290286" cy="369332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5065487" y="3747020"/>
                    <a:ext cx="290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5487" y="3747020"/>
                    <a:ext cx="290286" cy="36933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组合 28"/>
            <p:cNvGrpSpPr/>
            <p:nvPr/>
          </p:nvGrpSpPr>
          <p:grpSpPr>
            <a:xfrm>
              <a:off x="6618519" y="1752995"/>
              <a:ext cx="341085" cy="3533441"/>
              <a:chOff x="5058230" y="1738481"/>
              <a:chExt cx="341085" cy="353344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058230" y="1738481"/>
                    <a:ext cx="290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8230" y="1738481"/>
                    <a:ext cx="290286" cy="369332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065487" y="3110078"/>
                    <a:ext cx="290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5487" y="3110078"/>
                    <a:ext cx="290286" cy="369332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5065487" y="2406134"/>
                    <a:ext cx="290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5487" y="2406134"/>
                    <a:ext cx="290286" cy="369332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109029" y="4902590"/>
                    <a:ext cx="290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9029" y="4902590"/>
                    <a:ext cx="290286" cy="369332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5087258" y="4278479"/>
                    <a:ext cx="290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7258" y="4278479"/>
                    <a:ext cx="290286" cy="369332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5065487" y="3747020"/>
                    <a:ext cx="290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5487" y="3747020"/>
                    <a:ext cx="290286" cy="369332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0" name="直接连接符 29"/>
            <p:cNvCxnSpPr>
              <a:stCxn id="62" idx="6"/>
              <a:endCxn id="63" idx="2"/>
            </p:cNvCxnSpPr>
            <p:nvPr/>
          </p:nvCxnSpPr>
          <p:spPr>
            <a:xfrm>
              <a:off x="5529943" y="1973487"/>
              <a:ext cx="994210" cy="726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58" idx="6"/>
              <a:endCxn id="61" idx="3"/>
            </p:cNvCxnSpPr>
            <p:nvPr/>
          </p:nvCxnSpPr>
          <p:spPr>
            <a:xfrm flipV="1">
              <a:off x="5508172" y="2710903"/>
              <a:ext cx="1032986" cy="61966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62" idx="5"/>
              <a:endCxn id="59" idx="2"/>
            </p:cNvCxnSpPr>
            <p:nvPr/>
          </p:nvCxnSpPr>
          <p:spPr>
            <a:xfrm>
              <a:off x="5512938" y="2014216"/>
              <a:ext cx="989444" cy="130910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533562" y="4520745"/>
              <a:ext cx="994210" cy="726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515429" y="5123088"/>
              <a:ext cx="994210" cy="726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58" idx="5"/>
              <a:endCxn id="57" idx="2"/>
            </p:cNvCxnSpPr>
            <p:nvPr/>
          </p:nvCxnSpPr>
          <p:spPr>
            <a:xfrm>
              <a:off x="5491167" y="3371299"/>
              <a:ext cx="1018472" cy="605163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60" idx="5"/>
              <a:endCxn id="57" idx="1"/>
            </p:cNvCxnSpPr>
            <p:nvPr/>
          </p:nvCxnSpPr>
          <p:spPr>
            <a:xfrm>
              <a:off x="5512938" y="2689129"/>
              <a:ext cx="1013706" cy="124660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56" idx="5"/>
              <a:endCxn id="55" idx="2"/>
            </p:cNvCxnSpPr>
            <p:nvPr/>
          </p:nvCxnSpPr>
          <p:spPr>
            <a:xfrm>
              <a:off x="5498424" y="3995417"/>
              <a:ext cx="1011215" cy="52532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54" idx="5"/>
              <a:endCxn id="53" idx="2"/>
            </p:cNvCxnSpPr>
            <p:nvPr/>
          </p:nvCxnSpPr>
          <p:spPr>
            <a:xfrm>
              <a:off x="5498424" y="4525186"/>
              <a:ext cx="1003958" cy="597902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60" idx="4"/>
              <a:endCxn id="53" idx="2"/>
            </p:cNvCxnSpPr>
            <p:nvPr/>
          </p:nvCxnSpPr>
          <p:spPr>
            <a:xfrm>
              <a:off x="5471886" y="2706000"/>
              <a:ext cx="1030496" cy="24170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8995" name="Rectangle 3"/>
          <p:cNvSpPr>
            <a:spLocks noChangeArrowheads="1"/>
          </p:cNvSpPr>
          <p:nvPr/>
        </p:nvSpPr>
        <p:spPr bwMode="auto">
          <a:xfrm>
            <a:off x="566738" y="1268413"/>
            <a:ext cx="5130800" cy="43150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5.1.3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图中，设初始匹配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M={ 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 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 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}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。用匈牙利算法求其最大匹配的过程如下：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(1) U={x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 V= Φ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Γ(U)={y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 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∈Γ(U)-V,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且非饱和  ∴增广路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P=(x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M ={ 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 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 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   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}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r>
              <a:rPr lang="en-US" altLang="zh-CN" dirty="0"/>
              <a:t> </a:t>
            </a:r>
            <a:r>
              <a:rPr lang="zh-CN" altLang="en-US" dirty="0"/>
              <a:t>二分图的最大匹配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79771" y="2133600"/>
            <a:ext cx="1059543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8" idx="5"/>
          </p:cNvCxnSpPr>
          <p:nvPr/>
        </p:nvCxnSpPr>
        <p:spPr>
          <a:xfrm>
            <a:off x="6848250" y="3522790"/>
            <a:ext cx="1105579" cy="6282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6" idx="5"/>
            <a:endCxn id="55" idx="2"/>
          </p:cNvCxnSpPr>
          <p:nvPr/>
        </p:nvCxnSpPr>
        <p:spPr>
          <a:xfrm>
            <a:off x="6855507" y="4146908"/>
            <a:ext cx="1011215" cy="5253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6792683" y="2743173"/>
            <a:ext cx="101600" cy="102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73979" y="5217813"/>
            <a:ext cx="101600" cy="102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910267" y="4078467"/>
            <a:ext cx="101600" cy="102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连接符 12"/>
          <p:cNvCxnSpPr>
            <a:endCxn id="53" idx="2"/>
          </p:cNvCxnSpPr>
          <p:nvPr/>
        </p:nvCxnSpPr>
        <p:spPr>
          <a:xfrm>
            <a:off x="6840993" y="2840620"/>
            <a:ext cx="1018472" cy="2433959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843483" y="2857491"/>
            <a:ext cx="1030496" cy="24170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0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9" name="Rectangle 3"/>
          <p:cNvSpPr>
            <a:spLocks noChangeArrowheads="1"/>
          </p:cNvSpPr>
          <p:nvPr/>
        </p:nvSpPr>
        <p:spPr bwMode="auto">
          <a:xfrm>
            <a:off x="509586" y="1779588"/>
            <a:ext cx="8191500" cy="4499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增流路径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–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如果网络的容许流并不是最大流，就一定存在着从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  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增流路径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–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s,i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,i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,…,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是一条从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初级路径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</a:t>
            </a:r>
            <a:endParaRPr kumimoji="1" lang="en-US" altLang="zh-CN" sz="24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66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a.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前向边的情况：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每条边的方向都是从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j+1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–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如果这条路径上每条边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都有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ij</a:t>
            </a:r>
            <a:endParaRPr kumimoji="1" lang="en-US" altLang="zh-CN" sz="2400" b="1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那么令                               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这时令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每条边的流都增加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δ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结果仍然是网络的容许流分布，但流量比先前增加了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δ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12420" name="Object 2"/>
          <p:cNvGraphicFramePr>
            <a:graphicFrameLocks noChangeAspect="1"/>
          </p:cNvGraphicFramePr>
          <p:nvPr/>
        </p:nvGraphicFramePr>
        <p:xfrm>
          <a:off x="2401251" y="4704398"/>
          <a:ext cx="21542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17" name="公式" r:id="rId1" imgW="34137600" imgH="9753600" progId="Equation.3">
                  <p:embed/>
                </p:oleObj>
              </mc:Choice>
              <mc:Fallback>
                <p:oleObj name="公式" r:id="rId1" imgW="34137600" imgH="975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251" y="4704398"/>
                        <a:ext cx="2154237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矩形 6"/>
          <p:cNvSpPr>
            <a:spLocks noChangeArrowheads="1"/>
          </p:cNvSpPr>
          <p:nvPr/>
        </p:nvSpPr>
        <p:spPr bwMode="auto">
          <a:xfrm>
            <a:off x="328611" y="1277938"/>
            <a:ext cx="4979987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(4)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增流路径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网络流问题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1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1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1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1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1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1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12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12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4" name="Rectangle 4"/>
          <p:cNvSpPr>
            <a:spLocks noChangeArrowheads="1"/>
          </p:cNvSpPr>
          <p:nvPr/>
        </p:nvSpPr>
        <p:spPr bwMode="auto">
          <a:xfrm>
            <a:off x="839102" y="3615690"/>
            <a:ext cx="8086725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该道路上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δ=1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，即沿这条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s-t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道路网络的流量最多可增加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都是前向边，就是不断增加每条边的流量，直到有某条边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达到了上限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213445" name="Rectangle 5"/>
          <p:cNvSpPr>
            <a:spLocks noChangeArrowheads="1"/>
          </p:cNvSpPr>
          <p:nvPr/>
        </p:nvSpPr>
        <p:spPr bwMode="auto">
          <a:xfrm>
            <a:off x="801637" y="4617720"/>
            <a:ext cx="8124190" cy="3046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有后向边怎么办？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//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首先，什么是边的方向？就是流量只能以这个方向流动。流量不能为负。边的前向后向是相对的（由你在研究哪条路径决定）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//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不仅要考虑前向边，前向边的流量都不能达到上限；还要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考虑后向边，增流的过程就是减少后向边流量，但是后向边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流量不能小于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0.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这两者其中一个不满足了，增流就要停止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02405" name="矩形 6"/>
          <p:cNvSpPr>
            <a:spLocks noChangeArrowheads="1"/>
          </p:cNvSpPr>
          <p:nvPr/>
        </p:nvSpPr>
        <p:spPr bwMode="auto">
          <a:xfrm>
            <a:off x="488265" y="1277938"/>
            <a:ext cx="4979987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(4)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增流路径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网络流问题</a:t>
            </a:r>
            <a:endParaRPr lang="zh-CN" altLang="en-US" dirty="0"/>
          </a:p>
        </p:txBody>
      </p:sp>
      <p:sp>
        <p:nvSpPr>
          <p:cNvPr id="7" name="Oval 6"/>
          <p:cNvSpPr/>
          <p:nvPr/>
        </p:nvSpPr>
        <p:spPr>
          <a:xfrm>
            <a:off x="3335862" y="2047465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Oval 8"/>
          <p:cNvSpPr/>
          <p:nvPr/>
        </p:nvSpPr>
        <p:spPr>
          <a:xfrm>
            <a:off x="6297799" y="2723508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Oval 9"/>
          <p:cNvSpPr/>
          <p:nvPr/>
        </p:nvSpPr>
        <p:spPr>
          <a:xfrm>
            <a:off x="2500610" y="296734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Oval 10"/>
          <p:cNvSpPr/>
          <p:nvPr/>
        </p:nvSpPr>
        <p:spPr>
          <a:xfrm>
            <a:off x="3976208" y="3246668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Oval 11"/>
          <p:cNvSpPr/>
          <p:nvPr/>
        </p:nvSpPr>
        <p:spPr>
          <a:xfrm>
            <a:off x="5454696" y="3241218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3" name="Straight Arrow Connector 12"/>
          <p:cNvCxnSpPr>
            <a:endCxn id="11" idx="0"/>
          </p:cNvCxnSpPr>
          <p:nvPr/>
        </p:nvCxnSpPr>
        <p:spPr>
          <a:xfrm>
            <a:off x="3447163" y="2139226"/>
            <a:ext cx="590005" cy="110744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6"/>
            <a:endCxn id="9" idx="3"/>
          </p:cNvCxnSpPr>
          <p:nvPr/>
        </p:nvCxnSpPr>
        <p:spPr>
          <a:xfrm flipV="1">
            <a:off x="5576616" y="2827573"/>
            <a:ext cx="739038" cy="47460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5" idx="3"/>
          </p:cNvCxnSpPr>
          <p:nvPr/>
        </p:nvCxnSpPr>
        <p:spPr>
          <a:xfrm flipV="1">
            <a:off x="4074900" y="2389778"/>
            <a:ext cx="768713" cy="87123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5" idx="5"/>
            <a:endCxn id="12" idx="1"/>
          </p:cNvCxnSpPr>
          <p:nvPr/>
        </p:nvCxnSpPr>
        <p:spPr>
          <a:xfrm>
            <a:off x="4929823" y="2389778"/>
            <a:ext cx="542728" cy="86929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7"/>
            <a:endCxn id="7" idx="3"/>
          </p:cNvCxnSpPr>
          <p:nvPr/>
        </p:nvCxnSpPr>
        <p:spPr>
          <a:xfrm flipV="1">
            <a:off x="2604675" y="2151530"/>
            <a:ext cx="749042" cy="83366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68838" y="2871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s</a:t>
            </a:r>
            <a:endParaRPr lang="zh-CN" altLang="zh-CN" sz="1800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6437574" y="2583027"/>
            <a:ext cx="2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t</a:t>
            </a:r>
            <a:endParaRPr lang="zh-CN" altLang="zh-CN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4705331" y="192375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i</a:t>
            </a:r>
            <a:r>
              <a:rPr lang="en-US" altLang="zh-CN" sz="1800" baseline="-25000" dirty="0"/>
              <a:t>3</a:t>
            </a:r>
            <a:endParaRPr lang="zh-CN" altLang="zh-CN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5372011" y="334649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i</a:t>
            </a:r>
            <a:r>
              <a:rPr lang="en-US" altLang="zh-CN" sz="1800" baseline="-25000" dirty="0"/>
              <a:t>4</a:t>
            </a:r>
            <a:endParaRPr lang="zh-CN" altLang="zh-CN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3908027" y="337537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i</a:t>
            </a:r>
            <a:r>
              <a:rPr lang="en-US" altLang="zh-CN" sz="1800" baseline="-25000" dirty="0"/>
              <a:t>2</a:t>
            </a:r>
            <a:endParaRPr lang="zh-CN" altLang="zh-CN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2284679" y="229309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(5,3)</a:t>
            </a:r>
            <a:endParaRPr lang="zh-CN" altLang="zh-CN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3673083" y="2337613"/>
            <a:ext cx="77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(2,1)</a:t>
            </a:r>
            <a:endParaRPr lang="zh-CN" altLang="zh-CN" sz="1800" dirty="0"/>
          </a:p>
        </p:txBody>
      </p:sp>
      <p:sp>
        <p:nvSpPr>
          <p:cNvPr id="25" name="Oval 24"/>
          <p:cNvSpPr/>
          <p:nvPr/>
        </p:nvSpPr>
        <p:spPr>
          <a:xfrm>
            <a:off x="4825758" y="2285713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TextBox 25"/>
          <p:cNvSpPr txBox="1"/>
          <p:nvPr/>
        </p:nvSpPr>
        <p:spPr>
          <a:xfrm>
            <a:off x="5127274" y="256908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(4,1)</a:t>
            </a:r>
            <a:endParaRPr lang="zh-CN" altLang="zh-CN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5871347" y="302308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(5,2)</a:t>
            </a:r>
            <a:endParaRPr lang="zh-CN" altLang="zh-CN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4336934" y="2769612"/>
            <a:ext cx="70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(6,2)</a:t>
            </a:r>
            <a:endParaRPr lang="zh-CN" altLang="zh-CN" sz="1800" dirty="0"/>
          </a:p>
        </p:txBody>
      </p:sp>
      <p:sp>
        <p:nvSpPr>
          <p:cNvPr id="29" name="TextBox 21"/>
          <p:cNvSpPr txBox="1"/>
          <p:nvPr/>
        </p:nvSpPr>
        <p:spPr>
          <a:xfrm>
            <a:off x="3353717" y="151800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i</a:t>
            </a:r>
            <a:r>
              <a:rPr lang="en-US" altLang="zh-CN" sz="1800" baseline="-25000" dirty="0"/>
              <a:t>1</a:t>
            </a:r>
            <a:endParaRPr lang="zh-CN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3444" grpId="0"/>
      <p:bldP spid="121344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7" name="Rectangle 3"/>
          <p:cNvSpPr>
            <a:spLocks noChangeArrowheads="1"/>
          </p:cNvSpPr>
          <p:nvPr/>
        </p:nvSpPr>
        <p:spPr bwMode="auto">
          <a:xfrm>
            <a:off x="521970" y="1734820"/>
            <a:ext cx="7426325" cy="2491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66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b.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后向边的情况：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下图的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δ=1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，在这条道路上的增流过程是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–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汇点的流入量增加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获得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– i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要保持流的守恒，应使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34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增加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–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的守恒是由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少供应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个单位流而得到保证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–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因此增流路径中的后向边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一定要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&gt;0,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这时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由于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少供应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，只有从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多索取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才能保持守恒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14469" name="Object 2"/>
          <p:cNvGraphicFramePr>
            <a:graphicFrameLocks noChangeAspect="1"/>
          </p:cNvGraphicFramePr>
          <p:nvPr/>
        </p:nvGraphicFramePr>
        <p:xfrm>
          <a:off x="1362393" y="3979545"/>
          <a:ext cx="16668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40" name="公式" r:id="rId1" imgW="26416000" imgH="7721600" progId="Equation.3">
                  <p:embed/>
                </p:oleObj>
              </mc:Choice>
              <mc:Fallback>
                <p:oleObj name="公式" r:id="rId1" imgW="26416000" imgH="7721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393" y="3979545"/>
                        <a:ext cx="16668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矩形 6"/>
          <p:cNvSpPr>
            <a:spLocks noChangeArrowheads="1"/>
          </p:cNvSpPr>
          <p:nvPr/>
        </p:nvSpPr>
        <p:spPr bwMode="auto">
          <a:xfrm>
            <a:off x="227013" y="1277938"/>
            <a:ext cx="4979987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(4)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增流路径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网络流问题</a:t>
            </a:r>
            <a:endParaRPr lang="zh-CN" altLang="en-US" dirty="0"/>
          </a:p>
        </p:txBody>
      </p:sp>
      <p:sp>
        <p:nvSpPr>
          <p:cNvPr id="9" name="Oval 29"/>
          <p:cNvSpPr/>
          <p:nvPr/>
        </p:nvSpPr>
        <p:spPr>
          <a:xfrm>
            <a:off x="3496148" y="4448484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Oval 30"/>
          <p:cNvSpPr/>
          <p:nvPr/>
        </p:nvSpPr>
        <p:spPr>
          <a:xfrm>
            <a:off x="6458085" y="5124527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Oval 31"/>
          <p:cNvSpPr/>
          <p:nvPr/>
        </p:nvSpPr>
        <p:spPr>
          <a:xfrm>
            <a:off x="2660896" y="5368361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Oval 32"/>
          <p:cNvSpPr/>
          <p:nvPr/>
        </p:nvSpPr>
        <p:spPr>
          <a:xfrm>
            <a:off x="4136494" y="5647687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Oval 33"/>
          <p:cNvSpPr/>
          <p:nvPr/>
        </p:nvSpPr>
        <p:spPr>
          <a:xfrm>
            <a:off x="5614982" y="5642237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4" name="Straight Arrow Connector 34"/>
          <p:cNvCxnSpPr>
            <a:endCxn id="12" idx="0"/>
          </p:cNvCxnSpPr>
          <p:nvPr/>
        </p:nvCxnSpPr>
        <p:spPr>
          <a:xfrm>
            <a:off x="3607449" y="4540245"/>
            <a:ext cx="590005" cy="110744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5"/>
          <p:cNvCxnSpPr>
            <a:stCxn id="13" idx="6"/>
            <a:endCxn id="10" idx="3"/>
          </p:cNvCxnSpPr>
          <p:nvPr/>
        </p:nvCxnSpPr>
        <p:spPr>
          <a:xfrm flipV="1">
            <a:off x="5736902" y="5228592"/>
            <a:ext cx="739038" cy="47460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6"/>
          <p:cNvCxnSpPr>
            <a:stCxn id="27" idx="3"/>
          </p:cNvCxnSpPr>
          <p:nvPr/>
        </p:nvCxnSpPr>
        <p:spPr>
          <a:xfrm flipH="1">
            <a:off x="4217025" y="4790797"/>
            <a:ext cx="786874" cy="85402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7"/>
          <p:cNvCxnSpPr>
            <a:stCxn id="27" idx="5"/>
            <a:endCxn id="13" idx="1"/>
          </p:cNvCxnSpPr>
          <p:nvPr/>
        </p:nvCxnSpPr>
        <p:spPr>
          <a:xfrm>
            <a:off x="5090109" y="4790797"/>
            <a:ext cx="542728" cy="86929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8"/>
          <p:cNvCxnSpPr>
            <a:stCxn id="11" idx="7"/>
            <a:endCxn id="9" idx="3"/>
          </p:cNvCxnSpPr>
          <p:nvPr/>
        </p:nvCxnSpPr>
        <p:spPr>
          <a:xfrm flipV="1">
            <a:off x="2764961" y="4552549"/>
            <a:ext cx="749042" cy="83366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9"/>
          <p:cNvSpPr txBox="1"/>
          <p:nvPr/>
        </p:nvSpPr>
        <p:spPr>
          <a:xfrm>
            <a:off x="2329124" y="52720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s</a:t>
            </a:r>
            <a:endParaRPr lang="zh-CN" altLang="zh-CN" sz="1800" dirty="0"/>
          </a:p>
        </p:txBody>
      </p:sp>
      <p:sp>
        <p:nvSpPr>
          <p:cNvPr id="20" name="TextBox 40"/>
          <p:cNvSpPr txBox="1"/>
          <p:nvPr/>
        </p:nvSpPr>
        <p:spPr>
          <a:xfrm flipH="1">
            <a:off x="6597860" y="4984046"/>
            <a:ext cx="2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t</a:t>
            </a:r>
            <a:endParaRPr lang="zh-CN" altLang="zh-CN" sz="1800" dirty="0"/>
          </a:p>
        </p:txBody>
      </p:sp>
      <p:sp>
        <p:nvSpPr>
          <p:cNvPr id="21" name="TextBox 41"/>
          <p:cNvSpPr txBox="1"/>
          <p:nvPr/>
        </p:nvSpPr>
        <p:spPr>
          <a:xfrm>
            <a:off x="4865617" y="432477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i</a:t>
            </a:r>
            <a:r>
              <a:rPr lang="en-US" altLang="zh-CN" sz="1800" baseline="-25000" dirty="0"/>
              <a:t>3</a:t>
            </a:r>
            <a:endParaRPr lang="zh-CN" altLang="zh-CN" sz="1800" dirty="0"/>
          </a:p>
        </p:txBody>
      </p:sp>
      <p:sp>
        <p:nvSpPr>
          <p:cNvPr id="22" name="TextBox 42"/>
          <p:cNvSpPr txBox="1"/>
          <p:nvPr/>
        </p:nvSpPr>
        <p:spPr>
          <a:xfrm>
            <a:off x="5532297" y="574751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i</a:t>
            </a:r>
            <a:r>
              <a:rPr lang="en-US" altLang="zh-CN" sz="1800" baseline="-25000" dirty="0"/>
              <a:t>4</a:t>
            </a:r>
            <a:endParaRPr lang="zh-CN" altLang="zh-CN" sz="1800" dirty="0"/>
          </a:p>
        </p:txBody>
      </p:sp>
      <p:sp>
        <p:nvSpPr>
          <p:cNvPr id="23" name="TextBox 43"/>
          <p:cNvSpPr txBox="1"/>
          <p:nvPr/>
        </p:nvSpPr>
        <p:spPr>
          <a:xfrm>
            <a:off x="3390235" y="404221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i</a:t>
            </a:r>
            <a:r>
              <a:rPr lang="en-US" altLang="zh-CN" sz="1800" baseline="-25000" dirty="0"/>
              <a:t>1</a:t>
            </a:r>
            <a:endParaRPr lang="zh-CN" altLang="zh-CN" sz="1800" dirty="0"/>
          </a:p>
        </p:txBody>
      </p:sp>
      <p:sp>
        <p:nvSpPr>
          <p:cNvPr id="24" name="TextBox 44"/>
          <p:cNvSpPr txBox="1"/>
          <p:nvPr/>
        </p:nvSpPr>
        <p:spPr>
          <a:xfrm>
            <a:off x="4068313" y="577638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i</a:t>
            </a:r>
            <a:r>
              <a:rPr lang="en-US" altLang="zh-CN" sz="1800" baseline="-25000" dirty="0"/>
              <a:t>2</a:t>
            </a:r>
            <a:endParaRPr lang="zh-CN" altLang="zh-CN" sz="1800" dirty="0"/>
          </a:p>
        </p:txBody>
      </p:sp>
      <p:sp>
        <p:nvSpPr>
          <p:cNvPr id="25" name="TextBox 45"/>
          <p:cNvSpPr txBox="1"/>
          <p:nvPr/>
        </p:nvSpPr>
        <p:spPr>
          <a:xfrm>
            <a:off x="2535056" y="468230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(5,3)</a:t>
            </a:r>
            <a:endParaRPr lang="zh-CN" altLang="zh-CN" sz="1800" dirty="0"/>
          </a:p>
        </p:txBody>
      </p:sp>
      <p:sp>
        <p:nvSpPr>
          <p:cNvPr id="26" name="TextBox 46"/>
          <p:cNvSpPr txBox="1"/>
          <p:nvPr/>
        </p:nvSpPr>
        <p:spPr>
          <a:xfrm>
            <a:off x="3833369" y="4738632"/>
            <a:ext cx="90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(2,1)</a:t>
            </a:r>
            <a:endParaRPr lang="zh-CN" altLang="zh-CN" sz="1800" dirty="0"/>
          </a:p>
        </p:txBody>
      </p:sp>
      <p:sp>
        <p:nvSpPr>
          <p:cNvPr id="27" name="Oval 47"/>
          <p:cNvSpPr/>
          <p:nvPr/>
        </p:nvSpPr>
        <p:spPr>
          <a:xfrm>
            <a:off x="4986044" y="468673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TextBox 48"/>
          <p:cNvSpPr txBox="1"/>
          <p:nvPr/>
        </p:nvSpPr>
        <p:spPr>
          <a:xfrm>
            <a:off x="5287560" y="49701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(4,1)</a:t>
            </a:r>
            <a:endParaRPr lang="zh-CN" altLang="zh-CN" sz="1800" dirty="0"/>
          </a:p>
        </p:txBody>
      </p:sp>
      <p:sp>
        <p:nvSpPr>
          <p:cNvPr id="29" name="TextBox 49"/>
          <p:cNvSpPr txBox="1"/>
          <p:nvPr/>
        </p:nvSpPr>
        <p:spPr>
          <a:xfrm>
            <a:off x="6031633" y="542410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(5,2)</a:t>
            </a:r>
            <a:endParaRPr lang="zh-CN" altLang="zh-CN" sz="1800" dirty="0"/>
          </a:p>
        </p:txBody>
      </p:sp>
      <p:sp>
        <p:nvSpPr>
          <p:cNvPr id="30" name="TextBox 50"/>
          <p:cNvSpPr txBox="1"/>
          <p:nvPr/>
        </p:nvSpPr>
        <p:spPr>
          <a:xfrm>
            <a:off x="4497220" y="51706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(6,2)</a:t>
            </a:r>
            <a:endParaRPr lang="zh-CN" altLang="zh-CN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723900" y="6277610"/>
            <a:ext cx="702246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//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注意到这张图的合理性，对于</a:t>
            </a:r>
            <a:r>
              <a:rPr lang="en-US" altLang="zh-CN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i</a:t>
            </a:r>
            <a:r>
              <a:rPr lang="en-US" altLang="zh-CN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2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而言，</a:t>
            </a:r>
            <a:r>
              <a:rPr lang="en-US" altLang="zh-CN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i</a:t>
            </a:r>
            <a:r>
              <a:rPr lang="en-US" altLang="zh-CN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2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在这条从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S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到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T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的路上仅仅有两条入边，但是</a:t>
            </a:r>
            <a:r>
              <a:rPr lang="en-US" altLang="zh-CN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i</a:t>
            </a:r>
            <a:r>
              <a:rPr lang="en-US" altLang="zh-CN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2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可能还有其他的出边，输出到其他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S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集合之外的点上，故而</a:t>
            </a:r>
            <a:r>
              <a:rPr lang="en-US" altLang="zh-CN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i</a:t>
            </a:r>
            <a:r>
              <a:rPr lang="en-US" altLang="zh-CN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2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仍然必须守恒。</a:t>
            </a:r>
            <a:endParaRPr lang="zh-CN" altLang="en-US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1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1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1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Rectangle 2"/>
          <p:cNvSpPr>
            <a:spLocks noChangeArrowheads="1"/>
          </p:cNvSpPr>
          <p:nvPr/>
        </p:nvSpPr>
        <p:spPr bwMode="auto">
          <a:xfrm>
            <a:off x="449712" y="1733550"/>
            <a:ext cx="8712200" cy="191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5.5.2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图中，如果最初流量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w=0,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第一条增流路径可以是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(s,c,b,t )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它全部由前向边组成，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δ=2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，因此可增流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这时边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(s,c),(c,b),(b,t)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的流都是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，其余边均为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这是一个容许流分布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28" name="矩形 6"/>
          <p:cNvSpPr>
            <a:spLocks noChangeArrowheads="1"/>
          </p:cNvSpPr>
          <p:nvPr/>
        </p:nvSpPr>
        <p:spPr bwMode="auto">
          <a:xfrm>
            <a:off x="459237" y="1277938"/>
            <a:ext cx="4979987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(4)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增流路径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网络流问题</a:t>
            </a:r>
            <a:endParaRPr lang="zh-CN" altLang="en-US" dirty="0"/>
          </a:p>
        </p:txBody>
      </p:sp>
      <p:sp>
        <p:nvSpPr>
          <p:cNvPr id="6" name="Oval 5"/>
          <p:cNvSpPr/>
          <p:nvPr/>
        </p:nvSpPr>
        <p:spPr>
          <a:xfrm>
            <a:off x="3413764" y="4156151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Oval 7"/>
          <p:cNvSpPr/>
          <p:nvPr/>
        </p:nvSpPr>
        <p:spPr>
          <a:xfrm>
            <a:off x="6861361" y="5111397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Oval 8"/>
          <p:cNvSpPr/>
          <p:nvPr/>
        </p:nvSpPr>
        <p:spPr>
          <a:xfrm>
            <a:off x="1856530" y="515450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Oval 9"/>
          <p:cNvSpPr/>
          <p:nvPr/>
        </p:nvSpPr>
        <p:spPr>
          <a:xfrm>
            <a:off x="5421089" y="6148903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Oval 10"/>
          <p:cNvSpPr/>
          <p:nvPr/>
        </p:nvSpPr>
        <p:spPr>
          <a:xfrm>
            <a:off x="5421369" y="5123051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Straight Arrow Connector 11"/>
          <p:cNvCxnSpPr>
            <a:stCxn id="23" idx="5"/>
            <a:endCxn id="10" idx="2"/>
          </p:cNvCxnSpPr>
          <p:nvPr/>
        </p:nvCxnSpPr>
        <p:spPr>
          <a:xfrm>
            <a:off x="3536589" y="5236739"/>
            <a:ext cx="1884500" cy="97312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6"/>
            <a:endCxn id="8" idx="2"/>
          </p:cNvCxnSpPr>
          <p:nvPr/>
        </p:nvCxnSpPr>
        <p:spPr>
          <a:xfrm flipV="1">
            <a:off x="5543289" y="5172357"/>
            <a:ext cx="1318072" cy="1165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6"/>
            <a:endCxn id="23" idx="2"/>
          </p:cNvCxnSpPr>
          <p:nvPr/>
        </p:nvCxnSpPr>
        <p:spPr>
          <a:xfrm flipV="1">
            <a:off x="1978450" y="5193634"/>
            <a:ext cx="1454074" cy="2182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3" idx="6"/>
            <a:endCxn id="11" idx="2"/>
          </p:cNvCxnSpPr>
          <p:nvPr/>
        </p:nvCxnSpPr>
        <p:spPr>
          <a:xfrm flipV="1">
            <a:off x="3554444" y="5184011"/>
            <a:ext cx="1866925" cy="96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7"/>
            <a:endCxn id="6" idx="3"/>
          </p:cNvCxnSpPr>
          <p:nvPr/>
        </p:nvCxnSpPr>
        <p:spPr>
          <a:xfrm flipV="1">
            <a:off x="1960595" y="4260216"/>
            <a:ext cx="1471024" cy="91214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65599" y="50307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s</a:t>
            </a:r>
            <a:endParaRPr lang="zh-CN" altLang="zh-CN" sz="1800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7005423" y="4969836"/>
            <a:ext cx="18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t</a:t>
            </a:r>
            <a:endParaRPr lang="zh-CN" altLang="zh-CN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358281" y="476976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b</a:t>
            </a:r>
            <a:endParaRPr lang="zh-CN" altLang="zh-CN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3318271" y="3786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a</a:t>
            </a:r>
            <a:endParaRPr lang="zh-CN" altLang="zh-CN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3337031" y="52005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c</a:t>
            </a:r>
            <a:endParaRPr lang="zh-CN" altLang="zh-CN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5524874" y="6065981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d</a:t>
            </a:r>
            <a:endParaRPr lang="zh-CN" altLang="zh-CN" sz="1800" dirty="0"/>
          </a:p>
        </p:txBody>
      </p:sp>
      <p:sp>
        <p:nvSpPr>
          <p:cNvPr id="23" name="Oval 22"/>
          <p:cNvSpPr/>
          <p:nvPr/>
        </p:nvSpPr>
        <p:spPr>
          <a:xfrm>
            <a:off x="3432524" y="5132674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3929022" y="4870895"/>
            <a:ext cx="1126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，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endParaRPr lang="zh-CN" alt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4354750" y="4328142"/>
            <a:ext cx="1126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0</a:t>
            </a:r>
            <a:r>
              <a:rPr lang="zh-CN" altLang="en-US" sz="1800" dirty="0"/>
              <a:t>）</a:t>
            </a:r>
            <a:endParaRPr lang="zh-CN" altLang="en-US" sz="1800" dirty="0"/>
          </a:p>
        </p:txBody>
      </p:sp>
      <p:cxnSp>
        <p:nvCxnSpPr>
          <p:cNvPr id="26" name="Straight Arrow Connector 25"/>
          <p:cNvCxnSpPr>
            <a:stCxn id="6" idx="6"/>
            <a:endCxn id="11" idx="1"/>
          </p:cNvCxnSpPr>
          <p:nvPr/>
        </p:nvCxnSpPr>
        <p:spPr>
          <a:xfrm>
            <a:off x="3535684" y="4217111"/>
            <a:ext cx="1903540" cy="92379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7"/>
            <a:endCxn id="8" idx="3"/>
          </p:cNvCxnSpPr>
          <p:nvPr/>
        </p:nvCxnSpPr>
        <p:spPr>
          <a:xfrm flipV="1">
            <a:off x="5525154" y="5215462"/>
            <a:ext cx="1354062" cy="95129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0930" y="5791835"/>
            <a:ext cx="1109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0</a:t>
            </a:r>
            <a:r>
              <a:rPr lang="zh-CN" altLang="en-US" sz="1800" dirty="0"/>
              <a:t>）</a:t>
            </a:r>
            <a:endParaRPr lang="zh-CN" alt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6051079" y="5664793"/>
            <a:ext cx="1126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0</a:t>
            </a:r>
            <a:r>
              <a:rPr lang="zh-CN" altLang="en-US" sz="1800" dirty="0"/>
              <a:t>）</a:t>
            </a:r>
            <a:endParaRPr lang="zh-CN" alt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1837378" y="4244856"/>
            <a:ext cx="1126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0</a:t>
            </a:r>
            <a:r>
              <a:rPr lang="zh-CN" altLang="en-US" sz="1800" dirty="0"/>
              <a:t>）</a:t>
            </a:r>
            <a:endParaRPr lang="zh-CN" altLang="en-US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5680499" y="4846765"/>
            <a:ext cx="1126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，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endParaRPr lang="zh-CN" alt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2395208" y="4864501"/>
            <a:ext cx="1126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，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182245" y="6757670"/>
            <a:ext cx="87801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此处增流的实现：首先检测到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sab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这条路完全没有流量，我们可以假想存在一条轮</a:t>
            </a:r>
            <a:endParaRPr lang="zh-CN" altLang="en-US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5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5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5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5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991049" y="1763713"/>
            <a:ext cx="2917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5.5.2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（续）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452" name="矩形 6"/>
          <p:cNvSpPr>
            <a:spLocks noChangeArrowheads="1"/>
          </p:cNvSpPr>
          <p:nvPr/>
        </p:nvSpPr>
        <p:spPr bwMode="auto">
          <a:xfrm>
            <a:off x="459237" y="1277938"/>
            <a:ext cx="4979987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(4)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增流路径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网络流问题</a:t>
            </a:r>
            <a:endParaRPr lang="zh-CN" altLang="en-US" dirty="0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/>
        </p:nvGraphicFramePr>
        <p:xfrm>
          <a:off x="1239967" y="2248016"/>
          <a:ext cx="6046789" cy="1923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06" name="Image" r:id="rId1" imgW="6048375" imgH="1924050" progId="Photoshop.Image.13">
                  <p:embed/>
                </p:oleObj>
              </mc:Choice>
              <mc:Fallback>
                <p:oleObj name="Image" r:id="rId1" imgW="6048375" imgH="1924050" progId="Photoshop.Image.13">
                  <p:embed/>
                  <p:pic>
                    <p:nvPicPr>
                      <p:cNvPr id="0" name="图片 3953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9967" y="2248016"/>
                        <a:ext cx="6046789" cy="1923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3413764" y="4198096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Oval 8"/>
          <p:cNvSpPr/>
          <p:nvPr/>
        </p:nvSpPr>
        <p:spPr>
          <a:xfrm>
            <a:off x="6861361" y="515334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Oval 9"/>
          <p:cNvSpPr/>
          <p:nvPr/>
        </p:nvSpPr>
        <p:spPr>
          <a:xfrm>
            <a:off x="1856530" y="5196447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Oval 10"/>
          <p:cNvSpPr/>
          <p:nvPr/>
        </p:nvSpPr>
        <p:spPr>
          <a:xfrm>
            <a:off x="5421089" y="6190848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Oval 11"/>
          <p:cNvSpPr/>
          <p:nvPr/>
        </p:nvSpPr>
        <p:spPr>
          <a:xfrm>
            <a:off x="5421369" y="5164996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3" name="Straight Arrow Connector 12"/>
          <p:cNvCxnSpPr>
            <a:stCxn id="23" idx="5"/>
            <a:endCxn id="11" idx="2"/>
          </p:cNvCxnSpPr>
          <p:nvPr/>
        </p:nvCxnSpPr>
        <p:spPr>
          <a:xfrm>
            <a:off x="3536589" y="5278684"/>
            <a:ext cx="1884500" cy="97312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6"/>
            <a:endCxn id="9" idx="2"/>
          </p:cNvCxnSpPr>
          <p:nvPr/>
        </p:nvCxnSpPr>
        <p:spPr>
          <a:xfrm flipV="1">
            <a:off x="5543289" y="5214302"/>
            <a:ext cx="1318072" cy="1165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6"/>
            <a:endCxn id="23" idx="2"/>
          </p:cNvCxnSpPr>
          <p:nvPr/>
        </p:nvCxnSpPr>
        <p:spPr>
          <a:xfrm flipV="1">
            <a:off x="1978450" y="5235579"/>
            <a:ext cx="1454074" cy="2182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3" idx="6"/>
            <a:endCxn id="12" idx="2"/>
          </p:cNvCxnSpPr>
          <p:nvPr/>
        </p:nvCxnSpPr>
        <p:spPr>
          <a:xfrm flipV="1">
            <a:off x="3554444" y="5225956"/>
            <a:ext cx="1866925" cy="96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70755" y="4321846"/>
            <a:ext cx="1471024" cy="91214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65599" y="50727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s</a:t>
            </a:r>
            <a:endParaRPr lang="zh-CN" altLang="zh-CN" sz="1800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7005423" y="5011781"/>
            <a:ext cx="18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t</a:t>
            </a:r>
            <a:endParaRPr lang="zh-CN" altLang="zh-CN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5358281" y="481170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b</a:t>
            </a:r>
            <a:endParaRPr lang="zh-CN" altLang="zh-CN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3337031" y="52424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c</a:t>
            </a:r>
            <a:endParaRPr lang="zh-CN" altLang="zh-CN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5524874" y="6107926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d</a:t>
            </a:r>
            <a:endParaRPr lang="zh-CN" altLang="zh-CN" sz="1800" dirty="0"/>
          </a:p>
        </p:txBody>
      </p:sp>
      <p:sp>
        <p:nvSpPr>
          <p:cNvPr id="23" name="Oval 22"/>
          <p:cNvSpPr/>
          <p:nvPr/>
        </p:nvSpPr>
        <p:spPr>
          <a:xfrm>
            <a:off x="3432524" y="5174619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4" name="Straight Arrow Connector 23"/>
          <p:cNvCxnSpPr>
            <a:stCxn id="8" idx="6"/>
            <a:endCxn id="12" idx="1"/>
          </p:cNvCxnSpPr>
          <p:nvPr/>
        </p:nvCxnSpPr>
        <p:spPr>
          <a:xfrm>
            <a:off x="3535684" y="4259056"/>
            <a:ext cx="1903540" cy="92379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7"/>
            <a:endCxn id="9" idx="3"/>
          </p:cNvCxnSpPr>
          <p:nvPr/>
        </p:nvCxnSpPr>
        <p:spPr>
          <a:xfrm flipV="1">
            <a:off x="5525154" y="5257407"/>
            <a:ext cx="1354062" cy="95129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32231" y="440846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(1,1)</a:t>
            </a:r>
            <a:endParaRPr lang="zh-CN" altLang="zh-CN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484753" y="52143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(2,2)</a:t>
            </a:r>
            <a:endParaRPr lang="zh-CN" altLang="zh-CN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4370994" y="436455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(1,1)</a:t>
            </a:r>
            <a:endParaRPr lang="zh-CN" altLang="zh-CN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5861558" y="488807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(2,2)</a:t>
            </a:r>
            <a:endParaRPr lang="zh-CN" altLang="zh-CN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3934129" y="576524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(1,1)</a:t>
            </a:r>
            <a:endParaRPr lang="zh-CN" altLang="zh-CN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6064367" y="570673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(1,1)</a:t>
            </a:r>
            <a:endParaRPr lang="zh-CN" altLang="zh-CN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4149261" y="524247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(2,1)</a:t>
            </a:r>
            <a:endParaRPr lang="zh-CN" altLang="zh-CN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240030" y="6477000"/>
            <a:ext cx="8903970" cy="2489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此时的δ=1，从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sabcdt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增流的过程按照之前的理解：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– 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t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从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d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增加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1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–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d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从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c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增加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1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– 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c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流给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b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的要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-1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– 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a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流向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b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的要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+1</a:t>
            </a:r>
            <a:endParaRPr kumimoji="1" lang="zh-CN" altLang="en-US" b="1" i="0" u="none" strike="noStrike" kern="1200" cap="none" spc="0" normalizeH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–  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s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流向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a+1</a:t>
            </a:r>
            <a:endParaRPr lang="en-US" altLang="zh-CN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9" name="Rectangle 3"/>
          <p:cNvSpPr>
            <a:spLocks noChangeArrowheads="1"/>
          </p:cNvSpPr>
          <p:nvPr/>
        </p:nvSpPr>
        <p:spPr bwMode="auto">
          <a:xfrm>
            <a:off x="635902" y="1757363"/>
            <a:ext cx="8191500" cy="26407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–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对于前向边，如果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，或者对于后退边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则为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饱和边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–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对于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一条路径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P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st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上的所有边，如果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前向边都有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&lt;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ij</a:t>
            </a:r>
            <a:r>
              <a:rPr kumimoji="1" lang="zh-CN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</a:t>
            </a:r>
            <a:endParaRPr kumimoji="1" lang="zh-CN" altLang="en-US" sz="2400" b="1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后向边都有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&gt;0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 则称这条道路为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可增流路径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，令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217540" name="Object 2"/>
          <p:cNvGraphicFramePr>
            <a:graphicFrameLocks noChangeAspect="1"/>
          </p:cNvGraphicFramePr>
          <p:nvPr/>
        </p:nvGraphicFramePr>
        <p:xfrm>
          <a:off x="1632585" y="3657600"/>
          <a:ext cx="5570220" cy="175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64" name="公式" r:id="rId1" imgW="2082800" imgH="762000" progId="Equation.3">
                  <p:embed/>
                </p:oleObj>
              </mc:Choice>
              <mc:Fallback>
                <p:oleObj name="公式" r:id="rId1" imgW="2082800" imgH="762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585" y="3657600"/>
                        <a:ext cx="5570220" cy="17513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7541" name="Rectangle 5"/>
          <p:cNvSpPr>
            <a:spLocks noChangeArrowheads="1"/>
          </p:cNvSpPr>
          <p:nvPr/>
        </p:nvSpPr>
        <p:spPr bwMode="auto">
          <a:xfrm>
            <a:off x="872440" y="5273675"/>
            <a:ext cx="79660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–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只要可增流路径存在，便可使网络流量得到相应增加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5" name="矩形 6"/>
          <p:cNvSpPr>
            <a:spLocks noChangeArrowheads="1"/>
          </p:cNvSpPr>
          <p:nvPr/>
        </p:nvSpPr>
        <p:spPr bwMode="auto">
          <a:xfrm>
            <a:off x="488265" y="1277938"/>
            <a:ext cx="4979987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(4)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增流路径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网络流问题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585" y="5826760"/>
            <a:ext cx="5364480" cy="22783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6070" y="8262620"/>
            <a:ext cx="88506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比如这个图，在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sabcdt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这条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Pst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上，前向边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sa=1-0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，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ab=1-0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，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bc=2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，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cd=1-0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，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dt=1-0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，从而得出δ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=1</a:t>
            </a:r>
            <a:endParaRPr lang="en-US" altLang="zh-CN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4514850" y="3351530"/>
          <a:ext cx="114300" cy="15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139700" imgH="177165" progId="Equation.KSEE3">
                  <p:embed/>
                </p:oleObj>
              </mc:Choice>
              <mc:Fallback>
                <p:oleObj name="" r:id="rId4" imgW="139700" imgH="177165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51530"/>
                        <a:ext cx="114300" cy="15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514850" y="3351530"/>
          <a:ext cx="114300" cy="15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139700" imgH="177165" progId="Equation.KSEE3">
                  <p:embed/>
                </p:oleObj>
              </mc:Choice>
              <mc:Fallback>
                <p:oleObj name="" r:id="rId6" imgW="139700" imgH="177165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14850" y="3351530"/>
                        <a:ext cx="114300" cy="15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4514850" y="3351530"/>
          <a:ext cx="114300" cy="15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8" imgW="139700" imgH="177165" progId="Equation.KSEE3">
                  <p:embed/>
                </p:oleObj>
              </mc:Choice>
              <mc:Fallback>
                <p:oleObj name="" r:id="rId8" imgW="139700" imgH="177165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14850" y="3351530"/>
                        <a:ext cx="114300" cy="15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4514850" y="3351530"/>
          <a:ext cx="114300" cy="15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0" imgW="139700" imgH="177165" progId="Equation.KSEE3">
                  <p:embed/>
                </p:oleObj>
              </mc:Choice>
              <mc:Fallback>
                <p:oleObj name="" r:id="rId10" imgW="139700" imgH="177165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14850" y="3351530"/>
                        <a:ext cx="114300" cy="15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4184650" y="3326130"/>
          <a:ext cx="774700" cy="205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2" imgW="800100" imgH="241300" progId="Equation.KSEE3">
                  <p:embed/>
                </p:oleObj>
              </mc:Choice>
              <mc:Fallback>
                <p:oleObj name="" r:id="rId12" imgW="800100" imgH="2413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84650" y="3326130"/>
                        <a:ext cx="774700" cy="205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/>
          <p:nvPr/>
        </p:nvGraphicFramePr>
        <p:xfrm>
          <a:off x="4184650" y="3326130"/>
          <a:ext cx="774700" cy="205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4" imgW="800100" imgH="241300" progId="Equation.KSEE3">
                  <p:embed/>
                </p:oleObj>
              </mc:Choice>
              <mc:Fallback>
                <p:oleObj name="" r:id="rId14" imgW="800100" imgH="241300" progId="Equation.KSEE3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84650" y="3326130"/>
                        <a:ext cx="774700" cy="205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/>
          <p:nvPr/>
        </p:nvGraphicFramePr>
        <p:xfrm>
          <a:off x="4184650" y="3326130"/>
          <a:ext cx="774700" cy="205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6" imgW="800100" imgH="241300" progId="Equation.KSEE3">
                  <p:embed/>
                </p:oleObj>
              </mc:Choice>
              <mc:Fallback>
                <p:oleObj name="" r:id="rId16" imgW="800100" imgH="241300" progId="Equation.KSEE3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84650" y="3326130"/>
                        <a:ext cx="774700" cy="205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/>
          <p:nvPr/>
        </p:nvGraphicFramePr>
        <p:xfrm>
          <a:off x="4184650" y="3326130"/>
          <a:ext cx="774700" cy="205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8" imgW="800100" imgH="241300" progId="Equation.KSEE3">
                  <p:embed/>
                </p:oleObj>
              </mc:Choice>
              <mc:Fallback>
                <p:oleObj name="" r:id="rId18" imgW="800100" imgH="241300" progId="Equation.KSEE3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184650" y="3326130"/>
                        <a:ext cx="774700" cy="205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/>
          <p:nvPr/>
        </p:nvGraphicFramePr>
        <p:xfrm>
          <a:off x="4184650" y="3326130"/>
          <a:ext cx="774700" cy="205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20" imgW="800100" imgH="241300" progId="Equation.KSEE3">
                  <p:embed/>
                </p:oleObj>
              </mc:Choice>
              <mc:Fallback>
                <p:oleObj name="" r:id="rId20" imgW="800100" imgH="241300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184650" y="3326130"/>
                        <a:ext cx="774700" cy="205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1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1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1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754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444724" y="1974741"/>
            <a:ext cx="8621713" cy="2047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5.5.2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（最大流－最小割定理）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网络流图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中，其最大流量等于其所有割切的最小容量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				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注意分辨，割切是边集合，割切的容量是一个数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即：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218563" name="Object 2"/>
          <p:cNvGraphicFramePr>
            <a:graphicFrameLocks noChangeAspect="1"/>
          </p:cNvGraphicFramePr>
          <p:nvPr/>
        </p:nvGraphicFramePr>
        <p:xfrm>
          <a:off x="1484900" y="2799333"/>
          <a:ext cx="2716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96" name="公式" r:id="rId1" imgW="1346200" imgH="228600" progId="Equation.3">
                  <p:embed/>
                </p:oleObj>
              </mc:Choice>
              <mc:Fallback>
                <p:oleObj name="公式" r:id="rId1" imgW="13462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900" y="2799333"/>
                        <a:ext cx="27162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565" name="Rectangle 5"/>
          <p:cNvSpPr>
            <a:spLocks noChangeArrowheads="1"/>
          </p:cNvSpPr>
          <p:nvPr/>
        </p:nvSpPr>
        <p:spPr bwMode="auto">
          <a:xfrm>
            <a:off x="444724" y="3865454"/>
            <a:ext cx="8640763" cy="42462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证明： 设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是一个最大流，流量为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w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，用下面的方法定义点集  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(1)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令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s∈S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;    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(2)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中的所有点，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若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x∈S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x,y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是前向边且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xy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&lt;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xy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，则令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y∈S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若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x∈S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y,x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是后向边且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yx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&gt;0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，则令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y∈S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则必有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否则存在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的一条增流路径，与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是最大流矛盾。因此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（t如果在S内，那么按照前文的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δ计算方法，会存在增流道路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）（注意到S集合内的点，只要两点间构成了通路（这个通路甚至可以有某些边是逆序的，甚至很多边接连着是逆序的，都无所谓），那么两点间必然可以增流）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graphicFrame>
        <p:nvGraphicFramePr>
          <p:cNvPr id="1218566" name="Object 3"/>
          <p:cNvGraphicFramePr>
            <a:graphicFrameLocks noChangeAspect="1"/>
          </p:cNvGraphicFramePr>
          <p:nvPr/>
        </p:nvGraphicFramePr>
        <p:xfrm>
          <a:off x="2483709" y="6598449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97" name="公式" r:id="rId3" imgW="165100" imgH="203200" progId="Equation.3">
                  <p:embed/>
                </p:oleObj>
              </mc:Choice>
              <mc:Fallback>
                <p:oleObj name="公式" r:id="rId3" imgW="1651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09" y="6598449"/>
                        <a:ext cx="3333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67" name="Object 4"/>
          <p:cNvGraphicFramePr>
            <a:graphicFrameLocks noChangeAspect="1"/>
          </p:cNvGraphicFramePr>
          <p:nvPr/>
        </p:nvGraphicFramePr>
        <p:xfrm>
          <a:off x="1962374" y="6189009"/>
          <a:ext cx="668020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98" name="公式" r:id="rId5" imgW="330200" imgH="177165" progId="Equation.3">
                  <p:embed/>
                </p:oleObj>
              </mc:Choice>
              <mc:Fallback>
                <p:oleObj name="公式" r:id="rId5" imgW="330200" imgH="17716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374" y="6189009"/>
                        <a:ext cx="668020" cy="3543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矩形 6"/>
          <p:cNvSpPr>
            <a:spLocks noChangeArrowheads="1"/>
          </p:cNvSpPr>
          <p:nvPr/>
        </p:nvSpPr>
        <p:spPr bwMode="auto">
          <a:xfrm>
            <a:off x="444720" y="1277938"/>
            <a:ext cx="4979987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(5)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最大流－最小割定理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网络流问题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-58420" y="8023860"/>
            <a:ext cx="9144000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我们先创建一个空集合，然后把起点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s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包含进去。注意到，此时每条边都已经有了</a:t>
            </a:r>
            <a:r>
              <a:rPr lang="en-US" altLang="zh-CN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f</a:t>
            </a:r>
            <a:r>
              <a:rPr lang="en-US" altLang="zh-CN" i="1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xy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，但是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S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中现在仍然只有起点。我们先选出从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S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中选出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s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，然后按照（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2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）来不断扩大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S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，直到无法扩大。</a:t>
            </a:r>
            <a:endParaRPr lang="zh-CN" altLang="en-US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楷体_GB2312" pitchFamily="49" charset="-122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在（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2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）中，一个关键的步骤是如何理解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“</a:t>
            </a:r>
            <a:r>
              <a:rPr lang="en-US" altLang="zh-CN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(</a:t>
            </a:r>
            <a:r>
              <a:rPr lang="en-US" altLang="zh-CN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y,x</a:t>
            </a:r>
            <a:r>
              <a:rPr lang="en-US" altLang="zh-CN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)</a:t>
            </a:r>
            <a:r>
              <a:rPr lang="zh-CN" altLang="en-US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是后向边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”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。这里注意到，我们先有了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S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中的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x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，随后再来判断（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y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，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x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），那么此处所谓的后向边，就是指起点不在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S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中，且射入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x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的边。</a:t>
            </a:r>
            <a:endParaRPr lang="zh-CN" altLang="en-US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楷体_GB2312" pitchFamily="49" charset="-122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而前文的后向边指的是在具体某条道路上，该边的方向与从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s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到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t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的方向反向。</a:t>
            </a:r>
            <a:endParaRPr lang="zh-CN" altLang="en-US" i="1" baseline="-250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8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8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8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18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18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1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9586" name="Object 2"/>
          <p:cNvGraphicFramePr>
            <a:graphicFrameLocks noChangeAspect="1"/>
          </p:cNvGraphicFramePr>
          <p:nvPr/>
        </p:nvGraphicFramePr>
        <p:xfrm>
          <a:off x="2898998" y="4940300"/>
          <a:ext cx="2716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74" name="公式" r:id="rId1" imgW="1346200" imgH="228600" progId="Equation.3">
                  <p:embed/>
                </p:oleObj>
              </mc:Choice>
              <mc:Fallback>
                <p:oleObj name="公式" r:id="rId1" imgW="13462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998" y="4940300"/>
                        <a:ext cx="27162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588" name="Rectangle 4"/>
          <p:cNvSpPr>
            <a:spLocks noChangeArrowheads="1"/>
          </p:cNvSpPr>
          <p:nvPr/>
        </p:nvSpPr>
        <p:spPr bwMode="auto">
          <a:xfrm>
            <a:off x="559023" y="1881188"/>
            <a:ext cx="8640762" cy="1828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： 根据前面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的生成定义，任意满足                    的边，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x,y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为前向边，只能是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xy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xy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；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y,x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为后向边，只能是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yx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=0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；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代入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w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的计算公式得：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6543898" y="1881188"/>
          <a:ext cx="1641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75" name="公式" r:id="rId3" imgW="812165" imgH="228600" progId="Equation.3">
                  <p:embed/>
                </p:oleObj>
              </mc:Choice>
              <mc:Fallback>
                <p:oleObj name="公式" r:id="rId3" imgW="812165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898" y="1881188"/>
                        <a:ext cx="16414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90" name="Object 4"/>
          <p:cNvGraphicFramePr>
            <a:graphicFrameLocks noChangeAspect="1"/>
          </p:cNvGraphicFramePr>
          <p:nvPr/>
        </p:nvGraphicFramePr>
        <p:xfrm>
          <a:off x="2023650" y="3816350"/>
          <a:ext cx="440817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76" name="公式" r:id="rId5" imgW="2184400" imgH="457200" progId="Equation.3">
                  <p:embed/>
                </p:oleObj>
              </mc:Choice>
              <mc:Fallback>
                <p:oleObj name="公式" r:id="rId5" imgW="2184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650" y="3816350"/>
                        <a:ext cx="440817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91" name="Object 5"/>
          <p:cNvGraphicFramePr>
            <a:graphicFrameLocks noChangeAspect="1"/>
          </p:cNvGraphicFramePr>
          <p:nvPr/>
        </p:nvGraphicFramePr>
        <p:xfrm>
          <a:off x="1615187" y="5574348"/>
          <a:ext cx="263969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77" name="公式" r:id="rId7" imgW="1308100" imgH="228600" progId="Equation.3">
                  <p:embed/>
                </p:oleObj>
              </mc:Choice>
              <mc:Fallback>
                <p:oleObj name="公式" r:id="rId7" imgW="1308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187" y="5574348"/>
                        <a:ext cx="263969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592" name="Rectangle 8"/>
          <p:cNvSpPr>
            <a:spLocks noChangeArrowheads="1"/>
          </p:cNvSpPr>
          <p:nvPr/>
        </p:nvSpPr>
        <p:spPr bwMode="auto">
          <a:xfrm>
            <a:off x="873348" y="4895850"/>
            <a:ext cx="196720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由定理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5.5.1,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219593" name="Rectangle 9"/>
          <p:cNvSpPr>
            <a:spLocks noChangeArrowheads="1"/>
          </p:cNvSpPr>
          <p:nvPr/>
        </p:nvSpPr>
        <p:spPr bwMode="auto">
          <a:xfrm>
            <a:off x="828898" y="5616575"/>
            <a:ext cx="57900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故 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2298" name="矩形 6"/>
          <p:cNvSpPr>
            <a:spLocks noChangeArrowheads="1"/>
          </p:cNvSpPr>
          <p:nvPr/>
        </p:nvSpPr>
        <p:spPr bwMode="auto">
          <a:xfrm>
            <a:off x="444723" y="1277938"/>
            <a:ext cx="4979987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(5)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最大流－最小割定理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网络流问题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44500" y="6209030"/>
            <a:ext cx="86988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/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这里的逻辑有些绕，注意到，我们已知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w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会比任意的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C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都小，然后我们又找到了一个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C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，使得这个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C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恰好等于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w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，那么必有这个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C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就是最小的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C</a:t>
            </a:r>
            <a:r>
              <a:rPr lang="zh-CN" altLang="en-US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，且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_GB2312" pitchFamily="49" charset="-122"/>
                <a:sym typeface="+mn-ea"/>
              </a:rPr>
              <a:t>max w=W=minC</a:t>
            </a:r>
            <a:endParaRPr lang="en-US" altLang="zh-CN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楷体_GB2312" pitchFamily="49" charset="-122"/>
              <a:sym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4330700" y="3330575"/>
          <a:ext cx="4826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508000" imgH="228600" progId="Equation.KSEE3">
                  <p:embed/>
                </p:oleObj>
              </mc:Choice>
              <mc:Fallback>
                <p:oleObj name="" r:id="rId9" imgW="508000" imgH="2286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30700" y="3330575"/>
                        <a:ext cx="4826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9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9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9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1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1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1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1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1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592" grpId="0"/>
      <p:bldP spid="121959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757913" y="2878138"/>
            <a:ext cx="8415338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网络从发点到收点的各通路中，由容量决定其通过能力，最小割则是此路中的咽喉部分，或者叫瓶口，其容积最小，它决定了整个网络 的最大通过能力。要提高整个网络的运输能力，必须首先改造这个咽喉部份的通过能力。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5" name="Text Box 4"/>
          <p:cNvSpPr txBox="1">
            <a:spLocks noChangeArrowheads="1"/>
          </p:cNvSpPr>
          <p:nvPr/>
        </p:nvSpPr>
        <p:spPr bwMode="auto">
          <a:xfrm>
            <a:off x="543601" y="1903413"/>
            <a:ext cx="504031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最小割的物理意义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7" name="矩形 6"/>
          <p:cNvSpPr>
            <a:spLocks noChangeArrowheads="1"/>
          </p:cNvSpPr>
          <p:nvPr/>
        </p:nvSpPr>
        <p:spPr bwMode="auto">
          <a:xfrm>
            <a:off x="473751" y="1277938"/>
            <a:ext cx="4979987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(5)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最大流－最小割定理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网络流问题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匹配与网络流</a:t>
            </a:r>
            <a:endParaRPr lang="zh-CN" altLang="en-US" dirty="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0571" y="1314450"/>
            <a:ext cx="7632700" cy="4572000"/>
          </a:xfrm>
        </p:spPr>
        <p:txBody>
          <a:bodyPr/>
          <a:lstStyle/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 </a:t>
            </a:r>
            <a:r>
              <a:rPr lang="zh-CN" altLang="zh-CN" dirty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二分图的最大匹配</a:t>
            </a:r>
            <a:endParaRPr lang="zh-CN" altLang="zh-CN" dirty="0">
              <a:solidFill>
                <a:srgbClr val="A3A3A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 </a:t>
            </a:r>
            <a:r>
              <a:rPr lang="zh-CN" altLang="zh-CN" dirty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完全匹配</a:t>
            </a:r>
            <a:endParaRPr lang="zh-CN" altLang="zh-CN" dirty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 </a:t>
            </a:r>
            <a:r>
              <a:rPr lang="zh-CN" altLang="zh-CN" dirty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最佳匹配算法</a:t>
            </a:r>
            <a:endParaRPr lang="zh-CN" altLang="en-US" dirty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  </a:t>
            </a:r>
            <a:r>
              <a:rPr lang="zh-CN" alt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匹配应用举例</a:t>
            </a:r>
            <a:endParaRPr lang="zh-CN" altLang="zh-CN" dirty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  </a:t>
            </a:r>
            <a:r>
              <a:rPr lang="zh-CN" altLang="zh-CN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网络流图</a:t>
            </a:r>
            <a:endParaRPr lang="zh-CN" altLang="zh-CN" dirty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 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Ford-Fulkerson最大流标号算法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5.7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最大流的Edmonds-Karp算法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最小费用流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/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连接符 44"/>
          <p:cNvCxnSpPr/>
          <p:nvPr/>
        </p:nvCxnSpPr>
        <p:spPr>
          <a:xfrm flipV="1">
            <a:off x="6917862" y="2570036"/>
            <a:ext cx="1034135" cy="6216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6828968" y="1791612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7939292" y="1798872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6828968" y="2466525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7939292" y="2488299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6807197" y="3148695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7917521" y="3141441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814454" y="3772813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6814454" y="4302582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6807197" y="4919439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6415313" y="1614206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313" y="1614206"/>
                <a:ext cx="290286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187" t="-10" r="-14000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6422570" y="2985803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70" y="2985803"/>
                <a:ext cx="29028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2" t="-9" r="-14125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6422570" y="2281859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70" y="2281859"/>
                <a:ext cx="29028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2" t="-82" r="-14125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6466112" y="4778315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112" y="4778315"/>
                <a:ext cx="29028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87" t="-156" r="-14001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6444341" y="4154204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341" y="4154204"/>
                <a:ext cx="29028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4" t="-9" r="-14063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6422570" y="3622745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70" y="3622745"/>
                <a:ext cx="29028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2" t="-19" r="-14125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8033657" y="1628720"/>
                <a:ext cx="341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657" y="1628720"/>
                <a:ext cx="34108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80" t="-157" r="106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8040915" y="3000317"/>
                <a:ext cx="386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915" y="3000317"/>
                <a:ext cx="38691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41" t="-156" r="28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8040915" y="2296373"/>
                <a:ext cx="386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915" y="2296373"/>
                <a:ext cx="3869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41" t="-58" r="28" b="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8084456" y="4792829"/>
                <a:ext cx="343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56" y="4792829"/>
                <a:ext cx="343369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79" t="-131" r="31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8062685" y="4168718"/>
                <a:ext cx="365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85" y="4168718"/>
                <a:ext cx="36514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25" t="-156" r="29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8040915" y="3637259"/>
                <a:ext cx="386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915" y="3637259"/>
                <a:ext cx="386912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41" t="-166" r="28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连接符 63"/>
          <p:cNvCxnSpPr>
            <a:stCxn id="96" idx="6"/>
            <a:endCxn id="97" idx="2"/>
          </p:cNvCxnSpPr>
          <p:nvPr/>
        </p:nvCxnSpPr>
        <p:spPr>
          <a:xfrm>
            <a:off x="6945082" y="1849212"/>
            <a:ext cx="994210" cy="72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92" idx="6"/>
            <a:endCxn id="95" idx="3"/>
          </p:cNvCxnSpPr>
          <p:nvPr/>
        </p:nvCxnSpPr>
        <p:spPr>
          <a:xfrm flipV="1">
            <a:off x="6923311" y="2586628"/>
            <a:ext cx="1032986" cy="61966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96" idx="5"/>
            <a:endCxn id="93" idx="2"/>
          </p:cNvCxnSpPr>
          <p:nvPr/>
        </p:nvCxnSpPr>
        <p:spPr>
          <a:xfrm>
            <a:off x="6928077" y="1889941"/>
            <a:ext cx="989444" cy="13091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948701" y="4396470"/>
            <a:ext cx="994210" cy="72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6930568" y="4998813"/>
            <a:ext cx="994210" cy="72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2" idx="5"/>
            <a:endCxn id="91" idx="2"/>
          </p:cNvCxnSpPr>
          <p:nvPr/>
        </p:nvCxnSpPr>
        <p:spPr>
          <a:xfrm>
            <a:off x="6906306" y="3247024"/>
            <a:ext cx="1018472" cy="605163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4" idx="5"/>
            <a:endCxn id="91" idx="1"/>
          </p:cNvCxnSpPr>
          <p:nvPr/>
        </p:nvCxnSpPr>
        <p:spPr>
          <a:xfrm>
            <a:off x="6928077" y="2564854"/>
            <a:ext cx="1013706" cy="124660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90" idx="5"/>
            <a:endCxn id="89" idx="2"/>
          </p:cNvCxnSpPr>
          <p:nvPr/>
        </p:nvCxnSpPr>
        <p:spPr>
          <a:xfrm>
            <a:off x="6913563" y="3871142"/>
            <a:ext cx="1011215" cy="52532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88" idx="5"/>
            <a:endCxn id="87" idx="2"/>
          </p:cNvCxnSpPr>
          <p:nvPr/>
        </p:nvCxnSpPr>
        <p:spPr>
          <a:xfrm>
            <a:off x="6913563" y="4400911"/>
            <a:ext cx="1003958" cy="597902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94" idx="4"/>
            <a:endCxn id="87" idx="2"/>
          </p:cNvCxnSpPr>
          <p:nvPr/>
        </p:nvCxnSpPr>
        <p:spPr>
          <a:xfrm>
            <a:off x="6887025" y="2581725"/>
            <a:ext cx="1030496" cy="241708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019" name="Rectangle 3"/>
          <p:cNvSpPr>
            <a:spLocks noChangeArrowheads="1"/>
          </p:cNvSpPr>
          <p:nvPr/>
        </p:nvSpPr>
        <p:spPr bwMode="auto">
          <a:xfrm>
            <a:off x="639284" y="1268413"/>
            <a:ext cx="6570662" cy="48320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(2) U={x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},V=Φ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Γ(U)={y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  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∈Γ(U)-V  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U={x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},V={y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Γ(U)={y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 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∈Γ(U)-V     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U={x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},V={y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Γ(U)={y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∈Γ(U)-V 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U={x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},V={y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Γ(U)={y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∈Γ(U)-V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且非饱和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∴增广路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P=(x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M={ 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)}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r>
              <a:rPr lang="en-US" altLang="zh-CN" dirty="0"/>
              <a:t> </a:t>
            </a:r>
            <a:r>
              <a:rPr lang="zh-CN" altLang="en-US" dirty="0"/>
              <a:t>二分图的最大匹配</a:t>
            </a:r>
            <a:endParaRPr lang="zh-CN" altLang="en-US" dirty="0"/>
          </a:p>
        </p:txBody>
      </p:sp>
      <p:cxnSp>
        <p:nvCxnSpPr>
          <p:cNvPr id="7" name="直接连接符 6"/>
          <p:cNvCxnSpPr>
            <a:endCxn id="87" idx="3"/>
          </p:cNvCxnSpPr>
          <p:nvPr/>
        </p:nvCxnSpPr>
        <p:spPr>
          <a:xfrm>
            <a:off x="6880138" y="2555102"/>
            <a:ext cx="1054388" cy="24844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6923313" y="1857834"/>
            <a:ext cx="1059543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901184" y="3244520"/>
            <a:ext cx="1089278" cy="6386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90" idx="5"/>
            <a:endCxn id="89" idx="2"/>
          </p:cNvCxnSpPr>
          <p:nvPr/>
        </p:nvCxnSpPr>
        <p:spPr>
          <a:xfrm>
            <a:off x="6913563" y="3871142"/>
            <a:ext cx="1011215" cy="5253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4" idx="5"/>
            <a:endCxn id="91" idx="1"/>
          </p:cNvCxnSpPr>
          <p:nvPr/>
        </p:nvCxnSpPr>
        <p:spPr>
          <a:xfrm>
            <a:off x="6928077" y="2564854"/>
            <a:ext cx="1013706" cy="1246604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94" idx="5"/>
          </p:cNvCxnSpPr>
          <p:nvPr/>
        </p:nvCxnSpPr>
        <p:spPr>
          <a:xfrm>
            <a:off x="6928077" y="2564854"/>
            <a:ext cx="1047506" cy="12819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901184" y="4377968"/>
            <a:ext cx="1009089" cy="6004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90" idx="5"/>
            <a:endCxn id="89" idx="2"/>
          </p:cNvCxnSpPr>
          <p:nvPr/>
        </p:nvCxnSpPr>
        <p:spPr>
          <a:xfrm>
            <a:off x="6913563" y="3871142"/>
            <a:ext cx="1011215" cy="52532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88" idx="5"/>
            <a:endCxn id="87" idx="2"/>
          </p:cNvCxnSpPr>
          <p:nvPr/>
        </p:nvCxnSpPr>
        <p:spPr>
          <a:xfrm>
            <a:off x="6913563" y="4400911"/>
            <a:ext cx="1003958" cy="597902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94" idx="5"/>
            <a:endCxn id="91" idx="1"/>
          </p:cNvCxnSpPr>
          <p:nvPr/>
        </p:nvCxnSpPr>
        <p:spPr>
          <a:xfrm>
            <a:off x="6928077" y="2564854"/>
            <a:ext cx="1013706" cy="1246604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6901539" y="2581725"/>
            <a:ext cx="1030496" cy="241708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endCxn id="91" idx="2"/>
          </p:cNvCxnSpPr>
          <p:nvPr/>
        </p:nvCxnSpPr>
        <p:spPr>
          <a:xfrm>
            <a:off x="6906306" y="3261538"/>
            <a:ext cx="1018472" cy="590649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7924778" y="3794587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7924778" y="4338870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7917521" y="4941213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  <p:set>
                                      <p:cBhvr>
                                        <p:cTn id="22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6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2" dur="6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6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6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6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6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6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6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0" dur="6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6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6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0" dur="6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6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3" dur="6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8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1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11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6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3" dur="6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6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6" dur="6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6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11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6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5" dur="6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6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8" dur="6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7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  <p:set>
                                      <p:cBhvr>
                                        <p:cTn id="122" dur="7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110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110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5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110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ChangeArrowheads="1"/>
          </p:cNvSpPr>
          <p:nvPr/>
        </p:nvSpPr>
        <p:spPr bwMode="auto">
          <a:xfrm>
            <a:off x="908273" y="2174649"/>
            <a:ext cx="7831137" cy="14219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从一个可行流开始，寻求关于这个可行流的可增流路径，若存在，则可以经过调整，得到一个新的可行流，其流量比原来的可行流要大，重复这个过程，直到不存在关于该流的可增增流路径时就得到了最大流。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547910" y="1409474"/>
            <a:ext cx="504031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增流路径算法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1637" name="AutoShape 5"/>
          <p:cNvSpPr>
            <a:spLocks noChangeArrowheads="1"/>
          </p:cNvSpPr>
          <p:nvPr/>
        </p:nvSpPr>
        <p:spPr bwMode="auto">
          <a:xfrm>
            <a:off x="2894965" y="4379595"/>
            <a:ext cx="4781550" cy="771525"/>
          </a:xfrm>
          <a:prstGeom prst="cloudCallout">
            <a:avLst>
              <a:gd name="adj1" fmla="val 28106"/>
              <a:gd name="adj2" fmla="val -26199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如何寻找可增流路径？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5.6 Ford-Fulkerson</a:t>
            </a:r>
            <a:r>
              <a:rPr lang="zh-CN" altLang="en-US" sz="3600" dirty="0"/>
              <a:t>最大流标号算法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1637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515481" y="1314450"/>
            <a:ext cx="68865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Ford-Fulkerson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算法    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1957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559931" y="1989138"/>
            <a:ext cx="8551862" cy="4071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以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网络最大流等于最小割切容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量定理为基础，包含两个过程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(1)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标号过程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•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检查网络中是否存在关于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的增流路径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•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如果不存在，则由定理，此时的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是最大流分布，其流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量为最大流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•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否则在标号过程中最后能标到结点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t,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即存在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到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的增流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路径，转过程（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）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(2)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增流过程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•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确定一条从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到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的增流路径并修正这条路上的流，得到新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的容许流分布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f’,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再转（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）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5.6 Ford-Fulkerson</a:t>
            </a:r>
            <a:r>
              <a:rPr lang="zh-CN" altLang="en-US" sz="3600" dirty="0"/>
              <a:t>最大流标号算法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559931" y="1223963"/>
            <a:ext cx="8415337" cy="3969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Ford-Fulkerson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算法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Step0.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令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是任意一个流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例如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f=0).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给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一个永久标号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(-,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). 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Step1: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标号过程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已标号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如果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可找到一个未标号结点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j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+mn-ea"/>
              </a:rPr>
              <a:t>，则继续执行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标记结点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+mn-ea"/>
              </a:rPr>
              <a:t>，否则无法再找到可增流路径，结束</a:t>
            </a:r>
            <a:endParaRPr kumimoji="1" lang="en-US" altLang="zh-CN" sz="2000" b="1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a.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若存在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(v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)=a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且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f(a)&lt;c(a),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则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标号 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                                                                                  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b.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若存在边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)=a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且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f(a)&gt;0,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则给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标号 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Step2: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已被标号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则找到了一条增流路径，转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Step3,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否则迭代执行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step1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2.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Step3.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由点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开始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使用标号的第一个元素构造一条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增流路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p.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修改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得到新的流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代替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去掉除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外的所有点的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标号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返回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Step1.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这里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5904230" y="2667000"/>
          <a:ext cx="68770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76" name="公式" r:id="rId1" imgW="13716000" imgH="6400800" progId="Equation.3">
                  <p:embed/>
                </p:oleObj>
              </mc:Choice>
              <mc:Fallback>
                <p:oleObj name="公式" r:id="rId1" imgW="13716000" imgH="640080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904230" y="2667000"/>
                        <a:ext cx="687705" cy="320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6788150" y="2683510"/>
          <a:ext cx="2219960" cy="33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77" name="公式" r:id="rId3" imgW="41148000" imgH="6096000" progId="Equation.3">
                  <p:embed/>
                </p:oleObj>
              </mc:Choice>
              <mc:Fallback>
                <p:oleObj name="公式" r:id="rId3" imgW="41148000" imgH="60960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6788150" y="2683510"/>
                        <a:ext cx="2219960" cy="3327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5996940" y="3060700"/>
          <a:ext cx="607695" cy="2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78" name="公式" r:id="rId5" imgW="13716000" imgH="6400800" progId="Equation.3">
                  <p:embed/>
                </p:oleObj>
              </mc:Choice>
              <mc:Fallback>
                <p:oleObj name="公式" r:id="rId5" imgW="13716000" imgH="64008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5996940" y="3060700"/>
                        <a:ext cx="607695" cy="2838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6917690" y="3063875"/>
          <a:ext cx="169354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79" name="公式" r:id="rId7" imgW="32004000" imgH="6096000" progId="Equation.3">
                  <p:embed/>
                </p:oleObj>
              </mc:Choice>
              <mc:Fallback>
                <p:oleObj name="公式" r:id="rId7" imgW="32004000" imgH="60960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6917690" y="3063875"/>
                        <a:ext cx="1693545" cy="330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348548" y="5302613"/>
          <a:ext cx="3555386" cy="1124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80" name="公式" r:id="rId9" imgW="53949600" imgH="17068800" progId="Equation.3">
                  <p:embed/>
                </p:oleObj>
              </mc:Choice>
              <mc:Fallback>
                <p:oleObj name="公式" r:id="rId9" imgW="53949600" imgH="170688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2348548" y="5302613"/>
                        <a:ext cx="3555386" cy="112485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5.6 Ford-Fulkerson</a:t>
            </a:r>
            <a:r>
              <a:rPr lang="zh-CN" altLang="en-US" sz="3600" dirty="0"/>
              <a:t>最大流标号算法</a:t>
            </a:r>
            <a:endParaRPr lang="zh-CN" altLang="en-US" sz="3600" dirty="0"/>
          </a:p>
        </p:txBody>
      </p:sp>
      <p:pic>
        <p:nvPicPr>
          <p:cNvPr id="2" name="图片 1" descr="1621176597536_1621176534347-screenshot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2990830"/>
            <a:ext cx="9144000" cy="3582670"/>
          </a:xfrm>
          <a:prstGeom prst="rect">
            <a:avLst/>
          </a:prstGeom>
        </p:spPr>
      </p:pic>
      <p:pic>
        <p:nvPicPr>
          <p:cNvPr id="3" name="图片 2" descr="1621176612057_1621176527832-screenshot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" y="6858000"/>
            <a:ext cx="9143365" cy="618998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927100" y="1673225"/>
          <a:ext cx="6389688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84" name="Visio" r:id="rId1" imgW="2924175" imgH="1571625" progId="Visio.Drawing.11">
                  <p:embed/>
                </p:oleObj>
              </mc:Choice>
              <mc:Fallback>
                <p:oleObj name="Visio" r:id="rId1" imgW="2924175" imgH="157162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673225"/>
                        <a:ext cx="6389688" cy="369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08000" y="1328738"/>
            <a:ext cx="2917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5.6.1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6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5.6 Ford-Fulkerson</a:t>
            </a:r>
            <a:r>
              <a:rPr lang="zh-CN" altLang="en-US" sz="3600" dirty="0"/>
              <a:t>最大流标号算法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04794" y="1240292"/>
          <a:ext cx="7966075" cy="462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09" name="Visio" r:id="rId1" imgW="4876800" imgH="2692400" progId="Visio.Drawing.11">
                  <p:embed/>
                </p:oleObj>
              </mc:Choice>
              <mc:Fallback>
                <p:oleObj name="Visio" r:id="rId1" imgW="4876800" imgH="26924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4" y="1240292"/>
                        <a:ext cx="7966075" cy="462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812794" y="1328738"/>
            <a:ext cx="2917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5.6.1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6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5.6 Ford-Fulkerson</a:t>
            </a:r>
            <a:r>
              <a:rPr lang="zh-CN" altLang="en-US" sz="3600" dirty="0"/>
              <a:t>最大流标号算法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90280" y="1403350"/>
          <a:ext cx="7750175" cy="449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32" name="Visio" r:id="rId1" imgW="4775200" imgH="2692400" progId="Visio.Drawing.11">
                  <p:embed/>
                </p:oleObj>
              </mc:Choice>
              <mc:Fallback>
                <p:oleObj name="Visio" r:id="rId1" imgW="4775200" imgH="26924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80" y="1403350"/>
                        <a:ext cx="7750175" cy="449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98280" y="1328738"/>
            <a:ext cx="2917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5.6.1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6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5.6 Ford-Fulkerson</a:t>
            </a:r>
            <a:r>
              <a:rPr lang="zh-CN" altLang="en-US" sz="3600" dirty="0"/>
              <a:t>最大流标号算法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90280" y="1403350"/>
          <a:ext cx="7750175" cy="449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56" name="Visio" r:id="rId1" imgW="3601085" imgH="2032000" progId="Visio.Drawing.11">
                  <p:embed/>
                </p:oleObj>
              </mc:Choice>
              <mc:Fallback>
                <p:oleObj name="Visio" r:id="rId1" imgW="3601085" imgH="20320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80" y="1403350"/>
                        <a:ext cx="7750175" cy="449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98280" y="1328738"/>
            <a:ext cx="2917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5.6.1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6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5.6 Ford-Fulkerson</a:t>
            </a:r>
            <a:r>
              <a:rPr lang="zh-CN" altLang="en-US" sz="3600" dirty="0"/>
              <a:t>最大流标号算法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304794" y="1936750"/>
          <a:ext cx="7316788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80" name="Visio" r:id="rId1" imgW="3307715" imgH="1580515" progId="Visio.Drawing.11">
                  <p:embed/>
                </p:oleObj>
              </mc:Choice>
              <mc:Fallback>
                <p:oleObj name="Visio" r:id="rId1" imgW="3307715" imgH="158051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4" y="1936750"/>
                        <a:ext cx="7316788" cy="368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812794" y="1328738"/>
            <a:ext cx="2917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5.6.1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6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5.6 Ford-Fulkerson</a:t>
            </a:r>
            <a:r>
              <a:rPr lang="zh-CN" altLang="en-US" sz="3600" dirty="0"/>
              <a:t>最大流标号算法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3"/>
          <p:cNvSpPr txBox="1">
            <a:spLocks noChangeArrowheads="1"/>
          </p:cNvSpPr>
          <p:nvPr/>
        </p:nvSpPr>
        <p:spPr bwMode="auto">
          <a:xfrm>
            <a:off x="704163" y="1314450"/>
            <a:ext cx="68865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存在问题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7" name="Rectangle 4"/>
          <p:cNvSpPr>
            <a:spLocks noChangeArrowheads="1"/>
          </p:cNvSpPr>
          <p:nvPr/>
        </p:nvSpPr>
        <p:spPr bwMode="auto">
          <a:xfrm>
            <a:off x="954988" y="1989138"/>
            <a:ext cx="8210550" cy="2492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在算法中，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对结点的标号顺序是任意的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即可以任选一条s到t的增流路径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     每次所选的增流路径并不一定是最好的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     算法复杂性可能会依赖于任选的参数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深度优先搜索可增流路径，导致算法复杂度不确定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416675" y="4404801"/>
            <a:ext cx="2376488" cy="2122487"/>
            <a:chOff x="6416675" y="3608388"/>
            <a:chExt cx="2376488" cy="2122487"/>
          </a:xfrm>
        </p:grpSpPr>
        <p:sp>
          <p:nvSpPr>
            <p:cNvPr id="108548" name="Oval 5"/>
            <p:cNvSpPr>
              <a:spLocks noChangeArrowheads="1"/>
            </p:cNvSpPr>
            <p:nvPr/>
          </p:nvSpPr>
          <p:spPr bwMode="auto">
            <a:xfrm>
              <a:off x="7586663" y="3968750"/>
              <a:ext cx="180975" cy="1809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49" name="Oval 6"/>
            <p:cNvSpPr>
              <a:spLocks noChangeArrowheads="1"/>
            </p:cNvSpPr>
            <p:nvPr/>
          </p:nvSpPr>
          <p:spPr bwMode="auto">
            <a:xfrm>
              <a:off x="6686550" y="4598988"/>
              <a:ext cx="180975" cy="1809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0" name="Oval 7"/>
            <p:cNvSpPr>
              <a:spLocks noChangeArrowheads="1"/>
            </p:cNvSpPr>
            <p:nvPr/>
          </p:nvSpPr>
          <p:spPr bwMode="auto">
            <a:xfrm>
              <a:off x="7586663" y="5229225"/>
              <a:ext cx="180975" cy="1809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1" name="Oval 8"/>
            <p:cNvSpPr>
              <a:spLocks noChangeArrowheads="1"/>
            </p:cNvSpPr>
            <p:nvPr/>
          </p:nvSpPr>
          <p:spPr bwMode="auto">
            <a:xfrm>
              <a:off x="8442325" y="4643438"/>
              <a:ext cx="180975" cy="1809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2" name="Line 9"/>
            <p:cNvSpPr>
              <a:spLocks noChangeShapeType="1"/>
            </p:cNvSpPr>
            <p:nvPr/>
          </p:nvSpPr>
          <p:spPr bwMode="auto">
            <a:xfrm flipV="1">
              <a:off x="6777038" y="4103688"/>
              <a:ext cx="855662" cy="5857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3" name="Line 10"/>
            <p:cNvSpPr>
              <a:spLocks noChangeShapeType="1"/>
            </p:cNvSpPr>
            <p:nvPr/>
          </p:nvSpPr>
          <p:spPr bwMode="auto">
            <a:xfrm>
              <a:off x="6777038" y="4689475"/>
              <a:ext cx="855662" cy="6302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4" name="Line 11"/>
            <p:cNvSpPr>
              <a:spLocks noChangeShapeType="1"/>
            </p:cNvSpPr>
            <p:nvPr/>
          </p:nvSpPr>
          <p:spPr bwMode="auto">
            <a:xfrm>
              <a:off x="7677150" y="4059238"/>
              <a:ext cx="809625" cy="6302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5" name="Line 12"/>
            <p:cNvSpPr>
              <a:spLocks noChangeShapeType="1"/>
            </p:cNvSpPr>
            <p:nvPr/>
          </p:nvSpPr>
          <p:spPr bwMode="auto">
            <a:xfrm flipV="1">
              <a:off x="7721600" y="4733925"/>
              <a:ext cx="765175" cy="5397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6" name="Line 13"/>
            <p:cNvSpPr>
              <a:spLocks noChangeShapeType="1"/>
            </p:cNvSpPr>
            <p:nvPr/>
          </p:nvSpPr>
          <p:spPr bwMode="auto">
            <a:xfrm>
              <a:off x="7677150" y="4059238"/>
              <a:ext cx="0" cy="11699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7" name="Text Box 14"/>
            <p:cNvSpPr txBox="1">
              <a:spLocks noChangeArrowheads="1"/>
            </p:cNvSpPr>
            <p:nvPr/>
          </p:nvSpPr>
          <p:spPr bwMode="auto">
            <a:xfrm>
              <a:off x="6867525" y="4014788"/>
              <a:ext cx="449263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8" name="Rectangle 15"/>
            <p:cNvSpPr>
              <a:spLocks noChangeArrowheads="1"/>
            </p:cNvSpPr>
            <p:nvPr/>
          </p:nvSpPr>
          <p:spPr bwMode="auto">
            <a:xfrm>
              <a:off x="6911975" y="5003800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9" name="Rectangle 16"/>
            <p:cNvSpPr>
              <a:spLocks noChangeArrowheads="1"/>
            </p:cNvSpPr>
            <p:nvPr/>
          </p:nvSpPr>
          <p:spPr bwMode="auto">
            <a:xfrm>
              <a:off x="7993063" y="401478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60" name="Rectangle 17"/>
            <p:cNvSpPr>
              <a:spLocks noChangeArrowheads="1"/>
            </p:cNvSpPr>
            <p:nvPr/>
          </p:nvSpPr>
          <p:spPr bwMode="auto">
            <a:xfrm>
              <a:off x="8081963" y="4914900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61" name="Rectangle 18"/>
            <p:cNvSpPr>
              <a:spLocks noChangeArrowheads="1"/>
            </p:cNvSpPr>
            <p:nvPr/>
          </p:nvSpPr>
          <p:spPr bwMode="auto">
            <a:xfrm>
              <a:off x="7677150" y="446405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62" name="Rectangle 19"/>
            <p:cNvSpPr>
              <a:spLocks noChangeArrowheads="1"/>
            </p:cNvSpPr>
            <p:nvPr/>
          </p:nvSpPr>
          <p:spPr bwMode="auto">
            <a:xfrm>
              <a:off x="6416675" y="4554538"/>
              <a:ext cx="37465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 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63" name="Rectangle 20"/>
            <p:cNvSpPr>
              <a:spLocks noChangeArrowheads="1"/>
            </p:cNvSpPr>
            <p:nvPr/>
          </p:nvSpPr>
          <p:spPr bwMode="auto">
            <a:xfrm>
              <a:off x="8532813" y="4598988"/>
              <a:ext cx="26035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64" name="Rectangle 21"/>
            <p:cNvSpPr>
              <a:spLocks noChangeArrowheads="1"/>
            </p:cNvSpPr>
            <p:nvPr/>
          </p:nvSpPr>
          <p:spPr bwMode="auto">
            <a:xfrm>
              <a:off x="7542213" y="360838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65" name="Rectangle 22"/>
            <p:cNvSpPr>
              <a:spLocks noChangeArrowheads="1"/>
            </p:cNvSpPr>
            <p:nvPr/>
          </p:nvSpPr>
          <p:spPr bwMode="auto">
            <a:xfrm>
              <a:off x="7542213" y="5364163"/>
              <a:ext cx="32385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5.6 Ford-Fulkerson</a:t>
            </a:r>
            <a:r>
              <a:rPr lang="zh-CN" altLang="en-US" sz="3600" dirty="0"/>
              <a:t>最大流标号算法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6"/>
          <p:cNvSpPr txBox="1"/>
          <p:nvPr/>
        </p:nvSpPr>
        <p:spPr bwMode="auto">
          <a:xfrm>
            <a:off x="8369664" y="6338552"/>
            <a:ext cx="721218" cy="435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E2B4EB-2C10-4A97-A097-B01F5290303C}" type="slidenum"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09599" y="3237367"/>
            <a:ext cx="7772400" cy="3048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</a:rPr>
              <a:t>最多迭代多少次</a:t>
            </a:r>
            <a:r>
              <a:rPr kumimoji="1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</a:rPr>
              <a:t>即增广的次数</a:t>
            </a:r>
            <a:r>
              <a:rPr kumimoji="1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</a:rPr>
              <a:t>就很难估计，在最坏情况下，与边的容量有关；如上图：先增广 </a:t>
            </a:r>
            <a:r>
              <a:rPr kumimoji="1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</a:rPr>
              <a:t>s </a:t>
            </a:r>
            <a:r>
              <a:rPr kumimoji="1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  <a:sym typeface="Symbol" panose="05050102010706020507" pitchFamily="18" charset="2"/>
              </a:rPr>
              <a:t> u  v  t , </a:t>
            </a: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  <a:sym typeface="Symbol" panose="05050102010706020507" pitchFamily="18" charset="2"/>
              </a:rPr>
              <a:t>然后增广 </a:t>
            </a:r>
            <a:r>
              <a:rPr kumimoji="1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  <a:sym typeface="Symbol" panose="05050102010706020507" pitchFamily="18" charset="2"/>
              </a:rPr>
              <a:t>s  v  u  t</a:t>
            </a: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  <a:sym typeface="Symbol" panose="05050102010706020507" pitchFamily="18" charset="2"/>
              </a:rPr>
              <a:t>，每次只能增广 </a:t>
            </a:r>
            <a:r>
              <a:rPr kumimoji="1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  <a:sym typeface="Symbol" panose="05050102010706020507" pitchFamily="18" charset="2"/>
              </a:rPr>
              <a:t>个单位，故要增广</a:t>
            </a:r>
            <a:r>
              <a:rPr kumimoji="1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  <a:sym typeface="Symbol" panose="05050102010706020507" pitchFamily="18" charset="2"/>
              </a:rPr>
              <a:t>4000</a:t>
            </a: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  <a:sym typeface="Symbol" panose="05050102010706020507" pitchFamily="18" charset="2"/>
              </a:rPr>
              <a:t>次才能结束</a:t>
            </a:r>
            <a:endParaRPr kumimoji="1" lang="zh-CN" alt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楷体_GB2312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  <a:sym typeface="Symbol" panose="05050102010706020507" pitchFamily="18" charset="2"/>
              </a:rPr>
              <a:t>克服这种缺点的方法：</a:t>
            </a:r>
            <a:endParaRPr kumimoji="1" lang="zh-CN" alt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楷体_GB2312" pitchFamily="49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尽量先用路径长度最短（段数少）的增广链（</a:t>
            </a:r>
            <a:r>
              <a:rPr kumimoji="1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SAP</a:t>
            </a: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）</a:t>
            </a:r>
            <a:endParaRPr kumimoji="1" lang="zh-CN" altLang="en-US" sz="2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尽量不重复前面出现过的增广链</a:t>
            </a:r>
            <a:endParaRPr kumimoji="1" lang="zh-CN" altLang="en-US" sz="2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5.6 Ford-Fulkerson</a:t>
            </a:r>
            <a:r>
              <a:rPr lang="zh-CN" altLang="en-US" sz="3600" dirty="0"/>
              <a:t>算法复杂度</a:t>
            </a:r>
            <a:endParaRPr lang="zh-CN" altLang="en-US" sz="3600" dirty="0"/>
          </a:p>
        </p:txBody>
      </p:sp>
      <p:pic>
        <p:nvPicPr>
          <p:cNvPr id="58368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37064" y="1219881"/>
            <a:ext cx="3356973" cy="182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2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>
            <a:stCxn id="54" idx="6"/>
            <a:endCxn id="55" idx="2"/>
          </p:cNvCxnSpPr>
          <p:nvPr/>
        </p:nvCxnSpPr>
        <p:spPr>
          <a:xfrm>
            <a:off x="7082975" y="1498536"/>
            <a:ext cx="994210" cy="72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1043" name="Rectangle 3"/>
          <p:cNvSpPr>
            <a:spLocks noChangeArrowheads="1"/>
          </p:cNvSpPr>
          <p:nvPr/>
        </p:nvSpPr>
        <p:spPr bwMode="auto">
          <a:xfrm>
            <a:off x="393002" y="1377886"/>
            <a:ext cx="7335837" cy="48320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(3) U={x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},V= Φ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Γ(U)={y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∈Γ(U)-V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U={x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},V={y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Γ(U)={y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∈Γ(U)-V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U={x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},V={y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Γ(U)={y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Γ(U)=V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标记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结束。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因此其最大匹配是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 ={ 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)}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r>
              <a:rPr lang="en-US" altLang="zh-CN" dirty="0"/>
              <a:t> </a:t>
            </a:r>
            <a:r>
              <a:rPr lang="zh-CN" altLang="en-US" dirty="0"/>
              <a:t>二分图的最大匹配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4" idx="6"/>
            <a:endCxn id="55" idx="2"/>
          </p:cNvCxnSpPr>
          <p:nvPr/>
        </p:nvCxnSpPr>
        <p:spPr>
          <a:xfrm>
            <a:off x="7082975" y="1498536"/>
            <a:ext cx="994210" cy="72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6966861" y="1440936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077185" y="1448196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966861" y="2115849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8077185" y="2137623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945090" y="2798019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8055414" y="2790765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6952347" y="3422137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062671" y="3443911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952347" y="3951906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062671" y="3988194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945090" y="4568763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055414" y="4590537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6553206" y="1263530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6" y="1263530"/>
                <a:ext cx="290286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2" t="-139" r="-14185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6560463" y="2635127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463" y="2635127"/>
                <a:ext cx="29028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6" t="-139" r="-14092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6560463" y="1931183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463" y="1931183"/>
                <a:ext cx="29028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6" t="-40" r="-14092" b="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604005" y="4427639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5" y="4427639"/>
                <a:ext cx="29028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" t="-113" r="-14186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6582234" y="3803528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234" y="3803528"/>
                <a:ext cx="29028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8" t="-139" r="-14029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6560463" y="3272069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463" y="3272069"/>
                <a:ext cx="29028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96" t="-149" r="-14092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8171551" y="1278044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551" y="1278044"/>
                <a:ext cx="29028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28" t="-115" r="-15591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8178808" y="2649641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8" y="2649641"/>
                <a:ext cx="2902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" t="-114" r="-15716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8178808" y="1945697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8" y="1945697"/>
                <a:ext cx="2902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" t="-15" r="-15716" b="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8222350" y="4442153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350" y="4442153"/>
                <a:ext cx="290286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27" t="-89" r="-15591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8200579" y="3818042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579" y="3818042"/>
                <a:ext cx="290286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65" t="-114" r="-15654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8178808" y="3286583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8" y="3286583"/>
                <a:ext cx="29028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3" t="-124" r="-15716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/>
          <p:cNvCxnSpPr>
            <a:stCxn id="50" idx="6"/>
            <a:endCxn id="53" idx="3"/>
          </p:cNvCxnSpPr>
          <p:nvPr/>
        </p:nvCxnSpPr>
        <p:spPr>
          <a:xfrm flipV="1">
            <a:off x="7061204" y="2235952"/>
            <a:ext cx="1032986" cy="61966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4" idx="5"/>
            <a:endCxn id="51" idx="2"/>
          </p:cNvCxnSpPr>
          <p:nvPr/>
        </p:nvCxnSpPr>
        <p:spPr>
          <a:xfrm>
            <a:off x="7065970" y="1539265"/>
            <a:ext cx="989444" cy="13091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086594" y="4045794"/>
            <a:ext cx="994210" cy="72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068461" y="4648137"/>
            <a:ext cx="994210" cy="72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50" idx="5"/>
            <a:endCxn id="49" idx="2"/>
          </p:cNvCxnSpPr>
          <p:nvPr/>
        </p:nvCxnSpPr>
        <p:spPr>
          <a:xfrm>
            <a:off x="7044199" y="2896348"/>
            <a:ext cx="1018472" cy="605163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2" idx="5"/>
            <a:endCxn id="49" idx="1"/>
          </p:cNvCxnSpPr>
          <p:nvPr/>
        </p:nvCxnSpPr>
        <p:spPr>
          <a:xfrm>
            <a:off x="7065970" y="2214178"/>
            <a:ext cx="1013706" cy="124660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8" idx="5"/>
            <a:endCxn id="47" idx="2"/>
          </p:cNvCxnSpPr>
          <p:nvPr/>
        </p:nvCxnSpPr>
        <p:spPr>
          <a:xfrm>
            <a:off x="7051456" y="3520466"/>
            <a:ext cx="1011215" cy="52532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6" idx="5"/>
            <a:endCxn id="45" idx="2"/>
          </p:cNvCxnSpPr>
          <p:nvPr/>
        </p:nvCxnSpPr>
        <p:spPr>
          <a:xfrm>
            <a:off x="7051456" y="4050235"/>
            <a:ext cx="1003958" cy="597902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52" idx="4"/>
            <a:endCxn id="45" idx="2"/>
          </p:cNvCxnSpPr>
          <p:nvPr/>
        </p:nvCxnSpPr>
        <p:spPr>
          <a:xfrm>
            <a:off x="7024918" y="2231049"/>
            <a:ext cx="1030496" cy="241708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50" idx="6"/>
            <a:endCxn id="53" idx="3"/>
          </p:cNvCxnSpPr>
          <p:nvPr/>
        </p:nvCxnSpPr>
        <p:spPr>
          <a:xfrm flipV="1">
            <a:off x="7061204" y="2235952"/>
            <a:ext cx="1032986" cy="6196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6" idx="5"/>
            <a:endCxn id="45" idx="2"/>
          </p:cNvCxnSpPr>
          <p:nvPr/>
        </p:nvCxnSpPr>
        <p:spPr>
          <a:xfrm>
            <a:off x="7051456" y="4050235"/>
            <a:ext cx="1003958" cy="5979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8" idx="5"/>
            <a:endCxn id="47" idx="2"/>
          </p:cNvCxnSpPr>
          <p:nvPr/>
        </p:nvCxnSpPr>
        <p:spPr>
          <a:xfrm>
            <a:off x="7051456" y="3520466"/>
            <a:ext cx="1011215" cy="5253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2" idx="5"/>
            <a:endCxn id="49" idx="1"/>
          </p:cNvCxnSpPr>
          <p:nvPr/>
        </p:nvCxnSpPr>
        <p:spPr>
          <a:xfrm>
            <a:off x="7065970" y="2214178"/>
            <a:ext cx="1013706" cy="12466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6" idx="5"/>
            <a:endCxn id="45" idx="2"/>
          </p:cNvCxnSpPr>
          <p:nvPr/>
        </p:nvCxnSpPr>
        <p:spPr>
          <a:xfrm>
            <a:off x="7051456" y="4050235"/>
            <a:ext cx="1003958" cy="597902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48" idx="5"/>
            <a:endCxn id="47" idx="2"/>
          </p:cNvCxnSpPr>
          <p:nvPr/>
        </p:nvCxnSpPr>
        <p:spPr>
          <a:xfrm>
            <a:off x="7051456" y="3520466"/>
            <a:ext cx="1011215" cy="52532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  <p:set>
                                      <p:cBhvr>
                                        <p:cTn id="22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6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6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6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6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1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5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8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  <p:set>
                                      <p:cBhvr>
                                        <p:cTn id="57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6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0" dur="6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6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6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1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8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11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11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111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111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111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匹配与网络流</a:t>
            </a:r>
            <a:endParaRPr lang="zh-CN" altLang="en-US" dirty="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0571" y="1314450"/>
            <a:ext cx="7632700" cy="4572000"/>
          </a:xfrm>
        </p:spPr>
        <p:txBody>
          <a:bodyPr/>
          <a:lstStyle/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 </a:t>
            </a:r>
            <a:r>
              <a:rPr lang="zh-CN" altLang="zh-CN" dirty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二分图的最大匹配</a:t>
            </a:r>
            <a:endParaRPr lang="zh-CN" altLang="zh-CN" dirty="0">
              <a:solidFill>
                <a:srgbClr val="A3A3A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 </a:t>
            </a:r>
            <a:r>
              <a:rPr lang="zh-CN" altLang="zh-CN" dirty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完全匹配</a:t>
            </a:r>
            <a:endParaRPr lang="zh-CN" altLang="zh-CN" dirty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 </a:t>
            </a:r>
            <a:r>
              <a:rPr lang="zh-CN" altLang="zh-CN" dirty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最佳匹配算法</a:t>
            </a:r>
            <a:endParaRPr lang="zh-CN" altLang="en-US" dirty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  </a:t>
            </a:r>
            <a:r>
              <a:rPr lang="zh-CN" alt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匹配应用举例</a:t>
            </a:r>
            <a:endParaRPr lang="zh-CN" altLang="zh-CN" dirty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  </a:t>
            </a:r>
            <a:r>
              <a:rPr lang="zh-CN" altLang="zh-CN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网络流图</a:t>
            </a:r>
            <a:endParaRPr lang="zh-CN" altLang="zh-CN" dirty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  </a:t>
            </a:r>
            <a:r>
              <a:rPr lang="zh-CN" altLang="zh-CN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Ford-Fulkerson最大流标号算法</a:t>
            </a:r>
            <a:endParaRPr lang="zh-CN" altLang="zh-CN" dirty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5.7 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最大流的Edmonds-Karp算法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最小费用流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/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7" name="Text Box 3"/>
          <p:cNvSpPr txBox="1">
            <a:spLocks noChangeArrowheads="1"/>
          </p:cNvSpPr>
          <p:nvPr/>
        </p:nvSpPr>
        <p:spPr bwMode="auto">
          <a:xfrm>
            <a:off x="675142" y="1314450"/>
            <a:ext cx="8085400" cy="61555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Edmonds-Karp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算法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严密的标号算法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每次沿一条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最短的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增流路径增流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6543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Edmonds and Karp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1972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年，以及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Dinic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1970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年都独立的证明了如果每步增广路径都是最短的话，那么整个算法将会执行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O(n*m)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步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6543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广度优先搜索时最坏情况下需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O(m)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次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6543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书上有证明，不做要求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明朝" pitchFamily="49" charset="-128"/>
                <a:ea typeface="ＭＳ 明朝" pitchFamily="49" charset="-128"/>
                <a:cs typeface="+mn-cs"/>
              </a:rPr>
              <a:t>➣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明朝" pitchFamily="49" charset="-128"/>
                <a:ea typeface="宋体" panose="02010600030101010101" pitchFamily="2" charset="-122"/>
                <a:cs typeface="+mn-cs"/>
              </a:rPr>
              <a:t>使用广探法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明朝" pitchFamily="49" charset="-128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明朝" pitchFamily="49" charset="-128"/>
                <a:ea typeface="宋体" panose="02010600030101010101" pitchFamily="2" charset="-122"/>
                <a:cs typeface="+mn-cs"/>
              </a:rPr>
              <a:t>先标号先检查）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明朝" pitchFamily="49" charset="-128"/>
                <a:ea typeface="宋体" panose="02010600030101010101" pitchFamily="2" charset="-122"/>
                <a:cs typeface="+mn-cs"/>
              </a:rPr>
              <a:t>O(n*m*m)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ＭＳ 明朝" pitchFamily="49" charset="-128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明朝" pitchFamily="49" charset="-128"/>
                <a:ea typeface="宋体" panose="02010600030101010101" pitchFamily="2" charset="-122"/>
                <a:cs typeface="+mn-cs"/>
              </a:rPr>
              <a:t>     进一步改进，结合启发式，可提高到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明朝" pitchFamily="49" charset="-128"/>
                <a:ea typeface="宋体" panose="02010600030101010101" pitchFamily="2" charset="-122"/>
                <a:cs typeface="+mn-cs"/>
              </a:rPr>
              <a:t>O(n*n*m)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ＭＳ 明朝" pitchFamily="49" charset="-128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明朝" pitchFamily="49" charset="-128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ＭＳ 明朝" pitchFamily="49" charset="-128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5.7 </a:t>
            </a:r>
            <a:r>
              <a:rPr lang="zh-CN" altLang="en-US" sz="4000" dirty="0"/>
              <a:t>最大流的</a:t>
            </a:r>
            <a:r>
              <a:rPr lang="en-US" altLang="zh-CN" sz="4000" dirty="0"/>
              <a:t>Edmonds-Karp</a:t>
            </a:r>
            <a:r>
              <a:rPr lang="zh-CN" altLang="en-US" sz="4000" dirty="0"/>
              <a:t>算法</a:t>
            </a:r>
            <a:endParaRPr lang="zh-CN" altLang="en-US" sz="40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6195449" y="1028877"/>
            <a:ext cx="2376488" cy="2122487"/>
            <a:chOff x="6416675" y="3608388"/>
            <a:chExt cx="2376488" cy="2122487"/>
          </a:xfrm>
        </p:grpSpPr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7586663" y="3968750"/>
              <a:ext cx="180975" cy="1809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6686550" y="4598988"/>
              <a:ext cx="180975" cy="1809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7586663" y="5229225"/>
              <a:ext cx="180975" cy="1809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8442325" y="4643438"/>
              <a:ext cx="180975" cy="1809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 flipV="1">
              <a:off x="6777038" y="4103688"/>
              <a:ext cx="855662" cy="5857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6777038" y="4689475"/>
              <a:ext cx="855662" cy="6302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>
              <a:off x="7677150" y="4059238"/>
              <a:ext cx="809625" cy="6302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 flipV="1">
              <a:off x="7721600" y="4733925"/>
              <a:ext cx="765175" cy="5397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7677150" y="4059238"/>
              <a:ext cx="0" cy="11699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6867525" y="4014788"/>
              <a:ext cx="449263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15"/>
            <p:cNvSpPr>
              <a:spLocks noChangeArrowheads="1"/>
            </p:cNvSpPr>
            <p:nvPr/>
          </p:nvSpPr>
          <p:spPr bwMode="auto">
            <a:xfrm>
              <a:off x="6911975" y="5003800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7993063" y="401478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Rectangle 17"/>
            <p:cNvSpPr>
              <a:spLocks noChangeArrowheads="1"/>
            </p:cNvSpPr>
            <p:nvPr/>
          </p:nvSpPr>
          <p:spPr bwMode="auto">
            <a:xfrm>
              <a:off x="8081963" y="4914900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Rectangle 18"/>
            <p:cNvSpPr>
              <a:spLocks noChangeArrowheads="1"/>
            </p:cNvSpPr>
            <p:nvPr/>
          </p:nvSpPr>
          <p:spPr bwMode="auto">
            <a:xfrm>
              <a:off x="7677150" y="446405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Rectangle 19"/>
            <p:cNvSpPr>
              <a:spLocks noChangeArrowheads="1"/>
            </p:cNvSpPr>
            <p:nvPr/>
          </p:nvSpPr>
          <p:spPr bwMode="auto">
            <a:xfrm>
              <a:off x="6416675" y="4554538"/>
              <a:ext cx="37465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 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Rectangle 20"/>
            <p:cNvSpPr>
              <a:spLocks noChangeArrowheads="1"/>
            </p:cNvSpPr>
            <p:nvPr/>
          </p:nvSpPr>
          <p:spPr bwMode="auto">
            <a:xfrm>
              <a:off x="8532813" y="4598988"/>
              <a:ext cx="26035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Rectangle 21"/>
            <p:cNvSpPr>
              <a:spLocks noChangeArrowheads="1"/>
            </p:cNvSpPr>
            <p:nvPr/>
          </p:nvSpPr>
          <p:spPr bwMode="auto">
            <a:xfrm>
              <a:off x="7542213" y="360838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Rectangle 22"/>
            <p:cNvSpPr>
              <a:spLocks noChangeArrowheads="1"/>
            </p:cNvSpPr>
            <p:nvPr/>
          </p:nvSpPr>
          <p:spPr bwMode="auto">
            <a:xfrm>
              <a:off x="7542213" y="5364163"/>
              <a:ext cx="32385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07440" y="6858000"/>
            <a:ext cx="62579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证明不做要求，不是算法不做要求</a:t>
            </a:r>
            <a:endParaRPr lang="zh-CN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ChangeArrowheads="1"/>
          </p:cNvSpPr>
          <p:nvPr/>
        </p:nvSpPr>
        <p:spPr bwMode="auto">
          <a:xfrm>
            <a:off x="611188" y="1223963"/>
            <a:ext cx="8128000" cy="53655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84250" marR="0" lvl="0" indent="-9842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Step1.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在给定的网络流图中任选一个流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f.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984250" marR="0" lvl="0" indent="-9842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Step2.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标号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(-,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984250" marR="0" lvl="0" indent="-9842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Step3.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按先标号先检查的顺序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选择标号最早但尚未检查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若所有的点都已检查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转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Step7.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否则对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所有未标号邻点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如果能通过正向或反向标号给以标号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则依次标之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转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Step4.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984250" marR="0" lvl="0" indent="-9842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Step4.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得到标号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令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v=t,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转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Step5.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否则转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Step3.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984250" marR="0" lvl="0" indent="-9842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Step5.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的标号为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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),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984250" marR="0" lvl="0" indent="-9842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①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=u</a:t>
            </a:r>
            <a:r>
              <a:rPr kumimoji="1" lang="en-US" altLang="zh-CN" sz="26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则令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f(u, v)=f(u, v)+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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984250" marR="0" lvl="0" indent="-9842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②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=u</a:t>
            </a:r>
            <a:r>
              <a:rPr kumimoji="1" lang="en-US" altLang="zh-CN" sz="26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则令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f(u, v)=f(u, v)-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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984250" marR="0" lvl="0" indent="-9842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Step6.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u=s,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删去全部标号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转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Step2.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否则令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v=u,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转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984250" marR="0" lvl="0" indent="-9842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Step7.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结束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5.7 </a:t>
            </a:r>
            <a:r>
              <a:rPr lang="zh-CN" altLang="en-US" sz="4000" dirty="0"/>
              <a:t>最大流的</a:t>
            </a:r>
            <a:r>
              <a:rPr lang="en-US" altLang="zh-CN" sz="4000" dirty="0"/>
              <a:t>Edmonds-Karp</a:t>
            </a:r>
            <a:r>
              <a:rPr lang="zh-CN" altLang="en-US" sz="4000" dirty="0"/>
              <a:t>算法</a:t>
            </a:r>
            <a:endParaRPr lang="zh-CN" altLang="en-US" sz="4000" dirty="0"/>
          </a:p>
        </p:txBody>
      </p:sp>
      <p:pic>
        <p:nvPicPr>
          <p:cNvPr id="2" name="图片 1" descr="1621205316931_EK与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6252210"/>
            <a:ext cx="9144635" cy="12935585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3" name="Text Box 8"/>
          <p:cNvSpPr txBox="1">
            <a:spLocks noChangeArrowheads="1"/>
          </p:cNvSpPr>
          <p:nvPr/>
        </p:nvSpPr>
        <p:spPr bwMode="auto">
          <a:xfrm>
            <a:off x="617079" y="1223963"/>
            <a:ext cx="688657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存在问题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24" name="Rectangle 9"/>
          <p:cNvSpPr>
            <a:spLocks noChangeArrowheads="1"/>
          </p:cNvSpPr>
          <p:nvPr/>
        </p:nvSpPr>
        <p:spPr bwMode="auto">
          <a:xfrm>
            <a:off x="700763" y="1943100"/>
            <a:ext cx="7742238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找到增流路径后，立即沿增流路径对网络流进行增流。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每一次增流可能需要对最多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条边进行操作。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最坏情况下，每一次增流需要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(n)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计算时间。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有些情况下，这个代价是很高的。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5.7 </a:t>
            </a:r>
            <a:r>
              <a:rPr lang="zh-CN" altLang="en-US" sz="4000" dirty="0"/>
              <a:t>最大流的</a:t>
            </a:r>
            <a:r>
              <a:rPr lang="en-US" altLang="zh-CN" sz="4000" dirty="0"/>
              <a:t>Edmonds-Karp</a:t>
            </a:r>
            <a:r>
              <a:rPr lang="zh-CN" altLang="en-US" sz="4000" dirty="0"/>
              <a:t>算法</a:t>
            </a:r>
            <a:endParaRPr lang="zh-CN" altLang="en-US" sz="4000" dirty="0"/>
          </a:p>
        </p:txBody>
      </p:sp>
      <p:sp>
        <p:nvSpPr>
          <p:cNvPr id="12" name="Oval 11"/>
          <p:cNvSpPr/>
          <p:nvPr/>
        </p:nvSpPr>
        <p:spPr>
          <a:xfrm>
            <a:off x="6284380" y="3552572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/>
          <p:cNvSpPr/>
          <p:nvPr/>
        </p:nvSpPr>
        <p:spPr>
          <a:xfrm>
            <a:off x="1655391" y="4936644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/>
          <p:cNvSpPr/>
          <p:nvPr/>
        </p:nvSpPr>
        <p:spPr>
          <a:xfrm>
            <a:off x="2169879" y="4936644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/>
          <p:cNvSpPr/>
          <p:nvPr/>
        </p:nvSpPr>
        <p:spPr>
          <a:xfrm>
            <a:off x="2684367" y="4936644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/>
          <p:cNvSpPr/>
          <p:nvPr/>
        </p:nvSpPr>
        <p:spPr>
          <a:xfrm>
            <a:off x="3198855" y="4936644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/>
          <p:cNvSpPr/>
          <p:nvPr/>
        </p:nvSpPr>
        <p:spPr>
          <a:xfrm>
            <a:off x="3713343" y="4936644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/>
          <p:cNvSpPr/>
          <p:nvPr/>
        </p:nvSpPr>
        <p:spPr>
          <a:xfrm>
            <a:off x="4227831" y="4936644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/>
          <p:cNvSpPr/>
          <p:nvPr/>
        </p:nvSpPr>
        <p:spPr>
          <a:xfrm>
            <a:off x="4742319" y="4936644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/>
          <p:cNvSpPr/>
          <p:nvPr/>
        </p:nvSpPr>
        <p:spPr>
          <a:xfrm>
            <a:off x="5256807" y="4936644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/>
          <p:cNvSpPr/>
          <p:nvPr/>
        </p:nvSpPr>
        <p:spPr>
          <a:xfrm>
            <a:off x="5771295" y="4936644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/>
          <p:cNvSpPr/>
          <p:nvPr/>
        </p:nvSpPr>
        <p:spPr>
          <a:xfrm>
            <a:off x="6284380" y="4936644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val 22"/>
          <p:cNvSpPr/>
          <p:nvPr/>
        </p:nvSpPr>
        <p:spPr>
          <a:xfrm>
            <a:off x="6800270" y="4936644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23"/>
          <p:cNvSpPr/>
          <p:nvPr/>
        </p:nvSpPr>
        <p:spPr>
          <a:xfrm>
            <a:off x="6284380" y="4590626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Oval 24"/>
          <p:cNvSpPr/>
          <p:nvPr/>
        </p:nvSpPr>
        <p:spPr>
          <a:xfrm>
            <a:off x="6284380" y="3898590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Oval 25"/>
          <p:cNvSpPr/>
          <p:nvPr/>
        </p:nvSpPr>
        <p:spPr>
          <a:xfrm>
            <a:off x="6284380" y="5628680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/>
          <p:cNvSpPr/>
          <p:nvPr/>
        </p:nvSpPr>
        <p:spPr>
          <a:xfrm>
            <a:off x="6276914" y="6320720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27"/>
          <p:cNvSpPr/>
          <p:nvPr/>
        </p:nvSpPr>
        <p:spPr>
          <a:xfrm>
            <a:off x="6284380" y="5974698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Oval 28"/>
          <p:cNvSpPr/>
          <p:nvPr/>
        </p:nvSpPr>
        <p:spPr>
          <a:xfrm>
            <a:off x="6284380" y="3206554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29"/>
          <p:cNvSpPr/>
          <p:nvPr/>
        </p:nvSpPr>
        <p:spPr>
          <a:xfrm>
            <a:off x="6284380" y="4244608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Oval 30"/>
          <p:cNvSpPr/>
          <p:nvPr/>
        </p:nvSpPr>
        <p:spPr>
          <a:xfrm>
            <a:off x="6284380" y="5282662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Straight Arrow Connector 31"/>
          <p:cNvCxnSpPr>
            <a:stCxn id="13" idx="6"/>
            <a:endCxn id="14" idx="2"/>
          </p:cNvCxnSpPr>
          <p:nvPr/>
        </p:nvCxnSpPr>
        <p:spPr>
          <a:xfrm>
            <a:off x="1965783" y="5091840"/>
            <a:ext cx="20409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91475" y="5091840"/>
            <a:ext cx="20409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97555" y="5091840"/>
            <a:ext cx="20409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509247" y="5091840"/>
            <a:ext cx="20409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23735" y="5091840"/>
            <a:ext cx="20409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538223" y="5091840"/>
            <a:ext cx="20409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052711" y="5091840"/>
            <a:ext cx="20409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7199" y="5091840"/>
            <a:ext cx="20409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080284" y="5091840"/>
            <a:ext cx="20409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594772" y="5091840"/>
            <a:ext cx="20409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6"/>
            <a:endCxn id="23" idx="0"/>
          </p:cNvCxnSpPr>
          <p:nvPr/>
        </p:nvCxnSpPr>
        <p:spPr>
          <a:xfrm>
            <a:off x="6594772" y="3361750"/>
            <a:ext cx="360694" cy="157489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6"/>
            <a:endCxn id="23" idx="0"/>
          </p:cNvCxnSpPr>
          <p:nvPr/>
        </p:nvCxnSpPr>
        <p:spPr>
          <a:xfrm>
            <a:off x="6594772" y="3707768"/>
            <a:ext cx="360694" cy="122887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1" idx="0"/>
            <a:endCxn id="29" idx="2"/>
          </p:cNvCxnSpPr>
          <p:nvPr/>
        </p:nvCxnSpPr>
        <p:spPr>
          <a:xfrm flipV="1">
            <a:off x="5926491" y="3361750"/>
            <a:ext cx="357889" cy="157489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0"/>
            <a:endCxn id="12" idx="2"/>
          </p:cNvCxnSpPr>
          <p:nvPr/>
        </p:nvCxnSpPr>
        <p:spPr>
          <a:xfrm flipV="1">
            <a:off x="5926491" y="3707768"/>
            <a:ext cx="357889" cy="122887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6"/>
            <a:endCxn id="23" idx="1"/>
          </p:cNvCxnSpPr>
          <p:nvPr/>
        </p:nvCxnSpPr>
        <p:spPr>
          <a:xfrm>
            <a:off x="6594772" y="4053786"/>
            <a:ext cx="250954" cy="9283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6"/>
            <a:endCxn id="23" idx="1"/>
          </p:cNvCxnSpPr>
          <p:nvPr/>
        </p:nvCxnSpPr>
        <p:spPr>
          <a:xfrm>
            <a:off x="6594772" y="4399804"/>
            <a:ext cx="250954" cy="58229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4" idx="6"/>
            <a:endCxn id="23" idx="2"/>
          </p:cNvCxnSpPr>
          <p:nvPr/>
        </p:nvCxnSpPr>
        <p:spPr>
          <a:xfrm>
            <a:off x="6594772" y="4745822"/>
            <a:ext cx="205498" cy="34601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6"/>
            <a:endCxn id="23" idx="2"/>
          </p:cNvCxnSpPr>
          <p:nvPr/>
        </p:nvCxnSpPr>
        <p:spPr>
          <a:xfrm flipV="1">
            <a:off x="6594772" y="5091840"/>
            <a:ext cx="205498" cy="34601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6" idx="6"/>
            <a:endCxn id="23" idx="3"/>
          </p:cNvCxnSpPr>
          <p:nvPr/>
        </p:nvCxnSpPr>
        <p:spPr>
          <a:xfrm flipV="1">
            <a:off x="6594772" y="5201580"/>
            <a:ext cx="250954" cy="58229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8" idx="6"/>
            <a:endCxn id="23" idx="3"/>
          </p:cNvCxnSpPr>
          <p:nvPr/>
        </p:nvCxnSpPr>
        <p:spPr>
          <a:xfrm flipV="1">
            <a:off x="6594772" y="5201580"/>
            <a:ext cx="250954" cy="9283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7" idx="6"/>
            <a:endCxn id="23" idx="4"/>
          </p:cNvCxnSpPr>
          <p:nvPr/>
        </p:nvCxnSpPr>
        <p:spPr>
          <a:xfrm flipV="1">
            <a:off x="6587306" y="5247036"/>
            <a:ext cx="368160" cy="12288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1" idx="7"/>
            <a:endCxn id="25" idx="2"/>
          </p:cNvCxnSpPr>
          <p:nvPr/>
        </p:nvCxnSpPr>
        <p:spPr>
          <a:xfrm flipV="1">
            <a:off x="6036231" y="4053786"/>
            <a:ext cx="248149" cy="9283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1" idx="7"/>
            <a:endCxn id="30" idx="2"/>
          </p:cNvCxnSpPr>
          <p:nvPr/>
        </p:nvCxnSpPr>
        <p:spPr>
          <a:xfrm flipV="1">
            <a:off x="6036231" y="4399804"/>
            <a:ext cx="248149" cy="58229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1" idx="6"/>
            <a:endCxn id="24" idx="2"/>
          </p:cNvCxnSpPr>
          <p:nvPr/>
        </p:nvCxnSpPr>
        <p:spPr>
          <a:xfrm flipV="1">
            <a:off x="6081687" y="4745822"/>
            <a:ext cx="202693" cy="34601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1" idx="6"/>
            <a:endCxn id="31" idx="2"/>
          </p:cNvCxnSpPr>
          <p:nvPr/>
        </p:nvCxnSpPr>
        <p:spPr>
          <a:xfrm>
            <a:off x="6081687" y="5091840"/>
            <a:ext cx="202693" cy="34601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5"/>
            <a:endCxn id="26" idx="2"/>
          </p:cNvCxnSpPr>
          <p:nvPr/>
        </p:nvCxnSpPr>
        <p:spPr>
          <a:xfrm>
            <a:off x="6036231" y="5201580"/>
            <a:ext cx="248149" cy="58229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5"/>
            <a:endCxn id="28" idx="2"/>
          </p:cNvCxnSpPr>
          <p:nvPr/>
        </p:nvCxnSpPr>
        <p:spPr>
          <a:xfrm>
            <a:off x="6036231" y="5201580"/>
            <a:ext cx="248149" cy="9283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4"/>
            <a:endCxn id="27" idx="2"/>
          </p:cNvCxnSpPr>
          <p:nvPr/>
        </p:nvCxnSpPr>
        <p:spPr>
          <a:xfrm>
            <a:off x="5926491" y="5247036"/>
            <a:ext cx="350423" cy="12288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47198" y="4902126"/>
            <a:ext cx="24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</a:t>
            </a:r>
            <a:endParaRPr lang="zh-CN" altLang="zh-CN" sz="1800" dirty="0"/>
          </a:p>
        </p:txBody>
      </p:sp>
      <p:sp>
        <p:nvSpPr>
          <p:cNvPr id="61" name="TextBox 60"/>
          <p:cNvSpPr txBox="1"/>
          <p:nvPr/>
        </p:nvSpPr>
        <p:spPr>
          <a:xfrm>
            <a:off x="6219119" y="3516942"/>
            <a:ext cx="48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11</a:t>
            </a:r>
            <a:endParaRPr lang="zh-CN" altLang="zh-CN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2169669" y="4918831"/>
            <a:ext cx="24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2</a:t>
            </a:r>
            <a:endParaRPr lang="zh-CN" altLang="zh-CN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2699076" y="4901018"/>
            <a:ext cx="24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3</a:t>
            </a:r>
            <a:endParaRPr lang="zh-CN" altLang="zh-CN" sz="1800" dirty="0"/>
          </a:p>
        </p:txBody>
      </p:sp>
      <p:sp>
        <p:nvSpPr>
          <p:cNvPr id="64" name="TextBox 63"/>
          <p:cNvSpPr txBox="1"/>
          <p:nvPr/>
        </p:nvSpPr>
        <p:spPr>
          <a:xfrm>
            <a:off x="3187651" y="4895517"/>
            <a:ext cx="24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4</a:t>
            </a:r>
            <a:endParaRPr lang="zh-CN" altLang="zh-CN" sz="1800" dirty="0"/>
          </a:p>
        </p:txBody>
      </p:sp>
      <p:sp>
        <p:nvSpPr>
          <p:cNvPr id="65" name="TextBox 64"/>
          <p:cNvSpPr txBox="1"/>
          <p:nvPr/>
        </p:nvSpPr>
        <p:spPr>
          <a:xfrm>
            <a:off x="3727530" y="4887582"/>
            <a:ext cx="24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5</a:t>
            </a:r>
            <a:endParaRPr lang="zh-CN" altLang="zh-CN" sz="1800" dirty="0"/>
          </a:p>
        </p:txBody>
      </p:sp>
      <p:sp>
        <p:nvSpPr>
          <p:cNvPr id="66" name="TextBox 65"/>
          <p:cNvSpPr txBox="1"/>
          <p:nvPr/>
        </p:nvSpPr>
        <p:spPr>
          <a:xfrm>
            <a:off x="4222729" y="4902126"/>
            <a:ext cx="24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6</a:t>
            </a:r>
            <a:endParaRPr lang="zh-CN" altLang="zh-CN" sz="1800" dirty="0"/>
          </a:p>
        </p:txBody>
      </p:sp>
      <p:sp>
        <p:nvSpPr>
          <p:cNvPr id="67" name="TextBox 66"/>
          <p:cNvSpPr txBox="1"/>
          <p:nvPr/>
        </p:nvSpPr>
        <p:spPr>
          <a:xfrm>
            <a:off x="4762608" y="4913330"/>
            <a:ext cx="24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7</a:t>
            </a:r>
            <a:endParaRPr lang="zh-CN" altLang="zh-CN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5267339" y="4908264"/>
            <a:ext cx="24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8</a:t>
            </a:r>
            <a:endParaRPr lang="zh-CN" altLang="zh-CN" sz="1800" dirty="0"/>
          </a:p>
        </p:txBody>
      </p:sp>
      <p:sp>
        <p:nvSpPr>
          <p:cNvPr id="69" name="TextBox 68"/>
          <p:cNvSpPr txBox="1"/>
          <p:nvPr/>
        </p:nvSpPr>
        <p:spPr>
          <a:xfrm>
            <a:off x="5780223" y="4917631"/>
            <a:ext cx="24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9</a:t>
            </a:r>
            <a:endParaRPr lang="zh-CN" altLang="zh-CN" sz="1800" dirty="0"/>
          </a:p>
        </p:txBody>
      </p:sp>
      <p:sp>
        <p:nvSpPr>
          <p:cNvPr id="70" name="TextBox 69"/>
          <p:cNvSpPr txBox="1"/>
          <p:nvPr/>
        </p:nvSpPr>
        <p:spPr>
          <a:xfrm>
            <a:off x="6210362" y="3182962"/>
            <a:ext cx="44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10</a:t>
            </a:r>
            <a:endParaRPr lang="zh-CN" altLang="zh-CN" sz="1800" dirty="0"/>
          </a:p>
        </p:txBody>
      </p:sp>
      <p:sp>
        <p:nvSpPr>
          <p:cNvPr id="71" name="TextBox 70"/>
          <p:cNvSpPr txBox="1"/>
          <p:nvPr/>
        </p:nvSpPr>
        <p:spPr>
          <a:xfrm>
            <a:off x="6201391" y="3864159"/>
            <a:ext cx="48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12</a:t>
            </a:r>
            <a:endParaRPr lang="zh-CN" altLang="zh-CN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6743929" y="4917631"/>
            <a:ext cx="48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20</a:t>
            </a:r>
            <a:endParaRPr lang="zh-CN" altLang="zh-CN" sz="1800" dirty="0"/>
          </a:p>
        </p:txBody>
      </p:sp>
      <p:sp>
        <p:nvSpPr>
          <p:cNvPr id="73" name="TextBox 72"/>
          <p:cNvSpPr txBox="1"/>
          <p:nvPr/>
        </p:nvSpPr>
        <p:spPr>
          <a:xfrm>
            <a:off x="6207861" y="6285089"/>
            <a:ext cx="48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19</a:t>
            </a:r>
            <a:endParaRPr lang="zh-CN" altLang="zh-CN" sz="1800" dirty="0"/>
          </a:p>
        </p:txBody>
      </p:sp>
      <p:sp>
        <p:nvSpPr>
          <p:cNvPr id="74" name="TextBox 73"/>
          <p:cNvSpPr txBox="1"/>
          <p:nvPr/>
        </p:nvSpPr>
        <p:spPr>
          <a:xfrm>
            <a:off x="6216136" y="5943316"/>
            <a:ext cx="48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18</a:t>
            </a:r>
            <a:endParaRPr lang="zh-CN" altLang="zh-CN" sz="1800" dirty="0"/>
          </a:p>
        </p:txBody>
      </p:sp>
      <p:sp>
        <p:nvSpPr>
          <p:cNvPr id="75" name="TextBox 74"/>
          <p:cNvSpPr txBox="1"/>
          <p:nvPr/>
        </p:nvSpPr>
        <p:spPr>
          <a:xfrm>
            <a:off x="6217908" y="5624808"/>
            <a:ext cx="48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17</a:t>
            </a:r>
            <a:endParaRPr lang="zh-CN" altLang="zh-CN" sz="1800" dirty="0"/>
          </a:p>
        </p:txBody>
      </p:sp>
      <p:sp>
        <p:nvSpPr>
          <p:cNvPr id="76" name="TextBox 75"/>
          <p:cNvSpPr txBox="1"/>
          <p:nvPr/>
        </p:nvSpPr>
        <p:spPr>
          <a:xfrm>
            <a:off x="6219119" y="5248314"/>
            <a:ext cx="48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16</a:t>
            </a:r>
            <a:endParaRPr lang="zh-CN" altLang="zh-CN" sz="1800" dirty="0"/>
          </a:p>
        </p:txBody>
      </p:sp>
      <p:sp>
        <p:nvSpPr>
          <p:cNvPr id="77" name="TextBox 76"/>
          <p:cNvSpPr txBox="1"/>
          <p:nvPr/>
        </p:nvSpPr>
        <p:spPr>
          <a:xfrm>
            <a:off x="6220330" y="4899992"/>
            <a:ext cx="48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15</a:t>
            </a:r>
            <a:endParaRPr lang="zh-CN" altLang="zh-CN" sz="1800" dirty="0"/>
          </a:p>
        </p:txBody>
      </p:sp>
      <p:sp>
        <p:nvSpPr>
          <p:cNvPr id="78" name="TextBox 77"/>
          <p:cNvSpPr txBox="1"/>
          <p:nvPr/>
        </p:nvSpPr>
        <p:spPr>
          <a:xfrm>
            <a:off x="6215778" y="4579509"/>
            <a:ext cx="48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14</a:t>
            </a:r>
            <a:endParaRPr lang="zh-CN" altLang="zh-CN" sz="1800" dirty="0"/>
          </a:p>
        </p:txBody>
      </p:sp>
      <p:sp>
        <p:nvSpPr>
          <p:cNvPr id="79" name="TextBox 78"/>
          <p:cNvSpPr txBox="1"/>
          <p:nvPr/>
        </p:nvSpPr>
        <p:spPr>
          <a:xfrm>
            <a:off x="6219119" y="4227397"/>
            <a:ext cx="48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13</a:t>
            </a:r>
            <a:endParaRPr lang="zh-CN" altLang="zh-CN" sz="1800" dirty="0"/>
          </a:p>
        </p:txBody>
      </p:sp>
      <p:sp>
        <p:nvSpPr>
          <p:cNvPr id="80" name="Text Box 3"/>
          <p:cNvSpPr txBox="1">
            <a:spLocks noChangeArrowheads="1"/>
          </p:cNvSpPr>
          <p:nvPr/>
        </p:nvSpPr>
        <p:spPr bwMode="auto">
          <a:xfrm>
            <a:off x="1844995" y="5343758"/>
            <a:ext cx="44926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2414659" y="5343758"/>
            <a:ext cx="44926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5614225" y="3883238"/>
            <a:ext cx="44926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Text Box 3"/>
          <p:cNvSpPr txBox="1">
            <a:spLocks noChangeArrowheads="1"/>
          </p:cNvSpPr>
          <p:nvPr/>
        </p:nvSpPr>
        <p:spPr bwMode="auto">
          <a:xfrm>
            <a:off x="5667771" y="5600834"/>
            <a:ext cx="44926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684890" y="1990725"/>
            <a:ext cx="8164142" cy="3311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增广路算法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Ford-Fulkerson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标号算法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(1956)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最大容量增广路算法（结合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梯度修正）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容量变尺度算法（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1985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Gabow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最短增广路算法：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Edmonds-Karp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Dinic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（分层）、改进的最短增广路方法（距离标号））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Ø"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预流推进算法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推进与重标号算法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(Push-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relabel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+ FIFO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顶点选择策略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Dinic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分层图以及动态树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nmlogn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二分查找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。。。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67" name="Rectangle 3"/>
          <p:cNvSpPr>
            <a:spLocks noRot="1" noChangeArrowheads="1"/>
          </p:cNvSpPr>
          <p:nvPr/>
        </p:nvSpPr>
        <p:spPr bwMode="auto">
          <a:xfrm>
            <a:off x="632503" y="1222375"/>
            <a:ext cx="7785100" cy="620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其它最大流算法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5.7 </a:t>
            </a:r>
            <a:r>
              <a:rPr lang="zh-CN" altLang="en-US" sz="4000" dirty="0"/>
              <a:t>最大流的</a:t>
            </a:r>
            <a:r>
              <a:rPr lang="en-US" altLang="zh-CN" sz="4000" dirty="0"/>
              <a:t>Edmonds-Karp</a:t>
            </a:r>
            <a:r>
              <a:rPr lang="zh-CN" altLang="en-US" sz="4000" dirty="0"/>
              <a:t>算法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Text Box 2"/>
          <p:cNvSpPr txBox="1">
            <a:spLocks noChangeArrowheads="1"/>
          </p:cNvSpPr>
          <p:nvPr/>
        </p:nvSpPr>
        <p:spPr bwMode="auto">
          <a:xfrm>
            <a:off x="704850" y="1179513"/>
            <a:ext cx="843915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逃生路线问题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n*n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网格节点上有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个人，逃到边上节点就算逃生成功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如何规划逃生路线，使这些路线互不相交？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4947" name="Text Box 3"/>
          <p:cNvSpPr txBox="1">
            <a:spLocks noChangeArrowheads="1"/>
          </p:cNvSpPr>
          <p:nvPr/>
        </p:nvSpPr>
        <p:spPr bwMode="auto">
          <a:xfrm>
            <a:off x="2771775" y="5543550"/>
            <a:ext cx="39624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可以变成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最大流问题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836613" y="2933700"/>
            <a:ext cx="7778750" cy="2295525"/>
            <a:chOff x="521" y="1570"/>
            <a:chExt cx="4900" cy="1446"/>
          </a:xfrm>
        </p:grpSpPr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1202" y="1570"/>
            <a:ext cx="3534" cy="1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105" name="位图图像" r:id="rId1" imgW="5610225" imgH="2295525" progId="PBrush">
                    <p:embed/>
                  </p:oleObj>
                </mc:Choice>
                <mc:Fallback>
                  <p:oleObj name="位图图像" r:id="rId1" imgW="5610225" imgH="2295525" progId="PBrush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570"/>
                          <a:ext cx="3534" cy="1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9" name="Text Box 6"/>
            <p:cNvSpPr txBox="1">
              <a:spLocks noChangeArrowheads="1"/>
            </p:cNvSpPr>
            <p:nvPr/>
          </p:nvSpPr>
          <p:spPr bwMode="auto">
            <a:xfrm>
              <a:off x="521" y="1842"/>
              <a:ext cx="545" cy="5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逃生成功</a:t>
              </a:r>
              <a:endPara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0" name="Text Box 7"/>
            <p:cNvSpPr txBox="1">
              <a:spLocks noChangeArrowheads="1"/>
            </p:cNvSpPr>
            <p:nvPr/>
          </p:nvSpPr>
          <p:spPr bwMode="auto">
            <a:xfrm>
              <a:off x="4876" y="1752"/>
              <a:ext cx="545" cy="7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没有逃生路线</a:t>
              </a:r>
              <a:endPara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最大流应用问题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946" grpId="0"/>
      <p:bldP spid="1234947" grpId="0" animBg="1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Text Box 2"/>
          <p:cNvSpPr txBox="1">
            <a:spLocks noChangeArrowheads="1"/>
          </p:cNvSpPr>
          <p:nvPr/>
        </p:nvSpPr>
        <p:spPr bwMode="auto">
          <a:xfrm>
            <a:off x="483504" y="3415619"/>
            <a:ext cx="8439150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个人是供应节点（源，供应量为１）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只有边上节点可以是吸收节点（汇，吸收量为１ 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多源多汇，容易变成单源单汇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每条边容量为１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每个节点容量为１（通过增加节点和边，变成边容量）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5971" name="Text Box 3"/>
          <p:cNvSpPr txBox="1">
            <a:spLocks noChangeArrowheads="1"/>
          </p:cNvSpPr>
          <p:nvPr/>
        </p:nvSpPr>
        <p:spPr bwMode="auto">
          <a:xfrm>
            <a:off x="1175654" y="5557156"/>
            <a:ext cx="316865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变成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最大流问题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726392" y="1191531"/>
            <a:ext cx="7778750" cy="2295525"/>
            <a:chOff x="521" y="1570"/>
            <a:chExt cx="4900" cy="1446"/>
          </a:xfrm>
        </p:grpSpPr>
        <p:graphicFrame>
          <p:nvGraphicFramePr>
            <p:cNvPr id="19458" name="Object 2"/>
            <p:cNvGraphicFramePr>
              <a:graphicFrameLocks noChangeAspect="1"/>
            </p:cNvGraphicFramePr>
            <p:nvPr/>
          </p:nvGraphicFramePr>
          <p:xfrm>
            <a:off x="1202" y="1570"/>
            <a:ext cx="3534" cy="1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128" name="位图图像" r:id="rId1" imgW="5610225" imgH="2295525" progId="PBrush">
                    <p:embed/>
                  </p:oleObj>
                </mc:Choice>
                <mc:Fallback>
                  <p:oleObj name="位图图像" r:id="rId1" imgW="5610225" imgH="2295525" progId="PBrush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570"/>
                          <a:ext cx="3534" cy="1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3" name="Text Box 6"/>
            <p:cNvSpPr txBox="1">
              <a:spLocks noChangeArrowheads="1"/>
            </p:cNvSpPr>
            <p:nvPr/>
          </p:nvSpPr>
          <p:spPr bwMode="auto">
            <a:xfrm>
              <a:off x="521" y="1842"/>
              <a:ext cx="545" cy="5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逃生成功</a:t>
              </a:r>
              <a:endPara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4876" y="1752"/>
              <a:ext cx="545" cy="7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没有逃生路线</a:t>
              </a:r>
              <a:endPara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最大流应用问题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970" grpId="0"/>
      <p:bldP spid="1235971" grpId="0" animBg="1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ChangeArrowheads="1"/>
          </p:cNvSpPr>
          <p:nvPr/>
        </p:nvSpPr>
        <p:spPr bwMode="auto">
          <a:xfrm>
            <a:off x="645206" y="1314450"/>
            <a:ext cx="8189912" cy="25914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网络中可能会出现这样的情况：除了边有容量外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点也有容量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解决的方法是将所有有容量的点分成两个点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如点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有容量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将点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分成两个点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v'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v"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令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v'v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</a:t>
            </a:r>
            <a:r>
              <a:rPr kumimoji="1" lang="en-US" altLang="zh-CN" sz="28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=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最大流应用问题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6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6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36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匹配与网络流</a:t>
            </a:r>
            <a:endParaRPr lang="zh-CN" altLang="en-US" dirty="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0571" y="1314450"/>
            <a:ext cx="7632700" cy="4572000"/>
          </a:xfrm>
        </p:spPr>
        <p:txBody>
          <a:bodyPr/>
          <a:lstStyle/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 </a:t>
            </a:r>
            <a:r>
              <a:rPr lang="zh-CN" altLang="zh-CN" dirty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二分图的最大匹配</a:t>
            </a:r>
            <a:endParaRPr lang="zh-CN" altLang="zh-CN" dirty="0">
              <a:solidFill>
                <a:srgbClr val="A3A3A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 </a:t>
            </a:r>
            <a:r>
              <a:rPr lang="zh-CN" altLang="zh-CN" dirty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完全匹配</a:t>
            </a:r>
            <a:endParaRPr lang="zh-CN" altLang="zh-CN" dirty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 </a:t>
            </a:r>
            <a:r>
              <a:rPr lang="zh-CN" altLang="zh-CN" dirty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最佳匹配算法</a:t>
            </a:r>
            <a:endParaRPr lang="zh-CN" altLang="en-US" dirty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  </a:t>
            </a:r>
            <a:r>
              <a:rPr lang="zh-CN" alt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匹配应用举例</a:t>
            </a:r>
            <a:endParaRPr lang="zh-CN" altLang="zh-CN" dirty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  </a:t>
            </a:r>
            <a:r>
              <a:rPr lang="zh-CN" altLang="zh-CN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网络流图</a:t>
            </a:r>
            <a:endParaRPr lang="zh-CN" altLang="zh-CN" dirty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  </a:t>
            </a:r>
            <a:r>
              <a:rPr lang="zh-CN" altLang="zh-CN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Ford-Fulkerson最大流标号算法</a:t>
            </a:r>
            <a:endParaRPr lang="zh-CN" altLang="zh-CN" dirty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5.7  </a:t>
            </a:r>
            <a:r>
              <a:rPr lang="zh-CN" altLang="zh-CN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最大流的Edmonds-Karp算法</a:t>
            </a:r>
            <a:endParaRPr lang="zh-CN" altLang="zh-CN" dirty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5.8 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最小费用流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（不要求掌握）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/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954981" y="1898555"/>
            <a:ext cx="7902575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不仅要使网上的流达到最大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或者达到要求的预定值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而且还要使运输流的费用是最小的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这就是最小费用流问题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24205" marR="0" lvl="0" indent="-6242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例：一批货物要从工厂运到车站，可以有多条路线选择，在不同的线路上每吨货的运费不同，而且每条线路的运货能力有限，这时怎样运输才能运费最省？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24205" marR="0" lvl="0" indent="-6242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24205" marR="0" lvl="0" indent="-6242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例：一个旅行社接待的一批客人第二天要从甲地飞往乙地，怎样安排才能旅费最省？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6" name="Rectangle 4"/>
          <p:cNvSpPr>
            <a:spLocks noRot="1" noChangeArrowheads="1"/>
          </p:cNvSpPr>
          <p:nvPr/>
        </p:nvSpPr>
        <p:spPr bwMode="auto">
          <a:xfrm>
            <a:off x="495747" y="1133475"/>
            <a:ext cx="8229600" cy="7191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(1)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应用背景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5.8 </a:t>
            </a:r>
            <a:r>
              <a:rPr lang="zh-CN" altLang="en-US" dirty="0"/>
              <a:t>最小费用流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ChangeArrowheads="1"/>
          </p:cNvSpPr>
          <p:nvPr/>
        </p:nvSpPr>
        <p:spPr bwMode="auto">
          <a:xfrm>
            <a:off x="476250" y="1268413"/>
            <a:ext cx="8199438" cy="4897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输入二分图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G=(X, Y, E), 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点标记为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:    0: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表示尚未搜索；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1: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表示饱和点；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2: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表示是无法扩大匹配的顶点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Step1.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任给一初始匹配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M,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给饱和点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标记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Step2.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判断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中各顶点是否都已有非零标记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结束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M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为最大匹配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否则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找一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标记点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X.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令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{x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}, V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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Step3.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判断集合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的邻点集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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(U)=V?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3.1.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x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无法扩大匹配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给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标记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step2.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3.2.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否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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(U)-V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中找一点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判断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是否标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 3.2.1.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则有边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z)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M.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令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       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{z}, V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V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}.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step3.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3.2.2.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否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存在从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的可增广路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P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         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令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M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M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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P,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给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标记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step2.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7812088" y="3249613"/>
            <a:ext cx="585787" cy="25288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匈牙利算法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6831467" y="1393372"/>
            <a:ext cx="1992312" cy="13388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1"/>
              </a:rPr>
              <a:t>匈牙利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2"/>
              </a:rPr>
              <a:t>数学家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Edmonds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于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1965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年提出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复杂度：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O(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mn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0394" y="0"/>
            <a:ext cx="8055429" cy="103051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r>
              <a:rPr lang="en-US" altLang="zh-CN" dirty="0"/>
              <a:t> </a:t>
            </a:r>
            <a:r>
              <a:rPr lang="zh-CN" altLang="en-US" dirty="0"/>
              <a:t>二分图的最大匹配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7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7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7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7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7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07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07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07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07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07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07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07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07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nimBg="1"/>
      <p:bldP spid="4915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Text Box 2"/>
          <p:cNvSpPr txBox="1">
            <a:spLocks noChangeArrowheads="1"/>
          </p:cNvSpPr>
          <p:nvPr/>
        </p:nvSpPr>
        <p:spPr bwMode="auto">
          <a:xfrm>
            <a:off x="674227" y="1824038"/>
            <a:ext cx="8077200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5.8.1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最佳匹配问题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一家公司经理准备安排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名员工去完成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项任务，每人一项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由于各员工的特点不同，不同的员工去完成同一项任务时所获得的回报是不同的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如何分配工作方案可以使总回报最大？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925177" y="4113213"/>
            <a:ext cx="3695700" cy="1752600"/>
            <a:chOff x="975" y="2296"/>
            <a:chExt cx="2328" cy="1104"/>
          </a:xfrm>
        </p:grpSpPr>
        <p:sp>
          <p:nvSpPr>
            <p:cNvPr id="116743" name="Oval 4"/>
            <p:cNvSpPr>
              <a:spLocks noChangeArrowheads="1"/>
            </p:cNvSpPr>
            <p:nvPr/>
          </p:nvSpPr>
          <p:spPr bwMode="auto">
            <a:xfrm>
              <a:off x="1623" y="2296"/>
              <a:ext cx="192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44" name="Oval 5"/>
            <p:cNvSpPr>
              <a:spLocks noChangeArrowheads="1"/>
            </p:cNvSpPr>
            <p:nvPr/>
          </p:nvSpPr>
          <p:spPr bwMode="auto">
            <a:xfrm>
              <a:off x="1623" y="3208"/>
              <a:ext cx="192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45" name="Oval 6"/>
            <p:cNvSpPr>
              <a:spLocks noChangeArrowheads="1"/>
            </p:cNvSpPr>
            <p:nvPr/>
          </p:nvSpPr>
          <p:spPr bwMode="auto">
            <a:xfrm>
              <a:off x="2679" y="2296"/>
              <a:ext cx="192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46" name="Oval 7"/>
            <p:cNvSpPr>
              <a:spLocks noChangeArrowheads="1"/>
            </p:cNvSpPr>
            <p:nvPr/>
          </p:nvSpPr>
          <p:spPr bwMode="auto">
            <a:xfrm>
              <a:off x="2679" y="2728"/>
              <a:ext cx="192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47" name="Oval 8"/>
            <p:cNvSpPr>
              <a:spLocks noChangeArrowheads="1"/>
            </p:cNvSpPr>
            <p:nvPr/>
          </p:nvSpPr>
          <p:spPr bwMode="auto">
            <a:xfrm>
              <a:off x="2679" y="3208"/>
              <a:ext cx="192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48" name="Line 9"/>
            <p:cNvSpPr>
              <a:spLocks noChangeShapeType="1"/>
            </p:cNvSpPr>
            <p:nvPr/>
          </p:nvSpPr>
          <p:spPr bwMode="auto">
            <a:xfrm>
              <a:off x="1815" y="2392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49" name="Line 10"/>
            <p:cNvSpPr>
              <a:spLocks noChangeShapeType="1"/>
            </p:cNvSpPr>
            <p:nvPr/>
          </p:nvSpPr>
          <p:spPr bwMode="auto">
            <a:xfrm>
              <a:off x="1815" y="3304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50" name="Line 11"/>
            <p:cNvSpPr>
              <a:spLocks noChangeShapeType="1"/>
            </p:cNvSpPr>
            <p:nvPr/>
          </p:nvSpPr>
          <p:spPr bwMode="auto">
            <a:xfrm flipV="1">
              <a:off x="1815" y="2824"/>
              <a:ext cx="864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51" name="Line 12"/>
            <p:cNvSpPr>
              <a:spLocks noChangeShapeType="1"/>
            </p:cNvSpPr>
            <p:nvPr/>
          </p:nvSpPr>
          <p:spPr bwMode="auto">
            <a:xfrm flipV="1">
              <a:off x="1863" y="2392"/>
              <a:ext cx="816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52" name="Line 13"/>
            <p:cNvSpPr>
              <a:spLocks noChangeShapeType="1"/>
            </p:cNvSpPr>
            <p:nvPr/>
          </p:nvSpPr>
          <p:spPr bwMode="auto">
            <a:xfrm>
              <a:off x="1815" y="2392"/>
              <a:ext cx="86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53" name="Line 14"/>
            <p:cNvSpPr>
              <a:spLocks noChangeShapeType="1"/>
            </p:cNvSpPr>
            <p:nvPr/>
          </p:nvSpPr>
          <p:spPr bwMode="auto">
            <a:xfrm>
              <a:off x="1815" y="2392"/>
              <a:ext cx="864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54" name="Text Box 15"/>
            <p:cNvSpPr txBox="1">
              <a:spLocks noChangeArrowheads="1"/>
            </p:cNvSpPr>
            <p:nvPr/>
          </p:nvSpPr>
          <p:spPr bwMode="auto">
            <a:xfrm>
              <a:off x="975" y="2704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55" name="Text Box 16"/>
            <p:cNvSpPr txBox="1">
              <a:spLocks noChangeArrowheads="1"/>
            </p:cNvSpPr>
            <p:nvPr/>
          </p:nvSpPr>
          <p:spPr bwMode="auto">
            <a:xfrm>
              <a:off x="2919" y="2632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56" name="Oval 17"/>
            <p:cNvSpPr>
              <a:spLocks noChangeArrowheads="1"/>
            </p:cNvSpPr>
            <p:nvPr/>
          </p:nvSpPr>
          <p:spPr bwMode="auto">
            <a:xfrm>
              <a:off x="1610" y="2750"/>
              <a:ext cx="192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57" name="Line 18"/>
            <p:cNvSpPr>
              <a:spLocks noChangeShapeType="1"/>
            </p:cNvSpPr>
            <p:nvPr/>
          </p:nvSpPr>
          <p:spPr bwMode="auto">
            <a:xfrm flipV="1">
              <a:off x="1791" y="2387"/>
              <a:ext cx="908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58" name="Line 19"/>
            <p:cNvSpPr>
              <a:spLocks noChangeShapeType="1"/>
            </p:cNvSpPr>
            <p:nvPr/>
          </p:nvSpPr>
          <p:spPr bwMode="auto">
            <a:xfrm flipV="1">
              <a:off x="1837" y="2840"/>
              <a:ext cx="816" cy="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59" name="Line 20"/>
            <p:cNvSpPr>
              <a:spLocks noChangeShapeType="1"/>
            </p:cNvSpPr>
            <p:nvPr/>
          </p:nvSpPr>
          <p:spPr bwMode="auto">
            <a:xfrm>
              <a:off x="1791" y="2931"/>
              <a:ext cx="817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39061" name="Text Box 21"/>
          <p:cNvSpPr txBox="1">
            <a:spLocks noChangeArrowheads="1"/>
          </p:cNvSpPr>
          <p:nvPr/>
        </p:nvSpPr>
        <p:spPr bwMode="auto">
          <a:xfrm>
            <a:off x="6511464" y="3960813"/>
            <a:ext cx="2087563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特殊的最小费用流问题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（二分图，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|S|=|T|=N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742" name="Rectangle 4"/>
          <p:cNvSpPr>
            <a:spLocks noRot="1" noChangeArrowheads="1"/>
          </p:cNvSpPr>
          <p:nvPr/>
        </p:nvSpPr>
        <p:spPr bwMode="auto">
          <a:xfrm>
            <a:off x="539289" y="1133475"/>
            <a:ext cx="8229600" cy="7191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(1)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应用背景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5.8 </a:t>
            </a:r>
            <a:r>
              <a:rPr lang="zh-CN" altLang="en-US" dirty="0"/>
              <a:t>最小费用流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3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42" grpId="0"/>
      <p:bldP spid="123906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ChangeArrowheads="1"/>
          </p:cNvSpPr>
          <p:nvPr/>
        </p:nvSpPr>
        <p:spPr bwMode="auto">
          <a:xfrm>
            <a:off x="733872" y="2324100"/>
            <a:ext cx="8442325" cy="1791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已知网络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每条边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∈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除了已给容量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外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还给出了单位流量的费用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所谓最小费用流问题就是求一个总流量已知的可行流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}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使得总费用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0068" name="Rectangle 4"/>
          <p:cNvSpPr>
            <a:spLocks noChangeArrowheads="1"/>
          </p:cNvSpPr>
          <p:nvPr/>
        </p:nvSpPr>
        <p:spPr bwMode="auto">
          <a:xfrm>
            <a:off x="6075810" y="4373563"/>
            <a:ext cx="1014412" cy="488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最小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0070" name="Rectangle 6"/>
          <p:cNvSpPr>
            <a:spLocks noRot="1" noChangeArrowheads="1"/>
          </p:cNvSpPr>
          <p:nvPr/>
        </p:nvSpPr>
        <p:spPr bwMode="auto">
          <a:xfrm>
            <a:off x="648147" y="1652588"/>
            <a:ext cx="8229600" cy="7191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图论语言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0071" name="Rectangle 7"/>
          <p:cNvSpPr>
            <a:spLocks noChangeArrowheads="1"/>
          </p:cNvSpPr>
          <p:nvPr/>
        </p:nvSpPr>
        <p:spPr bwMode="auto">
          <a:xfrm>
            <a:off x="719585" y="5138738"/>
            <a:ext cx="557716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特别地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当要求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为最大流时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此问题即为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最小费用最大流问题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8" name="Rectangle 4"/>
          <p:cNvSpPr>
            <a:spLocks noRot="1" noChangeArrowheads="1"/>
          </p:cNvSpPr>
          <p:nvPr/>
        </p:nvSpPr>
        <p:spPr bwMode="auto">
          <a:xfrm>
            <a:off x="495747" y="1133475"/>
            <a:ext cx="8229600" cy="7191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(2)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基本概念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5.8 </a:t>
            </a:r>
            <a:r>
              <a:rPr lang="zh-CN" altLang="en-US" dirty="0"/>
              <a:t>最小费用流</a:t>
            </a:r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141434" y="4350322"/>
          <a:ext cx="2380135" cy="90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53" name="公式" r:id="rId1" imgW="1002665" imgH="381000" progId="Equation.3">
                  <p:embed/>
                </p:oleObj>
              </mc:Choice>
              <mc:Fallback>
                <p:oleObj name="公式" r:id="rId1" imgW="1002665" imgH="38100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434" y="4350322"/>
                        <a:ext cx="2380135" cy="903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0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0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4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4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066" grpId="0" autoUpdateAnimBg="0" uiExpand="1" build="p"/>
      <p:bldP spid="1240068" grpId="0"/>
      <p:bldP spid="1240070" grpId="0"/>
      <p:bldP spid="124007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937978" y="1797050"/>
            <a:ext cx="7772400" cy="3671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最小费用路算法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原始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对偶算法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Ford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Forkerson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(1957,1962)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瑕疵算法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(Out-Of-Kilter Algorithm)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松弛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(Relaxation)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算法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网络单纯形算法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64" name="Rectangle 4"/>
          <p:cNvSpPr>
            <a:spLocks noRot="1" noChangeArrowheads="1"/>
          </p:cNvSpPr>
          <p:nvPr/>
        </p:nvSpPr>
        <p:spPr bwMode="auto">
          <a:xfrm>
            <a:off x="914400" y="1148223"/>
            <a:ext cx="8229600" cy="7191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(3)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算法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5.8 </a:t>
            </a:r>
            <a:r>
              <a:rPr lang="zh-CN" altLang="en-US" dirty="0"/>
              <a:t>最小费用流</a:t>
            </a:r>
            <a:endParaRPr lang="zh-CN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6" name="Rectangle 4"/>
          <p:cNvSpPr>
            <a:spLocks noChangeArrowheads="1"/>
          </p:cNvSpPr>
          <p:nvPr/>
        </p:nvSpPr>
        <p:spPr bwMode="auto">
          <a:xfrm>
            <a:off x="283026" y="1857375"/>
            <a:ext cx="8495214" cy="41919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884680" marR="0" lvl="0" indent="-18846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基本思想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把费用看作边的长度，寻找从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的最短的增流路径，它的费用也就增长的最小，如果最后的流量达到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这时的总费用一般应为最小。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884680" marR="0" lvl="0" indent="-18846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步骤：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84680" marR="0" lvl="0" indent="-18846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①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设网络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取初始可行流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为零流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,w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=0,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84680" marR="0" lvl="0" indent="-18846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②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每条边均可看做一对方向相反的边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84680" marR="0" lvl="0" indent="-18846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在当前的容许流分布下，修改各边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i,j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费用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84680" marR="0" lvl="0" indent="-18846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0≤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884680" marR="0" lvl="0" indent="-18846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当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∞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8" name="Rectangle 4"/>
          <p:cNvSpPr>
            <a:spLocks noRot="1" noChangeArrowheads="1"/>
          </p:cNvSpPr>
          <p:nvPr/>
        </p:nvSpPr>
        <p:spPr bwMode="auto">
          <a:xfrm>
            <a:off x="292551" y="1133475"/>
            <a:ext cx="8229600" cy="7191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(4)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最短增流路径算法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5.8 </a:t>
            </a:r>
            <a:r>
              <a:rPr lang="zh-CN" altLang="en-US" dirty="0"/>
              <a:t>最小费用流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2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2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2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2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2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2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2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2116" grpId="0" autoUpdateAnimBg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140" name="Rectangle 4"/>
          <p:cNvSpPr>
            <a:spLocks noChangeArrowheads="1"/>
          </p:cNvSpPr>
          <p:nvPr/>
        </p:nvSpPr>
        <p:spPr bwMode="auto">
          <a:xfrm>
            <a:off x="413652" y="1808163"/>
            <a:ext cx="8334375" cy="4637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20725" marR="0" lvl="0" indent="-45720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③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400" b="1" i="1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为边权，找一条从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的最短增流路，计算</a:t>
            </a: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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3141" name="Rectangle 5"/>
          <p:cNvSpPr>
            <a:spLocks noChangeArrowheads="1"/>
          </p:cNvSpPr>
          <p:nvPr/>
        </p:nvSpPr>
        <p:spPr bwMode="auto">
          <a:xfrm>
            <a:off x="693052" y="5094288"/>
            <a:ext cx="1752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⑤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增流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3143" name="Rectangle 7"/>
          <p:cNvSpPr>
            <a:spLocks noChangeArrowheads="1"/>
          </p:cNvSpPr>
          <p:nvPr/>
        </p:nvSpPr>
        <p:spPr bwMode="auto">
          <a:xfrm>
            <a:off x="6047690" y="2393950"/>
            <a:ext cx="1904689" cy="9417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与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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相同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与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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相反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3144" name="Rectangle 8"/>
          <p:cNvSpPr>
            <a:spLocks noChangeArrowheads="1"/>
          </p:cNvSpPr>
          <p:nvPr/>
        </p:nvSpPr>
        <p:spPr bwMode="auto">
          <a:xfrm>
            <a:off x="1593165" y="3384550"/>
            <a:ext cx="64357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令</a:t>
            </a: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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 min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</a:t>
            </a:r>
            <a:r>
              <a:rPr kumimoji="1" lang="en-US" altLang="zh-CN" sz="2400" b="1" i="1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|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∈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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}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3146" name="Rectangle 10"/>
          <p:cNvSpPr>
            <a:spLocks noChangeArrowheads="1"/>
          </p:cNvSpPr>
          <p:nvPr/>
        </p:nvSpPr>
        <p:spPr bwMode="auto">
          <a:xfrm>
            <a:off x="642252" y="3968750"/>
            <a:ext cx="8763000" cy="8229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④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如果</a:t>
            </a: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＋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w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&gt;w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则适当减少</a:t>
            </a: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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值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令</a:t>
            </a: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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＝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w-w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执行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后结束；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否则执行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后再回到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4" name="Rectangle 4"/>
          <p:cNvSpPr>
            <a:spLocks noRot="1" noChangeArrowheads="1"/>
          </p:cNvSpPr>
          <p:nvPr/>
        </p:nvSpPr>
        <p:spPr bwMode="auto">
          <a:xfrm>
            <a:off x="423177" y="1133475"/>
            <a:ext cx="8229600" cy="7191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(4)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最短增流路径算法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5.8 </a:t>
            </a:r>
            <a:r>
              <a:rPr lang="zh-CN" altLang="en-US" dirty="0"/>
              <a:t>最小费用流</a:t>
            </a:r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300514" y="2394857"/>
          <a:ext cx="2881085" cy="1056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0" name="公式" r:id="rId1" imgW="1524000" imgH="558800" progId="Equation.3">
                  <p:embed/>
                </p:oleObj>
              </mc:Choice>
              <mc:Fallback>
                <p:oleObj name="公式" r:id="rId1" imgW="1524000" imgH="558800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514" y="2394857"/>
                        <a:ext cx="2881085" cy="10563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89" name="Object 5"/>
          <p:cNvGraphicFramePr>
            <a:graphicFrameLocks noChangeAspect="1"/>
          </p:cNvGraphicFramePr>
          <p:nvPr/>
        </p:nvGraphicFramePr>
        <p:xfrm>
          <a:off x="2307999" y="5035777"/>
          <a:ext cx="27146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1" name="公式" r:id="rId3" imgW="1435100" imgH="558800" progId="Equation.3">
                  <p:embed/>
                </p:oleObj>
              </mc:Choice>
              <mc:Fallback>
                <p:oleObj name="公式" r:id="rId3" imgW="1435100" imgH="55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999" y="5035777"/>
                        <a:ext cx="2714625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4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4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4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4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140" grpId="0"/>
      <p:bldP spid="1243141" grpId="0"/>
      <p:bldP spid="1243143" grpId="0"/>
      <p:bldP spid="1243144" grpId="0"/>
      <p:bldP spid="124314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558121" y="1403350"/>
            <a:ext cx="7848600" cy="2259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 P114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：第</a:t>
            </a: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7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10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题</a:t>
            </a:r>
            <a:endParaRPr lang="zh-CN" altLang="en-US" sz="3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   注意：第</a:t>
            </a: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题课本有误，应将“完全匹配”改为“完美匹配”</a:t>
            </a: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;</a:t>
            </a:r>
            <a:endParaRPr lang="en-US" altLang="zh-CN" sz="3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   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第</a:t>
            </a: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10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题的图为</a:t>
            </a: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5.10</a:t>
            </a:r>
            <a:endParaRPr lang="zh-CN" altLang="en-US" sz="3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527,&quot;width&quot;:1440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21643</Words>
  <Application>WPS 演示</Application>
  <PresentationFormat>全屏显示(4:3)</PresentationFormat>
  <Paragraphs>1735</Paragraphs>
  <Slides>95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56</vt:i4>
      </vt:variant>
      <vt:variant>
        <vt:lpstr>幻灯片标题</vt:lpstr>
      </vt:variant>
      <vt:variant>
        <vt:i4>95</vt:i4>
      </vt:variant>
    </vt:vector>
  </HeadingPairs>
  <TitlesOfParts>
    <vt:vector size="177" baseType="lpstr">
      <vt:lpstr>Arial</vt:lpstr>
      <vt:lpstr>宋体</vt:lpstr>
      <vt:lpstr>Wingdings</vt:lpstr>
      <vt:lpstr>Calibri</vt:lpstr>
      <vt:lpstr>MS PGothic</vt:lpstr>
      <vt:lpstr>Calibri</vt:lpstr>
      <vt:lpstr>Times New Roman</vt:lpstr>
      <vt:lpstr>MS PMincho</vt:lpstr>
      <vt:lpstr>Yu Gothic</vt:lpstr>
      <vt:lpstr>MS Mincho</vt:lpstr>
      <vt:lpstr>黑体</vt:lpstr>
      <vt:lpstr>Arial Unicode MS</vt:lpstr>
      <vt:lpstr>楷体_GB2312</vt:lpstr>
      <vt:lpstr>新宋体</vt:lpstr>
      <vt:lpstr>Garamond</vt:lpstr>
      <vt:lpstr>Cambria Math</vt:lpstr>
      <vt:lpstr>Cambria Math</vt:lpstr>
      <vt:lpstr>Symbol</vt:lpstr>
      <vt:lpstr>微软雅黑</vt:lpstr>
      <vt:lpstr>Arial Unicode MS</vt:lpstr>
      <vt:lpstr>Tahoma</vt:lpstr>
      <vt:lpstr>华文中宋</vt:lpstr>
      <vt:lpstr>华文细黑</vt:lpstr>
      <vt:lpstr>ＭＳ 明朝</vt:lpstr>
      <vt:lpstr>热</vt:lpstr>
      <vt:lpstr>1_热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Photoshop.Image.13</vt:lpstr>
      <vt:lpstr>Equation.3</vt:lpstr>
      <vt:lpstr>Equation.KSEE3</vt:lpstr>
      <vt:lpstr>Equation.KSEE3</vt:lpstr>
      <vt:lpstr>Equation.KSEE3</vt:lpstr>
      <vt:lpstr>Equation.KSEE3</vt:lpstr>
      <vt:lpstr>Equation.KSEE3</vt:lpstr>
      <vt:lpstr>Visio.Drawing.11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Visio.Drawing.11</vt:lpstr>
      <vt:lpstr>Visio.Drawing.11</vt:lpstr>
      <vt:lpstr>Visio.Drawing.11</vt:lpstr>
      <vt:lpstr>Equation.3</vt:lpstr>
      <vt:lpstr>Visio.Drawing.11</vt:lpstr>
      <vt:lpstr>Visio.Drawing.11</vt:lpstr>
      <vt:lpstr>PBrush</vt:lpstr>
      <vt:lpstr>PBrush</vt:lpstr>
      <vt:lpstr>Equation.3</vt:lpstr>
      <vt:lpstr>Equation.3</vt:lpstr>
      <vt:lpstr>Equation.3</vt:lpstr>
      <vt:lpstr>Equation.3</vt:lpstr>
      <vt:lpstr>Visio.Drawing.11</vt:lpstr>
      <vt:lpstr>Equation.3</vt:lpstr>
      <vt:lpstr>Visio.Drawing.11</vt:lpstr>
      <vt:lpstr>PowerPoint 演示文稿</vt:lpstr>
      <vt:lpstr>第五章 匹配与网络流 </vt:lpstr>
      <vt:lpstr>第五章 匹配与网络流 </vt:lpstr>
      <vt:lpstr>5.1 二分图的最大匹配</vt:lpstr>
      <vt:lpstr>5.1 二分图的最大匹配</vt:lpstr>
      <vt:lpstr>5.1 二分图的最大匹配</vt:lpstr>
      <vt:lpstr>5.1 二分图的最大匹配</vt:lpstr>
      <vt:lpstr>5.1 二分图的最大匹配</vt:lpstr>
      <vt:lpstr>5.1 二分图的最大匹配</vt:lpstr>
      <vt:lpstr>第五章 匹配与网络流</vt:lpstr>
      <vt:lpstr>5.2 二分图的完全匹配</vt:lpstr>
      <vt:lpstr>5.2 二分图的完全匹配</vt:lpstr>
      <vt:lpstr>5.2 二分图的完全匹配</vt:lpstr>
      <vt:lpstr>5.2 二分图的完全匹配</vt:lpstr>
      <vt:lpstr>5.2 二分图的完全匹配</vt:lpstr>
      <vt:lpstr>5.2 二分图的完全匹配</vt:lpstr>
      <vt:lpstr>5.2 二分图的完全匹配</vt:lpstr>
      <vt:lpstr>5.2 二分图的完全匹配</vt:lpstr>
      <vt:lpstr>5.2 二分图的完全匹配</vt:lpstr>
      <vt:lpstr>5.2 二分图的完全匹配</vt:lpstr>
      <vt:lpstr>5.2 二分图的完全匹配</vt:lpstr>
      <vt:lpstr>第五章 匹配与网络流 </vt:lpstr>
      <vt:lpstr>5.3 最佳匹配</vt:lpstr>
      <vt:lpstr>5.3 最佳匹配</vt:lpstr>
      <vt:lpstr>5.3 最佳匹配算法</vt:lpstr>
      <vt:lpstr>5.3 最佳匹配算法</vt:lpstr>
      <vt:lpstr>5.3 最佳匹配算法</vt:lpstr>
      <vt:lpstr>5.3 最佳匹配算法</vt:lpstr>
      <vt:lpstr>5.3 最佳匹配算法</vt:lpstr>
      <vt:lpstr>5.3 最佳匹配算法</vt:lpstr>
      <vt:lpstr>5.3 最佳匹配算法</vt:lpstr>
      <vt:lpstr>5.3 最佳匹配算法</vt:lpstr>
      <vt:lpstr>5.3 最佳匹配算法</vt:lpstr>
      <vt:lpstr>5.3 最佳匹配算法</vt:lpstr>
      <vt:lpstr>第五章 匹配与网络流</vt:lpstr>
      <vt:lpstr>5.4 匹配应用举例</vt:lpstr>
      <vt:lpstr>5.4 匹配应用举例</vt:lpstr>
      <vt:lpstr>5.4 匹配应用举例</vt:lpstr>
      <vt:lpstr>5.4 匹配应用举例</vt:lpstr>
      <vt:lpstr>5.4 匹配应用举例</vt:lpstr>
      <vt:lpstr>5.4 匹配应用举例</vt:lpstr>
      <vt:lpstr>5.4 匹配应用举例</vt:lpstr>
      <vt:lpstr>5.4 匹配应用举例</vt:lpstr>
      <vt:lpstr>5.4 匹配应用举例</vt:lpstr>
      <vt:lpstr>5.4 匹配应用举例</vt:lpstr>
      <vt:lpstr>5.4 匹配应用举例</vt:lpstr>
      <vt:lpstr>5.4 匹配应用举例</vt:lpstr>
      <vt:lpstr>5.4  匹配应用举例</vt:lpstr>
      <vt:lpstr>第五章 匹配与网络流 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第五章 匹配与网络流</vt:lpstr>
      <vt:lpstr>5.6 Ford-Fulkerson最大流标号算法</vt:lpstr>
      <vt:lpstr>5.6 Ford-Fulkerson最大流标号算法</vt:lpstr>
      <vt:lpstr>5.6 Ford-Fulkerson最大流标号算法</vt:lpstr>
      <vt:lpstr>5.6 Ford-Fulkerson最大流标号算法</vt:lpstr>
      <vt:lpstr>5.6 Ford-Fulkerson最大流标号算法</vt:lpstr>
      <vt:lpstr>5.6 Ford-Fulkerson最大流标号算法</vt:lpstr>
      <vt:lpstr>5.6 Ford-Fulkerson最大流标号算法</vt:lpstr>
      <vt:lpstr>5.6 Ford-Fulkerson最大流标号算法</vt:lpstr>
      <vt:lpstr>5.6 Ford-Fulkerson最大流标号算法</vt:lpstr>
      <vt:lpstr>5.6 Ford-Fulkerson算法复杂度</vt:lpstr>
      <vt:lpstr>第五章 匹配与网络流</vt:lpstr>
      <vt:lpstr>5.7 最大流的Edmonds-Karp算法</vt:lpstr>
      <vt:lpstr>5.7 最大流的Edmonds-Karp算法</vt:lpstr>
      <vt:lpstr>5.7 最大流的Edmonds-Karp算法</vt:lpstr>
      <vt:lpstr>5.7 最大流的Edmonds-Karp算法</vt:lpstr>
      <vt:lpstr>最大流应用问题</vt:lpstr>
      <vt:lpstr>最大流应用问题</vt:lpstr>
      <vt:lpstr>最大流应用问题</vt:lpstr>
      <vt:lpstr>第五章 匹配与网络流</vt:lpstr>
      <vt:lpstr>5.8 最小费用流</vt:lpstr>
      <vt:lpstr>5.8 最小费用流</vt:lpstr>
      <vt:lpstr>5.8 最小费用流</vt:lpstr>
      <vt:lpstr>5.8 最小费用流</vt:lpstr>
      <vt:lpstr>5.8 最小费用流</vt:lpstr>
      <vt:lpstr>5.8 最小费用流</vt:lpstr>
      <vt:lpstr>作业</vt:lpstr>
    </vt:vector>
  </TitlesOfParts>
  <Company>软件学院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清华大学图论课件</dc:title>
  <dc:creator>陈莉</dc:creator>
  <cp:lastModifiedBy>zhaochen20</cp:lastModifiedBy>
  <cp:revision>814</cp:revision>
  <dcterms:created xsi:type="dcterms:W3CDTF">2021-06-12T02:18:00Z</dcterms:created>
  <dcterms:modified xsi:type="dcterms:W3CDTF">2021-06-15T09:08:55Z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0C80428DF5A54637BAC0B898BF489BAC</vt:lpwstr>
  </property>
</Properties>
</file>