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7"/>
  </p:handoutMasterIdLst>
  <p:sldIdLst>
    <p:sldId id="256" r:id="rId3"/>
    <p:sldId id="762" r:id="rId5"/>
    <p:sldId id="485" r:id="rId6"/>
    <p:sldId id="486" r:id="rId7"/>
    <p:sldId id="673" r:id="rId8"/>
    <p:sldId id="674" r:id="rId9"/>
    <p:sldId id="675" r:id="rId10"/>
    <p:sldId id="676" r:id="rId11"/>
    <p:sldId id="677" r:id="rId12"/>
    <p:sldId id="678" r:id="rId13"/>
    <p:sldId id="682" r:id="rId14"/>
    <p:sldId id="683" r:id="rId15"/>
    <p:sldId id="684" r:id="rId16"/>
    <p:sldId id="685" r:id="rId17"/>
    <p:sldId id="679" r:id="rId18"/>
    <p:sldId id="680" r:id="rId19"/>
    <p:sldId id="681" r:id="rId20"/>
    <p:sldId id="686" r:id="rId21"/>
    <p:sldId id="687" r:id="rId22"/>
    <p:sldId id="688" r:id="rId23"/>
    <p:sldId id="689" r:id="rId24"/>
    <p:sldId id="690" r:id="rId25"/>
    <p:sldId id="691" r:id="rId26"/>
    <p:sldId id="692" r:id="rId27"/>
    <p:sldId id="693" r:id="rId28"/>
    <p:sldId id="694" r:id="rId29"/>
    <p:sldId id="695" r:id="rId30"/>
    <p:sldId id="696" r:id="rId31"/>
    <p:sldId id="697" r:id="rId32"/>
    <p:sldId id="698" r:id="rId33"/>
    <p:sldId id="699" r:id="rId34"/>
    <p:sldId id="700" r:id="rId35"/>
    <p:sldId id="701" r:id="rId36"/>
    <p:sldId id="702" r:id="rId37"/>
    <p:sldId id="703" r:id="rId38"/>
    <p:sldId id="704" r:id="rId39"/>
    <p:sldId id="705" r:id="rId40"/>
    <p:sldId id="706" r:id="rId41"/>
    <p:sldId id="712" r:id="rId42"/>
    <p:sldId id="743" r:id="rId43"/>
    <p:sldId id="744" r:id="rId44"/>
    <p:sldId id="745" r:id="rId45"/>
    <p:sldId id="746" r:id="rId46"/>
    <p:sldId id="747" r:id="rId47"/>
    <p:sldId id="748" r:id="rId48"/>
    <p:sldId id="749" r:id="rId49"/>
    <p:sldId id="750" r:id="rId50"/>
    <p:sldId id="751" r:id="rId51"/>
    <p:sldId id="761" r:id="rId52"/>
    <p:sldId id="752" r:id="rId53"/>
    <p:sldId id="753" r:id="rId54"/>
    <p:sldId id="754" r:id="rId55"/>
    <p:sldId id="575" r:id="rId56"/>
  </p:sldIdLst>
  <p:sldSz cx="9144000" cy="6858000" type="screen4x3"/>
  <p:notesSz cx="6735445" cy="9865995"/>
  <p:defaultTextStyle>
    <a:defPPr>
      <a:defRPr lang="ja-JP"/>
    </a:defPPr>
    <a:lvl1pPr algn="l" rtl="0" fontAlgn="base">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CCC"/>
    <a:srgbClr val="FF0066"/>
    <a:srgbClr val="FF0000"/>
    <a:srgbClr val="9933FF"/>
    <a:srgbClr val="CCECFF"/>
    <a:srgbClr val="66FF99"/>
    <a:srgbClr val="FF5050"/>
    <a:srgbClr val="0000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00" autoAdjust="0"/>
    <p:restoredTop sz="93875" autoAdjust="0"/>
  </p:normalViewPr>
  <p:slideViewPr>
    <p:cSldViewPr snapToGrid="0">
      <p:cViewPr varScale="1">
        <p:scale>
          <a:sx n="123" d="100"/>
          <a:sy n="123" d="100"/>
        </p:scale>
        <p:origin x="1502" y="91"/>
      </p:cViewPr>
      <p:guideLst>
        <p:guide orient="horz" pos="2208"/>
        <p:guide pos="2921"/>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9528"/>
    </p:cViewPr>
  </p:sorterViewPr>
  <p:notesViewPr>
    <p:cSldViewPr snapToGrid="0">
      <p:cViewPr>
        <p:scale>
          <a:sx n="100" d="100"/>
          <a:sy n="100" d="100"/>
        </p:scale>
        <p:origin x="-1152" y="6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handoutMaster" Target="handoutMasters/handoutMaster1.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6" Type="http://schemas.openxmlformats.org/officeDocument/2006/relationships/image" Target="../media/image25.wmf"/><Relationship Id="rId5" Type="http://schemas.openxmlformats.org/officeDocument/2006/relationships/image" Target="../media/image18.wmf"/><Relationship Id="rId4" Type="http://schemas.openxmlformats.org/officeDocument/2006/relationships/image" Target="../media/image11.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7" Type="http://schemas.openxmlformats.org/officeDocument/2006/relationships/image" Target="../media/image19.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19413" cy="492125"/>
          </a:xfrm>
          <a:prstGeom prst="rect">
            <a:avLst/>
          </a:prstGeom>
          <a:noFill/>
          <a:ln w="9525">
            <a:noFill/>
            <a:miter lim="800000"/>
          </a:ln>
          <a:effectLst/>
        </p:spPr>
        <p:txBody>
          <a:bodyPr vert="horz" wrap="square" lIns="90827" tIns="45414" rIns="90827" bIns="45414" numCol="1" anchor="t" anchorCtr="0" compatLnSpc="1"/>
          <a:lstStyle>
            <a:lvl1pPr algn="l"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45059" name="Rectangle 3"/>
          <p:cNvSpPr>
            <a:spLocks noGrp="1" noChangeArrowheads="1"/>
          </p:cNvSpPr>
          <p:nvPr>
            <p:ph type="dt" sz="quarter" idx="1"/>
          </p:nvPr>
        </p:nvSpPr>
        <p:spPr bwMode="auto">
          <a:xfrm>
            <a:off x="3814763" y="0"/>
            <a:ext cx="2919412" cy="492125"/>
          </a:xfrm>
          <a:prstGeom prst="rect">
            <a:avLst/>
          </a:prstGeom>
          <a:noFill/>
          <a:ln w="9525">
            <a:noFill/>
            <a:miter lim="800000"/>
          </a:ln>
          <a:effectLst/>
        </p:spPr>
        <p:txBody>
          <a:bodyPr vert="horz" wrap="square" lIns="90827" tIns="45414" rIns="90827" bIns="45414" numCol="1" anchor="t" anchorCtr="0" compatLnSpc="1"/>
          <a:lstStyle>
            <a:lvl1pPr algn="r"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45060" name="Rectangle 4"/>
          <p:cNvSpPr>
            <a:spLocks noGrp="1" noChangeArrowheads="1"/>
          </p:cNvSpPr>
          <p:nvPr>
            <p:ph type="ftr" sz="quarter" idx="2"/>
          </p:nvPr>
        </p:nvSpPr>
        <p:spPr bwMode="auto">
          <a:xfrm>
            <a:off x="0" y="9372600"/>
            <a:ext cx="2919413" cy="492125"/>
          </a:xfrm>
          <a:prstGeom prst="rect">
            <a:avLst/>
          </a:prstGeom>
          <a:noFill/>
          <a:ln w="9525">
            <a:noFill/>
            <a:miter lim="800000"/>
          </a:ln>
          <a:effectLst/>
        </p:spPr>
        <p:txBody>
          <a:bodyPr vert="horz" wrap="square" lIns="90827" tIns="45414" rIns="90827" bIns="45414" numCol="1" anchor="b" anchorCtr="0" compatLnSpc="1"/>
          <a:lstStyle>
            <a:lvl1pPr algn="l"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45061" name="Rectangle 5"/>
          <p:cNvSpPr>
            <a:spLocks noGrp="1" noChangeArrowheads="1"/>
          </p:cNvSpPr>
          <p:nvPr>
            <p:ph type="sldNum" sz="quarter" idx="3"/>
          </p:nvPr>
        </p:nvSpPr>
        <p:spPr bwMode="auto">
          <a:xfrm>
            <a:off x="3814763" y="9372600"/>
            <a:ext cx="2919412" cy="492125"/>
          </a:xfrm>
          <a:prstGeom prst="rect">
            <a:avLst/>
          </a:prstGeom>
          <a:noFill/>
          <a:ln w="9525">
            <a:noFill/>
            <a:miter lim="800000"/>
          </a:ln>
          <a:effectLst/>
        </p:spPr>
        <p:txBody>
          <a:bodyPr vert="horz" wrap="square" lIns="90827" tIns="45414" rIns="90827" bIns="45414" numCol="1" anchor="b" anchorCtr="0" compatLnSpc="1"/>
          <a:lstStyle>
            <a:lvl1pPr algn="r" defTabSz="908050">
              <a:defRPr sz="1200" b="0">
                <a:latin typeface="Arial" panose="020B0604020202020204" pitchFamily="34" charset="0"/>
                <a:ea typeface="MS PGothic" panose="020B0600070205080204" pitchFamily="34" charset="-128"/>
              </a:defRPr>
            </a:lvl1pPr>
          </a:lstStyle>
          <a:p>
            <a:pPr>
              <a:defRPr/>
            </a:pPr>
            <a:fld id="{1ABA0ECA-718A-4B3E-8C25-B97E9311319A}" type="slidenum">
              <a:rPr lang="en-US" altLang="ja-JP"/>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19413" cy="492125"/>
          </a:xfrm>
          <a:prstGeom prst="rect">
            <a:avLst/>
          </a:prstGeom>
          <a:noFill/>
          <a:ln w="9525">
            <a:noFill/>
            <a:miter lim="800000"/>
          </a:ln>
          <a:effectLst/>
        </p:spPr>
        <p:txBody>
          <a:bodyPr vert="horz" wrap="square" lIns="90827" tIns="45414" rIns="90827" bIns="45414" numCol="1" anchor="t" anchorCtr="0" compatLnSpc="1"/>
          <a:lstStyle>
            <a:lvl1pPr algn="l"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12291" name="Rectangle 3"/>
          <p:cNvSpPr>
            <a:spLocks noGrp="1" noChangeArrowheads="1"/>
          </p:cNvSpPr>
          <p:nvPr>
            <p:ph type="dt" idx="1"/>
          </p:nvPr>
        </p:nvSpPr>
        <p:spPr bwMode="auto">
          <a:xfrm>
            <a:off x="3814763" y="0"/>
            <a:ext cx="2919412" cy="492125"/>
          </a:xfrm>
          <a:prstGeom prst="rect">
            <a:avLst/>
          </a:prstGeom>
          <a:noFill/>
          <a:ln w="9525">
            <a:noFill/>
            <a:miter lim="800000"/>
          </a:ln>
          <a:effectLst/>
        </p:spPr>
        <p:txBody>
          <a:bodyPr vert="horz" wrap="square" lIns="90827" tIns="45414" rIns="90827" bIns="45414" numCol="1" anchor="t" anchorCtr="0" compatLnSpc="1"/>
          <a:lstStyle>
            <a:lvl1pPr algn="r"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258052" name="Rectangle 4"/>
          <p:cNvSpPr>
            <a:spLocks noGrp="1" noRot="1" noChangeAspect="1" noChangeArrowheads="1" noTextEdit="1"/>
          </p:cNvSpPr>
          <p:nvPr>
            <p:ph type="sldImg" idx="2"/>
          </p:nvPr>
        </p:nvSpPr>
        <p:spPr bwMode="auto">
          <a:xfrm>
            <a:off x="901700" y="741363"/>
            <a:ext cx="4932363" cy="36988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820738" y="4699000"/>
            <a:ext cx="5389562" cy="4440238"/>
          </a:xfrm>
          <a:prstGeom prst="rect">
            <a:avLst/>
          </a:prstGeom>
          <a:noFill/>
          <a:ln w="9525">
            <a:noFill/>
            <a:miter lim="800000"/>
          </a:ln>
          <a:effectLst/>
        </p:spPr>
        <p:txBody>
          <a:bodyPr vert="horz" wrap="square" lIns="90827" tIns="45414" rIns="90827" bIns="45414" numCol="1" anchor="t" anchorCtr="0" compatLnSpc="1"/>
          <a:lstStyle/>
          <a:p>
            <a:pPr lvl="0"/>
            <a:r>
              <a:rPr lang="ja-JP" altLang="en-US" noProof="0"/>
              <a:t>マスタ テキストの書式設定</a:t>
            </a:r>
            <a:endParaRPr lang="ja-JP" altLang="en-US" noProof="0"/>
          </a:p>
          <a:p>
            <a:pPr lvl="1"/>
            <a:r>
              <a:rPr lang="ja-JP" altLang="en-US" noProof="0"/>
              <a:t>第 </a:t>
            </a:r>
            <a:r>
              <a:rPr lang="en-US" altLang="ja-JP" noProof="0"/>
              <a:t>2 </a:t>
            </a:r>
            <a:r>
              <a:rPr lang="ja-JP" altLang="en-US" noProof="0"/>
              <a:t>レベル</a:t>
            </a:r>
            <a:endParaRPr lang="ja-JP" altLang="en-US" noProof="0"/>
          </a:p>
          <a:p>
            <a:pPr lvl="2"/>
            <a:r>
              <a:rPr lang="ja-JP" altLang="en-US" noProof="0"/>
              <a:t>第 </a:t>
            </a:r>
            <a:r>
              <a:rPr lang="en-US" altLang="ja-JP" noProof="0"/>
              <a:t>3 </a:t>
            </a:r>
            <a:r>
              <a:rPr lang="ja-JP" altLang="en-US" noProof="0"/>
              <a:t>レベル</a:t>
            </a:r>
            <a:endParaRPr lang="ja-JP" altLang="en-US" noProof="0"/>
          </a:p>
          <a:p>
            <a:pPr lvl="3"/>
            <a:r>
              <a:rPr lang="ja-JP" altLang="en-US" noProof="0"/>
              <a:t>第 </a:t>
            </a:r>
            <a:r>
              <a:rPr lang="en-US" altLang="ja-JP" noProof="0"/>
              <a:t>4 </a:t>
            </a:r>
            <a:r>
              <a:rPr lang="ja-JP" altLang="en-US" noProof="0"/>
              <a:t>レベル</a:t>
            </a:r>
            <a:endParaRPr lang="ja-JP" altLang="en-US" noProof="0"/>
          </a:p>
          <a:p>
            <a:pPr lvl="4"/>
            <a:r>
              <a:rPr lang="ja-JP" altLang="en-US" noProof="0"/>
              <a:t>第 </a:t>
            </a:r>
            <a:r>
              <a:rPr lang="en-US" altLang="ja-JP" noProof="0"/>
              <a:t>5 </a:t>
            </a:r>
            <a:r>
              <a:rPr lang="ja-JP" altLang="en-US" noProof="0"/>
              <a:t>レベル</a:t>
            </a:r>
            <a:endParaRPr lang="ja-JP" altLang="en-US" noProof="0"/>
          </a:p>
        </p:txBody>
      </p:sp>
      <p:sp>
        <p:nvSpPr>
          <p:cNvPr id="12294" name="Rectangle 6"/>
          <p:cNvSpPr>
            <a:spLocks noGrp="1" noChangeArrowheads="1"/>
          </p:cNvSpPr>
          <p:nvPr>
            <p:ph type="ftr" sz="quarter" idx="4"/>
          </p:nvPr>
        </p:nvSpPr>
        <p:spPr bwMode="auto">
          <a:xfrm>
            <a:off x="0" y="9372600"/>
            <a:ext cx="2919413" cy="492125"/>
          </a:xfrm>
          <a:prstGeom prst="rect">
            <a:avLst/>
          </a:prstGeom>
          <a:noFill/>
          <a:ln w="9525">
            <a:noFill/>
            <a:miter lim="800000"/>
          </a:ln>
          <a:effectLst/>
        </p:spPr>
        <p:txBody>
          <a:bodyPr vert="horz" wrap="square" lIns="90827" tIns="45414" rIns="90827" bIns="45414" numCol="1" anchor="b" anchorCtr="0" compatLnSpc="1"/>
          <a:lstStyle>
            <a:lvl1pPr algn="l" defTabSz="908050">
              <a:defRPr sz="1200" b="0">
                <a:latin typeface="Arial" panose="020B0604020202020204" pitchFamily="34" charset="0"/>
                <a:ea typeface="MS PGothic" panose="020B0600070205080204" pitchFamily="34" charset="-128"/>
              </a:defRPr>
            </a:lvl1pPr>
          </a:lstStyle>
          <a:p>
            <a:pPr>
              <a:defRPr/>
            </a:pPr>
            <a:endParaRPr lang="en-US" altLang="ja-JP"/>
          </a:p>
        </p:txBody>
      </p:sp>
      <p:sp>
        <p:nvSpPr>
          <p:cNvPr id="12295" name="Rectangle 7"/>
          <p:cNvSpPr>
            <a:spLocks noGrp="1" noChangeArrowheads="1"/>
          </p:cNvSpPr>
          <p:nvPr>
            <p:ph type="sldNum" sz="quarter" idx="5"/>
          </p:nvPr>
        </p:nvSpPr>
        <p:spPr bwMode="auto">
          <a:xfrm>
            <a:off x="3814763" y="9372600"/>
            <a:ext cx="2919412" cy="492125"/>
          </a:xfrm>
          <a:prstGeom prst="rect">
            <a:avLst/>
          </a:prstGeom>
          <a:noFill/>
          <a:ln w="9525">
            <a:noFill/>
            <a:miter lim="800000"/>
          </a:ln>
          <a:effectLst/>
        </p:spPr>
        <p:txBody>
          <a:bodyPr vert="horz" wrap="square" lIns="90827" tIns="45414" rIns="90827" bIns="45414" numCol="1" anchor="b" anchorCtr="0" compatLnSpc="1"/>
          <a:lstStyle>
            <a:lvl1pPr algn="r" defTabSz="908050">
              <a:defRPr sz="1200" b="0">
                <a:latin typeface="Arial" panose="020B0604020202020204" pitchFamily="34" charset="0"/>
                <a:ea typeface="MS PGothic" panose="020B0600070205080204" pitchFamily="34" charset="-128"/>
              </a:defRPr>
            </a:lvl1pPr>
          </a:lstStyle>
          <a:p>
            <a:pPr>
              <a:defRPr/>
            </a:pPr>
            <a:fld id="{2D44F612-6E70-4630-AAF0-6C87F44533E2}" type="slidenum">
              <a:rPr lang="en-US" altLang="ja-JP"/>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S PMincho"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5AD0CBCB-4BB0-4EE6-B090-D3CEA7CA3E20}" type="slidenum">
              <a:rPr lang="en-US" altLang="zh-CN" smtClean="0">
                <a:latin typeface="Arial" panose="020B0604020202020204" pitchFamily="34" charset="0"/>
                <a:ea typeface="宋体" panose="02010600030101010101" pitchFamily="2" charset="-122"/>
              </a:rPr>
            </a:fld>
            <a:endParaRPr lang="en-US" altLang="zh-CN">
              <a:latin typeface="Arial" panose="020B0604020202020204" pitchFamily="34" charset="0"/>
              <a:ea typeface="宋体" panose="02010600030101010101" pitchFamily="2" charset="-122"/>
            </a:endParaRPr>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xfrm>
            <a:off x="898102" y="4686499"/>
            <a:ext cx="4939560" cy="4439841"/>
          </a:xfrm>
          <a:noFill/>
        </p:spPr>
        <p:txBody>
          <a:bodyPr/>
          <a:lstStyle/>
          <a:p>
            <a:pPr eaLnBrk="1" hangingPunct="1"/>
            <a:endParaRPr lang="zh-CN" altLang="zh-CN" dirty="0">
              <a:solidFill>
                <a:srgbClr val="FF33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fld>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p>
          </p:txBody>
        </p:sp>
        <p:sp>
          <p:nvSpPr>
            <p:cNvPr id="7" name="Freeform 5"/>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p>
          </p:txBody>
        </p:sp>
        <p:sp>
          <p:nvSpPr>
            <p:cNvPr id="8" name="Freeform 5"/>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ln>
          </p:spPr>
          <p:txBody>
            <a:bodyPr/>
            <a:lstStyle/>
            <a:p>
              <a:pPr>
                <a:defRPr/>
              </a:pPr>
              <a:endParaRPr lang="en-US"/>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a:defRPr/>
            </a:pPr>
            <a:fld id="{6E382487-BB7B-4AB4-A7D9-366EE518AA51}" type="slidenum">
              <a:rPr lang="en-US" altLang="ja-JP"/>
            </a:fld>
            <a:endParaRPr lang="en-US" altLang="ja-JP"/>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Footer Placeholder 4"/>
          <p:cNvSpPr>
            <a:spLocks noGrp="1"/>
          </p:cNvSpPr>
          <p:nvPr>
            <p:ph type="ftr" sz="quarter" idx="10"/>
          </p:nvPr>
        </p:nvSpPr>
        <p:spPr/>
        <p:txBody>
          <a:bodyPr/>
          <a:lstStyle>
            <a:lvl1pPr>
              <a:defRPr/>
            </a:lvl1pPr>
          </a:lstStyle>
          <a:p>
            <a:pPr>
              <a:defRPr/>
            </a:pPr>
            <a:endParaRPr lang="en-US" altLang="ja-JP"/>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fld>
            <a:endParaRPr lang="en-US" altLang="ja-JP"/>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solidFill>
                  <a:srgbClr val="000000"/>
                </a:solidFill>
              </a:defRPr>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fld>
            <a:endParaRPr lang="en-US" altLang="ja-JP"/>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fld>
            <a:endParaRPr lang="en-US" altLang="ja-JP"/>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fld>
            <a:endParaRPr lang="en-US" altLang="ja-JP"/>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fld>
            <a:endParaRPr lang="en-US" altLang="ja-JP"/>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Content Placeholder 13"/>
          <p:cNvSpPr>
            <a:spLocks noGrp="1"/>
          </p:cNvSpPr>
          <p:nvPr>
            <p:ph sz="quarter" idx="13"/>
          </p:nvPr>
        </p:nvSpPr>
        <p:spPr>
          <a:xfrm>
            <a:off x="914400" y="381000"/>
            <a:ext cx="4800600" cy="5943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fld>
            <a:endParaRPr lang="en-US" altLang="ja-JP"/>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fld>
            <a:endParaRPr lang="en-US" altLang="ja-JP"/>
          </a:p>
        </p:txBody>
      </p:sp>
      <p:sp>
        <p:nvSpPr>
          <p:cNvPr id="16" name="Freeform 5"/>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ln>
        </p:spPr>
        <p:txBody>
          <a:bodyPr/>
          <a:lstStyle/>
          <a:p>
            <a:pPr>
              <a:defRPr/>
            </a:pPr>
            <a:endParaRPr lang="en-US"/>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l" rtl="0" eaLnBrk="0" fontAlgn="base" hangingPunct="0">
        <a:spcBef>
          <a:spcPct val="0"/>
        </a:spcBef>
        <a:spcAft>
          <a:spcPct val="0"/>
        </a:spcAft>
        <a:defRPr lang="en-US" altLang="en-US" sz="4400" b="1" kern="1200" baseline="0" dirty="0">
          <a:ln w="12700">
            <a:solidFill>
              <a:schemeClr val="tx2"/>
            </a:solidFill>
          </a:ln>
          <a:solidFill>
            <a:schemeClr val="tx2">
              <a:lumMod val="75000"/>
            </a:schemeClr>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2pPr>
      <a:lvl3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3pPr>
      <a:lvl4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4pPr>
      <a:lvl5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5pPr>
      <a:lvl6pPr marL="4572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6pPr>
      <a:lvl7pPr marL="9144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7pPr>
      <a:lvl8pPr marL="13716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8pPr>
      <a:lvl9pPr marL="18288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b="1" kern="1200">
          <a:solidFill>
            <a:srgbClr val="000000"/>
          </a:solidFill>
          <a:latin typeface="+mn-ea"/>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b="1" kern="1200">
          <a:solidFill>
            <a:srgbClr val="000000"/>
          </a:solidFill>
          <a:latin typeface="+mn-ea"/>
          <a:ea typeface="+mn-ea"/>
          <a:cs typeface="+mn-cs"/>
        </a:defRPr>
      </a:lvl2pPr>
      <a:lvl3pPr marL="1143000" indent="-228600" algn="l" rtl="0" eaLnBrk="0" fontAlgn="base" hangingPunct="0">
        <a:spcBef>
          <a:spcPct val="20000"/>
        </a:spcBef>
        <a:spcAft>
          <a:spcPct val="0"/>
        </a:spcAft>
        <a:buFont typeface="Calibri" panose="020F0502020204030204" pitchFamily="34" charset="0"/>
        <a:buChar char="+"/>
        <a:defRPr b="1" kern="1200">
          <a:solidFill>
            <a:srgbClr val="000000"/>
          </a:solidFill>
          <a:latin typeface="+mn-ea"/>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b="1" kern="1200">
          <a:solidFill>
            <a:srgbClr val="000000"/>
          </a:solidFill>
          <a:latin typeface="+mn-ea"/>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b="1" kern="1200">
          <a:solidFill>
            <a:srgbClr val="000000"/>
          </a:solidFill>
          <a:latin typeface="+mn-ea"/>
          <a:ea typeface="+mn-ea"/>
          <a:cs typeface="+mn-cs"/>
        </a:defRPr>
      </a:lvl5pPr>
      <a:lvl6pPr marL="2514600" indent="-228600" algn="l" defTabSz="914400" rtl="0" eaLnBrk="1" latinLnBrk="0" hangingPunct="1">
        <a:spcBef>
          <a:spcPct val="20000"/>
        </a:spcBef>
        <a:buClr>
          <a:schemeClr val="tx1"/>
        </a:buClr>
        <a:buFont typeface="Calibri" panose="020F0502020204030204"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anose="020F050202020403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anose="020F050202020403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anose="020F050202020403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3.xml"/><Relationship Id="rId2" Type="http://schemas.openxmlformats.org/officeDocument/2006/relationships/image" Target="../media/image7.emf"/><Relationship Id="rId1"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3.xml"/><Relationship Id="rId2" Type="http://schemas.openxmlformats.org/officeDocument/2006/relationships/image" Target="../media/image7.emf"/><Relationship Id="rId1"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11.wmf"/><Relationship Id="rId7" Type="http://schemas.openxmlformats.org/officeDocument/2006/relationships/oleObject" Target="../embeddings/oleObject7.bin"/><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9.wmf"/><Relationship Id="rId3" Type="http://schemas.openxmlformats.org/officeDocument/2006/relationships/oleObject" Target="../embeddings/oleObject5.bin"/><Relationship Id="rId2" Type="http://schemas.openxmlformats.org/officeDocument/2006/relationships/image" Target="../media/image8.wmf"/><Relationship Id="rId14" Type="http://schemas.openxmlformats.org/officeDocument/2006/relationships/vmlDrawing" Target="../drawings/vmlDrawing4.vml"/><Relationship Id="rId13" Type="http://schemas.openxmlformats.org/officeDocument/2006/relationships/slideLayout" Target="../slideLayouts/slideLayout3.xml"/><Relationship Id="rId12" Type="http://schemas.openxmlformats.org/officeDocument/2006/relationships/image" Target="../media/image13.wmf"/><Relationship Id="rId11" Type="http://schemas.openxmlformats.org/officeDocument/2006/relationships/oleObject" Target="../embeddings/oleObject9.bin"/><Relationship Id="rId10" Type="http://schemas.openxmlformats.org/officeDocument/2006/relationships/image" Target="../media/image12.wmf"/><Relationship Id="rId1"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3.xml"/><Relationship Id="rId3" Type="http://schemas.openxmlformats.org/officeDocument/2006/relationships/oleObject" Target="../embeddings/oleObject11.bin"/><Relationship Id="rId2" Type="http://schemas.openxmlformats.org/officeDocument/2006/relationships/image" Target="../media/image14.wmf"/><Relationship Id="rId1"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16.wmf"/><Relationship Id="rId7" Type="http://schemas.openxmlformats.org/officeDocument/2006/relationships/oleObject" Target="../embeddings/oleObject15.bin"/><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0.wmf"/><Relationship Id="rId3" Type="http://schemas.openxmlformats.org/officeDocument/2006/relationships/oleObject" Target="../embeddings/oleObject13.bin"/><Relationship Id="rId2" Type="http://schemas.openxmlformats.org/officeDocument/2006/relationships/image" Target="../media/image11.wmf"/><Relationship Id="rId17" Type="http://schemas.openxmlformats.org/officeDocument/2006/relationships/vmlDrawing" Target="../drawings/vmlDrawing6.vml"/><Relationship Id="rId16" Type="http://schemas.openxmlformats.org/officeDocument/2006/relationships/slideLayout" Target="../slideLayouts/slideLayout3.xml"/><Relationship Id="rId15" Type="http://schemas.openxmlformats.org/officeDocument/2006/relationships/image" Target="../media/image19.wmf"/><Relationship Id="rId14" Type="http://schemas.openxmlformats.org/officeDocument/2006/relationships/oleObject" Target="../embeddings/oleObject19.bin"/><Relationship Id="rId13" Type="http://schemas.openxmlformats.org/officeDocument/2006/relationships/image" Target="../media/image18.wmf"/><Relationship Id="rId12" Type="http://schemas.openxmlformats.org/officeDocument/2006/relationships/oleObject" Target="../embeddings/oleObject18.bin"/><Relationship Id="rId11" Type="http://schemas.openxmlformats.org/officeDocument/2006/relationships/oleObject" Target="../embeddings/oleObject17.bin"/><Relationship Id="rId10" Type="http://schemas.openxmlformats.org/officeDocument/2006/relationships/image" Target="../media/image17.wmf"/><Relationship Id="rId1"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3.xml"/><Relationship Id="rId2" Type="http://schemas.openxmlformats.org/officeDocument/2006/relationships/image" Target="../media/image20.wmf"/><Relationship Id="rId1" Type="http://schemas.openxmlformats.org/officeDocument/2006/relationships/oleObject" Target="../embeddings/oleObject20.bin"/></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24.wmf"/><Relationship Id="rId7" Type="http://schemas.openxmlformats.org/officeDocument/2006/relationships/oleObject" Target="../embeddings/oleObject24.bin"/><Relationship Id="rId6" Type="http://schemas.openxmlformats.org/officeDocument/2006/relationships/image" Target="../media/image23.wmf"/><Relationship Id="rId5" Type="http://schemas.openxmlformats.org/officeDocument/2006/relationships/oleObject" Target="../embeddings/oleObject23.bin"/><Relationship Id="rId4" Type="http://schemas.openxmlformats.org/officeDocument/2006/relationships/image" Target="../media/image22.wmf"/><Relationship Id="rId3" Type="http://schemas.openxmlformats.org/officeDocument/2006/relationships/oleObject" Target="../embeddings/oleObject22.bin"/><Relationship Id="rId2" Type="http://schemas.openxmlformats.org/officeDocument/2006/relationships/image" Target="../media/image21.wmf"/><Relationship Id="rId10" Type="http://schemas.openxmlformats.org/officeDocument/2006/relationships/vmlDrawing" Target="../drawings/vmlDrawing8.vml"/><Relationship Id="rId1"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29.bin"/><Relationship Id="rId8" Type="http://schemas.openxmlformats.org/officeDocument/2006/relationships/image" Target="../media/image16.wmf"/><Relationship Id="rId7" Type="http://schemas.openxmlformats.org/officeDocument/2006/relationships/oleObject" Target="../embeddings/oleObject28.bin"/><Relationship Id="rId6" Type="http://schemas.openxmlformats.org/officeDocument/2006/relationships/image" Target="../media/image15.wmf"/><Relationship Id="rId5" Type="http://schemas.openxmlformats.org/officeDocument/2006/relationships/oleObject" Target="../embeddings/oleObject27.bin"/><Relationship Id="rId4" Type="http://schemas.openxmlformats.org/officeDocument/2006/relationships/image" Target="../media/image10.wmf"/><Relationship Id="rId3" Type="http://schemas.openxmlformats.org/officeDocument/2006/relationships/oleObject" Target="../embeddings/oleObject26.bin"/><Relationship Id="rId2" Type="http://schemas.openxmlformats.org/officeDocument/2006/relationships/image" Target="../media/image11.wmf"/><Relationship Id="rId15" Type="http://schemas.openxmlformats.org/officeDocument/2006/relationships/vmlDrawing" Target="../drawings/vmlDrawing9.vml"/><Relationship Id="rId14" Type="http://schemas.openxmlformats.org/officeDocument/2006/relationships/slideLayout" Target="../slideLayouts/slideLayout3.xml"/><Relationship Id="rId13" Type="http://schemas.openxmlformats.org/officeDocument/2006/relationships/image" Target="../media/image18.wmf"/><Relationship Id="rId12" Type="http://schemas.openxmlformats.org/officeDocument/2006/relationships/oleObject" Target="../embeddings/oleObject31.bin"/><Relationship Id="rId11" Type="http://schemas.openxmlformats.org/officeDocument/2006/relationships/oleObject" Target="../embeddings/oleObject30.bin"/><Relationship Id="rId10" Type="http://schemas.openxmlformats.org/officeDocument/2006/relationships/image" Target="../media/image17.wmf"/><Relationship Id="rId1" Type="http://schemas.openxmlformats.org/officeDocument/2006/relationships/oleObject" Target="../embeddings/oleObject25.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36.bin"/><Relationship Id="rId8" Type="http://schemas.openxmlformats.org/officeDocument/2006/relationships/image" Target="../media/image11.wmf"/><Relationship Id="rId7" Type="http://schemas.openxmlformats.org/officeDocument/2006/relationships/oleObject" Target="../embeddings/oleObject35.bin"/><Relationship Id="rId6" Type="http://schemas.openxmlformats.org/officeDocument/2006/relationships/image" Target="../media/image17.wmf"/><Relationship Id="rId5" Type="http://schemas.openxmlformats.org/officeDocument/2006/relationships/oleObject" Target="../embeddings/oleObject34.bin"/><Relationship Id="rId4" Type="http://schemas.openxmlformats.org/officeDocument/2006/relationships/image" Target="../media/image16.wmf"/><Relationship Id="rId3" Type="http://schemas.openxmlformats.org/officeDocument/2006/relationships/oleObject" Target="../embeddings/oleObject33.bin"/><Relationship Id="rId2" Type="http://schemas.openxmlformats.org/officeDocument/2006/relationships/image" Target="../media/image15.wmf"/><Relationship Id="rId14" Type="http://schemas.openxmlformats.org/officeDocument/2006/relationships/vmlDrawing" Target="../drawings/vmlDrawing10.vml"/><Relationship Id="rId13" Type="http://schemas.openxmlformats.org/officeDocument/2006/relationships/slideLayout" Target="../slideLayouts/slideLayout3.xml"/><Relationship Id="rId12" Type="http://schemas.openxmlformats.org/officeDocument/2006/relationships/image" Target="../media/image25.wmf"/><Relationship Id="rId11" Type="http://schemas.openxmlformats.org/officeDocument/2006/relationships/oleObject" Target="../embeddings/oleObject37.bin"/><Relationship Id="rId10" Type="http://schemas.openxmlformats.org/officeDocument/2006/relationships/image" Target="../media/image18.wmf"/><Relationship Id="rId1" Type="http://schemas.openxmlformats.org/officeDocument/2006/relationships/oleObject" Target="../embeddings/oleObject32.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7.png"/><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34.png"/><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5.png"/></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3.xml"/><Relationship Id="rId2" Type="http://schemas.openxmlformats.org/officeDocument/2006/relationships/image" Target="../media/image2.emf"/><Relationship Id="rId1" Type="http://schemas.openxmlformats.org/officeDocument/2006/relationships/oleObject" Target="../embeddings/oleObject38.bin"/></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3.xml"/><Relationship Id="rId2" Type="http://schemas.openxmlformats.org/officeDocument/2006/relationships/image" Target="../media/image2.emf"/><Relationship Id="rId1" Type="http://schemas.openxmlformats.org/officeDocument/2006/relationships/oleObject" Target="../embeddings/oleObject39.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7.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9.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2.png"/><Relationship Id="rId1" Type="http://schemas.openxmlformats.org/officeDocument/2006/relationships/image" Target="../media/image4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3356866" y="5170378"/>
            <a:ext cx="5490610" cy="949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normAutofit fontScale="85000" lnSpcReduction="20000"/>
          </a:bodyPr>
          <a:lstStyle>
            <a:lvl1pPr marL="0" indent="0" algn="r" rtl="0" eaLnBrk="0" fontAlgn="base" hangingPunct="0">
              <a:spcBef>
                <a:spcPct val="20000"/>
              </a:spcBef>
              <a:spcAft>
                <a:spcPct val="0"/>
              </a:spcAft>
              <a:buFont typeface="Arial" panose="020B0604020202020204" pitchFamily="34" charset="0"/>
              <a:buNone/>
              <a:defRPr sz="2400" kern="1200">
                <a:solidFill>
                  <a:schemeClr val="tx2">
                    <a:lumMod val="60000"/>
                    <a:lumOff val="40000"/>
                  </a:schemeClr>
                </a:solidFill>
                <a:latin typeface="+mn-lt"/>
                <a:ea typeface="MS Mincho" pitchFamily="49" charset="-128"/>
                <a:cs typeface="+mn-cs"/>
              </a:defRPr>
            </a:lvl1pPr>
            <a:lvl2pPr marL="457200" indent="0" algn="ctr" rtl="0" eaLnBrk="0" fontAlgn="base" hangingPunct="0">
              <a:spcBef>
                <a:spcPct val="20000"/>
              </a:spcBef>
              <a:spcAft>
                <a:spcPct val="0"/>
              </a:spcAft>
              <a:buFont typeface="Arial" panose="020B0604020202020204" pitchFamily="34" charset="0"/>
              <a:buNone/>
              <a:defRPr kern="1200">
                <a:solidFill>
                  <a:schemeClr val="tx1">
                    <a:tint val="75000"/>
                  </a:schemeClr>
                </a:solidFill>
                <a:latin typeface="+mn-lt"/>
                <a:ea typeface="MS Mincho" pitchFamily="49" charset="-128"/>
                <a:cs typeface="+mn-cs"/>
              </a:defRPr>
            </a:lvl2pPr>
            <a:lvl3pPr marL="914400" indent="0" algn="ctr" rtl="0" eaLnBrk="0" fontAlgn="base" hangingPunct="0">
              <a:spcBef>
                <a:spcPct val="20000"/>
              </a:spcBef>
              <a:spcAft>
                <a:spcPct val="0"/>
              </a:spcAft>
              <a:buFont typeface="Calibri" panose="020F0502020204030204" pitchFamily="34" charset="0"/>
              <a:buNone/>
              <a:defRPr kern="1200">
                <a:solidFill>
                  <a:schemeClr val="tx1">
                    <a:tint val="75000"/>
                  </a:schemeClr>
                </a:solidFill>
                <a:latin typeface="+mn-lt"/>
                <a:ea typeface="MS Mincho" pitchFamily="49" charset="-128"/>
                <a:cs typeface="+mn-cs"/>
              </a:defRPr>
            </a:lvl3pPr>
            <a:lvl4pPr marL="1371600" indent="0" algn="ctr" rtl="0" eaLnBrk="0" fontAlgn="base" hangingPunct="0">
              <a:spcBef>
                <a:spcPct val="20000"/>
              </a:spcBef>
              <a:spcAft>
                <a:spcPct val="0"/>
              </a:spcAft>
              <a:buFont typeface="Arial" panose="020B0604020202020204" pitchFamily="34" charset="0"/>
              <a:buNone/>
              <a:defRPr kern="1200">
                <a:solidFill>
                  <a:schemeClr val="tx1">
                    <a:tint val="75000"/>
                  </a:schemeClr>
                </a:solidFill>
                <a:latin typeface="+mn-lt"/>
                <a:ea typeface="MS Mincho" pitchFamily="49" charset="-128"/>
                <a:cs typeface="+mn-cs"/>
              </a:defRPr>
            </a:lvl4pPr>
            <a:lvl5pPr marL="1828800" indent="0" algn="ctr" rtl="0" eaLnBrk="0" fontAlgn="base" hangingPunct="0">
              <a:spcBef>
                <a:spcPct val="20000"/>
              </a:spcBef>
              <a:spcAft>
                <a:spcPct val="0"/>
              </a:spcAft>
              <a:buFont typeface="Arial" panose="020B0604020202020204" pitchFamily="34" charset="0"/>
              <a:buNone/>
              <a:defRPr kern="1200">
                <a:solidFill>
                  <a:schemeClr val="tx1">
                    <a:tint val="75000"/>
                  </a:schemeClr>
                </a:solidFill>
                <a:latin typeface="+mn-lt"/>
                <a:ea typeface="MS Mincho" pitchFamily="49" charset="-128"/>
                <a:cs typeface="+mn-cs"/>
              </a:defRPr>
            </a:lvl5pPr>
            <a:lvl6pPr marL="2286000" indent="0" algn="ctr" defTabSz="914400" rtl="0" eaLnBrk="1" latinLnBrk="0" hangingPunct="1">
              <a:spcBef>
                <a:spcPct val="20000"/>
              </a:spcBef>
              <a:buClr>
                <a:schemeClr val="tx1"/>
              </a:buClr>
              <a:buFont typeface="Calibri" panose="020F050202020403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Calibri" panose="020F050202020403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1"/>
              </a:buClr>
              <a:buFont typeface="Calibri" panose="020F050202020403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1"/>
              </a:buClr>
              <a:buFont typeface="Calibri" panose="020F0502020204030204" pitchFamily="34" charset="0"/>
              <a:buNone/>
              <a:defRPr sz="1800" kern="1200">
                <a:solidFill>
                  <a:schemeClr val="tx1">
                    <a:tint val="75000"/>
                  </a:schemeClr>
                </a:solidFill>
                <a:latin typeface="+mn-lt"/>
                <a:ea typeface="+mn-ea"/>
                <a:cs typeface="+mn-cs"/>
              </a:defRPr>
            </a:lvl9pPr>
          </a:lstStyle>
          <a:p>
            <a:pPr eaLnBrk="1" hangingPunct="1">
              <a:buFont typeface="Wingdings" panose="05000000000000000000" pitchFamily="2" charset="2"/>
              <a:buNone/>
            </a:pPr>
            <a:r>
              <a:rPr kumimoji="0" lang="en-US" altLang="zh-CN" b="0">
                <a:solidFill>
                  <a:schemeClr val="tx1"/>
                </a:solidFill>
                <a:latin typeface="黑体" panose="02010609060101010101" pitchFamily="49" charset="-122"/>
                <a:ea typeface="黑体" panose="02010609060101010101" pitchFamily="49" charset="-122"/>
              </a:rPr>
              <a:t>                   </a:t>
            </a:r>
            <a:r>
              <a:rPr kumimoji="0" lang="zh-CN" altLang="en-US" b="0">
                <a:solidFill>
                  <a:schemeClr val="tx1"/>
                </a:solidFill>
                <a:latin typeface="黑体" panose="02010609060101010101" pitchFamily="49" charset="-122"/>
                <a:ea typeface="黑体" panose="02010609060101010101" pitchFamily="49" charset="-122"/>
              </a:rPr>
              <a:t>陈莉</a:t>
            </a:r>
            <a:endParaRPr kumimoji="0" lang="zh-CN" altLang="en-US" b="0">
              <a:solidFill>
                <a:schemeClr val="tx1"/>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kumimoji="0" lang="zh-CN" altLang="en-US" b="0">
                <a:solidFill>
                  <a:schemeClr val="tx1"/>
                </a:solidFill>
                <a:latin typeface="黑体" panose="02010609060101010101" pitchFamily="49" charset="-122"/>
                <a:ea typeface="黑体" panose="02010609060101010101" pitchFamily="49" charset="-122"/>
              </a:rPr>
              <a:t>          清华大学软件学院</a:t>
            </a:r>
            <a:endParaRPr kumimoji="0" lang="zh-CN" altLang="en-US" b="0">
              <a:solidFill>
                <a:schemeClr val="tx1"/>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kumimoji="0" lang="zh-CN" altLang="en-US" b="0">
                <a:solidFill>
                  <a:schemeClr val="tx1"/>
                </a:solidFill>
                <a:latin typeface="黑体" panose="02010609060101010101" pitchFamily="49" charset="-122"/>
                <a:ea typeface="黑体" panose="02010609060101010101" pitchFamily="49" charset="-122"/>
              </a:rPr>
              <a:t>计算机辅助设计、图形与可视化研究所</a:t>
            </a:r>
            <a:endParaRPr kumimoji="0" lang="zh-CN" altLang="en-US" sz="2800" b="0">
              <a:solidFill>
                <a:schemeClr val="tx1"/>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endParaRPr kumimoji="0" lang="en-US" altLang="zh-CN" sz="2800" b="0" dirty="0">
              <a:solidFill>
                <a:schemeClr val="tx1"/>
              </a:solidFill>
              <a:latin typeface="黑体" panose="02010609060101010101" pitchFamily="49" charset="-122"/>
              <a:ea typeface="黑体" panose="02010609060101010101" pitchFamily="49" charset="-122"/>
            </a:endParaRPr>
          </a:p>
        </p:txBody>
      </p:sp>
      <p:sp>
        <p:nvSpPr>
          <p:cNvPr id="8" name="矩形 9"/>
          <p:cNvSpPr>
            <a:spLocks noChangeArrowheads="1"/>
          </p:cNvSpPr>
          <p:nvPr/>
        </p:nvSpPr>
        <p:spPr bwMode="auto">
          <a:xfrm>
            <a:off x="6777245" y="6065954"/>
            <a:ext cx="1858962" cy="307777"/>
          </a:xfrm>
          <a:prstGeom prst="rect">
            <a:avLst/>
          </a:prstGeom>
          <a:noFill/>
          <a:ln w="9525">
            <a:noFill/>
            <a:miter lim="800000"/>
          </a:ln>
        </p:spPr>
        <p:txBody>
          <a:bodyPr>
            <a:spAutoFit/>
          </a:bodyPr>
          <a:lstStyle/>
          <a:p>
            <a:pPr algn="ctr" eaLnBrk="0" hangingPunct="0"/>
            <a:fld id="{D2CAC426-C6FE-4338-ACBA-3820BE5C03D2}" type="datetime2">
              <a:rPr kumimoji="1" lang="zh-CN" altLang="en-US" sz="1400">
                <a:solidFill>
                  <a:schemeClr val="accent2"/>
                </a:solidFill>
                <a:latin typeface="黑体" panose="02010609060101010101" pitchFamily="49" charset="-122"/>
                <a:ea typeface="黑体" panose="02010609060101010101" pitchFamily="49" charset="-122"/>
                <a:cs typeface="Arial Unicode MS" pitchFamily="34" charset="-122"/>
              </a:rPr>
            </a:fld>
            <a:endParaRPr lang="en-US" altLang="zh-CN" sz="1400" dirty="0">
              <a:solidFill>
                <a:schemeClr val="accent2"/>
              </a:solidFill>
              <a:latin typeface="黑体" panose="02010609060101010101" pitchFamily="49" charset="-122"/>
              <a:ea typeface="黑体" panose="02010609060101010101" pitchFamily="49" charset="-122"/>
              <a:cs typeface="Arial Unicode MS" pitchFamily="34" charset="-122"/>
            </a:endParaRPr>
          </a:p>
        </p:txBody>
      </p:sp>
      <p:sp>
        <p:nvSpPr>
          <p:cNvPr id="9" name="Rectangle 2"/>
          <p:cNvSpPr txBox="1">
            <a:spLocks noChangeArrowheads="1"/>
          </p:cNvSpPr>
          <p:nvPr/>
        </p:nvSpPr>
        <p:spPr>
          <a:xfrm>
            <a:off x="1241630" y="1682752"/>
            <a:ext cx="6750750" cy="4636986"/>
          </a:xfrm>
          <a:prstGeom prst="rect">
            <a:avLst/>
          </a:prstGeom>
        </p:spPr>
        <p:txBody>
          <a:bodyPr vert="horz" lIns="91440" tIns="45720" rIns="91440" bIns="45720" rtlCol="0" anchor="b">
            <a:noAutofit/>
          </a:bodyPr>
          <a:lst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2pPr>
            <a:lvl3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3pPr>
            <a:lvl4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4pPr>
            <a:lvl5pPr algn="l" rtl="0" eaLnBrk="0" fontAlgn="base" hangingPunct="0">
              <a:spcBef>
                <a:spcPct val="0"/>
              </a:spcBef>
              <a:spcAft>
                <a:spcPct val="0"/>
              </a:spcAft>
              <a:defRPr sz="7200" b="1">
                <a:solidFill>
                  <a:schemeClr val="bg1"/>
                </a:solidFill>
                <a:latin typeface="Calibri" panose="020F0502020204030204" pitchFamily="34" charset="0"/>
                <a:ea typeface="MS PGothic" panose="020B0600070205080204" pitchFamily="34" charset="-128"/>
              </a:defRPr>
            </a:lvl5pPr>
            <a:lvl6pPr marL="4572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6pPr>
            <a:lvl7pPr marL="9144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7pPr>
            <a:lvl8pPr marL="13716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8pPr>
            <a:lvl9pPr marL="1828800" algn="l" rtl="0" fontAlgn="base">
              <a:spcBef>
                <a:spcPct val="0"/>
              </a:spcBef>
              <a:spcAft>
                <a:spcPct val="0"/>
              </a:spcAft>
              <a:defRPr sz="7200" b="1">
                <a:solidFill>
                  <a:schemeClr val="bg1"/>
                </a:solidFill>
                <a:latin typeface="Calibri" panose="020F0502020204030204" pitchFamily="34" charset="0"/>
                <a:ea typeface="MS PGothic" panose="020B0600070205080204" pitchFamily="34" charset="-128"/>
              </a:defRPr>
            </a:lvl9pPr>
          </a:lstStyle>
          <a:p>
            <a:pPr algn="just" eaLnBrk="1" fontAlgn="auto" hangingPunct="1">
              <a:spcAft>
                <a:spcPts val="0"/>
              </a:spcAft>
              <a:defRPr/>
            </a:pPr>
            <a:r>
              <a:rPr kumimoji="0" lang="zh-CN" altLang="en-US" sz="7200" dirty="0">
                <a:ln>
                  <a:noFill/>
                </a:ln>
                <a:solidFill>
                  <a:srgbClr val="C84340">
                    <a:lumMod val="75000"/>
                  </a:srgbClr>
                </a:solidFill>
              </a:rPr>
              <a:t>     </a:t>
            </a:r>
            <a:r>
              <a:rPr kumimoji="0" lang="zh-CN" altLang="en-US" sz="6000" dirty="0">
                <a:ln>
                  <a:noFill/>
                </a:ln>
                <a:solidFill>
                  <a:srgbClr val="C84340">
                    <a:lumMod val="75000"/>
                  </a:srgbClr>
                </a:solidFill>
                <a:latin typeface="黑体" panose="02010609060101010101" pitchFamily="49" charset="-122"/>
                <a:ea typeface="黑体" panose="02010609060101010101" pitchFamily="49" charset="-122"/>
              </a:rPr>
              <a:t>离散数学</a:t>
            </a:r>
            <a:r>
              <a:rPr kumimoji="0" lang="en-US" altLang="zh-CN" sz="6000" dirty="0">
                <a:ln>
                  <a:noFill/>
                </a:ln>
                <a:solidFill>
                  <a:srgbClr val="C84340">
                    <a:lumMod val="75000"/>
                  </a:srgbClr>
                </a:solidFill>
                <a:latin typeface="黑体" panose="02010609060101010101" pitchFamily="49" charset="-122"/>
                <a:ea typeface="黑体" panose="02010609060101010101" pitchFamily="49" charset="-122"/>
              </a:rPr>
              <a:t>II</a:t>
            </a:r>
            <a:br>
              <a:rPr kumimoji="0" lang="en-US" altLang="zh-CN" sz="6000" dirty="0">
                <a:ln>
                  <a:noFill/>
                </a:ln>
                <a:solidFill>
                  <a:srgbClr val="C84340">
                    <a:lumMod val="75000"/>
                  </a:srgbClr>
                </a:solidFill>
                <a:latin typeface="黑体" panose="02010609060101010101" pitchFamily="49" charset="-122"/>
                <a:ea typeface="黑体" panose="02010609060101010101" pitchFamily="49" charset="-122"/>
              </a:rPr>
            </a:br>
            <a:r>
              <a:rPr kumimoji="0" lang="en-US" altLang="zh-CN" sz="6000" dirty="0">
                <a:ln>
                  <a:noFill/>
                </a:ln>
                <a:solidFill>
                  <a:srgbClr val="C84340">
                    <a:lumMod val="75000"/>
                  </a:srgbClr>
                </a:solidFill>
                <a:latin typeface="黑体" panose="02010609060101010101" pitchFamily="49" charset="-122"/>
                <a:ea typeface="黑体" panose="02010609060101010101" pitchFamily="49" charset="-122"/>
              </a:rPr>
              <a:t>      </a:t>
            </a:r>
            <a:r>
              <a:rPr kumimoji="0" lang="en-US" altLang="zh-CN" sz="4800" dirty="0">
                <a:ln>
                  <a:noFill/>
                </a:ln>
                <a:solidFill>
                  <a:srgbClr val="C84340">
                    <a:lumMod val="75000"/>
                  </a:srgbClr>
                </a:solidFill>
                <a:latin typeface="黑体" panose="02010609060101010101" pitchFamily="49" charset="-122"/>
                <a:ea typeface="黑体" panose="02010609060101010101" pitchFamily="49" charset="-122"/>
              </a:rPr>
              <a:t>―</a:t>
            </a:r>
            <a:r>
              <a:rPr kumimoji="0" lang="zh-CN" altLang="en-US" sz="4800" dirty="0">
                <a:ln>
                  <a:noFill/>
                </a:ln>
                <a:solidFill>
                  <a:srgbClr val="C84340">
                    <a:lumMod val="75000"/>
                  </a:srgbClr>
                </a:solidFill>
                <a:latin typeface="黑体" panose="02010609060101010101" pitchFamily="49" charset="-122"/>
                <a:ea typeface="黑体" panose="02010609060101010101" pitchFamily="49" charset="-122"/>
              </a:rPr>
              <a:t>图论第十讲</a:t>
            </a:r>
            <a:br>
              <a:rPr kumimoji="0" lang="en-US" altLang="zh-CN" sz="4800" dirty="0">
                <a:ln>
                  <a:noFill/>
                </a:ln>
                <a:solidFill>
                  <a:srgbClr val="C84340">
                    <a:lumMod val="75000"/>
                  </a:srgbClr>
                </a:solidFill>
              </a:rPr>
            </a:br>
            <a:br>
              <a:rPr kumimoji="0" lang="en-US" altLang="zh-CN" sz="7200" dirty="0">
                <a:ln>
                  <a:noFill/>
                </a:ln>
                <a:solidFill>
                  <a:srgbClr val="C84340">
                    <a:lumMod val="75000"/>
                  </a:srgbClr>
                </a:solidFill>
              </a:rPr>
            </a:br>
            <a:endParaRPr kumimoji="0" lang="zh-CN" altLang="en-US" sz="7200" dirty="0">
              <a:ln>
                <a:noFill/>
              </a:ln>
              <a:solidFill>
                <a:srgbClr val="C84340">
                  <a:lumMod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ChangeArrowheads="1"/>
          </p:cNvSpPr>
          <p:nvPr/>
        </p:nvSpPr>
        <p:spPr bwMode="auto">
          <a:xfrm>
            <a:off x="522288" y="1158391"/>
            <a:ext cx="8166100" cy="432426"/>
          </a:xfrm>
          <a:prstGeom prst="rect">
            <a:avLst/>
          </a:prstGeom>
          <a:noFill/>
          <a:ln w="9525">
            <a:noFill/>
            <a:miter lim="800000"/>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例  求下列各图的色数。</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1050628" name="Rectangle 4"/>
          <p:cNvSpPr>
            <a:spLocks noChangeArrowheads="1"/>
          </p:cNvSpPr>
          <p:nvPr/>
        </p:nvSpPr>
        <p:spPr bwMode="auto">
          <a:xfrm>
            <a:off x="522288" y="3668628"/>
            <a:ext cx="8166100" cy="432426"/>
          </a:xfrm>
          <a:prstGeom prst="rect">
            <a:avLst/>
          </a:prstGeom>
          <a:noFill/>
          <a:ln w="9525">
            <a:noFill/>
            <a:miter lim="800000"/>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解</a:t>
            </a:r>
            <a:endParaRPr kumimoji="1" lang="zh-CN" altLang="en-US" sz="2600" b="1"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pic>
        <p:nvPicPr>
          <p:cNvPr id="1050629" name="Picture 5" descr="1711d"/>
          <p:cNvPicPr>
            <a:picLocks noChangeAspect="1" noChangeArrowheads="1"/>
          </p:cNvPicPr>
          <p:nvPr/>
        </p:nvPicPr>
        <p:blipFill>
          <a:blip r:embed="rId1" cstate="print"/>
          <a:srcRect/>
          <a:stretch>
            <a:fillRect/>
          </a:stretch>
        </p:blipFill>
        <p:spPr bwMode="auto">
          <a:xfrm>
            <a:off x="6811963" y="1725528"/>
            <a:ext cx="1704975" cy="1905000"/>
          </a:xfrm>
          <a:prstGeom prst="rect">
            <a:avLst/>
          </a:prstGeom>
          <a:noFill/>
          <a:ln w="9525">
            <a:noFill/>
            <a:miter lim="800000"/>
            <a:headEnd/>
            <a:tailEnd/>
          </a:ln>
        </p:spPr>
      </p:pic>
      <p:pic>
        <p:nvPicPr>
          <p:cNvPr id="92166" name="Picture 6" descr="1711a"/>
          <p:cNvPicPr>
            <a:picLocks noChangeAspect="1" noChangeArrowheads="1"/>
          </p:cNvPicPr>
          <p:nvPr/>
        </p:nvPicPr>
        <p:blipFill>
          <a:blip r:embed="rId2" cstate="print"/>
          <a:srcRect/>
          <a:stretch>
            <a:fillRect/>
          </a:stretch>
        </p:blipFill>
        <p:spPr bwMode="auto">
          <a:xfrm>
            <a:off x="865188" y="1725528"/>
            <a:ext cx="1724025" cy="1905000"/>
          </a:xfrm>
          <a:prstGeom prst="rect">
            <a:avLst/>
          </a:prstGeom>
          <a:noFill/>
          <a:ln w="9525">
            <a:noFill/>
            <a:miter lim="800000"/>
            <a:headEnd/>
            <a:tailEnd/>
          </a:ln>
        </p:spPr>
      </p:pic>
      <p:pic>
        <p:nvPicPr>
          <p:cNvPr id="1050631" name="Picture 7" descr="1711b"/>
          <p:cNvPicPr>
            <a:picLocks noChangeAspect="1" noChangeArrowheads="1"/>
          </p:cNvPicPr>
          <p:nvPr/>
        </p:nvPicPr>
        <p:blipFill>
          <a:blip r:embed="rId3" cstate="print"/>
          <a:srcRect/>
          <a:stretch>
            <a:fillRect/>
          </a:stretch>
        </p:blipFill>
        <p:spPr bwMode="auto">
          <a:xfrm>
            <a:off x="2881313" y="1725528"/>
            <a:ext cx="1638300" cy="1905000"/>
          </a:xfrm>
          <a:prstGeom prst="rect">
            <a:avLst/>
          </a:prstGeom>
          <a:noFill/>
          <a:ln w="9525">
            <a:noFill/>
            <a:miter lim="800000"/>
            <a:headEnd/>
            <a:tailEnd/>
          </a:ln>
        </p:spPr>
      </p:pic>
      <p:pic>
        <p:nvPicPr>
          <p:cNvPr id="1050632" name="Picture 8" descr="1711c"/>
          <p:cNvPicPr>
            <a:picLocks noChangeAspect="1" noChangeArrowheads="1"/>
          </p:cNvPicPr>
          <p:nvPr/>
        </p:nvPicPr>
        <p:blipFill>
          <a:blip r:embed="rId4" cstate="print"/>
          <a:srcRect/>
          <a:stretch>
            <a:fillRect/>
          </a:stretch>
        </p:blipFill>
        <p:spPr bwMode="auto">
          <a:xfrm>
            <a:off x="4813300" y="1725528"/>
            <a:ext cx="1704975" cy="1905000"/>
          </a:xfrm>
          <a:prstGeom prst="rect">
            <a:avLst/>
          </a:prstGeom>
          <a:noFill/>
          <a:ln w="9525">
            <a:noFill/>
            <a:miter lim="800000"/>
            <a:headEnd/>
            <a:tailEnd/>
          </a:ln>
        </p:spPr>
      </p:pic>
      <p:sp>
        <p:nvSpPr>
          <p:cNvPr id="1050633" name="Rectangle 9"/>
          <p:cNvSpPr>
            <a:spLocks noChangeArrowheads="1"/>
          </p:cNvSpPr>
          <p:nvPr/>
        </p:nvSpPr>
        <p:spPr bwMode="auto">
          <a:xfrm>
            <a:off x="522288" y="3713078"/>
            <a:ext cx="8621712" cy="2606867"/>
          </a:xfrm>
          <a:prstGeom prst="rect">
            <a:avLst/>
          </a:prstGeom>
          <a:noFill/>
          <a:ln w="9525">
            <a:noFill/>
            <a:miter lim="800000"/>
          </a:ln>
        </p:spPr>
        <p:txBody>
          <a:bodyPr lIns="0" tIns="0" rIns="0" bIns="0">
            <a:spAutoFit/>
          </a:bodyPr>
          <a:lstStyle/>
          <a:p>
            <a:pPr marL="0" marR="0" lvl="0" indent="53975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 </a:t>
            </a: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因为</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1</a:t>
            </a: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为二分图</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由可知</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γ </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1</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2;</a:t>
            </a:r>
            <a:endPar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53975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b). G</a:t>
            </a:r>
            <a:r>
              <a:rPr kumimoji="1" lang="en-US" altLang="zh-CN" sz="22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2</a:t>
            </a: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为</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6</a:t>
            </a: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阶轮图</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W</a:t>
            </a:r>
            <a:r>
              <a:rPr kumimoji="1" lang="en-US" altLang="zh-CN" sz="22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6</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可知</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γ </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2</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4;</a:t>
            </a:r>
            <a:endPar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53975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c). </a:t>
            </a: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由于</a:t>
            </a: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3</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3, </a:t>
            </a: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利用布鲁克斯定理可知</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γ</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3</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3;</a:t>
            </a: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又因为</a:t>
            </a:r>
            <a:endPar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53975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3</a:t>
            </a: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中有奇圈</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知</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γ</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3</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3, </a:t>
            </a: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因此</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γ</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3</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3</a:t>
            </a: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53975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d). </a:t>
            </a: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由布鲁克斯定理可知</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γ </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4</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4</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4;</a:t>
            </a:r>
            <a:endPar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53975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又因为</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4</a:t>
            </a: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中有奇圈</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于是</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γ</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4</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3, </a:t>
            </a: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因此</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γ</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4</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为</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3</a:t>
            </a: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或</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4</a:t>
            </a: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53975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发现用</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3</a:t>
            </a: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种颜色不可能给</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4</a:t>
            </a: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着色</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所以</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γ</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en-US" altLang="zh-CN" sz="22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4</a:t>
            </a:r>
            <a:r>
              <a:rPr kumimoji="1"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4</a:t>
            </a:r>
            <a:r>
              <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11" name="标题 5"/>
          <p:cNvSpPr>
            <a:spLocks noGrp="1"/>
          </p:cNvSpPr>
          <p:nvPr>
            <p:ph type="title"/>
          </p:nvPr>
        </p:nvSpPr>
        <p:spPr/>
        <p:txBody>
          <a:bodyPr/>
          <a:lstStyle/>
          <a:p>
            <a:r>
              <a:rPr lang="zh-CN" altLang="en-US" dirty="0"/>
              <a:t>顶点的着色</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062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50633">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5063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5063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5063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50633">
                                            <p:txEl>
                                              <p:pRg st="2" end="2"/>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05063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506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5063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5063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506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1" name="Rectangle 3"/>
          <p:cNvSpPr>
            <a:spLocks noChangeArrowheads="1"/>
          </p:cNvSpPr>
          <p:nvPr/>
        </p:nvSpPr>
        <p:spPr bwMode="auto">
          <a:xfrm>
            <a:off x="722080" y="1854200"/>
            <a:ext cx="7772400" cy="4114800"/>
          </a:xfrm>
          <a:prstGeom prst="rect">
            <a:avLst/>
          </a:prstGeom>
          <a:noFill/>
          <a:ln w="9525">
            <a:noFill/>
            <a:miter lim="800000"/>
          </a:ln>
        </p:spPr>
        <p:txBody>
          <a:bodyPr/>
          <a:lstStyle/>
          <a:p>
            <a:pPr marL="440055" marR="0" lvl="0" indent="-440055"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具体步骤</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440055" marR="0" lvl="0" indent="-440055"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(1)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将图中所有点按度数大小递减排列</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440055" marR="0" lvl="0" indent="-440055"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(2)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用第一种颜色对第一个点着色</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并且按排列顺序对与</a:t>
            </a:r>
            <a:r>
              <a:rPr kumimoji="1" lang="zh-CN" altLang="en-US" sz="2400" b="1" i="0" u="none" strike="noStrike" kern="1200" cap="none" spc="0" normalizeH="0" baseline="0" noProof="0" dirty="0">
                <a:ln>
                  <a:noFill/>
                </a:ln>
                <a:solidFill>
                  <a:srgbClr val="5E2CAE"/>
                </a:solidFill>
                <a:effectLst/>
                <a:uLnTx/>
                <a:uFillTx/>
                <a:latin typeface="Garamond" panose="02020404030301010803" pitchFamily="18" charset="0"/>
                <a:ea typeface="宋体" panose="02010600030101010101" pitchFamily="2" charset="-122"/>
                <a:cs typeface="+mn-cs"/>
              </a:rPr>
              <a:t>前面</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着色点</a:t>
            </a:r>
            <a:r>
              <a:rPr kumimoji="1" lang="zh-CN" altLang="en-US" sz="2400" b="1" i="0" u="none" strike="noStrike" kern="1200" cap="none" spc="0" normalizeH="0" baseline="0" noProof="0" dirty="0">
                <a:ln>
                  <a:noFill/>
                </a:ln>
                <a:solidFill>
                  <a:srgbClr val="5E2CAE"/>
                </a:solidFill>
                <a:effectLst/>
                <a:uLnTx/>
                <a:uFillTx/>
                <a:latin typeface="Garamond" panose="02020404030301010803" pitchFamily="18" charset="0"/>
                <a:ea typeface="宋体" panose="02010600030101010101" pitchFamily="2" charset="-122"/>
                <a:cs typeface="+mn-cs"/>
              </a:rPr>
              <a:t>不相邻</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的每个点着上同样的颜色</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440055" marR="0" lvl="0" indent="-440055"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(3)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用第二种颜色对尚未着色的点重复步骤。</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440055" marR="0" lvl="0" indent="-440055"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(4)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用第三种颜色继续这种做法</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直到所有的点全部着上色为止</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p:txBody>
      </p:sp>
      <p:sp>
        <p:nvSpPr>
          <p:cNvPr id="93188" name="Rectangle 4"/>
          <p:cNvSpPr>
            <a:spLocks noChangeArrowheads="1"/>
          </p:cNvSpPr>
          <p:nvPr/>
        </p:nvSpPr>
        <p:spPr bwMode="auto">
          <a:xfrm>
            <a:off x="676043" y="1314450"/>
            <a:ext cx="7789862" cy="519113"/>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F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对</a:t>
            </a:r>
            <a:r>
              <a:rPr kumimoji="1" lang="en-US" altLang="zh-CN" sz="2800" b="1" i="0" u="none" strike="noStrike" kern="1200" cap="none" spc="0" normalizeH="0" baseline="0" noProof="0">
                <a:ln>
                  <a:noFill/>
                </a:ln>
                <a:solidFill>
                  <a:srgbClr val="FF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G</a:t>
            </a:r>
            <a:r>
              <a:rPr kumimoji="1" lang="zh-CN" altLang="en-US" sz="2800" b="1" i="0" u="none" strike="noStrike" kern="1200" cap="none" spc="0" normalizeH="0" baseline="0" noProof="0">
                <a:ln>
                  <a:noFill/>
                </a:ln>
                <a:solidFill>
                  <a:srgbClr val="FF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着色方法</a:t>
            </a:r>
            <a:r>
              <a:rPr kumimoji="1" lang="en-US" altLang="zh-CN" sz="2800" b="1" i="0" u="none" strike="noStrike" kern="1200" cap="none" spc="0" normalizeH="0" baseline="0" noProof="0">
                <a:ln>
                  <a:noFill/>
                </a:ln>
                <a:solidFill>
                  <a:srgbClr val="FF0000"/>
                </a:solidFill>
                <a:effectLst/>
                <a:uLnTx/>
                <a:uFillTx/>
                <a:latin typeface="Tahoma" panose="020B0604030504040204" pitchFamily="34" charset="0"/>
                <a:ea typeface="宋体" panose="02010600030101010101" pitchFamily="2" charset="-122"/>
                <a:cs typeface="+mn-cs"/>
                <a:sym typeface="MT Extra" panose="05050102010205020202" pitchFamily="18" charset="2"/>
              </a:rPr>
              <a:t>:</a:t>
            </a:r>
            <a:r>
              <a:rPr kumimoji="1" lang="en-US" altLang="zh-CN" sz="2800" b="1" i="0" u="none" strike="noStrike" kern="1200" cap="none" spc="0" normalizeH="0" baseline="0" noProof="0">
                <a:ln>
                  <a:noFill/>
                </a:ln>
                <a:solidFill>
                  <a:srgbClr val="333399"/>
                </a:solidFill>
                <a:effectLst/>
                <a:uLnTx/>
                <a:uFillTx/>
                <a:latin typeface="Tahoma" panose="020B0604030504040204" pitchFamily="34" charset="0"/>
                <a:ea typeface="宋体" panose="02010600030101010101" pitchFamily="2" charset="-122"/>
                <a:cs typeface="+mn-cs"/>
                <a:sym typeface="MT Extra" panose="05050102010205020202" pitchFamily="18" charset="2"/>
              </a:rPr>
              <a:t>(</a:t>
            </a:r>
            <a:r>
              <a:rPr kumimoji="1" lang="zh-CN" altLang="en-US" sz="2800" b="1" i="0" u="none" strike="noStrike" kern="1200" cap="none" spc="0" normalizeH="0" baseline="0" noProof="0">
                <a:ln>
                  <a:noFill/>
                </a:ln>
                <a:solidFill>
                  <a:srgbClr val="333399"/>
                </a:solidFill>
                <a:effectLst/>
                <a:uLnTx/>
                <a:uFillTx/>
                <a:latin typeface="Tahoma" panose="020B0604030504040204" pitchFamily="34" charset="0"/>
                <a:ea typeface="宋体" panose="02010600030101010101" pitchFamily="2" charset="-122"/>
                <a:cs typeface="+mn-cs"/>
                <a:sym typeface="MT Extra" panose="05050102010205020202" pitchFamily="18" charset="2"/>
              </a:rPr>
              <a:t>韦尔奇</a:t>
            </a:r>
            <a:r>
              <a:rPr kumimoji="1" lang="en-US" altLang="zh-CN" sz="2800" b="1" i="0" u="none" strike="noStrike" kern="1200" cap="none" spc="0" normalizeH="0" baseline="0" noProof="0">
                <a:ln>
                  <a:noFill/>
                </a:ln>
                <a:solidFill>
                  <a:srgbClr val="333399"/>
                </a:solidFill>
                <a:effectLst/>
                <a:uLnTx/>
                <a:uFillTx/>
                <a:latin typeface="Tahoma" panose="020B0604030504040204" pitchFamily="34" charset="0"/>
                <a:ea typeface="宋体" panose="02010600030101010101" pitchFamily="2" charset="-122"/>
                <a:cs typeface="+mn-cs"/>
                <a:sym typeface="MT Extra" panose="05050102010205020202" pitchFamily="18" charset="2"/>
              </a:rPr>
              <a:t>.</a:t>
            </a:r>
            <a:r>
              <a:rPr kumimoji="1" lang="zh-CN" altLang="en-US" sz="2800" b="1" i="0" u="none" strike="noStrike" kern="1200" cap="none" spc="0" normalizeH="0" baseline="0" noProof="0">
                <a:ln>
                  <a:noFill/>
                </a:ln>
                <a:solidFill>
                  <a:srgbClr val="333399"/>
                </a:solidFill>
                <a:effectLst/>
                <a:uLnTx/>
                <a:uFillTx/>
                <a:latin typeface="Tahoma" panose="020B0604030504040204" pitchFamily="34" charset="0"/>
                <a:ea typeface="宋体" panose="02010600030101010101" pitchFamily="2" charset="-122"/>
                <a:cs typeface="+mn-cs"/>
                <a:sym typeface="MT Extra" panose="05050102010205020202" pitchFamily="18" charset="2"/>
              </a:rPr>
              <a:t>鲍威尔法 </a:t>
            </a:r>
            <a:r>
              <a:rPr kumimoji="1" lang="en-US" altLang="zh-CN" sz="2800" b="1" i="0" u="none" strike="noStrike" kern="1200" cap="none" spc="0" normalizeH="0" baseline="0" noProof="0">
                <a:ln>
                  <a:noFill/>
                </a:ln>
                <a:solidFill>
                  <a:srgbClr val="333399"/>
                </a:solidFill>
                <a:effectLst/>
                <a:uLnTx/>
                <a:uFillTx/>
                <a:latin typeface="Tahoma" panose="020B0604030504040204" pitchFamily="34" charset="0"/>
                <a:ea typeface="宋体" panose="02010600030101010101" pitchFamily="2" charset="-122"/>
                <a:cs typeface="+mn-cs"/>
                <a:sym typeface="MT Extra" panose="05050102010205020202" pitchFamily="18" charset="2"/>
              </a:rPr>
              <a:t>Welch.Powell)</a:t>
            </a:r>
            <a:endParaRPr kumimoji="1" lang="en-US" altLang="zh-CN" sz="2800" b="1" i="0" u="none" strike="noStrike" kern="1200" cap="none" spc="0" normalizeH="0" baseline="0" noProof="0">
              <a:ln>
                <a:noFill/>
              </a:ln>
              <a:solidFill>
                <a:srgbClr val="333399"/>
              </a:solidFill>
              <a:effectLst/>
              <a:uLnTx/>
              <a:uFillTx/>
              <a:latin typeface="Tahoma" panose="020B0604030504040204" pitchFamily="34" charset="0"/>
              <a:ea typeface="宋体" panose="02010600030101010101" pitchFamily="2" charset="-122"/>
              <a:cs typeface="+mn-cs"/>
              <a:sym typeface="MT Extra" panose="05050102010205020202" pitchFamily="18" charset="2"/>
            </a:endParaRPr>
          </a:p>
        </p:txBody>
      </p:sp>
      <p:sp>
        <p:nvSpPr>
          <p:cNvPr id="1051653" name="Text Box 5"/>
          <p:cNvSpPr txBox="1">
            <a:spLocks noChangeArrowheads="1"/>
          </p:cNvSpPr>
          <p:nvPr/>
        </p:nvSpPr>
        <p:spPr bwMode="auto">
          <a:xfrm>
            <a:off x="758593" y="5157788"/>
            <a:ext cx="8207375" cy="94615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求解最小色数是</a:t>
            </a:r>
            <a:r>
              <a:rPr kumimoji="1" lang="en-US"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NP-hard</a:t>
            </a:r>
            <a:r>
              <a:rPr kumimoji="1" lang="zh-CN" altLang="en-US"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问题，这里是近似解法，无法保证所得色数为最小。</a:t>
            </a:r>
            <a:endParaRPr kumimoji="1" lang="zh-CN" altLang="en-US"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p:txBody>
      </p:sp>
      <p:sp>
        <p:nvSpPr>
          <p:cNvPr id="6" name="标题 5"/>
          <p:cNvSpPr>
            <a:spLocks noGrp="1"/>
          </p:cNvSpPr>
          <p:nvPr>
            <p:ph type="title"/>
          </p:nvPr>
        </p:nvSpPr>
        <p:spPr/>
        <p:txBody>
          <a:bodyPr/>
          <a:lstStyle/>
          <a:p>
            <a:r>
              <a:rPr lang="zh-CN" altLang="en-US" dirty="0"/>
              <a:t>顶点的着色</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51651">
                                            <p:txEl>
                                              <p:pRg st="0" end="0"/>
                                            </p:txEl>
                                          </p:spTgt>
                                        </p:tgtEl>
                                        <p:attrNameLst>
                                          <p:attrName>style.visibility</p:attrName>
                                        </p:attrNameLst>
                                      </p:cBhvr>
                                      <p:to>
                                        <p:strVal val="visible"/>
                                      </p:to>
                                    </p:set>
                                    <p:animEffect transition="in" filter="blinds(horizontal)">
                                      <p:cBhvr>
                                        <p:cTn id="7" dur="500"/>
                                        <p:tgtEl>
                                          <p:spTgt spid="1051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51651">
                                            <p:txEl>
                                              <p:pRg st="1" end="1"/>
                                            </p:txEl>
                                          </p:spTgt>
                                        </p:tgtEl>
                                        <p:attrNameLst>
                                          <p:attrName>style.visibility</p:attrName>
                                        </p:attrNameLst>
                                      </p:cBhvr>
                                      <p:to>
                                        <p:strVal val="visible"/>
                                      </p:to>
                                    </p:set>
                                    <p:animEffect transition="in" filter="blinds(horizontal)">
                                      <p:cBhvr>
                                        <p:cTn id="12" dur="500"/>
                                        <p:tgtEl>
                                          <p:spTgt spid="1051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51651">
                                            <p:txEl>
                                              <p:pRg st="2" end="2"/>
                                            </p:txEl>
                                          </p:spTgt>
                                        </p:tgtEl>
                                        <p:attrNameLst>
                                          <p:attrName>style.visibility</p:attrName>
                                        </p:attrNameLst>
                                      </p:cBhvr>
                                      <p:to>
                                        <p:strVal val="visible"/>
                                      </p:to>
                                    </p:set>
                                    <p:animEffect transition="in" filter="blinds(horizontal)">
                                      <p:cBhvr>
                                        <p:cTn id="17" dur="500"/>
                                        <p:tgtEl>
                                          <p:spTgt spid="1051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51651">
                                            <p:txEl>
                                              <p:pRg st="3" end="3"/>
                                            </p:txEl>
                                          </p:spTgt>
                                        </p:tgtEl>
                                        <p:attrNameLst>
                                          <p:attrName>style.visibility</p:attrName>
                                        </p:attrNameLst>
                                      </p:cBhvr>
                                      <p:to>
                                        <p:strVal val="visible"/>
                                      </p:to>
                                    </p:set>
                                    <p:animEffect transition="in" filter="blinds(horizontal)">
                                      <p:cBhvr>
                                        <p:cTn id="22" dur="500"/>
                                        <p:tgtEl>
                                          <p:spTgt spid="10516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51651">
                                            <p:txEl>
                                              <p:pRg st="4" end="4"/>
                                            </p:txEl>
                                          </p:spTgt>
                                        </p:tgtEl>
                                        <p:attrNameLst>
                                          <p:attrName>style.visibility</p:attrName>
                                        </p:attrNameLst>
                                      </p:cBhvr>
                                      <p:to>
                                        <p:strVal val="visible"/>
                                      </p:to>
                                    </p:set>
                                    <p:animEffect transition="in" filter="blinds(horizontal)">
                                      <p:cBhvr>
                                        <p:cTn id="27" dur="500"/>
                                        <p:tgtEl>
                                          <p:spTgt spid="10516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51653"/>
                                        </p:tgtEl>
                                        <p:attrNameLst>
                                          <p:attrName>style.visibility</p:attrName>
                                        </p:attrNameLst>
                                      </p:cBhvr>
                                      <p:to>
                                        <p:strVal val="visible"/>
                                      </p:to>
                                    </p:set>
                                    <p:animEffect transition="in" filter="blinds(horizontal)">
                                      <p:cBhvr>
                                        <p:cTn id="32" dur="500"/>
                                        <p:tgtEl>
                                          <p:spTgt spid="1051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65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674" name="Rectangle 2"/>
          <p:cNvSpPr>
            <a:spLocks noChangeArrowheads="1"/>
          </p:cNvSpPr>
          <p:nvPr/>
        </p:nvSpPr>
        <p:spPr bwMode="auto">
          <a:xfrm>
            <a:off x="274989" y="1247210"/>
            <a:ext cx="8893175" cy="5229225"/>
          </a:xfrm>
          <a:prstGeom prst="rect">
            <a:avLst/>
          </a:prstGeom>
          <a:noFill/>
          <a:ln w="9525">
            <a:noFill/>
            <a:miter lim="800000"/>
          </a:ln>
        </p:spPr>
        <p:txBody>
          <a:bodyPr/>
          <a:lstStyle/>
          <a:p>
            <a:pPr marL="546100" marR="0" lvl="0" indent="-54610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例： 用</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Welch Powell</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法对下图着色</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546100" marR="0" lvl="0" indent="-54610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None/>
              <a:defRPr/>
            </a:pP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546100" marR="0" lvl="0" indent="-54610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None/>
              <a:defRPr/>
            </a:pP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546100" marR="0" lvl="0" indent="-54610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None/>
              <a:defRPr/>
            </a:pP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546100" marR="0" lvl="0" indent="-54610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None/>
              <a:defRPr/>
            </a:pP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546100" marR="0" lvl="0" indent="-54610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None/>
              <a:defRPr/>
            </a:pP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546100" marR="0" lvl="0" indent="-54610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解</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根据度数递减次序排列各点</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546100" marR="0" lvl="0" indent="-54610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5</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3</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7</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2</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4</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6</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8</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546100" marR="0" lvl="0" indent="-54610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b)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对</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5</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点和与它不相邻的</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1</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点着第一种颜色</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546100" marR="0" lvl="0" indent="-54610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c)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第二种颜色对</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3</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着色</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并对不相邻点</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4</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 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8</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也着第二种颜色</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546100" marR="0" lvl="0" indent="-54610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d)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对点</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7</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和与它不相邻的点</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2</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 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6</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着第三种颜色</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546100" marR="0" lvl="0" indent="-54610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p:txBody>
      </p:sp>
      <p:sp>
        <p:nvSpPr>
          <p:cNvPr id="94212" name="AutoShape 4"/>
          <p:cNvSpPr>
            <a:spLocks noChangeAspect="1" noChangeArrowheads="1" noTextEdit="1"/>
          </p:cNvSpPr>
          <p:nvPr/>
        </p:nvSpPr>
        <p:spPr bwMode="auto">
          <a:xfrm>
            <a:off x="2075214" y="1696472"/>
            <a:ext cx="4724400" cy="1876425"/>
          </a:xfrm>
          <a:prstGeom prst="rect">
            <a:avLst/>
          </a:prstGeom>
          <a:no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 name="Group 5"/>
          <p:cNvGrpSpPr/>
          <p:nvPr/>
        </p:nvGrpSpPr>
        <p:grpSpPr bwMode="auto">
          <a:xfrm>
            <a:off x="2160939" y="1799660"/>
            <a:ext cx="1839913" cy="1736725"/>
            <a:chOff x="1346" y="1119"/>
            <a:chExt cx="1159" cy="1094"/>
          </a:xfrm>
        </p:grpSpPr>
        <p:sp>
          <p:nvSpPr>
            <p:cNvPr id="94280" name="Freeform 6"/>
            <p:cNvSpPr/>
            <p:nvPr/>
          </p:nvSpPr>
          <p:spPr bwMode="auto">
            <a:xfrm>
              <a:off x="1479" y="1275"/>
              <a:ext cx="19" cy="19"/>
            </a:xfrm>
            <a:custGeom>
              <a:avLst/>
              <a:gdLst>
                <a:gd name="T0" fmla="*/ 0 w 37"/>
                <a:gd name="T1" fmla="*/ 1 h 37"/>
                <a:gd name="T2" fmla="*/ 0 w 37"/>
                <a:gd name="T3" fmla="*/ 1 h 37"/>
                <a:gd name="T4" fmla="*/ 1 w 37"/>
                <a:gd name="T5" fmla="*/ 1 h 37"/>
                <a:gd name="T6" fmla="*/ 1 w 37"/>
                <a:gd name="T7" fmla="*/ 1 h 37"/>
                <a:gd name="T8" fmla="*/ 1 w 37"/>
                <a:gd name="T9" fmla="*/ 1 h 37"/>
                <a:gd name="T10" fmla="*/ 1 w 37"/>
                <a:gd name="T11" fmla="*/ 1 h 37"/>
                <a:gd name="T12" fmla="*/ 1 w 37"/>
                <a:gd name="T13" fmla="*/ 1 h 37"/>
                <a:gd name="T14" fmla="*/ 1 w 37"/>
                <a:gd name="T15" fmla="*/ 0 h 37"/>
                <a:gd name="T16" fmla="*/ 1 w 37"/>
                <a:gd name="T17" fmla="*/ 0 h 37"/>
                <a:gd name="T18" fmla="*/ 1 w 37"/>
                <a:gd name="T19" fmla="*/ 0 h 37"/>
                <a:gd name="T20" fmla="*/ 1 w 37"/>
                <a:gd name="T21" fmla="*/ 1 h 37"/>
                <a:gd name="T22" fmla="*/ 1 w 37"/>
                <a:gd name="T23" fmla="*/ 1 h 37"/>
                <a:gd name="T24" fmla="*/ 1 w 37"/>
                <a:gd name="T25" fmla="*/ 1 h 37"/>
                <a:gd name="T26" fmla="*/ 2 w 37"/>
                <a:gd name="T27" fmla="*/ 1 h 37"/>
                <a:gd name="T28" fmla="*/ 2 w 37"/>
                <a:gd name="T29" fmla="*/ 1 h 37"/>
                <a:gd name="T30" fmla="*/ 2 w 37"/>
                <a:gd name="T31" fmla="*/ 1 h 37"/>
                <a:gd name="T32" fmla="*/ 2 w 37"/>
                <a:gd name="T33" fmla="*/ 1 h 37"/>
                <a:gd name="T34" fmla="*/ 2 w 37"/>
                <a:gd name="T35" fmla="*/ 1 h 37"/>
                <a:gd name="T36" fmla="*/ 2 w 37"/>
                <a:gd name="T37" fmla="*/ 1 h 37"/>
                <a:gd name="T38" fmla="*/ 2 w 37"/>
                <a:gd name="T39" fmla="*/ 1 h 37"/>
                <a:gd name="T40" fmla="*/ 2 w 37"/>
                <a:gd name="T41" fmla="*/ 1 h 37"/>
                <a:gd name="T42" fmla="*/ 1 w 37"/>
                <a:gd name="T43" fmla="*/ 1 h 37"/>
                <a:gd name="T44" fmla="*/ 1 w 37"/>
                <a:gd name="T45" fmla="*/ 2 h 37"/>
                <a:gd name="T46" fmla="*/ 1 w 37"/>
                <a:gd name="T47" fmla="*/ 2 h 37"/>
                <a:gd name="T48" fmla="*/ 1 w 37"/>
                <a:gd name="T49" fmla="*/ 2 h 37"/>
                <a:gd name="T50" fmla="*/ 1 w 37"/>
                <a:gd name="T51" fmla="*/ 2 h 37"/>
                <a:gd name="T52" fmla="*/ 1 w 37"/>
                <a:gd name="T53" fmla="*/ 2 h 37"/>
                <a:gd name="T54" fmla="*/ 1 w 37"/>
                <a:gd name="T55" fmla="*/ 2 h 37"/>
                <a:gd name="T56" fmla="*/ 1 w 37"/>
                <a:gd name="T57" fmla="*/ 2 h 37"/>
                <a:gd name="T58" fmla="*/ 1 w 37"/>
                <a:gd name="T59" fmla="*/ 1 h 37"/>
                <a:gd name="T60" fmla="*/ 1 w 37"/>
                <a:gd name="T61" fmla="*/ 1 h 37"/>
                <a:gd name="T62" fmla="*/ 1 w 37"/>
                <a:gd name="T63" fmla="*/ 1 h 37"/>
                <a:gd name="T64" fmla="*/ 0 w 37"/>
                <a:gd name="T65" fmla="*/ 1 h 37"/>
                <a:gd name="T66" fmla="*/ 0 w 37"/>
                <a:gd name="T67" fmla="*/ 1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5" y="6"/>
                  </a:lnTo>
                  <a:lnTo>
                    <a:pt x="8" y="4"/>
                  </a:lnTo>
                  <a:lnTo>
                    <a:pt x="11" y="2"/>
                  </a:lnTo>
                  <a:lnTo>
                    <a:pt x="15" y="0"/>
                  </a:lnTo>
                  <a:lnTo>
                    <a:pt x="18" y="0"/>
                  </a:lnTo>
                  <a:lnTo>
                    <a:pt x="22" y="0"/>
                  </a:lnTo>
                  <a:lnTo>
                    <a:pt x="25" y="2"/>
                  </a:lnTo>
                  <a:lnTo>
                    <a:pt x="28" y="4"/>
                  </a:lnTo>
                  <a:lnTo>
                    <a:pt x="31" y="6"/>
                  </a:lnTo>
                  <a:lnTo>
                    <a:pt x="33" y="8"/>
                  </a:lnTo>
                  <a:lnTo>
                    <a:pt x="35" y="12"/>
                  </a:lnTo>
                  <a:lnTo>
                    <a:pt x="37" y="15"/>
                  </a:lnTo>
                  <a:lnTo>
                    <a:pt x="37" y="19"/>
                  </a:lnTo>
                  <a:lnTo>
                    <a:pt x="37" y="22"/>
                  </a:lnTo>
                  <a:lnTo>
                    <a:pt x="35" y="26"/>
                  </a:lnTo>
                  <a:lnTo>
                    <a:pt x="33" y="29"/>
                  </a:lnTo>
                  <a:lnTo>
                    <a:pt x="31" y="31"/>
                  </a:lnTo>
                  <a:lnTo>
                    <a:pt x="28" y="34"/>
                  </a:lnTo>
                  <a:lnTo>
                    <a:pt x="25" y="36"/>
                  </a:lnTo>
                  <a:lnTo>
                    <a:pt x="22" y="37"/>
                  </a:lnTo>
                  <a:lnTo>
                    <a:pt x="18" y="37"/>
                  </a:lnTo>
                  <a:lnTo>
                    <a:pt x="15" y="37"/>
                  </a:lnTo>
                  <a:lnTo>
                    <a:pt x="11" y="36"/>
                  </a:lnTo>
                  <a:lnTo>
                    <a:pt x="8" y="34"/>
                  </a:lnTo>
                  <a:lnTo>
                    <a:pt x="5" y="31"/>
                  </a:lnTo>
                  <a:lnTo>
                    <a:pt x="3" y="29"/>
                  </a:lnTo>
                  <a:lnTo>
                    <a:pt x="1" y="26"/>
                  </a:lnTo>
                  <a:lnTo>
                    <a:pt x="0" y="22"/>
                  </a:lnTo>
                  <a:lnTo>
                    <a:pt x="0" y="19"/>
                  </a:lnTo>
                  <a:close/>
                </a:path>
              </a:pathLst>
            </a:custGeom>
            <a:solidFill>
              <a:srgbClr val="00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81" name="Freeform 7"/>
            <p:cNvSpPr/>
            <p:nvPr/>
          </p:nvSpPr>
          <p:spPr bwMode="auto">
            <a:xfrm>
              <a:off x="1479" y="1275"/>
              <a:ext cx="19" cy="19"/>
            </a:xfrm>
            <a:custGeom>
              <a:avLst/>
              <a:gdLst>
                <a:gd name="T0" fmla="*/ 0 w 37"/>
                <a:gd name="T1" fmla="*/ 1 h 37"/>
                <a:gd name="T2" fmla="*/ 0 w 37"/>
                <a:gd name="T3" fmla="*/ 1 h 37"/>
                <a:gd name="T4" fmla="*/ 1 w 37"/>
                <a:gd name="T5" fmla="*/ 1 h 37"/>
                <a:gd name="T6" fmla="*/ 1 w 37"/>
                <a:gd name="T7" fmla="*/ 1 h 37"/>
                <a:gd name="T8" fmla="*/ 1 w 37"/>
                <a:gd name="T9" fmla="*/ 1 h 37"/>
                <a:gd name="T10" fmla="*/ 1 w 37"/>
                <a:gd name="T11" fmla="*/ 1 h 37"/>
                <a:gd name="T12" fmla="*/ 1 w 37"/>
                <a:gd name="T13" fmla="*/ 1 h 37"/>
                <a:gd name="T14" fmla="*/ 1 w 37"/>
                <a:gd name="T15" fmla="*/ 0 h 37"/>
                <a:gd name="T16" fmla="*/ 1 w 37"/>
                <a:gd name="T17" fmla="*/ 0 h 37"/>
                <a:gd name="T18" fmla="*/ 1 w 37"/>
                <a:gd name="T19" fmla="*/ 0 h 37"/>
                <a:gd name="T20" fmla="*/ 1 w 37"/>
                <a:gd name="T21" fmla="*/ 1 h 37"/>
                <a:gd name="T22" fmla="*/ 1 w 37"/>
                <a:gd name="T23" fmla="*/ 1 h 37"/>
                <a:gd name="T24" fmla="*/ 1 w 37"/>
                <a:gd name="T25" fmla="*/ 1 h 37"/>
                <a:gd name="T26" fmla="*/ 2 w 37"/>
                <a:gd name="T27" fmla="*/ 1 h 37"/>
                <a:gd name="T28" fmla="*/ 2 w 37"/>
                <a:gd name="T29" fmla="*/ 1 h 37"/>
                <a:gd name="T30" fmla="*/ 2 w 37"/>
                <a:gd name="T31" fmla="*/ 1 h 37"/>
                <a:gd name="T32" fmla="*/ 2 w 37"/>
                <a:gd name="T33" fmla="*/ 1 h 37"/>
                <a:gd name="T34" fmla="*/ 2 w 37"/>
                <a:gd name="T35" fmla="*/ 1 h 37"/>
                <a:gd name="T36" fmla="*/ 2 w 37"/>
                <a:gd name="T37" fmla="*/ 1 h 37"/>
                <a:gd name="T38" fmla="*/ 2 w 37"/>
                <a:gd name="T39" fmla="*/ 1 h 37"/>
                <a:gd name="T40" fmla="*/ 2 w 37"/>
                <a:gd name="T41" fmla="*/ 1 h 37"/>
                <a:gd name="T42" fmla="*/ 1 w 37"/>
                <a:gd name="T43" fmla="*/ 1 h 37"/>
                <a:gd name="T44" fmla="*/ 1 w 37"/>
                <a:gd name="T45" fmla="*/ 2 h 37"/>
                <a:gd name="T46" fmla="*/ 1 w 37"/>
                <a:gd name="T47" fmla="*/ 2 h 37"/>
                <a:gd name="T48" fmla="*/ 1 w 37"/>
                <a:gd name="T49" fmla="*/ 2 h 37"/>
                <a:gd name="T50" fmla="*/ 1 w 37"/>
                <a:gd name="T51" fmla="*/ 2 h 37"/>
                <a:gd name="T52" fmla="*/ 1 w 37"/>
                <a:gd name="T53" fmla="*/ 2 h 37"/>
                <a:gd name="T54" fmla="*/ 1 w 37"/>
                <a:gd name="T55" fmla="*/ 2 h 37"/>
                <a:gd name="T56" fmla="*/ 1 w 37"/>
                <a:gd name="T57" fmla="*/ 2 h 37"/>
                <a:gd name="T58" fmla="*/ 1 w 37"/>
                <a:gd name="T59" fmla="*/ 1 h 37"/>
                <a:gd name="T60" fmla="*/ 1 w 37"/>
                <a:gd name="T61" fmla="*/ 1 h 37"/>
                <a:gd name="T62" fmla="*/ 1 w 37"/>
                <a:gd name="T63" fmla="*/ 1 h 37"/>
                <a:gd name="T64" fmla="*/ 0 w 37"/>
                <a:gd name="T65" fmla="*/ 1 h 37"/>
                <a:gd name="T66" fmla="*/ 0 w 37"/>
                <a:gd name="T67" fmla="*/ 1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5" y="6"/>
                  </a:lnTo>
                  <a:lnTo>
                    <a:pt x="8" y="4"/>
                  </a:lnTo>
                  <a:lnTo>
                    <a:pt x="11" y="2"/>
                  </a:lnTo>
                  <a:lnTo>
                    <a:pt x="15" y="0"/>
                  </a:lnTo>
                  <a:lnTo>
                    <a:pt x="18" y="0"/>
                  </a:lnTo>
                  <a:lnTo>
                    <a:pt x="22" y="0"/>
                  </a:lnTo>
                  <a:lnTo>
                    <a:pt x="25" y="2"/>
                  </a:lnTo>
                  <a:lnTo>
                    <a:pt x="28" y="4"/>
                  </a:lnTo>
                  <a:lnTo>
                    <a:pt x="31" y="6"/>
                  </a:lnTo>
                  <a:lnTo>
                    <a:pt x="33" y="8"/>
                  </a:lnTo>
                  <a:lnTo>
                    <a:pt x="35" y="12"/>
                  </a:lnTo>
                  <a:lnTo>
                    <a:pt x="37" y="15"/>
                  </a:lnTo>
                  <a:lnTo>
                    <a:pt x="37" y="19"/>
                  </a:lnTo>
                  <a:lnTo>
                    <a:pt x="37" y="22"/>
                  </a:lnTo>
                  <a:lnTo>
                    <a:pt x="35" y="26"/>
                  </a:lnTo>
                  <a:lnTo>
                    <a:pt x="33" y="29"/>
                  </a:lnTo>
                  <a:lnTo>
                    <a:pt x="31" y="31"/>
                  </a:lnTo>
                  <a:lnTo>
                    <a:pt x="28" y="34"/>
                  </a:lnTo>
                  <a:lnTo>
                    <a:pt x="25" y="36"/>
                  </a:lnTo>
                  <a:lnTo>
                    <a:pt x="22" y="37"/>
                  </a:lnTo>
                  <a:lnTo>
                    <a:pt x="18" y="37"/>
                  </a:lnTo>
                  <a:lnTo>
                    <a:pt x="15" y="37"/>
                  </a:lnTo>
                  <a:lnTo>
                    <a:pt x="11" y="36"/>
                  </a:lnTo>
                  <a:lnTo>
                    <a:pt x="8" y="34"/>
                  </a:lnTo>
                  <a:lnTo>
                    <a:pt x="5" y="31"/>
                  </a:lnTo>
                  <a:lnTo>
                    <a:pt x="3" y="29"/>
                  </a:lnTo>
                  <a:lnTo>
                    <a:pt x="1" y="26"/>
                  </a:lnTo>
                  <a:lnTo>
                    <a:pt x="0" y="22"/>
                  </a:lnTo>
                  <a:lnTo>
                    <a:pt x="0" y="19"/>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82" name="Freeform 8"/>
            <p:cNvSpPr/>
            <p:nvPr/>
          </p:nvSpPr>
          <p:spPr bwMode="auto">
            <a:xfrm>
              <a:off x="1489" y="1119"/>
              <a:ext cx="903" cy="165"/>
            </a:xfrm>
            <a:custGeom>
              <a:avLst/>
              <a:gdLst>
                <a:gd name="T0" fmla="*/ 56 w 1808"/>
                <a:gd name="T1" fmla="*/ 10 h 332"/>
                <a:gd name="T2" fmla="*/ 54 w 1808"/>
                <a:gd name="T3" fmla="*/ 8 h 332"/>
                <a:gd name="T4" fmla="*/ 51 w 1808"/>
                <a:gd name="T5" fmla="*/ 7 h 332"/>
                <a:gd name="T6" fmla="*/ 49 w 1808"/>
                <a:gd name="T7" fmla="*/ 6 h 332"/>
                <a:gd name="T8" fmla="*/ 47 w 1808"/>
                <a:gd name="T9" fmla="*/ 4 h 332"/>
                <a:gd name="T10" fmla="*/ 45 w 1808"/>
                <a:gd name="T11" fmla="*/ 3 h 332"/>
                <a:gd name="T12" fmla="*/ 43 w 1808"/>
                <a:gd name="T13" fmla="*/ 3 h 332"/>
                <a:gd name="T14" fmla="*/ 40 w 1808"/>
                <a:gd name="T15" fmla="*/ 2 h 332"/>
                <a:gd name="T16" fmla="*/ 38 w 1808"/>
                <a:gd name="T17" fmla="*/ 1 h 332"/>
                <a:gd name="T18" fmla="*/ 36 w 1808"/>
                <a:gd name="T19" fmla="*/ 0 h 332"/>
                <a:gd name="T20" fmla="*/ 34 w 1808"/>
                <a:gd name="T21" fmla="*/ 0 h 332"/>
                <a:gd name="T22" fmla="*/ 32 w 1808"/>
                <a:gd name="T23" fmla="*/ 0 h 332"/>
                <a:gd name="T24" fmla="*/ 29 w 1808"/>
                <a:gd name="T25" fmla="*/ 0 h 332"/>
                <a:gd name="T26" fmla="*/ 27 w 1808"/>
                <a:gd name="T27" fmla="*/ 0 h 332"/>
                <a:gd name="T28" fmla="*/ 25 w 1808"/>
                <a:gd name="T29" fmla="*/ 0 h 332"/>
                <a:gd name="T30" fmla="*/ 23 w 1808"/>
                <a:gd name="T31" fmla="*/ 0 h 332"/>
                <a:gd name="T32" fmla="*/ 21 w 1808"/>
                <a:gd name="T33" fmla="*/ 0 h 332"/>
                <a:gd name="T34" fmla="*/ 19 w 1808"/>
                <a:gd name="T35" fmla="*/ 0 h 332"/>
                <a:gd name="T36" fmla="*/ 16 w 1808"/>
                <a:gd name="T37" fmla="*/ 1 h 332"/>
                <a:gd name="T38" fmla="*/ 14 w 1808"/>
                <a:gd name="T39" fmla="*/ 2 h 332"/>
                <a:gd name="T40" fmla="*/ 12 w 1808"/>
                <a:gd name="T41" fmla="*/ 3 h 332"/>
                <a:gd name="T42" fmla="*/ 10 w 1808"/>
                <a:gd name="T43" fmla="*/ 3 h 332"/>
                <a:gd name="T44" fmla="*/ 8 w 1808"/>
                <a:gd name="T45" fmla="*/ 4 h 332"/>
                <a:gd name="T46" fmla="*/ 6 w 1808"/>
                <a:gd name="T47" fmla="*/ 6 h 332"/>
                <a:gd name="T48" fmla="*/ 4 w 1808"/>
                <a:gd name="T49" fmla="*/ 7 h 332"/>
                <a:gd name="T50" fmla="*/ 2 w 1808"/>
                <a:gd name="T51" fmla="*/ 8 h 332"/>
                <a:gd name="T52" fmla="*/ 0 w 1808"/>
                <a:gd name="T53" fmla="*/ 10 h 3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08"/>
                <a:gd name="T82" fmla="*/ 0 h 332"/>
                <a:gd name="T83" fmla="*/ 1808 w 1808"/>
                <a:gd name="T84" fmla="*/ 332 h 33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08" h="332">
                  <a:moveTo>
                    <a:pt x="1808" y="332"/>
                  </a:moveTo>
                  <a:lnTo>
                    <a:pt x="1735" y="282"/>
                  </a:lnTo>
                  <a:lnTo>
                    <a:pt x="1664" y="237"/>
                  </a:lnTo>
                  <a:lnTo>
                    <a:pt x="1591" y="197"/>
                  </a:lnTo>
                  <a:lnTo>
                    <a:pt x="1520" y="159"/>
                  </a:lnTo>
                  <a:lnTo>
                    <a:pt x="1448" y="126"/>
                  </a:lnTo>
                  <a:lnTo>
                    <a:pt x="1378" y="97"/>
                  </a:lnTo>
                  <a:lnTo>
                    <a:pt x="1306" y="70"/>
                  </a:lnTo>
                  <a:lnTo>
                    <a:pt x="1236" y="50"/>
                  </a:lnTo>
                  <a:lnTo>
                    <a:pt x="1166" y="31"/>
                  </a:lnTo>
                  <a:lnTo>
                    <a:pt x="1095" y="17"/>
                  </a:lnTo>
                  <a:lnTo>
                    <a:pt x="1025" y="8"/>
                  </a:lnTo>
                  <a:lnTo>
                    <a:pt x="955" y="2"/>
                  </a:lnTo>
                  <a:lnTo>
                    <a:pt x="885" y="0"/>
                  </a:lnTo>
                  <a:lnTo>
                    <a:pt x="816" y="2"/>
                  </a:lnTo>
                  <a:lnTo>
                    <a:pt x="747" y="8"/>
                  </a:lnTo>
                  <a:lnTo>
                    <a:pt x="678" y="17"/>
                  </a:lnTo>
                  <a:lnTo>
                    <a:pt x="609" y="31"/>
                  </a:lnTo>
                  <a:lnTo>
                    <a:pt x="541" y="50"/>
                  </a:lnTo>
                  <a:lnTo>
                    <a:pt x="472" y="70"/>
                  </a:lnTo>
                  <a:lnTo>
                    <a:pt x="404" y="97"/>
                  </a:lnTo>
                  <a:lnTo>
                    <a:pt x="336" y="126"/>
                  </a:lnTo>
                  <a:lnTo>
                    <a:pt x="269" y="159"/>
                  </a:lnTo>
                  <a:lnTo>
                    <a:pt x="201" y="197"/>
                  </a:lnTo>
                  <a:lnTo>
                    <a:pt x="134" y="237"/>
                  </a:lnTo>
                  <a:lnTo>
                    <a:pt x="67" y="282"/>
                  </a:lnTo>
                  <a:lnTo>
                    <a:pt x="0" y="332"/>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83" name="Freeform 9"/>
            <p:cNvSpPr/>
            <p:nvPr/>
          </p:nvSpPr>
          <p:spPr bwMode="auto">
            <a:xfrm>
              <a:off x="1931" y="1736"/>
              <a:ext cx="19" cy="18"/>
            </a:xfrm>
            <a:custGeom>
              <a:avLst/>
              <a:gdLst>
                <a:gd name="T0" fmla="*/ 0 w 37"/>
                <a:gd name="T1" fmla="*/ 0 h 37"/>
                <a:gd name="T2" fmla="*/ 0 w 37"/>
                <a:gd name="T3" fmla="*/ 0 h 37"/>
                <a:gd name="T4" fmla="*/ 1 w 37"/>
                <a:gd name="T5" fmla="*/ 0 h 37"/>
                <a:gd name="T6" fmla="*/ 1 w 37"/>
                <a:gd name="T7" fmla="*/ 0 h 37"/>
                <a:gd name="T8" fmla="*/ 1 w 37"/>
                <a:gd name="T9" fmla="*/ 0 h 37"/>
                <a:gd name="T10" fmla="*/ 1 w 37"/>
                <a:gd name="T11" fmla="*/ 0 h 37"/>
                <a:gd name="T12" fmla="*/ 1 w 37"/>
                <a:gd name="T13" fmla="*/ 0 h 37"/>
                <a:gd name="T14" fmla="*/ 1 w 37"/>
                <a:gd name="T15" fmla="*/ 0 h 37"/>
                <a:gd name="T16" fmla="*/ 1 w 37"/>
                <a:gd name="T17" fmla="*/ 0 h 37"/>
                <a:gd name="T18" fmla="*/ 1 w 37"/>
                <a:gd name="T19" fmla="*/ 0 h 37"/>
                <a:gd name="T20" fmla="*/ 1 w 37"/>
                <a:gd name="T21" fmla="*/ 0 h 37"/>
                <a:gd name="T22" fmla="*/ 1 w 37"/>
                <a:gd name="T23" fmla="*/ 0 h 37"/>
                <a:gd name="T24" fmla="*/ 1 w 37"/>
                <a:gd name="T25" fmla="*/ 0 h 37"/>
                <a:gd name="T26" fmla="*/ 2 w 37"/>
                <a:gd name="T27" fmla="*/ 0 h 37"/>
                <a:gd name="T28" fmla="*/ 2 w 37"/>
                <a:gd name="T29" fmla="*/ 0 h 37"/>
                <a:gd name="T30" fmla="*/ 2 w 37"/>
                <a:gd name="T31" fmla="*/ 0 h 37"/>
                <a:gd name="T32" fmla="*/ 2 w 37"/>
                <a:gd name="T33" fmla="*/ 0 h 37"/>
                <a:gd name="T34" fmla="*/ 2 w 37"/>
                <a:gd name="T35" fmla="*/ 0 h 37"/>
                <a:gd name="T36" fmla="*/ 2 w 37"/>
                <a:gd name="T37" fmla="*/ 0 h 37"/>
                <a:gd name="T38" fmla="*/ 2 w 37"/>
                <a:gd name="T39" fmla="*/ 0 h 37"/>
                <a:gd name="T40" fmla="*/ 2 w 37"/>
                <a:gd name="T41" fmla="*/ 0 h 37"/>
                <a:gd name="T42" fmla="*/ 1 w 37"/>
                <a:gd name="T43" fmla="*/ 0 h 37"/>
                <a:gd name="T44" fmla="*/ 1 w 37"/>
                <a:gd name="T45" fmla="*/ 1 h 37"/>
                <a:gd name="T46" fmla="*/ 1 w 37"/>
                <a:gd name="T47" fmla="*/ 1 h 37"/>
                <a:gd name="T48" fmla="*/ 1 w 37"/>
                <a:gd name="T49" fmla="*/ 1 h 37"/>
                <a:gd name="T50" fmla="*/ 1 w 37"/>
                <a:gd name="T51" fmla="*/ 1 h 37"/>
                <a:gd name="T52" fmla="*/ 1 w 37"/>
                <a:gd name="T53" fmla="*/ 1 h 37"/>
                <a:gd name="T54" fmla="*/ 1 w 37"/>
                <a:gd name="T55" fmla="*/ 1 h 37"/>
                <a:gd name="T56" fmla="*/ 1 w 37"/>
                <a:gd name="T57" fmla="*/ 1 h 37"/>
                <a:gd name="T58" fmla="*/ 1 w 37"/>
                <a:gd name="T59" fmla="*/ 0 h 37"/>
                <a:gd name="T60" fmla="*/ 1 w 37"/>
                <a:gd name="T61" fmla="*/ 0 h 37"/>
                <a:gd name="T62" fmla="*/ 1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8"/>
                  </a:moveTo>
                  <a:lnTo>
                    <a:pt x="0" y="15"/>
                  </a:lnTo>
                  <a:lnTo>
                    <a:pt x="2" y="12"/>
                  </a:lnTo>
                  <a:lnTo>
                    <a:pt x="4" y="8"/>
                  </a:lnTo>
                  <a:lnTo>
                    <a:pt x="6" y="6"/>
                  </a:lnTo>
                  <a:lnTo>
                    <a:pt x="9" y="3"/>
                  </a:lnTo>
                  <a:lnTo>
                    <a:pt x="12" y="1"/>
                  </a:lnTo>
                  <a:lnTo>
                    <a:pt x="15" y="0"/>
                  </a:lnTo>
                  <a:lnTo>
                    <a:pt x="19" y="0"/>
                  </a:lnTo>
                  <a:lnTo>
                    <a:pt x="22" y="0"/>
                  </a:lnTo>
                  <a:lnTo>
                    <a:pt x="26" y="1"/>
                  </a:lnTo>
                  <a:lnTo>
                    <a:pt x="29" y="3"/>
                  </a:lnTo>
                  <a:lnTo>
                    <a:pt x="32" y="6"/>
                  </a:lnTo>
                  <a:lnTo>
                    <a:pt x="34" y="8"/>
                  </a:lnTo>
                  <a:lnTo>
                    <a:pt x="36" y="12"/>
                  </a:lnTo>
                  <a:lnTo>
                    <a:pt x="37" y="15"/>
                  </a:lnTo>
                  <a:lnTo>
                    <a:pt x="37" y="18"/>
                  </a:lnTo>
                  <a:lnTo>
                    <a:pt x="37" y="22"/>
                  </a:lnTo>
                  <a:lnTo>
                    <a:pt x="36" y="25"/>
                  </a:lnTo>
                  <a:lnTo>
                    <a:pt x="34" y="29"/>
                  </a:lnTo>
                  <a:lnTo>
                    <a:pt x="32" y="31"/>
                  </a:lnTo>
                  <a:lnTo>
                    <a:pt x="29" y="33"/>
                  </a:lnTo>
                  <a:lnTo>
                    <a:pt x="26" y="36"/>
                  </a:lnTo>
                  <a:lnTo>
                    <a:pt x="22" y="37"/>
                  </a:lnTo>
                  <a:lnTo>
                    <a:pt x="19" y="37"/>
                  </a:lnTo>
                  <a:lnTo>
                    <a:pt x="15" y="37"/>
                  </a:lnTo>
                  <a:lnTo>
                    <a:pt x="12" y="36"/>
                  </a:lnTo>
                  <a:lnTo>
                    <a:pt x="9" y="33"/>
                  </a:lnTo>
                  <a:lnTo>
                    <a:pt x="6" y="31"/>
                  </a:lnTo>
                  <a:lnTo>
                    <a:pt x="4" y="29"/>
                  </a:lnTo>
                  <a:lnTo>
                    <a:pt x="2" y="25"/>
                  </a:lnTo>
                  <a:lnTo>
                    <a:pt x="0" y="22"/>
                  </a:lnTo>
                  <a:lnTo>
                    <a:pt x="0" y="18"/>
                  </a:lnTo>
                  <a:close/>
                </a:path>
              </a:pathLst>
            </a:custGeom>
            <a:solidFill>
              <a:srgbClr val="00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84" name="Freeform 10"/>
            <p:cNvSpPr/>
            <p:nvPr/>
          </p:nvSpPr>
          <p:spPr bwMode="auto">
            <a:xfrm>
              <a:off x="1931" y="1736"/>
              <a:ext cx="19" cy="18"/>
            </a:xfrm>
            <a:custGeom>
              <a:avLst/>
              <a:gdLst>
                <a:gd name="T0" fmla="*/ 0 w 37"/>
                <a:gd name="T1" fmla="*/ 0 h 37"/>
                <a:gd name="T2" fmla="*/ 0 w 37"/>
                <a:gd name="T3" fmla="*/ 0 h 37"/>
                <a:gd name="T4" fmla="*/ 1 w 37"/>
                <a:gd name="T5" fmla="*/ 0 h 37"/>
                <a:gd name="T6" fmla="*/ 1 w 37"/>
                <a:gd name="T7" fmla="*/ 0 h 37"/>
                <a:gd name="T8" fmla="*/ 1 w 37"/>
                <a:gd name="T9" fmla="*/ 0 h 37"/>
                <a:gd name="T10" fmla="*/ 1 w 37"/>
                <a:gd name="T11" fmla="*/ 0 h 37"/>
                <a:gd name="T12" fmla="*/ 1 w 37"/>
                <a:gd name="T13" fmla="*/ 0 h 37"/>
                <a:gd name="T14" fmla="*/ 1 w 37"/>
                <a:gd name="T15" fmla="*/ 0 h 37"/>
                <a:gd name="T16" fmla="*/ 1 w 37"/>
                <a:gd name="T17" fmla="*/ 0 h 37"/>
                <a:gd name="T18" fmla="*/ 1 w 37"/>
                <a:gd name="T19" fmla="*/ 0 h 37"/>
                <a:gd name="T20" fmla="*/ 1 w 37"/>
                <a:gd name="T21" fmla="*/ 0 h 37"/>
                <a:gd name="T22" fmla="*/ 1 w 37"/>
                <a:gd name="T23" fmla="*/ 0 h 37"/>
                <a:gd name="T24" fmla="*/ 1 w 37"/>
                <a:gd name="T25" fmla="*/ 0 h 37"/>
                <a:gd name="T26" fmla="*/ 2 w 37"/>
                <a:gd name="T27" fmla="*/ 0 h 37"/>
                <a:gd name="T28" fmla="*/ 2 w 37"/>
                <a:gd name="T29" fmla="*/ 0 h 37"/>
                <a:gd name="T30" fmla="*/ 2 w 37"/>
                <a:gd name="T31" fmla="*/ 0 h 37"/>
                <a:gd name="T32" fmla="*/ 2 w 37"/>
                <a:gd name="T33" fmla="*/ 0 h 37"/>
                <a:gd name="T34" fmla="*/ 2 w 37"/>
                <a:gd name="T35" fmla="*/ 0 h 37"/>
                <a:gd name="T36" fmla="*/ 2 w 37"/>
                <a:gd name="T37" fmla="*/ 0 h 37"/>
                <a:gd name="T38" fmla="*/ 2 w 37"/>
                <a:gd name="T39" fmla="*/ 0 h 37"/>
                <a:gd name="T40" fmla="*/ 2 w 37"/>
                <a:gd name="T41" fmla="*/ 0 h 37"/>
                <a:gd name="T42" fmla="*/ 1 w 37"/>
                <a:gd name="T43" fmla="*/ 0 h 37"/>
                <a:gd name="T44" fmla="*/ 1 w 37"/>
                <a:gd name="T45" fmla="*/ 1 h 37"/>
                <a:gd name="T46" fmla="*/ 1 w 37"/>
                <a:gd name="T47" fmla="*/ 1 h 37"/>
                <a:gd name="T48" fmla="*/ 1 w 37"/>
                <a:gd name="T49" fmla="*/ 1 h 37"/>
                <a:gd name="T50" fmla="*/ 1 w 37"/>
                <a:gd name="T51" fmla="*/ 1 h 37"/>
                <a:gd name="T52" fmla="*/ 1 w 37"/>
                <a:gd name="T53" fmla="*/ 1 h 37"/>
                <a:gd name="T54" fmla="*/ 1 w 37"/>
                <a:gd name="T55" fmla="*/ 1 h 37"/>
                <a:gd name="T56" fmla="*/ 1 w 37"/>
                <a:gd name="T57" fmla="*/ 1 h 37"/>
                <a:gd name="T58" fmla="*/ 1 w 37"/>
                <a:gd name="T59" fmla="*/ 0 h 37"/>
                <a:gd name="T60" fmla="*/ 1 w 37"/>
                <a:gd name="T61" fmla="*/ 0 h 37"/>
                <a:gd name="T62" fmla="*/ 1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8"/>
                  </a:moveTo>
                  <a:lnTo>
                    <a:pt x="0" y="15"/>
                  </a:lnTo>
                  <a:lnTo>
                    <a:pt x="2" y="12"/>
                  </a:lnTo>
                  <a:lnTo>
                    <a:pt x="4" y="8"/>
                  </a:lnTo>
                  <a:lnTo>
                    <a:pt x="6" y="6"/>
                  </a:lnTo>
                  <a:lnTo>
                    <a:pt x="9" y="3"/>
                  </a:lnTo>
                  <a:lnTo>
                    <a:pt x="12" y="1"/>
                  </a:lnTo>
                  <a:lnTo>
                    <a:pt x="15" y="0"/>
                  </a:lnTo>
                  <a:lnTo>
                    <a:pt x="19" y="0"/>
                  </a:lnTo>
                  <a:lnTo>
                    <a:pt x="22" y="0"/>
                  </a:lnTo>
                  <a:lnTo>
                    <a:pt x="26" y="1"/>
                  </a:lnTo>
                  <a:lnTo>
                    <a:pt x="29" y="3"/>
                  </a:lnTo>
                  <a:lnTo>
                    <a:pt x="32" y="6"/>
                  </a:lnTo>
                  <a:lnTo>
                    <a:pt x="34" y="8"/>
                  </a:lnTo>
                  <a:lnTo>
                    <a:pt x="36" y="12"/>
                  </a:lnTo>
                  <a:lnTo>
                    <a:pt x="37" y="15"/>
                  </a:lnTo>
                  <a:lnTo>
                    <a:pt x="37" y="18"/>
                  </a:lnTo>
                  <a:lnTo>
                    <a:pt x="37" y="22"/>
                  </a:lnTo>
                  <a:lnTo>
                    <a:pt x="36" y="25"/>
                  </a:lnTo>
                  <a:lnTo>
                    <a:pt x="34" y="29"/>
                  </a:lnTo>
                  <a:lnTo>
                    <a:pt x="32" y="31"/>
                  </a:lnTo>
                  <a:lnTo>
                    <a:pt x="29" y="33"/>
                  </a:lnTo>
                  <a:lnTo>
                    <a:pt x="26" y="36"/>
                  </a:lnTo>
                  <a:lnTo>
                    <a:pt x="22" y="37"/>
                  </a:lnTo>
                  <a:lnTo>
                    <a:pt x="19" y="37"/>
                  </a:lnTo>
                  <a:lnTo>
                    <a:pt x="15" y="37"/>
                  </a:lnTo>
                  <a:lnTo>
                    <a:pt x="12" y="36"/>
                  </a:lnTo>
                  <a:lnTo>
                    <a:pt x="9" y="33"/>
                  </a:lnTo>
                  <a:lnTo>
                    <a:pt x="6" y="31"/>
                  </a:lnTo>
                  <a:lnTo>
                    <a:pt x="4" y="29"/>
                  </a:lnTo>
                  <a:lnTo>
                    <a:pt x="2" y="25"/>
                  </a:lnTo>
                  <a:lnTo>
                    <a:pt x="0" y="22"/>
                  </a:lnTo>
                  <a:lnTo>
                    <a:pt x="0" y="18"/>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85" name="Freeform 11"/>
            <p:cNvSpPr/>
            <p:nvPr/>
          </p:nvSpPr>
          <p:spPr bwMode="auto">
            <a:xfrm>
              <a:off x="2383" y="1847"/>
              <a:ext cx="19" cy="18"/>
            </a:xfrm>
            <a:custGeom>
              <a:avLst/>
              <a:gdLst>
                <a:gd name="T0" fmla="*/ 0 w 37"/>
                <a:gd name="T1" fmla="*/ 0 h 37"/>
                <a:gd name="T2" fmla="*/ 0 w 37"/>
                <a:gd name="T3" fmla="*/ 0 h 37"/>
                <a:gd name="T4" fmla="*/ 1 w 37"/>
                <a:gd name="T5" fmla="*/ 0 h 37"/>
                <a:gd name="T6" fmla="*/ 1 w 37"/>
                <a:gd name="T7" fmla="*/ 0 h 37"/>
                <a:gd name="T8" fmla="*/ 1 w 37"/>
                <a:gd name="T9" fmla="*/ 0 h 37"/>
                <a:gd name="T10" fmla="*/ 1 w 37"/>
                <a:gd name="T11" fmla="*/ 0 h 37"/>
                <a:gd name="T12" fmla="*/ 1 w 37"/>
                <a:gd name="T13" fmla="*/ 0 h 37"/>
                <a:gd name="T14" fmla="*/ 1 w 37"/>
                <a:gd name="T15" fmla="*/ 0 h 37"/>
                <a:gd name="T16" fmla="*/ 1 w 37"/>
                <a:gd name="T17" fmla="*/ 0 h 37"/>
                <a:gd name="T18" fmla="*/ 1 w 37"/>
                <a:gd name="T19" fmla="*/ 0 h 37"/>
                <a:gd name="T20" fmla="*/ 1 w 37"/>
                <a:gd name="T21" fmla="*/ 0 h 37"/>
                <a:gd name="T22" fmla="*/ 1 w 37"/>
                <a:gd name="T23" fmla="*/ 0 h 37"/>
                <a:gd name="T24" fmla="*/ 1 w 37"/>
                <a:gd name="T25" fmla="*/ 0 h 37"/>
                <a:gd name="T26" fmla="*/ 2 w 37"/>
                <a:gd name="T27" fmla="*/ 0 h 37"/>
                <a:gd name="T28" fmla="*/ 2 w 37"/>
                <a:gd name="T29" fmla="*/ 0 h 37"/>
                <a:gd name="T30" fmla="*/ 2 w 37"/>
                <a:gd name="T31" fmla="*/ 0 h 37"/>
                <a:gd name="T32" fmla="*/ 2 w 37"/>
                <a:gd name="T33" fmla="*/ 0 h 37"/>
                <a:gd name="T34" fmla="*/ 2 w 37"/>
                <a:gd name="T35" fmla="*/ 0 h 37"/>
                <a:gd name="T36" fmla="*/ 2 w 37"/>
                <a:gd name="T37" fmla="*/ 0 h 37"/>
                <a:gd name="T38" fmla="*/ 2 w 37"/>
                <a:gd name="T39" fmla="*/ 0 h 37"/>
                <a:gd name="T40" fmla="*/ 2 w 37"/>
                <a:gd name="T41" fmla="*/ 0 h 37"/>
                <a:gd name="T42" fmla="*/ 1 w 37"/>
                <a:gd name="T43" fmla="*/ 0 h 37"/>
                <a:gd name="T44" fmla="*/ 1 w 37"/>
                <a:gd name="T45" fmla="*/ 1 h 37"/>
                <a:gd name="T46" fmla="*/ 1 w 37"/>
                <a:gd name="T47" fmla="*/ 1 h 37"/>
                <a:gd name="T48" fmla="*/ 1 w 37"/>
                <a:gd name="T49" fmla="*/ 1 h 37"/>
                <a:gd name="T50" fmla="*/ 1 w 37"/>
                <a:gd name="T51" fmla="*/ 1 h 37"/>
                <a:gd name="T52" fmla="*/ 1 w 37"/>
                <a:gd name="T53" fmla="*/ 1 h 37"/>
                <a:gd name="T54" fmla="*/ 1 w 37"/>
                <a:gd name="T55" fmla="*/ 1 h 37"/>
                <a:gd name="T56" fmla="*/ 1 w 37"/>
                <a:gd name="T57" fmla="*/ 1 h 37"/>
                <a:gd name="T58" fmla="*/ 1 w 37"/>
                <a:gd name="T59" fmla="*/ 0 h 37"/>
                <a:gd name="T60" fmla="*/ 1 w 37"/>
                <a:gd name="T61" fmla="*/ 0 h 37"/>
                <a:gd name="T62" fmla="*/ 1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4" y="8"/>
                  </a:lnTo>
                  <a:lnTo>
                    <a:pt x="6" y="6"/>
                  </a:lnTo>
                  <a:lnTo>
                    <a:pt x="8" y="4"/>
                  </a:lnTo>
                  <a:lnTo>
                    <a:pt x="12" y="1"/>
                  </a:lnTo>
                  <a:lnTo>
                    <a:pt x="15" y="0"/>
                  </a:lnTo>
                  <a:lnTo>
                    <a:pt x="19" y="0"/>
                  </a:lnTo>
                  <a:lnTo>
                    <a:pt x="22" y="0"/>
                  </a:lnTo>
                  <a:lnTo>
                    <a:pt x="26" y="1"/>
                  </a:lnTo>
                  <a:lnTo>
                    <a:pt x="29" y="4"/>
                  </a:lnTo>
                  <a:lnTo>
                    <a:pt x="31" y="6"/>
                  </a:lnTo>
                  <a:lnTo>
                    <a:pt x="34" y="8"/>
                  </a:lnTo>
                  <a:lnTo>
                    <a:pt x="36" y="12"/>
                  </a:lnTo>
                  <a:lnTo>
                    <a:pt x="37" y="15"/>
                  </a:lnTo>
                  <a:lnTo>
                    <a:pt x="37" y="19"/>
                  </a:lnTo>
                  <a:lnTo>
                    <a:pt x="37" y="22"/>
                  </a:lnTo>
                  <a:lnTo>
                    <a:pt x="36" y="26"/>
                  </a:lnTo>
                  <a:lnTo>
                    <a:pt x="34" y="29"/>
                  </a:lnTo>
                  <a:lnTo>
                    <a:pt x="31" y="31"/>
                  </a:lnTo>
                  <a:lnTo>
                    <a:pt x="29" y="34"/>
                  </a:lnTo>
                  <a:lnTo>
                    <a:pt x="26" y="36"/>
                  </a:lnTo>
                  <a:lnTo>
                    <a:pt x="22" y="37"/>
                  </a:lnTo>
                  <a:lnTo>
                    <a:pt x="19" y="37"/>
                  </a:lnTo>
                  <a:lnTo>
                    <a:pt x="15" y="37"/>
                  </a:lnTo>
                  <a:lnTo>
                    <a:pt x="12" y="36"/>
                  </a:lnTo>
                  <a:lnTo>
                    <a:pt x="8" y="34"/>
                  </a:lnTo>
                  <a:lnTo>
                    <a:pt x="6" y="31"/>
                  </a:lnTo>
                  <a:lnTo>
                    <a:pt x="4" y="29"/>
                  </a:lnTo>
                  <a:lnTo>
                    <a:pt x="1" y="26"/>
                  </a:lnTo>
                  <a:lnTo>
                    <a:pt x="0" y="22"/>
                  </a:lnTo>
                  <a:lnTo>
                    <a:pt x="0" y="19"/>
                  </a:lnTo>
                  <a:close/>
                </a:path>
              </a:pathLst>
            </a:custGeom>
            <a:solidFill>
              <a:srgbClr val="00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86" name="Freeform 12"/>
            <p:cNvSpPr/>
            <p:nvPr/>
          </p:nvSpPr>
          <p:spPr bwMode="auto">
            <a:xfrm>
              <a:off x="2383" y="1847"/>
              <a:ext cx="19" cy="18"/>
            </a:xfrm>
            <a:custGeom>
              <a:avLst/>
              <a:gdLst>
                <a:gd name="T0" fmla="*/ 0 w 37"/>
                <a:gd name="T1" fmla="*/ 0 h 37"/>
                <a:gd name="T2" fmla="*/ 0 w 37"/>
                <a:gd name="T3" fmla="*/ 0 h 37"/>
                <a:gd name="T4" fmla="*/ 1 w 37"/>
                <a:gd name="T5" fmla="*/ 0 h 37"/>
                <a:gd name="T6" fmla="*/ 1 w 37"/>
                <a:gd name="T7" fmla="*/ 0 h 37"/>
                <a:gd name="T8" fmla="*/ 1 w 37"/>
                <a:gd name="T9" fmla="*/ 0 h 37"/>
                <a:gd name="T10" fmla="*/ 1 w 37"/>
                <a:gd name="T11" fmla="*/ 0 h 37"/>
                <a:gd name="T12" fmla="*/ 1 w 37"/>
                <a:gd name="T13" fmla="*/ 0 h 37"/>
                <a:gd name="T14" fmla="*/ 1 w 37"/>
                <a:gd name="T15" fmla="*/ 0 h 37"/>
                <a:gd name="T16" fmla="*/ 1 w 37"/>
                <a:gd name="T17" fmla="*/ 0 h 37"/>
                <a:gd name="T18" fmla="*/ 1 w 37"/>
                <a:gd name="T19" fmla="*/ 0 h 37"/>
                <a:gd name="T20" fmla="*/ 1 w 37"/>
                <a:gd name="T21" fmla="*/ 0 h 37"/>
                <a:gd name="T22" fmla="*/ 1 w 37"/>
                <a:gd name="T23" fmla="*/ 0 h 37"/>
                <a:gd name="T24" fmla="*/ 1 w 37"/>
                <a:gd name="T25" fmla="*/ 0 h 37"/>
                <a:gd name="T26" fmla="*/ 2 w 37"/>
                <a:gd name="T27" fmla="*/ 0 h 37"/>
                <a:gd name="T28" fmla="*/ 2 w 37"/>
                <a:gd name="T29" fmla="*/ 0 h 37"/>
                <a:gd name="T30" fmla="*/ 2 w 37"/>
                <a:gd name="T31" fmla="*/ 0 h 37"/>
                <a:gd name="T32" fmla="*/ 2 w 37"/>
                <a:gd name="T33" fmla="*/ 0 h 37"/>
                <a:gd name="T34" fmla="*/ 2 w 37"/>
                <a:gd name="T35" fmla="*/ 0 h 37"/>
                <a:gd name="T36" fmla="*/ 2 w 37"/>
                <a:gd name="T37" fmla="*/ 0 h 37"/>
                <a:gd name="T38" fmla="*/ 2 w 37"/>
                <a:gd name="T39" fmla="*/ 0 h 37"/>
                <a:gd name="T40" fmla="*/ 2 w 37"/>
                <a:gd name="T41" fmla="*/ 0 h 37"/>
                <a:gd name="T42" fmla="*/ 1 w 37"/>
                <a:gd name="T43" fmla="*/ 0 h 37"/>
                <a:gd name="T44" fmla="*/ 1 w 37"/>
                <a:gd name="T45" fmla="*/ 1 h 37"/>
                <a:gd name="T46" fmla="*/ 1 w 37"/>
                <a:gd name="T47" fmla="*/ 1 h 37"/>
                <a:gd name="T48" fmla="*/ 1 w 37"/>
                <a:gd name="T49" fmla="*/ 1 h 37"/>
                <a:gd name="T50" fmla="*/ 1 w 37"/>
                <a:gd name="T51" fmla="*/ 1 h 37"/>
                <a:gd name="T52" fmla="*/ 1 w 37"/>
                <a:gd name="T53" fmla="*/ 1 h 37"/>
                <a:gd name="T54" fmla="*/ 1 w 37"/>
                <a:gd name="T55" fmla="*/ 1 h 37"/>
                <a:gd name="T56" fmla="*/ 1 w 37"/>
                <a:gd name="T57" fmla="*/ 1 h 37"/>
                <a:gd name="T58" fmla="*/ 1 w 37"/>
                <a:gd name="T59" fmla="*/ 0 h 37"/>
                <a:gd name="T60" fmla="*/ 1 w 37"/>
                <a:gd name="T61" fmla="*/ 0 h 37"/>
                <a:gd name="T62" fmla="*/ 1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4" y="8"/>
                  </a:lnTo>
                  <a:lnTo>
                    <a:pt x="6" y="6"/>
                  </a:lnTo>
                  <a:lnTo>
                    <a:pt x="8" y="4"/>
                  </a:lnTo>
                  <a:lnTo>
                    <a:pt x="12" y="1"/>
                  </a:lnTo>
                  <a:lnTo>
                    <a:pt x="15" y="0"/>
                  </a:lnTo>
                  <a:lnTo>
                    <a:pt x="19" y="0"/>
                  </a:lnTo>
                  <a:lnTo>
                    <a:pt x="22" y="0"/>
                  </a:lnTo>
                  <a:lnTo>
                    <a:pt x="26" y="1"/>
                  </a:lnTo>
                  <a:lnTo>
                    <a:pt x="29" y="4"/>
                  </a:lnTo>
                  <a:lnTo>
                    <a:pt x="31" y="6"/>
                  </a:lnTo>
                  <a:lnTo>
                    <a:pt x="34" y="8"/>
                  </a:lnTo>
                  <a:lnTo>
                    <a:pt x="36" y="12"/>
                  </a:lnTo>
                  <a:lnTo>
                    <a:pt x="37" y="15"/>
                  </a:lnTo>
                  <a:lnTo>
                    <a:pt x="37" y="19"/>
                  </a:lnTo>
                  <a:lnTo>
                    <a:pt x="37" y="22"/>
                  </a:lnTo>
                  <a:lnTo>
                    <a:pt x="36" y="26"/>
                  </a:lnTo>
                  <a:lnTo>
                    <a:pt x="34" y="29"/>
                  </a:lnTo>
                  <a:lnTo>
                    <a:pt x="31" y="31"/>
                  </a:lnTo>
                  <a:lnTo>
                    <a:pt x="29" y="34"/>
                  </a:lnTo>
                  <a:lnTo>
                    <a:pt x="26" y="36"/>
                  </a:lnTo>
                  <a:lnTo>
                    <a:pt x="22" y="37"/>
                  </a:lnTo>
                  <a:lnTo>
                    <a:pt x="19" y="37"/>
                  </a:lnTo>
                  <a:lnTo>
                    <a:pt x="15" y="37"/>
                  </a:lnTo>
                  <a:lnTo>
                    <a:pt x="12" y="36"/>
                  </a:lnTo>
                  <a:lnTo>
                    <a:pt x="8" y="34"/>
                  </a:lnTo>
                  <a:lnTo>
                    <a:pt x="6" y="31"/>
                  </a:lnTo>
                  <a:lnTo>
                    <a:pt x="4" y="29"/>
                  </a:lnTo>
                  <a:lnTo>
                    <a:pt x="1" y="26"/>
                  </a:lnTo>
                  <a:lnTo>
                    <a:pt x="0" y="22"/>
                  </a:lnTo>
                  <a:lnTo>
                    <a:pt x="0" y="19"/>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87" name="Freeform 13"/>
            <p:cNvSpPr/>
            <p:nvPr/>
          </p:nvSpPr>
          <p:spPr bwMode="auto">
            <a:xfrm>
              <a:off x="2079" y="2077"/>
              <a:ext cx="18" cy="18"/>
            </a:xfrm>
            <a:custGeom>
              <a:avLst/>
              <a:gdLst>
                <a:gd name="T0" fmla="*/ 0 w 36"/>
                <a:gd name="T1" fmla="*/ 0 h 37"/>
                <a:gd name="T2" fmla="*/ 0 w 36"/>
                <a:gd name="T3" fmla="*/ 0 h 37"/>
                <a:gd name="T4" fmla="*/ 1 w 36"/>
                <a:gd name="T5" fmla="*/ 0 h 37"/>
                <a:gd name="T6" fmla="*/ 1 w 36"/>
                <a:gd name="T7" fmla="*/ 0 h 37"/>
                <a:gd name="T8" fmla="*/ 1 w 36"/>
                <a:gd name="T9" fmla="*/ 0 h 37"/>
                <a:gd name="T10" fmla="*/ 1 w 36"/>
                <a:gd name="T11" fmla="*/ 0 h 37"/>
                <a:gd name="T12" fmla="*/ 1 w 36"/>
                <a:gd name="T13" fmla="*/ 0 h 37"/>
                <a:gd name="T14" fmla="*/ 1 w 36"/>
                <a:gd name="T15" fmla="*/ 0 h 37"/>
                <a:gd name="T16" fmla="*/ 1 w 36"/>
                <a:gd name="T17" fmla="*/ 0 h 37"/>
                <a:gd name="T18" fmla="*/ 1 w 36"/>
                <a:gd name="T19" fmla="*/ 0 h 37"/>
                <a:gd name="T20" fmla="*/ 1 w 36"/>
                <a:gd name="T21" fmla="*/ 0 h 37"/>
                <a:gd name="T22" fmla="*/ 1 w 36"/>
                <a:gd name="T23" fmla="*/ 0 h 37"/>
                <a:gd name="T24" fmla="*/ 1 w 36"/>
                <a:gd name="T25" fmla="*/ 0 h 37"/>
                <a:gd name="T26" fmla="*/ 1 w 36"/>
                <a:gd name="T27" fmla="*/ 0 h 37"/>
                <a:gd name="T28" fmla="*/ 1 w 36"/>
                <a:gd name="T29" fmla="*/ 0 h 37"/>
                <a:gd name="T30" fmla="*/ 1 w 36"/>
                <a:gd name="T31" fmla="*/ 0 h 37"/>
                <a:gd name="T32" fmla="*/ 1 w 36"/>
                <a:gd name="T33" fmla="*/ 0 h 37"/>
                <a:gd name="T34" fmla="*/ 1 w 36"/>
                <a:gd name="T35" fmla="*/ 0 h 37"/>
                <a:gd name="T36" fmla="*/ 1 w 36"/>
                <a:gd name="T37" fmla="*/ 0 h 37"/>
                <a:gd name="T38" fmla="*/ 1 w 36"/>
                <a:gd name="T39" fmla="*/ 0 h 37"/>
                <a:gd name="T40" fmla="*/ 1 w 36"/>
                <a:gd name="T41" fmla="*/ 0 h 37"/>
                <a:gd name="T42" fmla="*/ 1 w 36"/>
                <a:gd name="T43" fmla="*/ 0 h 37"/>
                <a:gd name="T44" fmla="*/ 1 w 36"/>
                <a:gd name="T45" fmla="*/ 1 h 37"/>
                <a:gd name="T46" fmla="*/ 1 w 36"/>
                <a:gd name="T47" fmla="*/ 1 h 37"/>
                <a:gd name="T48" fmla="*/ 1 w 36"/>
                <a:gd name="T49" fmla="*/ 1 h 37"/>
                <a:gd name="T50" fmla="*/ 1 w 36"/>
                <a:gd name="T51" fmla="*/ 1 h 37"/>
                <a:gd name="T52" fmla="*/ 1 w 36"/>
                <a:gd name="T53" fmla="*/ 1 h 37"/>
                <a:gd name="T54" fmla="*/ 1 w 36"/>
                <a:gd name="T55" fmla="*/ 1 h 37"/>
                <a:gd name="T56" fmla="*/ 1 w 36"/>
                <a:gd name="T57" fmla="*/ 1 h 37"/>
                <a:gd name="T58" fmla="*/ 1 w 36"/>
                <a:gd name="T59" fmla="*/ 0 h 37"/>
                <a:gd name="T60" fmla="*/ 1 w 36"/>
                <a:gd name="T61" fmla="*/ 0 h 37"/>
                <a:gd name="T62" fmla="*/ 1 w 36"/>
                <a:gd name="T63" fmla="*/ 0 h 37"/>
                <a:gd name="T64" fmla="*/ 0 w 36"/>
                <a:gd name="T65" fmla="*/ 0 h 37"/>
                <a:gd name="T66" fmla="*/ 0 w 36"/>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6"/>
                <a:gd name="T103" fmla="*/ 0 h 37"/>
                <a:gd name="T104" fmla="*/ 36 w 36"/>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6" h="37">
                  <a:moveTo>
                    <a:pt x="0" y="18"/>
                  </a:moveTo>
                  <a:lnTo>
                    <a:pt x="0" y="15"/>
                  </a:lnTo>
                  <a:lnTo>
                    <a:pt x="1" y="12"/>
                  </a:lnTo>
                  <a:lnTo>
                    <a:pt x="3" y="8"/>
                  </a:lnTo>
                  <a:lnTo>
                    <a:pt x="5" y="6"/>
                  </a:lnTo>
                  <a:lnTo>
                    <a:pt x="8" y="3"/>
                  </a:lnTo>
                  <a:lnTo>
                    <a:pt x="11" y="1"/>
                  </a:lnTo>
                  <a:lnTo>
                    <a:pt x="15" y="0"/>
                  </a:lnTo>
                  <a:lnTo>
                    <a:pt x="18" y="0"/>
                  </a:lnTo>
                  <a:lnTo>
                    <a:pt x="22" y="0"/>
                  </a:lnTo>
                  <a:lnTo>
                    <a:pt x="25" y="1"/>
                  </a:lnTo>
                  <a:lnTo>
                    <a:pt x="28" y="3"/>
                  </a:lnTo>
                  <a:lnTo>
                    <a:pt x="31" y="6"/>
                  </a:lnTo>
                  <a:lnTo>
                    <a:pt x="33" y="8"/>
                  </a:lnTo>
                  <a:lnTo>
                    <a:pt x="35" y="12"/>
                  </a:lnTo>
                  <a:lnTo>
                    <a:pt x="36" y="15"/>
                  </a:lnTo>
                  <a:lnTo>
                    <a:pt x="36" y="18"/>
                  </a:lnTo>
                  <a:lnTo>
                    <a:pt x="36" y="22"/>
                  </a:lnTo>
                  <a:lnTo>
                    <a:pt x="35" y="25"/>
                  </a:lnTo>
                  <a:lnTo>
                    <a:pt x="33" y="29"/>
                  </a:lnTo>
                  <a:lnTo>
                    <a:pt x="31" y="31"/>
                  </a:lnTo>
                  <a:lnTo>
                    <a:pt x="28" y="33"/>
                  </a:lnTo>
                  <a:lnTo>
                    <a:pt x="25" y="36"/>
                  </a:lnTo>
                  <a:lnTo>
                    <a:pt x="22" y="37"/>
                  </a:lnTo>
                  <a:lnTo>
                    <a:pt x="18" y="37"/>
                  </a:lnTo>
                  <a:lnTo>
                    <a:pt x="15" y="37"/>
                  </a:lnTo>
                  <a:lnTo>
                    <a:pt x="11" y="36"/>
                  </a:lnTo>
                  <a:lnTo>
                    <a:pt x="8" y="33"/>
                  </a:lnTo>
                  <a:lnTo>
                    <a:pt x="5" y="31"/>
                  </a:lnTo>
                  <a:lnTo>
                    <a:pt x="3" y="29"/>
                  </a:lnTo>
                  <a:lnTo>
                    <a:pt x="1" y="25"/>
                  </a:lnTo>
                  <a:lnTo>
                    <a:pt x="0" y="22"/>
                  </a:lnTo>
                  <a:lnTo>
                    <a:pt x="0" y="18"/>
                  </a:lnTo>
                  <a:close/>
                </a:path>
              </a:pathLst>
            </a:custGeom>
            <a:solidFill>
              <a:srgbClr val="00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88" name="Freeform 14"/>
            <p:cNvSpPr/>
            <p:nvPr/>
          </p:nvSpPr>
          <p:spPr bwMode="auto">
            <a:xfrm>
              <a:off x="2079" y="2077"/>
              <a:ext cx="18" cy="18"/>
            </a:xfrm>
            <a:custGeom>
              <a:avLst/>
              <a:gdLst>
                <a:gd name="T0" fmla="*/ 0 w 36"/>
                <a:gd name="T1" fmla="*/ 0 h 37"/>
                <a:gd name="T2" fmla="*/ 0 w 36"/>
                <a:gd name="T3" fmla="*/ 0 h 37"/>
                <a:gd name="T4" fmla="*/ 1 w 36"/>
                <a:gd name="T5" fmla="*/ 0 h 37"/>
                <a:gd name="T6" fmla="*/ 1 w 36"/>
                <a:gd name="T7" fmla="*/ 0 h 37"/>
                <a:gd name="T8" fmla="*/ 1 w 36"/>
                <a:gd name="T9" fmla="*/ 0 h 37"/>
                <a:gd name="T10" fmla="*/ 1 w 36"/>
                <a:gd name="T11" fmla="*/ 0 h 37"/>
                <a:gd name="T12" fmla="*/ 1 w 36"/>
                <a:gd name="T13" fmla="*/ 0 h 37"/>
                <a:gd name="T14" fmla="*/ 1 w 36"/>
                <a:gd name="T15" fmla="*/ 0 h 37"/>
                <a:gd name="T16" fmla="*/ 1 w 36"/>
                <a:gd name="T17" fmla="*/ 0 h 37"/>
                <a:gd name="T18" fmla="*/ 1 w 36"/>
                <a:gd name="T19" fmla="*/ 0 h 37"/>
                <a:gd name="T20" fmla="*/ 1 w 36"/>
                <a:gd name="T21" fmla="*/ 0 h 37"/>
                <a:gd name="T22" fmla="*/ 1 w 36"/>
                <a:gd name="T23" fmla="*/ 0 h 37"/>
                <a:gd name="T24" fmla="*/ 1 w 36"/>
                <a:gd name="T25" fmla="*/ 0 h 37"/>
                <a:gd name="T26" fmla="*/ 1 w 36"/>
                <a:gd name="T27" fmla="*/ 0 h 37"/>
                <a:gd name="T28" fmla="*/ 1 w 36"/>
                <a:gd name="T29" fmla="*/ 0 h 37"/>
                <a:gd name="T30" fmla="*/ 1 w 36"/>
                <a:gd name="T31" fmla="*/ 0 h 37"/>
                <a:gd name="T32" fmla="*/ 1 w 36"/>
                <a:gd name="T33" fmla="*/ 0 h 37"/>
                <a:gd name="T34" fmla="*/ 1 w 36"/>
                <a:gd name="T35" fmla="*/ 0 h 37"/>
                <a:gd name="T36" fmla="*/ 1 w 36"/>
                <a:gd name="T37" fmla="*/ 0 h 37"/>
                <a:gd name="T38" fmla="*/ 1 w 36"/>
                <a:gd name="T39" fmla="*/ 0 h 37"/>
                <a:gd name="T40" fmla="*/ 1 w 36"/>
                <a:gd name="T41" fmla="*/ 0 h 37"/>
                <a:gd name="T42" fmla="*/ 1 w 36"/>
                <a:gd name="T43" fmla="*/ 0 h 37"/>
                <a:gd name="T44" fmla="*/ 1 w 36"/>
                <a:gd name="T45" fmla="*/ 1 h 37"/>
                <a:gd name="T46" fmla="*/ 1 w 36"/>
                <a:gd name="T47" fmla="*/ 1 h 37"/>
                <a:gd name="T48" fmla="*/ 1 w 36"/>
                <a:gd name="T49" fmla="*/ 1 h 37"/>
                <a:gd name="T50" fmla="*/ 1 w 36"/>
                <a:gd name="T51" fmla="*/ 1 h 37"/>
                <a:gd name="T52" fmla="*/ 1 w 36"/>
                <a:gd name="T53" fmla="*/ 1 h 37"/>
                <a:gd name="T54" fmla="*/ 1 w 36"/>
                <a:gd name="T55" fmla="*/ 1 h 37"/>
                <a:gd name="T56" fmla="*/ 1 w 36"/>
                <a:gd name="T57" fmla="*/ 1 h 37"/>
                <a:gd name="T58" fmla="*/ 1 w 36"/>
                <a:gd name="T59" fmla="*/ 0 h 37"/>
                <a:gd name="T60" fmla="*/ 1 w 36"/>
                <a:gd name="T61" fmla="*/ 0 h 37"/>
                <a:gd name="T62" fmla="*/ 1 w 36"/>
                <a:gd name="T63" fmla="*/ 0 h 37"/>
                <a:gd name="T64" fmla="*/ 0 w 36"/>
                <a:gd name="T65" fmla="*/ 0 h 37"/>
                <a:gd name="T66" fmla="*/ 0 w 36"/>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6"/>
                <a:gd name="T103" fmla="*/ 0 h 37"/>
                <a:gd name="T104" fmla="*/ 36 w 36"/>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6" h="37">
                  <a:moveTo>
                    <a:pt x="0" y="18"/>
                  </a:moveTo>
                  <a:lnTo>
                    <a:pt x="0" y="15"/>
                  </a:lnTo>
                  <a:lnTo>
                    <a:pt x="1" y="12"/>
                  </a:lnTo>
                  <a:lnTo>
                    <a:pt x="3" y="8"/>
                  </a:lnTo>
                  <a:lnTo>
                    <a:pt x="5" y="6"/>
                  </a:lnTo>
                  <a:lnTo>
                    <a:pt x="8" y="3"/>
                  </a:lnTo>
                  <a:lnTo>
                    <a:pt x="11" y="1"/>
                  </a:lnTo>
                  <a:lnTo>
                    <a:pt x="15" y="0"/>
                  </a:lnTo>
                  <a:lnTo>
                    <a:pt x="18" y="0"/>
                  </a:lnTo>
                  <a:lnTo>
                    <a:pt x="22" y="0"/>
                  </a:lnTo>
                  <a:lnTo>
                    <a:pt x="25" y="1"/>
                  </a:lnTo>
                  <a:lnTo>
                    <a:pt x="28" y="3"/>
                  </a:lnTo>
                  <a:lnTo>
                    <a:pt x="31" y="6"/>
                  </a:lnTo>
                  <a:lnTo>
                    <a:pt x="33" y="8"/>
                  </a:lnTo>
                  <a:lnTo>
                    <a:pt x="35" y="12"/>
                  </a:lnTo>
                  <a:lnTo>
                    <a:pt x="36" y="15"/>
                  </a:lnTo>
                  <a:lnTo>
                    <a:pt x="36" y="18"/>
                  </a:lnTo>
                  <a:lnTo>
                    <a:pt x="36" y="22"/>
                  </a:lnTo>
                  <a:lnTo>
                    <a:pt x="35" y="25"/>
                  </a:lnTo>
                  <a:lnTo>
                    <a:pt x="33" y="29"/>
                  </a:lnTo>
                  <a:lnTo>
                    <a:pt x="31" y="31"/>
                  </a:lnTo>
                  <a:lnTo>
                    <a:pt x="28" y="33"/>
                  </a:lnTo>
                  <a:lnTo>
                    <a:pt x="25" y="36"/>
                  </a:lnTo>
                  <a:lnTo>
                    <a:pt x="22" y="37"/>
                  </a:lnTo>
                  <a:lnTo>
                    <a:pt x="18" y="37"/>
                  </a:lnTo>
                  <a:lnTo>
                    <a:pt x="15" y="37"/>
                  </a:lnTo>
                  <a:lnTo>
                    <a:pt x="11" y="36"/>
                  </a:lnTo>
                  <a:lnTo>
                    <a:pt x="8" y="33"/>
                  </a:lnTo>
                  <a:lnTo>
                    <a:pt x="5" y="31"/>
                  </a:lnTo>
                  <a:lnTo>
                    <a:pt x="3" y="29"/>
                  </a:lnTo>
                  <a:lnTo>
                    <a:pt x="1" y="25"/>
                  </a:lnTo>
                  <a:lnTo>
                    <a:pt x="0" y="22"/>
                  </a:lnTo>
                  <a:lnTo>
                    <a:pt x="0" y="18"/>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89" name="Freeform 15"/>
            <p:cNvSpPr/>
            <p:nvPr/>
          </p:nvSpPr>
          <p:spPr bwMode="auto">
            <a:xfrm>
              <a:off x="1802" y="2077"/>
              <a:ext cx="19" cy="18"/>
            </a:xfrm>
            <a:custGeom>
              <a:avLst/>
              <a:gdLst>
                <a:gd name="T0" fmla="*/ 0 w 37"/>
                <a:gd name="T1" fmla="*/ 0 h 37"/>
                <a:gd name="T2" fmla="*/ 0 w 37"/>
                <a:gd name="T3" fmla="*/ 0 h 37"/>
                <a:gd name="T4" fmla="*/ 1 w 37"/>
                <a:gd name="T5" fmla="*/ 0 h 37"/>
                <a:gd name="T6" fmla="*/ 1 w 37"/>
                <a:gd name="T7" fmla="*/ 0 h 37"/>
                <a:gd name="T8" fmla="*/ 1 w 37"/>
                <a:gd name="T9" fmla="*/ 0 h 37"/>
                <a:gd name="T10" fmla="*/ 1 w 37"/>
                <a:gd name="T11" fmla="*/ 0 h 37"/>
                <a:gd name="T12" fmla="*/ 1 w 37"/>
                <a:gd name="T13" fmla="*/ 0 h 37"/>
                <a:gd name="T14" fmla="*/ 1 w 37"/>
                <a:gd name="T15" fmla="*/ 0 h 37"/>
                <a:gd name="T16" fmla="*/ 1 w 37"/>
                <a:gd name="T17" fmla="*/ 0 h 37"/>
                <a:gd name="T18" fmla="*/ 1 w 37"/>
                <a:gd name="T19" fmla="*/ 0 h 37"/>
                <a:gd name="T20" fmla="*/ 1 w 37"/>
                <a:gd name="T21" fmla="*/ 0 h 37"/>
                <a:gd name="T22" fmla="*/ 1 w 37"/>
                <a:gd name="T23" fmla="*/ 0 h 37"/>
                <a:gd name="T24" fmla="*/ 1 w 37"/>
                <a:gd name="T25" fmla="*/ 0 h 37"/>
                <a:gd name="T26" fmla="*/ 2 w 37"/>
                <a:gd name="T27" fmla="*/ 0 h 37"/>
                <a:gd name="T28" fmla="*/ 2 w 37"/>
                <a:gd name="T29" fmla="*/ 0 h 37"/>
                <a:gd name="T30" fmla="*/ 2 w 37"/>
                <a:gd name="T31" fmla="*/ 0 h 37"/>
                <a:gd name="T32" fmla="*/ 2 w 37"/>
                <a:gd name="T33" fmla="*/ 0 h 37"/>
                <a:gd name="T34" fmla="*/ 2 w 37"/>
                <a:gd name="T35" fmla="*/ 0 h 37"/>
                <a:gd name="T36" fmla="*/ 2 w 37"/>
                <a:gd name="T37" fmla="*/ 0 h 37"/>
                <a:gd name="T38" fmla="*/ 2 w 37"/>
                <a:gd name="T39" fmla="*/ 0 h 37"/>
                <a:gd name="T40" fmla="*/ 2 w 37"/>
                <a:gd name="T41" fmla="*/ 0 h 37"/>
                <a:gd name="T42" fmla="*/ 1 w 37"/>
                <a:gd name="T43" fmla="*/ 0 h 37"/>
                <a:gd name="T44" fmla="*/ 1 w 37"/>
                <a:gd name="T45" fmla="*/ 1 h 37"/>
                <a:gd name="T46" fmla="*/ 1 w 37"/>
                <a:gd name="T47" fmla="*/ 1 h 37"/>
                <a:gd name="T48" fmla="*/ 1 w 37"/>
                <a:gd name="T49" fmla="*/ 1 h 37"/>
                <a:gd name="T50" fmla="*/ 1 w 37"/>
                <a:gd name="T51" fmla="*/ 1 h 37"/>
                <a:gd name="T52" fmla="*/ 1 w 37"/>
                <a:gd name="T53" fmla="*/ 1 h 37"/>
                <a:gd name="T54" fmla="*/ 1 w 37"/>
                <a:gd name="T55" fmla="*/ 1 h 37"/>
                <a:gd name="T56" fmla="*/ 1 w 37"/>
                <a:gd name="T57" fmla="*/ 1 h 37"/>
                <a:gd name="T58" fmla="*/ 1 w 37"/>
                <a:gd name="T59" fmla="*/ 0 h 37"/>
                <a:gd name="T60" fmla="*/ 1 w 37"/>
                <a:gd name="T61" fmla="*/ 0 h 37"/>
                <a:gd name="T62" fmla="*/ 1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8"/>
                  </a:moveTo>
                  <a:lnTo>
                    <a:pt x="0" y="15"/>
                  </a:lnTo>
                  <a:lnTo>
                    <a:pt x="1" y="12"/>
                  </a:lnTo>
                  <a:lnTo>
                    <a:pt x="4" y="8"/>
                  </a:lnTo>
                  <a:lnTo>
                    <a:pt x="6" y="6"/>
                  </a:lnTo>
                  <a:lnTo>
                    <a:pt x="8" y="3"/>
                  </a:lnTo>
                  <a:lnTo>
                    <a:pt x="12" y="1"/>
                  </a:lnTo>
                  <a:lnTo>
                    <a:pt x="15" y="0"/>
                  </a:lnTo>
                  <a:lnTo>
                    <a:pt x="19" y="0"/>
                  </a:lnTo>
                  <a:lnTo>
                    <a:pt x="22" y="0"/>
                  </a:lnTo>
                  <a:lnTo>
                    <a:pt x="26" y="1"/>
                  </a:lnTo>
                  <a:lnTo>
                    <a:pt x="29" y="3"/>
                  </a:lnTo>
                  <a:lnTo>
                    <a:pt x="31" y="6"/>
                  </a:lnTo>
                  <a:lnTo>
                    <a:pt x="34" y="8"/>
                  </a:lnTo>
                  <a:lnTo>
                    <a:pt x="36" y="12"/>
                  </a:lnTo>
                  <a:lnTo>
                    <a:pt x="37" y="15"/>
                  </a:lnTo>
                  <a:lnTo>
                    <a:pt x="37" y="18"/>
                  </a:lnTo>
                  <a:lnTo>
                    <a:pt x="37" y="22"/>
                  </a:lnTo>
                  <a:lnTo>
                    <a:pt x="36" y="25"/>
                  </a:lnTo>
                  <a:lnTo>
                    <a:pt x="34" y="29"/>
                  </a:lnTo>
                  <a:lnTo>
                    <a:pt x="31" y="31"/>
                  </a:lnTo>
                  <a:lnTo>
                    <a:pt x="29" y="33"/>
                  </a:lnTo>
                  <a:lnTo>
                    <a:pt x="26" y="36"/>
                  </a:lnTo>
                  <a:lnTo>
                    <a:pt x="22" y="37"/>
                  </a:lnTo>
                  <a:lnTo>
                    <a:pt x="19" y="37"/>
                  </a:lnTo>
                  <a:lnTo>
                    <a:pt x="15" y="37"/>
                  </a:lnTo>
                  <a:lnTo>
                    <a:pt x="12" y="36"/>
                  </a:lnTo>
                  <a:lnTo>
                    <a:pt x="8" y="33"/>
                  </a:lnTo>
                  <a:lnTo>
                    <a:pt x="6" y="31"/>
                  </a:lnTo>
                  <a:lnTo>
                    <a:pt x="4" y="29"/>
                  </a:lnTo>
                  <a:lnTo>
                    <a:pt x="1" y="25"/>
                  </a:lnTo>
                  <a:lnTo>
                    <a:pt x="0" y="22"/>
                  </a:lnTo>
                  <a:lnTo>
                    <a:pt x="0" y="18"/>
                  </a:lnTo>
                  <a:close/>
                </a:path>
              </a:pathLst>
            </a:custGeom>
            <a:solidFill>
              <a:srgbClr val="00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90" name="Freeform 16"/>
            <p:cNvSpPr/>
            <p:nvPr/>
          </p:nvSpPr>
          <p:spPr bwMode="auto">
            <a:xfrm>
              <a:off x="1802" y="2077"/>
              <a:ext cx="19" cy="18"/>
            </a:xfrm>
            <a:custGeom>
              <a:avLst/>
              <a:gdLst>
                <a:gd name="T0" fmla="*/ 0 w 37"/>
                <a:gd name="T1" fmla="*/ 0 h 37"/>
                <a:gd name="T2" fmla="*/ 0 w 37"/>
                <a:gd name="T3" fmla="*/ 0 h 37"/>
                <a:gd name="T4" fmla="*/ 1 w 37"/>
                <a:gd name="T5" fmla="*/ 0 h 37"/>
                <a:gd name="T6" fmla="*/ 1 w 37"/>
                <a:gd name="T7" fmla="*/ 0 h 37"/>
                <a:gd name="T8" fmla="*/ 1 w 37"/>
                <a:gd name="T9" fmla="*/ 0 h 37"/>
                <a:gd name="T10" fmla="*/ 1 w 37"/>
                <a:gd name="T11" fmla="*/ 0 h 37"/>
                <a:gd name="T12" fmla="*/ 1 w 37"/>
                <a:gd name="T13" fmla="*/ 0 h 37"/>
                <a:gd name="T14" fmla="*/ 1 w 37"/>
                <a:gd name="T15" fmla="*/ 0 h 37"/>
                <a:gd name="T16" fmla="*/ 1 w 37"/>
                <a:gd name="T17" fmla="*/ 0 h 37"/>
                <a:gd name="T18" fmla="*/ 1 w 37"/>
                <a:gd name="T19" fmla="*/ 0 h 37"/>
                <a:gd name="T20" fmla="*/ 1 w 37"/>
                <a:gd name="T21" fmla="*/ 0 h 37"/>
                <a:gd name="T22" fmla="*/ 1 w 37"/>
                <a:gd name="T23" fmla="*/ 0 h 37"/>
                <a:gd name="T24" fmla="*/ 1 w 37"/>
                <a:gd name="T25" fmla="*/ 0 h 37"/>
                <a:gd name="T26" fmla="*/ 2 w 37"/>
                <a:gd name="T27" fmla="*/ 0 h 37"/>
                <a:gd name="T28" fmla="*/ 2 w 37"/>
                <a:gd name="T29" fmla="*/ 0 h 37"/>
                <a:gd name="T30" fmla="*/ 2 w 37"/>
                <a:gd name="T31" fmla="*/ 0 h 37"/>
                <a:gd name="T32" fmla="*/ 2 w 37"/>
                <a:gd name="T33" fmla="*/ 0 h 37"/>
                <a:gd name="T34" fmla="*/ 2 w 37"/>
                <a:gd name="T35" fmla="*/ 0 h 37"/>
                <a:gd name="T36" fmla="*/ 2 w 37"/>
                <a:gd name="T37" fmla="*/ 0 h 37"/>
                <a:gd name="T38" fmla="*/ 2 w 37"/>
                <a:gd name="T39" fmla="*/ 0 h 37"/>
                <a:gd name="T40" fmla="*/ 2 w 37"/>
                <a:gd name="T41" fmla="*/ 0 h 37"/>
                <a:gd name="T42" fmla="*/ 1 w 37"/>
                <a:gd name="T43" fmla="*/ 0 h 37"/>
                <a:gd name="T44" fmla="*/ 1 w 37"/>
                <a:gd name="T45" fmla="*/ 1 h 37"/>
                <a:gd name="T46" fmla="*/ 1 w 37"/>
                <a:gd name="T47" fmla="*/ 1 h 37"/>
                <a:gd name="T48" fmla="*/ 1 w 37"/>
                <a:gd name="T49" fmla="*/ 1 h 37"/>
                <a:gd name="T50" fmla="*/ 1 w 37"/>
                <a:gd name="T51" fmla="*/ 1 h 37"/>
                <a:gd name="T52" fmla="*/ 1 w 37"/>
                <a:gd name="T53" fmla="*/ 1 h 37"/>
                <a:gd name="T54" fmla="*/ 1 w 37"/>
                <a:gd name="T55" fmla="*/ 1 h 37"/>
                <a:gd name="T56" fmla="*/ 1 w 37"/>
                <a:gd name="T57" fmla="*/ 1 h 37"/>
                <a:gd name="T58" fmla="*/ 1 w 37"/>
                <a:gd name="T59" fmla="*/ 0 h 37"/>
                <a:gd name="T60" fmla="*/ 1 w 37"/>
                <a:gd name="T61" fmla="*/ 0 h 37"/>
                <a:gd name="T62" fmla="*/ 1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8"/>
                  </a:moveTo>
                  <a:lnTo>
                    <a:pt x="0" y="15"/>
                  </a:lnTo>
                  <a:lnTo>
                    <a:pt x="1" y="12"/>
                  </a:lnTo>
                  <a:lnTo>
                    <a:pt x="4" y="8"/>
                  </a:lnTo>
                  <a:lnTo>
                    <a:pt x="6" y="6"/>
                  </a:lnTo>
                  <a:lnTo>
                    <a:pt x="8" y="3"/>
                  </a:lnTo>
                  <a:lnTo>
                    <a:pt x="12" y="1"/>
                  </a:lnTo>
                  <a:lnTo>
                    <a:pt x="15" y="0"/>
                  </a:lnTo>
                  <a:lnTo>
                    <a:pt x="19" y="0"/>
                  </a:lnTo>
                  <a:lnTo>
                    <a:pt x="22" y="0"/>
                  </a:lnTo>
                  <a:lnTo>
                    <a:pt x="26" y="1"/>
                  </a:lnTo>
                  <a:lnTo>
                    <a:pt x="29" y="3"/>
                  </a:lnTo>
                  <a:lnTo>
                    <a:pt x="31" y="6"/>
                  </a:lnTo>
                  <a:lnTo>
                    <a:pt x="34" y="8"/>
                  </a:lnTo>
                  <a:lnTo>
                    <a:pt x="36" y="12"/>
                  </a:lnTo>
                  <a:lnTo>
                    <a:pt x="37" y="15"/>
                  </a:lnTo>
                  <a:lnTo>
                    <a:pt x="37" y="18"/>
                  </a:lnTo>
                  <a:lnTo>
                    <a:pt x="37" y="22"/>
                  </a:lnTo>
                  <a:lnTo>
                    <a:pt x="36" y="25"/>
                  </a:lnTo>
                  <a:lnTo>
                    <a:pt x="34" y="29"/>
                  </a:lnTo>
                  <a:lnTo>
                    <a:pt x="31" y="31"/>
                  </a:lnTo>
                  <a:lnTo>
                    <a:pt x="29" y="33"/>
                  </a:lnTo>
                  <a:lnTo>
                    <a:pt x="26" y="36"/>
                  </a:lnTo>
                  <a:lnTo>
                    <a:pt x="22" y="37"/>
                  </a:lnTo>
                  <a:lnTo>
                    <a:pt x="19" y="37"/>
                  </a:lnTo>
                  <a:lnTo>
                    <a:pt x="15" y="37"/>
                  </a:lnTo>
                  <a:lnTo>
                    <a:pt x="12" y="36"/>
                  </a:lnTo>
                  <a:lnTo>
                    <a:pt x="8" y="33"/>
                  </a:lnTo>
                  <a:lnTo>
                    <a:pt x="6" y="31"/>
                  </a:lnTo>
                  <a:lnTo>
                    <a:pt x="4" y="29"/>
                  </a:lnTo>
                  <a:lnTo>
                    <a:pt x="1" y="25"/>
                  </a:lnTo>
                  <a:lnTo>
                    <a:pt x="0" y="22"/>
                  </a:lnTo>
                  <a:lnTo>
                    <a:pt x="0" y="18"/>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91" name="Freeform 17"/>
            <p:cNvSpPr/>
            <p:nvPr/>
          </p:nvSpPr>
          <p:spPr bwMode="auto">
            <a:xfrm>
              <a:off x="1479" y="1828"/>
              <a:ext cx="19" cy="19"/>
            </a:xfrm>
            <a:custGeom>
              <a:avLst/>
              <a:gdLst>
                <a:gd name="T0" fmla="*/ 0 w 37"/>
                <a:gd name="T1" fmla="*/ 1 h 37"/>
                <a:gd name="T2" fmla="*/ 0 w 37"/>
                <a:gd name="T3" fmla="*/ 1 h 37"/>
                <a:gd name="T4" fmla="*/ 1 w 37"/>
                <a:gd name="T5" fmla="*/ 1 h 37"/>
                <a:gd name="T6" fmla="*/ 1 w 37"/>
                <a:gd name="T7" fmla="*/ 1 h 37"/>
                <a:gd name="T8" fmla="*/ 1 w 37"/>
                <a:gd name="T9" fmla="*/ 1 h 37"/>
                <a:gd name="T10" fmla="*/ 1 w 37"/>
                <a:gd name="T11" fmla="*/ 1 h 37"/>
                <a:gd name="T12" fmla="*/ 1 w 37"/>
                <a:gd name="T13" fmla="*/ 1 h 37"/>
                <a:gd name="T14" fmla="*/ 1 w 37"/>
                <a:gd name="T15" fmla="*/ 0 h 37"/>
                <a:gd name="T16" fmla="*/ 1 w 37"/>
                <a:gd name="T17" fmla="*/ 0 h 37"/>
                <a:gd name="T18" fmla="*/ 1 w 37"/>
                <a:gd name="T19" fmla="*/ 0 h 37"/>
                <a:gd name="T20" fmla="*/ 1 w 37"/>
                <a:gd name="T21" fmla="*/ 1 h 37"/>
                <a:gd name="T22" fmla="*/ 1 w 37"/>
                <a:gd name="T23" fmla="*/ 1 h 37"/>
                <a:gd name="T24" fmla="*/ 1 w 37"/>
                <a:gd name="T25" fmla="*/ 1 h 37"/>
                <a:gd name="T26" fmla="*/ 2 w 37"/>
                <a:gd name="T27" fmla="*/ 1 h 37"/>
                <a:gd name="T28" fmla="*/ 2 w 37"/>
                <a:gd name="T29" fmla="*/ 1 h 37"/>
                <a:gd name="T30" fmla="*/ 2 w 37"/>
                <a:gd name="T31" fmla="*/ 1 h 37"/>
                <a:gd name="T32" fmla="*/ 2 w 37"/>
                <a:gd name="T33" fmla="*/ 1 h 37"/>
                <a:gd name="T34" fmla="*/ 2 w 37"/>
                <a:gd name="T35" fmla="*/ 1 h 37"/>
                <a:gd name="T36" fmla="*/ 2 w 37"/>
                <a:gd name="T37" fmla="*/ 1 h 37"/>
                <a:gd name="T38" fmla="*/ 2 w 37"/>
                <a:gd name="T39" fmla="*/ 1 h 37"/>
                <a:gd name="T40" fmla="*/ 2 w 37"/>
                <a:gd name="T41" fmla="*/ 1 h 37"/>
                <a:gd name="T42" fmla="*/ 1 w 37"/>
                <a:gd name="T43" fmla="*/ 1 h 37"/>
                <a:gd name="T44" fmla="*/ 1 w 37"/>
                <a:gd name="T45" fmla="*/ 2 h 37"/>
                <a:gd name="T46" fmla="*/ 1 w 37"/>
                <a:gd name="T47" fmla="*/ 2 h 37"/>
                <a:gd name="T48" fmla="*/ 1 w 37"/>
                <a:gd name="T49" fmla="*/ 2 h 37"/>
                <a:gd name="T50" fmla="*/ 1 w 37"/>
                <a:gd name="T51" fmla="*/ 2 h 37"/>
                <a:gd name="T52" fmla="*/ 1 w 37"/>
                <a:gd name="T53" fmla="*/ 2 h 37"/>
                <a:gd name="T54" fmla="*/ 1 w 37"/>
                <a:gd name="T55" fmla="*/ 2 h 37"/>
                <a:gd name="T56" fmla="*/ 1 w 37"/>
                <a:gd name="T57" fmla="*/ 2 h 37"/>
                <a:gd name="T58" fmla="*/ 1 w 37"/>
                <a:gd name="T59" fmla="*/ 1 h 37"/>
                <a:gd name="T60" fmla="*/ 1 w 37"/>
                <a:gd name="T61" fmla="*/ 1 h 37"/>
                <a:gd name="T62" fmla="*/ 1 w 37"/>
                <a:gd name="T63" fmla="*/ 1 h 37"/>
                <a:gd name="T64" fmla="*/ 0 w 37"/>
                <a:gd name="T65" fmla="*/ 1 h 37"/>
                <a:gd name="T66" fmla="*/ 0 w 37"/>
                <a:gd name="T67" fmla="*/ 1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5" y="6"/>
                  </a:lnTo>
                  <a:lnTo>
                    <a:pt x="8" y="4"/>
                  </a:lnTo>
                  <a:lnTo>
                    <a:pt x="11" y="2"/>
                  </a:lnTo>
                  <a:lnTo>
                    <a:pt x="15" y="0"/>
                  </a:lnTo>
                  <a:lnTo>
                    <a:pt x="18" y="0"/>
                  </a:lnTo>
                  <a:lnTo>
                    <a:pt x="22" y="0"/>
                  </a:lnTo>
                  <a:lnTo>
                    <a:pt x="25" y="2"/>
                  </a:lnTo>
                  <a:lnTo>
                    <a:pt x="28" y="4"/>
                  </a:lnTo>
                  <a:lnTo>
                    <a:pt x="31" y="6"/>
                  </a:lnTo>
                  <a:lnTo>
                    <a:pt x="33" y="8"/>
                  </a:lnTo>
                  <a:lnTo>
                    <a:pt x="35" y="12"/>
                  </a:lnTo>
                  <a:lnTo>
                    <a:pt x="37" y="15"/>
                  </a:lnTo>
                  <a:lnTo>
                    <a:pt x="37" y="19"/>
                  </a:lnTo>
                  <a:lnTo>
                    <a:pt x="37" y="22"/>
                  </a:lnTo>
                  <a:lnTo>
                    <a:pt x="35" y="26"/>
                  </a:lnTo>
                  <a:lnTo>
                    <a:pt x="33" y="29"/>
                  </a:lnTo>
                  <a:lnTo>
                    <a:pt x="31" y="31"/>
                  </a:lnTo>
                  <a:lnTo>
                    <a:pt x="28" y="34"/>
                  </a:lnTo>
                  <a:lnTo>
                    <a:pt x="25" y="36"/>
                  </a:lnTo>
                  <a:lnTo>
                    <a:pt x="22" y="37"/>
                  </a:lnTo>
                  <a:lnTo>
                    <a:pt x="18" y="37"/>
                  </a:lnTo>
                  <a:lnTo>
                    <a:pt x="15" y="37"/>
                  </a:lnTo>
                  <a:lnTo>
                    <a:pt x="11" y="36"/>
                  </a:lnTo>
                  <a:lnTo>
                    <a:pt x="8" y="34"/>
                  </a:lnTo>
                  <a:lnTo>
                    <a:pt x="5" y="31"/>
                  </a:lnTo>
                  <a:lnTo>
                    <a:pt x="3" y="29"/>
                  </a:lnTo>
                  <a:lnTo>
                    <a:pt x="1" y="26"/>
                  </a:lnTo>
                  <a:lnTo>
                    <a:pt x="0" y="22"/>
                  </a:lnTo>
                  <a:lnTo>
                    <a:pt x="0" y="19"/>
                  </a:lnTo>
                  <a:close/>
                </a:path>
              </a:pathLst>
            </a:custGeom>
            <a:solidFill>
              <a:srgbClr val="00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92" name="Freeform 18"/>
            <p:cNvSpPr/>
            <p:nvPr/>
          </p:nvSpPr>
          <p:spPr bwMode="auto">
            <a:xfrm>
              <a:off x="1479" y="1828"/>
              <a:ext cx="19" cy="19"/>
            </a:xfrm>
            <a:custGeom>
              <a:avLst/>
              <a:gdLst>
                <a:gd name="T0" fmla="*/ 0 w 37"/>
                <a:gd name="T1" fmla="*/ 1 h 37"/>
                <a:gd name="T2" fmla="*/ 0 w 37"/>
                <a:gd name="T3" fmla="*/ 1 h 37"/>
                <a:gd name="T4" fmla="*/ 1 w 37"/>
                <a:gd name="T5" fmla="*/ 1 h 37"/>
                <a:gd name="T6" fmla="*/ 1 w 37"/>
                <a:gd name="T7" fmla="*/ 1 h 37"/>
                <a:gd name="T8" fmla="*/ 1 w 37"/>
                <a:gd name="T9" fmla="*/ 1 h 37"/>
                <a:gd name="T10" fmla="*/ 1 w 37"/>
                <a:gd name="T11" fmla="*/ 1 h 37"/>
                <a:gd name="T12" fmla="*/ 1 w 37"/>
                <a:gd name="T13" fmla="*/ 1 h 37"/>
                <a:gd name="T14" fmla="*/ 1 w 37"/>
                <a:gd name="T15" fmla="*/ 0 h 37"/>
                <a:gd name="T16" fmla="*/ 1 w 37"/>
                <a:gd name="T17" fmla="*/ 0 h 37"/>
                <a:gd name="T18" fmla="*/ 1 w 37"/>
                <a:gd name="T19" fmla="*/ 0 h 37"/>
                <a:gd name="T20" fmla="*/ 1 w 37"/>
                <a:gd name="T21" fmla="*/ 1 h 37"/>
                <a:gd name="T22" fmla="*/ 1 w 37"/>
                <a:gd name="T23" fmla="*/ 1 h 37"/>
                <a:gd name="T24" fmla="*/ 1 w 37"/>
                <a:gd name="T25" fmla="*/ 1 h 37"/>
                <a:gd name="T26" fmla="*/ 2 w 37"/>
                <a:gd name="T27" fmla="*/ 1 h 37"/>
                <a:gd name="T28" fmla="*/ 2 w 37"/>
                <a:gd name="T29" fmla="*/ 1 h 37"/>
                <a:gd name="T30" fmla="*/ 2 w 37"/>
                <a:gd name="T31" fmla="*/ 1 h 37"/>
                <a:gd name="T32" fmla="*/ 2 w 37"/>
                <a:gd name="T33" fmla="*/ 1 h 37"/>
                <a:gd name="T34" fmla="*/ 2 w 37"/>
                <a:gd name="T35" fmla="*/ 1 h 37"/>
                <a:gd name="T36" fmla="*/ 2 w 37"/>
                <a:gd name="T37" fmla="*/ 1 h 37"/>
                <a:gd name="T38" fmla="*/ 2 w 37"/>
                <a:gd name="T39" fmla="*/ 1 h 37"/>
                <a:gd name="T40" fmla="*/ 2 w 37"/>
                <a:gd name="T41" fmla="*/ 1 h 37"/>
                <a:gd name="T42" fmla="*/ 1 w 37"/>
                <a:gd name="T43" fmla="*/ 1 h 37"/>
                <a:gd name="T44" fmla="*/ 1 w 37"/>
                <a:gd name="T45" fmla="*/ 2 h 37"/>
                <a:gd name="T46" fmla="*/ 1 w 37"/>
                <a:gd name="T47" fmla="*/ 2 h 37"/>
                <a:gd name="T48" fmla="*/ 1 w 37"/>
                <a:gd name="T49" fmla="*/ 2 h 37"/>
                <a:gd name="T50" fmla="*/ 1 w 37"/>
                <a:gd name="T51" fmla="*/ 2 h 37"/>
                <a:gd name="T52" fmla="*/ 1 w 37"/>
                <a:gd name="T53" fmla="*/ 2 h 37"/>
                <a:gd name="T54" fmla="*/ 1 w 37"/>
                <a:gd name="T55" fmla="*/ 2 h 37"/>
                <a:gd name="T56" fmla="*/ 1 w 37"/>
                <a:gd name="T57" fmla="*/ 2 h 37"/>
                <a:gd name="T58" fmla="*/ 1 w 37"/>
                <a:gd name="T59" fmla="*/ 1 h 37"/>
                <a:gd name="T60" fmla="*/ 1 w 37"/>
                <a:gd name="T61" fmla="*/ 1 h 37"/>
                <a:gd name="T62" fmla="*/ 1 w 37"/>
                <a:gd name="T63" fmla="*/ 1 h 37"/>
                <a:gd name="T64" fmla="*/ 0 w 37"/>
                <a:gd name="T65" fmla="*/ 1 h 37"/>
                <a:gd name="T66" fmla="*/ 0 w 37"/>
                <a:gd name="T67" fmla="*/ 1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5" y="6"/>
                  </a:lnTo>
                  <a:lnTo>
                    <a:pt x="8" y="4"/>
                  </a:lnTo>
                  <a:lnTo>
                    <a:pt x="11" y="2"/>
                  </a:lnTo>
                  <a:lnTo>
                    <a:pt x="15" y="0"/>
                  </a:lnTo>
                  <a:lnTo>
                    <a:pt x="18" y="0"/>
                  </a:lnTo>
                  <a:lnTo>
                    <a:pt x="22" y="0"/>
                  </a:lnTo>
                  <a:lnTo>
                    <a:pt x="25" y="2"/>
                  </a:lnTo>
                  <a:lnTo>
                    <a:pt x="28" y="4"/>
                  </a:lnTo>
                  <a:lnTo>
                    <a:pt x="31" y="6"/>
                  </a:lnTo>
                  <a:lnTo>
                    <a:pt x="33" y="8"/>
                  </a:lnTo>
                  <a:lnTo>
                    <a:pt x="35" y="12"/>
                  </a:lnTo>
                  <a:lnTo>
                    <a:pt x="37" y="15"/>
                  </a:lnTo>
                  <a:lnTo>
                    <a:pt x="37" y="19"/>
                  </a:lnTo>
                  <a:lnTo>
                    <a:pt x="37" y="22"/>
                  </a:lnTo>
                  <a:lnTo>
                    <a:pt x="35" y="26"/>
                  </a:lnTo>
                  <a:lnTo>
                    <a:pt x="33" y="29"/>
                  </a:lnTo>
                  <a:lnTo>
                    <a:pt x="31" y="31"/>
                  </a:lnTo>
                  <a:lnTo>
                    <a:pt x="28" y="34"/>
                  </a:lnTo>
                  <a:lnTo>
                    <a:pt x="25" y="36"/>
                  </a:lnTo>
                  <a:lnTo>
                    <a:pt x="22" y="37"/>
                  </a:lnTo>
                  <a:lnTo>
                    <a:pt x="18" y="37"/>
                  </a:lnTo>
                  <a:lnTo>
                    <a:pt x="15" y="37"/>
                  </a:lnTo>
                  <a:lnTo>
                    <a:pt x="11" y="36"/>
                  </a:lnTo>
                  <a:lnTo>
                    <a:pt x="8" y="34"/>
                  </a:lnTo>
                  <a:lnTo>
                    <a:pt x="5" y="31"/>
                  </a:lnTo>
                  <a:lnTo>
                    <a:pt x="3" y="29"/>
                  </a:lnTo>
                  <a:lnTo>
                    <a:pt x="1" y="26"/>
                  </a:lnTo>
                  <a:lnTo>
                    <a:pt x="0" y="22"/>
                  </a:lnTo>
                  <a:lnTo>
                    <a:pt x="0" y="19"/>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93" name="Freeform 19"/>
            <p:cNvSpPr/>
            <p:nvPr/>
          </p:nvSpPr>
          <p:spPr bwMode="auto">
            <a:xfrm>
              <a:off x="1940" y="1340"/>
              <a:ext cx="19" cy="18"/>
            </a:xfrm>
            <a:custGeom>
              <a:avLst/>
              <a:gdLst>
                <a:gd name="T0" fmla="*/ 0 w 37"/>
                <a:gd name="T1" fmla="*/ 0 h 37"/>
                <a:gd name="T2" fmla="*/ 0 w 37"/>
                <a:gd name="T3" fmla="*/ 0 h 37"/>
                <a:gd name="T4" fmla="*/ 1 w 37"/>
                <a:gd name="T5" fmla="*/ 0 h 37"/>
                <a:gd name="T6" fmla="*/ 1 w 37"/>
                <a:gd name="T7" fmla="*/ 0 h 37"/>
                <a:gd name="T8" fmla="*/ 1 w 37"/>
                <a:gd name="T9" fmla="*/ 0 h 37"/>
                <a:gd name="T10" fmla="*/ 1 w 37"/>
                <a:gd name="T11" fmla="*/ 0 h 37"/>
                <a:gd name="T12" fmla="*/ 1 w 37"/>
                <a:gd name="T13" fmla="*/ 0 h 37"/>
                <a:gd name="T14" fmla="*/ 1 w 37"/>
                <a:gd name="T15" fmla="*/ 0 h 37"/>
                <a:gd name="T16" fmla="*/ 1 w 37"/>
                <a:gd name="T17" fmla="*/ 0 h 37"/>
                <a:gd name="T18" fmla="*/ 1 w 37"/>
                <a:gd name="T19" fmla="*/ 0 h 37"/>
                <a:gd name="T20" fmla="*/ 1 w 37"/>
                <a:gd name="T21" fmla="*/ 0 h 37"/>
                <a:gd name="T22" fmla="*/ 1 w 37"/>
                <a:gd name="T23" fmla="*/ 0 h 37"/>
                <a:gd name="T24" fmla="*/ 1 w 37"/>
                <a:gd name="T25" fmla="*/ 0 h 37"/>
                <a:gd name="T26" fmla="*/ 2 w 37"/>
                <a:gd name="T27" fmla="*/ 0 h 37"/>
                <a:gd name="T28" fmla="*/ 2 w 37"/>
                <a:gd name="T29" fmla="*/ 0 h 37"/>
                <a:gd name="T30" fmla="*/ 2 w 37"/>
                <a:gd name="T31" fmla="*/ 0 h 37"/>
                <a:gd name="T32" fmla="*/ 2 w 37"/>
                <a:gd name="T33" fmla="*/ 0 h 37"/>
                <a:gd name="T34" fmla="*/ 2 w 37"/>
                <a:gd name="T35" fmla="*/ 0 h 37"/>
                <a:gd name="T36" fmla="*/ 2 w 37"/>
                <a:gd name="T37" fmla="*/ 0 h 37"/>
                <a:gd name="T38" fmla="*/ 2 w 37"/>
                <a:gd name="T39" fmla="*/ 0 h 37"/>
                <a:gd name="T40" fmla="*/ 2 w 37"/>
                <a:gd name="T41" fmla="*/ 0 h 37"/>
                <a:gd name="T42" fmla="*/ 1 w 37"/>
                <a:gd name="T43" fmla="*/ 1 h 37"/>
                <a:gd name="T44" fmla="*/ 1 w 37"/>
                <a:gd name="T45" fmla="*/ 1 h 37"/>
                <a:gd name="T46" fmla="*/ 1 w 37"/>
                <a:gd name="T47" fmla="*/ 1 h 37"/>
                <a:gd name="T48" fmla="*/ 1 w 37"/>
                <a:gd name="T49" fmla="*/ 1 h 37"/>
                <a:gd name="T50" fmla="*/ 1 w 37"/>
                <a:gd name="T51" fmla="*/ 1 h 37"/>
                <a:gd name="T52" fmla="*/ 1 w 37"/>
                <a:gd name="T53" fmla="*/ 1 h 37"/>
                <a:gd name="T54" fmla="*/ 1 w 37"/>
                <a:gd name="T55" fmla="*/ 1 h 37"/>
                <a:gd name="T56" fmla="*/ 1 w 37"/>
                <a:gd name="T57" fmla="*/ 1 h 37"/>
                <a:gd name="T58" fmla="*/ 1 w 37"/>
                <a:gd name="T59" fmla="*/ 1 h 37"/>
                <a:gd name="T60" fmla="*/ 1 w 37"/>
                <a:gd name="T61" fmla="*/ 0 h 37"/>
                <a:gd name="T62" fmla="*/ 1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6" y="6"/>
                  </a:lnTo>
                  <a:lnTo>
                    <a:pt x="8" y="4"/>
                  </a:lnTo>
                  <a:lnTo>
                    <a:pt x="11" y="2"/>
                  </a:lnTo>
                  <a:lnTo>
                    <a:pt x="15" y="0"/>
                  </a:lnTo>
                  <a:lnTo>
                    <a:pt x="18" y="0"/>
                  </a:lnTo>
                  <a:lnTo>
                    <a:pt x="22" y="0"/>
                  </a:lnTo>
                  <a:lnTo>
                    <a:pt x="25" y="2"/>
                  </a:lnTo>
                  <a:lnTo>
                    <a:pt x="29" y="4"/>
                  </a:lnTo>
                  <a:lnTo>
                    <a:pt x="31" y="6"/>
                  </a:lnTo>
                  <a:lnTo>
                    <a:pt x="33" y="8"/>
                  </a:lnTo>
                  <a:lnTo>
                    <a:pt x="36" y="12"/>
                  </a:lnTo>
                  <a:lnTo>
                    <a:pt x="37" y="15"/>
                  </a:lnTo>
                  <a:lnTo>
                    <a:pt x="37" y="19"/>
                  </a:lnTo>
                  <a:lnTo>
                    <a:pt x="37" y="22"/>
                  </a:lnTo>
                  <a:lnTo>
                    <a:pt x="36" y="26"/>
                  </a:lnTo>
                  <a:lnTo>
                    <a:pt x="33" y="29"/>
                  </a:lnTo>
                  <a:lnTo>
                    <a:pt x="31" y="32"/>
                  </a:lnTo>
                  <a:lnTo>
                    <a:pt x="29" y="34"/>
                  </a:lnTo>
                  <a:lnTo>
                    <a:pt x="25" y="36"/>
                  </a:lnTo>
                  <a:lnTo>
                    <a:pt x="22" y="37"/>
                  </a:lnTo>
                  <a:lnTo>
                    <a:pt x="18" y="37"/>
                  </a:lnTo>
                  <a:lnTo>
                    <a:pt x="15" y="37"/>
                  </a:lnTo>
                  <a:lnTo>
                    <a:pt x="11" y="36"/>
                  </a:lnTo>
                  <a:lnTo>
                    <a:pt x="8" y="34"/>
                  </a:lnTo>
                  <a:lnTo>
                    <a:pt x="6" y="32"/>
                  </a:lnTo>
                  <a:lnTo>
                    <a:pt x="3" y="29"/>
                  </a:lnTo>
                  <a:lnTo>
                    <a:pt x="1" y="26"/>
                  </a:lnTo>
                  <a:lnTo>
                    <a:pt x="0" y="22"/>
                  </a:lnTo>
                  <a:lnTo>
                    <a:pt x="0" y="19"/>
                  </a:lnTo>
                  <a:close/>
                </a:path>
              </a:pathLst>
            </a:custGeom>
            <a:solidFill>
              <a:srgbClr val="00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94" name="Freeform 20"/>
            <p:cNvSpPr/>
            <p:nvPr/>
          </p:nvSpPr>
          <p:spPr bwMode="auto">
            <a:xfrm>
              <a:off x="1940" y="1340"/>
              <a:ext cx="19" cy="18"/>
            </a:xfrm>
            <a:custGeom>
              <a:avLst/>
              <a:gdLst>
                <a:gd name="T0" fmla="*/ 0 w 37"/>
                <a:gd name="T1" fmla="*/ 0 h 37"/>
                <a:gd name="T2" fmla="*/ 0 w 37"/>
                <a:gd name="T3" fmla="*/ 0 h 37"/>
                <a:gd name="T4" fmla="*/ 1 w 37"/>
                <a:gd name="T5" fmla="*/ 0 h 37"/>
                <a:gd name="T6" fmla="*/ 1 w 37"/>
                <a:gd name="T7" fmla="*/ 0 h 37"/>
                <a:gd name="T8" fmla="*/ 1 w 37"/>
                <a:gd name="T9" fmla="*/ 0 h 37"/>
                <a:gd name="T10" fmla="*/ 1 w 37"/>
                <a:gd name="T11" fmla="*/ 0 h 37"/>
                <a:gd name="T12" fmla="*/ 1 w 37"/>
                <a:gd name="T13" fmla="*/ 0 h 37"/>
                <a:gd name="T14" fmla="*/ 1 w 37"/>
                <a:gd name="T15" fmla="*/ 0 h 37"/>
                <a:gd name="T16" fmla="*/ 1 w 37"/>
                <a:gd name="T17" fmla="*/ 0 h 37"/>
                <a:gd name="T18" fmla="*/ 1 w 37"/>
                <a:gd name="T19" fmla="*/ 0 h 37"/>
                <a:gd name="T20" fmla="*/ 1 w 37"/>
                <a:gd name="T21" fmla="*/ 0 h 37"/>
                <a:gd name="T22" fmla="*/ 1 w 37"/>
                <a:gd name="T23" fmla="*/ 0 h 37"/>
                <a:gd name="T24" fmla="*/ 1 w 37"/>
                <a:gd name="T25" fmla="*/ 0 h 37"/>
                <a:gd name="T26" fmla="*/ 2 w 37"/>
                <a:gd name="T27" fmla="*/ 0 h 37"/>
                <a:gd name="T28" fmla="*/ 2 w 37"/>
                <a:gd name="T29" fmla="*/ 0 h 37"/>
                <a:gd name="T30" fmla="*/ 2 w 37"/>
                <a:gd name="T31" fmla="*/ 0 h 37"/>
                <a:gd name="T32" fmla="*/ 2 w 37"/>
                <a:gd name="T33" fmla="*/ 0 h 37"/>
                <a:gd name="T34" fmla="*/ 2 w 37"/>
                <a:gd name="T35" fmla="*/ 0 h 37"/>
                <a:gd name="T36" fmla="*/ 2 w 37"/>
                <a:gd name="T37" fmla="*/ 0 h 37"/>
                <a:gd name="T38" fmla="*/ 2 w 37"/>
                <a:gd name="T39" fmla="*/ 0 h 37"/>
                <a:gd name="T40" fmla="*/ 2 w 37"/>
                <a:gd name="T41" fmla="*/ 0 h 37"/>
                <a:gd name="T42" fmla="*/ 1 w 37"/>
                <a:gd name="T43" fmla="*/ 1 h 37"/>
                <a:gd name="T44" fmla="*/ 1 w 37"/>
                <a:gd name="T45" fmla="*/ 1 h 37"/>
                <a:gd name="T46" fmla="*/ 1 w 37"/>
                <a:gd name="T47" fmla="*/ 1 h 37"/>
                <a:gd name="T48" fmla="*/ 1 w 37"/>
                <a:gd name="T49" fmla="*/ 1 h 37"/>
                <a:gd name="T50" fmla="*/ 1 w 37"/>
                <a:gd name="T51" fmla="*/ 1 h 37"/>
                <a:gd name="T52" fmla="*/ 1 w 37"/>
                <a:gd name="T53" fmla="*/ 1 h 37"/>
                <a:gd name="T54" fmla="*/ 1 w 37"/>
                <a:gd name="T55" fmla="*/ 1 h 37"/>
                <a:gd name="T56" fmla="*/ 1 w 37"/>
                <a:gd name="T57" fmla="*/ 1 h 37"/>
                <a:gd name="T58" fmla="*/ 1 w 37"/>
                <a:gd name="T59" fmla="*/ 1 h 37"/>
                <a:gd name="T60" fmla="*/ 1 w 37"/>
                <a:gd name="T61" fmla="*/ 0 h 37"/>
                <a:gd name="T62" fmla="*/ 1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6" y="6"/>
                  </a:lnTo>
                  <a:lnTo>
                    <a:pt x="8" y="4"/>
                  </a:lnTo>
                  <a:lnTo>
                    <a:pt x="11" y="2"/>
                  </a:lnTo>
                  <a:lnTo>
                    <a:pt x="15" y="0"/>
                  </a:lnTo>
                  <a:lnTo>
                    <a:pt x="18" y="0"/>
                  </a:lnTo>
                  <a:lnTo>
                    <a:pt x="22" y="0"/>
                  </a:lnTo>
                  <a:lnTo>
                    <a:pt x="25" y="2"/>
                  </a:lnTo>
                  <a:lnTo>
                    <a:pt x="29" y="4"/>
                  </a:lnTo>
                  <a:lnTo>
                    <a:pt x="31" y="6"/>
                  </a:lnTo>
                  <a:lnTo>
                    <a:pt x="33" y="8"/>
                  </a:lnTo>
                  <a:lnTo>
                    <a:pt x="36" y="12"/>
                  </a:lnTo>
                  <a:lnTo>
                    <a:pt x="37" y="15"/>
                  </a:lnTo>
                  <a:lnTo>
                    <a:pt x="37" y="19"/>
                  </a:lnTo>
                  <a:lnTo>
                    <a:pt x="37" y="22"/>
                  </a:lnTo>
                  <a:lnTo>
                    <a:pt x="36" y="26"/>
                  </a:lnTo>
                  <a:lnTo>
                    <a:pt x="33" y="29"/>
                  </a:lnTo>
                  <a:lnTo>
                    <a:pt x="31" y="32"/>
                  </a:lnTo>
                  <a:lnTo>
                    <a:pt x="29" y="34"/>
                  </a:lnTo>
                  <a:lnTo>
                    <a:pt x="25" y="36"/>
                  </a:lnTo>
                  <a:lnTo>
                    <a:pt x="22" y="37"/>
                  </a:lnTo>
                  <a:lnTo>
                    <a:pt x="18" y="37"/>
                  </a:lnTo>
                  <a:lnTo>
                    <a:pt x="15" y="37"/>
                  </a:lnTo>
                  <a:lnTo>
                    <a:pt x="11" y="36"/>
                  </a:lnTo>
                  <a:lnTo>
                    <a:pt x="8" y="34"/>
                  </a:lnTo>
                  <a:lnTo>
                    <a:pt x="6" y="32"/>
                  </a:lnTo>
                  <a:lnTo>
                    <a:pt x="3" y="29"/>
                  </a:lnTo>
                  <a:lnTo>
                    <a:pt x="1" y="26"/>
                  </a:lnTo>
                  <a:lnTo>
                    <a:pt x="0" y="22"/>
                  </a:lnTo>
                  <a:lnTo>
                    <a:pt x="0" y="19"/>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95" name="Freeform 21"/>
            <p:cNvSpPr/>
            <p:nvPr/>
          </p:nvSpPr>
          <p:spPr bwMode="auto">
            <a:xfrm>
              <a:off x="2383" y="1275"/>
              <a:ext cx="19" cy="19"/>
            </a:xfrm>
            <a:custGeom>
              <a:avLst/>
              <a:gdLst>
                <a:gd name="T0" fmla="*/ 0 w 37"/>
                <a:gd name="T1" fmla="*/ 1 h 37"/>
                <a:gd name="T2" fmla="*/ 0 w 37"/>
                <a:gd name="T3" fmla="*/ 1 h 37"/>
                <a:gd name="T4" fmla="*/ 1 w 37"/>
                <a:gd name="T5" fmla="*/ 1 h 37"/>
                <a:gd name="T6" fmla="*/ 1 w 37"/>
                <a:gd name="T7" fmla="*/ 1 h 37"/>
                <a:gd name="T8" fmla="*/ 1 w 37"/>
                <a:gd name="T9" fmla="*/ 1 h 37"/>
                <a:gd name="T10" fmla="*/ 1 w 37"/>
                <a:gd name="T11" fmla="*/ 1 h 37"/>
                <a:gd name="T12" fmla="*/ 1 w 37"/>
                <a:gd name="T13" fmla="*/ 1 h 37"/>
                <a:gd name="T14" fmla="*/ 1 w 37"/>
                <a:gd name="T15" fmla="*/ 0 h 37"/>
                <a:gd name="T16" fmla="*/ 1 w 37"/>
                <a:gd name="T17" fmla="*/ 0 h 37"/>
                <a:gd name="T18" fmla="*/ 1 w 37"/>
                <a:gd name="T19" fmla="*/ 0 h 37"/>
                <a:gd name="T20" fmla="*/ 1 w 37"/>
                <a:gd name="T21" fmla="*/ 1 h 37"/>
                <a:gd name="T22" fmla="*/ 1 w 37"/>
                <a:gd name="T23" fmla="*/ 1 h 37"/>
                <a:gd name="T24" fmla="*/ 1 w 37"/>
                <a:gd name="T25" fmla="*/ 1 h 37"/>
                <a:gd name="T26" fmla="*/ 2 w 37"/>
                <a:gd name="T27" fmla="*/ 1 h 37"/>
                <a:gd name="T28" fmla="*/ 2 w 37"/>
                <a:gd name="T29" fmla="*/ 1 h 37"/>
                <a:gd name="T30" fmla="*/ 2 w 37"/>
                <a:gd name="T31" fmla="*/ 1 h 37"/>
                <a:gd name="T32" fmla="*/ 2 w 37"/>
                <a:gd name="T33" fmla="*/ 1 h 37"/>
                <a:gd name="T34" fmla="*/ 2 w 37"/>
                <a:gd name="T35" fmla="*/ 1 h 37"/>
                <a:gd name="T36" fmla="*/ 2 w 37"/>
                <a:gd name="T37" fmla="*/ 1 h 37"/>
                <a:gd name="T38" fmla="*/ 2 w 37"/>
                <a:gd name="T39" fmla="*/ 1 h 37"/>
                <a:gd name="T40" fmla="*/ 2 w 37"/>
                <a:gd name="T41" fmla="*/ 1 h 37"/>
                <a:gd name="T42" fmla="*/ 1 w 37"/>
                <a:gd name="T43" fmla="*/ 1 h 37"/>
                <a:gd name="T44" fmla="*/ 1 w 37"/>
                <a:gd name="T45" fmla="*/ 2 h 37"/>
                <a:gd name="T46" fmla="*/ 1 w 37"/>
                <a:gd name="T47" fmla="*/ 2 h 37"/>
                <a:gd name="T48" fmla="*/ 1 w 37"/>
                <a:gd name="T49" fmla="*/ 2 h 37"/>
                <a:gd name="T50" fmla="*/ 1 w 37"/>
                <a:gd name="T51" fmla="*/ 2 h 37"/>
                <a:gd name="T52" fmla="*/ 1 w 37"/>
                <a:gd name="T53" fmla="*/ 2 h 37"/>
                <a:gd name="T54" fmla="*/ 1 w 37"/>
                <a:gd name="T55" fmla="*/ 2 h 37"/>
                <a:gd name="T56" fmla="*/ 1 w 37"/>
                <a:gd name="T57" fmla="*/ 2 h 37"/>
                <a:gd name="T58" fmla="*/ 1 w 37"/>
                <a:gd name="T59" fmla="*/ 1 h 37"/>
                <a:gd name="T60" fmla="*/ 1 w 37"/>
                <a:gd name="T61" fmla="*/ 1 h 37"/>
                <a:gd name="T62" fmla="*/ 1 w 37"/>
                <a:gd name="T63" fmla="*/ 1 h 37"/>
                <a:gd name="T64" fmla="*/ 0 w 37"/>
                <a:gd name="T65" fmla="*/ 1 h 37"/>
                <a:gd name="T66" fmla="*/ 0 w 37"/>
                <a:gd name="T67" fmla="*/ 1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4" y="8"/>
                  </a:lnTo>
                  <a:lnTo>
                    <a:pt x="6" y="6"/>
                  </a:lnTo>
                  <a:lnTo>
                    <a:pt x="8" y="4"/>
                  </a:lnTo>
                  <a:lnTo>
                    <a:pt x="12" y="2"/>
                  </a:lnTo>
                  <a:lnTo>
                    <a:pt x="15" y="0"/>
                  </a:lnTo>
                  <a:lnTo>
                    <a:pt x="19" y="0"/>
                  </a:lnTo>
                  <a:lnTo>
                    <a:pt x="22" y="0"/>
                  </a:lnTo>
                  <a:lnTo>
                    <a:pt x="26" y="2"/>
                  </a:lnTo>
                  <a:lnTo>
                    <a:pt x="29" y="4"/>
                  </a:lnTo>
                  <a:lnTo>
                    <a:pt x="31" y="6"/>
                  </a:lnTo>
                  <a:lnTo>
                    <a:pt x="34" y="8"/>
                  </a:lnTo>
                  <a:lnTo>
                    <a:pt x="36" y="12"/>
                  </a:lnTo>
                  <a:lnTo>
                    <a:pt x="37" y="15"/>
                  </a:lnTo>
                  <a:lnTo>
                    <a:pt x="37" y="19"/>
                  </a:lnTo>
                  <a:lnTo>
                    <a:pt x="37" y="22"/>
                  </a:lnTo>
                  <a:lnTo>
                    <a:pt x="36" y="26"/>
                  </a:lnTo>
                  <a:lnTo>
                    <a:pt x="34" y="29"/>
                  </a:lnTo>
                  <a:lnTo>
                    <a:pt x="31" y="31"/>
                  </a:lnTo>
                  <a:lnTo>
                    <a:pt x="29" y="34"/>
                  </a:lnTo>
                  <a:lnTo>
                    <a:pt x="26" y="36"/>
                  </a:lnTo>
                  <a:lnTo>
                    <a:pt x="22" y="37"/>
                  </a:lnTo>
                  <a:lnTo>
                    <a:pt x="19" y="37"/>
                  </a:lnTo>
                  <a:lnTo>
                    <a:pt x="15" y="37"/>
                  </a:lnTo>
                  <a:lnTo>
                    <a:pt x="12" y="36"/>
                  </a:lnTo>
                  <a:lnTo>
                    <a:pt x="8" y="34"/>
                  </a:lnTo>
                  <a:lnTo>
                    <a:pt x="6" y="31"/>
                  </a:lnTo>
                  <a:lnTo>
                    <a:pt x="4" y="29"/>
                  </a:lnTo>
                  <a:lnTo>
                    <a:pt x="1" y="26"/>
                  </a:lnTo>
                  <a:lnTo>
                    <a:pt x="0" y="22"/>
                  </a:lnTo>
                  <a:lnTo>
                    <a:pt x="0" y="19"/>
                  </a:lnTo>
                  <a:close/>
                </a:path>
              </a:pathLst>
            </a:custGeom>
            <a:solidFill>
              <a:srgbClr val="00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96" name="Freeform 22"/>
            <p:cNvSpPr/>
            <p:nvPr/>
          </p:nvSpPr>
          <p:spPr bwMode="auto">
            <a:xfrm>
              <a:off x="2383" y="1275"/>
              <a:ext cx="19" cy="19"/>
            </a:xfrm>
            <a:custGeom>
              <a:avLst/>
              <a:gdLst>
                <a:gd name="T0" fmla="*/ 0 w 37"/>
                <a:gd name="T1" fmla="*/ 1 h 37"/>
                <a:gd name="T2" fmla="*/ 0 w 37"/>
                <a:gd name="T3" fmla="*/ 1 h 37"/>
                <a:gd name="T4" fmla="*/ 1 w 37"/>
                <a:gd name="T5" fmla="*/ 1 h 37"/>
                <a:gd name="T6" fmla="*/ 1 w 37"/>
                <a:gd name="T7" fmla="*/ 1 h 37"/>
                <a:gd name="T8" fmla="*/ 1 w 37"/>
                <a:gd name="T9" fmla="*/ 1 h 37"/>
                <a:gd name="T10" fmla="*/ 1 w 37"/>
                <a:gd name="T11" fmla="*/ 1 h 37"/>
                <a:gd name="T12" fmla="*/ 1 w 37"/>
                <a:gd name="T13" fmla="*/ 1 h 37"/>
                <a:gd name="T14" fmla="*/ 1 w 37"/>
                <a:gd name="T15" fmla="*/ 0 h 37"/>
                <a:gd name="T16" fmla="*/ 1 w 37"/>
                <a:gd name="T17" fmla="*/ 0 h 37"/>
                <a:gd name="T18" fmla="*/ 1 w 37"/>
                <a:gd name="T19" fmla="*/ 0 h 37"/>
                <a:gd name="T20" fmla="*/ 1 w 37"/>
                <a:gd name="T21" fmla="*/ 1 h 37"/>
                <a:gd name="T22" fmla="*/ 1 w 37"/>
                <a:gd name="T23" fmla="*/ 1 h 37"/>
                <a:gd name="T24" fmla="*/ 1 w 37"/>
                <a:gd name="T25" fmla="*/ 1 h 37"/>
                <a:gd name="T26" fmla="*/ 2 w 37"/>
                <a:gd name="T27" fmla="*/ 1 h 37"/>
                <a:gd name="T28" fmla="*/ 2 w 37"/>
                <a:gd name="T29" fmla="*/ 1 h 37"/>
                <a:gd name="T30" fmla="*/ 2 w 37"/>
                <a:gd name="T31" fmla="*/ 1 h 37"/>
                <a:gd name="T32" fmla="*/ 2 w 37"/>
                <a:gd name="T33" fmla="*/ 1 h 37"/>
                <a:gd name="T34" fmla="*/ 2 w 37"/>
                <a:gd name="T35" fmla="*/ 1 h 37"/>
                <a:gd name="T36" fmla="*/ 2 w 37"/>
                <a:gd name="T37" fmla="*/ 1 h 37"/>
                <a:gd name="T38" fmla="*/ 2 w 37"/>
                <a:gd name="T39" fmla="*/ 1 h 37"/>
                <a:gd name="T40" fmla="*/ 2 w 37"/>
                <a:gd name="T41" fmla="*/ 1 h 37"/>
                <a:gd name="T42" fmla="*/ 1 w 37"/>
                <a:gd name="T43" fmla="*/ 1 h 37"/>
                <a:gd name="T44" fmla="*/ 1 w 37"/>
                <a:gd name="T45" fmla="*/ 2 h 37"/>
                <a:gd name="T46" fmla="*/ 1 w 37"/>
                <a:gd name="T47" fmla="*/ 2 h 37"/>
                <a:gd name="T48" fmla="*/ 1 w 37"/>
                <a:gd name="T49" fmla="*/ 2 h 37"/>
                <a:gd name="T50" fmla="*/ 1 w 37"/>
                <a:gd name="T51" fmla="*/ 2 h 37"/>
                <a:gd name="T52" fmla="*/ 1 w 37"/>
                <a:gd name="T53" fmla="*/ 2 h 37"/>
                <a:gd name="T54" fmla="*/ 1 w 37"/>
                <a:gd name="T55" fmla="*/ 2 h 37"/>
                <a:gd name="T56" fmla="*/ 1 w 37"/>
                <a:gd name="T57" fmla="*/ 2 h 37"/>
                <a:gd name="T58" fmla="*/ 1 w 37"/>
                <a:gd name="T59" fmla="*/ 1 h 37"/>
                <a:gd name="T60" fmla="*/ 1 w 37"/>
                <a:gd name="T61" fmla="*/ 1 h 37"/>
                <a:gd name="T62" fmla="*/ 1 w 37"/>
                <a:gd name="T63" fmla="*/ 1 h 37"/>
                <a:gd name="T64" fmla="*/ 0 w 37"/>
                <a:gd name="T65" fmla="*/ 1 h 37"/>
                <a:gd name="T66" fmla="*/ 0 w 37"/>
                <a:gd name="T67" fmla="*/ 1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4" y="8"/>
                  </a:lnTo>
                  <a:lnTo>
                    <a:pt x="6" y="6"/>
                  </a:lnTo>
                  <a:lnTo>
                    <a:pt x="8" y="4"/>
                  </a:lnTo>
                  <a:lnTo>
                    <a:pt x="12" y="2"/>
                  </a:lnTo>
                  <a:lnTo>
                    <a:pt x="15" y="0"/>
                  </a:lnTo>
                  <a:lnTo>
                    <a:pt x="19" y="0"/>
                  </a:lnTo>
                  <a:lnTo>
                    <a:pt x="22" y="0"/>
                  </a:lnTo>
                  <a:lnTo>
                    <a:pt x="26" y="2"/>
                  </a:lnTo>
                  <a:lnTo>
                    <a:pt x="29" y="4"/>
                  </a:lnTo>
                  <a:lnTo>
                    <a:pt x="31" y="6"/>
                  </a:lnTo>
                  <a:lnTo>
                    <a:pt x="34" y="8"/>
                  </a:lnTo>
                  <a:lnTo>
                    <a:pt x="36" y="12"/>
                  </a:lnTo>
                  <a:lnTo>
                    <a:pt x="37" y="15"/>
                  </a:lnTo>
                  <a:lnTo>
                    <a:pt x="37" y="19"/>
                  </a:lnTo>
                  <a:lnTo>
                    <a:pt x="37" y="22"/>
                  </a:lnTo>
                  <a:lnTo>
                    <a:pt x="36" y="26"/>
                  </a:lnTo>
                  <a:lnTo>
                    <a:pt x="34" y="29"/>
                  </a:lnTo>
                  <a:lnTo>
                    <a:pt x="31" y="31"/>
                  </a:lnTo>
                  <a:lnTo>
                    <a:pt x="29" y="34"/>
                  </a:lnTo>
                  <a:lnTo>
                    <a:pt x="26" y="36"/>
                  </a:lnTo>
                  <a:lnTo>
                    <a:pt x="22" y="37"/>
                  </a:lnTo>
                  <a:lnTo>
                    <a:pt x="19" y="37"/>
                  </a:lnTo>
                  <a:lnTo>
                    <a:pt x="15" y="37"/>
                  </a:lnTo>
                  <a:lnTo>
                    <a:pt x="12" y="36"/>
                  </a:lnTo>
                  <a:lnTo>
                    <a:pt x="8" y="34"/>
                  </a:lnTo>
                  <a:lnTo>
                    <a:pt x="6" y="31"/>
                  </a:lnTo>
                  <a:lnTo>
                    <a:pt x="4" y="29"/>
                  </a:lnTo>
                  <a:lnTo>
                    <a:pt x="1" y="26"/>
                  </a:lnTo>
                  <a:lnTo>
                    <a:pt x="0" y="22"/>
                  </a:lnTo>
                  <a:lnTo>
                    <a:pt x="0" y="19"/>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97" name="Freeform 23"/>
            <p:cNvSpPr/>
            <p:nvPr/>
          </p:nvSpPr>
          <p:spPr bwMode="auto">
            <a:xfrm>
              <a:off x="1489" y="1745"/>
              <a:ext cx="451" cy="92"/>
            </a:xfrm>
            <a:custGeom>
              <a:avLst/>
              <a:gdLst>
                <a:gd name="T0" fmla="*/ 28 w 904"/>
                <a:gd name="T1" fmla="*/ 0 h 185"/>
                <a:gd name="T2" fmla="*/ 22 w 904"/>
                <a:gd name="T3" fmla="*/ 1 h 185"/>
                <a:gd name="T4" fmla="*/ 16 w 904"/>
                <a:gd name="T5" fmla="*/ 2 h 185"/>
                <a:gd name="T6" fmla="*/ 11 w 904"/>
                <a:gd name="T7" fmla="*/ 3 h 185"/>
                <a:gd name="T8" fmla="*/ 5 w 904"/>
                <a:gd name="T9" fmla="*/ 4 h 185"/>
                <a:gd name="T10" fmla="*/ 0 w 904"/>
                <a:gd name="T11" fmla="*/ 5 h 185"/>
                <a:gd name="T12" fmla="*/ 0 60000 65536"/>
                <a:gd name="T13" fmla="*/ 0 60000 65536"/>
                <a:gd name="T14" fmla="*/ 0 60000 65536"/>
                <a:gd name="T15" fmla="*/ 0 60000 65536"/>
                <a:gd name="T16" fmla="*/ 0 60000 65536"/>
                <a:gd name="T17" fmla="*/ 0 60000 65536"/>
                <a:gd name="T18" fmla="*/ 0 w 904"/>
                <a:gd name="T19" fmla="*/ 0 h 185"/>
                <a:gd name="T20" fmla="*/ 904 w 904"/>
                <a:gd name="T21" fmla="*/ 185 h 185"/>
              </a:gdLst>
              <a:ahLst/>
              <a:cxnLst>
                <a:cxn ang="T12">
                  <a:pos x="T0" y="T1"/>
                </a:cxn>
                <a:cxn ang="T13">
                  <a:pos x="T2" y="T3"/>
                </a:cxn>
                <a:cxn ang="T14">
                  <a:pos x="T4" y="T5"/>
                </a:cxn>
                <a:cxn ang="T15">
                  <a:pos x="T6" y="T7"/>
                </a:cxn>
                <a:cxn ang="T16">
                  <a:pos x="T8" y="T9"/>
                </a:cxn>
                <a:cxn ang="T17">
                  <a:pos x="T10" y="T11"/>
                </a:cxn>
              </a:cxnLst>
              <a:rect l="T18" t="T19" r="T20" b="T21"/>
              <a:pathLst>
                <a:path w="904" h="185">
                  <a:moveTo>
                    <a:pt x="904" y="0"/>
                  </a:moveTo>
                  <a:lnTo>
                    <a:pt x="724" y="43"/>
                  </a:lnTo>
                  <a:lnTo>
                    <a:pt x="544" y="83"/>
                  </a:lnTo>
                  <a:lnTo>
                    <a:pt x="363" y="120"/>
                  </a:lnTo>
                  <a:lnTo>
                    <a:pt x="182" y="154"/>
                  </a:lnTo>
                  <a:lnTo>
                    <a:pt x="0" y="185"/>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98" name="Freeform 24"/>
            <p:cNvSpPr/>
            <p:nvPr/>
          </p:nvSpPr>
          <p:spPr bwMode="auto">
            <a:xfrm>
              <a:off x="1811" y="2086"/>
              <a:ext cx="277" cy="1"/>
            </a:xfrm>
            <a:custGeom>
              <a:avLst/>
              <a:gdLst>
                <a:gd name="T0" fmla="*/ 18 w 553"/>
                <a:gd name="T1" fmla="*/ 0 h 1"/>
                <a:gd name="T2" fmla="*/ 0 w 553"/>
                <a:gd name="T3" fmla="*/ 0 h 1"/>
                <a:gd name="T4" fmla="*/ 0 w 553"/>
                <a:gd name="T5" fmla="*/ 0 h 1"/>
                <a:gd name="T6" fmla="*/ 0 60000 65536"/>
                <a:gd name="T7" fmla="*/ 0 60000 65536"/>
                <a:gd name="T8" fmla="*/ 0 60000 65536"/>
                <a:gd name="T9" fmla="*/ 0 w 553"/>
                <a:gd name="T10" fmla="*/ 0 h 1"/>
                <a:gd name="T11" fmla="*/ 553 w 553"/>
                <a:gd name="T12" fmla="*/ 1 h 1"/>
              </a:gdLst>
              <a:ahLst/>
              <a:cxnLst>
                <a:cxn ang="T6">
                  <a:pos x="T0" y="T1"/>
                </a:cxn>
                <a:cxn ang="T7">
                  <a:pos x="T2" y="T3"/>
                </a:cxn>
                <a:cxn ang="T8">
                  <a:pos x="T4" y="T5"/>
                </a:cxn>
              </a:cxnLst>
              <a:rect l="T9" t="T10" r="T11" b="T12"/>
              <a:pathLst>
                <a:path w="553" h="1">
                  <a:moveTo>
                    <a:pt x="553" y="0"/>
                  </a:moveTo>
                  <a:lnTo>
                    <a:pt x="0" y="0"/>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99" name="Freeform 25"/>
            <p:cNvSpPr/>
            <p:nvPr/>
          </p:nvSpPr>
          <p:spPr bwMode="auto">
            <a:xfrm>
              <a:off x="1489" y="1837"/>
              <a:ext cx="322" cy="249"/>
            </a:xfrm>
            <a:custGeom>
              <a:avLst/>
              <a:gdLst>
                <a:gd name="T0" fmla="*/ 20 w 646"/>
                <a:gd name="T1" fmla="*/ 16 h 497"/>
                <a:gd name="T2" fmla="*/ 18 w 646"/>
                <a:gd name="T3" fmla="*/ 15 h 497"/>
                <a:gd name="T4" fmla="*/ 17 w 646"/>
                <a:gd name="T5" fmla="*/ 14 h 497"/>
                <a:gd name="T6" fmla="*/ 15 w 646"/>
                <a:gd name="T7" fmla="*/ 12 h 497"/>
                <a:gd name="T8" fmla="*/ 14 w 646"/>
                <a:gd name="T9" fmla="*/ 11 h 497"/>
                <a:gd name="T10" fmla="*/ 12 w 646"/>
                <a:gd name="T11" fmla="*/ 10 h 497"/>
                <a:gd name="T12" fmla="*/ 10 w 646"/>
                <a:gd name="T13" fmla="*/ 8 h 497"/>
                <a:gd name="T14" fmla="*/ 8 w 646"/>
                <a:gd name="T15" fmla="*/ 7 h 497"/>
                <a:gd name="T16" fmla="*/ 6 w 646"/>
                <a:gd name="T17" fmla="*/ 5 h 497"/>
                <a:gd name="T18" fmla="*/ 4 w 646"/>
                <a:gd name="T19" fmla="*/ 4 h 497"/>
                <a:gd name="T20" fmla="*/ 2 w 646"/>
                <a:gd name="T21" fmla="*/ 2 h 497"/>
                <a:gd name="T22" fmla="*/ 0 w 646"/>
                <a:gd name="T23" fmla="*/ 0 h 4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46"/>
                <a:gd name="T37" fmla="*/ 0 h 497"/>
                <a:gd name="T38" fmla="*/ 646 w 646"/>
                <a:gd name="T39" fmla="*/ 497 h 4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46" h="497">
                  <a:moveTo>
                    <a:pt x="646" y="497"/>
                  </a:moveTo>
                  <a:lnTo>
                    <a:pt x="602" y="462"/>
                  </a:lnTo>
                  <a:lnTo>
                    <a:pt x="556" y="424"/>
                  </a:lnTo>
                  <a:lnTo>
                    <a:pt x="506" y="383"/>
                  </a:lnTo>
                  <a:lnTo>
                    <a:pt x="453" y="342"/>
                  </a:lnTo>
                  <a:lnTo>
                    <a:pt x="398" y="299"/>
                  </a:lnTo>
                  <a:lnTo>
                    <a:pt x="339" y="253"/>
                  </a:lnTo>
                  <a:lnTo>
                    <a:pt x="278" y="206"/>
                  </a:lnTo>
                  <a:lnTo>
                    <a:pt x="212" y="158"/>
                  </a:lnTo>
                  <a:lnTo>
                    <a:pt x="145" y="107"/>
                  </a:lnTo>
                  <a:lnTo>
                    <a:pt x="74" y="54"/>
                  </a:lnTo>
                  <a:lnTo>
                    <a:pt x="0" y="0"/>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00" name="Freeform 26"/>
            <p:cNvSpPr/>
            <p:nvPr/>
          </p:nvSpPr>
          <p:spPr bwMode="auto">
            <a:xfrm>
              <a:off x="2088" y="1856"/>
              <a:ext cx="304" cy="230"/>
            </a:xfrm>
            <a:custGeom>
              <a:avLst/>
              <a:gdLst>
                <a:gd name="T0" fmla="*/ 19 w 609"/>
                <a:gd name="T1" fmla="*/ 0 h 460"/>
                <a:gd name="T2" fmla="*/ 16 w 609"/>
                <a:gd name="T3" fmla="*/ 3 h 460"/>
                <a:gd name="T4" fmla="*/ 12 w 609"/>
                <a:gd name="T5" fmla="*/ 5 h 460"/>
                <a:gd name="T6" fmla="*/ 9 w 609"/>
                <a:gd name="T7" fmla="*/ 7 h 460"/>
                <a:gd name="T8" fmla="*/ 6 w 609"/>
                <a:gd name="T9" fmla="*/ 10 h 460"/>
                <a:gd name="T10" fmla="*/ 3 w 609"/>
                <a:gd name="T11" fmla="*/ 12 h 460"/>
                <a:gd name="T12" fmla="*/ 0 w 609"/>
                <a:gd name="T13" fmla="*/ 14 h 460"/>
                <a:gd name="T14" fmla="*/ 0 60000 65536"/>
                <a:gd name="T15" fmla="*/ 0 60000 65536"/>
                <a:gd name="T16" fmla="*/ 0 60000 65536"/>
                <a:gd name="T17" fmla="*/ 0 60000 65536"/>
                <a:gd name="T18" fmla="*/ 0 60000 65536"/>
                <a:gd name="T19" fmla="*/ 0 60000 65536"/>
                <a:gd name="T20" fmla="*/ 0 60000 65536"/>
                <a:gd name="T21" fmla="*/ 0 w 609"/>
                <a:gd name="T22" fmla="*/ 0 h 460"/>
                <a:gd name="T23" fmla="*/ 609 w 609"/>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460">
                  <a:moveTo>
                    <a:pt x="609" y="0"/>
                  </a:moveTo>
                  <a:lnTo>
                    <a:pt x="512" y="71"/>
                  </a:lnTo>
                  <a:lnTo>
                    <a:pt x="414" y="145"/>
                  </a:lnTo>
                  <a:lnTo>
                    <a:pt x="314" y="221"/>
                  </a:lnTo>
                  <a:lnTo>
                    <a:pt x="211" y="299"/>
                  </a:lnTo>
                  <a:lnTo>
                    <a:pt x="106" y="379"/>
                  </a:lnTo>
                  <a:lnTo>
                    <a:pt x="0" y="460"/>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01" name="Freeform 27"/>
            <p:cNvSpPr/>
            <p:nvPr/>
          </p:nvSpPr>
          <p:spPr bwMode="auto">
            <a:xfrm>
              <a:off x="1811" y="1745"/>
              <a:ext cx="129" cy="341"/>
            </a:xfrm>
            <a:custGeom>
              <a:avLst/>
              <a:gdLst>
                <a:gd name="T0" fmla="*/ 0 w 258"/>
                <a:gd name="T1" fmla="*/ 21 h 682"/>
                <a:gd name="T2" fmla="*/ 1 w 258"/>
                <a:gd name="T3" fmla="*/ 19 h 682"/>
                <a:gd name="T4" fmla="*/ 1 w 258"/>
                <a:gd name="T5" fmla="*/ 17 h 682"/>
                <a:gd name="T6" fmla="*/ 2 w 258"/>
                <a:gd name="T7" fmla="*/ 14 h 682"/>
                <a:gd name="T8" fmla="*/ 3 w 258"/>
                <a:gd name="T9" fmla="*/ 12 h 682"/>
                <a:gd name="T10" fmla="*/ 4 w 258"/>
                <a:gd name="T11" fmla="*/ 11 h 682"/>
                <a:gd name="T12" fmla="*/ 4 w 258"/>
                <a:gd name="T13" fmla="*/ 9 h 682"/>
                <a:gd name="T14" fmla="*/ 5 w 258"/>
                <a:gd name="T15" fmla="*/ 6 h 682"/>
                <a:gd name="T16" fmla="*/ 6 w 258"/>
                <a:gd name="T17" fmla="*/ 5 h 682"/>
                <a:gd name="T18" fmla="*/ 6 w 258"/>
                <a:gd name="T19" fmla="*/ 3 h 682"/>
                <a:gd name="T20" fmla="*/ 7 w 258"/>
                <a:gd name="T21" fmla="*/ 1 h 682"/>
                <a:gd name="T22" fmla="*/ 8 w 258"/>
                <a:gd name="T23" fmla="*/ 0 h 6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8"/>
                <a:gd name="T37" fmla="*/ 0 h 682"/>
                <a:gd name="T38" fmla="*/ 258 w 258"/>
                <a:gd name="T39" fmla="*/ 682 h 6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8" h="682">
                  <a:moveTo>
                    <a:pt x="0" y="682"/>
                  </a:moveTo>
                  <a:lnTo>
                    <a:pt x="30" y="603"/>
                  </a:lnTo>
                  <a:lnTo>
                    <a:pt x="57" y="528"/>
                  </a:lnTo>
                  <a:lnTo>
                    <a:pt x="85" y="456"/>
                  </a:lnTo>
                  <a:lnTo>
                    <a:pt x="110" y="386"/>
                  </a:lnTo>
                  <a:lnTo>
                    <a:pt x="136" y="321"/>
                  </a:lnTo>
                  <a:lnTo>
                    <a:pt x="159" y="259"/>
                  </a:lnTo>
                  <a:lnTo>
                    <a:pt x="181" y="201"/>
                  </a:lnTo>
                  <a:lnTo>
                    <a:pt x="201" y="146"/>
                  </a:lnTo>
                  <a:lnTo>
                    <a:pt x="222" y="94"/>
                  </a:lnTo>
                  <a:lnTo>
                    <a:pt x="241" y="45"/>
                  </a:lnTo>
                  <a:lnTo>
                    <a:pt x="258" y="0"/>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02" name="Freeform 28"/>
            <p:cNvSpPr/>
            <p:nvPr/>
          </p:nvSpPr>
          <p:spPr bwMode="auto">
            <a:xfrm>
              <a:off x="1940" y="1745"/>
              <a:ext cx="148" cy="341"/>
            </a:xfrm>
            <a:custGeom>
              <a:avLst/>
              <a:gdLst>
                <a:gd name="T0" fmla="*/ 10 w 295"/>
                <a:gd name="T1" fmla="*/ 21 h 682"/>
                <a:gd name="T2" fmla="*/ 9 w 295"/>
                <a:gd name="T3" fmla="*/ 20 h 682"/>
                <a:gd name="T4" fmla="*/ 8 w 295"/>
                <a:gd name="T5" fmla="*/ 18 h 682"/>
                <a:gd name="T6" fmla="*/ 7 w 295"/>
                <a:gd name="T7" fmla="*/ 15 h 682"/>
                <a:gd name="T8" fmla="*/ 6 w 295"/>
                <a:gd name="T9" fmla="*/ 12 h 682"/>
                <a:gd name="T10" fmla="*/ 5 w 295"/>
                <a:gd name="T11" fmla="*/ 11 h 682"/>
                <a:gd name="T12" fmla="*/ 4 w 295"/>
                <a:gd name="T13" fmla="*/ 7 h 682"/>
                <a:gd name="T14" fmla="*/ 3 w 295"/>
                <a:gd name="T15" fmla="*/ 5 h 682"/>
                <a:gd name="T16" fmla="*/ 2 w 295"/>
                <a:gd name="T17" fmla="*/ 3 h 682"/>
                <a:gd name="T18" fmla="*/ 0 w 295"/>
                <a:gd name="T19" fmla="*/ 0 h 6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5"/>
                <a:gd name="T31" fmla="*/ 0 h 682"/>
                <a:gd name="T32" fmla="*/ 295 w 295"/>
                <a:gd name="T33" fmla="*/ 682 h 6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5" h="682">
                  <a:moveTo>
                    <a:pt x="295" y="682"/>
                  </a:moveTo>
                  <a:lnTo>
                    <a:pt x="270" y="618"/>
                  </a:lnTo>
                  <a:lnTo>
                    <a:pt x="242" y="551"/>
                  </a:lnTo>
                  <a:lnTo>
                    <a:pt x="213" y="481"/>
                  </a:lnTo>
                  <a:lnTo>
                    <a:pt x="182" y="407"/>
                  </a:lnTo>
                  <a:lnTo>
                    <a:pt x="150" y="332"/>
                  </a:lnTo>
                  <a:lnTo>
                    <a:pt x="115" y="253"/>
                  </a:lnTo>
                  <a:lnTo>
                    <a:pt x="78" y="172"/>
                  </a:lnTo>
                  <a:lnTo>
                    <a:pt x="40" y="88"/>
                  </a:lnTo>
                  <a:lnTo>
                    <a:pt x="0" y="0"/>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03" name="Freeform 29"/>
            <p:cNvSpPr/>
            <p:nvPr/>
          </p:nvSpPr>
          <p:spPr bwMode="auto">
            <a:xfrm>
              <a:off x="1940" y="1745"/>
              <a:ext cx="452" cy="111"/>
            </a:xfrm>
            <a:custGeom>
              <a:avLst/>
              <a:gdLst>
                <a:gd name="T0" fmla="*/ 28 w 904"/>
                <a:gd name="T1" fmla="*/ 7 h 222"/>
                <a:gd name="T2" fmla="*/ 25 w 904"/>
                <a:gd name="T3" fmla="*/ 6 h 222"/>
                <a:gd name="T4" fmla="*/ 22 w 904"/>
                <a:gd name="T5" fmla="*/ 6 h 222"/>
                <a:gd name="T6" fmla="*/ 19 w 904"/>
                <a:gd name="T7" fmla="*/ 5 h 222"/>
                <a:gd name="T8" fmla="*/ 14 w 904"/>
                <a:gd name="T9" fmla="*/ 3 h 222"/>
                <a:gd name="T10" fmla="*/ 12 w 904"/>
                <a:gd name="T11" fmla="*/ 3 h 222"/>
                <a:gd name="T12" fmla="*/ 7 w 904"/>
                <a:gd name="T13" fmla="*/ 2 h 222"/>
                <a:gd name="T14" fmla="*/ 4 w 904"/>
                <a:gd name="T15" fmla="*/ 1 h 222"/>
                <a:gd name="T16" fmla="*/ 0 w 904"/>
                <a:gd name="T17" fmla="*/ 0 h 2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4"/>
                <a:gd name="T28" fmla="*/ 0 h 222"/>
                <a:gd name="T29" fmla="*/ 904 w 904"/>
                <a:gd name="T30" fmla="*/ 222 h 2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4" h="222">
                  <a:moveTo>
                    <a:pt x="904" y="222"/>
                  </a:moveTo>
                  <a:lnTo>
                    <a:pt x="800" y="192"/>
                  </a:lnTo>
                  <a:lnTo>
                    <a:pt x="693" y="162"/>
                  </a:lnTo>
                  <a:lnTo>
                    <a:pt x="584" y="134"/>
                  </a:lnTo>
                  <a:lnTo>
                    <a:pt x="473" y="105"/>
                  </a:lnTo>
                  <a:lnTo>
                    <a:pt x="358" y="79"/>
                  </a:lnTo>
                  <a:lnTo>
                    <a:pt x="241" y="51"/>
                  </a:lnTo>
                  <a:lnTo>
                    <a:pt x="122" y="26"/>
                  </a:lnTo>
                  <a:lnTo>
                    <a:pt x="0" y="0"/>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04" name="Freeform 30"/>
            <p:cNvSpPr/>
            <p:nvPr/>
          </p:nvSpPr>
          <p:spPr bwMode="auto">
            <a:xfrm>
              <a:off x="2392" y="1284"/>
              <a:ext cx="1" cy="572"/>
            </a:xfrm>
            <a:custGeom>
              <a:avLst/>
              <a:gdLst>
                <a:gd name="T0" fmla="*/ 0 w 1"/>
                <a:gd name="T1" fmla="*/ 36 h 1143"/>
                <a:gd name="T2" fmla="*/ 0 w 1"/>
                <a:gd name="T3" fmla="*/ 32 h 1143"/>
                <a:gd name="T4" fmla="*/ 0 w 1"/>
                <a:gd name="T5" fmla="*/ 28 h 1143"/>
                <a:gd name="T6" fmla="*/ 0 w 1"/>
                <a:gd name="T7" fmla="*/ 23 h 1143"/>
                <a:gd name="T8" fmla="*/ 0 w 1"/>
                <a:gd name="T9" fmla="*/ 19 h 1143"/>
                <a:gd name="T10" fmla="*/ 0 w 1"/>
                <a:gd name="T11" fmla="*/ 15 h 1143"/>
                <a:gd name="T12" fmla="*/ 0 w 1"/>
                <a:gd name="T13" fmla="*/ 10 h 1143"/>
                <a:gd name="T14" fmla="*/ 0 w 1"/>
                <a:gd name="T15" fmla="*/ 5 h 1143"/>
                <a:gd name="T16" fmla="*/ 0 w 1"/>
                <a:gd name="T17" fmla="*/ 0 h 1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1143"/>
                <a:gd name="T29" fmla="*/ 1 w 1"/>
                <a:gd name="T30" fmla="*/ 1143 h 1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1143">
                  <a:moveTo>
                    <a:pt x="0" y="1143"/>
                  </a:moveTo>
                  <a:lnTo>
                    <a:pt x="0" y="1010"/>
                  </a:lnTo>
                  <a:lnTo>
                    <a:pt x="0" y="874"/>
                  </a:lnTo>
                  <a:lnTo>
                    <a:pt x="0" y="736"/>
                  </a:lnTo>
                  <a:lnTo>
                    <a:pt x="0" y="594"/>
                  </a:lnTo>
                  <a:lnTo>
                    <a:pt x="0" y="450"/>
                  </a:lnTo>
                  <a:lnTo>
                    <a:pt x="0" y="303"/>
                  </a:lnTo>
                  <a:lnTo>
                    <a:pt x="0" y="153"/>
                  </a:lnTo>
                  <a:lnTo>
                    <a:pt x="0" y="0"/>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05" name="Freeform 31"/>
            <p:cNvSpPr/>
            <p:nvPr/>
          </p:nvSpPr>
          <p:spPr bwMode="auto">
            <a:xfrm>
              <a:off x="1489" y="1284"/>
              <a:ext cx="461" cy="65"/>
            </a:xfrm>
            <a:custGeom>
              <a:avLst/>
              <a:gdLst>
                <a:gd name="T0" fmla="*/ 29 w 922"/>
                <a:gd name="T1" fmla="*/ 5 h 129"/>
                <a:gd name="T2" fmla="*/ 24 w 922"/>
                <a:gd name="T3" fmla="*/ 4 h 129"/>
                <a:gd name="T4" fmla="*/ 18 w 922"/>
                <a:gd name="T5" fmla="*/ 3 h 129"/>
                <a:gd name="T6" fmla="*/ 12 w 922"/>
                <a:gd name="T7" fmla="*/ 2 h 129"/>
                <a:gd name="T8" fmla="*/ 6 w 922"/>
                <a:gd name="T9" fmla="*/ 1 h 129"/>
                <a:gd name="T10" fmla="*/ 0 w 922"/>
                <a:gd name="T11" fmla="*/ 0 h 129"/>
                <a:gd name="T12" fmla="*/ 0 60000 65536"/>
                <a:gd name="T13" fmla="*/ 0 60000 65536"/>
                <a:gd name="T14" fmla="*/ 0 60000 65536"/>
                <a:gd name="T15" fmla="*/ 0 60000 65536"/>
                <a:gd name="T16" fmla="*/ 0 60000 65536"/>
                <a:gd name="T17" fmla="*/ 0 60000 65536"/>
                <a:gd name="T18" fmla="*/ 0 w 922"/>
                <a:gd name="T19" fmla="*/ 0 h 129"/>
                <a:gd name="T20" fmla="*/ 922 w 922"/>
                <a:gd name="T21" fmla="*/ 129 h 129"/>
              </a:gdLst>
              <a:ahLst/>
              <a:cxnLst>
                <a:cxn ang="T12">
                  <a:pos x="T0" y="T1"/>
                </a:cxn>
                <a:cxn ang="T13">
                  <a:pos x="T2" y="T3"/>
                </a:cxn>
                <a:cxn ang="T14">
                  <a:pos x="T4" y="T5"/>
                </a:cxn>
                <a:cxn ang="T15">
                  <a:pos x="T6" y="T7"/>
                </a:cxn>
                <a:cxn ang="T16">
                  <a:pos x="T8" y="T9"/>
                </a:cxn>
                <a:cxn ang="T17">
                  <a:pos x="T10" y="T11"/>
                </a:cxn>
              </a:cxnLst>
              <a:rect l="T18" t="T19" r="T20" b="T21"/>
              <a:pathLst>
                <a:path w="922" h="129">
                  <a:moveTo>
                    <a:pt x="922" y="129"/>
                  </a:moveTo>
                  <a:lnTo>
                    <a:pt x="738" y="109"/>
                  </a:lnTo>
                  <a:lnTo>
                    <a:pt x="553" y="86"/>
                  </a:lnTo>
                  <a:lnTo>
                    <a:pt x="369" y="61"/>
                  </a:lnTo>
                  <a:lnTo>
                    <a:pt x="185" y="32"/>
                  </a:lnTo>
                  <a:lnTo>
                    <a:pt x="0" y="0"/>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06" name="Freeform 32"/>
            <p:cNvSpPr/>
            <p:nvPr/>
          </p:nvSpPr>
          <p:spPr bwMode="auto">
            <a:xfrm>
              <a:off x="1487" y="1284"/>
              <a:ext cx="2" cy="553"/>
            </a:xfrm>
            <a:custGeom>
              <a:avLst/>
              <a:gdLst>
                <a:gd name="T0" fmla="*/ 2 w 2"/>
                <a:gd name="T1" fmla="*/ 0 h 1106"/>
                <a:gd name="T2" fmla="*/ 1 w 2"/>
                <a:gd name="T3" fmla="*/ 9 h 1106"/>
                <a:gd name="T4" fmla="*/ 0 w 2"/>
                <a:gd name="T5" fmla="*/ 17 h 1106"/>
                <a:gd name="T6" fmla="*/ 1 w 2"/>
                <a:gd name="T7" fmla="*/ 26 h 1106"/>
                <a:gd name="T8" fmla="*/ 2 w 2"/>
                <a:gd name="T9" fmla="*/ 35 h 1106"/>
                <a:gd name="T10" fmla="*/ 0 60000 65536"/>
                <a:gd name="T11" fmla="*/ 0 60000 65536"/>
                <a:gd name="T12" fmla="*/ 0 60000 65536"/>
                <a:gd name="T13" fmla="*/ 0 60000 65536"/>
                <a:gd name="T14" fmla="*/ 0 60000 65536"/>
                <a:gd name="T15" fmla="*/ 0 w 2"/>
                <a:gd name="T16" fmla="*/ 0 h 1106"/>
                <a:gd name="T17" fmla="*/ 2 w 2"/>
                <a:gd name="T18" fmla="*/ 1106 h 1106"/>
              </a:gdLst>
              <a:ahLst/>
              <a:cxnLst>
                <a:cxn ang="T10">
                  <a:pos x="T0" y="T1"/>
                </a:cxn>
                <a:cxn ang="T11">
                  <a:pos x="T2" y="T3"/>
                </a:cxn>
                <a:cxn ang="T12">
                  <a:pos x="T4" y="T5"/>
                </a:cxn>
                <a:cxn ang="T13">
                  <a:pos x="T6" y="T7"/>
                </a:cxn>
                <a:cxn ang="T14">
                  <a:pos x="T8" y="T9"/>
                </a:cxn>
              </a:cxnLst>
              <a:rect l="T15" t="T16" r="T17" b="T18"/>
              <a:pathLst>
                <a:path w="2" h="1106">
                  <a:moveTo>
                    <a:pt x="2" y="0"/>
                  </a:moveTo>
                  <a:lnTo>
                    <a:pt x="1" y="279"/>
                  </a:lnTo>
                  <a:lnTo>
                    <a:pt x="0" y="556"/>
                  </a:lnTo>
                  <a:lnTo>
                    <a:pt x="1" y="832"/>
                  </a:lnTo>
                  <a:lnTo>
                    <a:pt x="2" y="1106"/>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07" name="Freeform 33"/>
            <p:cNvSpPr/>
            <p:nvPr/>
          </p:nvSpPr>
          <p:spPr bwMode="auto">
            <a:xfrm>
              <a:off x="1950" y="1284"/>
              <a:ext cx="442" cy="65"/>
            </a:xfrm>
            <a:custGeom>
              <a:avLst/>
              <a:gdLst>
                <a:gd name="T0" fmla="*/ 27 w 886"/>
                <a:gd name="T1" fmla="*/ 0 h 129"/>
                <a:gd name="T2" fmla="*/ 22 w 886"/>
                <a:gd name="T3" fmla="*/ 1 h 129"/>
                <a:gd name="T4" fmla="*/ 16 w 886"/>
                <a:gd name="T5" fmla="*/ 2 h 129"/>
                <a:gd name="T6" fmla="*/ 11 w 886"/>
                <a:gd name="T7" fmla="*/ 3 h 129"/>
                <a:gd name="T8" fmla="*/ 5 w 886"/>
                <a:gd name="T9" fmla="*/ 4 h 129"/>
                <a:gd name="T10" fmla="*/ 0 w 886"/>
                <a:gd name="T11" fmla="*/ 5 h 129"/>
                <a:gd name="T12" fmla="*/ 0 60000 65536"/>
                <a:gd name="T13" fmla="*/ 0 60000 65536"/>
                <a:gd name="T14" fmla="*/ 0 60000 65536"/>
                <a:gd name="T15" fmla="*/ 0 60000 65536"/>
                <a:gd name="T16" fmla="*/ 0 60000 65536"/>
                <a:gd name="T17" fmla="*/ 0 60000 65536"/>
                <a:gd name="T18" fmla="*/ 0 w 886"/>
                <a:gd name="T19" fmla="*/ 0 h 129"/>
                <a:gd name="T20" fmla="*/ 886 w 886"/>
                <a:gd name="T21" fmla="*/ 129 h 129"/>
              </a:gdLst>
              <a:ahLst/>
              <a:cxnLst>
                <a:cxn ang="T12">
                  <a:pos x="T0" y="T1"/>
                </a:cxn>
                <a:cxn ang="T13">
                  <a:pos x="T2" y="T3"/>
                </a:cxn>
                <a:cxn ang="T14">
                  <a:pos x="T4" y="T5"/>
                </a:cxn>
                <a:cxn ang="T15">
                  <a:pos x="T6" y="T7"/>
                </a:cxn>
                <a:cxn ang="T16">
                  <a:pos x="T8" y="T9"/>
                </a:cxn>
                <a:cxn ang="T17">
                  <a:pos x="T10" y="T11"/>
                </a:cxn>
              </a:cxnLst>
              <a:rect l="T18" t="T19" r="T20" b="T21"/>
              <a:pathLst>
                <a:path w="886" h="129">
                  <a:moveTo>
                    <a:pt x="886" y="0"/>
                  </a:moveTo>
                  <a:lnTo>
                    <a:pt x="708" y="19"/>
                  </a:lnTo>
                  <a:lnTo>
                    <a:pt x="532" y="42"/>
                  </a:lnTo>
                  <a:lnTo>
                    <a:pt x="354" y="69"/>
                  </a:lnTo>
                  <a:lnTo>
                    <a:pt x="177" y="98"/>
                  </a:lnTo>
                  <a:lnTo>
                    <a:pt x="0" y="129"/>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08" name="Freeform 34"/>
            <p:cNvSpPr/>
            <p:nvPr/>
          </p:nvSpPr>
          <p:spPr bwMode="auto">
            <a:xfrm>
              <a:off x="1489" y="1349"/>
              <a:ext cx="461" cy="488"/>
            </a:xfrm>
            <a:custGeom>
              <a:avLst/>
              <a:gdLst>
                <a:gd name="T0" fmla="*/ 29 w 922"/>
                <a:gd name="T1" fmla="*/ 0 h 977"/>
                <a:gd name="T2" fmla="*/ 24 w 922"/>
                <a:gd name="T3" fmla="*/ 4 h 977"/>
                <a:gd name="T4" fmla="*/ 20 w 922"/>
                <a:gd name="T5" fmla="*/ 9 h 977"/>
                <a:gd name="T6" fmla="*/ 14 w 922"/>
                <a:gd name="T7" fmla="*/ 15 h 977"/>
                <a:gd name="T8" fmla="*/ 10 w 922"/>
                <a:gd name="T9" fmla="*/ 20 h 977"/>
                <a:gd name="T10" fmla="*/ 5 w 922"/>
                <a:gd name="T11" fmla="*/ 25 h 977"/>
                <a:gd name="T12" fmla="*/ 0 w 922"/>
                <a:gd name="T13" fmla="*/ 30 h 977"/>
                <a:gd name="T14" fmla="*/ 0 60000 65536"/>
                <a:gd name="T15" fmla="*/ 0 60000 65536"/>
                <a:gd name="T16" fmla="*/ 0 60000 65536"/>
                <a:gd name="T17" fmla="*/ 0 60000 65536"/>
                <a:gd name="T18" fmla="*/ 0 60000 65536"/>
                <a:gd name="T19" fmla="*/ 0 60000 65536"/>
                <a:gd name="T20" fmla="*/ 0 60000 65536"/>
                <a:gd name="T21" fmla="*/ 0 w 922"/>
                <a:gd name="T22" fmla="*/ 0 h 977"/>
                <a:gd name="T23" fmla="*/ 922 w 922"/>
                <a:gd name="T24" fmla="*/ 977 h 9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2" h="977">
                  <a:moveTo>
                    <a:pt x="922" y="0"/>
                  </a:moveTo>
                  <a:lnTo>
                    <a:pt x="766" y="159"/>
                  </a:lnTo>
                  <a:lnTo>
                    <a:pt x="610" y="319"/>
                  </a:lnTo>
                  <a:lnTo>
                    <a:pt x="455" y="481"/>
                  </a:lnTo>
                  <a:lnTo>
                    <a:pt x="302" y="645"/>
                  </a:lnTo>
                  <a:lnTo>
                    <a:pt x="151" y="810"/>
                  </a:lnTo>
                  <a:lnTo>
                    <a:pt x="0" y="977"/>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09" name="Freeform 35"/>
            <p:cNvSpPr/>
            <p:nvPr/>
          </p:nvSpPr>
          <p:spPr bwMode="auto">
            <a:xfrm>
              <a:off x="1940" y="1284"/>
              <a:ext cx="452" cy="461"/>
            </a:xfrm>
            <a:custGeom>
              <a:avLst/>
              <a:gdLst>
                <a:gd name="T0" fmla="*/ 28 w 904"/>
                <a:gd name="T1" fmla="*/ 0 h 921"/>
                <a:gd name="T2" fmla="*/ 24 w 904"/>
                <a:gd name="T3" fmla="*/ 5 h 921"/>
                <a:gd name="T4" fmla="*/ 19 w 904"/>
                <a:gd name="T5" fmla="*/ 10 h 921"/>
                <a:gd name="T6" fmla="*/ 14 w 904"/>
                <a:gd name="T7" fmla="*/ 15 h 921"/>
                <a:gd name="T8" fmla="*/ 10 w 904"/>
                <a:gd name="T9" fmla="*/ 19 h 921"/>
                <a:gd name="T10" fmla="*/ 5 w 904"/>
                <a:gd name="T11" fmla="*/ 24 h 921"/>
                <a:gd name="T12" fmla="*/ 0 w 904"/>
                <a:gd name="T13" fmla="*/ 29 h 921"/>
                <a:gd name="T14" fmla="*/ 0 60000 65536"/>
                <a:gd name="T15" fmla="*/ 0 60000 65536"/>
                <a:gd name="T16" fmla="*/ 0 60000 65536"/>
                <a:gd name="T17" fmla="*/ 0 60000 65536"/>
                <a:gd name="T18" fmla="*/ 0 60000 65536"/>
                <a:gd name="T19" fmla="*/ 0 60000 65536"/>
                <a:gd name="T20" fmla="*/ 0 60000 65536"/>
                <a:gd name="T21" fmla="*/ 0 w 904"/>
                <a:gd name="T22" fmla="*/ 0 h 921"/>
                <a:gd name="T23" fmla="*/ 904 w 904"/>
                <a:gd name="T24" fmla="*/ 921 h 9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4" h="921">
                  <a:moveTo>
                    <a:pt x="904" y="0"/>
                  </a:moveTo>
                  <a:lnTo>
                    <a:pt x="750" y="150"/>
                  </a:lnTo>
                  <a:lnTo>
                    <a:pt x="597" y="301"/>
                  </a:lnTo>
                  <a:lnTo>
                    <a:pt x="446" y="453"/>
                  </a:lnTo>
                  <a:lnTo>
                    <a:pt x="296" y="608"/>
                  </a:lnTo>
                  <a:lnTo>
                    <a:pt x="147" y="764"/>
                  </a:lnTo>
                  <a:lnTo>
                    <a:pt x="0" y="921"/>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10" name="Freeform 36"/>
            <p:cNvSpPr/>
            <p:nvPr/>
          </p:nvSpPr>
          <p:spPr bwMode="auto">
            <a:xfrm>
              <a:off x="1811" y="1284"/>
              <a:ext cx="581" cy="802"/>
            </a:xfrm>
            <a:custGeom>
              <a:avLst/>
              <a:gdLst>
                <a:gd name="T0" fmla="*/ 36 w 1162"/>
                <a:gd name="T1" fmla="*/ 0 h 1603"/>
                <a:gd name="T2" fmla="*/ 36 w 1162"/>
                <a:gd name="T3" fmla="*/ 4 h 1603"/>
                <a:gd name="T4" fmla="*/ 35 w 1162"/>
                <a:gd name="T5" fmla="*/ 7 h 1603"/>
                <a:gd name="T6" fmla="*/ 34 w 1162"/>
                <a:gd name="T7" fmla="*/ 10 h 1603"/>
                <a:gd name="T8" fmla="*/ 33 w 1162"/>
                <a:gd name="T9" fmla="*/ 13 h 1603"/>
                <a:gd name="T10" fmla="*/ 31 w 1162"/>
                <a:gd name="T11" fmla="*/ 16 h 1603"/>
                <a:gd name="T12" fmla="*/ 29 w 1162"/>
                <a:gd name="T13" fmla="*/ 19 h 1603"/>
                <a:gd name="T14" fmla="*/ 28 w 1162"/>
                <a:gd name="T15" fmla="*/ 22 h 1603"/>
                <a:gd name="T16" fmla="*/ 27 w 1162"/>
                <a:gd name="T17" fmla="*/ 24 h 1603"/>
                <a:gd name="T18" fmla="*/ 25 w 1162"/>
                <a:gd name="T19" fmla="*/ 27 h 1603"/>
                <a:gd name="T20" fmla="*/ 23 w 1162"/>
                <a:gd name="T21" fmla="*/ 29 h 1603"/>
                <a:gd name="T22" fmla="*/ 22 w 1162"/>
                <a:gd name="T23" fmla="*/ 32 h 1603"/>
                <a:gd name="T24" fmla="*/ 20 w 1162"/>
                <a:gd name="T25" fmla="*/ 34 h 1603"/>
                <a:gd name="T26" fmla="*/ 18 w 1162"/>
                <a:gd name="T27" fmla="*/ 36 h 1603"/>
                <a:gd name="T28" fmla="*/ 17 w 1162"/>
                <a:gd name="T29" fmla="*/ 38 h 1603"/>
                <a:gd name="T30" fmla="*/ 14 w 1162"/>
                <a:gd name="T31" fmla="*/ 40 h 1603"/>
                <a:gd name="T32" fmla="*/ 12 w 1162"/>
                <a:gd name="T33" fmla="*/ 42 h 1603"/>
                <a:gd name="T34" fmla="*/ 9 w 1162"/>
                <a:gd name="T35" fmla="*/ 44 h 1603"/>
                <a:gd name="T36" fmla="*/ 7 w 1162"/>
                <a:gd name="T37" fmla="*/ 46 h 1603"/>
                <a:gd name="T38" fmla="*/ 5 w 1162"/>
                <a:gd name="T39" fmla="*/ 47 h 1603"/>
                <a:gd name="T40" fmla="*/ 2 w 1162"/>
                <a:gd name="T41" fmla="*/ 49 h 1603"/>
                <a:gd name="T42" fmla="*/ 0 w 1162"/>
                <a:gd name="T43" fmla="*/ 51 h 1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62"/>
                <a:gd name="T67" fmla="*/ 0 h 1603"/>
                <a:gd name="T68" fmla="*/ 1162 w 1162"/>
                <a:gd name="T69" fmla="*/ 1603 h 1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62" h="1603">
                  <a:moveTo>
                    <a:pt x="1162" y="0"/>
                  </a:moveTo>
                  <a:lnTo>
                    <a:pt x="1135" y="105"/>
                  </a:lnTo>
                  <a:lnTo>
                    <a:pt x="1105" y="207"/>
                  </a:lnTo>
                  <a:lnTo>
                    <a:pt x="1073" y="306"/>
                  </a:lnTo>
                  <a:lnTo>
                    <a:pt x="1037" y="402"/>
                  </a:lnTo>
                  <a:lnTo>
                    <a:pt x="999" y="495"/>
                  </a:lnTo>
                  <a:lnTo>
                    <a:pt x="958" y="586"/>
                  </a:lnTo>
                  <a:lnTo>
                    <a:pt x="914" y="674"/>
                  </a:lnTo>
                  <a:lnTo>
                    <a:pt x="867" y="759"/>
                  </a:lnTo>
                  <a:lnTo>
                    <a:pt x="817" y="841"/>
                  </a:lnTo>
                  <a:lnTo>
                    <a:pt x="765" y="920"/>
                  </a:lnTo>
                  <a:lnTo>
                    <a:pt x="710" y="996"/>
                  </a:lnTo>
                  <a:lnTo>
                    <a:pt x="651" y="1070"/>
                  </a:lnTo>
                  <a:lnTo>
                    <a:pt x="590" y="1140"/>
                  </a:lnTo>
                  <a:lnTo>
                    <a:pt x="527" y="1208"/>
                  </a:lnTo>
                  <a:lnTo>
                    <a:pt x="460" y="1273"/>
                  </a:lnTo>
                  <a:lnTo>
                    <a:pt x="390" y="1335"/>
                  </a:lnTo>
                  <a:lnTo>
                    <a:pt x="318" y="1395"/>
                  </a:lnTo>
                  <a:lnTo>
                    <a:pt x="243" y="1451"/>
                  </a:lnTo>
                  <a:lnTo>
                    <a:pt x="165" y="1504"/>
                  </a:lnTo>
                  <a:lnTo>
                    <a:pt x="84" y="1555"/>
                  </a:lnTo>
                  <a:lnTo>
                    <a:pt x="0" y="1603"/>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11" name="Freeform 37"/>
            <p:cNvSpPr/>
            <p:nvPr/>
          </p:nvSpPr>
          <p:spPr bwMode="auto">
            <a:xfrm>
              <a:off x="1489" y="1284"/>
              <a:ext cx="322" cy="802"/>
            </a:xfrm>
            <a:custGeom>
              <a:avLst/>
              <a:gdLst>
                <a:gd name="T0" fmla="*/ 20 w 646"/>
                <a:gd name="T1" fmla="*/ 51 h 1603"/>
                <a:gd name="T2" fmla="*/ 16 w 646"/>
                <a:gd name="T3" fmla="*/ 42 h 1603"/>
                <a:gd name="T4" fmla="*/ 13 w 646"/>
                <a:gd name="T5" fmla="*/ 34 h 1603"/>
                <a:gd name="T6" fmla="*/ 9 w 646"/>
                <a:gd name="T7" fmla="*/ 26 h 1603"/>
                <a:gd name="T8" fmla="*/ 6 w 646"/>
                <a:gd name="T9" fmla="*/ 17 h 1603"/>
                <a:gd name="T10" fmla="*/ 3 w 646"/>
                <a:gd name="T11" fmla="*/ 9 h 1603"/>
                <a:gd name="T12" fmla="*/ 0 w 646"/>
                <a:gd name="T13" fmla="*/ 0 h 1603"/>
                <a:gd name="T14" fmla="*/ 0 60000 65536"/>
                <a:gd name="T15" fmla="*/ 0 60000 65536"/>
                <a:gd name="T16" fmla="*/ 0 60000 65536"/>
                <a:gd name="T17" fmla="*/ 0 60000 65536"/>
                <a:gd name="T18" fmla="*/ 0 60000 65536"/>
                <a:gd name="T19" fmla="*/ 0 60000 65536"/>
                <a:gd name="T20" fmla="*/ 0 60000 65536"/>
                <a:gd name="T21" fmla="*/ 0 w 646"/>
                <a:gd name="T22" fmla="*/ 0 h 1603"/>
                <a:gd name="T23" fmla="*/ 646 w 646"/>
                <a:gd name="T24" fmla="*/ 1603 h 16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6" h="1603">
                  <a:moveTo>
                    <a:pt x="646" y="1603"/>
                  </a:moveTo>
                  <a:lnTo>
                    <a:pt x="534" y="1340"/>
                  </a:lnTo>
                  <a:lnTo>
                    <a:pt x="423" y="1074"/>
                  </a:lnTo>
                  <a:lnTo>
                    <a:pt x="315" y="807"/>
                  </a:lnTo>
                  <a:lnTo>
                    <a:pt x="209" y="539"/>
                  </a:lnTo>
                  <a:lnTo>
                    <a:pt x="104" y="271"/>
                  </a:lnTo>
                  <a:lnTo>
                    <a:pt x="0" y="0"/>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12" name="Freeform 38"/>
            <p:cNvSpPr/>
            <p:nvPr/>
          </p:nvSpPr>
          <p:spPr bwMode="auto">
            <a:xfrm>
              <a:off x="1940" y="1349"/>
              <a:ext cx="11" cy="396"/>
            </a:xfrm>
            <a:custGeom>
              <a:avLst/>
              <a:gdLst>
                <a:gd name="T0" fmla="*/ 1 w 21"/>
                <a:gd name="T1" fmla="*/ 0 h 792"/>
                <a:gd name="T2" fmla="*/ 1 w 21"/>
                <a:gd name="T3" fmla="*/ 3 h 792"/>
                <a:gd name="T4" fmla="*/ 1 w 21"/>
                <a:gd name="T5" fmla="*/ 6 h 792"/>
                <a:gd name="T6" fmla="*/ 1 w 21"/>
                <a:gd name="T7" fmla="*/ 10 h 792"/>
                <a:gd name="T8" fmla="*/ 1 w 21"/>
                <a:gd name="T9" fmla="*/ 12 h 792"/>
                <a:gd name="T10" fmla="*/ 1 w 21"/>
                <a:gd name="T11" fmla="*/ 14 h 792"/>
                <a:gd name="T12" fmla="*/ 1 w 21"/>
                <a:gd name="T13" fmla="*/ 18 h 792"/>
                <a:gd name="T14" fmla="*/ 1 w 21"/>
                <a:gd name="T15" fmla="*/ 20 h 792"/>
                <a:gd name="T16" fmla="*/ 1 w 21"/>
                <a:gd name="T17" fmla="*/ 23 h 792"/>
                <a:gd name="T18" fmla="*/ 0 w 21"/>
                <a:gd name="T19" fmla="*/ 25 h 7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792"/>
                <a:gd name="T32" fmla="*/ 21 w 21"/>
                <a:gd name="T33" fmla="*/ 792 h 7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792">
                  <a:moveTo>
                    <a:pt x="18" y="0"/>
                  </a:moveTo>
                  <a:lnTo>
                    <a:pt x="20" y="99"/>
                  </a:lnTo>
                  <a:lnTo>
                    <a:pt x="21" y="196"/>
                  </a:lnTo>
                  <a:lnTo>
                    <a:pt x="21" y="289"/>
                  </a:lnTo>
                  <a:lnTo>
                    <a:pt x="20" y="380"/>
                  </a:lnTo>
                  <a:lnTo>
                    <a:pt x="17" y="468"/>
                  </a:lnTo>
                  <a:lnTo>
                    <a:pt x="14" y="553"/>
                  </a:lnTo>
                  <a:lnTo>
                    <a:pt x="10" y="636"/>
                  </a:lnTo>
                  <a:lnTo>
                    <a:pt x="6" y="715"/>
                  </a:lnTo>
                  <a:lnTo>
                    <a:pt x="0" y="792"/>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13" name="Rectangle 39"/>
            <p:cNvSpPr>
              <a:spLocks noChangeArrowheads="1"/>
            </p:cNvSpPr>
            <p:nvPr/>
          </p:nvSpPr>
          <p:spPr bwMode="auto">
            <a:xfrm>
              <a:off x="2028" y="1597"/>
              <a:ext cx="7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14" name="Rectangle 40"/>
            <p:cNvSpPr>
              <a:spLocks noChangeArrowheads="1"/>
            </p:cNvSpPr>
            <p:nvPr/>
          </p:nvSpPr>
          <p:spPr bwMode="auto">
            <a:xfrm>
              <a:off x="2100" y="1677"/>
              <a:ext cx="46" cy="125"/>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3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5</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15" name="Rectangle 41"/>
            <p:cNvSpPr>
              <a:spLocks noChangeArrowheads="1"/>
            </p:cNvSpPr>
            <p:nvPr/>
          </p:nvSpPr>
          <p:spPr bwMode="auto">
            <a:xfrm>
              <a:off x="1668" y="2008"/>
              <a:ext cx="7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16" name="Rectangle 42"/>
            <p:cNvSpPr>
              <a:spLocks noChangeArrowheads="1"/>
            </p:cNvSpPr>
            <p:nvPr/>
          </p:nvSpPr>
          <p:spPr bwMode="auto">
            <a:xfrm>
              <a:off x="1740" y="2088"/>
              <a:ext cx="46" cy="125"/>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3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7</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17" name="Rectangle 43"/>
            <p:cNvSpPr>
              <a:spLocks noChangeArrowheads="1"/>
            </p:cNvSpPr>
            <p:nvPr/>
          </p:nvSpPr>
          <p:spPr bwMode="auto">
            <a:xfrm>
              <a:off x="2388" y="1800"/>
              <a:ext cx="7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18" name="Rectangle 44"/>
            <p:cNvSpPr>
              <a:spLocks noChangeArrowheads="1"/>
            </p:cNvSpPr>
            <p:nvPr/>
          </p:nvSpPr>
          <p:spPr bwMode="auto">
            <a:xfrm>
              <a:off x="2459" y="1880"/>
              <a:ext cx="46" cy="125"/>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3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6</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19" name="Rectangle 45"/>
            <p:cNvSpPr>
              <a:spLocks noChangeArrowheads="1"/>
            </p:cNvSpPr>
            <p:nvPr/>
          </p:nvSpPr>
          <p:spPr bwMode="auto">
            <a:xfrm>
              <a:off x="1373" y="1796"/>
              <a:ext cx="7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20" name="Rectangle 46"/>
            <p:cNvSpPr>
              <a:spLocks noChangeArrowheads="1"/>
            </p:cNvSpPr>
            <p:nvPr/>
          </p:nvSpPr>
          <p:spPr bwMode="auto">
            <a:xfrm>
              <a:off x="1445" y="1876"/>
              <a:ext cx="46" cy="125"/>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3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4</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21" name="Rectangle 47"/>
            <p:cNvSpPr>
              <a:spLocks noChangeArrowheads="1"/>
            </p:cNvSpPr>
            <p:nvPr/>
          </p:nvSpPr>
          <p:spPr bwMode="auto">
            <a:xfrm>
              <a:off x="1346" y="1151"/>
              <a:ext cx="7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22" name="Rectangle 48"/>
            <p:cNvSpPr>
              <a:spLocks noChangeArrowheads="1"/>
            </p:cNvSpPr>
            <p:nvPr/>
          </p:nvSpPr>
          <p:spPr bwMode="auto">
            <a:xfrm>
              <a:off x="1418" y="1231"/>
              <a:ext cx="46" cy="125"/>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3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1</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23" name="Rectangle 49"/>
            <p:cNvSpPr>
              <a:spLocks noChangeArrowheads="1"/>
            </p:cNvSpPr>
            <p:nvPr/>
          </p:nvSpPr>
          <p:spPr bwMode="auto">
            <a:xfrm>
              <a:off x="1853" y="1155"/>
              <a:ext cx="7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24" name="Rectangle 50"/>
            <p:cNvSpPr>
              <a:spLocks noChangeArrowheads="1"/>
            </p:cNvSpPr>
            <p:nvPr/>
          </p:nvSpPr>
          <p:spPr bwMode="auto">
            <a:xfrm>
              <a:off x="1925" y="1235"/>
              <a:ext cx="46" cy="125"/>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3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2</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25" name="Rectangle 51"/>
            <p:cNvSpPr>
              <a:spLocks noChangeArrowheads="1"/>
            </p:cNvSpPr>
            <p:nvPr/>
          </p:nvSpPr>
          <p:spPr bwMode="auto">
            <a:xfrm>
              <a:off x="2388" y="1162"/>
              <a:ext cx="7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26" name="Rectangle 52"/>
            <p:cNvSpPr>
              <a:spLocks noChangeArrowheads="1"/>
            </p:cNvSpPr>
            <p:nvPr/>
          </p:nvSpPr>
          <p:spPr bwMode="auto">
            <a:xfrm>
              <a:off x="2459" y="1242"/>
              <a:ext cx="46" cy="125"/>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3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3</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27" name="Rectangle 53"/>
            <p:cNvSpPr>
              <a:spLocks noChangeArrowheads="1"/>
            </p:cNvSpPr>
            <p:nvPr/>
          </p:nvSpPr>
          <p:spPr bwMode="auto">
            <a:xfrm>
              <a:off x="2120" y="2008"/>
              <a:ext cx="7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28" name="Rectangle 54"/>
            <p:cNvSpPr>
              <a:spLocks noChangeArrowheads="1"/>
            </p:cNvSpPr>
            <p:nvPr/>
          </p:nvSpPr>
          <p:spPr bwMode="auto">
            <a:xfrm>
              <a:off x="2192" y="2088"/>
              <a:ext cx="46" cy="125"/>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3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8</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29" name="Freeform 55"/>
            <p:cNvSpPr/>
            <p:nvPr/>
          </p:nvSpPr>
          <p:spPr bwMode="auto">
            <a:xfrm>
              <a:off x="1922" y="1718"/>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2"/>
                  </a:lnTo>
                  <a:lnTo>
                    <a:pt x="91" y="37"/>
                  </a:lnTo>
                  <a:lnTo>
                    <a:pt x="90" y="32"/>
                  </a:lnTo>
                  <a:lnTo>
                    <a:pt x="89" y="29"/>
                  </a:lnTo>
                  <a:lnTo>
                    <a:pt x="86" y="24"/>
                  </a:lnTo>
                  <a:lnTo>
                    <a:pt x="84" y="21"/>
                  </a:lnTo>
                  <a:lnTo>
                    <a:pt x="82" y="17"/>
                  </a:lnTo>
                  <a:lnTo>
                    <a:pt x="78" y="14"/>
                  </a:lnTo>
                  <a:lnTo>
                    <a:pt x="75" y="11"/>
                  </a:lnTo>
                  <a:lnTo>
                    <a:pt x="72" y="8"/>
                  </a:lnTo>
                  <a:lnTo>
                    <a:pt x="68" y="6"/>
                  </a:lnTo>
                  <a:lnTo>
                    <a:pt x="63" y="4"/>
                  </a:lnTo>
                  <a:lnTo>
                    <a:pt x="60" y="2"/>
                  </a:lnTo>
                  <a:lnTo>
                    <a:pt x="55" y="1"/>
                  </a:lnTo>
                  <a:lnTo>
                    <a:pt x="51" y="0"/>
                  </a:lnTo>
                  <a:lnTo>
                    <a:pt x="46" y="0"/>
                  </a:lnTo>
                  <a:lnTo>
                    <a:pt x="42" y="0"/>
                  </a:lnTo>
                  <a:lnTo>
                    <a:pt x="37" y="1"/>
                  </a:lnTo>
                  <a:lnTo>
                    <a:pt x="32" y="2"/>
                  </a:lnTo>
                  <a:lnTo>
                    <a:pt x="28" y="4"/>
                  </a:lnTo>
                  <a:lnTo>
                    <a:pt x="24" y="6"/>
                  </a:lnTo>
                  <a:lnTo>
                    <a:pt x="21" y="8"/>
                  </a:lnTo>
                  <a:lnTo>
                    <a:pt x="16" y="11"/>
                  </a:lnTo>
                  <a:lnTo>
                    <a:pt x="14" y="14"/>
                  </a:lnTo>
                  <a:lnTo>
                    <a:pt x="10" y="17"/>
                  </a:lnTo>
                  <a:lnTo>
                    <a:pt x="8" y="21"/>
                  </a:lnTo>
                  <a:lnTo>
                    <a:pt x="6" y="24"/>
                  </a:lnTo>
                  <a:lnTo>
                    <a:pt x="3" y="29"/>
                  </a:lnTo>
                  <a:lnTo>
                    <a:pt x="2" y="32"/>
                  </a:lnTo>
                  <a:lnTo>
                    <a:pt x="1" y="37"/>
                  </a:lnTo>
                  <a:lnTo>
                    <a:pt x="0" y="42"/>
                  </a:lnTo>
                  <a:lnTo>
                    <a:pt x="0" y="46"/>
                  </a:lnTo>
                  <a:lnTo>
                    <a:pt x="0" y="51"/>
                  </a:lnTo>
                  <a:lnTo>
                    <a:pt x="1" y="55"/>
                  </a:lnTo>
                  <a:lnTo>
                    <a:pt x="2" y="60"/>
                  </a:lnTo>
                  <a:lnTo>
                    <a:pt x="3" y="65"/>
                  </a:lnTo>
                  <a:lnTo>
                    <a:pt x="6" y="68"/>
                  </a:lnTo>
                  <a:lnTo>
                    <a:pt x="8" y="72"/>
                  </a:lnTo>
                  <a:lnTo>
                    <a:pt x="10" y="76"/>
                  </a:lnTo>
                  <a:lnTo>
                    <a:pt x="14" y="78"/>
                  </a:lnTo>
                  <a:lnTo>
                    <a:pt x="16" y="82"/>
                  </a:lnTo>
                  <a:lnTo>
                    <a:pt x="21" y="84"/>
                  </a:lnTo>
                  <a:lnTo>
                    <a:pt x="24" y="87"/>
                  </a:lnTo>
                  <a:lnTo>
                    <a:pt x="28" y="89"/>
                  </a:lnTo>
                  <a:lnTo>
                    <a:pt x="32" y="90"/>
                  </a:lnTo>
                  <a:lnTo>
                    <a:pt x="37" y="91"/>
                  </a:lnTo>
                  <a:lnTo>
                    <a:pt x="42" y="92"/>
                  </a:lnTo>
                  <a:lnTo>
                    <a:pt x="46" y="92"/>
                  </a:lnTo>
                  <a:lnTo>
                    <a:pt x="51" y="92"/>
                  </a:lnTo>
                  <a:lnTo>
                    <a:pt x="55" y="91"/>
                  </a:lnTo>
                  <a:lnTo>
                    <a:pt x="60" y="90"/>
                  </a:lnTo>
                  <a:lnTo>
                    <a:pt x="63" y="89"/>
                  </a:lnTo>
                  <a:lnTo>
                    <a:pt x="68" y="87"/>
                  </a:lnTo>
                  <a:lnTo>
                    <a:pt x="72" y="84"/>
                  </a:lnTo>
                  <a:lnTo>
                    <a:pt x="75" y="82"/>
                  </a:lnTo>
                  <a:lnTo>
                    <a:pt x="78" y="78"/>
                  </a:lnTo>
                  <a:lnTo>
                    <a:pt x="82" y="76"/>
                  </a:lnTo>
                  <a:lnTo>
                    <a:pt x="84" y="72"/>
                  </a:lnTo>
                  <a:lnTo>
                    <a:pt x="86" y="68"/>
                  </a:lnTo>
                  <a:lnTo>
                    <a:pt x="89" y="65"/>
                  </a:lnTo>
                  <a:lnTo>
                    <a:pt x="90" y="60"/>
                  </a:lnTo>
                  <a:lnTo>
                    <a:pt x="91" y="55"/>
                  </a:lnTo>
                  <a:lnTo>
                    <a:pt x="92" y="51"/>
                  </a:lnTo>
                  <a:lnTo>
                    <a:pt x="92" y="46"/>
                  </a:lnTo>
                  <a:close/>
                </a:path>
              </a:pathLst>
            </a:custGeom>
            <a:solidFill>
              <a:srgbClr val="FFFFFF"/>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30" name="Freeform 56"/>
            <p:cNvSpPr/>
            <p:nvPr/>
          </p:nvSpPr>
          <p:spPr bwMode="auto">
            <a:xfrm>
              <a:off x="1922" y="1718"/>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2"/>
                  </a:lnTo>
                  <a:lnTo>
                    <a:pt x="91" y="37"/>
                  </a:lnTo>
                  <a:lnTo>
                    <a:pt x="90" y="32"/>
                  </a:lnTo>
                  <a:lnTo>
                    <a:pt x="89" y="29"/>
                  </a:lnTo>
                  <a:lnTo>
                    <a:pt x="86" y="24"/>
                  </a:lnTo>
                  <a:lnTo>
                    <a:pt x="84" y="21"/>
                  </a:lnTo>
                  <a:lnTo>
                    <a:pt x="82" y="17"/>
                  </a:lnTo>
                  <a:lnTo>
                    <a:pt x="78" y="14"/>
                  </a:lnTo>
                  <a:lnTo>
                    <a:pt x="75" y="11"/>
                  </a:lnTo>
                  <a:lnTo>
                    <a:pt x="72" y="8"/>
                  </a:lnTo>
                  <a:lnTo>
                    <a:pt x="68" y="6"/>
                  </a:lnTo>
                  <a:lnTo>
                    <a:pt x="63" y="4"/>
                  </a:lnTo>
                  <a:lnTo>
                    <a:pt x="60" y="2"/>
                  </a:lnTo>
                  <a:lnTo>
                    <a:pt x="55" y="1"/>
                  </a:lnTo>
                  <a:lnTo>
                    <a:pt x="51" y="0"/>
                  </a:lnTo>
                  <a:lnTo>
                    <a:pt x="46" y="0"/>
                  </a:lnTo>
                  <a:lnTo>
                    <a:pt x="42" y="0"/>
                  </a:lnTo>
                  <a:lnTo>
                    <a:pt x="37" y="1"/>
                  </a:lnTo>
                  <a:lnTo>
                    <a:pt x="32" y="2"/>
                  </a:lnTo>
                  <a:lnTo>
                    <a:pt x="28" y="4"/>
                  </a:lnTo>
                  <a:lnTo>
                    <a:pt x="24" y="6"/>
                  </a:lnTo>
                  <a:lnTo>
                    <a:pt x="21" y="8"/>
                  </a:lnTo>
                  <a:lnTo>
                    <a:pt x="16" y="11"/>
                  </a:lnTo>
                  <a:lnTo>
                    <a:pt x="14" y="14"/>
                  </a:lnTo>
                  <a:lnTo>
                    <a:pt x="10" y="17"/>
                  </a:lnTo>
                  <a:lnTo>
                    <a:pt x="8" y="21"/>
                  </a:lnTo>
                  <a:lnTo>
                    <a:pt x="6" y="24"/>
                  </a:lnTo>
                  <a:lnTo>
                    <a:pt x="3" y="29"/>
                  </a:lnTo>
                  <a:lnTo>
                    <a:pt x="2" y="32"/>
                  </a:lnTo>
                  <a:lnTo>
                    <a:pt x="1" y="37"/>
                  </a:lnTo>
                  <a:lnTo>
                    <a:pt x="0" y="42"/>
                  </a:lnTo>
                  <a:lnTo>
                    <a:pt x="0" y="46"/>
                  </a:lnTo>
                  <a:lnTo>
                    <a:pt x="0" y="51"/>
                  </a:lnTo>
                  <a:lnTo>
                    <a:pt x="1" y="55"/>
                  </a:lnTo>
                  <a:lnTo>
                    <a:pt x="2" y="60"/>
                  </a:lnTo>
                  <a:lnTo>
                    <a:pt x="3" y="65"/>
                  </a:lnTo>
                  <a:lnTo>
                    <a:pt x="6" y="68"/>
                  </a:lnTo>
                  <a:lnTo>
                    <a:pt x="8" y="72"/>
                  </a:lnTo>
                  <a:lnTo>
                    <a:pt x="10" y="76"/>
                  </a:lnTo>
                  <a:lnTo>
                    <a:pt x="14" y="78"/>
                  </a:lnTo>
                  <a:lnTo>
                    <a:pt x="16" y="82"/>
                  </a:lnTo>
                  <a:lnTo>
                    <a:pt x="21" y="84"/>
                  </a:lnTo>
                  <a:lnTo>
                    <a:pt x="24" y="87"/>
                  </a:lnTo>
                  <a:lnTo>
                    <a:pt x="28" y="89"/>
                  </a:lnTo>
                  <a:lnTo>
                    <a:pt x="32" y="90"/>
                  </a:lnTo>
                  <a:lnTo>
                    <a:pt x="37" y="91"/>
                  </a:lnTo>
                  <a:lnTo>
                    <a:pt x="42" y="92"/>
                  </a:lnTo>
                  <a:lnTo>
                    <a:pt x="46" y="92"/>
                  </a:lnTo>
                  <a:lnTo>
                    <a:pt x="51" y="92"/>
                  </a:lnTo>
                  <a:lnTo>
                    <a:pt x="55" y="91"/>
                  </a:lnTo>
                  <a:lnTo>
                    <a:pt x="60" y="90"/>
                  </a:lnTo>
                  <a:lnTo>
                    <a:pt x="63" y="89"/>
                  </a:lnTo>
                  <a:lnTo>
                    <a:pt x="68" y="87"/>
                  </a:lnTo>
                  <a:lnTo>
                    <a:pt x="72" y="84"/>
                  </a:lnTo>
                  <a:lnTo>
                    <a:pt x="75" y="82"/>
                  </a:lnTo>
                  <a:lnTo>
                    <a:pt x="78" y="78"/>
                  </a:lnTo>
                  <a:lnTo>
                    <a:pt x="82" y="76"/>
                  </a:lnTo>
                  <a:lnTo>
                    <a:pt x="84" y="72"/>
                  </a:lnTo>
                  <a:lnTo>
                    <a:pt x="86" y="68"/>
                  </a:lnTo>
                  <a:lnTo>
                    <a:pt x="89" y="65"/>
                  </a:lnTo>
                  <a:lnTo>
                    <a:pt x="90" y="60"/>
                  </a:lnTo>
                  <a:lnTo>
                    <a:pt x="91" y="55"/>
                  </a:lnTo>
                  <a:lnTo>
                    <a:pt x="92" y="51"/>
                  </a:lnTo>
                  <a:lnTo>
                    <a:pt x="92" y="46"/>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31" name="Freeform 57"/>
            <p:cNvSpPr/>
            <p:nvPr/>
          </p:nvSpPr>
          <p:spPr bwMode="auto">
            <a:xfrm>
              <a:off x="1470" y="1266"/>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90" y="32"/>
                  </a:lnTo>
                  <a:lnTo>
                    <a:pt x="89" y="29"/>
                  </a:lnTo>
                  <a:lnTo>
                    <a:pt x="87" y="24"/>
                  </a:lnTo>
                  <a:lnTo>
                    <a:pt x="84" y="21"/>
                  </a:lnTo>
                  <a:lnTo>
                    <a:pt x="82" y="17"/>
                  </a:lnTo>
                  <a:lnTo>
                    <a:pt x="79" y="14"/>
                  </a:lnTo>
                  <a:lnTo>
                    <a:pt x="75" y="10"/>
                  </a:lnTo>
                  <a:lnTo>
                    <a:pt x="72" y="8"/>
                  </a:lnTo>
                  <a:lnTo>
                    <a:pt x="68" y="6"/>
                  </a:lnTo>
                  <a:lnTo>
                    <a:pt x="64" y="3"/>
                  </a:lnTo>
                  <a:lnTo>
                    <a:pt x="60" y="2"/>
                  </a:lnTo>
                  <a:lnTo>
                    <a:pt x="56" y="1"/>
                  </a:lnTo>
                  <a:lnTo>
                    <a:pt x="51" y="0"/>
                  </a:lnTo>
                  <a:lnTo>
                    <a:pt x="46" y="0"/>
                  </a:lnTo>
                  <a:lnTo>
                    <a:pt x="42" y="0"/>
                  </a:lnTo>
                  <a:lnTo>
                    <a:pt x="37" y="1"/>
                  </a:lnTo>
                  <a:lnTo>
                    <a:pt x="32" y="2"/>
                  </a:lnTo>
                  <a:lnTo>
                    <a:pt x="28" y="3"/>
                  </a:lnTo>
                  <a:lnTo>
                    <a:pt x="24" y="6"/>
                  </a:lnTo>
                  <a:lnTo>
                    <a:pt x="21" y="8"/>
                  </a:lnTo>
                  <a:lnTo>
                    <a:pt x="16" y="10"/>
                  </a:lnTo>
                  <a:lnTo>
                    <a:pt x="14" y="14"/>
                  </a:lnTo>
                  <a:lnTo>
                    <a:pt x="11" y="17"/>
                  </a:lnTo>
                  <a:lnTo>
                    <a:pt x="8" y="21"/>
                  </a:lnTo>
                  <a:lnTo>
                    <a:pt x="6" y="24"/>
                  </a:lnTo>
                  <a:lnTo>
                    <a:pt x="4" y="29"/>
                  </a:lnTo>
                  <a:lnTo>
                    <a:pt x="3" y="32"/>
                  </a:lnTo>
                  <a:lnTo>
                    <a:pt x="1" y="37"/>
                  </a:lnTo>
                  <a:lnTo>
                    <a:pt x="0" y="41"/>
                  </a:lnTo>
                  <a:lnTo>
                    <a:pt x="0" y="46"/>
                  </a:lnTo>
                  <a:lnTo>
                    <a:pt x="0" y="51"/>
                  </a:lnTo>
                  <a:lnTo>
                    <a:pt x="1" y="55"/>
                  </a:lnTo>
                  <a:lnTo>
                    <a:pt x="3" y="60"/>
                  </a:lnTo>
                  <a:lnTo>
                    <a:pt x="4" y="64"/>
                  </a:lnTo>
                  <a:lnTo>
                    <a:pt x="6" y="68"/>
                  </a:lnTo>
                  <a:lnTo>
                    <a:pt x="8" y="71"/>
                  </a:lnTo>
                  <a:lnTo>
                    <a:pt x="11" y="76"/>
                  </a:lnTo>
                  <a:lnTo>
                    <a:pt x="14" y="78"/>
                  </a:lnTo>
                  <a:lnTo>
                    <a:pt x="16" y="82"/>
                  </a:lnTo>
                  <a:lnTo>
                    <a:pt x="21" y="84"/>
                  </a:lnTo>
                  <a:lnTo>
                    <a:pt x="24" y="86"/>
                  </a:lnTo>
                  <a:lnTo>
                    <a:pt x="28" y="89"/>
                  </a:lnTo>
                  <a:lnTo>
                    <a:pt x="32" y="90"/>
                  </a:lnTo>
                  <a:lnTo>
                    <a:pt x="37" y="91"/>
                  </a:lnTo>
                  <a:lnTo>
                    <a:pt x="42" y="92"/>
                  </a:lnTo>
                  <a:lnTo>
                    <a:pt x="46" y="92"/>
                  </a:lnTo>
                  <a:lnTo>
                    <a:pt x="51" y="92"/>
                  </a:lnTo>
                  <a:lnTo>
                    <a:pt x="56" y="91"/>
                  </a:lnTo>
                  <a:lnTo>
                    <a:pt x="60" y="90"/>
                  </a:lnTo>
                  <a:lnTo>
                    <a:pt x="64" y="89"/>
                  </a:lnTo>
                  <a:lnTo>
                    <a:pt x="68" y="86"/>
                  </a:lnTo>
                  <a:lnTo>
                    <a:pt x="72" y="84"/>
                  </a:lnTo>
                  <a:lnTo>
                    <a:pt x="75" y="82"/>
                  </a:lnTo>
                  <a:lnTo>
                    <a:pt x="79" y="78"/>
                  </a:lnTo>
                  <a:lnTo>
                    <a:pt x="82" y="76"/>
                  </a:lnTo>
                  <a:lnTo>
                    <a:pt x="84" y="71"/>
                  </a:lnTo>
                  <a:lnTo>
                    <a:pt x="87" y="68"/>
                  </a:lnTo>
                  <a:lnTo>
                    <a:pt x="89" y="64"/>
                  </a:lnTo>
                  <a:lnTo>
                    <a:pt x="90" y="60"/>
                  </a:lnTo>
                  <a:lnTo>
                    <a:pt x="91" y="55"/>
                  </a:lnTo>
                  <a:lnTo>
                    <a:pt x="92" y="51"/>
                  </a:lnTo>
                  <a:lnTo>
                    <a:pt x="92" y="46"/>
                  </a:lnTo>
                  <a:close/>
                </a:path>
              </a:pathLst>
            </a:custGeom>
            <a:solidFill>
              <a:srgbClr val="FFFFFF"/>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32" name="Freeform 58"/>
            <p:cNvSpPr/>
            <p:nvPr/>
          </p:nvSpPr>
          <p:spPr bwMode="auto">
            <a:xfrm>
              <a:off x="1470" y="1266"/>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90" y="32"/>
                  </a:lnTo>
                  <a:lnTo>
                    <a:pt x="89" y="29"/>
                  </a:lnTo>
                  <a:lnTo>
                    <a:pt x="87" y="24"/>
                  </a:lnTo>
                  <a:lnTo>
                    <a:pt x="84" y="21"/>
                  </a:lnTo>
                  <a:lnTo>
                    <a:pt x="82" y="17"/>
                  </a:lnTo>
                  <a:lnTo>
                    <a:pt x="79" y="14"/>
                  </a:lnTo>
                  <a:lnTo>
                    <a:pt x="75" y="10"/>
                  </a:lnTo>
                  <a:lnTo>
                    <a:pt x="72" y="8"/>
                  </a:lnTo>
                  <a:lnTo>
                    <a:pt x="68" y="6"/>
                  </a:lnTo>
                  <a:lnTo>
                    <a:pt x="64" y="3"/>
                  </a:lnTo>
                  <a:lnTo>
                    <a:pt x="60" y="2"/>
                  </a:lnTo>
                  <a:lnTo>
                    <a:pt x="56" y="1"/>
                  </a:lnTo>
                  <a:lnTo>
                    <a:pt x="51" y="0"/>
                  </a:lnTo>
                  <a:lnTo>
                    <a:pt x="46" y="0"/>
                  </a:lnTo>
                  <a:lnTo>
                    <a:pt x="42" y="0"/>
                  </a:lnTo>
                  <a:lnTo>
                    <a:pt x="37" y="1"/>
                  </a:lnTo>
                  <a:lnTo>
                    <a:pt x="32" y="2"/>
                  </a:lnTo>
                  <a:lnTo>
                    <a:pt x="28" y="3"/>
                  </a:lnTo>
                  <a:lnTo>
                    <a:pt x="24" y="6"/>
                  </a:lnTo>
                  <a:lnTo>
                    <a:pt x="21" y="8"/>
                  </a:lnTo>
                  <a:lnTo>
                    <a:pt x="16" y="10"/>
                  </a:lnTo>
                  <a:lnTo>
                    <a:pt x="14" y="14"/>
                  </a:lnTo>
                  <a:lnTo>
                    <a:pt x="11" y="17"/>
                  </a:lnTo>
                  <a:lnTo>
                    <a:pt x="8" y="21"/>
                  </a:lnTo>
                  <a:lnTo>
                    <a:pt x="6" y="24"/>
                  </a:lnTo>
                  <a:lnTo>
                    <a:pt x="4" y="29"/>
                  </a:lnTo>
                  <a:lnTo>
                    <a:pt x="3" y="32"/>
                  </a:lnTo>
                  <a:lnTo>
                    <a:pt x="1" y="37"/>
                  </a:lnTo>
                  <a:lnTo>
                    <a:pt x="0" y="41"/>
                  </a:lnTo>
                  <a:lnTo>
                    <a:pt x="0" y="46"/>
                  </a:lnTo>
                  <a:lnTo>
                    <a:pt x="0" y="51"/>
                  </a:lnTo>
                  <a:lnTo>
                    <a:pt x="1" y="55"/>
                  </a:lnTo>
                  <a:lnTo>
                    <a:pt x="3" y="60"/>
                  </a:lnTo>
                  <a:lnTo>
                    <a:pt x="4" y="64"/>
                  </a:lnTo>
                  <a:lnTo>
                    <a:pt x="6" y="68"/>
                  </a:lnTo>
                  <a:lnTo>
                    <a:pt x="8" y="71"/>
                  </a:lnTo>
                  <a:lnTo>
                    <a:pt x="11" y="76"/>
                  </a:lnTo>
                  <a:lnTo>
                    <a:pt x="14" y="78"/>
                  </a:lnTo>
                  <a:lnTo>
                    <a:pt x="16" y="82"/>
                  </a:lnTo>
                  <a:lnTo>
                    <a:pt x="21" y="84"/>
                  </a:lnTo>
                  <a:lnTo>
                    <a:pt x="24" y="86"/>
                  </a:lnTo>
                  <a:lnTo>
                    <a:pt x="28" y="89"/>
                  </a:lnTo>
                  <a:lnTo>
                    <a:pt x="32" y="90"/>
                  </a:lnTo>
                  <a:lnTo>
                    <a:pt x="37" y="91"/>
                  </a:lnTo>
                  <a:lnTo>
                    <a:pt x="42" y="92"/>
                  </a:lnTo>
                  <a:lnTo>
                    <a:pt x="46" y="92"/>
                  </a:lnTo>
                  <a:lnTo>
                    <a:pt x="51" y="92"/>
                  </a:lnTo>
                  <a:lnTo>
                    <a:pt x="56" y="91"/>
                  </a:lnTo>
                  <a:lnTo>
                    <a:pt x="60" y="90"/>
                  </a:lnTo>
                  <a:lnTo>
                    <a:pt x="64" y="89"/>
                  </a:lnTo>
                  <a:lnTo>
                    <a:pt x="68" y="86"/>
                  </a:lnTo>
                  <a:lnTo>
                    <a:pt x="72" y="84"/>
                  </a:lnTo>
                  <a:lnTo>
                    <a:pt x="75" y="82"/>
                  </a:lnTo>
                  <a:lnTo>
                    <a:pt x="79" y="78"/>
                  </a:lnTo>
                  <a:lnTo>
                    <a:pt x="82" y="76"/>
                  </a:lnTo>
                  <a:lnTo>
                    <a:pt x="84" y="71"/>
                  </a:lnTo>
                  <a:lnTo>
                    <a:pt x="87" y="68"/>
                  </a:lnTo>
                  <a:lnTo>
                    <a:pt x="89" y="64"/>
                  </a:lnTo>
                  <a:lnTo>
                    <a:pt x="90" y="60"/>
                  </a:lnTo>
                  <a:lnTo>
                    <a:pt x="91" y="55"/>
                  </a:lnTo>
                  <a:lnTo>
                    <a:pt x="92" y="51"/>
                  </a:lnTo>
                  <a:lnTo>
                    <a:pt x="92" y="46"/>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33" name="Freeform 59"/>
            <p:cNvSpPr/>
            <p:nvPr/>
          </p:nvSpPr>
          <p:spPr bwMode="auto">
            <a:xfrm>
              <a:off x="2360" y="1266"/>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90" y="32"/>
                  </a:lnTo>
                  <a:lnTo>
                    <a:pt x="89" y="29"/>
                  </a:lnTo>
                  <a:lnTo>
                    <a:pt x="87" y="24"/>
                  </a:lnTo>
                  <a:lnTo>
                    <a:pt x="84" y="21"/>
                  </a:lnTo>
                  <a:lnTo>
                    <a:pt x="82" y="17"/>
                  </a:lnTo>
                  <a:lnTo>
                    <a:pt x="79" y="14"/>
                  </a:lnTo>
                  <a:lnTo>
                    <a:pt x="75" y="10"/>
                  </a:lnTo>
                  <a:lnTo>
                    <a:pt x="72" y="8"/>
                  </a:lnTo>
                  <a:lnTo>
                    <a:pt x="68" y="6"/>
                  </a:lnTo>
                  <a:lnTo>
                    <a:pt x="64" y="3"/>
                  </a:lnTo>
                  <a:lnTo>
                    <a:pt x="60" y="2"/>
                  </a:lnTo>
                  <a:lnTo>
                    <a:pt x="56" y="1"/>
                  </a:lnTo>
                  <a:lnTo>
                    <a:pt x="51" y="0"/>
                  </a:lnTo>
                  <a:lnTo>
                    <a:pt x="46" y="0"/>
                  </a:lnTo>
                  <a:lnTo>
                    <a:pt x="42" y="0"/>
                  </a:lnTo>
                  <a:lnTo>
                    <a:pt x="37" y="1"/>
                  </a:lnTo>
                  <a:lnTo>
                    <a:pt x="32" y="2"/>
                  </a:lnTo>
                  <a:lnTo>
                    <a:pt x="28" y="3"/>
                  </a:lnTo>
                  <a:lnTo>
                    <a:pt x="24" y="6"/>
                  </a:lnTo>
                  <a:lnTo>
                    <a:pt x="21" y="8"/>
                  </a:lnTo>
                  <a:lnTo>
                    <a:pt x="16" y="10"/>
                  </a:lnTo>
                  <a:lnTo>
                    <a:pt x="14" y="14"/>
                  </a:lnTo>
                  <a:lnTo>
                    <a:pt x="11" y="17"/>
                  </a:lnTo>
                  <a:lnTo>
                    <a:pt x="8" y="21"/>
                  </a:lnTo>
                  <a:lnTo>
                    <a:pt x="6" y="24"/>
                  </a:lnTo>
                  <a:lnTo>
                    <a:pt x="4" y="29"/>
                  </a:lnTo>
                  <a:lnTo>
                    <a:pt x="2" y="32"/>
                  </a:lnTo>
                  <a:lnTo>
                    <a:pt x="1" y="37"/>
                  </a:lnTo>
                  <a:lnTo>
                    <a:pt x="0" y="41"/>
                  </a:lnTo>
                  <a:lnTo>
                    <a:pt x="0" y="46"/>
                  </a:lnTo>
                  <a:lnTo>
                    <a:pt x="0" y="51"/>
                  </a:lnTo>
                  <a:lnTo>
                    <a:pt x="1" y="55"/>
                  </a:lnTo>
                  <a:lnTo>
                    <a:pt x="2" y="60"/>
                  </a:lnTo>
                  <a:lnTo>
                    <a:pt x="4" y="64"/>
                  </a:lnTo>
                  <a:lnTo>
                    <a:pt x="6" y="68"/>
                  </a:lnTo>
                  <a:lnTo>
                    <a:pt x="8" y="71"/>
                  </a:lnTo>
                  <a:lnTo>
                    <a:pt x="11" y="76"/>
                  </a:lnTo>
                  <a:lnTo>
                    <a:pt x="14" y="78"/>
                  </a:lnTo>
                  <a:lnTo>
                    <a:pt x="16" y="82"/>
                  </a:lnTo>
                  <a:lnTo>
                    <a:pt x="21" y="84"/>
                  </a:lnTo>
                  <a:lnTo>
                    <a:pt x="24" y="86"/>
                  </a:lnTo>
                  <a:lnTo>
                    <a:pt x="28" y="89"/>
                  </a:lnTo>
                  <a:lnTo>
                    <a:pt x="32" y="90"/>
                  </a:lnTo>
                  <a:lnTo>
                    <a:pt x="37" y="91"/>
                  </a:lnTo>
                  <a:lnTo>
                    <a:pt x="42" y="92"/>
                  </a:lnTo>
                  <a:lnTo>
                    <a:pt x="46" y="92"/>
                  </a:lnTo>
                  <a:lnTo>
                    <a:pt x="51" y="92"/>
                  </a:lnTo>
                  <a:lnTo>
                    <a:pt x="56" y="91"/>
                  </a:lnTo>
                  <a:lnTo>
                    <a:pt x="60" y="90"/>
                  </a:lnTo>
                  <a:lnTo>
                    <a:pt x="64" y="89"/>
                  </a:lnTo>
                  <a:lnTo>
                    <a:pt x="68" y="86"/>
                  </a:lnTo>
                  <a:lnTo>
                    <a:pt x="72" y="84"/>
                  </a:lnTo>
                  <a:lnTo>
                    <a:pt x="75" y="82"/>
                  </a:lnTo>
                  <a:lnTo>
                    <a:pt x="79" y="78"/>
                  </a:lnTo>
                  <a:lnTo>
                    <a:pt x="82" y="76"/>
                  </a:lnTo>
                  <a:lnTo>
                    <a:pt x="84" y="71"/>
                  </a:lnTo>
                  <a:lnTo>
                    <a:pt x="87" y="68"/>
                  </a:lnTo>
                  <a:lnTo>
                    <a:pt x="89" y="64"/>
                  </a:lnTo>
                  <a:lnTo>
                    <a:pt x="90" y="60"/>
                  </a:lnTo>
                  <a:lnTo>
                    <a:pt x="91" y="55"/>
                  </a:lnTo>
                  <a:lnTo>
                    <a:pt x="92" y="51"/>
                  </a:lnTo>
                  <a:lnTo>
                    <a:pt x="92" y="46"/>
                  </a:lnTo>
                  <a:close/>
                </a:path>
              </a:pathLst>
            </a:custGeom>
            <a:solidFill>
              <a:srgbClr val="FFFFFF"/>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34" name="Freeform 60"/>
            <p:cNvSpPr/>
            <p:nvPr/>
          </p:nvSpPr>
          <p:spPr bwMode="auto">
            <a:xfrm>
              <a:off x="2360" y="1266"/>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90" y="32"/>
                  </a:lnTo>
                  <a:lnTo>
                    <a:pt x="89" y="29"/>
                  </a:lnTo>
                  <a:lnTo>
                    <a:pt x="87" y="24"/>
                  </a:lnTo>
                  <a:lnTo>
                    <a:pt x="84" y="21"/>
                  </a:lnTo>
                  <a:lnTo>
                    <a:pt x="82" y="17"/>
                  </a:lnTo>
                  <a:lnTo>
                    <a:pt x="79" y="14"/>
                  </a:lnTo>
                  <a:lnTo>
                    <a:pt x="75" y="10"/>
                  </a:lnTo>
                  <a:lnTo>
                    <a:pt x="72" y="8"/>
                  </a:lnTo>
                  <a:lnTo>
                    <a:pt x="68" y="6"/>
                  </a:lnTo>
                  <a:lnTo>
                    <a:pt x="64" y="3"/>
                  </a:lnTo>
                  <a:lnTo>
                    <a:pt x="60" y="2"/>
                  </a:lnTo>
                  <a:lnTo>
                    <a:pt x="56" y="1"/>
                  </a:lnTo>
                  <a:lnTo>
                    <a:pt x="51" y="0"/>
                  </a:lnTo>
                  <a:lnTo>
                    <a:pt x="46" y="0"/>
                  </a:lnTo>
                  <a:lnTo>
                    <a:pt x="42" y="0"/>
                  </a:lnTo>
                  <a:lnTo>
                    <a:pt x="37" y="1"/>
                  </a:lnTo>
                  <a:lnTo>
                    <a:pt x="32" y="2"/>
                  </a:lnTo>
                  <a:lnTo>
                    <a:pt x="28" y="3"/>
                  </a:lnTo>
                  <a:lnTo>
                    <a:pt x="24" y="6"/>
                  </a:lnTo>
                  <a:lnTo>
                    <a:pt x="21" y="8"/>
                  </a:lnTo>
                  <a:lnTo>
                    <a:pt x="16" y="10"/>
                  </a:lnTo>
                  <a:lnTo>
                    <a:pt x="14" y="14"/>
                  </a:lnTo>
                  <a:lnTo>
                    <a:pt x="11" y="17"/>
                  </a:lnTo>
                  <a:lnTo>
                    <a:pt x="8" y="21"/>
                  </a:lnTo>
                  <a:lnTo>
                    <a:pt x="6" y="24"/>
                  </a:lnTo>
                  <a:lnTo>
                    <a:pt x="4" y="29"/>
                  </a:lnTo>
                  <a:lnTo>
                    <a:pt x="2" y="32"/>
                  </a:lnTo>
                  <a:lnTo>
                    <a:pt x="1" y="37"/>
                  </a:lnTo>
                  <a:lnTo>
                    <a:pt x="0" y="41"/>
                  </a:lnTo>
                  <a:lnTo>
                    <a:pt x="0" y="46"/>
                  </a:lnTo>
                  <a:lnTo>
                    <a:pt x="0" y="51"/>
                  </a:lnTo>
                  <a:lnTo>
                    <a:pt x="1" y="55"/>
                  </a:lnTo>
                  <a:lnTo>
                    <a:pt x="2" y="60"/>
                  </a:lnTo>
                  <a:lnTo>
                    <a:pt x="4" y="64"/>
                  </a:lnTo>
                  <a:lnTo>
                    <a:pt x="6" y="68"/>
                  </a:lnTo>
                  <a:lnTo>
                    <a:pt x="8" y="71"/>
                  </a:lnTo>
                  <a:lnTo>
                    <a:pt x="11" y="76"/>
                  </a:lnTo>
                  <a:lnTo>
                    <a:pt x="14" y="78"/>
                  </a:lnTo>
                  <a:lnTo>
                    <a:pt x="16" y="82"/>
                  </a:lnTo>
                  <a:lnTo>
                    <a:pt x="21" y="84"/>
                  </a:lnTo>
                  <a:lnTo>
                    <a:pt x="24" y="86"/>
                  </a:lnTo>
                  <a:lnTo>
                    <a:pt x="28" y="89"/>
                  </a:lnTo>
                  <a:lnTo>
                    <a:pt x="32" y="90"/>
                  </a:lnTo>
                  <a:lnTo>
                    <a:pt x="37" y="91"/>
                  </a:lnTo>
                  <a:lnTo>
                    <a:pt x="42" y="92"/>
                  </a:lnTo>
                  <a:lnTo>
                    <a:pt x="46" y="92"/>
                  </a:lnTo>
                  <a:lnTo>
                    <a:pt x="51" y="92"/>
                  </a:lnTo>
                  <a:lnTo>
                    <a:pt x="56" y="91"/>
                  </a:lnTo>
                  <a:lnTo>
                    <a:pt x="60" y="90"/>
                  </a:lnTo>
                  <a:lnTo>
                    <a:pt x="64" y="89"/>
                  </a:lnTo>
                  <a:lnTo>
                    <a:pt x="68" y="86"/>
                  </a:lnTo>
                  <a:lnTo>
                    <a:pt x="72" y="84"/>
                  </a:lnTo>
                  <a:lnTo>
                    <a:pt x="75" y="82"/>
                  </a:lnTo>
                  <a:lnTo>
                    <a:pt x="79" y="78"/>
                  </a:lnTo>
                  <a:lnTo>
                    <a:pt x="82" y="76"/>
                  </a:lnTo>
                  <a:lnTo>
                    <a:pt x="84" y="71"/>
                  </a:lnTo>
                  <a:lnTo>
                    <a:pt x="87" y="68"/>
                  </a:lnTo>
                  <a:lnTo>
                    <a:pt x="89" y="64"/>
                  </a:lnTo>
                  <a:lnTo>
                    <a:pt x="90" y="60"/>
                  </a:lnTo>
                  <a:lnTo>
                    <a:pt x="91" y="55"/>
                  </a:lnTo>
                  <a:lnTo>
                    <a:pt x="92" y="51"/>
                  </a:lnTo>
                  <a:lnTo>
                    <a:pt x="92" y="46"/>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35" name="Freeform 61"/>
            <p:cNvSpPr/>
            <p:nvPr/>
          </p:nvSpPr>
          <p:spPr bwMode="auto">
            <a:xfrm>
              <a:off x="1465" y="1810"/>
              <a:ext cx="47" cy="46"/>
            </a:xfrm>
            <a:custGeom>
              <a:avLst/>
              <a:gdLst>
                <a:gd name="T0" fmla="*/ 3 w 92"/>
                <a:gd name="T1" fmla="*/ 1 h 93"/>
                <a:gd name="T2" fmla="*/ 3 w 92"/>
                <a:gd name="T3" fmla="*/ 1 h 93"/>
                <a:gd name="T4" fmla="*/ 3 w 92"/>
                <a:gd name="T5" fmla="*/ 0 h 93"/>
                <a:gd name="T6" fmla="*/ 3 w 92"/>
                <a:gd name="T7" fmla="*/ 0 h 93"/>
                <a:gd name="T8" fmla="*/ 3 w 92"/>
                <a:gd name="T9" fmla="*/ 0 h 93"/>
                <a:gd name="T10" fmla="*/ 3 w 92"/>
                <a:gd name="T11" fmla="*/ 0 h 93"/>
                <a:gd name="T12" fmla="*/ 2 w 92"/>
                <a:gd name="T13" fmla="*/ 0 h 93"/>
                <a:gd name="T14" fmla="*/ 2 w 92"/>
                <a:gd name="T15" fmla="*/ 0 h 93"/>
                <a:gd name="T16" fmla="*/ 2 w 92"/>
                <a:gd name="T17" fmla="*/ 0 h 93"/>
                <a:gd name="T18" fmla="*/ 1 w 92"/>
                <a:gd name="T19" fmla="*/ 0 h 93"/>
                <a:gd name="T20" fmla="*/ 1 w 92"/>
                <a:gd name="T21" fmla="*/ 0 h 93"/>
                <a:gd name="T22" fmla="*/ 1 w 92"/>
                <a:gd name="T23" fmla="*/ 0 h 93"/>
                <a:gd name="T24" fmla="*/ 1 w 92"/>
                <a:gd name="T25" fmla="*/ 0 h 93"/>
                <a:gd name="T26" fmla="*/ 1 w 92"/>
                <a:gd name="T27" fmla="*/ 0 h 93"/>
                <a:gd name="T28" fmla="*/ 1 w 92"/>
                <a:gd name="T29" fmla="*/ 1 h 93"/>
                <a:gd name="T30" fmla="*/ 0 w 92"/>
                <a:gd name="T31" fmla="*/ 1 h 93"/>
                <a:gd name="T32" fmla="*/ 0 w 92"/>
                <a:gd name="T33" fmla="*/ 1 h 93"/>
                <a:gd name="T34" fmla="*/ 1 w 92"/>
                <a:gd name="T35" fmla="*/ 1 h 93"/>
                <a:gd name="T36" fmla="*/ 1 w 92"/>
                <a:gd name="T37" fmla="*/ 2 h 93"/>
                <a:gd name="T38" fmla="*/ 1 w 92"/>
                <a:gd name="T39" fmla="*/ 2 h 93"/>
                <a:gd name="T40" fmla="*/ 1 w 92"/>
                <a:gd name="T41" fmla="*/ 2 h 93"/>
                <a:gd name="T42" fmla="*/ 1 w 92"/>
                <a:gd name="T43" fmla="*/ 2 h 93"/>
                <a:gd name="T44" fmla="*/ 1 w 92"/>
                <a:gd name="T45" fmla="*/ 2 h 93"/>
                <a:gd name="T46" fmla="*/ 2 w 92"/>
                <a:gd name="T47" fmla="*/ 2 h 93"/>
                <a:gd name="T48" fmla="*/ 2 w 92"/>
                <a:gd name="T49" fmla="*/ 2 h 93"/>
                <a:gd name="T50" fmla="*/ 2 w 92"/>
                <a:gd name="T51" fmla="*/ 2 h 93"/>
                <a:gd name="T52" fmla="*/ 3 w 92"/>
                <a:gd name="T53" fmla="*/ 2 h 93"/>
                <a:gd name="T54" fmla="*/ 3 w 92"/>
                <a:gd name="T55" fmla="*/ 2 h 93"/>
                <a:gd name="T56" fmla="*/ 3 w 92"/>
                <a:gd name="T57" fmla="*/ 2 h 93"/>
                <a:gd name="T58" fmla="*/ 3 w 92"/>
                <a:gd name="T59" fmla="*/ 2 h 93"/>
                <a:gd name="T60" fmla="*/ 3 w 92"/>
                <a:gd name="T61" fmla="*/ 1 h 93"/>
                <a:gd name="T62" fmla="*/ 3 w 92"/>
                <a:gd name="T63" fmla="*/ 1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3"/>
                <a:gd name="T98" fmla="*/ 92 w 92"/>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3">
                  <a:moveTo>
                    <a:pt x="92" y="47"/>
                  </a:moveTo>
                  <a:lnTo>
                    <a:pt x="92" y="42"/>
                  </a:lnTo>
                  <a:lnTo>
                    <a:pt x="91" y="37"/>
                  </a:lnTo>
                  <a:lnTo>
                    <a:pt x="90" y="33"/>
                  </a:lnTo>
                  <a:lnTo>
                    <a:pt x="89" y="29"/>
                  </a:lnTo>
                  <a:lnTo>
                    <a:pt x="86" y="25"/>
                  </a:lnTo>
                  <a:lnTo>
                    <a:pt x="84" y="21"/>
                  </a:lnTo>
                  <a:lnTo>
                    <a:pt x="82" y="18"/>
                  </a:lnTo>
                  <a:lnTo>
                    <a:pt x="78" y="14"/>
                  </a:lnTo>
                  <a:lnTo>
                    <a:pt x="75" y="11"/>
                  </a:lnTo>
                  <a:lnTo>
                    <a:pt x="71" y="9"/>
                  </a:lnTo>
                  <a:lnTo>
                    <a:pt x="68" y="6"/>
                  </a:lnTo>
                  <a:lnTo>
                    <a:pt x="63" y="4"/>
                  </a:lnTo>
                  <a:lnTo>
                    <a:pt x="60" y="3"/>
                  </a:lnTo>
                  <a:lnTo>
                    <a:pt x="55" y="2"/>
                  </a:lnTo>
                  <a:lnTo>
                    <a:pt x="51" y="0"/>
                  </a:lnTo>
                  <a:lnTo>
                    <a:pt x="46" y="0"/>
                  </a:lnTo>
                  <a:lnTo>
                    <a:pt x="41" y="0"/>
                  </a:lnTo>
                  <a:lnTo>
                    <a:pt x="37" y="2"/>
                  </a:lnTo>
                  <a:lnTo>
                    <a:pt x="32" y="3"/>
                  </a:lnTo>
                  <a:lnTo>
                    <a:pt x="28" y="4"/>
                  </a:lnTo>
                  <a:lnTo>
                    <a:pt x="24" y="6"/>
                  </a:lnTo>
                  <a:lnTo>
                    <a:pt x="21" y="9"/>
                  </a:lnTo>
                  <a:lnTo>
                    <a:pt x="16" y="11"/>
                  </a:lnTo>
                  <a:lnTo>
                    <a:pt x="14" y="14"/>
                  </a:lnTo>
                  <a:lnTo>
                    <a:pt x="10" y="18"/>
                  </a:lnTo>
                  <a:lnTo>
                    <a:pt x="8" y="21"/>
                  </a:lnTo>
                  <a:lnTo>
                    <a:pt x="6" y="25"/>
                  </a:lnTo>
                  <a:lnTo>
                    <a:pt x="3" y="29"/>
                  </a:lnTo>
                  <a:lnTo>
                    <a:pt x="2" y="33"/>
                  </a:lnTo>
                  <a:lnTo>
                    <a:pt x="1" y="37"/>
                  </a:lnTo>
                  <a:lnTo>
                    <a:pt x="0" y="42"/>
                  </a:lnTo>
                  <a:lnTo>
                    <a:pt x="0" y="47"/>
                  </a:lnTo>
                  <a:lnTo>
                    <a:pt x="0" y="51"/>
                  </a:lnTo>
                  <a:lnTo>
                    <a:pt x="1" y="56"/>
                  </a:lnTo>
                  <a:lnTo>
                    <a:pt x="2" y="60"/>
                  </a:lnTo>
                  <a:lnTo>
                    <a:pt x="3" y="65"/>
                  </a:lnTo>
                  <a:lnTo>
                    <a:pt x="6" y="68"/>
                  </a:lnTo>
                  <a:lnTo>
                    <a:pt x="8" y="72"/>
                  </a:lnTo>
                  <a:lnTo>
                    <a:pt x="10" y="77"/>
                  </a:lnTo>
                  <a:lnTo>
                    <a:pt x="14" y="79"/>
                  </a:lnTo>
                  <a:lnTo>
                    <a:pt x="16" y="82"/>
                  </a:lnTo>
                  <a:lnTo>
                    <a:pt x="21" y="85"/>
                  </a:lnTo>
                  <a:lnTo>
                    <a:pt x="24" y="87"/>
                  </a:lnTo>
                  <a:lnTo>
                    <a:pt x="28" y="89"/>
                  </a:lnTo>
                  <a:lnTo>
                    <a:pt x="32" y="90"/>
                  </a:lnTo>
                  <a:lnTo>
                    <a:pt x="37" y="91"/>
                  </a:lnTo>
                  <a:lnTo>
                    <a:pt x="41" y="93"/>
                  </a:lnTo>
                  <a:lnTo>
                    <a:pt x="46" y="93"/>
                  </a:lnTo>
                  <a:lnTo>
                    <a:pt x="51" y="93"/>
                  </a:lnTo>
                  <a:lnTo>
                    <a:pt x="55" y="91"/>
                  </a:lnTo>
                  <a:lnTo>
                    <a:pt x="60" y="90"/>
                  </a:lnTo>
                  <a:lnTo>
                    <a:pt x="63" y="89"/>
                  </a:lnTo>
                  <a:lnTo>
                    <a:pt x="68" y="87"/>
                  </a:lnTo>
                  <a:lnTo>
                    <a:pt x="71" y="85"/>
                  </a:lnTo>
                  <a:lnTo>
                    <a:pt x="75" y="82"/>
                  </a:lnTo>
                  <a:lnTo>
                    <a:pt x="78" y="79"/>
                  </a:lnTo>
                  <a:lnTo>
                    <a:pt x="82" y="77"/>
                  </a:lnTo>
                  <a:lnTo>
                    <a:pt x="84" y="72"/>
                  </a:lnTo>
                  <a:lnTo>
                    <a:pt x="86" y="68"/>
                  </a:lnTo>
                  <a:lnTo>
                    <a:pt x="89" y="65"/>
                  </a:lnTo>
                  <a:lnTo>
                    <a:pt x="90" y="60"/>
                  </a:lnTo>
                  <a:lnTo>
                    <a:pt x="91" y="56"/>
                  </a:lnTo>
                  <a:lnTo>
                    <a:pt x="92" y="51"/>
                  </a:lnTo>
                  <a:lnTo>
                    <a:pt x="92" y="47"/>
                  </a:lnTo>
                  <a:close/>
                </a:path>
              </a:pathLst>
            </a:custGeom>
            <a:solidFill>
              <a:srgbClr val="FFFFFF"/>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36" name="Freeform 62"/>
            <p:cNvSpPr/>
            <p:nvPr/>
          </p:nvSpPr>
          <p:spPr bwMode="auto">
            <a:xfrm>
              <a:off x="1465" y="1810"/>
              <a:ext cx="47" cy="46"/>
            </a:xfrm>
            <a:custGeom>
              <a:avLst/>
              <a:gdLst>
                <a:gd name="T0" fmla="*/ 3 w 92"/>
                <a:gd name="T1" fmla="*/ 1 h 93"/>
                <a:gd name="T2" fmla="*/ 3 w 92"/>
                <a:gd name="T3" fmla="*/ 1 h 93"/>
                <a:gd name="T4" fmla="*/ 3 w 92"/>
                <a:gd name="T5" fmla="*/ 0 h 93"/>
                <a:gd name="T6" fmla="*/ 3 w 92"/>
                <a:gd name="T7" fmla="*/ 0 h 93"/>
                <a:gd name="T8" fmla="*/ 3 w 92"/>
                <a:gd name="T9" fmla="*/ 0 h 93"/>
                <a:gd name="T10" fmla="*/ 3 w 92"/>
                <a:gd name="T11" fmla="*/ 0 h 93"/>
                <a:gd name="T12" fmla="*/ 2 w 92"/>
                <a:gd name="T13" fmla="*/ 0 h 93"/>
                <a:gd name="T14" fmla="*/ 2 w 92"/>
                <a:gd name="T15" fmla="*/ 0 h 93"/>
                <a:gd name="T16" fmla="*/ 2 w 92"/>
                <a:gd name="T17" fmla="*/ 0 h 93"/>
                <a:gd name="T18" fmla="*/ 1 w 92"/>
                <a:gd name="T19" fmla="*/ 0 h 93"/>
                <a:gd name="T20" fmla="*/ 1 w 92"/>
                <a:gd name="T21" fmla="*/ 0 h 93"/>
                <a:gd name="T22" fmla="*/ 1 w 92"/>
                <a:gd name="T23" fmla="*/ 0 h 93"/>
                <a:gd name="T24" fmla="*/ 1 w 92"/>
                <a:gd name="T25" fmla="*/ 0 h 93"/>
                <a:gd name="T26" fmla="*/ 1 w 92"/>
                <a:gd name="T27" fmla="*/ 0 h 93"/>
                <a:gd name="T28" fmla="*/ 1 w 92"/>
                <a:gd name="T29" fmla="*/ 1 h 93"/>
                <a:gd name="T30" fmla="*/ 0 w 92"/>
                <a:gd name="T31" fmla="*/ 1 h 93"/>
                <a:gd name="T32" fmla="*/ 0 w 92"/>
                <a:gd name="T33" fmla="*/ 1 h 93"/>
                <a:gd name="T34" fmla="*/ 1 w 92"/>
                <a:gd name="T35" fmla="*/ 1 h 93"/>
                <a:gd name="T36" fmla="*/ 1 w 92"/>
                <a:gd name="T37" fmla="*/ 2 h 93"/>
                <a:gd name="T38" fmla="*/ 1 w 92"/>
                <a:gd name="T39" fmla="*/ 2 h 93"/>
                <a:gd name="T40" fmla="*/ 1 w 92"/>
                <a:gd name="T41" fmla="*/ 2 h 93"/>
                <a:gd name="T42" fmla="*/ 1 w 92"/>
                <a:gd name="T43" fmla="*/ 2 h 93"/>
                <a:gd name="T44" fmla="*/ 1 w 92"/>
                <a:gd name="T45" fmla="*/ 2 h 93"/>
                <a:gd name="T46" fmla="*/ 2 w 92"/>
                <a:gd name="T47" fmla="*/ 2 h 93"/>
                <a:gd name="T48" fmla="*/ 2 w 92"/>
                <a:gd name="T49" fmla="*/ 2 h 93"/>
                <a:gd name="T50" fmla="*/ 2 w 92"/>
                <a:gd name="T51" fmla="*/ 2 h 93"/>
                <a:gd name="T52" fmla="*/ 3 w 92"/>
                <a:gd name="T53" fmla="*/ 2 h 93"/>
                <a:gd name="T54" fmla="*/ 3 w 92"/>
                <a:gd name="T55" fmla="*/ 2 h 93"/>
                <a:gd name="T56" fmla="*/ 3 w 92"/>
                <a:gd name="T57" fmla="*/ 2 h 93"/>
                <a:gd name="T58" fmla="*/ 3 w 92"/>
                <a:gd name="T59" fmla="*/ 2 h 93"/>
                <a:gd name="T60" fmla="*/ 3 w 92"/>
                <a:gd name="T61" fmla="*/ 1 h 93"/>
                <a:gd name="T62" fmla="*/ 3 w 92"/>
                <a:gd name="T63" fmla="*/ 1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3"/>
                <a:gd name="T98" fmla="*/ 92 w 92"/>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3">
                  <a:moveTo>
                    <a:pt x="92" y="47"/>
                  </a:moveTo>
                  <a:lnTo>
                    <a:pt x="92" y="42"/>
                  </a:lnTo>
                  <a:lnTo>
                    <a:pt x="91" y="37"/>
                  </a:lnTo>
                  <a:lnTo>
                    <a:pt x="90" y="33"/>
                  </a:lnTo>
                  <a:lnTo>
                    <a:pt x="89" y="29"/>
                  </a:lnTo>
                  <a:lnTo>
                    <a:pt x="86" y="25"/>
                  </a:lnTo>
                  <a:lnTo>
                    <a:pt x="84" y="21"/>
                  </a:lnTo>
                  <a:lnTo>
                    <a:pt x="82" y="18"/>
                  </a:lnTo>
                  <a:lnTo>
                    <a:pt x="78" y="14"/>
                  </a:lnTo>
                  <a:lnTo>
                    <a:pt x="75" y="11"/>
                  </a:lnTo>
                  <a:lnTo>
                    <a:pt x="71" y="9"/>
                  </a:lnTo>
                  <a:lnTo>
                    <a:pt x="68" y="6"/>
                  </a:lnTo>
                  <a:lnTo>
                    <a:pt x="63" y="4"/>
                  </a:lnTo>
                  <a:lnTo>
                    <a:pt x="60" y="3"/>
                  </a:lnTo>
                  <a:lnTo>
                    <a:pt x="55" y="2"/>
                  </a:lnTo>
                  <a:lnTo>
                    <a:pt x="51" y="0"/>
                  </a:lnTo>
                  <a:lnTo>
                    <a:pt x="46" y="0"/>
                  </a:lnTo>
                  <a:lnTo>
                    <a:pt x="41" y="0"/>
                  </a:lnTo>
                  <a:lnTo>
                    <a:pt x="37" y="2"/>
                  </a:lnTo>
                  <a:lnTo>
                    <a:pt x="32" y="3"/>
                  </a:lnTo>
                  <a:lnTo>
                    <a:pt x="28" y="4"/>
                  </a:lnTo>
                  <a:lnTo>
                    <a:pt x="24" y="6"/>
                  </a:lnTo>
                  <a:lnTo>
                    <a:pt x="21" y="9"/>
                  </a:lnTo>
                  <a:lnTo>
                    <a:pt x="16" y="11"/>
                  </a:lnTo>
                  <a:lnTo>
                    <a:pt x="14" y="14"/>
                  </a:lnTo>
                  <a:lnTo>
                    <a:pt x="10" y="18"/>
                  </a:lnTo>
                  <a:lnTo>
                    <a:pt x="8" y="21"/>
                  </a:lnTo>
                  <a:lnTo>
                    <a:pt x="6" y="25"/>
                  </a:lnTo>
                  <a:lnTo>
                    <a:pt x="3" y="29"/>
                  </a:lnTo>
                  <a:lnTo>
                    <a:pt x="2" y="33"/>
                  </a:lnTo>
                  <a:lnTo>
                    <a:pt x="1" y="37"/>
                  </a:lnTo>
                  <a:lnTo>
                    <a:pt x="0" y="42"/>
                  </a:lnTo>
                  <a:lnTo>
                    <a:pt x="0" y="47"/>
                  </a:lnTo>
                  <a:lnTo>
                    <a:pt x="0" y="51"/>
                  </a:lnTo>
                  <a:lnTo>
                    <a:pt x="1" y="56"/>
                  </a:lnTo>
                  <a:lnTo>
                    <a:pt x="2" y="60"/>
                  </a:lnTo>
                  <a:lnTo>
                    <a:pt x="3" y="65"/>
                  </a:lnTo>
                  <a:lnTo>
                    <a:pt x="6" y="68"/>
                  </a:lnTo>
                  <a:lnTo>
                    <a:pt x="8" y="72"/>
                  </a:lnTo>
                  <a:lnTo>
                    <a:pt x="10" y="77"/>
                  </a:lnTo>
                  <a:lnTo>
                    <a:pt x="14" y="79"/>
                  </a:lnTo>
                  <a:lnTo>
                    <a:pt x="16" y="82"/>
                  </a:lnTo>
                  <a:lnTo>
                    <a:pt x="21" y="85"/>
                  </a:lnTo>
                  <a:lnTo>
                    <a:pt x="24" y="87"/>
                  </a:lnTo>
                  <a:lnTo>
                    <a:pt x="28" y="89"/>
                  </a:lnTo>
                  <a:lnTo>
                    <a:pt x="32" y="90"/>
                  </a:lnTo>
                  <a:lnTo>
                    <a:pt x="37" y="91"/>
                  </a:lnTo>
                  <a:lnTo>
                    <a:pt x="41" y="93"/>
                  </a:lnTo>
                  <a:lnTo>
                    <a:pt x="46" y="93"/>
                  </a:lnTo>
                  <a:lnTo>
                    <a:pt x="51" y="93"/>
                  </a:lnTo>
                  <a:lnTo>
                    <a:pt x="55" y="91"/>
                  </a:lnTo>
                  <a:lnTo>
                    <a:pt x="60" y="90"/>
                  </a:lnTo>
                  <a:lnTo>
                    <a:pt x="63" y="89"/>
                  </a:lnTo>
                  <a:lnTo>
                    <a:pt x="68" y="87"/>
                  </a:lnTo>
                  <a:lnTo>
                    <a:pt x="71" y="85"/>
                  </a:lnTo>
                  <a:lnTo>
                    <a:pt x="75" y="82"/>
                  </a:lnTo>
                  <a:lnTo>
                    <a:pt x="78" y="79"/>
                  </a:lnTo>
                  <a:lnTo>
                    <a:pt x="82" y="77"/>
                  </a:lnTo>
                  <a:lnTo>
                    <a:pt x="84" y="72"/>
                  </a:lnTo>
                  <a:lnTo>
                    <a:pt x="86" y="68"/>
                  </a:lnTo>
                  <a:lnTo>
                    <a:pt x="89" y="65"/>
                  </a:lnTo>
                  <a:lnTo>
                    <a:pt x="90" y="60"/>
                  </a:lnTo>
                  <a:lnTo>
                    <a:pt x="91" y="56"/>
                  </a:lnTo>
                  <a:lnTo>
                    <a:pt x="92" y="51"/>
                  </a:lnTo>
                  <a:lnTo>
                    <a:pt x="92" y="47"/>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37" name="Freeform 63"/>
            <p:cNvSpPr/>
            <p:nvPr/>
          </p:nvSpPr>
          <p:spPr bwMode="auto">
            <a:xfrm>
              <a:off x="2065" y="2063"/>
              <a:ext cx="46" cy="46"/>
            </a:xfrm>
            <a:custGeom>
              <a:avLst/>
              <a:gdLst>
                <a:gd name="T0" fmla="*/ 3 w 92"/>
                <a:gd name="T1" fmla="*/ 1 h 93"/>
                <a:gd name="T2" fmla="*/ 3 w 92"/>
                <a:gd name="T3" fmla="*/ 1 h 93"/>
                <a:gd name="T4" fmla="*/ 3 w 92"/>
                <a:gd name="T5" fmla="*/ 0 h 93"/>
                <a:gd name="T6" fmla="*/ 3 w 92"/>
                <a:gd name="T7" fmla="*/ 0 h 93"/>
                <a:gd name="T8" fmla="*/ 3 w 92"/>
                <a:gd name="T9" fmla="*/ 0 h 93"/>
                <a:gd name="T10" fmla="*/ 3 w 92"/>
                <a:gd name="T11" fmla="*/ 0 h 93"/>
                <a:gd name="T12" fmla="*/ 1 w 92"/>
                <a:gd name="T13" fmla="*/ 0 h 93"/>
                <a:gd name="T14" fmla="*/ 1 w 92"/>
                <a:gd name="T15" fmla="*/ 0 h 93"/>
                <a:gd name="T16" fmla="*/ 1 w 92"/>
                <a:gd name="T17" fmla="*/ 0 h 93"/>
                <a:gd name="T18" fmla="*/ 1 w 92"/>
                <a:gd name="T19" fmla="*/ 0 h 93"/>
                <a:gd name="T20" fmla="*/ 1 w 92"/>
                <a:gd name="T21" fmla="*/ 0 h 93"/>
                <a:gd name="T22" fmla="*/ 1 w 92"/>
                <a:gd name="T23" fmla="*/ 0 h 93"/>
                <a:gd name="T24" fmla="*/ 1 w 92"/>
                <a:gd name="T25" fmla="*/ 0 h 93"/>
                <a:gd name="T26" fmla="*/ 1 w 92"/>
                <a:gd name="T27" fmla="*/ 0 h 93"/>
                <a:gd name="T28" fmla="*/ 1 w 92"/>
                <a:gd name="T29" fmla="*/ 1 h 93"/>
                <a:gd name="T30" fmla="*/ 0 w 92"/>
                <a:gd name="T31" fmla="*/ 1 h 93"/>
                <a:gd name="T32" fmla="*/ 0 w 92"/>
                <a:gd name="T33" fmla="*/ 1 h 93"/>
                <a:gd name="T34" fmla="*/ 1 w 92"/>
                <a:gd name="T35" fmla="*/ 1 h 93"/>
                <a:gd name="T36" fmla="*/ 1 w 92"/>
                <a:gd name="T37" fmla="*/ 2 h 93"/>
                <a:gd name="T38" fmla="*/ 1 w 92"/>
                <a:gd name="T39" fmla="*/ 2 h 93"/>
                <a:gd name="T40" fmla="*/ 1 w 92"/>
                <a:gd name="T41" fmla="*/ 2 h 93"/>
                <a:gd name="T42" fmla="*/ 1 w 92"/>
                <a:gd name="T43" fmla="*/ 2 h 93"/>
                <a:gd name="T44" fmla="*/ 1 w 92"/>
                <a:gd name="T45" fmla="*/ 2 h 93"/>
                <a:gd name="T46" fmla="*/ 1 w 92"/>
                <a:gd name="T47" fmla="*/ 2 h 93"/>
                <a:gd name="T48" fmla="*/ 1 w 92"/>
                <a:gd name="T49" fmla="*/ 2 h 93"/>
                <a:gd name="T50" fmla="*/ 1 w 92"/>
                <a:gd name="T51" fmla="*/ 2 h 93"/>
                <a:gd name="T52" fmla="*/ 3 w 92"/>
                <a:gd name="T53" fmla="*/ 2 h 93"/>
                <a:gd name="T54" fmla="*/ 3 w 92"/>
                <a:gd name="T55" fmla="*/ 2 h 93"/>
                <a:gd name="T56" fmla="*/ 3 w 92"/>
                <a:gd name="T57" fmla="*/ 2 h 93"/>
                <a:gd name="T58" fmla="*/ 3 w 92"/>
                <a:gd name="T59" fmla="*/ 2 h 93"/>
                <a:gd name="T60" fmla="*/ 3 w 92"/>
                <a:gd name="T61" fmla="*/ 1 h 93"/>
                <a:gd name="T62" fmla="*/ 3 w 92"/>
                <a:gd name="T63" fmla="*/ 1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3"/>
                <a:gd name="T98" fmla="*/ 92 w 92"/>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3">
                  <a:moveTo>
                    <a:pt x="92" y="46"/>
                  </a:moveTo>
                  <a:lnTo>
                    <a:pt x="92" y="42"/>
                  </a:lnTo>
                  <a:lnTo>
                    <a:pt x="91" y="37"/>
                  </a:lnTo>
                  <a:lnTo>
                    <a:pt x="90" y="33"/>
                  </a:lnTo>
                  <a:lnTo>
                    <a:pt x="89" y="29"/>
                  </a:lnTo>
                  <a:lnTo>
                    <a:pt x="86" y="25"/>
                  </a:lnTo>
                  <a:lnTo>
                    <a:pt x="84" y="21"/>
                  </a:lnTo>
                  <a:lnTo>
                    <a:pt x="82" y="18"/>
                  </a:lnTo>
                  <a:lnTo>
                    <a:pt x="78" y="14"/>
                  </a:lnTo>
                  <a:lnTo>
                    <a:pt x="75" y="11"/>
                  </a:lnTo>
                  <a:lnTo>
                    <a:pt x="71" y="8"/>
                  </a:lnTo>
                  <a:lnTo>
                    <a:pt x="68" y="6"/>
                  </a:lnTo>
                  <a:lnTo>
                    <a:pt x="63" y="4"/>
                  </a:lnTo>
                  <a:lnTo>
                    <a:pt x="60" y="3"/>
                  </a:lnTo>
                  <a:lnTo>
                    <a:pt x="55" y="2"/>
                  </a:lnTo>
                  <a:lnTo>
                    <a:pt x="51" y="0"/>
                  </a:lnTo>
                  <a:lnTo>
                    <a:pt x="46" y="0"/>
                  </a:lnTo>
                  <a:lnTo>
                    <a:pt x="41" y="0"/>
                  </a:lnTo>
                  <a:lnTo>
                    <a:pt x="37" y="2"/>
                  </a:lnTo>
                  <a:lnTo>
                    <a:pt x="32" y="3"/>
                  </a:lnTo>
                  <a:lnTo>
                    <a:pt x="28" y="4"/>
                  </a:lnTo>
                  <a:lnTo>
                    <a:pt x="24" y="6"/>
                  </a:lnTo>
                  <a:lnTo>
                    <a:pt x="21" y="8"/>
                  </a:lnTo>
                  <a:lnTo>
                    <a:pt x="16" y="11"/>
                  </a:lnTo>
                  <a:lnTo>
                    <a:pt x="14" y="14"/>
                  </a:lnTo>
                  <a:lnTo>
                    <a:pt x="10" y="18"/>
                  </a:lnTo>
                  <a:lnTo>
                    <a:pt x="8" y="21"/>
                  </a:lnTo>
                  <a:lnTo>
                    <a:pt x="6" y="25"/>
                  </a:lnTo>
                  <a:lnTo>
                    <a:pt x="3" y="29"/>
                  </a:lnTo>
                  <a:lnTo>
                    <a:pt x="2" y="33"/>
                  </a:lnTo>
                  <a:lnTo>
                    <a:pt x="1" y="37"/>
                  </a:lnTo>
                  <a:lnTo>
                    <a:pt x="0" y="42"/>
                  </a:lnTo>
                  <a:lnTo>
                    <a:pt x="0" y="46"/>
                  </a:lnTo>
                  <a:lnTo>
                    <a:pt x="0" y="51"/>
                  </a:lnTo>
                  <a:lnTo>
                    <a:pt x="1" y="56"/>
                  </a:lnTo>
                  <a:lnTo>
                    <a:pt x="2" y="60"/>
                  </a:lnTo>
                  <a:lnTo>
                    <a:pt x="3" y="65"/>
                  </a:lnTo>
                  <a:lnTo>
                    <a:pt x="6" y="68"/>
                  </a:lnTo>
                  <a:lnTo>
                    <a:pt x="8" y="72"/>
                  </a:lnTo>
                  <a:lnTo>
                    <a:pt x="10" y="76"/>
                  </a:lnTo>
                  <a:lnTo>
                    <a:pt x="14" y="79"/>
                  </a:lnTo>
                  <a:lnTo>
                    <a:pt x="16" y="82"/>
                  </a:lnTo>
                  <a:lnTo>
                    <a:pt x="21" y="84"/>
                  </a:lnTo>
                  <a:lnTo>
                    <a:pt x="24" y="87"/>
                  </a:lnTo>
                  <a:lnTo>
                    <a:pt x="28" y="89"/>
                  </a:lnTo>
                  <a:lnTo>
                    <a:pt x="32" y="90"/>
                  </a:lnTo>
                  <a:lnTo>
                    <a:pt x="37" y="91"/>
                  </a:lnTo>
                  <a:lnTo>
                    <a:pt x="41" y="93"/>
                  </a:lnTo>
                  <a:lnTo>
                    <a:pt x="46" y="93"/>
                  </a:lnTo>
                  <a:lnTo>
                    <a:pt x="51" y="93"/>
                  </a:lnTo>
                  <a:lnTo>
                    <a:pt x="55" y="91"/>
                  </a:lnTo>
                  <a:lnTo>
                    <a:pt x="60" y="90"/>
                  </a:lnTo>
                  <a:lnTo>
                    <a:pt x="63" y="89"/>
                  </a:lnTo>
                  <a:lnTo>
                    <a:pt x="68" y="87"/>
                  </a:lnTo>
                  <a:lnTo>
                    <a:pt x="71" y="84"/>
                  </a:lnTo>
                  <a:lnTo>
                    <a:pt x="75" y="82"/>
                  </a:lnTo>
                  <a:lnTo>
                    <a:pt x="78" y="79"/>
                  </a:lnTo>
                  <a:lnTo>
                    <a:pt x="82" y="76"/>
                  </a:lnTo>
                  <a:lnTo>
                    <a:pt x="84" y="72"/>
                  </a:lnTo>
                  <a:lnTo>
                    <a:pt x="86" y="68"/>
                  </a:lnTo>
                  <a:lnTo>
                    <a:pt x="89" y="65"/>
                  </a:lnTo>
                  <a:lnTo>
                    <a:pt x="90" y="60"/>
                  </a:lnTo>
                  <a:lnTo>
                    <a:pt x="91" y="56"/>
                  </a:lnTo>
                  <a:lnTo>
                    <a:pt x="92" y="51"/>
                  </a:lnTo>
                  <a:lnTo>
                    <a:pt x="92" y="46"/>
                  </a:lnTo>
                  <a:close/>
                </a:path>
              </a:pathLst>
            </a:custGeom>
            <a:solidFill>
              <a:srgbClr val="FFFFFF"/>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38" name="Freeform 64"/>
            <p:cNvSpPr/>
            <p:nvPr/>
          </p:nvSpPr>
          <p:spPr bwMode="auto">
            <a:xfrm>
              <a:off x="2065" y="2063"/>
              <a:ext cx="46" cy="46"/>
            </a:xfrm>
            <a:custGeom>
              <a:avLst/>
              <a:gdLst>
                <a:gd name="T0" fmla="*/ 3 w 92"/>
                <a:gd name="T1" fmla="*/ 1 h 93"/>
                <a:gd name="T2" fmla="*/ 3 w 92"/>
                <a:gd name="T3" fmla="*/ 1 h 93"/>
                <a:gd name="T4" fmla="*/ 3 w 92"/>
                <a:gd name="T5" fmla="*/ 0 h 93"/>
                <a:gd name="T6" fmla="*/ 3 w 92"/>
                <a:gd name="T7" fmla="*/ 0 h 93"/>
                <a:gd name="T8" fmla="*/ 3 w 92"/>
                <a:gd name="T9" fmla="*/ 0 h 93"/>
                <a:gd name="T10" fmla="*/ 3 w 92"/>
                <a:gd name="T11" fmla="*/ 0 h 93"/>
                <a:gd name="T12" fmla="*/ 1 w 92"/>
                <a:gd name="T13" fmla="*/ 0 h 93"/>
                <a:gd name="T14" fmla="*/ 1 w 92"/>
                <a:gd name="T15" fmla="*/ 0 h 93"/>
                <a:gd name="T16" fmla="*/ 1 w 92"/>
                <a:gd name="T17" fmla="*/ 0 h 93"/>
                <a:gd name="T18" fmla="*/ 1 w 92"/>
                <a:gd name="T19" fmla="*/ 0 h 93"/>
                <a:gd name="T20" fmla="*/ 1 w 92"/>
                <a:gd name="T21" fmla="*/ 0 h 93"/>
                <a:gd name="T22" fmla="*/ 1 w 92"/>
                <a:gd name="T23" fmla="*/ 0 h 93"/>
                <a:gd name="T24" fmla="*/ 1 w 92"/>
                <a:gd name="T25" fmla="*/ 0 h 93"/>
                <a:gd name="T26" fmla="*/ 1 w 92"/>
                <a:gd name="T27" fmla="*/ 0 h 93"/>
                <a:gd name="T28" fmla="*/ 1 w 92"/>
                <a:gd name="T29" fmla="*/ 1 h 93"/>
                <a:gd name="T30" fmla="*/ 0 w 92"/>
                <a:gd name="T31" fmla="*/ 1 h 93"/>
                <a:gd name="T32" fmla="*/ 0 w 92"/>
                <a:gd name="T33" fmla="*/ 1 h 93"/>
                <a:gd name="T34" fmla="*/ 1 w 92"/>
                <a:gd name="T35" fmla="*/ 1 h 93"/>
                <a:gd name="T36" fmla="*/ 1 w 92"/>
                <a:gd name="T37" fmla="*/ 2 h 93"/>
                <a:gd name="T38" fmla="*/ 1 w 92"/>
                <a:gd name="T39" fmla="*/ 2 h 93"/>
                <a:gd name="T40" fmla="*/ 1 w 92"/>
                <a:gd name="T41" fmla="*/ 2 h 93"/>
                <a:gd name="T42" fmla="*/ 1 w 92"/>
                <a:gd name="T43" fmla="*/ 2 h 93"/>
                <a:gd name="T44" fmla="*/ 1 w 92"/>
                <a:gd name="T45" fmla="*/ 2 h 93"/>
                <a:gd name="T46" fmla="*/ 1 w 92"/>
                <a:gd name="T47" fmla="*/ 2 h 93"/>
                <a:gd name="T48" fmla="*/ 1 w 92"/>
                <a:gd name="T49" fmla="*/ 2 h 93"/>
                <a:gd name="T50" fmla="*/ 1 w 92"/>
                <a:gd name="T51" fmla="*/ 2 h 93"/>
                <a:gd name="T52" fmla="*/ 3 w 92"/>
                <a:gd name="T53" fmla="*/ 2 h 93"/>
                <a:gd name="T54" fmla="*/ 3 w 92"/>
                <a:gd name="T55" fmla="*/ 2 h 93"/>
                <a:gd name="T56" fmla="*/ 3 w 92"/>
                <a:gd name="T57" fmla="*/ 2 h 93"/>
                <a:gd name="T58" fmla="*/ 3 w 92"/>
                <a:gd name="T59" fmla="*/ 2 h 93"/>
                <a:gd name="T60" fmla="*/ 3 w 92"/>
                <a:gd name="T61" fmla="*/ 1 h 93"/>
                <a:gd name="T62" fmla="*/ 3 w 92"/>
                <a:gd name="T63" fmla="*/ 1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3"/>
                <a:gd name="T98" fmla="*/ 92 w 92"/>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3">
                  <a:moveTo>
                    <a:pt x="92" y="46"/>
                  </a:moveTo>
                  <a:lnTo>
                    <a:pt x="92" y="42"/>
                  </a:lnTo>
                  <a:lnTo>
                    <a:pt x="91" y="37"/>
                  </a:lnTo>
                  <a:lnTo>
                    <a:pt x="90" y="33"/>
                  </a:lnTo>
                  <a:lnTo>
                    <a:pt x="89" y="29"/>
                  </a:lnTo>
                  <a:lnTo>
                    <a:pt x="86" y="25"/>
                  </a:lnTo>
                  <a:lnTo>
                    <a:pt x="84" y="21"/>
                  </a:lnTo>
                  <a:lnTo>
                    <a:pt x="82" y="18"/>
                  </a:lnTo>
                  <a:lnTo>
                    <a:pt x="78" y="14"/>
                  </a:lnTo>
                  <a:lnTo>
                    <a:pt x="75" y="11"/>
                  </a:lnTo>
                  <a:lnTo>
                    <a:pt x="71" y="8"/>
                  </a:lnTo>
                  <a:lnTo>
                    <a:pt x="68" y="6"/>
                  </a:lnTo>
                  <a:lnTo>
                    <a:pt x="63" y="4"/>
                  </a:lnTo>
                  <a:lnTo>
                    <a:pt x="60" y="3"/>
                  </a:lnTo>
                  <a:lnTo>
                    <a:pt x="55" y="2"/>
                  </a:lnTo>
                  <a:lnTo>
                    <a:pt x="51" y="0"/>
                  </a:lnTo>
                  <a:lnTo>
                    <a:pt x="46" y="0"/>
                  </a:lnTo>
                  <a:lnTo>
                    <a:pt x="41" y="0"/>
                  </a:lnTo>
                  <a:lnTo>
                    <a:pt x="37" y="2"/>
                  </a:lnTo>
                  <a:lnTo>
                    <a:pt x="32" y="3"/>
                  </a:lnTo>
                  <a:lnTo>
                    <a:pt x="28" y="4"/>
                  </a:lnTo>
                  <a:lnTo>
                    <a:pt x="24" y="6"/>
                  </a:lnTo>
                  <a:lnTo>
                    <a:pt x="21" y="8"/>
                  </a:lnTo>
                  <a:lnTo>
                    <a:pt x="16" y="11"/>
                  </a:lnTo>
                  <a:lnTo>
                    <a:pt x="14" y="14"/>
                  </a:lnTo>
                  <a:lnTo>
                    <a:pt x="10" y="18"/>
                  </a:lnTo>
                  <a:lnTo>
                    <a:pt x="8" y="21"/>
                  </a:lnTo>
                  <a:lnTo>
                    <a:pt x="6" y="25"/>
                  </a:lnTo>
                  <a:lnTo>
                    <a:pt x="3" y="29"/>
                  </a:lnTo>
                  <a:lnTo>
                    <a:pt x="2" y="33"/>
                  </a:lnTo>
                  <a:lnTo>
                    <a:pt x="1" y="37"/>
                  </a:lnTo>
                  <a:lnTo>
                    <a:pt x="0" y="42"/>
                  </a:lnTo>
                  <a:lnTo>
                    <a:pt x="0" y="46"/>
                  </a:lnTo>
                  <a:lnTo>
                    <a:pt x="0" y="51"/>
                  </a:lnTo>
                  <a:lnTo>
                    <a:pt x="1" y="56"/>
                  </a:lnTo>
                  <a:lnTo>
                    <a:pt x="2" y="60"/>
                  </a:lnTo>
                  <a:lnTo>
                    <a:pt x="3" y="65"/>
                  </a:lnTo>
                  <a:lnTo>
                    <a:pt x="6" y="68"/>
                  </a:lnTo>
                  <a:lnTo>
                    <a:pt x="8" y="72"/>
                  </a:lnTo>
                  <a:lnTo>
                    <a:pt x="10" y="76"/>
                  </a:lnTo>
                  <a:lnTo>
                    <a:pt x="14" y="79"/>
                  </a:lnTo>
                  <a:lnTo>
                    <a:pt x="16" y="82"/>
                  </a:lnTo>
                  <a:lnTo>
                    <a:pt x="21" y="84"/>
                  </a:lnTo>
                  <a:lnTo>
                    <a:pt x="24" y="87"/>
                  </a:lnTo>
                  <a:lnTo>
                    <a:pt x="28" y="89"/>
                  </a:lnTo>
                  <a:lnTo>
                    <a:pt x="32" y="90"/>
                  </a:lnTo>
                  <a:lnTo>
                    <a:pt x="37" y="91"/>
                  </a:lnTo>
                  <a:lnTo>
                    <a:pt x="41" y="93"/>
                  </a:lnTo>
                  <a:lnTo>
                    <a:pt x="46" y="93"/>
                  </a:lnTo>
                  <a:lnTo>
                    <a:pt x="51" y="93"/>
                  </a:lnTo>
                  <a:lnTo>
                    <a:pt x="55" y="91"/>
                  </a:lnTo>
                  <a:lnTo>
                    <a:pt x="60" y="90"/>
                  </a:lnTo>
                  <a:lnTo>
                    <a:pt x="63" y="89"/>
                  </a:lnTo>
                  <a:lnTo>
                    <a:pt x="68" y="87"/>
                  </a:lnTo>
                  <a:lnTo>
                    <a:pt x="71" y="84"/>
                  </a:lnTo>
                  <a:lnTo>
                    <a:pt x="75" y="82"/>
                  </a:lnTo>
                  <a:lnTo>
                    <a:pt x="78" y="79"/>
                  </a:lnTo>
                  <a:lnTo>
                    <a:pt x="82" y="76"/>
                  </a:lnTo>
                  <a:lnTo>
                    <a:pt x="84" y="72"/>
                  </a:lnTo>
                  <a:lnTo>
                    <a:pt x="86" y="68"/>
                  </a:lnTo>
                  <a:lnTo>
                    <a:pt x="89" y="65"/>
                  </a:lnTo>
                  <a:lnTo>
                    <a:pt x="90" y="60"/>
                  </a:lnTo>
                  <a:lnTo>
                    <a:pt x="91" y="56"/>
                  </a:lnTo>
                  <a:lnTo>
                    <a:pt x="92" y="51"/>
                  </a:lnTo>
                  <a:lnTo>
                    <a:pt x="92" y="46"/>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39" name="Freeform 65"/>
            <p:cNvSpPr/>
            <p:nvPr/>
          </p:nvSpPr>
          <p:spPr bwMode="auto">
            <a:xfrm>
              <a:off x="2365" y="1833"/>
              <a:ext cx="46" cy="46"/>
            </a:xfrm>
            <a:custGeom>
              <a:avLst/>
              <a:gdLst>
                <a:gd name="T0" fmla="*/ 2 w 93"/>
                <a:gd name="T1" fmla="*/ 1 h 92"/>
                <a:gd name="T2" fmla="*/ 2 w 93"/>
                <a:gd name="T3" fmla="*/ 1 h 92"/>
                <a:gd name="T4" fmla="*/ 2 w 93"/>
                <a:gd name="T5" fmla="*/ 1 h 92"/>
                <a:gd name="T6" fmla="*/ 2 w 93"/>
                <a:gd name="T7" fmla="*/ 1 h 92"/>
                <a:gd name="T8" fmla="*/ 2 w 93"/>
                <a:gd name="T9" fmla="*/ 1 h 92"/>
                <a:gd name="T10" fmla="*/ 2 w 93"/>
                <a:gd name="T11" fmla="*/ 1 h 92"/>
                <a:gd name="T12" fmla="*/ 1 w 93"/>
                <a:gd name="T13" fmla="*/ 1 h 92"/>
                <a:gd name="T14" fmla="*/ 1 w 93"/>
                <a:gd name="T15" fmla="*/ 0 h 92"/>
                <a:gd name="T16" fmla="*/ 1 w 93"/>
                <a:gd name="T17" fmla="*/ 0 h 92"/>
                <a:gd name="T18" fmla="*/ 1 w 93"/>
                <a:gd name="T19" fmla="*/ 1 h 92"/>
                <a:gd name="T20" fmla="*/ 0 w 93"/>
                <a:gd name="T21" fmla="*/ 1 h 92"/>
                <a:gd name="T22" fmla="*/ 0 w 93"/>
                <a:gd name="T23" fmla="*/ 1 h 92"/>
                <a:gd name="T24" fmla="*/ 0 w 93"/>
                <a:gd name="T25" fmla="*/ 1 h 92"/>
                <a:gd name="T26" fmla="*/ 0 w 93"/>
                <a:gd name="T27" fmla="*/ 1 h 92"/>
                <a:gd name="T28" fmla="*/ 0 w 93"/>
                <a:gd name="T29" fmla="*/ 1 h 92"/>
                <a:gd name="T30" fmla="*/ 0 w 93"/>
                <a:gd name="T31" fmla="*/ 1 h 92"/>
                <a:gd name="T32" fmla="*/ 0 w 93"/>
                <a:gd name="T33" fmla="*/ 1 h 92"/>
                <a:gd name="T34" fmla="*/ 0 w 93"/>
                <a:gd name="T35" fmla="*/ 1 h 92"/>
                <a:gd name="T36" fmla="*/ 0 w 93"/>
                <a:gd name="T37" fmla="*/ 3 h 92"/>
                <a:gd name="T38" fmla="*/ 0 w 93"/>
                <a:gd name="T39" fmla="*/ 3 h 92"/>
                <a:gd name="T40" fmla="*/ 0 w 93"/>
                <a:gd name="T41" fmla="*/ 3 h 92"/>
                <a:gd name="T42" fmla="*/ 0 w 93"/>
                <a:gd name="T43" fmla="*/ 3 h 92"/>
                <a:gd name="T44" fmla="*/ 1 w 93"/>
                <a:gd name="T45" fmla="*/ 3 h 92"/>
                <a:gd name="T46" fmla="*/ 1 w 93"/>
                <a:gd name="T47" fmla="*/ 3 h 92"/>
                <a:gd name="T48" fmla="*/ 1 w 93"/>
                <a:gd name="T49" fmla="*/ 3 h 92"/>
                <a:gd name="T50" fmla="*/ 1 w 93"/>
                <a:gd name="T51" fmla="*/ 3 h 92"/>
                <a:gd name="T52" fmla="*/ 2 w 93"/>
                <a:gd name="T53" fmla="*/ 3 h 92"/>
                <a:gd name="T54" fmla="*/ 2 w 93"/>
                <a:gd name="T55" fmla="*/ 3 h 92"/>
                <a:gd name="T56" fmla="*/ 2 w 93"/>
                <a:gd name="T57" fmla="*/ 3 h 92"/>
                <a:gd name="T58" fmla="*/ 2 w 93"/>
                <a:gd name="T59" fmla="*/ 3 h 92"/>
                <a:gd name="T60" fmla="*/ 2 w 93"/>
                <a:gd name="T61" fmla="*/ 1 h 92"/>
                <a:gd name="T62" fmla="*/ 2 w 93"/>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92"/>
                <a:gd name="T98" fmla="*/ 93 w 93"/>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92">
                  <a:moveTo>
                    <a:pt x="93" y="46"/>
                  </a:moveTo>
                  <a:lnTo>
                    <a:pt x="93" y="41"/>
                  </a:lnTo>
                  <a:lnTo>
                    <a:pt x="91" y="36"/>
                  </a:lnTo>
                  <a:lnTo>
                    <a:pt x="90" y="32"/>
                  </a:lnTo>
                  <a:lnTo>
                    <a:pt x="89" y="28"/>
                  </a:lnTo>
                  <a:lnTo>
                    <a:pt x="87" y="24"/>
                  </a:lnTo>
                  <a:lnTo>
                    <a:pt x="85" y="20"/>
                  </a:lnTo>
                  <a:lnTo>
                    <a:pt x="82" y="17"/>
                  </a:lnTo>
                  <a:lnTo>
                    <a:pt x="79" y="13"/>
                  </a:lnTo>
                  <a:lnTo>
                    <a:pt x="75" y="10"/>
                  </a:lnTo>
                  <a:lnTo>
                    <a:pt x="72" y="8"/>
                  </a:lnTo>
                  <a:lnTo>
                    <a:pt x="68" y="5"/>
                  </a:lnTo>
                  <a:lnTo>
                    <a:pt x="64" y="3"/>
                  </a:lnTo>
                  <a:lnTo>
                    <a:pt x="60" y="2"/>
                  </a:lnTo>
                  <a:lnTo>
                    <a:pt x="56" y="1"/>
                  </a:lnTo>
                  <a:lnTo>
                    <a:pt x="51" y="0"/>
                  </a:lnTo>
                  <a:lnTo>
                    <a:pt x="47" y="0"/>
                  </a:lnTo>
                  <a:lnTo>
                    <a:pt x="42" y="0"/>
                  </a:lnTo>
                  <a:lnTo>
                    <a:pt x="37" y="1"/>
                  </a:lnTo>
                  <a:lnTo>
                    <a:pt x="33" y="2"/>
                  </a:lnTo>
                  <a:lnTo>
                    <a:pt x="28" y="3"/>
                  </a:lnTo>
                  <a:lnTo>
                    <a:pt x="25" y="5"/>
                  </a:lnTo>
                  <a:lnTo>
                    <a:pt x="21" y="8"/>
                  </a:lnTo>
                  <a:lnTo>
                    <a:pt x="17" y="10"/>
                  </a:lnTo>
                  <a:lnTo>
                    <a:pt x="14" y="13"/>
                  </a:lnTo>
                  <a:lnTo>
                    <a:pt x="11" y="17"/>
                  </a:lnTo>
                  <a:lnTo>
                    <a:pt x="8" y="20"/>
                  </a:lnTo>
                  <a:lnTo>
                    <a:pt x="6" y="24"/>
                  </a:lnTo>
                  <a:lnTo>
                    <a:pt x="4" y="28"/>
                  </a:lnTo>
                  <a:lnTo>
                    <a:pt x="3" y="32"/>
                  </a:lnTo>
                  <a:lnTo>
                    <a:pt x="2" y="36"/>
                  </a:lnTo>
                  <a:lnTo>
                    <a:pt x="0" y="41"/>
                  </a:lnTo>
                  <a:lnTo>
                    <a:pt x="0" y="46"/>
                  </a:lnTo>
                  <a:lnTo>
                    <a:pt x="0" y="50"/>
                  </a:lnTo>
                  <a:lnTo>
                    <a:pt x="2" y="55"/>
                  </a:lnTo>
                  <a:lnTo>
                    <a:pt x="3" y="59"/>
                  </a:lnTo>
                  <a:lnTo>
                    <a:pt x="4" y="64"/>
                  </a:lnTo>
                  <a:lnTo>
                    <a:pt x="6" y="68"/>
                  </a:lnTo>
                  <a:lnTo>
                    <a:pt x="8" y="71"/>
                  </a:lnTo>
                  <a:lnTo>
                    <a:pt x="11" y="76"/>
                  </a:lnTo>
                  <a:lnTo>
                    <a:pt x="14" y="78"/>
                  </a:lnTo>
                  <a:lnTo>
                    <a:pt x="17" y="81"/>
                  </a:lnTo>
                  <a:lnTo>
                    <a:pt x="21" y="84"/>
                  </a:lnTo>
                  <a:lnTo>
                    <a:pt x="25" y="86"/>
                  </a:lnTo>
                  <a:lnTo>
                    <a:pt x="28" y="88"/>
                  </a:lnTo>
                  <a:lnTo>
                    <a:pt x="33" y="89"/>
                  </a:lnTo>
                  <a:lnTo>
                    <a:pt x="37" y="91"/>
                  </a:lnTo>
                  <a:lnTo>
                    <a:pt x="42" y="92"/>
                  </a:lnTo>
                  <a:lnTo>
                    <a:pt x="47" y="92"/>
                  </a:lnTo>
                  <a:lnTo>
                    <a:pt x="51" y="92"/>
                  </a:lnTo>
                  <a:lnTo>
                    <a:pt x="56" y="91"/>
                  </a:lnTo>
                  <a:lnTo>
                    <a:pt x="60" y="89"/>
                  </a:lnTo>
                  <a:lnTo>
                    <a:pt x="64" y="88"/>
                  </a:lnTo>
                  <a:lnTo>
                    <a:pt x="68" y="86"/>
                  </a:lnTo>
                  <a:lnTo>
                    <a:pt x="72" y="84"/>
                  </a:lnTo>
                  <a:lnTo>
                    <a:pt x="75" y="81"/>
                  </a:lnTo>
                  <a:lnTo>
                    <a:pt x="79" y="78"/>
                  </a:lnTo>
                  <a:lnTo>
                    <a:pt x="82" y="76"/>
                  </a:lnTo>
                  <a:lnTo>
                    <a:pt x="85" y="71"/>
                  </a:lnTo>
                  <a:lnTo>
                    <a:pt x="87" y="68"/>
                  </a:lnTo>
                  <a:lnTo>
                    <a:pt x="89" y="64"/>
                  </a:lnTo>
                  <a:lnTo>
                    <a:pt x="90" y="59"/>
                  </a:lnTo>
                  <a:lnTo>
                    <a:pt x="91" y="55"/>
                  </a:lnTo>
                  <a:lnTo>
                    <a:pt x="93" y="50"/>
                  </a:lnTo>
                  <a:lnTo>
                    <a:pt x="93" y="46"/>
                  </a:lnTo>
                  <a:close/>
                </a:path>
              </a:pathLst>
            </a:custGeom>
            <a:solidFill>
              <a:srgbClr val="FFFFFF"/>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40" name="Freeform 66"/>
            <p:cNvSpPr/>
            <p:nvPr/>
          </p:nvSpPr>
          <p:spPr bwMode="auto">
            <a:xfrm>
              <a:off x="2365" y="1833"/>
              <a:ext cx="46" cy="46"/>
            </a:xfrm>
            <a:custGeom>
              <a:avLst/>
              <a:gdLst>
                <a:gd name="T0" fmla="*/ 2 w 93"/>
                <a:gd name="T1" fmla="*/ 1 h 92"/>
                <a:gd name="T2" fmla="*/ 2 w 93"/>
                <a:gd name="T3" fmla="*/ 1 h 92"/>
                <a:gd name="T4" fmla="*/ 2 w 93"/>
                <a:gd name="T5" fmla="*/ 1 h 92"/>
                <a:gd name="T6" fmla="*/ 2 w 93"/>
                <a:gd name="T7" fmla="*/ 1 h 92"/>
                <a:gd name="T8" fmla="*/ 2 w 93"/>
                <a:gd name="T9" fmla="*/ 1 h 92"/>
                <a:gd name="T10" fmla="*/ 2 w 93"/>
                <a:gd name="T11" fmla="*/ 1 h 92"/>
                <a:gd name="T12" fmla="*/ 1 w 93"/>
                <a:gd name="T13" fmla="*/ 1 h 92"/>
                <a:gd name="T14" fmla="*/ 1 w 93"/>
                <a:gd name="T15" fmla="*/ 0 h 92"/>
                <a:gd name="T16" fmla="*/ 1 w 93"/>
                <a:gd name="T17" fmla="*/ 0 h 92"/>
                <a:gd name="T18" fmla="*/ 1 w 93"/>
                <a:gd name="T19" fmla="*/ 1 h 92"/>
                <a:gd name="T20" fmla="*/ 0 w 93"/>
                <a:gd name="T21" fmla="*/ 1 h 92"/>
                <a:gd name="T22" fmla="*/ 0 w 93"/>
                <a:gd name="T23" fmla="*/ 1 h 92"/>
                <a:gd name="T24" fmla="*/ 0 w 93"/>
                <a:gd name="T25" fmla="*/ 1 h 92"/>
                <a:gd name="T26" fmla="*/ 0 w 93"/>
                <a:gd name="T27" fmla="*/ 1 h 92"/>
                <a:gd name="T28" fmla="*/ 0 w 93"/>
                <a:gd name="T29" fmla="*/ 1 h 92"/>
                <a:gd name="T30" fmla="*/ 0 w 93"/>
                <a:gd name="T31" fmla="*/ 1 h 92"/>
                <a:gd name="T32" fmla="*/ 0 w 93"/>
                <a:gd name="T33" fmla="*/ 1 h 92"/>
                <a:gd name="T34" fmla="*/ 0 w 93"/>
                <a:gd name="T35" fmla="*/ 1 h 92"/>
                <a:gd name="T36" fmla="*/ 0 w 93"/>
                <a:gd name="T37" fmla="*/ 3 h 92"/>
                <a:gd name="T38" fmla="*/ 0 w 93"/>
                <a:gd name="T39" fmla="*/ 3 h 92"/>
                <a:gd name="T40" fmla="*/ 0 w 93"/>
                <a:gd name="T41" fmla="*/ 3 h 92"/>
                <a:gd name="T42" fmla="*/ 0 w 93"/>
                <a:gd name="T43" fmla="*/ 3 h 92"/>
                <a:gd name="T44" fmla="*/ 1 w 93"/>
                <a:gd name="T45" fmla="*/ 3 h 92"/>
                <a:gd name="T46" fmla="*/ 1 w 93"/>
                <a:gd name="T47" fmla="*/ 3 h 92"/>
                <a:gd name="T48" fmla="*/ 1 w 93"/>
                <a:gd name="T49" fmla="*/ 3 h 92"/>
                <a:gd name="T50" fmla="*/ 1 w 93"/>
                <a:gd name="T51" fmla="*/ 3 h 92"/>
                <a:gd name="T52" fmla="*/ 2 w 93"/>
                <a:gd name="T53" fmla="*/ 3 h 92"/>
                <a:gd name="T54" fmla="*/ 2 w 93"/>
                <a:gd name="T55" fmla="*/ 3 h 92"/>
                <a:gd name="T56" fmla="*/ 2 w 93"/>
                <a:gd name="T57" fmla="*/ 3 h 92"/>
                <a:gd name="T58" fmla="*/ 2 w 93"/>
                <a:gd name="T59" fmla="*/ 3 h 92"/>
                <a:gd name="T60" fmla="*/ 2 w 93"/>
                <a:gd name="T61" fmla="*/ 1 h 92"/>
                <a:gd name="T62" fmla="*/ 2 w 93"/>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92"/>
                <a:gd name="T98" fmla="*/ 93 w 93"/>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92">
                  <a:moveTo>
                    <a:pt x="93" y="46"/>
                  </a:moveTo>
                  <a:lnTo>
                    <a:pt x="93" y="41"/>
                  </a:lnTo>
                  <a:lnTo>
                    <a:pt x="91" y="36"/>
                  </a:lnTo>
                  <a:lnTo>
                    <a:pt x="90" y="32"/>
                  </a:lnTo>
                  <a:lnTo>
                    <a:pt x="89" y="28"/>
                  </a:lnTo>
                  <a:lnTo>
                    <a:pt x="87" y="24"/>
                  </a:lnTo>
                  <a:lnTo>
                    <a:pt x="85" y="20"/>
                  </a:lnTo>
                  <a:lnTo>
                    <a:pt x="82" y="17"/>
                  </a:lnTo>
                  <a:lnTo>
                    <a:pt x="79" y="13"/>
                  </a:lnTo>
                  <a:lnTo>
                    <a:pt x="75" y="10"/>
                  </a:lnTo>
                  <a:lnTo>
                    <a:pt x="72" y="8"/>
                  </a:lnTo>
                  <a:lnTo>
                    <a:pt x="68" y="5"/>
                  </a:lnTo>
                  <a:lnTo>
                    <a:pt x="64" y="3"/>
                  </a:lnTo>
                  <a:lnTo>
                    <a:pt x="60" y="2"/>
                  </a:lnTo>
                  <a:lnTo>
                    <a:pt x="56" y="1"/>
                  </a:lnTo>
                  <a:lnTo>
                    <a:pt x="51" y="0"/>
                  </a:lnTo>
                  <a:lnTo>
                    <a:pt x="47" y="0"/>
                  </a:lnTo>
                  <a:lnTo>
                    <a:pt x="42" y="0"/>
                  </a:lnTo>
                  <a:lnTo>
                    <a:pt x="37" y="1"/>
                  </a:lnTo>
                  <a:lnTo>
                    <a:pt x="33" y="2"/>
                  </a:lnTo>
                  <a:lnTo>
                    <a:pt x="28" y="3"/>
                  </a:lnTo>
                  <a:lnTo>
                    <a:pt x="25" y="5"/>
                  </a:lnTo>
                  <a:lnTo>
                    <a:pt x="21" y="8"/>
                  </a:lnTo>
                  <a:lnTo>
                    <a:pt x="17" y="10"/>
                  </a:lnTo>
                  <a:lnTo>
                    <a:pt x="14" y="13"/>
                  </a:lnTo>
                  <a:lnTo>
                    <a:pt x="11" y="17"/>
                  </a:lnTo>
                  <a:lnTo>
                    <a:pt x="8" y="20"/>
                  </a:lnTo>
                  <a:lnTo>
                    <a:pt x="6" y="24"/>
                  </a:lnTo>
                  <a:lnTo>
                    <a:pt x="4" y="28"/>
                  </a:lnTo>
                  <a:lnTo>
                    <a:pt x="3" y="32"/>
                  </a:lnTo>
                  <a:lnTo>
                    <a:pt x="2" y="36"/>
                  </a:lnTo>
                  <a:lnTo>
                    <a:pt x="0" y="41"/>
                  </a:lnTo>
                  <a:lnTo>
                    <a:pt x="0" y="46"/>
                  </a:lnTo>
                  <a:lnTo>
                    <a:pt x="0" y="50"/>
                  </a:lnTo>
                  <a:lnTo>
                    <a:pt x="2" y="55"/>
                  </a:lnTo>
                  <a:lnTo>
                    <a:pt x="3" y="59"/>
                  </a:lnTo>
                  <a:lnTo>
                    <a:pt x="4" y="64"/>
                  </a:lnTo>
                  <a:lnTo>
                    <a:pt x="6" y="68"/>
                  </a:lnTo>
                  <a:lnTo>
                    <a:pt x="8" y="71"/>
                  </a:lnTo>
                  <a:lnTo>
                    <a:pt x="11" y="76"/>
                  </a:lnTo>
                  <a:lnTo>
                    <a:pt x="14" y="78"/>
                  </a:lnTo>
                  <a:lnTo>
                    <a:pt x="17" y="81"/>
                  </a:lnTo>
                  <a:lnTo>
                    <a:pt x="21" y="84"/>
                  </a:lnTo>
                  <a:lnTo>
                    <a:pt x="25" y="86"/>
                  </a:lnTo>
                  <a:lnTo>
                    <a:pt x="28" y="88"/>
                  </a:lnTo>
                  <a:lnTo>
                    <a:pt x="33" y="89"/>
                  </a:lnTo>
                  <a:lnTo>
                    <a:pt x="37" y="91"/>
                  </a:lnTo>
                  <a:lnTo>
                    <a:pt x="42" y="92"/>
                  </a:lnTo>
                  <a:lnTo>
                    <a:pt x="47" y="92"/>
                  </a:lnTo>
                  <a:lnTo>
                    <a:pt x="51" y="92"/>
                  </a:lnTo>
                  <a:lnTo>
                    <a:pt x="56" y="91"/>
                  </a:lnTo>
                  <a:lnTo>
                    <a:pt x="60" y="89"/>
                  </a:lnTo>
                  <a:lnTo>
                    <a:pt x="64" y="88"/>
                  </a:lnTo>
                  <a:lnTo>
                    <a:pt x="68" y="86"/>
                  </a:lnTo>
                  <a:lnTo>
                    <a:pt x="72" y="84"/>
                  </a:lnTo>
                  <a:lnTo>
                    <a:pt x="75" y="81"/>
                  </a:lnTo>
                  <a:lnTo>
                    <a:pt x="79" y="78"/>
                  </a:lnTo>
                  <a:lnTo>
                    <a:pt x="82" y="76"/>
                  </a:lnTo>
                  <a:lnTo>
                    <a:pt x="85" y="71"/>
                  </a:lnTo>
                  <a:lnTo>
                    <a:pt x="87" y="68"/>
                  </a:lnTo>
                  <a:lnTo>
                    <a:pt x="89" y="64"/>
                  </a:lnTo>
                  <a:lnTo>
                    <a:pt x="90" y="59"/>
                  </a:lnTo>
                  <a:lnTo>
                    <a:pt x="91" y="55"/>
                  </a:lnTo>
                  <a:lnTo>
                    <a:pt x="93" y="50"/>
                  </a:lnTo>
                  <a:lnTo>
                    <a:pt x="93" y="46"/>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41" name="Freeform 67"/>
            <p:cNvSpPr/>
            <p:nvPr/>
          </p:nvSpPr>
          <p:spPr bwMode="auto">
            <a:xfrm>
              <a:off x="1793" y="2054"/>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90" y="32"/>
                  </a:lnTo>
                  <a:lnTo>
                    <a:pt x="89" y="29"/>
                  </a:lnTo>
                  <a:lnTo>
                    <a:pt x="86" y="24"/>
                  </a:lnTo>
                  <a:lnTo>
                    <a:pt x="84" y="21"/>
                  </a:lnTo>
                  <a:lnTo>
                    <a:pt x="82" y="17"/>
                  </a:lnTo>
                  <a:lnTo>
                    <a:pt x="78" y="14"/>
                  </a:lnTo>
                  <a:lnTo>
                    <a:pt x="75" y="10"/>
                  </a:lnTo>
                  <a:lnTo>
                    <a:pt x="71" y="8"/>
                  </a:lnTo>
                  <a:lnTo>
                    <a:pt x="68" y="6"/>
                  </a:lnTo>
                  <a:lnTo>
                    <a:pt x="63" y="3"/>
                  </a:lnTo>
                  <a:lnTo>
                    <a:pt x="60" y="2"/>
                  </a:lnTo>
                  <a:lnTo>
                    <a:pt x="55" y="1"/>
                  </a:lnTo>
                  <a:lnTo>
                    <a:pt x="51" y="0"/>
                  </a:lnTo>
                  <a:lnTo>
                    <a:pt x="46" y="0"/>
                  </a:lnTo>
                  <a:lnTo>
                    <a:pt x="41" y="0"/>
                  </a:lnTo>
                  <a:lnTo>
                    <a:pt x="37" y="1"/>
                  </a:lnTo>
                  <a:lnTo>
                    <a:pt x="32" y="2"/>
                  </a:lnTo>
                  <a:lnTo>
                    <a:pt x="27" y="3"/>
                  </a:lnTo>
                  <a:lnTo>
                    <a:pt x="24" y="6"/>
                  </a:lnTo>
                  <a:lnTo>
                    <a:pt x="21" y="8"/>
                  </a:lnTo>
                  <a:lnTo>
                    <a:pt x="16" y="10"/>
                  </a:lnTo>
                  <a:lnTo>
                    <a:pt x="14" y="14"/>
                  </a:lnTo>
                  <a:lnTo>
                    <a:pt x="10" y="17"/>
                  </a:lnTo>
                  <a:lnTo>
                    <a:pt x="8" y="21"/>
                  </a:lnTo>
                  <a:lnTo>
                    <a:pt x="6" y="24"/>
                  </a:lnTo>
                  <a:lnTo>
                    <a:pt x="3" y="29"/>
                  </a:lnTo>
                  <a:lnTo>
                    <a:pt x="2" y="32"/>
                  </a:lnTo>
                  <a:lnTo>
                    <a:pt x="1" y="37"/>
                  </a:lnTo>
                  <a:lnTo>
                    <a:pt x="0" y="41"/>
                  </a:lnTo>
                  <a:lnTo>
                    <a:pt x="0" y="46"/>
                  </a:lnTo>
                  <a:lnTo>
                    <a:pt x="0" y="51"/>
                  </a:lnTo>
                  <a:lnTo>
                    <a:pt x="1" y="55"/>
                  </a:lnTo>
                  <a:lnTo>
                    <a:pt x="2" y="60"/>
                  </a:lnTo>
                  <a:lnTo>
                    <a:pt x="3" y="64"/>
                  </a:lnTo>
                  <a:lnTo>
                    <a:pt x="6" y="68"/>
                  </a:lnTo>
                  <a:lnTo>
                    <a:pt x="8" y="71"/>
                  </a:lnTo>
                  <a:lnTo>
                    <a:pt x="10" y="76"/>
                  </a:lnTo>
                  <a:lnTo>
                    <a:pt x="14" y="78"/>
                  </a:lnTo>
                  <a:lnTo>
                    <a:pt x="16" y="82"/>
                  </a:lnTo>
                  <a:lnTo>
                    <a:pt x="21" y="84"/>
                  </a:lnTo>
                  <a:lnTo>
                    <a:pt x="24" y="86"/>
                  </a:lnTo>
                  <a:lnTo>
                    <a:pt x="27" y="89"/>
                  </a:lnTo>
                  <a:lnTo>
                    <a:pt x="32" y="90"/>
                  </a:lnTo>
                  <a:lnTo>
                    <a:pt x="37" y="91"/>
                  </a:lnTo>
                  <a:lnTo>
                    <a:pt x="41" y="92"/>
                  </a:lnTo>
                  <a:lnTo>
                    <a:pt x="46" y="92"/>
                  </a:lnTo>
                  <a:lnTo>
                    <a:pt x="51" y="92"/>
                  </a:lnTo>
                  <a:lnTo>
                    <a:pt x="55" y="91"/>
                  </a:lnTo>
                  <a:lnTo>
                    <a:pt x="60" y="90"/>
                  </a:lnTo>
                  <a:lnTo>
                    <a:pt x="63" y="89"/>
                  </a:lnTo>
                  <a:lnTo>
                    <a:pt x="68" y="86"/>
                  </a:lnTo>
                  <a:lnTo>
                    <a:pt x="71" y="84"/>
                  </a:lnTo>
                  <a:lnTo>
                    <a:pt x="75" y="82"/>
                  </a:lnTo>
                  <a:lnTo>
                    <a:pt x="78" y="78"/>
                  </a:lnTo>
                  <a:lnTo>
                    <a:pt x="82" y="76"/>
                  </a:lnTo>
                  <a:lnTo>
                    <a:pt x="84" y="71"/>
                  </a:lnTo>
                  <a:lnTo>
                    <a:pt x="86" y="68"/>
                  </a:lnTo>
                  <a:lnTo>
                    <a:pt x="89" y="64"/>
                  </a:lnTo>
                  <a:lnTo>
                    <a:pt x="90" y="60"/>
                  </a:lnTo>
                  <a:lnTo>
                    <a:pt x="91" y="55"/>
                  </a:lnTo>
                  <a:lnTo>
                    <a:pt x="92" y="51"/>
                  </a:lnTo>
                  <a:lnTo>
                    <a:pt x="92" y="46"/>
                  </a:lnTo>
                  <a:close/>
                </a:path>
              </a:pathLst>
            </a:custGeom>
            <a:solidFill>
              <a:srgbClr val="FFFFFF"/>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42" name="Freeform 68"/>
            <p:cNvSpPr/>
            <p:nvPr/>
          </p:nvSpPr>
          <p:spPr bwMode="auto">
            <a:xfrm>
              <a:off x="1793" y="2054"/>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90" y="32"/>
                  </a:lnTo>
                  <a:lnTo>
                    <a:pt x="89" y="29"/>
                  </a:lnTo>
                  <a:lnTo>
                    <a:pt x="86" y="24"/>
                  </a:lnTo>
                  <a:lnTo>
                    <a:pt x="84" y="21"/>
                  </a:lnTo>
                  <a:lnTo>
                    <a:pt x="82" y="17"/>
                  </a:lnTo>
                  <a:lnTo>
                    <a:pt x="78" y="14"/>
                  </a:lnTo>
                  <a:lnTo>
                    <a:pt x="75" y="10"/>
                  </a:lnTo>
                  <a:lnTo>
                    <a:pt x="71" y="8"/>
                  </a:lnTo>
                  <a:lnTo>
                    <a:pt x="68" y="6"/>
                  </a:lnTo>
                  <a:lnTo>
                    <a:pt x="63" y="3"/>
                  </a:lnTo>
                  <a:lnTo>
                    <a:pt x="60" y="2"/>
                  </a:lnTo>
                  <a:lnTo>
                    <a:pt x="55" y="1"/>
                  </a:lnTo>
                  <a:lnTo>
                    <a:pt x="51" y="0"/>
                  </a:lnTo>
                  <a:lnTo>
                    <a:pt x="46" y="0"/>
                  </a:lnTo>
                  <a:lnTo>
                    <a:pt x="41" y="0"/>
                  </a:lnTo>
                  <a:lnTo>
                    <a:pt x="37" y="1"/>
                  </a:lnTo>
                  <a:lnTo>
                    <a:pt x="32" y="2"/>
                  </a:lnTo>
                  <a:lnTo>
                    <a:pt x="27" y="3"/>
                  </a:lnTo>
                  <a:lnTo>
                    <a:pt x="24" y="6"/>
                  </a:lnTo>
                  <a:lnTo>
                    <a:pt x="21" y="8"/>
                  </a:lnTo>
                  <a:lnTo>
                    <a:pt x="16" y="10"/>
                  </a:lnTo>
                  <a:lnTo>
                    <a:pt x="14" y="14"/>
                  </a:lnTo>
                  <a:lnTo>
                    <a:pt x="10" y="17"/>
                  </a:lnTo>
                  <a:lnTo>
                    <a:pt x="8" y="21"/>
                  </a:lnTo>
                  <a:lnTo>
                    <a:pt x="6" y="24"/>
                  </a:lnTo>
                  <a:lnTo>
                    <a:pt x="3" y="29"/>
                  </a:lnTo>
                  <a:lnTo>
                    <a:pt x="2" y="32"/>
                  </a:lnTo>
                  <a:lnTo>
                    <a:pt x="1" y="37"/>
                  </a:lnTo>
                  <a:lnTo>
                    <a:pt x="0" y="41"/>
                  </a:lnTo>
                  <a:lnTo>
                    <a:pt x="0" y="46"/>
                  </a:lnTo>
                  <a:lnTo>
                    <a:pt x="0" y="51"/>
                  </a:lnTo>
                  <a:lnTo>
                    <a:pt x="1" y="55"/>
                  </a:lnTo>
                  <a:lnTo>
                    <a:pt x="2" y="60"/>
                  </a:lnTo>
                  <a:lnTo>
                    <a:pt x="3" y="64"/>
                  </a:lnTo>
                  <a:lnTo>
                    <a:pt x="6" y="68"/>
                  </a:lnTo>
                  <a:lnTo>
                    <a:pt x="8" y="71"/>
                  </a:lnTo>
                  <a:lnTo>
                    <a:pt x="10" y="76"/>
                  </a:lnTo>
                  <a:lnTo>
                    <a:pt x="14" y="78"/>
                  </a:lnTo>
                  <a:lnTo>
                    <a:pt x="16" y="82"/>
                  </a:lnTo>
                  <a:lnTo>
                    <a:pt x="21" y="84"/>
                  </a:lnTo>
                  <a:lnTo>
                    <a:pt x="24" y="86"/>
                  </a:lnTo>
                  <a:lnTo>
                    <a:pt x="27" y="89"/>
                  </a:lnTo>
                  <a:lnTo>
                    <a:pt x="32" y="90"/>
                  </a:lnTo>
                  <a:lnTo>
                    <a:pt x="37" y="91"/>
                  </a:lnTo>
                  <a:lnTo>
                    <a:pt x="41" y="92"/>
                  </a:lnTo>
                  <a:lnTo>
                    <a:pt x="46" y="92"/>
                  </a:lnTo>
                  <a:lnTo>
                    <a:pt x="51" y="92"/>
                  </a:lnTo>
                  <a:lnTo>
                    <a:pt x="55" y="91"/>
                  </a:lnTo>
                  <a:lnTo>
                    <a:pt x="60" y="90"/>
                  </a:lnTo>
                  <a:lnTo>
                    <a:pt x="63" y="89"/>
                  </a:lnTo>
                  <a:lnTo>
                    <a:pt x="68" y="86"/>
                  </a:lnTo>
                  <a:lnTo>
                    <a:pt x="71" y="84"/>
                  </a:lnTo>
                  <a:lnTo>
                    <a:pt x="75" y="82"/>
                  </a:lnTo>
                  <a:lnTo>
                    <a:pt x="78" y="78"/>
                  </a:lnTo>
                  <a:lnTo>
                    <a:pt x="82" y="76"/>
                  </a:lnTo>
                  <a:lnTo>
                    <a:pt x="84" y="71"/>
                  </a:lnTo>
                  <a:lnTo>
                    <a:pt x="86" y="68"/>
                  </a:lnTo>
                  <a:lnTo>
                    <a:pt x="89" y="64"/>
                  </a:lnTo>
                  <a:lnTo>
                    <a:pt x="90" y="60"/>
                  </a:lnTo>
                  <a:lnTo>
                    <a:pt x="91" y="55"/>
                  </a:lnTo>
                  <a:lnTo>
                    <a:pt x="92" y="51"/>
                  </a:lnTo>
                  <a:lnTo>
                    <a:pt x="92" y="46"/>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43" name="Freeform 69"/>
            <p:cNvSpPr/>
            <p:nvPr/>
          </p:nvSpPr>
          <p:spPr bwMode="auto">
            <a:xfrm>
              <a:off x="1927" y="1326"/>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90" y="32"/>
                  </a:lnTo>
                  <a:lnTo>
                    <a:pt x="89" y="29"/>
                  </a:lnTo>
                  <a:lnTo>
                    <a:pt x="87" y="24"/>
                  </a:lnTo>
                  <a:lnTo>
                    <a:pt x="84" y="21"/>
                  </a:lnTo>
                  <a:lnTo>
                    <a:pt x="82" y="17"/>
                  </a:lnTo>
                  <a:lnTo>
                    <a:pt x="79" y="14"/>
                  </a:lnTo>
                  <a:lnTo>
                    <a:pt x="75" y="10"/>
                  </a:lnTo>
                  <a:lnTo>
                    <a:pt x="72" y="8"/>
                  </a:lnTo>
                  <a:lnTo>
                    <a:pt x="68" y="6"/>
                  </a:lnTo>
                  <a:lnTo>
                    <a:pt x="64" y="3"/>
                  </a:lnTo>
                  <a:lnTo>
                    <a:pt x="60" y="2"/>
                  </a:lnTo>
                  <a:lnTo>
                    <a:pt x="56" y="1"/>
                  </a:lnTo>
                  <a:lnTo>
                    <a:pt x="51" y="0"/>
                  </a:lnTo>
                  <a:lnTo>
                    <a:pt x="46" y="0"/>
                  </a:lnTo>
                  <a:lnTo>
                    <a:pt x="42" y="0"/>
                  </a:lnTo>
                  <a:lnTo>
                    <a:pt x="37" y="1"/>
                  </a:lnTo>
                  <a:lnTo>
                    <a:pt x="33" y="2"/>
                  </a:lnTo>
                  <a:lnTo>
                    <a:pt x="28" y="3"/>
                  </a:lnTo>
                  <a:lnTo>
                    <a:pt x="24" y="6"/>
                  </a:lnTo>
                  <a:lnTo>
                    <a:pt x="21" y="8"/>
                  </a:lnTo>
                  <a:lnTo>
                    <a:pt x="16" y="10"/>
                  </a:lnTo>
                  <a:lnTo>
                    <a:pt x="14" y="14"/>
                  </a:lnTo>
                  <a:lnTo>
                    <a:pt x="11" y="17"/>
                  </a:lnTo>
                  <a:lnTo>
                    <a:pt x="8" y="21"/>
                  </a:lnTo>
                  <a:lnTo>
                    <a:pt x="6" y="24"/>
                  </a:lnTo>
                  <a:lnTo>
                    <a:pt x="4" y="29"/>
                  </a:lnTo>
                  <a:lnTo>
                    <a:pt x="3" y="32"/>
                  </a:lnTo>
                  <a:lnTo>
                    <a:pt x="1" y="37"/>
                  </a:lnTo>
                  <a:lnTo>
                    <a:pt x="0" y="41"/>
                  </a:lnTo>
                  <a:lnTo>
                    <a:pt x="0" y="46"/>
                  </a:lnTo>
                  <a:lnTo>
                    <a:pt x="0" y="50"/>
                  </a:lnTo>
                  <a:lnTo>
                    <a:pt x="1" y="55"/>
                  </a:lnTo>
                  <a:lnTo>
                    <a:pt x="3" y="60"/>
                  </a:lnTo>
                  <a:lnTo>
                    <a:pt x="4" y="64"/>
                  </a:lnTo>
                  <a:lnTo>
                    <a:pt x="6" y="68"/>
                  </a:lnTo>
                  <a:lnTo>
                    <a:pt x="8" y="71"/>
                  </a:lnTo>
                  <a:lnTo>
                    <a:pt x="11" y="76"/>
                  </a:lnTo>
                  <a:lnTo>
                    <a:pt x="14" y="78"/>
                  </a:lnTo>
                  <a:lnTo>
                    <a:pt x="16" y="82"/>
                  </a:lnTo>
                  <a:lnTo>
                    <a:pt x="21" y="84"/>
                  </a:lnTo>
                  <a:lnTo>
                    <a:pt x="24" y="86"/>
                  </a:lnTo>
                  <a:lnTo>
                    <a:pt x="28" y="88"/>
                  </a:lnTo>
                  <a:lnTo>
                    <a:pt x="33" y="90"/>
                  </a:lnTo>
                  <a:lnTo>
                    <a:pt x="37" y="91"/>
                  </a:lnTo>
                  <a:lnTo>
                    <a:pt x="42" y="92"/>
                  </a:lnTo>
                  <a:lnTo>
                    <a:pt x="46" y="92"/>
                  </a:lnTo>
                  <a:lnTo>
                    <a:pt x="51" y="92"/>
                  </a:lnTo>
                  <a:lnTo>
                    <a:pt x="56" y="91"/>
                  </a:lnTo>
                  <a:lnTo>
                    <a:pt x="60" y="90"/>
                  </a:lnTo>
                  <a:lnTo>
                    <a:pt x="64" y="88"/>
                  </a:lnTo>
                  <a:lnTo>
                    <a:pt x="68" y="86"/>
                  </a:lnTo>
                  <a:lnTo>
                    <a:pt x="72" y="84"/>
                  </a:lnTo>
                  <a:lnTo>
                    <a:pt x="75" y="82"/>
                  </a:lnTo>
                  <a:lnTo>
                    <a:pt x="79" y="78"/>
                  </a:lnTo>
                  <a:lnTo>
                    <a:pt x="82" y="76"/>
                  </a:lnTo>
                  <a:lnTo>
                    <a:pt x="84" y="71"/>
                  </a:lnTo>
                  <a:lnTo>
                    <a:pt x="87" y="68"/>
                  </a:lnTo>
                  <a:lnTo>
                    <a:pt x="89" y="64"/>
                  </a:lnTo>
                  <a:lnTo>
                    <a:pt x="90" y="60"/>
                  </a:lnTo>
                  <a:lnTo>
                    <a:pt x="91" y="55"/>
                  </a:lnTo>
                  <a:lnTo>
                    <a:pt x="92" y="50"/>
                  </a:lnTo>
                  <a:lnTo>
                    <a:pt x="92" y="46"/>
                  </a:lnTo>
                  <a:close/>
                </a:path>
              </a:pathLst>
            </a:custGeom>
            <a:solidFill>
              <a:srgbClr val="FFFFFF"/>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344" name="Freeform 70"/>
            <p:cNvSpPr/>
            <p:nvPr/>
          </p:nvSpPr>
          <p:spPr bwMode="auto">
            <a:xfrm>
              <a:off x="1927" y="1326"/>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90" y="32"/>
                  </a:lnTo>
                  <a:lnTo>
                    <a:pt x="89" y="29"/>
                  </a:lnTo>
                  <a:lnTo>
                    <a:pt x="87" y="24"/>
                  </a:lnTo>
                  <a:lnTo>
                    <a:pt x="84" y="21"/>
                  </a:lnTo>
                  <a:lnTo>
                    <a:pt x="82" y="17"/>
                  </a:lnTo>
                  <a:lnTo>
                    <a:pt x="79" y="14"/>
                  </a:lnTo>
                  <a:lnTo>
                    <a:pt x="75" y="10"/>
                  </a:lnTo>
                  <a:lnTo>
                    <a:pt x="72" y="8"/>
                  </a:lnTo>
                  <a:lnTo>
                    <a:pt x="68" y="6"/>
                  </a:lnTo>
                  <a:lnTo>
                    <a:pt x="64" y="3"/>
                  </a:lnTo>
                  <a:lnTo>
                    <a:pt x="60" y="2"/>
                  </a:lnTo>
                  <a:lnTo>
                    <a:pt x="56" y="1"/>
                  </a:lnTo>
                  <a:lnTo>
                    <a:pt x="51" y="0"/>
                  </a:lnTo>
                  <a:lnTo>
                    <a:pt x="46" y="0"/>
                  </a:lnTo>
                  <a:lnTo>
                    <a:pt x="42" y="0"/>
                  </a:lnTo>
                  <a:lnTo>
                    <a:pt x="37" y="1"/>
                  </a:lnTo>
                  <a:lnTo>
                    <a:pt x="33" y="2"/>
                  </a:lnTo>
                  <a:lnTo>
                    <a:pt x="28" y="3"/>
                  </a:lnTo>
                  <a:lnTo>
                    <a:pt x="24" y="6"/>
                  </a:lnTo>
                  <a:lnTo>
                    <a:pt x="21" y="8"/>
                  </a:lnTo>
                  <a:lnTo>
                    <a:pt x="16" y="10"/>
                  </a:lnTo>
                  <a:lnTo>
                    <a:pt x="14" y="14"/>
                  </a:lnTo>
                  <a:lnTo>
                    <a:pt x="11" y="17"/>
                  </a:lnTo>
                  <a:lnTo>
                    <a:pt x="8" y="21"/>
                  </a:lnTo>
                  <a:lnTo>
                    <a:pt x="6" y="24"/>
                  </a:lnTo>
                  <a:lnTo>
                    <a:pt x="4" y="29"/>
                  </a:lnTo>
                  <a:lnTo>
                    <a:pt x="3" y="32"/>
                  </a:lnTo>
                  <a:lnTo>
                    <a:pt x="1" y="37"/>
                  </a:lnTo>
                  <a:lnTo>
                    <a:pt x="0" y="41"/>
                  </a:lnTo>
                  <a:lnTo>
                    <a:pt x="0" y="46"/>
                  </a:lnTo>
                  <a:lnTo>
                    <a:pt x="0" y="50"/>
                  </a:lnTo>
                  <a:lnTo>
                    <a:pt x="1" y="55"/>
                  </a:lnTo>
                  <a:lnTo>
                    <a:pt x="3" y="60"/>
                  </a:lnTo>
                  <a:lnTo>
                    <a:pt x="4" y="64"/>
                  </a:lnTo>
                  <a:lnTo>
                    <a:pt x="6" y="68"/>
                  </a:lnTo>
                  <a:lnTo>
                    <a:pt x="8" y="71"/>
                  </a:lnTo>
                  <a:lnTo>
                    <a:pt x="11" y="76"/>
                  </a:lnTo>
                  <a:lnTo>
                    <a:pt x="14" y="78"/>
                  </a:lnTo>
                  <a:lnTo>
                    <a:pt x="16" y="82"/>
                  </a:lnTo>
                  <a:lnTo>
                    <a:pt x="21" y="84"/>
                  </a:lnTo>
                  <a:lnTo>
                    <a:pt x="24" y="86"/>
                  </a:lnTo>
                  <a:lnTo>
                    <a:pt x="28" y="88"/>
                  </a:lnTo>
                  <a:lnTo>
                    <a:pt x="33" y="90"/>
                  </a:lnTo>
                  <a:lnTo>
                    <a:pt x="37" y="91"/>
                  </a:lnTo>
                  <a:lnTo>
                    <a:pt x="42" y="92"/>
                  </a:lnTo>
                  <a:lnTo>
                    <a:pt x="46" y="92"/>
                  </a:lnTo>
                  <a:lnTo>
                    <a:pt x="51" y="92"/>
                  </a:lnTo>
                  <a:lnTo>
                    <a:pt x="56" y="91"/>
                  </a:lnTo>
                  <a:lnTo>
                    <a:pt x="60" y="90"/>
                  </a:lnTo>
                  <a:lnTo>
                    <a:pt x="64" y="88"/>
                  </a:lnTo>
                  <a:lnTo>
                    <a:pt x="68" y="86"/>
                  </a:lnTo>
                  <a:lnTo>
                    <a:pt x="72" y="84"/>
                  </a:lnTo>
                  <a:lnTo>
                    <a:pt x="75" y="82"/>
                  </a:lnTo>
                  <a:lnTo>
                    <a:pt x="79" y="78"/>
                  </a:lnTo>
                  <a:lnTo>
                    <a:pt x="82" y="76"/>
                  </a:lnTo>
                  <a:lnTo>
                    <a:pt x="84" y="71"/>
                  </a:lnTo>
                  <a:lnTo>
                    <a:pt x="87" y="68"/>
                  </a:lnTo>
                  <a:lnTo>
                    <a:pt x="89" y="64"/>
                  </a:lnTo>
                  <a:lnTo>
                    <a:pt x="90" y="60"/>
                  </a:lnTo>
                  <a:lnTo>
                    <a:pt x="91" y="55"/>
                  </a:lnTo>
                  <a:lnTo>
                    <a:pt x="92" y="50"/>
                  </a:lnTo>
                  <a:lnTo>
                    <a:pt x="92" y="46"/>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3" name="Group 71"/>
          <p:cNvGrpSpPr/>
          <p:nvPr/>
        </p:nvGrpSpPr>
        <p:grpSpPr bwMode="auto">
          <a:xfrm>
            <a:off x="4869214" y="1806010"/>
            <a:ext cx="1839913" cy="1736725"/>
            <a:chOff x="3052" y="1123"/>
            <a:chExt cx="1159" cy="1094"/>
          </a:xfrm>
        </p:grpSpPr>
        <p:sp>
          <p:nvSpPr>
            <p:cNvPr id="94215" name="Freeform 72"/>
            <p:cNvSpPr/>
            <p:nvPr/>
          </p:nvSpPr>
          <p:spPr bwMode="auto">
            <a:xfrm>
              <a:off x="3186" y="1279"/>
              <a:ext cx="18" cy="19"/>
            </a:xfrm>
            <a:custGeom>
              <a:avLst/>
              <a:gdLst>
                <a:gd name="T0" fmla="*/ 0 w 37"/>
                <a:gd name="T1" fmla="*/ 1 h 37"/>
                <a:gd name="T2" fmla="*/ 0 w 37"/>
                <a:gd name="T3" fmla="*/ 1 h 37"/>
                <a:gd name="T4" fmla="*/ 0 w 37"/>
                <a:gd name="T5" fmla="*/ 1 h 37"/>
                <a:gd name="T6" fmla="*/ 0 w 37"/>
                <a:gd name="T7" fmla="*/ 1 h 37"/>
                <a:gd name="T8" fmla="*/ 0 w 37"/>
                <a:gd name="T9" fmla="*/ 1 h 37"/>
                <a:gd name="T10" fmla="*/ 0 w 37"/>
                <a:gd name="T11" fmla="*/ 1 h 37"/>
                <a:gd name="T12" fmla="*/ 0 w 37"/>
                <a:gd name="T13" fmla="*/ 1 h 37"/>
                <a:gd name="T14" fmla="*/ 0 w 37"/>
                <a:gd name="T15" fmla="*/ 0 h 37"/>
                <a:gd name="T16" fmla="*/ 0 w 37"/>
                <a:gd name="T17" fmla="*/ 0 h 37"/>
                <a:gd name="T18" fmla="*/ 0 w 37"/>
                <a:gd name="T19" fmla="*/ 0 h 37"/>
                <a:gd name="T20" fmla="*/ 0 w 37"/>
                <a:gd name="T21" fmla="*/ 1 h 37"/>
                <a:gd name="T22" fmla="*/ 0 w 37"/>
                <a:gd name="T23" fmla="*/ 1 h 37"/>
                <a:gd name="T24" fmla="*/ 0 w 37"/>
                <a:gd name="T25" fmla="*/ 1 h 37"/>
                <a:gd name="T26" fmla="*/ 1 w 37"/>
                <a:gd name="T27" fmla="*/ 1 h 37"/>
                <a:gd name="T28" fmla="*/ 1 w 37"/>
                <a:gd name="T29" fmla="*/ 1 h 37"/>
                <a:gd name="T30" fmla="*/ 1 w 37"/>
                <a:gd name="T31" fmla="*/ 1 h 37"/>
                <a:gd name="T32" fmla="*/ 1 w 37"/>
                <a:gd name="T33" fmla="*/ 1 h 37"/>
                <a:gd name="T34" fmla="*/ 1 w 37"/>
                <a:gd name="T35" fmla="*/ 1 h 37"/>
                <a:gd name="T36" fmla="*/ 1 w 37"/>
                <a:gd name="T37" fmla="*/ 1 h 37"/>
                <a:gd name="T38" fmla="*/ 1 w 37"/>
                <a:gd name="T39" fmla="*/ 1 h 37"/>
                <a:gd name="T40" fmla="*/ 1 w 37"/>
                <a:gd name="T41" fmla="*/ 1 h 37"/>
                <a:gd name="T42" fmla="*/ 0 w 37"/>
                <a:gd name="T43" fmla="*/ 1 h 37"/>
                <a:gd name="T44" fmla="*/ 0 w 37"/>
                <a:gd name="T45" fmla="*/ 2 h 37"/>
                <a:gd name="T46" fmla="*/ 0 w 37"/>
                <a:gd name="T47" fmla="*/ 2 h 37"/>
                <a:gd name="T48" fmla="*/ 0 w 37"/>
                <a:gd name="T49" fmla="*/ 2 h 37"/>
                <a:gd name="T50" fmla="*/ 0 w 37"/>
                <a:gd name="T51" fmla="*/ 2 h 37"/>
                <a:gd name="T52" fmla="*/ 0 w 37"/>
                <a:gd name="T53" fmla="*/ 2 h 37"/>
                <a:gd name="T54" fmla="*/ 0 w 37"/>
                <a:gd name="T55" fmla="*/ 2 h 37"/>
                <a:gd name="T56" fmla="*/ 0 w 37"/>
                <a:gd name="T57" fmla="*/ 2 h 37"/>
                <a:gd name="T58" fmla="*/ 0 w 37"/>
                <a:gd name="T59" fmla="*/ 1 h 37"/>
                <a:gd name="T60" fmla="*/ 0 w 37"/>
                <a:gd name="T61" fmla="*/ 1 h 37"/>
                <a:gd name="T62" fmla="*/ 0 w 37"/>
                <a:gd name="T63" fmla="*/ 1 h 37"/>
                <a:gd name="T64" fmla="*/ 0 w 37"/>
                <a:gd name="T65" fmla="*/ 1 h 37"/>
                <a:gd name="T66" fmla="*/ 0 w 37"/>
                <a:gd name="T67" fmla="*/ 1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9"/>
                  </a:lnTo>
                  <a:lnTo>
                    <a:pt x="6" y="6"/>
                  </a:lnTo>
                  <a:lnTo>
                    <a:pt x="8" y="4"/>
                  </a:lnTo>
                  <a:lnTo>
                    <a:pt x="12" y="2"/>
                  </a:lnTo>
                  <a:lnTo>
                    <a:pt x="15" y="0"/>
                  </a:lnTo>
                  <a:lnTo>
                    <a:pt x="18" y="0"/>
                  </a:lnTo>
                  <a:lnTo>
                    <a:pt x="22" y="0"/>
                  </a:lnTo>
                  <a:lnTo>
                    <a:pt x="25" y="2"/>
                  </a:lnTo>
                  <a:lnTo>
                    <a:pt x="29" y="4"/>
                  </a:lnTo>
                  <a:lnTo>
                    <a:pt x="31" y="6"/>
                  </a:lnTo>
                  <a:lnTo>
                    <a:pt x="33" y="9"/>
                  </a:lnTo>
                  <a:lnTo>
                    <a:pt x="36" y="12"/>
                  </a:lnTo>
                  <a:lnTo>
                    <a:pt x="37" y="15"/>
                  </a:lnTo>
                  <a:lnTo>
                    <a:pt x="37" y="19"/>
                  </a:lnTo>
                  <a:lnTo>
                    <a:pt x="37" y="22"/>
                  </a:lnTo>
                  <a:lnTo>
                    <a:pt x="36" y="26"/>
                  </a:lnTo>
                  <a:lnTo>
                    <a:pt x="33" y="29"/>
                  </a:lnTo>
                  <a:lnTo>
                    <a:pt x="31" y="32"/>
                  </a:lnTo>
                  <a:lnTo>
                    <a:pt x="29" y="34"/>
                  </a:lnTo>
                  <a:lnTo>
                    <a:pt x="25" y="36"/>
                  </a:lnTo>
                  <a:lnTo>
                    <a:pt x="22" y="37"/>
                  </a:lnTo>
                  <a:lnTo>
                    <a:pt x="18" y="37"/>
                  </a:lnTo>
                  <a:lnTo>
                    <a:pt x="15" y="37"/>
                  </a:lnTo>
                  <a:lnTo>
                    <a:pt x="12" y="36"/>
                  </a:lnTo>
                  <a:lnTo>
                    <a:pt x="8" y="34"/>
                  </a:lnTo>
                  <a:lnTo>
                    <a:pt x="6" y="32"/>
                  </a:lnTo>
                  <a:lnTo>
                    <a:pt x="3" y="29"/>
                  </a:lnTo>
                  <a:lnTo>
                    <a:pt x="1" y="26"/>
                  </a:lnTo>
                  <a:lnTo>
                    <a:pt x="0" y="22"/>
                  </a:lnTo>
                  <a:lnTo>
                    <a:pt x="0" y="19"/>
                  </a:lnTo>
                  <a:close/>
                </a:path>
              </a:pathLst>
            </a:custGeom>
            <a:solidFill>
              <a:srgbClr val="00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16" name="Freeform 73"/>
            <p:cNvSpPr/>
            <p:nvPr/>
          </p:nvSpPr>
          <p:spPr bwMode="auto">
            <a:xfrm>
              <a:off x="3186" y="1279"/>
              <a:ext cx="18" cy="19"/>
            </a:xfrm>
            <a:custGeom>
              <a:avLst/>
              <a:gdLst>
                <a:gd name="T0" fmla="*/ 0 w 37"/>
                <a:gd name="T1" fmla="*/ 1 h 37"/>
                <a:gd name="T2" fmla="*/ 0 w 37"/>
                <a:gd name="T3" fmla="*/ 1 h 37"/>
                <a:gd name="T4" fmla="*/ 0 w 37"/>
                <a:gd name="T5" fmla="*/ 1 h 37"/>
                <a:gd name="T6" fmla="*/ 0 w 37"/>
                <a:gd name="T7" fmla="*/ 1 h 37"/>
                <a:gd name="T8" fmla="*/ 0 w 37"/>
                <a:gd name="T9" fmla="*/ 1 h 37"/>
                <a:gd name="T10" fmla="*/ 0 w 37"/>
                <a:gd name="T11" fmla="*/ 1 h 37"/>
                <a:gd name="T12" fmla="*/ 0 w 37"/>
                <a:gd name="T13" fmla="*/ 1 h 37"/>
                <a:gd name="T14" fmla="*/ 0 w 37"/>
                <a:gd name="T15" fmla="*/ 0 h 37"/>
                <a:gd name="T16" fmla="*/ 0 w 37"/>
                <a:gd name="T17" fmla="*/ 0 h 37"/>
                <a:gd name="T18" fmla="*/ 0 w 37"/>
                <a:gd name="T19" fmla="*/ 0 h 37"/>
                <a:gd name="T20" fmla="*/ 0 w 37"/>
                <a:gd name="T21" fmla="*/ 1 h 37"/>
                <a:gd name="T22" fmla="*/ 0 w 37"/>
                <a:gd name="T23" fmla="*/ 1 h 37"/>
                <a:gd name="T24" fmla="*/ 0 w 37"/>
                <a:gd name="T25" fmla="*/ 1 h 37"/>
                <a:gd name="T26" fmla="*/ 1 w 37"/>
                <a:gd name="T27" fmla="*/ 1 h 37"/>
                <a:gd name="T28" fmla="*/ 1 w 37"/>
                <a:gd name="T29" fmla="*/ 1 h 37"/>
                <a:gd name="T30" fmla="*/ 1 w 37"/>
                <a:gd name="T31" fmla="*/ 1 h 37"/>
                <a:gd name="T32" fmla="*/ 1 w 37"/>
                <a:gd name="T33" fmla="*/ 1 h 37"/>
                <a:gd name="T34" fmla="*/ 1 w 37"/>
                <a:gd name="T35" fmla="*/ 1 h 37"/>
                <a:gd name="T36" fmla="*/ 1 w 37"/>
                <a:gd name="T37" fmla="*/ 1 h 37"/>
                <a:gd name="T38" fmla="*/ 1 w 37"/>
                <a:gd name="T39" fmla="*/ 1 h 37"/>
                <a:gd name="T40" fmla="*/ 1 w 37"/>
                <a:gd name="T41" fmla="*/ 1 h 37"/>
                <a:gd name="T42" fmla="*/ 0 w 37"/>
                <a:gd name="T43" fmla="*/ 1 h 37"/>
                <a:gd name="T44" fmla="*/ 0 w 37"/>
                <a:gd name="T45" fmla="*/ 2 h 37"/>
                <a:gd name="T46" fmla="*/ 0 w 37"/>
                <a:gd name="T47" fmla="*/ 2 h 37"/>
                <a:gd name="T48" fmla="*/ 0 w 37"/>
                <a:gd name="T49" fmla="*/ 2 h 37"/>
                <a:gd name="T50" fmla="*/ 0 w 37"/>
                <a:gd name="T51" fmla="*/ 2 h 37"/>
                <a:gd name="T52" fmla="*/ 0 w 37"/>
                <a:gd name="T53" fmla="*/ 2 h 37"/>
                <a:gd name="T54" fmla="*/ 0 w 37"/>
                <a:gd name="T55" fmla="*/ 2 h 37"/>
                <a:gd name="T56" fmla="*/ 0 w 37"/>
                <a:gd name="T57" fmla="*/ 2 h 37"/>
                <a:gd name="T58" fmla="*/ 0 w 37"/>
                <a:gd name="T59" fmla="*/ 1 h 37"/>
                <a:gd name="T60" fmla="*/ 0 w 37"/>
                <a:gd name="T61" fmla="*/ 1 h 37"/>
                <a:gd name="T62" fmla="*/ 0 w 37"/>
                <a:gd name="T63" fmla="*/ 1 h 37"/>
                <a:gd name="T64" fmla="*/ 0 w 37"/>
                <a:gd name="T65" fmla="*/ 1 h 37"/>
                <a:gd name="T66" fmla="*/ 0 w 37"/>
                <a:gd name="T67" fmla="*/ 1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9"/>
                  </a:lnTo>
                  <a:lnTo>
                    <a:pt x="6" y="6"/>
                  </a:lnTo>
                  <a:lnTo>
                    <a:pt x="8" y="4"/>
                  </a:lnTo>
                  <a:lnTo>
                    <a:pt x="12" y="2"/>
                  </a:lnTo>
                  <a:lnTo>
                    <a:pt x="15" y="0"/>
                  </a:lnTo>
                  <a:lnTo>
                    <a:pt x="18" y="0"/>
                  </a:lnTo>
                  <a:lnTo>
                    <a:pt x="22" y="0"/>
                  </a:lnTo>
                  <a:lnTo>
                    <a:pt x="25" y="2"/>
                  </a:lnTo>
                  <a:lnTo>
                    <a:pt x="29" y="4"/>
                  </a:lnTo>
                  <a:lnTo>
                    <a:pt x="31" y="6"/>
                  </a:lnTo>
                  <a:lnTo>
                    <a:pt x="33" y="9"/>
                  </a:lnTo>
                  <a:lnTo>
                    <a:pt x="36" y="12"/>
                  </a:lnTo>
                  <a:lnTo>
                    <a:pt x="37" y="15"/>
                  </a:lnTo>
                  <a:lnTo>
                    <a:pt x="37" y="19"/>
                  </a:lnTo>
                  <a:lnTo>
                    <a:pt x="37" y="22"/>
                  </a:lnTo>
                  <a:lnTo>
                    <a:pt x="36" y="26"/>
                  </a:lnTo>
                  <a:lnTo>
                    <a:pt x="33" y="29"/>
                  </a:lnTo>
                  <a:lnTo>
                    <a:pt x="31" y="32"/>
                  </a:lnTo>
                  <a:lnTo>
                    <a:pt x="29" y="34"/>
                  </a:lnTo>
                  <a:lnTo>
                    <a:pt x="25" y="36"/>
                  </a:lnTo>
                  <a:lnTo>
                    <a:pt x="22" y="37"/>
                  </a:lnTo>
                  <a:lnTo>
                    <a:pt x="18" y="37"/>
                  </a:lnTo>
                  <a:lnTo>
                    <a:pt x="15" y="37"/>
                  </a:lnTo>
                  <a:lnTo>
                    <a:pt x="12" y="36"/>
                  </a:lnTo>
                  <a:lnTo>
                    <a:pt x="8" y="34"/>
                  </a:lnTo>
                  <a:lnTo>
                    <a:pt x="6" y="32"/>
                  </a:lnTo>
                  <a:lnTo>
                    <a:pt x="3" y="29"/>
                  </a:lnTo>
                  <a:lnTo>
                    <a:pt x="1" y="26"/>
                  </a:lnTo>
                  <a:lnTo>
                    <a:pt x="0" y="22"/>
                  </a:lnTo>
                  <a:lnTo>
                    <a:pt x="0" y="19"/>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17" name="Freeform 74"/>
            <p:cNvSpPr/>
            <p:nvPr/>
          </p:nvSpPr>
          <p:spPr bwMode="auto">
            <a:xfrm>
              <a:off x="3195" y="1123"/>
              <a:ext cx="904" cy="165"/>
            </a:xfrm>
            <a:custGeom>
              <a:avLst/>
              <a:gdLst>
                <a:gd name="T0" fmla="*/ 57 w 1808"/>
                <a:gd name="T1" fmla="*/ 10 h 332"/>
                <a:gd name="T2" fmla="*/ 55 w 1808"/>
                <a:gd name="T3" fmla="*/ 8 h 332"/>
                <a:gd name="T4" fmla="*/ 52 w 1808"/>
                <a:gd name="T5" fmla="*/ 7 h 332"/>
                <a:gd name="T6" fmla="*/ 50 w 1808"/>
                <a:gd name="T7" fmla="*/ 6 h 332"/>
                <a:gd name="T8" fmla="*/ 48 w 1808"/>
                <a:gd name="T9" fmla="*/ 4 h 332"/>
                <a:gd name="T10" fmla="*/ 46 w 1808"/>
                <a:gd name="T11" fmla="*/ 3 h 332"/>
                <a:gd name="T12" fmla="*/ 44 w 1808"/>
                <a:gd name="T13" fmla="*/ 3 h 332"/>
                <a:gd name="T14" fmla="*/ 41 w 1808"/>
                <a:gd name="T15" fmla="*/ 2 h 332"/>
                <a:gd name="T16" fmla="*/ 39 w 1808"/>
                <a:gd name="T17" fmla="*/ 1 h 332"/>
                <a:gd name="T18" fmla="*/ 37 w 1808"/>
                <a:gd name="T19" fmla="*/ 0 h 332"/>
                <a:gd name="T20" fmla="*/ 35 w 1808"/>
                <a:gd name="T21" fmla="*/ 0 h 332"/>
                <a:gd name="T22" fmla="*/ 33 w 1808"/>
                <a:gd name="T23" fmla="*/ 0 h 332"/>
                <a:gd name="T24" fmla="*/ 29 w 1808"/>
                <a:gd name="T25" fmla="*/ 0 h 332"/>
                <a:gd name="T26" fmla="*/ 28 w 1808"/>
                <a:gd name="T27" fmla="*/ 0 h 332"/>
                <a:gd name="T28" fmla="*/ 26 w 1808"/>
                <a:gd name="T29" fmla="*/ 0 h 332"/>
                <a:gd name="T30" fmla="*/ 24 w 1808"/>
                <a:gd name="T31" fmla="*/ 0 h 332"/>
                <a:gd name="T32" fmla="*/ 22 w 1808"/>
                <a:gd name="T33" fmla="*/ 0 h 332"/>
                <a:gd name="T34" fmla="*/ 20 w 1808"/>
                <a:gd name="T35" fmla="*/ 0 h 332"/>
                <a:gd name="T36" fmla="*/ 17 w 1808"/>
                <a:gd name="T37" fmla="*/ 1 h 332"/>
                <a:gd name="T38" fmla="*/ 14 w 1808"/>
                <a:gd name="T39" fmla="*/ 2 h 332"/>
                <a:gd name="T40" fmla="*/ 13 w 1808"/>
                <a:gd name="T41" fmla="*/ 3 h 332"/>
                <a:gd name="T42" fmla="*/ 11 w 1808"/>
                <a:gd name="T43" fmla="*/ 3 h 332"/>
                <a:gd name="T44" fmla="*/ 9 w 1808"/>
                <a:gd name="T45" fmla="*/ 4 h 332"/>
                <a:gd name="T46" fmla="*/ 7 w 1808"/>
                <a:gd name="T47" fmla="*/ 6 h 332"/>
                <a:gd name="T48" fmla="*/ 5 w 1808"/>
                <a:gd name="T49" fmla="*/ 7 h 332"/>
                <a:gd name="T50" fmla="*/ 3 w 1808"/>
                <a:gd name="T51" fmla="*/ 8 h 332"/>
                <a:gd name="T52" fmla="*/ 0 w 1808"/>
                <a:gd name="T53" fmla="*/ 10 h 3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08"/>
                <a:gd name="T82" fmla="*/ 0 h 332"/>
                <a:gd name="T83" fmla="*/ 1808 w 1808"/>
                <a:gd name="T84" fmla="*/ 332 h 33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08" h="332">
                  <a:moveTo>
                    <a:pt x="1808" y="332"/>
                  </a:moveTo>
                  <a:lnTo>
                    <a:pt x="1735" y="283"/>
                  </a:lnTo>
                  <a:lnTo>
                    <a:pt x="1664" y="237"/>
                  </a:lnTo>
                  <a:lnTo>
                    <a:pt x="1592" y="197"/>
                  </a:lnTo>
                  <a:lnTo>
                    <a:pt x="1521" y="159"/>
                  </a:lnTo>
                  <a:lnTo>
                    <a:pt x="1450" y="126"/>
                  </a:lnTo>
                  <a:lnTo>
                    <a:pt x="1378" y="97"/>
                  </a:lnTo>
                  <a:lnTo>
                    <a:pt x="1307" y="72"/>
                  </a:lnTo>
                  <a:lnTo>
                    <a:pt x="1236" y="50"/>
                  </a:lnTo>
                  <a:lnTo>
                    <a:pt x="1166" y="31"/>
                  </a:lnTo>
                  <a:lnTo>
                    <a:pt x="1096" y="19"/>
                  </a:lnTo>
                  <a:lnTo>
                    <a:pt x="1025" y="8"/>
                  </a:lnTo>
                  <a:lnTo>
                    <a:pt x="955" y="2"/>
                  </a:lnTo>
                  <a:lnTo>
                    <a:pt x="886" y="0"/>
                  </a:lnTo>
                  <a:lnTo>
                    <a:pt x="817" y="2"/>
                  </a:lnTo>
                  <a:lnTo>
                    <a:pt x="747" y="8"/>
                  </a:lnTo>
                  <a:lnTo>
                    <a:pt x="678" y="19"/>
                  </a:lnTo>
                  <a:lnTo>
                    <a:pt x="609" y="31"/>
                  </a:lnTo>
                  <a:lnTo>
                    <a:pt x="541" y="50"/>
                  </a:lnTo>
                  <a:lnTo>
                    <a:pt x="473" y="72"/>
                  </a:lnTo>
                  <a:lnTo>
                    <a:pt x="405" y="97"/>
                  </a:lnTo>
                  <a:lnTo>
                    <a:pt x="337" y="126"/>
                  </a:lnTo>
                  <a:lnTo>
                    <a:pt x="269" y="159"/>
                  </a:lnTo>
                  <a:lnTo>
                    <a:pt x="201" y="197"/>
                  </a:lnTo>
                  <a:lnTo>
                    <a:pt x="134" y="237"/>
                  </a:lnTo>
                  <a:lnTo>
                    <a:pt x="67" y="283"/>
                  </a:lnTo>
                  <a:lnTo>
                    <a:pt x="0" y="332"/>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18" name="Freeform 75"/>
            <p:cNvSpPr/>
            <p:nvPr/>
          </p:nvSpPr>
          <p:spPr bwMode="auto">
            <a:xfrm>
              <a:off x="3637" y="1740"/>
              <a:ext cx="19" cy="18"/>
            </a:xfrm>
            <a:custGeom>
              <a:avLst/>
              <a:gdLst>
                <a:gd name="T0" fmla="*/ 0 w 37"/>
                <a:gd name="T1" fmla="*/ 0 h 37"/>
                <a:gd name="T2" fmla="*/ 0 w 37"/>
                <a:gd name="T3" fmla="*/ 0 h 37"/>
                <a:gd name="T4" fmla="*/ 1 w 37"/>
                <a:gd name="T5" fmla="*/ 0 h 37"/>
                <a:gd name="T6" fmla="*/ 1 w 37"/>
                <a:gd name="T7" fmla="*/ 0 h 37"/>
                <a:gd name="T8" fmla="*/ 1 w 37"/>
                <a:gd name="T9" fmla="*/ 0 h 37"/>
                <a:gd name="T10" fmla="*/ 1 w 37"/>
                <a:gd name="T11" fmla="*/ 0 h 37"/>
                <a:gd name="T12" fmla="*/ 1 w 37"/>
                <a:gd name="T13" fmla="*/ 0 h 37"/>
                <a:gd name="T14" fmla="*/ 1 w 37"/>
                <a:gd name="T15" fmla="*/ 0 h 37"/>
                <a:gd name="T16" fmla="*/ 1 w 37"/>
                <a:gd name="T17" fmla="*/ 0 h 37"/>
                <a:gd name="T18" fmla="*/ 1 w 37"/>
                <a:gd name="T19" fmla="*/ 0 h 37"/>
                <a:gd name="T20" fmla="*/ 1 w 37"/>
                <a:gd name="T21" fmla="*/ 0 h 37"/>
                <a:gd name="T22" fmla="*/ 1 w 37"/>
                <a:gd name="T23" fmla="*/ 0 h 37"/>
                <a:gd name="T24" fmla="*/ 1 w 37"/>
                <a:gd name="T25" fmla="*/ 0 h 37"/>
                <a:gd name="T26" fmla="*/ 2 w 37"/>
                <a:gd name="T27" fmla="*/ 0 h 37"/>
                <a:gd name="T28" fmla="*/ 2 w 37"/>
                <a:gd name="T29" fmla="*/ 0 h 37"/>
                <a:gd name="T30" fmla="*/ 2 w 37"/>
                <a:gd name="T31" fmla="*/ 0 h 37"/>
                <a:gd name="T32" fmla="*/ 2 w 37"/>
                <a:gd name="T33" fmla="*/ 0 h 37"/>
                <a:gd name="T34" fmla="*/ 2 w 37"/>
                <a:gd name="T35" fmla="*/ 0 h 37"/>
                <a:gd name="T36" fmla="*/ 2 w 37"/>
                <a:gd name="T37" fmla="*/ 0 h 37"/>
                <a:gd name="T38" fmla="*/ 2 w 37"/>
                <a:gd name="T39" fmla="*/ 0 h 37"/>
                <a:gd name="T40" fmla="*/ 2 w 37"/>
                <a:gd name="T41" fmla="*/ 0 h 37"/>
                <a:gd name="T42" fmla="*/ 1 w 37"/>
                <a:gd name="T43" fmla="*/ 0 h 37"/>
                <a:gd name="T44" fmla="*/ 1 w 37"/>
                <a:gd name="T45" fmla="*/ 1 h 37"/>
                <a:gd name="T46" fmla="*/ 1 w 37"/>
                <a:gd name="T47" fmla="*/ 1 h 37"/>
                <a:gd name="T48" fmla="*/ 1 w 37"/>
                <a:gd name="T49" fmla="*/ 1 h 37"/>
                <a:gd name="T50" fmla="*/ 1 w 37"/>
                <a:gd name="T51" fmla="*/ 1 h 37"/>
                <a:gd name="T52" fmla="*/ 1 w 37"/>
                <a:gd name="T53" fmla="*/ 1 h 37"/>
                <a:gd name="T54" fmla="*/ 1 w 37"/>
                <a:gd name="T55" fmla="*/ 1 h 37"/>
                <a:gd name="T56" fmla="*/ 1 w 37"/>
                <a:gd name="T57" fmla="*/ 1 h 37"/>
                <a:gd name="T58" fmla="*/ 1 w 37"/>
                <a:gd name="T59" fmla="*/ 0 h 37"/>
                <a:gd name="T60" fmla="*/ 1 w 37"/>
                <a:gd name="T61" fmla="*/ 0 h 37"/>
                <a:gd name="T62" fmla="*/ 1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6" y="6"/>
                  </a:lnTo>
                  <a:lnTo>
                    <a:pt x="8" y="4"/>
                  </a:lnTo>
                  <a:lnTo>
                    <a:pt x="11" y="1"/>
                  </a:lnTo>
                  <a:lnTo>
                    <a:pt x="15" y="0"/>
                  </a:lnTo>
                  <a:lnTo>
                    <a:pt x="18" y="0"/>
                  </a:lnTo>
                  <a:lnTo>
                    <a:pt x="22" y="0"/>
                  </a:lnTo>
                  <a:lnTo>
                    <a:pt x="25" y="1"/>
                  </a:lnTo>
                  <a:lnTo>
                    <a:pt x="29" y="4"/>
                  </a:lnTo>
                  <a:lnTo>
                    <a:pt x="31" y="6"/>
                  </a:lnTo>
                  <a:lnTo>
                    <a:pt x="33" y="8"/>
                  </a:lnTo>
                  <a:lnTo>
                    <a:pt x="36" y="12"/>
                  </a:lnTo>
                  <a:lnTo>
                    <a:pt x="37" y="15"/>
                  </a:lnTo>
                  <a:lnTo>
                    <a:pt x="37" y="19"/>
                  </a:lnTo>
                  <a:lnTo>
                    <a:pt x="37" y="22"/>
                  </a:lnTo>
                  <a:lnTo>
                    <a:pt x="36" y="25"/>
                  </a:lnTo>
                  <a:lnTo>
                    <a:pt x="33" y="29"/>
                  </a:lnTo>
                  <a:lnTo>
                    <a:pt x="31" y="31"/>
                  </a:lnTo>
                  <a:lnTo>
                    <a:pt x="29" y="33"/>
                  </a:lnTo>
                  <a:lnTo>
                    <a:pt x="25" y="36"/>
                  </a:lnTo>
                  <a:lnTo>
                    <a:pt x="22" y="37"/>
                  </a:lnTo>
                  <a:lnTo>
                    <a:pt x="18" y="37"/>
                  </a:lnTo>
                  <a:lnTo>
                    <a:pt x="15" y="37"/>
                  </a:lnTo>
                  <a:lnTo>
                    <a:pt x="11" y="36"/>
                  </a:lnTo>
                  <a:lnTo>
                    <a:pt x="8" y="33"/>
                  </a:lnTo>
                  <a:lnTo>
                    <a:pt x="6" y="31"/>
                  </a:lnTo>
                  <a:lnTo>
                    <a:pt x="3" y="29"/>
                  </a:lnTo>
                  <a:lnTo>
                    <a:pt x="1" y="25"/>
                  </a:lnTo>
                  <a:lnTo>
                    <a:pt x="0" y="22"/>
                  </a:lnTo>
                  <a:lnTo>
                    <a:pt x="0" y="19"/>
                  </a:lnTo>
                  <a:close/>
                </a:path>
              </a:pathLst>
            </a:custGeom>
            <a:solidFill>
              <a:srgbClr val="00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19" name="Freeform 76"/>
            <p:cNvSpPr/>
            <p:nvPr/>
          </p:nvSpPr>
          <p:spPr bwMode="auto">
            <a:xfrm>
              <a:off x="3637" y="1740"/>
              <a:ext cx="19" cy="18"/>
            </a:xfrm>
            <a:custGeom>
              <a:avLst/>
              <a:gdLst>
                <a:gd name="T0" fmla="*/ 0 w 37"/>
                <a:gd name="T1" fmla="*/ 0 h 37"/>
                <a:gd name="T2" fmla="*/ 0 w 37"/>
                <a:gd name="T3" fmla="*/ 0 h 37"/>
                <a:gd name="T4" fmla="*/ 1 w 37"/>
                <a:gd name="T5" fmla="*/ 0 h 37"/>
                <a:gd name="T6" fmla="*/ 1 w 37"/>
                <a:gd name="T7" fmla="*/ 0 h 37"/>
                <a:gd name="T8" fmla="*/ 1 w 37"/>
                <a:gd name="T9" fmla="*/ 0 h 37"/>
                <a:gd name="T10" fmla="*/ 1 w 37"/>
                <a:gd name="T11" fmla="*/ 0 h 37"/>
                <a:gd name="T12" fmla="*/ 1 w 37"/>
                <a:gd name="T13" fmla="*/ 0 h 37"/>
                <a:gd name="T14" fmla="*/ 1 w 37"/>
                <a:gd name="T15" fmla="*/ 0 h 37"/>
                <a:gd name="T16" fmla="*/ 1 w 37"/>
                <a:gd name="T17" fmla="*/ 0 h 37"/>
                <a:gd name="T18" fmla="*/ 1 w 37"/>
                <a:gd name="T19" fmla="*/ 0 h 37"/>
                <a:gd name="T20" fmla="*/ 1 w 37"/>
                <a:gd name="T21" fmla="*/ 0 h 37"/>
                <a:gd name="T22" fmla="*/ 1 w 37"/>
                <a:gd name="T23" fmla="*/ 0 h 37"/>
                <a:gd name="T24" fmla="*/ 1 w 37"/>
                <a:gd name="T25" fmla="*/ 0 h 37"/>
                <a:gd name="T26" fmla="*/ 2 w 37"/>
                <a:gd name="T27" fmla="*/ 0 h 37"/>
                <a:gd name="T28" fmla="*/ 2 w 37"/>
                <a:gd name="T29" fmla="*/ 0 h 37"/>
                <a:gd name="T30" fmla="*/ 2 w 37"/>
                <a:gd name="T31" fmla="*/ 0 h 37"/>
                <a:gd name="T32" fmla="*/ 2 w 37"/>
                <a:gd name="T33" fmla="*/ 0 h 37"/>
                <a:gd name="T34" fmla="*/ 2 w 37"/>
                <a:gd name="T35" fmla="*/ 0 h 37"/>
                <a:gd name="T36" fmla="*/ 2 w 37"/>
                <a:gd name="T37" fmla="*/ 0 h 37"/>
                <a:gd name="T38" fmla="*/ 2 w 37"/>
                <a:gd name="T39" fmla="*/ 0 h 37"/>
                <a:gd name="T40" fmla="*/ 2 w 37"/>
                <a:gd name="T41" fmla="*/ 0 h 37"/>
                <a:gd name="T42" fmla="*/ 1 w 37"/>
                <a:gd name="T43" fmla="*/ 0 h 37"/>
                <a:gd name="T44" fmla="*/ 1 w 37"/>
                <a:gd name="T45" fmla="*/ 1 h 37"/>
                <a:gd name="T46" fmla="*/ 1 w 37"/>
                <a:gd name="T47" fmla="*/ 1 h 37"/>
                <a:gd name="T48" fmla="*/ 1 w 37"/>
                <a:gd name="T49" fmla="*/ 1 h 37"/>
                <a:gd name="T50" fmla="*/ 1 w 37"/>
                <a:gd name="T51" fmla="*/ 1 h 37"/>
                <a:gd name="T52" fmla="*/ 1 w 37"/>
                <a:gd name="T53" fmla="*/ 1 h 37"/>
                <a:gd name="T54" fmla="*/ 1 w 37"/>
                <a:gd name="T55" fmla="*/ 1 h 37"/>
                <a:gd name="T56" fmla="*/ 1 w 37"/>
                <a:gd name="T57" fmla="*/ 1 h 37"/>
                <a:gd name="T58" fmla="*/ 1 w 37"/>
                <a:gd name="T59" fmla="*/ 0 h 37"/>
                <a:gd name="T60" fmla="*/ 1 w 37"/>
                <a:gd name="T61" fmla="*/ 0 h 37"/>
                <a:gd name="T62" fmla="*/ 1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6" y="6"/>
                  </a:lnTo>
                  <a:lnTo>
                    <a:pt x="8" y="4"/>
                  </a:lnTo>
                  <a:lnTo>
                    <a:pt x="11" y="1"/>
                  </a:lnTo>
                  <a:lnTo>
                    <a:pt x="15" y="0"/>
                  </a:lnTo>
                  <a:lnTo>
                    <a:pt x="18" y="0"/>
                  </a:lnTo>
                  <a:lnTo>
                    <a:pt x="22" y="0"/>
                  </a:lnTo>
                  <a:lnTo>
                    <a:pt x="25" y="1"/>
                  </a:lnTo>
                  <a:lnTo>
                    <a:pt x="29" y="4"/>
                  </a:lnTo>
                  <a:lnTo>
                    <a:pt x="31" y="6"/>
                  </a:lnTo>
                  <a:lnTo>
                    <a:pt x="33" y="8"/>
                  </a:lnTo>
                  <a:lnTo>
                    <a:pt x="36" y="12"/>
                  </a:lnTo>
                  <a:lnTo>
                    <a:pt x="37" y="15"/>
                  </a:lnTo>
                  <a:lnTo>
                    <a:pt x="37" y="19"/>
                  </a:lnTo>
                  <a:lnTo>
                    <a:pt x="37" y="22"/>
                  </a:lnTo>
                  <a:lnTo>
                    <a:pt x="36" y="25"/>
                  </a:lnTo>
                  <a:lnTo>
                    <a:pt x="33" y="29"/>
                  </a:lnTo>
                  <a:lnTo>
                    <a:pt x="31" y="31"/>
                  </a:lnTo>
                  <a:lnTo>
                    <a:pt x="29" y="33"/>
                  </a:lnTo>
                  <a:lnTo>
                    <a:pt x="25" y="36"/>
                  </a:lnTo>
                  <a:lnTo>
                    <a:pt x="22" y="37"/>
                  </a:lnTo>
                  <a:lnTo>
                    <a:pt x="18" y="37"/>
                  </a:lnTo>
                  <a:lnTo>
                    <a:pt x="15" y="37"/>
                  </a:lnTo>
                  <a:lnTo>
                    <a:pt x="11" y="36"/>
                  </a:lnTo>
                  <a:lnTo>
                    <a:pt x="8" y="33"/>
                  </a:lnTo>
                  <a:lnTo>
                    <a:pt x="6" y="31"/>
                  </a:lnTo>
                  <a:lnTo>
                    <a:pt x="3" y="29"/>
                  </a:lnTo>
                  <a:lnTo>
                    <a:pt x="1" y="25"/>
                  </a:lnTo>
                  <a:lnTo>
                    <a:pt x="0" y="22"/>
                  </a:lnTo>
                  <a:lnTo>
                    <a:pt x="0" y="19"/>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20" name="Freeform 77"/>
            <p:cNvSpPr/>
            <p:nvPr/>
          </p:nvSpPr>
          <p:spPr bwMode="auto">
            <a:xfrm>
              <a:off x="4089" y="1851"/>
              <a:ext cx="19" cy="18"/>
            </a:xfrm>
            <a:custGeom>
              <a:avLst/>
              <a:gdLst>
                <a:gd name="T0" fmla="*/ 0 w 37"/>
                <a:gd name="T1" fmla="*/ 0 h 37"/>
                <a:gd name="T2" fmla="*/ 0 w 37"/>
                <a:gd name="T3" fmla="*/ 0 h 37"/>
                <a:gd name="T4" fmla="*/ 1 w 37"/>
                <a:gd name="T5" fmla="*/ 0 h 37"/>
                <a:gd name="T6" fmla="*/ 1 w 37"/>
                <a:gd name="T7" fmla="*/ 0 h 37"/>
                <a:gd name="T8" fmla="*/ 1 w 37"/>
                <a:gd name="T9" fmla="*/ 0 h 37"/>
                <a:gd name="T10" fmla="*/ 1 w 37"/>
                <a:gd name="T11" fmla="*/ 0 h 37"/>
                <a:gd name="T12" fmla="*/ 1 w 37"/>
                <a:gd name="T13" fmla="*/ 0 h 37"/>
                <a:gd name="T14" fmla="*/ 1 w 37"/>
                <a:gd name="T15" fmla="*/ 0 h 37"/>
                <a:gd name="T16" fmla="*/ 1 w 37"/>
                <a:gd name="T17" fmla="*/ 0 h 37"/>
                <a:gd name="T18" fmla="*/ 1 w 37"/>
                <a:gd name="T19" fmla="*/ 0 h 37"/>
                <a:gd name="T20" fmla="*/ 1 w 37"/>
                <a:gd name="T21" fmla="*/ 0 h 37"/>
                <a:gd name="T22" fmla="*/ 1 w 37"/>
                <a:gd name="T23" fmla="*/ 0 h 37"/>
                <a:gd name="T24" fmla="*/ 1 w 37"/>
                <a:gd name="T25" fmla="*/ 0 h 37"/>
                <a:gd name="T26" fmla="*/ 2 w 37"/>
                <a:gd name="T27" fmla="*/ 0 h 37"/>
                <a:gd name="T28" fmla="*/ 2 w 37"/>
                <a:gd name="T29" fmla="*/ 0 h 37"/>
                <a:gd name="T30" fmla="*/ 2 w 37"/>
                <a:gd name="T31" fmla="*/ 0 h 37"/>
                <a:gd name="T32" fmla="*/ 2 w 37"/>
                <a:gd name="T33" fmla="*/ 0 h 37"/>
                <a:gd name="T34" fmla="*/ 2 w 37"/>
                <a:gd name="T35" fmla="*/ 0 h 37"/>
                <a:gd name="T36" fmla="*/ 2 w 37"/>
                <a:gd name="T37" fmla="*/ 0 h 37"/>
                <a:gd name="T38" fmla="*/ 2 w 37"/>
                <a:gd name="T39" fmla="*/ 0 h 37"/>
                <a:gd name="T40" fmla="*/ 2 w 37"/>
                <a:gd name="T41" fmla="*/ 0 h 37"/>
                <a:gd name="T42" fmla="*/ 1 w 37"/>
                <a:gd name="T43" fmla="*/ 0 h 37"/>
                <a:gd name="T44" fmla="*/ 1 w 37"/>
                <a:gd name="T45" fmla="*/ 1 h 37"/>
                <a:gd name="T46" fmla="*/ 1 w 37"/>
                <a:gd name="T47" fmla="*/ 1 h 37"/>
                <a:gd name="T48" fmla="*/ 1 w 37"/>
                <a:gd name="T49" fmla="*/ 1 h 37"/>
                <a:gd name="T50" fmla="*/ 1 w 37"/>
                <a:gd name="T51" fmla="*/ 1 h 37"/>
                <a:gd name="T52" fmla="*/ 1 w 37"/>
                <a:gd name="T53" fmla="*/ 1 h 37"/>
                <a:gd name="T54" fmla="*/ 1 w 37"/>
                <a:gd name="T55" fmla="*/ 1 h 37"/>
                <a:gd name="T56" fmla="*/ 1 w 37"/>
                <a:gd name="T57" fmla="*/ 1 h 37"/>
                <a:gd name="T58" fmla="*/ 1 w 37"/>
                <a:gd name="T59" fmla="*/ 0 h 37"/>
                <a:gd name="T60" fmla="*/ 1 w 37"/>
                <a:gd name="T61" fmla="*/ 0 h 37"/>
                <a:gd name="T62" fmla="*/ 1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5" y="6"/>
                  </a:lnTo>
                  <a:lnTo>
                    <a:pt x="8" y="4"/>
                  </a:lnTo>
                  <a:lnTo>
                    <a:pt x="11" y="1"/>
                  </a:lnTo>
                  <a:lnTo>
                    <a:pt x="15" y="0"/>
                  </a:lnTo>
                  <a:lnTo>
                    <a:pt x="18" y="0"/>
                  </a:lnTo>
                  <a:lnTo>
                    <a:pt x="22" y="0"/>
                  </a:lnTo>
                  <a:lnTo>
                    <a:pt x="25" y="1"/>
                  </a:lnTo>
                  <a:lnTo>
                    <a:pt x="28" y="4"/>
                  </a:lnTo>
                  <a:lnTo>
                    <a:pt x="31" y="6"/>
                  </a:lnTo>
                  <a:lnTo>
                    <a:pt x="33" y="8"/>
                  </a:lnTo>
                  <a:lnTo>
                    <a:pt x="35" y="12"/>
                  </a:lnTo>
                  <a:lnTo>
                    <a:pt x="37" y="15"/>
                  </a:lnTo>
                  <a:lnTo>
                    <a:pt x="37" y="19"/>
                  </a:lnTo>
                  <a:lnTo>
                    <a:pt x="37" y="22"/>
                  </a:lnTo>
                  <a:lnTo>
                    <a:pt x="35" y="26"/>
                  </a:lnTo>
                  <a:lnTo>
                    <a:pt x="33" y="29"/>
                  </a:lnTo>
                  <a:lnTo>
                    <a:pt x="31" y="31"/>
                  </a:lnTo>
                  <a:lnTo>
                    <a:pt x="28" y="34"/>
                  </a:lnTo>
                  <a:lnTo>
                    <a:pt x="25" y="36"/>
                  </a:lnTo>
                  <a:lnTo>
                    <a:pt x="22" y="37"/>
                  </a:lnTo>
                  <a:lnTo>
                    <a:pt x="18" y="37"/>
                  </a:lnTo>
                  <a:lnTo>
                    <a:pt x="15" y="37"/>
                  </a:lnTo>
                  <a:lnTo>
                    <a:pt x="11" y="36"/>
                  </a:lnTo>
                  <a:lnTo>
                    <a:pt x="8" y="34"/>
                  </a:lnTo>
                  <a:lnTo>
                    <a:pt x="5" y="31"/>
                  </a:lnTo>
                  <a:lnTo>
                    <a:pt x="3" y="29"/>
                  </a:lnTo>
                  <a:lnTo>
                    <a:pt x="1" y="26"/>
                  </a:lnTo>
                  <a:lnTo>
                    <a:pt x="0" y="22"/>
                  </a:lnTo>
                  <a:lnTo>
                    <a:pt x="0" y="19"/>
                  </a:lnTo>
                  <a:close/>
                </a:path>
              </a:pathLst>
            </a:custGeom>
            <a:solidFill>
              <a:srgbClr val="00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21" name="Freeform 78"/>
            <p:cNvSpPr/>
            <p:nvPr/>
          </p:nvSpPr>
          <p:spPr bwMode="auto">
            <a:xfrm>
              <a:off x="4089" y="1851"/>
              <a:ext cx="19" cy="18"/>
            </a:xfrm>
            <a:custGeom>
              <a:avLst/>
              <a:gdLst>
                <a:gd name="T0" fmla="*/ 0 w 37"/>
                <a:gd name="T1" fmla="*/ 0 h 37"/>
                <a:gd name="T2" fmla="*/ 0 w 37"/>
                <a:gd name="T3" fmla="*/ 0 h 37"/>
                <a:gd name="T4" fmla="*/ 1 w 37"/>
                <a:gd name="T5" fmla="*/ 0 h 37"/>
                <a:gd name="T6" fmla="*/ 1 w 37"/>
                <a:gd name="T7" fmla="*/ 0 h 37"/>
                <a:gd name="T8" fmla="*/ 1 w 37"/>
                <a:gd name="T9" fmla="*/ 0 h 37"/>
                <a:gd name="T10" fmla="*/ 1 w 37"/>
                <a:gd name="T11" fmla="*/ 0 h 37"/>
                <a:gd name="T12" fmla="*/ 1 w 37"/>
                <a:gd name="T13" fmla="*/ 0 h 37"/>
                <a:gd name="T14" fmla="*/ 1 w 37"/>
                <a:gd name="T15" fmla="*/ 0 h 37"/>
                <a:gd name="T16" fmla="*/ 1 w 37"/>
                <a:gd name="T17" fmla="*/ 0 h 37"/>
                <a:gd name="T18" fmla="*/ 1 w 37"/>
                <a:gd name="T19" fmla="*/ 0 h 37"/>
                <a:gd name="T20" fmla="*/ 1 w 37"/>
                <a:gd name="T21" fmla="*/ 0 h 37"/>
                <a:gd name="T22" fmla="*/ 1 w 37"/>
                <a:gd name="T23" fmla="*/ 0 h 37"/>
                <a:gd name="T24" fmla="*/ 1 w 37"/>
                <a:gd name="T25" fmla="*/ 0 h 37"/>
                <a:gd name="T26" fmla="*/ 2 w 37"/>
                <a:gd name="T27" fmla="*/ 0 h 37"/>
                <a:gd name="T28" fmla="*/ 2 w 37"/>
                <a:gd name="T29" fmla="*/ 0 h 37"/>
                <a:gd name="T30" fmla="*/ 2 w 37"/>
                <a:gd name="T31" fmla="*/ 0 h 37"/>
                <a:gd name="T32" fmla="*/ 2 w 37"/>
                <a:gd name="T33" fmla="*/ 0 h 37"/>
                <a:gd name="T34" fmla="*/ 2 w 37"/>
                <a:gd name="T35" fmla="*/ 0 h 37"/>
                <a:gd name="T36" fmla="*/ 2 w 37"/>
                <a:gd name="T37" fmla="*/ 0 h 37"/>
                <a:gd name="T38" fmla="*/ 2 w 37"/>
                <a:gd name="T39" fmla="*/ 0 h 37"/>
                <a:gd name="T40" fmla="*/ 2 w 37"/>
                <a:gd name="T41" fmla="*/ 0 h 37"/>
                <a:gd name="T42" fmla="*/ 1 w 37"/>
                <a:gd name="T43" fmla="*/ 0 h 37"/>
                <a:gd name="T44" fmla="*/ 1 w 37"/>
                <a:gd name="T45" fmla="*/ 1 h 37"/>
                <a:gd name="T46" fmla="*/ 1 w 37"/>
                <a:gd name="T47" fmla="*/ 1 h 37"/>
                <a:gd name="T48" fmla="*/ 1 w 37"/>
                <a:gd name="T49" fmla="*/ 1 h 37"/>
                <a:gd name="T50" fmla="*/ 1 w 37"/>
                <a:gd name="T51" fmla="*/ 1 h 37"/>
                <a:gd name="T52" fmla="*/ 1 w 37"/>
                <a:gd name="T53" fmla="*/ 1 h 37"/>
                <a:gd name="T54" fmla="*/ 1 w 37"/>
                <a:gd name="T55" fmla="*/ 1 h 37"/>
                <a:gd name="T56" fmla="*/ 1 w 37"/>
                <a:gd name="T57" fmla="*/ 1 h 37"/>
                <a:gd name="T58" fmla="*/ 1 w 37"/>
                <a:gd name="T59" fmla="*/ 0 h 37"/>
                <a:gd name="T60" fmla="*/ 1 w 37"/>
                <a:gd name="T61" fmla="*/ 0 h 37"/>
                <a:gd name="T62" fmla="*/ 1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5" y="6"/>
                  </a:lnTo>
                  <a:lnTo>
                    <a:pt x="8" y="4"/>
                  </a:lnTo>
                  <a:lnTo>
                    <a:pt x="11" y="1"/>
                  </a:lnTo>
                  <a:lnTo>
                    <a:pt x="15" y="0"/>
                  </a:lnTo>
                  <a:lnTo>
                    <a:pt x="18" y="0"/>
                  </a:lnTo>
                  <a:lnTo>
                    <a:pt x="22" y="0"/>
                  </a:lnTo>
                  <a:lnTo>
                    <a:pt x="25" y="1"/>
                  </a:lnTo>
                  <a:lnTo>
                    <a:pt x="28" y="4"/>
                  </a:lnTo>
                  <a:lnTo>
                    <a:pt x="31" y="6"/>
                  </a:lnTo>
                  <a:lnTo>
                    <a:pt x="33" y="8"/>
                  </a:lnTo>
                  <a:lnTo>
                    <a:pt x="35" y="12"/>
                  </a:lnTo>
                  <a:lnTo>
                    <a:pt x="37" y="15"/>
                  </a:lnTo>
                  <a:lnTo>
                    <a:pt x="37" y="19"/>
                  </a:lnTo>
                  <a:lnTo>
                    <a:pt x="37" y="22"/>
                  </a:lnTo>
                  <a:lnTo>
                    <a:pt x="35" y="26"/>
                  </a:lnTo>
                  <a:lnTo>
                    <a:pt x="33" y="29"/>
                  </a:lnTo>
                  <a:lnTo>
                    <a:pt x="31" y="31"/>
                  </a:lnTo>
                  <a:lnTo>
                    <a:pt x="28" y="34"/>
                  </a:lnTo>
                  <a:lnTo>
                    <a:pt x="25" y="36"/>
                  </a:lnTo>
                  <a:lnTo>
                    <a:pt x="22" y="37"/>
                  </a:lnTo>
                  <a:lnTo>
                    <a:pt x="18" y="37"/>
                  </a:lnTo>
                  <a:lnTo>
                    <a:pt x="15" y="37"/>
                  </a:lnTo>
                  <a:lnTo>
                    <a:pt x="11" y="36"/>
                  </a:lnTo>
                  <a:lnTo>
                    <a:pt x="8" y="34"/>
                  </a:lnTo>
                  <a:lnTo>
                    <a:pt x="5" y="31"/>
                  </a:lnTo>
                  <a:lnTo>
                    <a:pt x="3" y="29"/>
                  </a:lnTo>
                  <a:lnTo>
                    <a:pt x="1" y="26"/>
                  </a:lnTo>
                  <a:lnTo>
                    <a:pt x="0" y="22"/>
                  </a:lnTo>
                  <a:lnTo>
                    <a:pt x="0" y="19"/>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22" name="Freeform 79"/>
            <p:cNvSpPr/>
            <p:nvPr/>
          </p:nvSpPr>
          <p:spPr bwMode="auto">
            <a:xfrm>
              <a:off x="3785" y="2081"/>
              <a:ext cx="18" cy="18"/>
            </a:xfrm>
            <a:custGeom>
              <a:avLst/>
              <a:gdLst>
                <a:gd name="T0" fmla="*/ 0 w 37"/>
                <a:gd name="T1" fmla="*/ 0 h 37"/>
                <a:gd name="T2" fmla="*/ 0 w 37"/>
                <a:gd name="T3" fmla="*/ 0 h 37"/>
                <a:gd name="T4" fmla="*/ 0 w 37"/>
                <a:gd name="T5" fmla="*/ 0 h 37"/>
                <a:gd name="T6" fmla="*/ 0 w 37"/>
                <a:gd name="T7" fmla="*/ 0 h 37"/>
                <a:gd name="T8" fmla="*/ 0 w 37"/>
                <a:gd name="T9" fmla="*/ 0 h 37"/>
                <a:gd name="T10" fmla="*/ 0 w 37"/>
                <a:gd name="T11" fmla="*/ 0 h 37"/>
                <a:gd name="T12" fmla="*/ 0 w 37"/>
                <a:gd name="T13" fmla="*/ 0 h 37"/>
                <a:gd name="T14" fmla="*/ 0 w 37"/>
                <a:gd name="T15" fmla="*/ 0 h 37"/>
                <a:gd name="T16" fmla="*/ 0 w 37"/>
                <a:gd name="T17" fmla="*/ 0 h 37"/>
                <a:gd name="T18" fmla="*/ 0 w 37"/>
                <a:gd name="T19" fmla="*/ 0 h 37"/>
                <a:gd name="T20" fmla="*/ 0 w 37"/>
                <a:gd name="T21" fmla="*/ 0 h 37"/>
                <a:gd name="T22" fmla="*/ 0 w 37"/>
                <a:gd name="T23" fmla="*/ 0 h 37"/>
                <a:gd name="T24" fmla="*/ 0 w 37"/>
                <a:gd name="T25" fmla="*/ 0 h 37"/>
                <a:gd name="T26" fmla="*/ 1 w 37"/>
                <a:gd name="T27" fmla="*/ 0 h 37"/>
                <a:gd name="T28" fmla="*/ 1 w 37"/>
                <a:gd name="T29" fmla="*/ 0 h 37"/>
                <a:gd name="T30" fmla="*/ 1 w 37"/>
                <a:gd name="T31" fmla="*/ 0 h 37"/>
                <a:gd name="T32" fmla="*/ 1 w 37"/>
                <a:gd name="T33" fmla="*/ 0 h 37"/>
                <a:gd name="T34" fmla="*/ 1 w 37"/>
                <a:gd name="T35" fmla="*/ 0 h 37"/>
                <a:gd name="T36" fmla="*/ 1 w 37"/>
                <a:gd name="T37" fmla="*/ 0 h 37"/>
                <a:gd name="T38" fmla="*/ 1 w 37"/>
                <a:gd name="T39" fmla="*/ 0 h 37"/>
                <a:gd name="T40" fmla="*/ 1 w 37"/>
                <a:gd name="T41" fmla="*/ 0 h 37"/>
                <a:gd name="T42" fmla="*/ 0 w 37"/>
                <a:gd name="T43" fmla="*/ 0 h 37"/>
                <a:gd name="T44" fmla="*/ 0 w 37"/>
                <a:gd name="T45" fmla="*/ 1 h 37"/>
                <a:gd name="T46" fmla="*/ 0 w 37"/>
                <a:gd name="T47" fmla="*/ 1 h 37"/>
                <a:gd name="T48" fmla="*/ 0 w 37"/>
                <a:gd name="T49" fmla="*/ 1 h 37"/>
                <a:gd name="T50" fmla="*/ 0 w 37"/>
                <a:gd name="T51" fmla="*/ 1 h 37"/>
                <a:gd name="T52" fmla="*/ 0 w 37"/>
                <a:gd name="T53" fmla="*/ 1 h 37"/>
                <a:gd name="T54" fmla="*/ 0 w 37"/>
                <a:gd name="T55" fmla="*/ 1 h 37"/>
                <a:gd name="T56" fmla="*/ 0 w 37"/>
                <a:gd name="T57" fmla="*/ 1 h 37"/>
                <a:gd name="T58" fmla="*/ 0 w 37"/>
                <a:gd name="T59" fmla="*/ 0 h 37"/>
                <a:gd name="T60" fmla="*/ 0 w 37"/>
                <a:gd name="T61" fmla="*/ 0 h 37"/>
                <a:gd name="T62" fmla="*/ 0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6" y="6"/>
                  </a:lnTo>
                  <a:lnTo>
                    <a:pt x="8" y="4"/>
                  </a:lnTo>
                  <a:lnTo>
                    <a:pt x="11" y="1"/>
                  </a:lnTo>
                  <a:lnTo>
                    <a:pt x="15" y="0"/>
                  </a:lnTo>
                  <a:lnTo>
                    <a:pt x="18" y="0"/>
                  </a:lnTo>
                  <a:lnTo>
                    <a:pt x="22" y="0"/>
                  </a:lnTo>
                  <a:lnTo>
                    <a:pt x="25" y="1"/>
                  </a:lnTo>
                  <a:lnTo>
                    <a:pt x="29" y="4"/>
                  </a:lnTo>
                  <a:lnTo>
                    <a:pt x="31" y="6"/>
                  </a:lnTo>
                  <a:lnTo>
                    <a:pt x="33" y="8"/>
                  </a:lnTo>
                  <a:lnTo>
                    <a:pt x="36" y="12"/>
                  </a:lnTo>
                  <a:lnTo>
                    <a:pt x="37" y="15"/>
                  </a:lnTo>
                  <a:lnTo>
                    <a:pt x="37" y="19"/>
                  </a:lnTo>
                  <a:lnTo>
                    <a:pt x="37" y="22"/>
                  </a:lnTo>
                  <a:lnTo>
                    <a:pt x="36" y="25"/>
                  </a:lnTo>
                  <a:lnTo>
                    <a:pt x="33" y="29"/>
                  </a:lnTo>
                  <a:lnTo>
                    <a:pt x="31" y="31"/>
                  </a:lnTo>
                  <a:lnTo>
                    <a:pt x="29" y="34"/>
                  </a:lnTo>
                  <a:lnTo>
                    <a:pt x="25" y="36"/>
                  </a:lnTo>
                  <a:lnTo>
                    <a:pt x="22" y="37"/>
                  </a:lnTo>
                  <a:lnTo>
                    <a:pt x="18" y="37"/>
                  </a:lnTo>
                  <a:lnTo>
                    <a:pt x="15" y="37"/>
                  </a:lnTo>
                  <a:lnTo>
                    <a:pt x="11" y="36"/>
                  </a:lnTo>
                  <a:lnTo>
                    <a:pt x="8" y="34"/>
                  </a:lnTo>
                  <a:lnTo>
                    <a:pt x="6" y="31"/>
                  </a:lnTo>
                  <a:lnTo>
                    <a:pt x="3" y="29"/>
                  </a:lnTo>
                  <a:lnTo>
                    <a:pt x="1" y="25"/>
                  </a:lnTo>
                  <a:lnTo>
                    <a:pt x="0" y="22"/>
                  </a:lnTo>
                  <a:lnTo>
                    <a:pt x="0" y="19"/>
                  </a:lnTo>
                  <a:close/>
                </a:path>
              </a:pathLst>
            </a:custGeom>
            <a:solidFill>
              <a:srgbClr val="00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23" name="Freeform 80"/>
            <p:cNvSpPr/>
            <p:nvPr/>
          </p:nvSpPr>
          <p:spPr bwMode="auto">
            <a:xfrm>
              <a:off x="3785" y="2081"/>
              <a:ext cx="18" cy="18"/>
            </a:xfrm>
            <a:custGeom>
              <a:avLst/>
              <a:gdLst>
                <a:gd name="T0" fmla="*/ 0 w 37"/>
                <a:gd name="T1" fmla="*/ 0 h 37"/>
                <a:gd name="T2" fmla="*/ 0 w 37"/>
                <a:gd name="T3" fmla="*/ 0 h 37"/>
                <a:gd name="T4" fmla="*/ 0 w 37"/>
                <a:gd name="T5" fmla="*/ 0 h 37"/>
                <a:gd name="T6" fmla="*/ 0 w 37"/>
                <a:gd name="T7" fmla="*/ 0 h 37"/>
                <a:gd name="T8" fmla="*/ 0 w 37"/>
                <a:gd name="T9" fmla="*/ 0 h 37"/>
                <a:gd name="T10" fmla="*/ 0 w 37"/>
                <a:gd name="T11" fmla="*/ 0 h 37"/>
                <a:gd name="T12" fmla="*/ 0 w 37"/>
                <a:gd name="T13" fmla="*/ 0 h 37"/>
                <a:gd name="T14" fmla="*/ 0 w 37"/>
                <a:gd name="T15" fmla="*/ 0 h 37"/>
                <a:gd name="T16" fmla="*/ 0 w 37"/>
                <a:gd name="T17" fmla="*/ 0 h 37"/>
                <a:gd name="T18" fmla="*/ 0 w 37"/>
                <a:gd name="T19" fmla="*/ 0 h 37"/>
                <a:gd name="T20" fmla="*/ 0 w 37"/>
                <a:gd name="T21" fmla="*/ 0 h 37"/>
                <a:gd name="T22" fmla="*/ 0 w 37"/>
                <a:gd name="T23" fmla="*/ 0 h 37"/>
                <a:gd name="T24" fmla="*/ 0 w 37"/>
                <a:gd name="T25" fmla="*/ 0 h 37"/>
                <a:gd name="T26" fmla="*/ 1 w 37"/>
                <a:gd name="T27" fmla="*/ 0 h 37"/>
                <a:gd name="T28" fmla="*/ 1 w 37"/>
                <a:gd name="T29" fmla="*/ 0 h 37"/>
                <a:gd name="T30" fmla="*/ 1 w 37"/>
                <a:gd name="T31" fmla="*/ 0 h 37"/>
                <a:gd name="T32" fmla="*/ 1 w 37"/>
                <a:gd name="T33" fmla="*/ 0 h 37"/>
                <a:gd name="T34" fmla="*/ 1 w 37"/>
                <a:gd name="T35" fmla="*/ 0 h 37"/>
                <a:gd name="T36" fmla="*/ 1 w 37"/>
                <a:gd name="T37" fmla="*/ 0 h 37"/>
                <a:gd name="T38" fmla="*/ 1 w 37"/>
                <a:gd name="T39" fmla="*/ 0 h 37"/>
                <a:gd name="T40" fmla="*/ 1 w 37"/>
                <a:gd name="T41" fmla="*/ 0 h 37"/>
                <a:gd name="T42" fmla="*/ 0 w 37"/>
                <a:gd name="T43" fmla="*/ 0 h 37"/>
                <a:gd name="T44" fmla="*/ 0 w 37"/>
                <a:gd name="T45" fmla="*/ 1 h 37"/>
                <a:gd name="T46" fmla="*/ 0 w 37"/>
                <a:gd name="T47" fmla="*/ 1 h 37"/>
                <a:gd name="T48" fmla="*/ 0 w 37"/>
                <a:gd name="T49" fmla="*/ 1 h 37"/>
                <a:gd name="T50" fmla="*/ 0 w 37"/>
                <a:gd name="T51" fmla="*/ 1 h 37"/>
                <a:gd name="T52" fmla="*/ 0 w 37"/>
                <a:gd name="T53" fmla="*/ 1 h 37"/>
                <a:gd name="T54" fmla="*/ 0 w 37"/>
                <a:gd name="T55" fmla="*/ 1 h 37"/>
                <a:gd name="T56" fmla="*/ 0 w 37"/>
                <a:gd name="T57" fmla="*/ 1 h 37"/>
                <a:gd name="T58" fmla="*/ 0 w 37"/>
                <a:gd name="T59" fmla="*/ 0 h 37"/>
                <a:gd name="T60" fmla="*/ 0 w 37"/>
                <a:gd name="T61" fmla="*/ 0 h 37"/>
                <a:gd name="T62" fmla="*/ 0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6" y="6"/>
                  </a:lnTo>
                  <a:lnTo>
                    <a:pt x="8" y="4"/>
                  </a:lnTo>
                  <a:lnTo>
                    <a:pt x="11" y="1"/>
                  </a:lnTo>
                  <a:lnTo>
                    <a:pt x="15" y="0"/>
                  </a:lnTo>
                  <a:lnTo>
                    <a:pt x="18" y="0"/>
                  </a:lnTo>
                  <a:lnTo>
                    <a:pt x="22" y="0"/>
                  </a:lnTo>
                  <a:lnTo>
                    <a:pt x="25" y="1"/>
                  </a:lnTo>
                  <a:lnTo>
                    <a:pt x="29" y="4"/>
                  </a:lnTo>
                  <a:lnTo>
                    <a:pt x="31" y="6"/>
                  </a:lnTo>
                  <a:lnTo>
                    <a:pt x="33" y="8"/>
                  </a:lnTo>
                  <a:lnTo>
                    <a:pt x="36" y="12"/>
                  </a:lnTo>
                  <a:lnTo>
                    <a:pt x="37" y="15"/>
                  </a:lnTo>
                  <a:lnTo>
                    <a:pt x="37" y="19"/>
                  </a:lnTo>
                  <a:lnTo>
                    <a:pt x="37" y="22"/>
                  </a:lnTo>
                  <a:lnTo>
                    <a:pt x="36" y="25"/>
                  </a:lnTo>
                  <a:lnTo>
                    <a:pt x="33" y="29"/>
                  </a:lnTo>
                  <a:lnTo>
                    <a:pt x="31" y="31"/>
                  </a:lnTo>
                  <a:lnTo>
                    <a:pt x="29" y="34"/>
                  </a:lnTo>
                  <a:lnTo>
                    <a:pt x="25" y="36"/>
                  </a:lnTo>
                  <a:lnTo>
                    <a:pt x="22" y="37"/>
                  </a:lnTo>
                  <a:lnTo>
                    <a:pt x="18" y="37"/>
                  </a:lnTo>
                  <a:lnTo>
                    <a:pt x="15" y="37"/>
                  </a:lnTo>
                  <a:lnTo>
                    <a:pt x="11" y="36"/>
                  </a:lnTo>
                  <a:lnTo>
                    <a:pt x="8" y="34"/>
                  </a:lnTo>
                  <a:lnTo>
                    <a:pt x="6" y="31"/>
                  </a:lnTo>
                  <a:lnTo>
                    <a:pt x="3" y="29"/>
                  </a:lnTo>
                  <a:lnTo>
                    <a:pt x="1" y="25"/>
                  </a:lnTo>
                  <a:lnTo>
                    <a:pt x="0" y="22"/>
                  </a:lnTo>
                  <a:lnTo>
                    <a:pt x="0" y="19"/>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24" name="Freeform 81"/>
            <p:cNvSpPr/>
            <p:nvPr/>
          </p:nvSpPr>
          <p:spPr bwMode="auto">
            <a:xfrm>
              <a:off x="3508" y="2081"/>
              <a:ext cx="19" cy="18"/>
            </a:xfrm>
            <a:custGeom>
              <a:avLst/>
              <a:gdLst>
                <a:gd name="T0" fmla="*/ 0 w 36"/>
                <a:gd name="T1" fmla="*/ 0 h 37"/>
                <a:gd name="T2" fmla="*/ 0 w 36"/>
                <a:gd name="T3" fmla="*/ 0 h 37"/>
                <a:gd name="T4" fmla="*/ 1 w 36"/>
                <a:gd name="T5" fmla="*/ 0 h 37"/>
                <a:gd name="T6" fmla="*/ 1 w 36"/>
                <a:gd name="T7" fmla="*/ 0 h 37"/>
                <a:gd name="T8" fmla="*/ 1 w 36"/>
                <a:gd name="T9" fmla="*/ 0 h 37"/>
                <a:gd name="T10" fmla="*/ 1 w 36"/>
                <a:gd name="T11" fmla="*/ 0 h 37"/>
                <a:gd name="T12" fmla="*/ 1 w 36"/>
                <a:gd name="T13" fmla="*/ 0 h 37"/>
                <a:gd name="T14" fmla="*/ 1 w 36"/>
                <a:gd name="T15" fmla="*/ 0 h 37"/>
                <a:gd name="T16" fmla="*/ 1 w 36"/>
                <a:gd name="T17" fmla="*/ 0 h 37"/>
                <a:gd name="T18" fmla="*/ 1 w 36"/>
                <a:gd name="T19" fmla="*/ 0 h 37"/>
                <a:gd name="T20" fmla="*/ 1 w 36"/>
                <a:gd name="T21" fmla="*/ 0 h 37"/>
                <a:gd name="T22" fmla="*/ 1 w 36"/>
                <a:gd name="T23" fmla="*/ 0 h 37"/>
                <a:gd name="T24" fmla="*/ 1 w 36"/>
                <a:gd name="T25" fmla="*/ 0 h 37"/>
                <a:gd name="T26" fmla="*/ 2 w 36"/>
                <a:gd name="T27" fmla="*/ 0 h 37"/>
                <a:gd name="T28" fmla="*/ 2 w 36"/>
                <a:gd name="T29" fmla="*/ 0 h 37"/>
                <a:gd name="T30" fmla="*/ 2 w 36"/>
                <a:gd name="T31" fmla="*/ 0 h 37"/>
                <a:gd name="T32" fmla="*/ 2 w 36"/>
                <a:gd name="T33" fmla="*/ 0 h 37"/>
                <a:gd name="T34" fmla="*/ 2 w 36"/>
                <a:gd name="T35" fmla="*/ 0 h 37"/>
                <a:gd name="T36" fmla="*/ 2 w 36"/>
                <a:gd name="T37" fmla="*/ 0 h 37"/>
                <a:gd name="T38" fmla="*/ 2 w 36"/>
                <a:gd name="T39" fmla="*/ 0 h 37"/>
                <a:gd name="T40" fmla="*/ 2 w 36"/>
                <a:gd name="T41" fmla="*/ 0 h 37"/>
                <a:gd name="T42" fmla="*/ 1 w 36"/>
                <a:gd name="T43" fmla="*/ 0 h 37"/>
                <a:gd name="T44" fmla="*/ 1 w 36"/>
                <a:gd name="T45" fmla="*/ 1 h 37"/>
                <a:gd name="T46" fmla="*/ 1 w 36"/>
                <a:gd name="T47" fmla="*/ 1 h 37"/>
                <a:gd name="T48" fmla="*/ 1 w 36"/>
                <a:gd name="T49" fmla="*/ 1 h 37"/>
                <a:gd name="T50" fmla="*/ 1 w 36"/>
                <a:gd name="T51" fmla="*/ 1 h 37"/>
                <a:gd name="T52" fmla="*/ 1 w 36"/>
                <a:gd name="T53" fmla="*/ 1 h 37"/>
                <a:gd name="T54" fmla="*/ 1 w 36"/>
                <a:gd name="T55" fmla="*/ 1 h 37"/>
                <a:gd name="T56" fmla="*/ 1 w 36"/>
                <a:gd name="T57" fmla="*/ 1 h 37"/>
                <a:gd name="T58" fmla="*/ 1 w 36"/>
                <a:gd name="T59" fmla="*/ 0 h 37"/>
                <a:gd name="T60" fmla="*/ 1 w 36"/>
                <a:gd name="T61" fmla="*/ 0 h 37"/>
                <a:gd name="T62" fmla="*/ 1 w 36"/>
                <a:gd name="T63" fmla="*/ 0 h 37"/>
                <a:gd name="T64" fmla="*/ 0 w 36"/>
                <a:gd name="T65" fmla="*/ 0 h 37"/>
                <a:gd name="T66" fmla="*/ 0 w 36"/>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6"/>
                <a:gd name="T103" fmla="*/ 0 h 37"/>
                <a:gd name="T104" fmla="*/ 36 w 36"/>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6" h="37">
                  <a:moveTo>
                    <a:pt x="0" y="19"/>
                  </a:moveTo>
                  <a:lnTo>
                    <a:pt x="0" y="15"/>
                  </a:lnTo>
                  <a:lnTo>
                    <a:pt x="1" y="12"/>
                  </a:lnTo>
                  <a:lnTo>
                    <a:pt x="3" y="8"/>
                  </a:lnTo>
                  <a:lnTo>
                    <a:pt x="5" y="6"/>
                  </a:lnTo>
                  <a:lnTo>
                    <a:pt x="8" y="4"/>
                  </a:lnTo>
                  <a:lnTo>
                    <a:pt x="11" y="1"/>
                  </a:lnTo>
                  <a:lnTo>
                    <a:pt x="15" y="0"/>
                  </a:lnTo>
                  <a:lnTo>
                    <a:pt x="18" y="0"/>
                  </a:lnTo>
                  <a:lnTo>
                    <a:pt x="21" y="0"/>
                  </a:lnTo>
                  <a:lnTo>
                    <a:pt x="25" y="1"/>
                  </a:lnTo>
                  <a:lnTo>
                    <a:pt x="28" y="4"/>
                  </a:lnTo>
                  <a:lnTo>
                    <a:pt x="31" y="6"/>
                  </a:lnTo>
                  <a:lnTo>
                    <a:pt x="33" y="8"/>
                  </a:lnTo>
                  <a:lnTo>
                    <a:pt x="35" y="12"/>
                  </a:lnTo>
                  <a:lnTo>
                    <a:pt x="36" y="15"/>
                  </a:lnTo>
                  <a:lnTo>
                    <a:pt x="36" y="19"/>
                  </a:lnTo>
                  <a:lnTo>
                    <a:pt x="36" y="22"/>
                  </a:lnTo>
                  <a:lnTo>
                    <a:pt x="35" y="25"/>
                  </a:lnTo>
                  <a:lnTo>
                    <a:pt x="33" y="29"/>
                  </a:lnTo>
                  <a:lnTo>
                    <a:pt x="31" y="31"/>
                  </a:lnTo>
                  <a:lnTo>
                    <a:pt x="28" y="34"/>
                  </a:lnTo>
                  <a:lnTo>
                    <a:pt x="25" y="36"/>
                  </a:lnTo>
                  <a:lnTo>
                    <a:pt x="21" y="37"/>
                  </a:lnTo>
                  <a:lnTo>
                    <a:pt x="18" y="37"/>
                  </a:lnTo>
                  <a:lnTo>
                    <a:pt x="15" y="37"/>
                  </a:lnTo>
                  <a:lnTo>
                    <a:pt x="11" y="36"/>
                  </a:lnTo>
                  <a:lnTo>
                    <a:pt x="8" y="34"/>
                  </a:lnTo>
                  <a:lnTo>
                    <a:pt x="5" y="31"/>
                  </a:lnTo>
                  <a:lnTo>
                    <a:pt x="3" y="29"/>
                  </a:lnTo>
                  <a:lnTo>
                    <a:pt x="1" y="25"/>
                  </a:lnTo>
                  <a:lnTo>
                    <a:pt x="0" y="22"/>
                  </a:lnTo>
                  <a:lnTo>
                    <a:pt x="0" y="19"/>
                  </a:lnTo>
                  <a:close/>
                </a:path>
              </a:pathLst>
            </a:custGeom>
            <a:solidFill>
              <a:srgbClr val="00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25" name="Freeform 82"/>
            <p:cNvSpPr/>
            <p:nvPr/>
          </p:nvSpPr>
          <p:spPr bwMode="auto">
            <a:xfrm>
              <a:off x="3508" y="2081"/>
              <a:ext cx="19" cy="18"/>
            </a:xfrm>
            <a:custGeom>
              <a:avLst/>
              <a:gdLst>
                <a:gd name="T0" fmla="*/ 0 w 36"/>
                <a:gd name="T1" fmla="*/ 0 h 37"/>
                <a:gd name="T2" fmla="*/ 0 w 36"/>
                <a:gd name="T3" fmla="*/ 0 h 37"/>
                <a:gd name="T4" fmla="*/ 1 w 36"/>
                <a:gd name="T5" fmla="*/ 0 h 37"/>
                <a:gd name="T6" fmla="*/ 1 w 36"/>
                <a:gd name="T7" fmla="*/ 0 h 37"/>
                <a:gd name="T8" fmla="*/ 1 w 36"/>
                <a:gd name="T9" fmla="*/ 0 h 37"/>
                <a:gd name="T10" fmla="*/ 1 w 36"/>
                <a:gd name="T11" fmla="*/ 0 h 37"/>
                <a:gd name="T12" fmla="*/ 1 w 36"/>
                <a:gd name="T13" fmla="*/ 0 h 37"/>
                <a:gd name="T14" fmla="*/ 1 w 36"/>
                <a:gd name="T15" fmla="*/ 0 h 37"/>
                <a:gd name="T16" fmla="*/ 1 w 36"/>
                <a:gd name="T17" fmla="*/ 0 h 37"/>
                <a:gd name="T18" fmla="*/ 1 w 36"/>
                <a:gd name="T19" fmla="*/ 0 h 37"/>
                <a:gd name="T20" fmla="*/ 1 w 36"/>
                <a:gd name="T21" fmla="*/ 0 h 37"/>
                <a:gd name="T22" fmla="*/ 1 w 36"/>
                <a:gd name="T23" fmla="*/ 0 h 37"/>
                <a:gd name="T24" fmla="*/ 1 w 36"/>
                <a:gd name="T25" fmla="*/ 0 h 37"/>
                <a:gd name="T26" fmla="*/ 2 w 36"/>
                <a:gd name="T27" fmla="*/ 0 h 37"/>
                <a:gd name="T28" fmla="*/ 2 w 36"/>
                <a:gd name="T29" fmla="*/ 0 h 37"/>
                <a:gd name="T30" fmla="*/ 2 w 36"/>
                <a:gd name="T31" fmla="*/ 0 h 37"/>
                <a:gd name="T32" fmla="*/ 2 w 36"/>
                <a:gd name="T33" fmla="*/ 0 h 37"/>
                <a:gd name="T34" fmla="*/ 2 w 36"/>
                <a:gd name="T35" fmla="*/ 0 h 37"/>
                <a:gd name="T36" fmla="*/ 2 w 36"/>
                <a:gd name="T37" fmla="*/ 0 h 37"/>
                <a:gd name="T38" fmla="*/ 2 w 36"/>
                <a:gd name="T39" fmla="*/ 0 h 37"/>
                <a:gd name="T40" fmla="*/ 2 w 36"/>
                <a:gd name="T41" fmla="*/ 0 h 37"/>
                <a:gd name="T42" fmla="*/ 1 w 36"/>
                <a:gd name="T43" fmla="*/ 0 h 37"/>
                <a:gd name="T44" fmla="*/ 1 w 36"/>
                <a:gd name="T45" fmla="*/ 1 h 37"/>
                <a:gd name="T46" fmla="*/ 1 w 36"/>
                <a:gd name="T47" fmla="*/ 1 h 37"/>
                <a:gd name="T48" fmla="*/ 1 w 36"/>
                <a:gd name="T49" fmla="*/ 1 h 37"/>
                <a:gd name="T50" fmla="*/ 1 w 36"/>
                <a:gd name="T51" fmla="*/ 1 h 37"/>
                <a:gd name="T52" fmla="*/ 1 w 36"/>
                <a:gd name="T53" fmla="*/ 1 h 37"/>
                <a:gd name="T54" fmla="*/ 1 w 36"/>
                <a:gd name="T55" fmla="*/ 1 h 37"/>
                <a:gd name="T56" fmla="*/ 1 w 36"/>
                <a:gd name="T57" fmla="*/ 1 h 37"/>
                <a:gd name="T58" fmla="*/ 1 w 36"/>
                <a:gd name="T59" fmla="*/ 0 h 37"/>
                <a:gd name="T60" fmla="*/ 1 w 36"/>
                <a:gd name="T61" fmla="*/ 0 h 37"/>
                <a:gd name="T62" fmla="*/ 1 w 36"/>
                <a:gd name="T63" fmla="*/ 0 h 37"/>
                <a:gd name="T64" fmla="*/ 0 w 36"/>
                <a:gd name="T65" fmla="*/ 0 h 37"/>
                <a:gd name="T66" fmla="*/ 0 w 36"/>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6"/>
                <a:gd name="T103" fmla="*/ 0 h 37"/>
                <a:gd name="T104" fmla="*/ 36 w 36"/>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6" h="37">
                  <a:moveTo>
                    <a:pt x="0" y="19"/>
                  </a:moveTo>
                  <a:lnTo>
                    <a:pt x="0" y="15"/>
                  </a:lnTo>
                  <a:lnTo>
                    <a:pt x="1" y="12"/>
                  </a:lnTo>
                  <a:lnTo>
                    <a:pt x="3" y="8"/>
                  </a:lnTo>
                  <a:lnTo>
                    <a:pt x="5" y="6"/>
                  </a:lnTo>
                  <a:lnTo>
                    <a:pt x="8" y="4"/>
                  </a:lnTo>
                  <a:lnTo>
                    <a:pt x="11" y="1"/>
                  </a:lnTo>
                  <a:lnTo>
                    <a:pt x="15" y="0"/>
                  </a:lnTo>
                  <a:lnTo>
                    <a:pt x="18" y="0"/>
                  </a:lnTo>
                  <a:lnTo>
                    <a:pt x="21" y="0"/>
                  </a:lnTo>
                  <a:lnTo>
                    <a:pt x="25" y="1"/>
                  </a:lnTo>
                  <a:lnTo>
                    <a:pt x="28" y="4"/>
                  </a:lnTo>
                  <a:lnTo>
                    <a:pt x="31" y="6"/>
                  </a:lnTo>
                  <a:lnTo>
                    <a:pt x="33" y="8"/>
                  </a:lnTo>
                  <a:lnTo>
                    <a:pt x="35" y="12"/>
                  </a:lnTo>
                  <a:lnTo>
                    <a:pt x="36" y="15"/>
                  </a:lnTo>
                  <a:lnTo>
                    <a:pt x="36" y="19"/>
                  </a:lnTo>
                  <a:lnTo>
                    <a:pt x="36" y="22"/>
                  </a:lnTo>
                  <a:lnTo>
                    <a:pt x="35" y="25"/>
                  </a:lnTo>
                  <a:lnTo>
                    <a:pt x="33" y="29"/>
                  </a:lnTo>
                  <a:lnTo>
                    <a:pt x="31" y="31"/>
                  </a:lnTo>
                  <a:lnTo>
                    <a:pt x="28" y="34"/>
                  </a:lnTo>
                  <a:lnTo>
                    <a:pt x="25" y="36"/>
                  </a:lnTo>
                  <a:lnTo>
                    <a:pt x="21" y="37"/>
                  </a:lnTo>
                  <a:lnTo>
                    <a:pt x="18" y="37"/>
                  </a:lnTo>
                  <a:lnTo>
                    <a:pt x="15" y="37"/>
                  </a:lnTo>
                  <a:lnTo>
                    <a:pt x="11" y="36"/>
                  </a:lnTo>
                  <a:lnTo>
                    <a:pt x="8" y="34"/>
                  </a:lnTo>
                  <a:lnTo>
                    <a:pt x="5" y="31"/>
                  </a:lnTo>
                  <a:lnTo>
                    <a:pt x="3" y="29"/>
                  </a:lnTo>
                  <a:lnTo>
                    <a:pt x="1" y="25"/>
                  </a:lnTo>
                  <a:lnTo>
                    <a:pt x="0" y="22"/>
                  </a:lnTo>
                  <a:lnTo>
                    <a:pt x="0" y="19"/>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26" name="Freeform 83"/>
            <p:cNvSpPr/>
            <p:nvPr/>
          </p:nvSpPr>
          <p:spPr bwMode="auto">
            <a:xfrm>
              <a:off x="3186" y="1832"/>
              <a:ext cx="18" cy="19"/>
            </a:xfrm>
            <a:custGeom>
              <a:avLst/>
              <a:gdLst>
                <a:gd name="T0" fmla="*/ 0 w 37"/>
                <a:gd name="T1" fmla="*/ 1 h 37"/>
                <a:gd name="T2" fmla="*/ 0 w 37"/>
                <a:gd name="T3" fmla="*/ 1 h 37"/>
                <a:gd name="T4" fmla="*/ 0 w 37"/>
                <a:gd name="T5" fmla="*/ 1 h 37"/>
                <a:gd name="T6" fmla="*/ 0 w 37"/>
                <a:gd name="T7" fmla="*/ 1 h 37"/>
                <a:gd name="T8" fmla="*/ 0 w 37"/>
                <a:gd name="T9" fmla="*/ 1 h 37"/>
                <a:gd name="T10" fmla="*/ 0 w 37"/>
                <a:gd name="T11" fmla="*/ 1 h 37"/>
                <a:gd name="T12" fmla="*/ 0 w 37"/>
                <a:gd name="T13" fmla="*/ 1 h 37"/>
                <a:gd name="T14" fmla="*/ 0 w 37"/>
                <a:gd name="T15" fmla="*/ 0 h 37"/>
                <a:gd name="T16" fmla="*/ 0 w 37"/>
                <a:gd name="T17" fmla="*/ 0 h 37"/>
                <a:gd name="T18" fmla="*/ 0 w 37"/>
                <a:gd name="T19" fmla="*/ 0 h 37"/>
                <a:gd name="T20" fmla="*/ 0 w 37"/>
                <a:gd name="T21" fmla="*/ 1 h 37"/>
                <a:gd name="T22" fmla="*/ 0 w 37"/>
                <a:gd name="T23" fmla="*/ 1 h 37"/>
                <a:gd name="T24" fmla="*/ 0 w 37"/>
                <a:gd name="T25" fmla="*/ 1 h 37"/>
                <a:gd name="T26" fmla="*/ 1 w 37"/>
                <a:gd name="T27" fmla="*/ 1 h 37"/>
                <a:gd name="T28" fmla="*/ 1 w 37"/>
                <a:gd name="T29" fmla="*/ 1 h 37"/>
                <a:gd name="T30" fmla="*/ 1 w 37"/>
                <a:gd name="T31" fmla="*/ 1 h 37"/>
                <a:gd name="T32" fmla="*/ 1 w 37"/>
                <a:gd name="T33" fmla="*/ 1 h 37"/>
                <a:gd name="T34" fmla="*/ 1 w 37"/>
                <a:gd name="T35" fmla="*/ 1 h 37"/>
                <a:gd name="T36" fmla="*/ 1 w 37"/>
                <a:gd name="T37" fmla="*/ 1 h 37"/>
                <a:gd name="T38" fmla="*/ 1 w 37"/>
                <a:gd name="T39" fmla="*/ 1 h 37"/>
                <a:gd name="T40" fmla="*/ 1 w 37"/>
                <a:gd name="T41" fmla="*/ 1 h 37"/>
                <a:gd name="T42" fmla="*/ 0 w 37"/>
                <a:gd name="T43" fmla="*/ 1 h 37"/>
                <a:gd name="T44" fmla="*/ 0 w 37"/>
                <a:gd name="T45" fmla="*/ 2 h 37"/>
                <a:gd name="T46" fmla="*/ 0 w 37"/>
                <a:gd name="T47" fmla="*/ 2 h 37"/>
                <a:gd name="T48" fmla="*/ 0 w 37"/>
                <a:gd name="T49" fmla="*/ 2 h 37"/>
                <a:gd name="T50" fmla="*/ 0 w 37"/>
                <a:gd name="T51" fmla="*/ 2 h 37"/>
                <a:gd name="T52" fmla="*/ 0 w 37"/>
                <a:gd name="T53" fmla="*/ 2 h 37"/>
                <a:gd name="T54" fmla="*/ 0 w 37"/>
                <a:gd name="T55" fmla="*/ 2 h 37"/>
                <a:gd name="T56" fmla="*/ 0 w 37"/>
                <a:gd name="T57" fmla="*/ 2 h 37"/>
                <a:gd name="T58" fmla="*/ 0 w 37"/>
                <a:gd name="T59" fmla="*/ 1 h 37"/>
                <a:gd name="T60" fmla="*/ 0 w 37"/>
                <a:gd name="T61" fmla="*/ 1 h 37"/>
                <a:gd name="T62" fmla="*/ 0 w 37"/>
                <a:gd name="T63" fmla="*/ 1 h 37"/>
                <a:gd name="T64" fmla="*/ 0 w 37"/>
                <a:gd name="T65" fmla="*/ 1 h 37"/>
                <a:gd name="T66" fmla="*/ 0 w 37"/>
                <a:gd name="T67" fmla="*/ 1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6" y="6"/>
                  </a:lnTo>
                  <a:lnTo>
                    <a:pt x="8" y="4"/>
                  </a:lnTo>
                  <a:lnTo>
                    <a:pt x="12" y="2"/>
                  </a:lnTo>
                  <a:lnTo>
                    <a:pt x="15" y="0"/>
                  </a:lnTo>
                  <a:lnTo>
                    <a:pt x="18" y="0"/>
                  </a:lnTo>
                  <a:lnTo>
                    <a:pt x="22" y="0"/>
                  </a:lnTo>
                  <a:lnTo>
                    <a:pt x="25" y="2"/>
                  </a:lnTo>
                  <a:lnTo>
                    <a:pt x="29" y="4"/>
                  </a:lnTo>
                  <a:lnTo>
                    <a:pt x="31" y="6"/>
                  </a:lnTo>
                  <a:lnTo>
                    <a:pt x="33" y="8"/>
                  </a:lnTo>
                  <a:lnTo>
                    <a:pt x="36" y="12"/>
                  </a:lnTo>
                  <a:lnTo>
                    <a:pt x="37" y="15"/>
                  </a:lnTo>
                  <a:lnTo>
                    <a:pt x="37" y="19"/>
                  </a:lnTo>
                  <a:lnTo>
                    <a:pt x="37" y="22"/>
                  </a:lnTo>
                  <a:lnTo>
                    <a:pt x="36" y="26"/>
                  </a:lnTo>
                  <a:lnTo>
                    <a:pt x="33" y="29"/>
                  </a:lnTo>
                  <a:lnTo>
                    <a:pt x="31" y="32"/>
                  </a:lnTo>
                  <a:lnTo>
                    <a:pt x="29" y="34"/>
                  </a:lnTo>
                  <a:lnTo>
                    <a:pt x="25" y="36"/>
                  </a:lnTo>
                  <a:lnTo>
                    <a:pt x="22" y="37"/>
                  </a:lnTo>
                  <a:lnTo>
                    <a:pt x="18" y="37"/>
                  </a:lnTo>
                  <a:lnTo>
                    <a:pt x="15" y="37"/>
                  </a:lnTo>
                  <a:lnTo>
                    <a:pt x="12" y="36"/>
                  </a:lnTo>
                  <a:lnTo>
                    <a:pt x="8" y="34"/>
                  </a:lnTo>
                  <a:lnTo>
                    <a:pt x="6" y="32"/>
                  </a:lnTo>
                  <a:lnTo>
                    <a:pt x="3" y="29"/>
                  </a:lnTo>
                  <a:lnTo>
                    <a:pt x="1" y="26"/>
                  </a:lnTo>
                  <a:lnTo>
                    <a:pt x="0" y="22"/>
                  </a:lnTo>
                  <a:lnTo>
                    <a:pt x="0" y="19"/>
                  </a:lnTo>
                  <a:close/>
                </a:path>
              </a:pathLst>
            </a:custGeom>
            <a:solidFill>
              <a:srgbClr val="00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27" name="Freeform 84"/>
            <p:cNvSpPr/>
            <p:nvPr/>
          </p:nvSpPr>
          <p:spPr bwMode="auto">
            <a:xfrm>
              <a:off x="3186" y="1832"/>
              <a:ext cx="18" cy="19"/>
            </a:xfrm>
            <a:custGeom>
              <a:avLst/>
              <a:gdLst>
                <a:gd name="T0" fmla="*/ 0 w 37"/>
                <a:gd name="T1" fmla="*/ 1 h 37"/>
                <a:gd name="T2" fmla="*/ 0 w 37"/>
                <a:gd name="T3" fmla="*/ 1 h 37"/>
                <a:gd name="T4" fmla="*/ 0 w 37"/>
                <a:gd name="T5" fmla="*/ 1 h 37"/>
                <a:gd name="T6" fmla="*/ 0 w 37"/>
                <a:gd name="T7" fmla="*/ 1 h 37"/>
                <a:gd name="T8" fmla="*/ 0 w 37"/>
                <a:gd name="T9" fmla="*/ 1 h 37"/>
                <a:gd name="T10" fmla="*/ 0 w 37"/>
                <a:gd name="T11" fmla="*/ 1 h 37"/>
                <a:gd name="T12" fmla="*/ 0 w 37"/>
                <a:gd name="T13" fmla="*/ 1 h 37"/>
                <a:gd name="T14" fmla="*/ 0 w 37"/>
                <a:gd name="T15" fmla="*/ 0 h 37"/>
                <a:gd name="T16" fmla="*/ 0 w 37"/>
                <a:gd name="T17" fmla="*/ 0 h 37"/>
                <a:gd name="T18" fmla="*/ 0 w 37"/>
                <a:gd name="T19" fmla="*/ 0 h 37"/>
                <a:gd name="T20" fmla="*/ 0 w 37"/>
                <a:gd name="T21" fmla="*/ 1 h 37"/>
                <a:gd name="T22" fmla="*/ 0 w 37"/>
                <a:gd name="T23" fmla="*/ 1 h 37"/>
                <a:gd name="T24" fmla="*/ 0 w 37"/>
                <a:gd name="T25" fmla="*/ 1 h 37"/>
                <a:gd name="T26" fmla="*/ 1 w 37"/>
                <a:gd name="T27" fmla="*/ 1 h 37"/>
                <a:gd name="T28" fmla="*/ 1 w 37"/>
                <a:gd name="T29" fmla="*/ 1 h 37"/>
                <a:gd name="T30" fmla="*/ 1 w 37"/>
                <a:gd name="T31" fmla="*/ 1 h 37"/>
                <a:gd name="T32" fmla="*/ 1 w 37"/>
                <a:gd name="T33" fmla="*/ 1 h 37"/>
                <a:gd name="T34" fmla="*/ 1 w 37"/>
                <a:gd name="T35" fmla="*/ 1 h 37"/>
                <a:gd name="T36" fmla="*/ 1 w 37"/>
                <a:gd name="T37" fmla="*/ 1 h 37"/>
                <a:gd name="T38" fmla="*/ 1 w 37"/>
                <a:gd name="T39" fmla="*/ 1 h 37"/>
                <a:gd name="T40" fmla="*/ 1 w 37"/>
                <a:gd name="T41" fmla="*/ 1 h 37"/>
                <a:gd name="T42" fmla="*/ 0 w 37"/>
                <a:gd name="T43" fmla="*/ 1 h 37"/>
                <a:gd name="T44" fmla="*/ 0 w 37"/>
                <a:gd name="T45" fmla="*/ 2 h 37"/>
                <a:gd name="T46" fmla="*/ 0 w 37"/>
                <a:gd name="T47" fmla="*/ 2 h 37"/>
                <a:gd name="T48" fmla="*/ 0 w 37"/>
                <a:gd name="T49" fmla="*/ 2 h 37"/>
                <a:gd name="T50" fmla="*/ 0 w 37"/>
                <a:gd name="T51" fmla="*/ 2 h 37"/>
                <a:gd name="T52" fmla="*/ 0 w 37"/>
                <a:gd name="T53" fmla="*/ 2 h 37"/>
                <a:gd name="T54" fmla="*/ 0 w 37"/>
                <a:gd name="T55" fmla="*/ 2 h 37"/>
                <a:gd name="T56" fmla="*/ 0 w 37"/>
                <a:gd name="T57" fmla="*/ 2 h 37"/>
                <a:gd name="T58" fmla="*/ 0 w 37"/>
                <a:gd name="T59" fmla="*/ 1 h 37"/>
                <a:gd name="T60" fmla="*/ 0 w 37"/>
                <a:gd name="T61" fmla="*/ 1 h 37"/>
                <a:gd name="T62" fmla="*/ 0 w 37"/>
                <a:gd name="T63" fmla="*/ 1 h 37"/>
                <a:gd name="T64" fmla="*/ 0 w 37"/>
                <a:gd name="T65" fmla="*/ 1 h 37"/>
                <a:gd name="T66" fmla="*/ 0 w 37"/>
                <a:gd name="T67" fmla="*/ 1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8"/>
                  </a:lnTo>
                  <a:lnTo>
                    <a:pt x="6" y="6"/>
                  </a:lnTo>
                  <a:lnTo>
                    <a:pt x="8" y="4"/>
                  </a:lnTo>
                  <a:lnTo>
                    <a:pt x="12" y="2"/>
                  </a:lnTo>
                  <a:lnTo>
                    <a:pt x="15" y="0"/>
                  </a:lnTo>
                  <a:lnTo>
                    <a:pt x="18" y="0"/>
                  </a:lnTo>
                  <a:lnTo>
                    <a:pt x="22" y="0"/>
                  </a:lnTo>
                  <a:lnTo>
                    <a:pt x="25" y="2"/>
                  </a:lnTo>
                  <a:lnTo>
                    <a:pt x="29" y="4"/>
                  </a:lnTo>
                  <a:lnTo>
                    <a:pt x="31" y="6"/>
                  </a:lnTo>
                  <a:lnTo>
                    <a:pt x="33" y="8"/>
                  </a:lnTo>
                  <a:lnTo>
                    <a:pt x="36" y="12"/>
                  </a:lnTo>
                  <a:lnTo>
                    <a:pt x="37" y="15"/>
                  </a:lnTo>
                  <a:lnTo>
                    <a:pt x="37" y="19"/>
                  </a:lnTo>
                  <a:lnTo>
                    <a:pt x="37" y="22"/>
                  </a:lnTo>
                  <a:lnTo>
                    <a:pt x="36" y="26"/>
                  </a:lnTo>
                  <a:lnTo>
                    <a:pt x="33" y="29"/>
                  </a:lnTo>
                  <a:lnTo>
                    <a:pt x="31" y="32"/>
                  </a:lnTo>
                  <a:lnTo>
                    <a:pt x="29" y="34"/>
                  </a:lnTo>
                  <a:lnTo>
                    <a:pt x="25" y="36"/>
                  </a:lnTo>
                  <a:lnTo>
                    <a:pt x="22" y="37"/>
                  </a:lnTo>
                  <a:lnTo>
                    <a:pt x="18" y="37"/>
                  </a:lnTo>
                  <a:lnTo>
                    <a:pt x="15" y="37"/>
                  </a:lnTo>
                  <a:lnTo>
                    <a:pt x="12" y="36"/>
                  </a:lnTo>
                  <a:lnTo>
                    <a:pt x="8" y="34"/>
                  </a:lnTo>
                  <a:lnTo>
                    <a:pt x="6" y="32"/>
                  </a:lnTo>
                  <a:lnTo>
                    <a:pt x="3" y="29"/>
                  </a:lnTo>
                  <a:lnTo>
                    <a:pt x="1" y="26"/>
                  </a:lnTo>
                  <a:lnTo>
                    <a:pt x="0" y="22"/>
                  </a:lnTo>
                  <a:lnTo>
                    <a:pt x="0" y="19"/>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28" name="Freeform 85"/>
            <p:cNvSpPr/>
            <p:nvPr/>
          </p:nvSpPr>
          <p:spPr bwMode="auto">
            <a:xfrm>
              <a:off x="3647" y="1344"/>
              <a:ext cx="18" cy="18"/>
            </a:xfrm>
            <a:custGeom>
              <a:avLst/>
              <a:gdLst>
                <a:gd name="T0" fmla="*/ 0 w 37"/>
                <a:gd name="T1" fmla="*/ 0 h 37"/>
                <a:gd name="T2" fmla="*/ 0 w 37"/>
                <a:gd name="T3" fmla="*/ 0 h 37"/>
                <a:gd name="T4" fmla="*/ 0 w 37"/>
                <a:gd name="T5" fmla="*/ 0 h 37"/>
                <a:gd name="T6" fmla="*/ 0 w 37"/>
                <a:gd name="T7" fmla="*/ 0 h 37"/>
                <a:gd name="T8" fmla="*/ 0 w 37"/>
                <a:gd name="T9" fmla="*/ 0 h 37"/>
                <a:gd name="T10" fmla="*/ 0 w 37"/>
                <a:gd name="T11" fmla="*/ 0 h 37"/>
                <a:gd name="T12" fmla="*/ 0 w 37"/>
                <a:gd name="T13" fmla="*/ 0 h 37"/>
                <a:gd name="T14" fmla="*/ 0 w 37"/>
                <a:gd name="T15" fmla="*/ 0 h 37"/>
                <a:gd name="T16" fmla="*/ 0 w 37"/>
                <a:gd name="T17" fmla="*/ 0 h 37"/>
                <a:gd name="T18" fmla="*/ 0 w 37"/>
                <a:gd name="T19" fmla="*/ 0 h 37"/>
                <a:gd name="T20" fmla="*/ 0 w 37"/>
                <a:gd name="T21" fmla="*/ 0 h 37"/>
                <a:gd name="T22" fmla="*/ 0 w 37"/>
                <a:gd name="T23" fmla="*/ 0 h 37"/>
                <a:gd name="T24" fmla="*/ 0 w 37"/>
                <a:gd name="T25" fmla="*/ 0 h 37"/>
                <a:gd name="T26" fmla="*/ 1 w 37"/>
                <a:gd name="T27" fmla="*/ 0 h 37"/>
                <a:gd name="T28" fmla="*/ 1 w 37"/>
                <a:gd name="T29" fmla="*/ 0 h 37"/>
                <a:gd name="T30" fmla="*/ 1 w 37"/>
                <a:gd name="T31" fmla="*/ 0 h 37"/>
                <a:gd name="T32" fmla="*/ 1 w 37"/>
                <a:gd name="T33" fmla="*/ 0 h 37"/>
                <a:gd name="T34" fmla="*/ 1 w 37"/>
                <a:gd name="T35" fmla="*/ 0 h 37"/>
                <a:gd name="T36" fmla="*/ 1 w 37"/>
                <a:gd name="T37" fmla="*/ 0 h 37"/>
                <a:gd name="T38" fmla="*/ 1 w 37"/>
                <a:gd name="T39" fmla="*/ 0 h 37"/>
                <a:gd name="T40" fmla="*/ 1 w 37"/>
                <a:gd name="T41" fmla="*/ 0 h 37"/>
                <a:gd name="T42" fmla="*/ 0 w 37"/>
                <a:gd name="T43" fmla="*/ 1 h 37"/>
                <a:gd name="T44" fmla="*/ 0 w 37"/>
                <a:gd name="T45" fmla="*/ 1 h 37"/>
                <a:gd name="T46" fmla="*/ 0 w 37"/>
                <a:gd name="T47" fmla="*/ 1 h 37"/>
                <a:gd name="T48" fmla="*/ 0 w 37"/>
                <a:gd name="T49" fmla="*/ 1 h 37"/>
                <a:gd name="T50" fmla="*/ 0 w 37"/>
                <a:gd name="T51" fmla="*/ 1 h 37"/>
                <a:gd name="T52" fmla="*/ 0 w 37"/>
                <a:gd name="T53" fmla="*/ 1 h 37"/>
                <a:gd name="T54" fmla="*/ 0 w 37"/>
                <a:gd name="T55" fmla="*/ 1 h 37"/>
                <a:gd name="T56" fmla="*/ 0 w 37"/>
                <a:gd name="T57" fmla="*/ 1 h 37"/>
                <a:gd name="T58" fmla="*/ 0 w 37"/>
                <a:gd name="T59" fmla="*/ 1 h 37"/>
                <a:gd name="T60" fmla="*/ 0 w 37"/>
                <a:gd name="T61" fmla="*/ 0 h 37"/>
                <a:gd name="T62" fmla="*/ 0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4" y="9"/>
                  </a:lnTo>
                  <a:lnTo>
                    <a:pt x="6" y="6"/>
                  </a:lnTo>
                  <a:lnTo>
                    <a:pt x="8" y="4"/>
                  </a:lnTo>
                  <a:lnTo>
                    <a:pt x="12" y="2"/>
                  </a:lnTo>
                  <a:lnTo>
                    <a:pt x="15" y="0"/>
                  </a:lnTo>
                  <a:lnTo>
                    <a:pt x="19" y="0"/>
                  </a:lnTo>
                  <a:lnTo>
                    <a:pt x="22" y="0"/>
                  </a:lnTo>
                  <a:lnTo>
                    <a:pt x="26" y="2"/>
                  </a:lnTo>
                  <a:lnTo>
                    <a:pt x="29" y="4"/>
                  </a:lnTo>
                  <a:lnTo>
                    <a:pt x="31" y="6"/>
                  </a:lnTo>
                  <a:lnTo>
                    <a:pt x="34" y="9"/>
                  </a:lnTo>
                  <a:lnTo>
                    <a:pt x="36" y="12"/>
                  </a:lnTo>
                  <a:lnTo>
                    <a:pt x="37" y="15"/>
                  </a:lnTo>
                  <a:lnTo>
                    <a:pt x="37" y="19"/>
                  </a:lnTo>
                  <a:lnTo>
                    <a:pt x="37" y="22"/>
                  </a:lnTo>
                  <a:lnTo>
                    <a:pt x="36" y="26"/>
                  </a:lnTo>
                  <a:lnTo>
                    <a:pt x="34" y="29"/>
                  </a:lnTo>
                  <a:lnTo>
                    <a:pt x="31" y="32"/>
                  </a:lnTo>
                  <a:lnTo>
                    <a:pt x="29" y="34"/>
                  </a:lnTo>
                  <a:lnTo>
                    <a:pt x="26" y="36"/>
                  </a:lnTo>
                  <a:lnTo>
                    <a:pt x="22" y="37"/>
                  </a:lnTo>
                  <a:lnTo>
                    <a:pt x="19" y="37"/>
                  </a:lnTo>
                  <a:lnTo>
                    <a:pt x="15" y="37"/>
                  </a:lnTo>
                  <a:lnTo>
                    <a:pt x="12" y="36"/>
                  </a:lnTo>
                  <a:lnTo>
                    <a:pt x="8" y="34"/>
                  </a:lnTo>
                  <a:lnTo>
                    <a:pt x="6" y="32"/>
                  </a:lnTo>
                  <a:lnTo>
                    <a:pt x="4" y="29"/>
                  </a:lnTo>
                  <a:lnTo>
                    <a:pt x="1" y="26"/>
                  </a:lnTo>
                  <a:lnTo>
                    <a:pt x="0" y="22"/>
                  </a:lnTo>
                  <a:lnTo>
                    <a:pt x="0" y="19"/>
                  </a:lnTo>
                  <a:close/>
                </a:path>
              </a:pathLst>
            </a:custGeom>
            <a:solidFill>
              <a:srgbClr val="00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29" name="Freeform 86"/>
            <p:cNvSpPr/>
            <p:nvPr/>
          </p:nvSpPr>
          <p:spPr bwMode="auto">
            <a:xfrm>
              <a:off x="3647" y="1344"/>
              <a:ext cx="18" cy="18"/>
            </a:xfrm>
            <a:custGeom>
              <a:avLst/>
              <a:gdLst>
                <a:gd name="T0" fmla="*/ 0 w 37"/>
                <a:gd name="T1" fmla="*/ 0 h 37"/>
                <a:gd name="T2" fmla="*/ 0 w 37"/>
                <a:gd name="T3" fmla="*/ 0 h 37"/>
                <a:gd name="T4" fmla="*/ 0 w 37"/>
                <a:gd name="T5" fmla="*/ 0 h 37"/>
                <a:gd name="T6" fmla="*/ 0 w 37"/>
                <a:gd name="T7" fmla="*/ 0 h 37"/>
                <a:gd name="T8" fmla="*/ 0 w 37"/>
                <a:gd name="T9" fmla="*/ 0 h 37"/>
                <a:gd name="T10" fmla="*/ 0 w 37"/>
                <a:gd name="T11" fmla="*/ 0 h 37"/>
                <a:gd name="T12" fmla="*/ 0 w 37"/>
                <a:gd name="T13" fmla="*/ 0 h 37"/>
                <a:gd name="T14" fmla="*/ 0 w 37"/>
                <a:gd name="T15" fmla="*/ 0 h 37"/>
                <a:gd name="T16" fmla="*/ 0 w 37"/>
                <a:gd name="T17" fmla="*/ 0 h 37"/>
                <a:gd name="T18" fmla="*/ 0 w 37"/>
                <a:gd name="T19" fmla="*/ 0 h 37"/>
                <a:gd name="T20" fmla="*/ 0 w 37"/>
                <a:gd name="T21" fmla="*/ 0 h 37"/>
                <a:gd name="T22" fmla="*/ 0 w 37"/>
                <a:gd name="T23" fmla="*/ 0 h 37"/>
                <a:gd name="T24" fmla="*/ 0 w 37"/>
                <a:gd name="T25" fmla="*/ 0 h 37"/>
                <a:gd name="T26" fmla="*/ 1 w 37"/>
                <a:gd name="T27" fmla="*/ 0 h 37"/>
                <a:gd name="T28" fmla="*/ 1 w 37"/>
                <a:gd name="T29" fmla="*/ 0 h 37"/>
                <a:gd name="T30" fmla="*/ 1 w 37"/>
                <a:gd name="T31" fmla="*/ 0 h 37"/>
                <a:gd name="T32" fmla="*/ 1 w 37"/>
                <a:gd name="T33" fmla="*/ 0 h 37"/>
                <a:gd name="T34" fmla="*/ 1 w 37"/>
                <a:gd name="T35" fmla="*/ 0 h 37"/>
                <a:gd name="T36" fmla="*/ 1 w 37"/>
                <a:gd name="T37" fmla="*/ 0 h 37"/>
                <a:gd name="T38" fmla="*/ 1 w 37"/>
                <a:gd name="T39" fmla="*/ 0 h 37"/>
                <a:gd name="T40" fmla="*/ 1 w 37"/>
                <a:gd name="T41" fmla="*/ 0 h 37"/>
                <a:gd name="T42" fmla="*/ 0 w 37"/>
                <a:gd name="T43" fmla="*/ 1 h 37"/>
                <a:gd name="T44" fmla="*/ 0 w 37"/>
                <a:gd name="T45" fmla="*/ 1 h 37"/>
                <a:gd name="T46" fmla="*/ 0 w 37"/>
                <a:gd name="T47" fmla="*/ 1 h 37"/>
                <a:gd name="T48" fmla="*/ 0 w 37"/>
                <a:gd name="T49" fmla="*/ 1 h 37"/>
                <a:gd name="T50" fmla="*/ 0 w 37"/>
                <a:gd name="T51" fmla="*/ 1 h 37"/>
                <a:gd name="T52" fmla="*/ 0 w 37"/>
                <a:gd name="T53" fmla="*/ 1 h 37"/>
                <a:gd name="T54" fmla="*/ 0 w 37"/>
                <a:gd name="T55" fmla="*/ 1 h 37"/>
                <a:gd name="T56" fmla="*/ 0 w 37"/>
                <a:gd name="T57" fmla="*/ 1 h 37"/>
                <a:gd name="T58" fmla="*/ 0 w 37"/>
                <a:gd name="T59" fmla="*/ 1 h 37"/>
                <a:gd name="T60" fmla="*/ 0 w 37"/>
                <a:gd name="T61" fmla="*/ 0 h 37"/>
                <a:gd name="T62" fmla="*/ 0 w 37"/>
                <a:gd name="T63" fmla="*/ 0 h 37"/>
                <a:gd name="T64" fmla="*/ 0 w 37"/>
                <a:gd name="T65" fmla="*/ 0 h 37"/>
                <a:gd name="T66" fmla="*/ 0 w 37"/>
                <a:gd name="T67" fmla="*/ 0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4" y="9"/>
                  </a:lnTo>
                  <a:lnTo>
                    <a:pt x="6" y="6"/>
                  </a:lnTo>
                  <a:lnTo>
                    <a:pt x="8" y="4"/>
                  </a:lnTo>
                  <a:lnTo>
                    <a:pt x="12" y="2"/>
                  </a:lnTo>
                  <a:lnTo>
                    <a:pt x="15" y="0"/>
                  </a:lnTo>
                  <a:lnTo>
                    <a:pt x="19" y="0"/>
                  </a:lnTo>
                  <a:lnTo>
                    <a:pt x="22" y="0"/>
                  </a:lnTo>
                  <a:lnTo>
                    <a:pt x="26" y="2"/>
                  </a:lnTo>
                  <a:lnTo>
                    <a:pt x="29" y="4"/>
                  </a:lnTo>
                  <a:lnTo>
                    <a:pt x="31" y="6"/>
                  </a:lnTo>
                  <a:lnTo>
                    <a:pt x="34" y="9"/>
                  </a:lnTo>
                  <a:lnTo>
                    <a:pt x="36" y="12"/>
                  </a:lnTo>
                  <a:lnTo>
                    <a:pt x="37" y="15"/>
                  </a:lnTo>
                  <a:lnTo>
                    <a:pt x="37" y="19"/>
                  </a:lnTo>
                  <a:lnTo>
                    <a:pt x="37" y="22"/>
                  </a:lnTo>
                  <a:lnTo>
                    <a:pt x="36" y="26"/>
                  </a:lnTo>
                  <a:lnTo>
                    <a:pt x="34" y="29"/>
                  </a:lnTo>
                  <a:lnTo>
                    <a:pt x="31" y="32"/>
                  </a:lnTo>
                  <a:lnTo>
                    <a:pt x="29" y="34"/>
                  </a:lnTo>
                  <a:lnTo>
                    <a:pt x="26" y="36"/>
                  </a:lnTo>
                  <a:lnTo>
                    <a:pt x="22" y="37"/>
                  </a:lnTo>
                  <a:lnTo>
                    <a:pt x="19" y="37"/>
                  </a:lnTo>
                  <a:lnTo>
                    <a:pt x="15" y="37"/>
                  </a:lnTo>
                  <a:lnTo>
                    <a:pt x="12" y="36"/>
                  </a:lnTo>
                  <a:lnTo>
                    <a:pt x="8" y="34"/>
                  </a:lnTo>
                  <a:lnTo>
                    <a:pt x="6" y="32"/>
                  </a:lnTo>
                  <a:lnTo>
                    <a:pt x="4" y="29"/>
                  </a:lnTo>
                  <a:lnTo>
                    <a:pt x="1" y="26"/>
                  </a:lnTo>
                  <a:lnTo>
                    <a:pt x="0" y="22"/>
                  </a:lnTo>
                  <a:lnTo>
                    <a:pt x="0" y="19"/>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30" name="Freeform 87"/>
            <p:cNvSpPr/>
            <p:nvPr/>
          </p:nvSpPr>
          <p:spPr bwMode="auto">
            <a:xfrm>
              <a:off x="4089" y="1279"/>
              <a:ext cx="19" cy="19"/>
            </a:xfrm>
            <a:custGeom>
              <a:avLst/>
              <a:gdLst>
                <a:gd name="T0" fmla="*/ 0 w 37"/>
                <a:gd name="T1" fmla="*/ 1 h 37"/>
                <a:gd name="T2" fmla="*/ 0 w 37"/>
                <a:gd name="T3" fmla="*/ 1 h 37"/>
                <a:gd name="T4" fmla="*/ 1 w 37"/>
                <a:gd name="T5" fmla="*/ 1 h 37"/>
                <a:gd name="T6" fmla="*/ 1 w 37"/>
                <a:gd name="T7" fmla="*/ 1 h 37"/>
                <a:gd name="T8" fmla="*/ 1 w 37"/>
                <a:gd name="T9" fmla="*/ 1 h 37"/>
                <a:gd name="T10" fmla="*/ 1 w 37"/>
                <a:gd name="T11" fmla="*/ 1 h 37"/>
                <a:gd name="T12" fmla="*/ 1 w 37"/>
                <a:gd name="T13" fmla="*/ 1 h 37"/>
                <a:gd name="T14" fmla="*/ 1 w 37"/>
                <a:gd name="T15" fmla="*/ 0 h 37"/>
                <a:gd name="T16" fmla="*/ 1 w 37"/>
                <a:gd name="T17" fmla="*/ 0 h 37"/>
                <a:gd name="T18" fmla="*/ 1 w 37"/>
                <a:gd name="T19" fmla="*/ 0 h 37"/>
                <a:gd name="T20" fmla="*/ 1 w 37"/>
                <a:gd name="T21" fmla="*/ 1 h 37"/>
                <a:gd name="T22" fmla="*/ 1 w 37"/>
                <a:gd name="T23" fmla="*/ 1 h 37"/>
                <a:gd name="T24" fmla="*/ 1 w 37"/>
                <a:gd name="T25" fmla="*/ 1 h 37"/>
                <a:gd name="T26" fmla="*/ 2 w 37"/>
                <a:gd name="T27" fmla="*/ 1 h 37"/>
                <a:gd name="T28" fmla="*/ 2 w 37"/>
                <a:gd name="T29" fmla="*/ 1 h 37"/>
                <a:gd name="T30" fmla="*/ 2 w 37"/>
                <a:gd name="T31" fmla="*/ 1 h 37"/>
                <a:gd name="T32" fmla="*/ 2 w 37"/>
                <a:gd name="T33" fmla="*/ 1 h 37"/>
                <a:gd name="T34" fmla="*/ 2 w 37"/>
                <a:gd name="T35" fmla="*/ 1 h 37"/>
                <a:gd name="T36" fmla="*/ 2 w 37"/>
                <a:gd name="T37" fmla="*/ 1 h 37"/>
                <a:gd name="T38" fmla="*/ 2 w 37"/>
                <a:gd name="T39" fmla="*/ 1 h 37"/>
                <a:gd name="T40" fmla="*/ 2 w 37"/>
                <a:gd name="T41" fmla="*/ 1 h 37"/>
                <a:gd name="T42" fmla="*/ 1 w 37"/>
                <a:gd name="T43" fmla="*/ 1 h 37"/>
                <a:gd name="T44" fmla="*/ 1 w 37"/>
                <a:gd name="T45" fmla="*/ 2 h 37"/>
                <a:gd name="T46" fmla="*/ 1 w 37"/>
                <a:gd name="T47" fmla="*/ 2 h 37"/>
                <a:gd name="T48" fmla="*/ 1 w 37"/>
                <a:gd name="T49" fmla="*/ 2 h 37"/>
                <a:gd name="T50" fmla="*/ 1 w 37"/>
                <a:gd name="T51" fmla="*/ 2 h 37"/>
                <a:gd name="T52" fmla="*/ 1 w 37"/>
                <a:gd name="T53" fmla="*/ 2 h 37"/>
                <a:gd name="T54" fmla="*/ 1 w 37"/>
                <a:gd name="T55" fmla="*/ 2 h 37"/>
                <a:gd name="T56" fmla="*/ 1 w 37"/>
                <a:gd name="T57" fmla="*/ 2 h 37"/>
                <a:gd name="T58" fmla="*/ 1 w 37"/>
                <a:gd name="T59" fmla="*/ 1 h 37"/>
                <a:gd name="T60" fmla="*/ 1 w 37"/>
                <a:gd name="T61" fmla="*/ 1 h 37"/>
                <a:gd name="T62" fmla="*/ 1 w 37"/>
                <a:gd name="T63" fmla="*/ 1 h 37"/>
                <a:gd name="T64" fmla="*/ 0 w 37"/>
                <a:gd name="T65" fmla="*/ 1 h 37"/>
                <a:gd name="T66" fmla="*/ 0 w 37"/>
                <a:gd name="T67" fmla="*/ 1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9"/>
                  </a:lnTo>
                  <a:lnTo>
                    <a:pt x="5" y="6"/>
                  </a:lnTo>
                  <a:lnTo>
                    <a:pt x="8" y="4"/>
                  </a:lnTo>
                  <a:lnTo>
                    <a:pt x="11" y="2"/>
                  </a:lnTo>
                  <a:lnTo>
                    <a:pt x="15" y="0"/>
                  </a:lnTo>
                  <a:lnTo>
                    <a:pt x="18" y="0"/>
                  </a:lnTo>
                  <a:lnTo>
                    <a:pt x="22" y="0"/>
                  </a:lnTo>
                  <a:lnTo>
                    <a:pt x="25" y="2"/>
                  </a:lnTo>
                  <a:lnTo>
                    <a:pt x="28" y="4"/>
                  </a:lnTo>
                  <a:lnTo>
                    <a:pt x="31" y="6"/>
                  </a:lnTo>
                  <a:lnTo>
                    <a:pt x="33" y="9"/>
                  </a:lnTo>
                  <a:lnTo>
                    <a:pt x="35" y="12"/>
                  </a:lnTo>
                  <a:lnTo>
                    <a:pt x="37" y="15"/>
                  </a:lnTo>
                  <a:lnTo>
                    <a:pt x="37" y="19"/>
                  </a:lnTo>
                  <a:lnTo>
                    <a:pt x="37" y="22"/>
                  </a:lnTo>
                  <a:lnTo>
                    <a:pt x="35" y="26"/>
                  </a:lnTo>
                  <a:lnTo>
                    <a:pt x="33" y="29"/>
                  </a:lnTo>
                  <a:lnTo>
                    <a:pt x="31" y="32"/>
                  </a:lnTo>
                  <a:lnTo>
                    <a:pt x="28" y="34"/>
                  </a:lnTo>
                  <a:lnTo>
                    <a:pt x="25" y="36"/>
                  </a:lnTo>
                  <a:lnTo>
                    <a:pt x="22" y="37"/>
                  </a:lnTo>
                  <a:lnTo>
                    <a:pt x="18" y="37"/>
                  </a:lnTo>
                  <a:lnTo>
                    <a:pt x="15" y="37"/>
                  </a:lnTo>
                  <a:lnTo>
                    <a:pt x="11" y="36"/>
                  </a:lnTo>
                  <a:lnTo>
                    <a:pt x="8" y="34"/>
                  </a:lnTo>
                  <a:lnTo>
                    <a:pt x="5" y="32"/>
                  </a:lnTo>
                  <a:lnTo>
                    <a:pt x="3" y="29"/>
                  </a:lnTo>
                  <a:lnTo>
                    <a:pt x="1" y="26"/>
                  </a:lnTo>
                  <a:lnTo>
                    <a:pt x="0" y="22"/>
                  </a:lnTo>
                  <a:lnTo>
                    <a:pt x="0" y="19"/>
                  </a:lnTo>
                  <a:close/>
                </a:path>
              </a:pathLst>
            </a:custGeom>
            <a:solidFill>
              <a:srgbClr val="00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31" name="Freeform 88"/>
            <p:cNvSpPr/>
            <p:nvPr/>
          </p:nvSpPr>
          <p:spPr bwMode="auto">
            <a:xfrm>
              <a:off x="4089" y="1279"/>
              <a:ext cx="19" cy="19"/>
            </a:xfrm>
            <a:custGeom>
              <a:avLst/>
              <a:gdLst>
                <a:gd name="T0" fmla="*/ 0 w 37"/>
                <a:gd name="T1" fmla="*/ 1 h 37"/>
                <a:gd name="T2" fmla="*/ 0 w 37"/>
                <a:gd name="T3" fmla="*/ 1 h 37"/>
                <a:gd name="T4" fmla="*/ 1 w 37"/>
                <a:gd name="T5" fmla="*/ 1 h 37"/>
                <a:gd name="T6" fmla="*/ 1 w 37"/>
                <a:gd name="T7" fmla="*/ 1 h 37"/>
                <a:gd name="T8" fmla="*/ 1 w 37"/>
                <a:gd name="T9" fmla="*/ 1 h 37"/>
                <a:gd name="T10" fmla="*/ 1 w 37"/>
                <a:gd name="T11" fmla="*/ 1 h 37"/>
                <a:gd name="T12" fmla="*/ 1 w 37"/>
                <a:gd name="T13" fmla="*/ 1 h 37"/>
                <a:gd name="T14" fmla="*/ 1 w 37"/>
                <a:gd name="T15" fmla="*/ 0 h 37"/>
                <a:gd name="T16" fmla="*/ 1 w 37"/>
                <a:gd name="T17" fmla="*/ 0 h 37"/>
                <a:gd name="T18" fmla="*/ 1 w 37"/>
                <a:gd name="T19" fmla="*/ 0 h 37"/>
                <a:gd name="T20" fmla="*/ 1 w 37"/>
                <a:gd name="T21" fmla="*/ 1 h 37"/>
                <a:gd name="T22" fmla="*/ 1 w 37"/>
                <a:gd name="T23" fmla="*/ 1 h 37"/>
                <a:gd name="T24" fmla="*/ 1 w 37"/>
                <a:gd name="T25" fmla="*/ 1 h 37"/>
                <a:gd name="T26" fmla="*/ 2 w 37"/>
                <a:gd name="T27" fmla="*/ 1 h 37"/>
                <a:gd name="T28" fmla="*/ 2 w 37"/>
                <a:gd name="T29" fmla="*/ 1 h 37"/>
                <a:gd name="T30" fmla="*/ 2 w 37"/>
                <a:gd name="T31" fmla="*/ 1 h 37"/>
                <a:gd name="T32" fmla="*/ 2 w 37"/>
                <a:gd name="T33" fmla="*/ 1 h 37"/>
                <a:gd name="T34" fmla="*/ 2 w 37"/>
                <a:gd name="T35" fmla="*/ 1 h 37"/>
                <a:gd name="T36" fmla="*/ 2 w 37"/>
                <a:gd name="T37" fmla="*/ 1 h 37"/>
                <a:gd name="T38" fmla="*/ 2 w 37"/>
                <a:gd name="T39" fmla="*/ 1 h 37"/>
                <a:gd name="T40" fmla="*/ 2 w 37"/>
                <a:gd name="T41" fmla="*/ 1 h 37"/>
                <a:gd name="T42" fmla="*/ 1 w 37"/>
                <a:gd name="T43" fmla="*/ 1 h 37"/>
                <a:gd name="T44" fmla="*/ 1 w 37"/>
                <a:gd name="T45" fmla="*/ 2 h 37"/>
                <a:gd name="T46" fmla="*/ 1 w 37"/>
                <a:gd name="T47" fmla="*/ 2 h 37"/>
                <a:gd name="T48" fmla="*/ 1 w 37"/>
                <a:gd name="T49" fmla="*/ 2 h 37"/>
                <a:gd name="T50" fmla="*/ 1 w 37"/>
                <a:gd name="T51" fmla="*/ 2 h 37"/>
                <a:gd name="T52" fmla="*/ 1 w 37"/>
                <a:gd name="T53" fmla="*/ 2 h 37"/>
                <a:gd name="T54" fmla="*/ 1 w 37"/>
                <a:gd name="T55" fmla="*/ 2 h 37"/>
                <a:gd name="T56" fmla="*/ 1 w 37"/>
                <a:gd name="T57" fmla="*/ 2 h 37"/>
                <a:gd name="T58" fmla="*/ 1 w 37"/>
                <a:gd name="T59" fmla="*/ 1 h 37"/>
                <a:gd name="T60" fmla="*/ 1 w 37"/>
                <a:gd name="T61" fmla="*/ 1 h 37"/>
                <a:gd name="T62" fmla="*/ 1 w 37"/>
                <a:gd name="T63" fmla="*/ 1 h 37"/>
                <a:gd name="T64" fmla="*/ 0 w 37"/>
                <a:gd name="T65" fmla="*/ 1 h 37"/>
                <a:gd name="T66" fmla="*/ 0 w 37"/>
                <a:gd name="T67" fmla="*/ 1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37"/>
                <a:gd name="T104" fmla="*/ 37 w 37"/>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37">
                  <a:moveTo>
                    <a:pt x="0" y="19"/>
                  </a:moveTo>
                  <a:lnTo>
                    <a:pt x="0" y="15"/>
                  </a:lnTo>
                  <a:lnTo>
                    <a:pt x="1" y="12"/>
                  </a:lnTo>
                  <a:lnTo>
                    <a:pt x="3" y="9"/>
                  </a:lnTo>
                  <a:lnTo>
                    <a:pt x="5" y="6"/>
                  </a:lnTo>
                  <a:lnTo>
                    <a:pt x="8" y="4"/>
                  </a:lnTo>
                  <a:lnTo>
                    <a:pt x="11" y="2"/>
                  </a:lnTo>
                  <a:lnTo>
                    <a:pt x="15" y="0"/>
                  </a:lnTo>
                  <a:lnTo>
                    <a:pt x="18" y="0"/>
                  </a:lnTo>
                  <a:lnTo>
                    <a:pt x="22" y="0"/>
                  </a:lnTo>
                  <a:lnTo>
                    <a:pt x="25" y="2"/>
                  </a:lnTo>
                  <a:lnTo>
                    <a:pt x="28" y="4"/>
                  </a:lnTo>
                  <a:lnTo>
                    <a:pt x="31" y="6"/>
                  </a:lnTo>
                  <a:lnTo>
                    <a:pt x="33" y="9"/>
                  </a:lnTo>
                  <a:lnTo>
                    <a:pt x="35" y="12"/>
                  </a:lnTo>
                  <a:lnTo>
                    <a:pt x="37" y="15"/>
                  </a:lnTo>
                  <a:lnTo>
                    <a:pt x="37" y="19"/>
                  </a:lnTo>
                  <a:lnTo>
                    <a:pt x="37" y="22"/>
                  </a:lnTo>
                  <a:lnTo>
                    <a:pt x="35" y="26"/>
                  </a:lnTo>
                  <a:lnTo>
                    <a:pt x="33" y="29"/>
                  </a:lnTo>
                  <a:lnTo>
                    <a:pt x="31" y="32"/>
                  </a:lnTo>
                  <a:lnTo>
                    <a:pt x="28" y="34"/>
                  </a:lnTo>
                  <a:lnTo>
                    <a:pt x="25" y="36"/>
                  </a:lnTo>
                  <a:lnTo>
                    <a:pt x="22" y="37"/>
                  </a:lnTo>
                  <a:lnTo>
                    <a:pt x="18" y="37"/>
                  </a:lnTo>
                  <a:lnTo>
                    <a:pt x="15" y="37"/>
                  </a:lnTo>
                  <a:lnTo>
                    <a:pt x="11" y="36"/>
                  </a:lnTo>
                  <a:lnTo>
                    <a:pt x="8" y="34"/>
                  </a:lnTo>
                  <a:lnTo>
                    <a:pt x="5" y="32"/>
                  </a:lnTo>
                  <a:lnTo>
                    <a:pt x="3" y="29"/>
                  </a:lnTo>
                  <a:lnTo>
                    <a:pt x="1" y="26"/>
                  </a:lnTo>
                  <a:lnTo>
                    <a:pt x="0" y="22"/>
                  </a:lnTo>
                  <a:lnTo>
                    <a:pt x="0" y="19"/>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32" name="Freeform 89"/>
            <p:cNvSpPr/>
            <p:nvPr/>
          </p:nvSpPr>
          <p:spPr bwMode="auto">
            <a:xfrm>
              <a:off x="3195" y="1749"/>
              <a:ext cx="452" cy="92"/>
            </a:xfrm>
            <a:custGeom>
              <a:avLst/>
              <a:gdLst>
                <a:gd name="T0" fmla="*/ 28 w 904"/>
                <a:gd name="T1" fmla="*/ 0 h 184"/>
                <a:gd name="T2" fmla="*/ 23 w 904"/>
                <a:gd name="T3" fmla="*/ 1 h 184"/>
                <a:gd name="T4" fmla="*/ 18 w 904"/>
                <a:gd name="T5" fmla="*/ 3 h 184"/>
                <a:gd name="T6" fmla="*/ 12 w 904"/>
                <a:gd name="T7" fmla="*/ 3 h 184"/>
                <a:gd name="T8" fmla="*/ 6 w 904"/>
                <a:gd name="T9" fmla="*/ 5 h 184"/>
                <a:gd name="T10" fmla="*/ 0 w 904"/>
                <a:gd name="T11" fmla="*/ 6 h 184"/>
                <a:gd name="T12" fmla="*/ 0 60000 65536"/>
                <a:gd name="T13" fmla="*/ 0 60000 65536"/>
                <a:gd name="T14" fmla="*/ 0 60000 65536"/>
                <a:gd name="T15" fmla="*/ 0 60000 65536"/>
                <a:gd name="T16" fmla="*/ 0 60000 65536"/>
                <a:gd name="T17" fmla="*/ 0 60000 65536"/>
                <a:gd name="T18" fmla="*/ 0 w 904"/>
                <a:gd name="T19" fmla="*/ 0 h 184"/>
                <a:gd name="T20" fmla="*/ 904 w 904"/>
                <a:gd name="T21" fmla="*/ 184 h 184"/>
              </a:gdLst>
              <a:ahLst/>
              <a:cxnLst>
                <a:cxn ang="T12">
                  <a:pos x="T0" y="T1"/>
                </a:cxn>
                <a:cxn ang="T13">
                  <a:pos x="T2" y="T3"/>
                </a:cxn>
                <a:cxn ang="T14">
                  <a:pos x="T4" y="T5"/>
                </a:cxn>
                <a:cxn ang="T15">
                  <a:pos x="T6" y="T7"/>
                </a:cxn>
                <a:cxn ang="T16">
                  <a:pos x="T8" y="T9"/>
                </a:cxn>
                <a:cxn ang="T17">
                  <a:pos x="T10" y="T11"/>
                </a:cxn>
              </a:cxnLst>
              <a:rect l="T18" t="T19" r="T20" b="T21"/>
              <a:pathLst>
                <a:path w="904" h="184">
                  <a:moveTo>
                    <a:pt x="904" y="0"/>
                  </a:moveTo>
                  <a:lnTo>
                    <a:pt x="724" y="42"/>
                  </a:lnTo>
                  <a:lnTo>
                    <a:pt x="545" y="82"/>
                  </a:lnTo>
                  <a:lnTo>
                    <a:pt x="364" y="119"/>
                  </a:lnTo>
                  <a:lnTo>
                    <a:pt x="183" y="153"/>
                  </a:lnTo>
                  <a:lnTo>
                    <a:pt x="0" y="184"/>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33" name="Freeform 90"/>
            <p:cNvSpPr/>
            <p:nvPr/>
          </p:nvSpPr>
          <p:spPr bwMode="auto">
            <a:xfrm>
              <a:off x="3518" y="2090"/>
              <a:ext cx="276" cy="1"/>
            </a:xfrm>
            <a:custGeom>
              <a:avLst/>
              <a:gdLst>
                <a:gd name="T0" fmla="*/ 17 w 553"/>
                <a:gd name="T1" fmla="*/ 0 h 1"/>
                <a:gd name="T2" fmla="*/ 0 w 553"/>
                <a:gd name="T3" fmla="*/ 0 h 1"/>
                <a:gd name="T4" fmla="*/ 0 w 553"/>
                <a:gd name="T5" fmla="*/ 0 h 1"/>
                <a:gd name="T6" fmla="*/ 0 60000 65536"/>
                <a:gd name="T7" fmla="*/ 0 60000 65536"/>
                <a:gd name="T8" fmla="*/ 0 60000 65536"/>
                <a:gd name="T9" fmla="*/ 0 w 553"/>
                <a:gd name="T10" fmla="*/ 0 h 1"/>
                <a:gd name="T11" fmla="*/ 553 w 553"/>
                <a:gd name="T12" fmla="*/ 1 h 1"/>
              </a:gdLst>
              <a:ahLst/>
              <a:cxnLst>
                <a:cxn ang="T6">
                  <a:pos x="T0" y="T1"/>
                </a:cxn>
                <a:cxn ang="T7">
                  <a:pos x="T2" y="T3"/>
                </a:cxn>
                <a:cxn ang="T8">
                  <a:pos x="T4" y="T5"/>
                </a:cxn>
              </a:cxnLst>
              <a:rect l="T9" t="T10" r="T11" b="T12"/>
              <a:pathLst>
                <a:path w="553" h="1">
                  <a:moveTo>
                    <a:pt x="553" y="0"/>
                  </a:moveTo>
                  <a:lnTo>
                    <a:pt x="0" y="0"/>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34" name="Freeform 91"/>
            <p:cNvSpPr/>
            <p:nvPr/>
          </p:nvSpPr>
          <p:spPr bwMode="auto">
            <a:xfrm>
              <a:off x="3195" y="1841"/>
              <a:ext cx="323" cy="249"/>
            </a:xfrm>
            <a:custGeom>
              <a:avLst/>
              <a:gdLst>
                <a:gd name="T0" fmla="*/ 20 w 646"/>
                <a:gd name="T1" fmla="*/ 16 h 498"/>
                <a:gd name="T2" fmla="*/ 19 w 646"/>
                <a:gd name="T3" fmla="*/ 15 h 498"/>
                <a:gd name="T4" fmla="*/ 18 w 646"/>
                <a:gd name="T5" fmla="*/ 14 h 498"/>
                <a:gd name="T6" fmla="*/ 15 w 646"/>
                <a:gd name="T7" fmla="*/ 12 h 498"/>
                <a:gd name="T8" fmla="*/ 14 w 646"/>
                <a:gd name="T9" fmla="*/ 11 h 498"/>
                <a:gd name="T10" fmla="*/ 12 w 646"/>
                <a:gd name="T11" fmla="*/ 10 h 498"/>
                <a:gd name="T12" fmla="*/ 10 w 646"/>
                <a:gd name="T13" fmla="*/ 8 h 498"/>
                <a:gd name="T14" fmla="*/ 9 w 646"/>
                <a:gd name="T15" fmla="*/ 7 h 498"/>
                <a:gd name="T16" fmla="*/ 6 w 646"/>
                <a:gd name="T17" fmla="*/ 5 h 498"/>
                <a:gd name="T18" fmla="*/ 5 w 646"/>
                <a:gd name="T19" fmla="*/ 4 h 498"/>
                <a:gd name="T20" fmla="*/ 3 w 646"/>
                <a:gd name="T21" fmla="*/ 2 h 498"/>
                <a:gd name="T22" fmla="*/ 0 w 646"/>
                <a:gd name="T23" fmla="*/ 0 h 49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46"/>
                <a:gd name="T37" fmla="*/ 0 h 498"/>
                <a:gd name="T38" fmla="*/ 646 w 646"/>
                <a:gd name="T39" fmla="*/ 498 h 49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46" h="498">
                  <a:moveTo>
                    <a:pt x="646" y="498"/>
                  </a:moveTo>
                  <a:lnTo>
                    <a:pt x="602" y="462"/>
                  </a:lnTo>
                  <a:lnTo>
                    <a:pt x="556" y="424"/>
                  </a:lnTo>
                  <a:lnTo>
                    <a:pt x="507" y="383"/>
                  </a:lnTo>
                  <a:lnTo>
                    <a:pt x="454" y="342"/>
                  </a:lnTo>
                  <a:lnTo>
                    <a:pt x="398" y="299"/>
                  </a:lnTo>
                  <a:lnTo>
                    <a:pt x="339" y="253"/>
                  </a:lnTo>
                  <a:lnTo>
                    <a:pt x="278" y="206"/>
                  </a:lnTo>
                  <a:lnTo>
                    <a:pt x="213" y="158"/>
                  </a:lnTo>
                  <a:lnTo>
                    <a:pt x="146" y="107"/>
                  </a:lnTo>
                  <a:lnTo>
                    <a:pt x="74" y="54"/>
                  </a:lnTo>
                  <a:lnTo>
                    <a:pt x="0" y="0"/>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35" name="Freeform 92"/>
            <p:cNvSpPr/>
            <p:nvPr/>
          </p:nvSpPr>
          <p:spPr bwMode="auto">
            <a:xfrm>
              <a:off x="3794" y="1860"/>
              <a:ext cx="305" cy="230"/>
            </a:xfrm>
            <a:custGeom>
              <a:avLst/>
              <a:gdLst>
                <a:gd name="T0" fmla="*/ 20 w 609"/>
                <a:gd name="T1" fmla="*/ 0 h 461"/>
                <a:gd name="T2" fmla="*/ 17 w 609"/>
                <a:gd name="T3" fmla="*/ 2 h 461"/>
                <a:gd name="T4" fmla="*/ 13 w 609"/>
                <a:gd name="T5" fmla="*/ 4 h 461"/>
                <a:gd name="T6" fmla="*/ 10 w 609"/>
                <a:gd name="T7" fmla="*/ 6 h 461"/>
                <a:gd name="T8" fmla="*/ 7 w 609"/>
                <a:gd name="T9" fmla="*/ 9 h 461"/>
                <a:gd name="T10" fmla="*/ 4 w 609"/>
                <a:gd name="T11" fmla="*/ 11 h 461"/>
                <a:gd name="T12" fmla="*/ 0 w 609"/>
                <a:gd name="T13" fmla="*/ 14 h 461"/>
                <a:gd name="T14" fmla="*/ 0 60000 65536"/>
                <a:gd name="T15" fmla="*/ 0 60000 65536"/>
                <a:gd name="T16" fmla="*/ 0 60000 65536"/>
                <a:gd name="T17" fmla="*/ 0 60000 65536"/>
                <a:gd name="T18" fmla="*/ 0 60000 65536"/>
                <a:gd name="T19" fmla="*/ 0 60000 65536"/>
                <a:gd name="T20" fmla="*/ 0 60000 65536"/>
                <a:gd name="T21" fmla="*/ 0 w 609"/>
                <a:gd name="T22" fmla="*/ 0 h 461"/>
                <a:gd name="T23" fmla="*/ 609 w 609"/>
                <a:gd name="T24" fmla="*/ 461 h 4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461">
                  <a:moveTo>
                    <a:pt x="609" y="0"/>
                  </a:moveTo>
                  <a:lnTo>
                    <a:pt x="513" y="71"/>
                  </a:lnTo>
                  <a:lnTo>
                    <a:pt x="414" y="145"/>
                  </a:lnTo>
                  <a:lnTo>
                    <a:pt x="314" y="221"/>
                  </a:lnTo>
                  <a:lnTo>
                    <a:pt x="211" y="299"/>
                  </a:lnTo>
                  <a:lnTo>
                    <a:pt x="108" y="379"/>
                  </a:lnTo>
                  <a:lnTo>
                    <a:pt x="0" y="461"/>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36" name="Freeform 93"/>
            <p:cNvSpPr/>
            <p:nvPr/>
          </p:nvSpPr>
          <p:spPr bwMode="auto">
            <a:xfrm>
              <a:off x="3518" y="1749"/>
              <a:ext cx="129" cy="341"/>
            </a:xfrm>
            <a:custGeom>
              <a:avLst/>
              <a:gdLst>
                <a:gd name="T0" fmla="*/ 0 w 258"/>
                <a:gd name="T1" fmla="*/ 21 h 682"/>
                <a:gd name="T2" fmla="*/ 1 w 258"/>
                <a:gd name="T3" fmla="*/ 19 h 682"/>
                <a:gd name="T4" fmla="*/ 1 w 258"/>
                <a:gd name="T5" fmla="*/ 17 h 682"/>
                <a:gd name="T6" fmla="*/ 2 w 258"/>
                <a:gd name="T7" fmla="*/ 14 h 682"/>
                <a:gd name="T8" fmla="*/ 3 w 258"/>
                <a:gd name="T9" fmla="*/ 12 h 682"/>
                <a:gd name="T10" fmla="*/ 4 w 258"/>
                <a:gd name="T11" fmla="*/ 10 h 682"/>
                <a:gd name="T12" fmla="*/ 4 w 258"/>
                <a:gd name="T13" fmla="*/ 9 h 682"/>
                <a:gd name="T14" fmla="*/ 5 w 258"/>
                <a:gd name="T15" fmla="*/ 6 h 682"/>
                <a:gd name="T16" fmla="*/ 6 w 258"/>
                <a:gd name="T17" fmla="*/ 5 h 682"/>
                <a:gd name="T18" fmla="*/ 6 w 258"/>
                <a:gd name="T19" fmla="*/ 3 h 682"/>
                <a:gd name="T20" fmla="*/ 7 w 258"/>
                <a:gd name="T21" fmla="*/ 1 h 682"/>
                <a:gd name="T22" fmla="*/ 8 w 258"/>
                <a:gd name="T23" fmla="*/ 0 h 6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8"/>
                <a:gd name="T37" fmla="*/ 0 h 682"/>
                <a:gd name="T38" fmla="*/ 258 w 258"/>
                <a:gd name="T39" fmla="*/ 682 h 6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8" h="682">
                  <a:moveTo>
                    <a:pt x="0" y="682"/>
                  </a:moveTo>
                  <a:lnTo>
                    <a:pt x="30" y="602"/>
                  </a:lnTo>
                  <a:lnTo>
                    <a:pt x="58" y="527"/>
                  </a:lnTo>
                  <a:lnTo>
                    <a:pt x="85" y="455"/>
                  </a:lnTo>
                  <a:lnTo>
                    <a:pt x="111" y="385"/>
                  </a:lnTo>
                  <a:lnTo>
                    <a:pt x="136" y="320"/>
                  </a:lnTo>
                  <a:lnTo>
                    <a:pt x="159" y="258"/>
                  </a:lnTo>
                  <a:lnTo>
                    <a:pt x="181" y="200"/>
                  </a:lnTo>
                  <a:lnTo>
                    <a:pt x="203" y="145"/>
                  </a:lnTo>
                  <a:lnTo>
                    <a:pt x="223" y="93"/>
                  </a:lnTo>
                  <a:lnTo>
                    <a:pt x="241" y="44"/>
                  </a:lnTo>
                  <a:lnTo>
                    <a:pt x="258" y="0"/>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37" name="Freeform 94"/>
            <p:cNvSpPr/>
            <p:nvPr/>
          </p:nvSpPr>
          <p:spPr bwMode="auto">
            <a:xfrm>
              <a:off x="3647" y="1749"/>
              <a:ext cx="147" cy="341"/>
            </a:xfrm>
            <a:custGeom>
              <a:avLst/>
              <a:gdLst>
                <a:gd name="T0" fmla="*/ 9 w 295"/>
                <a:gd name="T1" fmla="*/ 21 h 682"/>
                <a:gd name="T2" fmla="*/ 8 w 295"/>
                <a:gd name="T3" fmla="*/ 20 h 682"/>
                <a:gd name="T4" fmla="*/ 7 w 295"/>
                <a:gd name="T5" fmla="*/ 18 h 682"/>
                <a:gd name="T6" fmla="*/ 6 w 295"/>
                <a:gd name="T7" fmla="*/ 15 h 682"/>
                <a:gd name="T8" fmla="*/ 5 w 295"/>
                <a:gd name="T9" fmla="*/ 12 h 682"/>
                <a:gd name="T10" fmla="*/ 4 w 295"/>
                <a:gd name="T11" fmla="*/ 11 h 682"/>
                <a:gd name="T12" fmla="*/ 3 w 295"/>
                <a:gd name="T13" fmla="*/ 7 h 682"/>
                <a:gd name="T14" fmla="*/ 2 w 295"/>
                <a:gd name="T15" fmla="*/ 5 h 682"/>
                <a:gd name="T16" fmla="*/ 1 w 295"/>
                <a:gd name="T17" fmla="*/ 3 h 682"/>
                <a:gd name="T18" fmla="*/ 0 w 295"/>
                <a:gd name="T19" fmla="*/ 0 h 6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5"/>
                <a:gd name="T31" fmla="*/ 0 h 682"/>
                <a:gd name="T32" fmla="*/ 295 w 295"/>
                <a:gd name="T33" fmla="*/ 682 h 6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5" h="682">
                  <a:moveTo>
                    <a:pt x="295" y="682"/>
                  </a:moveTo>
                  <a:lnTo>
                    <a:pt x="270" y="617"/>
                  </a:lnTo>
                  <a:lnTo>
                    <a:pt x="242" y="550"/>
                  </a:lnTo>
                  <a:lnTo>
                    <a:pt x="214" y="480"/>
                  </a:lnTo>
                  <a:lnTo>
                    <a:pt x="182" y="406"/>
                  </a:lnTo>
                  <a:lnTo>
                    <a:pt x="150" y="331"/>
                  </a:lnTo>
                  <a:lnTo>
                    <a:pt x="116" y="252"/>
                  </a:lnTo>
                  <a:lnTo>
                    <a:pt x="79" y="171"/>
                  </a:lnTo>
                  <a:lnTo>
                    <a:pt x="41" y="87"/>
                  </a:lnTo>
                  <a:lnTo>
                    <a:pt x="0" y="0"/>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38" name="Freeform 95"/>
            <p:cNvSpPr/>
            <p:nvPr/>
          </p:nvSpPr>
          <p:spPr bwMode="auto">
            <a:xfrm>
              <a:off x="3647" y="1749"/>
              <a:ext cx="452" cy="111"/>
            </a:xfrm>
            <a:custGeom>
              <a:avLst/>
              <a:gdLst>
                <a:gd name="T0" fmla="*/ 28 w 904"/>
                <a:gd name="T1" fmla="*/ 7 h 221"/>
                <a:gd name="T2" fmla="*/ 25 w 904"/>
                <a:gd name="T3" fmla="*/ 6 h 221"/>
                <a:gd name="T4" fmla="*/ 22 w 904"/>
                <a:gd name="T5" fmla="*/ 6 h 221"/>
                <a:gd name="T6" fmla="*/ 19 w 904"/>
                <a:gd name="T7" fmla="*/ 5 h 221"/>
                <a:gd name="T8" fmla="*/ 14 w 904"/>
                <a:gd name="T9" fmla="*/ 4 h 221"/>
                <a:gd name="T10" fmla="*/ 12 w 904"/>
                <a:gd name="T11" fmla="*/ 3 h 221"/>
                <a:gd name="T12" fmla="*/ 7 w 904"/>
                <a:gd name="T13" fmla="*/ 2 h 221"/>
                <a:gd name="T14" fmla="*/ 4 w 904"/>
                <a:gd name="T15" fmla="*/ 1 h 221"/>
                <a:gd name="T16" fmla="*/ 0 w 904"/>
                <a:gd name="T17" fmla="*/ 0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4"/>
                <a:gd name="T28" fmla="*/ 0 h 221"/>
                <a:gd name="T29" fmla="*/ 904 w 904"/>
                <a:gd name="T30" fmla="*/ 221 h 2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4" h="221">
                  <a:moveTo>
                    <a:pt x="904" y="221"/>
                  </a:moveTo>
                  <a:lnTo>
                    <a:pt x="800" y="191"/>
                  </a:lnTo>
                  <a:lnTo>
                    <a:pt x="693" y="162"/>
                  </a:lnTo>
                  <a:lnTo>
                    <a:pt x="585" y="133"/>
                  </a:lnTo>
                  <a:lnTo>
                    <a:pt x="473" y="104"/>
                  </a:lnTo>
                  <a:lnTo>
                    <a:pt x="359" y="78"/>
                  </a:lnTo>
                  <a:lnTo>
                    <a:pt x="241" y="51"/>
                  </a:lnTo>
                  <a:lnTo>
                    <a:pt x="122" y="25"/>
                  </a:lnTo>
                  <a:lnTo>
                    <a:pt x="0" y="0"/>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39" name="Freeform 96"/>
            <p:cNvSpPr/>
            <p:nvPr/>
          </p:nvSpPr>
          <p:spPr bwMode="auto">
            <a:xfrm>
              <a:off x="4099" y="1288"/>
              <a:ext cx="1" cy="572"/>
            </a:xfrm>
            <a:custGeom>
              <a:avLst/>
              <a:gdLst>
                <a:gd name="T0" fmla="*/ 0 w 1"/>
                <a:gd name="T1" fmla="*/ 36 h 1143"/>
                <a:gd name="T2" fmla="*/ 0 w 1"/>
                <a:gd name="T3" fmla="*/ 32 h 1143"/>
                <a:gd name="T4" fmla="*/ 0 w 1"/>
                <a:gd name="T5" fmla="*/ 28 h 1143"/>
                <a:gd name="T6" fmla="*/ 0 w 1"/>
                <a:gd name="T7" fmla="*/ 23 h 1143"/>
                <a:gd name="T8" fmla="*/ 0 w 1"/>
                <a:gd name="T9" fmla="*/ 19 h 1143"/>
                <a:gd name="T10" fmla="*/ 0 w 1"/>
                <a:gd name="T11" fmla="*/ 15 h 1143"/>
                <a:gd name="T12" fmla="*/ 0 w 1"/>
                <a:gd name="T13" fmla="*/ 10 h 1143"/>
                <a:gd name="T14" fmla="*/ 0 w 1"/>
                <a:gd name="T15" fmla="*/ 5 h 1143"/>
                <a:gd name="T16" fmla="*/ 0 w 1"/>
                <a:gd name="T17" fmla="*/ 0 h 1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1143"/>
                <a:gd name="T29" fmla="*/ 1 w 1"/>
                <a:gd name="T30" fmla="*/ 1143 h 1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1143">
                  <a:moveTo>
                    <a:pt x="0" y="1143"/>
                  </a:moveTo>
                  <a:lnTo>
                    <a:pt x="0" y="1010"/>
                  </a:lnTo>
                  <a:lnTo>
                    <a:pt x="0" y="875"/>
                  </a:lnTo>
                  <a:lnTo>
                    <a:pt x="0" y="736"/>
                  </a:lnTo>
                  <a:lnTo>
                    <a:pt x="0" y="595"/>
                  </a:lnTo>
                  <a:lnTo>
                    <a:pt x="0" y="450"/>
                  </a:lnTo>
                  <a:lnTo>
                    <a:pt x="0" y="304"/>
                  </a:lnTo>
                  <a:lnTo>
                    <a:pt x="0" y="153"/>
                  </a:lnTo>
                  <a:lnTo>
                    <a:pt x="0" y="0"/>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40" name="Freeform 97"/>
            <p:cNvSpPr/>
            <p:nvPr/>
          </p:nvSpPr>
          <p:spPr bwMode="auto">
            <a:xfrm>
              <a:off x="3195" y="1288"/>
              <a:ext cx="461" cy="65"/>
            </a:xfrm>
            <a:custGeom>
              <a:avLst/>
              <a:gdLst>
                <a:gd name="T0" fmla="*/ 28 w 923"/>
                <a:gd name="T1" fmla="*/ 5 h 129"/>
                <a:gd name="T2" fmla="*/ 23 w 923"/>
                <a:gd name="T3" fmla="*/ 4 h 129"/>
                <a:gd name="T4" fmla="*/ 17 w 923"/>
                <a:gd name="T5" fmla="*/ 3 h 129"/>
                <a:gd name="T6" fmla="*/ 11 w 923"/>
                <a:gd name="T7" fmla="*/ 2 h 129"/>
                <a:gd name="T8" fmla="*/ 5 w 923"/>
                <a:gd name="T9" fmla="*/ 1 h 129"/>
                <a:gd name="T10" fmla="*/ 0 w 923"/>
                <a:gd name="T11" fmla="*/ 0 h 129"/>
                <a:gd name="T12" fmla="*/ 0 60000 65536"/>
                <a:gd name="T13" fmla="*/ 0 60000 65536"/>
                <a:gd name="T14" fmla="*/ 0 60000 65536"/>
                <a:gd name="T15" fmla="*/ 0 60000 65536"/>
                <a:gd name="T16" fmla="*/ 0 60000 65536"/>
                <a:gd name="T17" fmla="*/ 0 60000 65536"/>
                <a:gd name="T18" fmla="*/ 0 w 923"/>
                <a:gd name="T19" fmla="*/ 0 h 129"/>
                <a:gd name="T20" fmla="*/ 923 w 923"/>
                <a:gd name="T21" fmla="*/ 129 h 129"/>
              </a:gdLst>
              <a:ahLst/>
              <a:cxnLst>
                <a:cxn ang="T12">
                  <a:pos x="T0" y="T1"/>
                </a:cxn>
                <a:cxn ang="T13">
                  <a:pos x="T2" y="T3"/>
                </a:cxn>
                <a:cxn ang="T14">
                  <a:pos x="T4" y="T5"/>
                </a:cxn>
                <a:cxn ang="T15">
                  <a:pos x="T6" y="T7"/>
                </a:cxn>
                <a:cxn ang="T16">
                  <a:pos x="T8" y="T9"/>
                </a:cxn>
                <a:cxn ang="T17">
                  <a:pos x="T10" y="T11"/>
                </a:cxn>
              </a:cxnLst>
              <a:rect l="T18" t="T19" r="T20" b="T21"/>
              <a:pathLst>
                <a:path w="923" h="129">
                  <a:moveTo>
                    <a:pt x="923" y="129"/>
                  </a:moveTo>
                  <a:lnTo>
                    <a:pt x="738" y="109"/>
                  </a:lnTo>
                  <a:lnTo>
                    <a:pt x="554" y="86"/>
                  </a:lnTo>
                  <a:lnTo>
                    <a:pt x="369" y="61"/>
                  </a:lnTo>
                  <a:lnTo>
                    <a:pt x="185" y="32"/>
                  </a:lnTo>
                  <a:lnTo>
                    <a:pt x="0" y="0"/>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41" name="Freeform 98"/>
            <p:cNvSpPr/>
            <p:nvPr/>
          </p:nvSpPr>
          <p:spPr bwMode="auto">
            <a:xfrm>
              <a:off x="3194" y="1288"/>
              <a:ext cx="1" cy="553"/>
            </a:xfrm>
            <a:custGeom>
              <a:avLst/>
              <a:gdLst>
                <a:gd name="T0" fmla="*/ 1 w 1"/>
                <a:gd name="T1" fmla="*/ 0 h 1106"/>
                <a:gd name="T2" fmla="*/ 0 w 1"/>
                <a:gd name="T3" fmla="*/ 9 h 1106"/>
                <a:gd name="T4" fmla="*/ 0 w 1"/>
                <a:gd name="T5" fmla="*/ 17 h 1106"/>
                <a:gd name="T6" fmla="*/ 0 w 1"/>
                <a:gd name="T7" fmla="*/ 26 h 1106"/>
                <a:gd name="T8" fmla="*/ 1 w 1"/>
                <a:gd name="T9" fmla="*/ 35 h 1106"/>
                <a:gd name="T10" fmla="*/ 0 60000 65536"/>
                <a:gd name="T11" fmla="*/ 0 60000 65536"/>
                <a:gd name="T12" fmla="*/ 0 60000 65536"/>
                <a:gd name="T13" fmla="*/ 0 60000 65536"/>
                <a:gd name="T14" fmla="*/ 0 60000 65536"/>
                <a:gd name="T15" fmla="*/ 0 w 1"/>
                <a:gd name="T16" fmla="*/ 0 h 1106"/>
                <a:gd name="T17" fmla="*/ 1 w 1"/>
                <a:gd name="T18" fmla="*/ 1106 h 1106"/>
              </a:gdLst>
              <a:ahLst/>
              <a:cxnLst>
                <a:cxn ang="T10">
                  <a:pos x="T0" y="T1"/>
                </a:cxn>
                <a:cxn ang="T11">
                  <a:pos x="T2" y="T3"/>
                </a:cxn>
                <a:cxn ang="T12">
                  <a:pos x="T4" y="T5"/>
                </a:cxn>
                <a:cxn ang="T13">
                  <a:pos x="T6" y="T7"/>
                </a:cxn>
                <a:cxn ang="T14">
                  <a:pos x="T8" y="T9"/>
                </a:cxn>
              </a:cxnLst>
              <a:rect l="T15" t="T16" r="T17" b="T18"/>
              <a:pathLst>
                <a:path w="1" h="1106">
                  <a:moveTo>
                    <a:pt x="1" y="0"/>
                  </a:moveTo>
                  <a:lnTo>
                    <a:pt x="0" y="279"/>
                  </a:lnTo>
                  <a:lnTo>
                    <a:pt x="0" y="556"/>
                  </a:lnTo>
                  <a:lnTo>
                    <a:pt x="0" y="832"/>
                  </a:lnTo>
                  <a:lnTo>
                    <a:pt x="1" y="1106"/>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42" name="Freeform 99"/>
            <p:cNvSpPr/>
            <p:nvPr/>
          </p:nvSpPr>
          <p:spPr bwMode="auto">
            <a:xfrm>
              <a:off x="3656" y="1288"/>
              <a:ext cx="443" cy="65"/>
            </a:xfrm>
            <a:custGeom>
              <a:avLst/>
              <a:gdLst>
                <a:gd name="T0" fmla="*/ 28 w 885"/>
                <a:gd name="T1" fmla="*/ 0 h 129"/>
                <a:gd name="T2" fmla="*/ 23 w 885"/>
                <a:gd name="T3" fmla="*/ 1 h 129"/>
                <a:gd name="T4" fmla="*/ 17 w 885"/>
                <a:gd name="T5" fmla="*/ 2 h 129"/>
                <a:gd name="T6" fmla="*/ 12 w 885"/>
                <a:gd name="T7" fmla="*/ 3 h 129"/>
                <a:gd name="T8" fmla="*/ 6 w 885"/>
                <a:gd name="T9" fmla="*/ 4 h 129"/>
                <a:gd name="T10" fmla="*/ 0 w 885"/>
                <a:gd name="T11" fmla="*/ 5 h 129"/>
                <a:gd name="T12" fmla="*/ 0 60000 65536"/>
                <a:gd name="T13" fmla="*/ 0 60000 65536"/>
                <a:gd name="T14" fmla="*/ 0 60000 65536"/>
                <a:gd name="T15" fmla="*/ 0 60000 65536"/>
                <a:gd name="T16" fmla="*/ 0 60000 65536"/>
                <a:gd name="T17" fmla="*/ 0 60000 65536"/>
                <a:gd name="T18" fmla="*/ 0 w 885"/>
                <a:gd name="T19" fmla="*/ 0 h 129"/>
                <a:gd name="T20" fmla="*/ 885 w 885"/>
                <a:gd name="T21" fmla="*/ 129 h 129"/>
              </a:gdLst>
              <a:ahLst/>
              <a:cxnLst>
                <a:cxn ang="T12">
                  <a:pos x="T0" y="T1"/>
                </a:cxn>
                <a:cxn ang="T13">
                  <a:pos x="T2" y="T3"/>
                </a:cxn>
                <a:cxn ang="T14">
                  <a:pos x="T4" y="T5"/>
                </a:cxn>
                <a:cxn ang="T15">
                  <a:pos x="T6" y="T7"/>
                </a:cxn>
                <a:cxn ang="T16">
                  <a:pos x="T8" y="T9"/>
                </a:cxn>
                <a:cxn ang="T17">
                  <a:pos x="T10" y="T11"/>
                </a:cxn>
              </a:cxnLst>
              <a:rect l="T18" t="T19" r="T20" b="T21"/>
              <a:pathLst>
                <a:path w="885" h="129">
                  <a:moveTo>
                    <a:pt x="885" y="0"/>
                  </a:moveTo>
                  <a:lnTo>
                    <a:pt x="708" y="21"/>
                  </a:lnTo>
                  <a:lnTo>
                    <a:pt x="531" y="43"/>
                  </a:lnTo>
                  <a:lnTo>
                    <a:pt x="354" y="69"/>
                  </a:lnTo>
                  <a:lnTo>
                    <a:pt x="177" y="98"/>
                  </a:lnTo>
                  <a:lnTo>
                    <a:pt x="0" y="129"/>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43" name="Freeform 100"/>
            <p:cNvSpPr/>
            <p:nvPr/>
          </p:nvSpPr>
          <p:spPr bwMode="auto">
            <a:xfrm>
              <a:off x="3195" y="1353"/>
              <a:ext cx="461" cy="488"/>
            </a:xfrm>
            <a:custGeom>
              <a:avLst/>
              <a:gdLst>
                <a:gd name="T0" fmla="*/ 28 w 923"/>
                <a:gd name="T1" fmla="*/ 0 h 977"/>
                <a:gd name="T2" fmla="*/ 23 w 923"/>
                <a:gd name="T3" fmla="*/ 4 h 977"/>
                <a:gd name="T4" fmla="*/ 19 w 923"/>
                <a:gd name="T5" fmla="*/ 9 h 977"/>
                <a:gd name="T6" fmla="*/ 14 w 923"/>
                <a:gd name="T7" fmla="*/ 15 h 977"/>
                <a:gd name="T8" fmla="*/ 9 w 923"/>
                <a:gd name="T9" fmla="*/ 20 h 977"/>
                <a:gd name="T10" fmla="*/ 4 w 923"/>
                <a:gd name="T11" fmla="*/ 25 h 977"/>
                <a:gd name="T12" fmla="*/ 0 w 923"/>
                <a:gd name="T13" fmla="*/ 30 h 977"/>
                <a:gd name="T14" fmla="*/ 0 60000 65536"/>
                <a:gd name="T15" fmla="*/ 0 60000 65536"/>
                <a:gd name="T16" fmla="*/ 0 60000 65536"/>
                <a:gd name="T17" fmla="*/ 0 60000 65536"/>
                <a:gd name="T18" fmla="*/ 0 60000 65536"/>
                <a:gd name="T19" fmla="*/ 0 60000 65536"/>
                <a:gd name="T20" fmla="*/ 0 60000 65536"/>
                <a:gd name="T21" fmla="*/ 0 w 923"/>
                <a:gd name="T22" fmla="*/ 0 h 977"/>
                <a:gd name="T23" fmla="*/ 923 w 923"/>
                <a:gd name="T24" fmla="*/ 977 h 9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3" h="977">
                  <a:moveTo>
                    <a:pt x="923" y="0"/>
                  </a:moveTo>
                  <a:lnTo>
                    <a:pt x="766" y="159"/>
                  </a:lnTo>
                  <a:lnTo>
                    <a:pt x="610" y="319"/>
                  </a:lnTo>
                  <a:lnTo>
                    <a:pt x="456" y="481"/>
                  </a:lnTo>
                  <a:lnTo>
                    <a:pt x="304" y="645"/>
                  </a:lnTo>
                  <a:lnTo>
                    <a:pt x="151" y="810"/>
                  </a:lnTo>
                  <a:lnTo>
                    <a:pt x="0" y="977"/>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44" name="Freeform 101"/>
            <p:cNvSpPr/>
            <p:nvPr/>
          </p:nvSpPr>
          <p:spPr bwMode="auto">
            <a:xfrm>
              <a:off x="3647" y="1288"/>
              <a:ext cx="452" cy="461"/>
            </a:xfrm>
            <a:custGeom>
              <a:avLst/>
              <a:gdLst>
                <a:gd name="T0" fmla="*/ 28 w 904"/>
                <a:gd name="T1" fmla="*/ 0 h 922"/>
                <a:gd name="T2" fmla="*/ 24 w 904"/>
                <a:gd name="T3" fmla="*/ 5 h 922"/>
                <a:gd name="T4" fmla="*/ 19 w 904"/>
                <a:gd name="T5" fmla="*/ 10 h 922"/>
                <a:gd name="T6" fmla="*/ 14 w 904"/>
                <a:gd name="T7" fmla="*/ 14 h 922"/>
                <a:gd name="T8" fmla="*/ 10 w 904"/>
                <a:gd name="T9" fmla="*/ 19 h 922"/>
                <a:gd name="T10" fmla="*/ 5 w 904"/>
                <a:gd name="T11" fmla="*/ 24 h 922"/>
                <a:gd name="T12" fmla="*/ 0 w 904"/>
                <a:gd name="T13" fmla="*/ 29 h 922"/>
                <a:gd name="T14" fmla="*/ 0 60000 65536"/>
                <a:gd name="T15" fmla="*/ 0 60000 65536"/>
                <a:gd name="T16" fmla="*/ 0 60000 65536"/>
                <a:gd name="T17" fmla="*/ 0 60000 65536"/>
                <a:gd name="T18" fmla="*/ 0 60000 65536"/>
                <a:gd name="T19" fmla="*/ 0 60000 65536"/>
                <a:gd name="T20" fmla="*/ 0 60000 65536"/>
                <a:gd name="T21" fmla="*/ 0 w 904"/>
                <a:gd name="T22" fmla="*/ 0 h 922"/>
                <a:gd name="T23" fmla="*/ 904 w 904"/>
                <a:gd name="T24" fmla="*/ 922 h 9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4" h="922">
                  <a:moveTo>
                    <a:pt x="904" y="0"/>
                  </a:moveTo>
                  <a:lnTo>
                    <a:pt x="751" y="150"/>
                  </a:lnTo>
                  <a:lnTo>
                    <a:pt x="599" y="301"/>
                  </a:lnTo>
                  <a:lnTo>
                    <a:pt x="446" y="454"/>
                  </a:lnTo>
                  <a:lnTo>
                    <a:pt x="297" y="608"/>
                  </a:lnTo>
                  <a:lnTo>
                    <a:pt x="148" y="764"/>
                  </a:lnTo>
                  <a:lnTo>
                    <a:pt x="0" y="922"/>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45" name="Freeform 102"/>
            <p:cNvSpPr/>
            <p:nvPr/>
          </p:nvSpPr>
          <p:spPr bwMode="auto">
            <a:xfrm>
              <a:off x="3518" y="1288"/>
              <a:ext cx="581" cy="802"/>
            </a:xfrm>
            <a:custGeom>
              <a:avLst/>
              <a:gdLst>
                <a:gd name="T0" fmla="*/ 36 w 1162"/>
                <a:gd name="T1" fmla="*/ 0 h 1604"/>
                <a:gd name="T2" fmla="*/ 36 w 1162"/>
                <a:gd name="T3" fmla="*/ 3 h 1604"/>
                <a:gd name="T4" fmla="*/ 35 w 1162"/>
                <a:gd name="T5" fmla="*/ 6 h 1604"/>
                <a:gd name="T6" fmla="*/ 34 w 1162"/>
                <a:gd name="T7" fmla="*/ 10 h 1604"/>
                <a:gd name="T8" fmla="*/ 33 w 1162"/>
                <a:gd name="T9" fmla="*/ 13 h 1604"/>
                <a:gd name="T10" fmla="*/ 31 w 1162"/>
                <a:gd name="T11" fmla="*/ 15 h 1604"/>
                <a:gd name="T12" fmla="*/ 29 w 1162"/>
                <a:gd name="T13" fmla="*/ 19 h 1604"/>
                <a:gd name="T14" fmla="*/ 28 w 1162"/>
                <a:gd name="T15" fmla="*/ 22 h 1604"/>
                <a:gd name="T16" fmla="*/ 27 w 1162"/>
                <a:gd name="T17" fmla="*/ 24 h 1604"/>
                <a:gd name="T18" fmla="*/ 25 w 1162"/>
                <a:gd name="T19" fmla="*/ 26 h 1604"/>
                <a:gd name="T20" fmla="*/ 23 w 1162"/>
                <a:gd name="T21" fmla="*/ 28 h 1604"/>
                <a:gd name="T22" fmla="*/ 22 w 1162"/>
                <a:gd name="T23" fmla="*/ 31 h 1604"/>
                <a:gd name="T24" fmla="*/ 20 w 1162"/>
                <a:gd name="T25" fmla="*/ 34 h 1604"/>
                <a:gd name="T26" fmla="*/ 18 w 1162"/>
                <a:gd name="T27" fmla="*/ 36 h 1604"/>
                <a:gd name="T28" fmla="*/ 17 w 1162"/>
                <a:gd name="T29" fmla="*/ 38 h 1604"/>
                <a:gd name="T30" fmla="*/ 14 w 1162"/>
                <a:gd name="T31" fmla="*/ 40 h 1604"/>
                <a:gd name="T32" fmla="*/ 12 w 1162"/>
                <a:gd name="T33" fmla="*/ 42 h 1604"/>
                <a:gd name="T34" fmla="*/ 9 w 1162"/>
                <a:gd name="T35" fmla="*/ 44 h 1604"/>
                <a:gd name="T36" fmla="*/ 7 w 1162"/>
                <a:gd name="T37" fmla="*/ 46 h 1604"/>
                <a:gd name="T38" fmla="*/ 5 w 1162"/>
                <a:gd name="T39" fmla="*/ 48 h 1604"/>
                <a:gd name="T40" fmla="*/ 2 w 1162"/>
                <a:gd name="T41" fmla="*/ 49 h 1604"/>
                <a:gd name="T42" fmla="*/ 0 w 1162"/>
                <a:gd name="T43" fmla="*/ 50 h 16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62"/>
                <a:gd name="T67" fmla="*/ 0 h 1604"/>
                <a:gd name="T68" fmla="*/ 1162 w 1162"/>
                <a:gd name="T69" fmla="*/ 1604 h 16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62" h="1604">
                  <a:moveTo>
                    <a:pt x="1162" y="0"/>
                  </a:moveTo>
                  <a:lnTo>
                    <a:pt x="1136" y="105"/>
                  </a:lnTo>
                  <a:lnTo>
                    <a:pt x="1106" y="207"/>
                  </a:lnTo>
                  <a:lnTo>
                    <a:pt x="1073" y="306"/>
                  </a:lnTo>
                  <a:lnTo>
                    <a:pt x="1038" y="402"/>
                  </a:lnTo>
                  <a:lnTo>
                    <a:pt x="1000" y="495"/>
                  </a:lnTo>
                  <a:lnTo>
                    <a:pt x="958" y="586"/>
                  </a:lnTo>
                  <a:lnTo>
                    <a:pt x="914" y="674"/>
                  </a:lnTo>
                  <a:lnTo>
                    <a:pt x="867" y="759"/>
                  </a:lnTo>
                  <a:lnTo>
                    <a:pt x="817" y="841"/>
                  </a:lnTo>
                  <a:lnTo>
                    <a:pt x="766" y="920"/>
                  </a:lnTo>
                  <a:lnTo>
                    <a:pt x="710" y="996"/>
                  </a:lnTo>
                  <a:lnTo>
                    <a:pt x="651" y="1070"/>
                  </a:lnTo>
                  <a:lnTo>
                    <a:pt x="590" y="1140"/>
                  </a:lnTo>
                  <a:lnTo>
                    <a:pt x="527" y="1208"/>
                  </a:lnTo>
                  <a:lnTo>
                    <a:pt x="460" y="1274"/>
                  </a:lnTo>
                  <a:lnTo>
                    <a:pt x="391" y="1335"/>
                  </a:lnTo>
                  <a:lnTo>
                    <a:pt x="318" y="1395"/>
                  </a:lnTo>
                  <a:lnTo>
                    <a:pt x="243" y="1451"/>
                  </a:lnTo>
                  <a:lnTo>
                    <a:pt x="165" y="1506"/>
                  </a:lnTo>
                  <a:lnTo>
                    <a:pt x="84" y="1556"/>
                  </a:lnTo>
                  <a:lnTo>
                    <a:pt x="0" y="1604"/>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46" name="Freeform 103"/>
            <p:cNvSpPr/>
            <p:nvPr/>
          </p:nvSpPr>
          <p:spPr bwMode="auto">
            <a:xfrm>
              <a:off x="3195" y="1288"/>
              <a:ext cx="323" cy="802"/>
            </a:xfrm>
            <a:custGeom>
              <a:avLst/>
              <a:gdLst>
                <a:gd name="T0" fmla="*/ 20 w 646"/>
                <a:gd name="T1" fmla="*/ 50 h 1604"/>
                <a:gd name="T2" fmla="*/ 17 w 646"/>
                <a:gd name="T3" fmla="*/ 42 h 1604"/>
                <a:gd name="T4" fmla="*/ 13 w 646"/>
                <a:gd name="T5" fmla="*/ 34 h 1604"/>
                <a:gd name="T6" fmla="*/ 10 w 646"/>
                <a:gd name="T7" fmla="*/ 25 h 1604"/>
                <a:gd name="T8" fmla="*/ 6 w 646"/>
                <a:gd name="T9" fmla="*/ 17 h 1604"/>
                <a:gd name="T10" fmla="*/ 3 w 646"/>
                <a:gd name="T11" fmla="*/ 9 h 1604"/>
                <a:gd name="T12" fmla="*/ 0 w 646"/>
                <a:gd name="T13" fmla="*/ 0 h 1604"/>
                <a:gd name="T14" fmla="*/ 0 60000 65536"/>
                <a:gd name="T15" fmla="*/ 0 60000 65536"/>
                <a:gd name="T16" fmla="*/ 0 60000 65536"/>
                <a:gd name="T17" fmla="*/ 0 60000 65536"/>
                <a:gd name="T18" fmla="*/ 0 60000 65536"/>
                <a:gd name="T19" fmla="*/ 0 60000 65536"/>
                <a:gd name="T20" fmla="*/ 0 60000 65536"/>
                <a:gd name="T21" fmla="*/ 0 w 646"/>
                <a:gd name="T22" fmla="*/ 0 h 1604"/>
                <a:gd name="T23" fmla="*/ 646 w 646"/>
                <a:gd name="T24" fmla="*/ 1604 h 16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6" h="1604">
                  <a:moveTo>
                    <a:pt x="646" y="1604"/>
                  </a:moveTo>
                  <a:lnTo>
                    <a:pt x="534" y="1340"/>
                  </a:lnTo>
                  <a:lnTo>
                    <a:pt x="424" y="1074"/>
                  </a:lnTo>
                  <a:lnTo>
                    <a:pt x="315" y="807"/>
                  </a:lnTo>
                  <a:lnTo>
                    <a:pt x="209" y="539"/>
                  </a:lnTo>
                  <a:lnTo>
                    <a:pt x="104" y="271"/>
                  </a:lnTo>
                  <a:lnTo>
                    <a:pt x="0" y="0"/>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47" name="Freeform 104"/>
            <p:cNvSpPr/>
            <p:nvPr/>
          </p:nvSpPr>
          <p:spPr bwMode="auto">
            <a:xfrm>
              <a:off x="3647" y="1353"/>
              <a:ext cx="10" cy="396"/>
            </a:xfrm>
            <a:custGeom>
              <a:avLst/>
              <a:gdLst>
                <a:gd name="T0" fmla="*/ 0 w 21"/>
                <a:gd name="T1" fmla="*/ 0 h 793"/>
                <a:gd name="T2" fmla="*/ 0 w 21"/>
                <a:gd name="T3" fmla="*/ 3 h 793"/>
                <a:gd name="T4" fmla="*/ 0 w 21"/>
                <a:gd name="T5" fmla="*/ 6 h 793"/>
                <a:gd name="T6" fmla="*/ 0 w 21"/>
                <a:gd name="T7" fmla="*/ 9 h 793"/>
                <a:gd name="T8" fmla="*/ 0 w 21"/>
                <a:gd name="T9" fmla="*/ 11 h 793"/>
                <a:gd name="T10" fmla="*/ 0 w 21"/>
                <a:gd name="T11" fmla="*/ 14 h 793"/>
                <a:gd name="T12" fmla="*/ 0 w 21"/>
                <a:gd name="T13" fmla="*/ 17 h 793"/>
                <a:gd name="T14" fmla="*/ 0 w 21"/>
                <a:gd name="T15" fmla="*/ 19 h 793"/>
                <a:gd name="T16" fmla="*/ 0 w 21"/>
                <a:gd name="T17" fmla="*/ 22 h 793"/>
                <a:gd name="T18" fmla="*/ 0 w 21"/>
                <a:gd name="T19" fmla="*/ 24 h 7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793"/>
                <a:gd name="T32" fmla="*/ 21 w 21"/>
                <a:gd name="T33" fmla="*/ 793 h 7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793">
                  <a:moveTo>
                    <a:pt x="19" y="0"/>
                  </a:moveTo>
                  <a:lnTo>
                    <a:pt x="20" y="99"/>
                  </a:lnTo>
                  <a:lnTo>
                    <a:pt x="21" y="196"/>
                  </a:lnTo>
                  <a:lnTo>
                    <a:pt x="21" y="289"/>
                  </a:lnTo>
                  <a:lnTo>
                    <a:pt x="20" y="380"/>
                  </a:lnTo>
                  <a:lnTo>
                    <a:pt x="18" y="468"/>
                  </a:lnTo>
                  <a:lnTo>
                    <a:pt x="15" y="553"/>
                  </a:lnTo>
                  <a:lnTo>
                    <a:pt x="11" y="636"/>
                  </a:lnTo>
                  <a:lnTo>
                    <a:pt x="6" y="715"/>
                  </a:lnTo>
                  <a:lnTo>
                    <a:pt x="0" y="793"/>
                  </a:lnTo>
                </a:path>
              </a:pathLst>
            </a:custGeom>
            <a:noFill/>
            <a:ln w="3175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48" name="Rectangle 105"/>
            <p:cNvSpPr>
              <a:spLocks noChangeArrowheads="1"/>
            </p:cNvSpPr>
            <p:nvPr/>
          </p:nvSpPr>
          <p:spPr bwMode="auto">
            <a:xfrm>
              <a:off x="3734" y="1601"/>
              <a:ext cx="7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49" name="Rectangle 106"/>
            <p:cNvSpPr>
              <a:spLocks noChangeArrowheads="1"/>
            </p:cNvSpPr>
            <p:nvPr/>
          </p:nvSpPr>
          <p:spPr bwMode="auto">
            <a:xfrm>
              <a:off x="3806" y="1681"/>
              <a:ext cx="46" cy="125"/>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3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5</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50" name="Rectangle 107"/>
            <p:cNvSpPr>
              <a:spLocks noChangeArrowheads="1"/>
            </p:cNvSpPr>
            <p:nvPr/>
          </p:nvSpPr>
          <p:spPr bwMode="auto">
            <a:xfrm>
              <a:off x="3375" y="2012"/>
              <a:ext cx="7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51" name="Rectangle 108"/>
            <p:cNvSpPr>
              <a:spLocks noChangeArrowheads="1"/>
            </p:cNvSpPr>
            <p:nvPr/>
          </p:nvSpPr>
          <p:spPr bwMode="auto">
            <a:xfrm>
              <a:off x="3447" y="2092"/>
              <a:ext cx="46" cy="125"/>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3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7</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52" name="Rectangle 109"/>
            <p:cNvSpPr>
              <a:spLocks noChangeArrowheads="1"/>
            </p:cNvSpPr>
            <p:nvPr/>
          </p:nvSpPr>
          <p:spPr bwMode="auto">
            <a:xfrm>
              <a:off x="4094" y="1804"/>
              <a:ext cx="7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53" name="Rectangle 110"/>
            <p:cNvSpPr>
              <a:spLocks noChangeArrowheads="1"/>
            </p:cNvSpPr>
            <p:nvPr/>
          </p:nvSpPr>
          <p:spPr bwMode="auto">
            <a:xfrm>
              <a:off x="4165" y="1884"/>
              <a:ext cx="46" cy="125"/>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3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6</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54" name="Rectangle 111"/>
            <p:cNvSpPr>
              <a:spLocks noChangeArrowheads="1"/>
            </p:cNvSpPr>
            <p:nvPr/>
          </p:nvSpPr>
          <p:spPr bwMode="auto">
            <a:xfrm>
              <a:off x="3079" y="1800"/>
              <a:ext cx="7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55" name="Rectangle 112"/>
            <p:cNvSpPr>
              <a:spLocks noChangeArrowheads="1"/>
            </p:cNvSpPr>
            <p:nvPr/>
          </p:nvSpPr>
          <p:spPr bwMode="auto">
            <a:xfrm>
              <a:off x="3151" y="1880"/>
              <a:ext cx="46" cy="125"/>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3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4</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56" name="Rectangle 113"/>
            <p:cNvSpPr>
              <a:spLocks noChangeArrowheads="1"/>
            </p:cNvSpPr>
            <p:nvPr/>
          </p:nvSpPr>
          <p:spPr bwMode="auto">
            <a:xfrm>
              <a:off x="3052" y="1155"/>
              <a:ext cx="7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57" name="Rectangle 114"/>
            <p:cNvSpPr>
              <a:spLocks noChangeArrowheads="1"/>
            </p:cNvSpPr>
            <p:nvPr/>
          </p:nvSpPr>
          <p:spPr bwMode="auto">
            <a:xfrm>
              <a:off x="3124" y="1235"/>
              <a:ext cx="46" cy="125"/>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3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1</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58" name="Rectangle 115"/>
            <p:cNvSpPr>
              <a:spLocks noChangeArrowheads="1"/>
            </p:cNvSpPr>
            <p:nvPr/>
          </p:nvSpPr>
          <p:spPr bwMode="auto">
            <a:xfrm>
              <a:off x="3559" y="1159"/>
              <a:ext cx="7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59" name="Rectangle 116"/>
            <p:cNvSpPr>
              <a:spLocks noChangeArrowheads="1"/>
            </p:cNvSpPr>
            <p:nvPr/>
          </p:nvSpPr>
          <p:spPr bwMode="auto">
            <a:xfrm>
              <a:off x="3631" y="1239"/>
              <a:ext cx="46" cy="125"/>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3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2</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60" name="Rectangle 117"/>
            <p:cNvSpPr>
              <a:spLocks noChangeArrowheads="1"/>
            </p:cNvSpPr>
            <p:nvPr/>
          </p:nvSpPr>
          <p:spPr bwMode="auto">
            <a:xfrm>
              <a:off x="4094" y="1166"/>
              <a:ext cx="7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61" name="Rectangle 118"/>
            <p:cNvSpPr>
              <a:spLocks noChangeArrowheads="1"/>
            </p:cNvSpPr>
            <p:nvPr/>
          </p:nvSpPr>
          <p:spPr bwMode="auto">
            <a:xfrm>
              <a:off x="4165" y="1246"/>
              <a:ext cx="46" cy="125"/>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3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3</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62" name="Rectangle 119"/>
            <p:cNvSpPr>
              <a:spLocks noChangeArrowheads="1"/>
            </p:cNvSpPr>
            <p:nvPr/>
          </p:nvSpPr>
          <p:spPr bwMode="auto">
            <a:xfrm>
              <a:off x="3826" y="2012"/>
              <a:ext cx="70" cy="192"/>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v</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63" name="Rectangle 120"/>
            <p:cNvSpPr>
              <a:spLocks noChangeArrowheads="1"/>
            </p:cNvSpPr>
            <p:nvPr/>
          </p:nvSpPr>
          <p:spPr bwMode="auto">
            <a:xfrm>
              <a:off x="3899" y="2092"/>
              <a:ext cx="46" cy="125"/>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300" b="1" i="1" u="none" strike="noStrike" kern="1200" cap="none" spc="0" normalizeH="0" baseline="0" noProof="0">
                  <a:ln>
                    <a:noFill/>
                  </a:ln>
                  <a:solidFill>
                    <a:srgbClr val="000000"/>
                  </a:solidFill>
                  <a:effectLst/>
                  <a:uLnTx/>
                  <a:uFillTx/>
                  <a:latin typeface="Monotype Corsiva" panose="03010101010201010101" pitchFamily="2" charset="0"/>
                  <a:ea typeface="宋体" panose="02010600030101010101" pitchFamily="2" charset="-122"/>
                  <a:cs typeface="+mn-cs"/>
                </a:rPr>
                <a:t>8</a:t>
              </a:r>
              <a:endPar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64" name="Freeform 121"/>
            <p:cNvSpPr/>
            <p:nvPr/>
          </p:nvSpPr>
          <p:spPr bwMode="auto">
            <a:xfrm>
              <a:off x="3628" y="1722"/>
              <a:ext cx="46" cy="46"/>
            </a:xfrm>
            <a:custGeom>
              <a:avLst/>
              <a:gdLst>
                <a:gd name="T0" fmla="*/ 2 w 93"/>
                <a:gd name="T1" fmla="*/ 1 h 92"/>
                <a:gd name="T2" fmla="*/ 2 w 93"/>
                <a:gd name="T3" fmla="*/ 1 h 92"/>
                <a:gd name="T4" fmla="*/ 2 w 93"/>
                <a:gd name="T5" fmla="*/ 1 h 92"/>
                <a:gd name="T6" fmla="*/ 2 w 93"/>
                <a:gd name="T7" fmla="*/ 1 h 92"/>
                <a:gd name="T8" fmla="*/ 2 w 93"/>
                <a:gd name="T9" fmla="*/ 1 h 92"/>
                <a:gd name="T10" fmla="*/ 2 w 93"/>
                <a:gd name="T11" fmla="*/ 1 h 92"/>
                <a:gd name="T12" fmla="*/ 1 w 93"/>
                <a:gd name="T13" fmla="*/ 1 h 92"/>
                <a:gd name="T14" fmla="*/ 1 w 93"/>
                <a:gd name="T15" fmla="*/ 0 h 92"/>
                <a:gd name="T16" fmla="*/ 1 w 93"/>
                <a:gd name="T17" fmla="*/ 0 h 92"/>
                <a:gd name="T18" fmla="*/ 1 w 93"/>
                <a:gd name="T19" fmla="*/ 1 h 92"/>
                <a:gd name="T20" fmla="*/ 0 w 93"/>
                <a:gd name="T21" fmla="*/ 1 h 92"/>
                <a:gd name="T22" fmla="*/ 0 w 93"/>
                <a:gd name="T23" fmla="*/ 1 h 92"/>
                <a:gd name="T24" fmla="*/ 0 w 93"/>
                <a:gd name="T25" fmla="*/ 1 h 92"/>
                <a:gd name="T26" fmla="*/ 0 w 93"/>
                <a:gd name="T27" fmla="*/ 1 h 92"/>
                <a:gd name="T28" fmla="*/ 0 w 93"/>
                <a:gd name="T29" fmla="*/ 1 h 92"/>
                <a:gd name="T30" fmla="*/ 0 w 93"/>
                <a:gd name="T31" fmla="*/ 1 h 92"/>
                <a:gd name="T32" fmla="*/ 0 w 93"/>
                <a:gd name="T33" fmla="*/ 1 h 92"/>
                <a:gd name="T34" fmla="*/ 0 w 93"/>
                <a:gd name="T35" fmla="*/ 1 h 92"/>
                <a:gd name="T36" fmla="*/ 0 w 93"/>
                <a:gd name="T37" fmla="*/ 3 h 92"/>
                <a:gd name="T38" fmla="*/ 0 w 93"/>
                <a:gd name="T39" fmla="*/ 3 h 92"/>
                <a:gd name="T40" fmla="*/ 0 w 93"/>
                <a:gd name="T41" fmla="*/ 3 h 92"/>
                <a:gd name="T42" fmla="*/ 0 w 93"/>
                <a:gd name="T43" fmla="*/ 3 h 92"/>
                <a:gd name="T44" fmla="*/ 1 w 93"/>
                <a:gd name="T45" fmla="*/ 3 h 92"/>
                <a:gd name="T46" fmla="*/ 1 w 93"/>
                <a:gd name="T47" fmla="*/ 3 h 92"/>
                <a:gd name="T48" fmla="*/ 1 w 93"/>
                <a:gd name="T49" fmla="*/ 3 h 92"/>
                <a:gd name="T50" fmla="*/ 1 w 93"/>
                <a:gd name="T51" fmla="*/ 3 h 92"/>
                <a:gd name="T52" fmla="*/ 2 w 93"/>
                <a:gd name="T53" fmla="*/ 3 h 92"/>
                <a:gd name="T54" fmla="*/ 2 w 93"/>
                <a:gd name="T55" fmla="*/ 3 h 92"/>
                <a:gd name="T56" fmla="*/ 2 w 93"/>
                <a:gd name="T57" fmla="*/ 3 h 92"/>
                <a:gd name="T58" fmla="*/ 2 w 93"/>
                <a:gd name="T59" fmla="*/ 3 h 92"/>
                <a:gd name="T60" fmla="*/ 2 w 93"/>
                <a:gd name="T61" fmla="*/ 1 h 92"/>
                <a:gd name="T62" fmla="*/ 2 w 93"/>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92"/>
                <a:gd name="T98" fmla="*/ 93 w 93"/>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92">
                  <a:moveTo>
                    <a:pt x="93" y="46"/>
                  </a:moveTo>
                  <a:lnTo>
                    <a:pt x="93" y="42"/>
                  </a:lnTo>
                  <a:lnTo>
                    <a:pt x="91" y="37"/>
                  </a:lnTo>
                  <a:lnTo>
                    <a:pt x="90" y="32"/>
                  </a:lnTo>
                  <a:lnTo>
                    <a:pt x="89" y="28"/>
                  </a:lnTo>
                  <a:lnTo>
                    <a:pt x="87" y="24"/>
                  </a:lnTo>
                  <a:lnTo>
                    <a:pt x="85" y="21"/>
                  </a:lnTo>
                  <a:lnTo>
                    <a:pt x="82" y="18"/>
                  </a:lnTo>
                  <a:lnTo>
                    <a:pt x="79" y="14"/>
                  </a:lnTo>
                  <a:lnTo>
                    <a:pt x="75" y="11"/>
                  </a:lnTo>
                  <a:lnTo>
                    <a:pt x="72" y="8"/>
                  </a:lnTo>
                  <a:lnTo>
                    <a:pt x="68" y="6"/>
                  </a:lnTo>
                  <a:lnTo>
                    <a:pt x="65" y="4"/>
                  </a:lnTo>
                  <a:lnTo>
                    <a:pt x="60" y="3"/>
                  </a:lnTo>
                  <a:lnTo>
                    <a:pt x="56" y="1"/>
                  </a:lnTo>
                  <a:lnTo>
                    <a:pt x="51" y="0"/>
                  </a:lnTo>
                  <a:lnTo>
                    <a:pt x="46" y="0"/>
                  </a:lnTo>
                  <a:lnTo>
                    <a:pt x="42" y="0"/>
                  </a:lnTo>
                  <a:lnTo>
                    <a:pt x="37" y="1"/>
                  </a:lnTo>
                  <a:lnTo>
                    <a:pt x="33" y="3"/>
                  </a:lnTo>
                  <a:lnTo>
                    <a:pt x="28" y="4"/>
                  </a:lnTo>
                  <a:lnTo>
                    <a:pt x="25" y="6"/>
                  </a:lnTo>
                  <a:lnTo>
                    <a:pt x="21" y="8"/>
                  </a:lnTo>
                  <a:lnTo>
                    <a:pt x="18" y="11"/>
                  </a:lnTo>
                  <a:lnTo>
                    <a:pt x="14" y="14"/>
                  </a:lnTo>
                  <a:lnTo>
                    <a:pt x="11" y="18"/>
                  </a:lnTo>
                  <a:lnTo>
                    <a:pt x="8" y="21"/>
                  </a:lnTo>
                  <a:lnTo>
                    <a:pt x="6" y="24"/>
                  </a:lnTo>
                  <a:lnTo>
                    <a:pt x="4" y="28"/>
                  </a:lnTo>
                  <a:lnTo>
                    <a:pt x="3" y="32"/>
                  </a:lnTo>
                  <a:lnTo>
                    <a:pt x="2" y="37"/>
                  </a:lnTo>
                  <a:lnTo>
                    <a:pt x="0" y="42"/>
                  </a:lnTo>
                  <a:lnTo>
                    <a:pt x="0" y="46"/>
                  </a:lnTo>
                  <a:lnTo>
                    <a:pt x="0" y="51"/>
                  </a:lnTo>
                  <a:lnTo>
                    <a:pt x="2" y="56"/>
                  </a:lnTo>
                  <a:lnTo>
                    <a:pt x="3" y="60"/>
                  </a:lnTo>
                  <a:lnTo>
                    <a:pt x="4" y="65"/>
                  </a:lnTo>
                  <a:lnTo>
                    <a:pt x="6" y="68"/>
                  </a:lnTo>
                  <a:lnTo>
                    <a:pt x="8" y="72"/>
                  </a:lnTo>
                  <a:lnTo>
                    <a:pt x="11" y="76"/>
                  </a:lnTo>
                  <a:lnTo>
                    <a:pt x="14" y="79"/>
                  </a:lnTo>
                  <a:lnTo>
                    <a:pt x="18" y="82"/>
                  </a:lnTo>
                  <a:lnTo>
                    <a:pt x="21" y="84"/>
                  </a:lnTo>
                  <a:lnTo>
                    <a:pt x="25" y="87"/>
                  </a:lnTo>
                  <a:lnTo>
                    <a:pt x="28" y="89"/>
                  </a:lnTo>
                  <a:lnTo>
                    <a:pt x="33" y="90"/>
                  </a:lnTo>
                  <a:lnTo>
                    <a:pt x="37" y="91"/>
                  </a:lnTo>
                  <a:lnTo>
                    <a:pt x="42" y="92"/>
                  </a:lnTo>
                  <a:lnTo>
                    <a:pt x="46" y="92"/>
                  </a:lnTo>
                  <a:lnTo>
                    <a:pt x="51" y="92"/>
                  </a:lnTo>
                  <a:lnTo>
                    <a:pt x="56" y="91"/>
                  </a:lnTo>
                  <a:lnTo>
                    <a:pt x="60" y="90"/>
                  </a:lnTo>
                  <a:lnTo>
                    <a:pt x="65" y="89"/>
                  </a:lnTo>
                  <a:lnTo>
                    <a:pt x="68" y="87"/>
                  </a:lnTo>
                  <a:lnTo>
                    <a:pt x="72" y="84"/>
                  </a:lnTo>
                  <a:lnTo>
                    <a:pt x="75" y="82"/>
                  </a:lnTo>
                  <a:lnTo>
                    <a:pt x="79" y="79"/>
                  </a:lnTo>
                  <a:lnTo>
                    <a:pt x="82" y="76"/>
                  </a:lnTo>
                  <a:lnTo>
                    <a:pt x="85" y="72"/>
                  </a:lnTo>
                  <a:lnTo>
                    <a:pt x="87" y="68"/>
                  </a:lnTo>
                  <a:lnTo>
                    <a:pt x="89" y="65"/>
                  </a:lnTo>
                  <a:lnTo>
                    <a:pt x="90" y="60"/>
                  </a:lnTo>
                  <a:lnTo>
                    <a:pt x="91" y="56"/>
                  </a:lnTo>
                  <a:lnTo>
                    <a:pt x="93" y="51"/>
                  </a:lnTo>
                  <a:lnTo>
                    <a:pt x="93" y="46"/>
                  </a:lnTo>
                  <a:close/>
                </a:path>
              </a:pathLst>
            </a:custGeom>
            <a:solidFill>
              <a:srgbClr val="FF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65" name="Freeform 122"/>
            <p:cNvSpPr/>
            <p:nvPr/>
          </p:nvSpPr>
          <p:spPr bwMode="auto">
            <a:xfrm>
              <a:off x="3628" y="1722"/>
              <a:ext cx="46" cy="46"/>
            </a:xfrm>
            <a:custGeom>
              <a:avLst/>
              <a:gdLst>
                <a:gd name="T0" fmla="*/ 2 w 93"/>
                <a:gd name="T1" fmla="*/ 1 h 92"/>
                <a:gd name="T2" fmla="*/ 2 w 93"/>
                <a:gd name="T3" fmla="*/ 1 h 92"/>
                <a:gd name="T4" fmla="*/ 2 w 93"/>
                <a:gd name="T5" fmla="*/ 1 h 92"/>
                <a:gd name="T6" fmla="*/ 2 w 93"/>
                <a:gd name="T7" fmla="*/ 1 h 92"/>
                <a:gd name="T8" fmla="*/ 2 w 93"/>
                <a:gd name="T9" fmla="*/ 1 h 92"/>
                <a:gd name="T10" fmla="*/ 2 w 93"/>
                <a:gd name="T11" fmla="*/ 1 h 92"/>
                <a:gd name="T12" fmla="*/ 1 w 93"/>
                <a:gd name="T13" fmla="*/ 1 h 92"/>
                <a:gd name="T14" fmla="*/ 1 w 93"/>
                <a:gd name="T15" fmla="*/ 0 h 92"/>
                <a:gd name="T16" fmla="*/ 1 w 93"/>
                <a:gd name="T17" fmla="*/ 0 h 92"/>
                <a:gd name="T18" fmla="*/ 1 w 93"/>
                <a:gd name="T19" fmla="*/ 1 h 92"/>
                <a:gd name="T20" fmla="*/ 0 w 93"/>
                <a:gd name="T21" fmla="*/ 1 h 92"/>
                <a:gd name="T22" fmla="*/ 0 w 93"/>
                <a:gd name="T23" fmla="*/ 1 h 92"/>
                <a:gd name="T24" fmla="*/ 0 w 93"/>
                <a:gd name="T25" fmla="*/ 1 h 92"/>
                <a:gd name="T26" fmla="*/ 0 w 93"/>
                <a:gd name="T27" fmla="*/ 1 h 92"/>
                <a:gd name="T28" fmla="*/ 0 w 93"/>
                <a:gd name="T29" fmla="*/ 1 h 92"/>
                <a:gd name="T30" fmla="*/ 0 w 93"/>
                <a:gd name="T31" fmla="*/ 1 h 92"/>
                <a:gd name="T32" fmla="*/ 0 w 93"/>
                <a:gd name="T33" fmla="*/ 1 h 92"/>
                <a:gd name="T34" fmla="*/ 0 w 93"/>
                <a:gd name="T35" fmla="*/ 1 h 92"/>
                <a:gd name="T36" fmla="*/ 0 w 93"/>
                <a:gd name="T37" fmla="*/ 3 h 92"/>
                <a:gd name="T38" fmla="*/ 0 w 93"/>
                <a:gd name="T39" fmla="*/ 3 h 92"/>
                <a:gd name="T40" fmla="*/ 0 w 93"/>
                <a:gd name="T41" fmla="*/ 3 h 92"/>
                <a:gd name="T42" fmla="*/ 0 w 93"/>
                <a:gd name="T43" fmla="*/ 3 h 92"/>
                <a:gd name="T44" fmla="*/ 1 w 93"/>
                <a:gd name="T45" fmla="*/ 3 h 92"/>
                <a:gd name="T46" fmla="*/ 1 w 93"/>
                <a:gd name="T47" fmla="*/ 3 h 92"/>
                <a:gd name="T48" fmla="*/ 1 w 93"/>
                <a:gd name="T49" fmla="*/ 3 h 92"/>
                <a:gd name="T50" fmla="*/ 1 w 93"/>
                <a:gd name="T51" fmla="*/ 3 h 92"/>
                <a:gd name="T52" fmla="*/ 2 w 93"/>
                <a:gd name="T53" fmla="*/ 3 h 92"/>
                <a:gd name="T54" fmla="*/ 2 w 93"/>
                <a:gd name="T55" fmla="*/ 3 h 92"/>
                <a:gd name="T56" fmla="*/ 2 w 93"/>
                <a:gd name="T57" fmla="*/ 3 h 92"/>
                <a:gd name="T58" fmla="*/ 2 w 93"/>
                <a:gd name="T59" fmla="*/ 3 h 92"/>
                <a:gd name="T60" fmla="*/ 2 w 93"/>
                <a:gd name="T61" fmla="*/ 1 h 92"/>
                <a:gd name="T62" fmla="*/ 2 w 93"/>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92"/>
                <a:gd name="T98" fmla="*/ 93 w 93"/>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92">
                  <a:moveTo>
                    <a:pt x="93" y="46"/>
                  </a:moveTo>
                  <a:lnTo>
                    <a:pt x="93" y="42"/>
                  </a:lnTo>
                  <a:lnTo>
                    <a:pt x="91" y="37"/>
                  </a:lnTo>
                  <a:lnTo>
                    <a:pt x="90" y="32"/>
                  </a:lnTo>
                  <a:lnTo>
                    <a:pt x="89" y="28"/>
                  </a:lnTo>
                  <a:lnTo>
                    <a:pt x="87" y="24"/>
                  </a:lnTo>
                  <a:lnTo>
                    <a:pt x="85" y="21"/>
                  </a:lnTo>
                  <a:lnTo>
                    <a:pt x="82" y="18"/>
                  </a:lnTo>
                  <a:lnTo>
                    <a:pt x="79" y="14"/>
                  </a:lnTo>
                  <a:lnTo>
                    <a:pt x="75" y="11"/>
                  </a:lnTo>
                  <a:lnTo>
                    <a:pt x="72" y="8"/>
                  </a:lnTo>
                  <a:lnTo>
                    <a:pt x="68" y="6"/>
                  </a:lnTo>
                  <a:lnTo>
                    <a:pt x="65" y="4"/>
                  </a:lnTo>
                  <a:lnTo>
                    <a:pt x="60" y="3"/>
                  </a:lnTo>
                  <a:lnTo>
                    <a:pt x="56" y="1"/>
                  </a:lnTo>
                  <a:lnTo>
                    <a:pt x="51" y="0"/>
                  </a:lnTo>
                  <a:lnTo>
                    <a:pt x="46" y="0"/>
                  </a:lnTo>
                  <a:lnTo>
                    <a:pt x="42" y="0"/>
                  </a:lnTo>
                  <a:lnTo>
                    <a:pt x="37" y="1"/>
                  </a:lnTo>
                  <a:lnTo>
                    <a:pt x="33" y="3"/>
                  </a:lnTo>
                  <a:lnTo>
                    <a:pt x="28" y="4"/>
                  </a:lnTo>
                  <a:lnTo>
                    <a:pt x="25" y="6"/>
                  </a:lnTo>
                  <a:lnTo>
                    <a:pt x="21" y="8"/>
                  </a:lnTo>
                  <a:lnTo>
                    <a:pt x="18" y="11"/>
                  </a:lnTo>
                  <a:lnTo>
                    <a:pt x="14" y="14"/>
                  </a:lnTo>
                  <a:lnTo>
                    <a:pt x="11" y="18"/>
                  </a:lnTo>
                  <a:lnTo>
                    <a:pt x="8" y="21"/>
                  </a:lnTo>
                  <a:lnTo>
                    <a:pt x="6" y="24"/>
                  </a:lnTo>
                  <a:lnTo>
                    <a:pt x="4" y="28"/>
                  </a:lnTo>
                  <a:lnTo>
                    <a:pt x="3" y="32"/>
                  </a:lnTo>
                  <a:lnTo>
                    <a:pt x="2" y="37"/>
                  </a:lnTo>
                  <a:lnTo>
                    <a:pt x="0" y="42"/>
                  </a:lnTo>
                  <a:lnTo>
                    <a:pt x="0" y="46"/>
                  </a:lnTo>
                  <a:lnTo>
                    <a:pt x="0" y="51"/>
                  </a:lnTo>
                  <a:lnTo>
                    <a:pt x="2" y="56"/>
                  </a:lnTo>
                  <a:lnTo>
                    <a:pt x="3" y="60"/>
                  </a:lnTo>
                  <a:lnTo>
                    <a:pt x="4" y="65"/>
                  </a:lnTo>
                  <a:lnTo>
                    <a:pt x="6" y="68"/>
                  </a:lnTo>
                  <a:lnTo>
                    <a:pt x="8" y="72"/>
                  </a:lnTo>
                  <a:lnTo>
                    <a:pt x="11" y="76"/>
                  </a:lnTo>
                  <a:lnTo>
                    <a:pt x="14" y="79"/>
                  </a:lnTo>
                  <a:lnTo>
                    <a:pt x="18" y="82"/>
                  </a:lnTo>
                  <a:lnTo>
                    <a:pt x="21" y="84"/>
                  </a:lnTo>
                  <a:lnTo>
                    <a:pt x="25" y="87"/>
                  </a:lnTo>
                  <a:lnTo>
                    <a:pt x="28" y="89"/>
                  </a:lnTo>
                  <a:lnTo>
                    <a:pt x="33" y="90"/>
                  </a:lnTo>
                  <a:lnTo>
                    <a:pt x="37" y="91"/>
                  </a:lnTo>
                  <a:lnTo>
                    <a:pt x="42" y="92"/>
                  </a:lnTo>
                  <a:lnTo>
                    <a:pt x="46" y="92"/>
                  </a:lnTo>
                  <a:lnTo>
                    <a:pt x="51" y="92"/>
                  </a:lnTo>
                  <a:lnTo>
                    <a:pt x="56" y="91"/>
                  </a:lnTo>
                  <a:lnTo>
                    <a:pt x="60" y="90"/>
                  </a:lnTo>
                  <a:lnTo>
                    <a:pt x="65" y="89"/>
                  </a:lnTo>
                  <a:lnTo>
                    <a:pt x="68" y="87"/>
                  </a:lnTo>
                  <a:lnTo>
                    <a:pt x="72" y="84"/>
                  </a:lnTo>
                  <a:lnTo>
                    <a:pt x="75" y="82"/>
                  </a:lnTo>
                  <a:lnTo>
                    <a:pt x="79" y="79"/>
                  </a:lnTo>
                  <a:lnTo>
                    <a:pt x="82" y="76"/>
                  </a:lnTo>
                  <a:lnTo>
                    <a:pt x="85" y="72"/>
                  </a:lnTo>
                  <a:lnTo>
                    <a:pt x="87" y="68"/>
                  </a:lnTo>
                  <a:lnTo>
                    <a:pt x="89" y="65"/>
                  </a:lnTo>
                  <a:lnTo>
                    <a:pt x="90" y="60"/>
                  </a:lnTo>
                  <a:lnTo>
                    <a:pt x="91" y="56"/>
                  </a:lnTo>
                  <a:lnTo>
                    <a:pt x="93" y="51"/>
                  </a:lnTo>
                  <a:lnTo>
                    <a:pt x="93" y="46"/>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66" name="Freeform 123"/>
            <p:cNvSpPr/>
            <p:nvPr/>
          </p:nvSpPr>
          <p:spPr bwMode="auto">
            <a:xfrm>
              <a:off x="3176" y="1270"/>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89" y="32"/>
                  </a:lnTo>
                  <a:lnTo>
                    <a:pt x="88" y="28"/>
                  </a:lnTo>
                  <a:lnTo>
                    <a:pt x="86" y="24"/>
                  </a:lnTo>
                  <a:lnTo>
                    <a:pt x="84" y="21"/>
                  </a:lnTo>
                  <a:lnTo>
                    <a:pt x="81" y="17"/>
                  </a:lnTo>
                  <a:lnTo>
                    <a:pt x="78" y="14"/>
                  </a:lnTo>
                  <a:lnTo>
                    <a:pt x="74" y="10"/>
                  </a:lnTo>
                  <a:lnTo>
                    <a:pt x="71" y="8"/>
                  </a:lnTo>
                  <a:lnTo>
                    <a:pt x="68" y="6"/>
                  </a:lnTo>
                  <a:lnTo>
                    <a:pt x="63" y="3"/>
                  </a:lnTo>
                  <a:lnTo>
                    <a:pt x="60" y="2"/>
                  </a:lnTo>
                  <a:lnTo>
                    <a:pt x="55" y="1"/>
                  </a:lnTo>
                  <a:lnTo>
                    <a:pt x="50" y="0"/>
                  </a:lnTo>
                  <a:lnTo>
                    <a:pt x="46" y="0"/>
                  </a:lnTo>
                  <a:lnTo>
                    <a:pt x="41" y="0"/>
                  </a:lnTo>
                  <a:lnTo>
                    <a:pt x="36" y="1"/>
                  </a:lnTo>
                  <a:lnTo>
                    <a:pt x="32" y="2"/>
                  </a:lnTo>
                  <a:lnTo>
                    <a:pt x="27" y="3"/>
                  </a:lnTo>
                  <a:lnTo>
                    <a:pt x="24" y="6"/>
                  </a:lnTo>
                  <a:lnTo>
                    <a:pt x="20" y="8"/>
                  </a:lnTo>
                  <a:lnTo>
                    <a:pt x="16" y="10"/>
                  </a:lnTo>
                  <a:lnTo>
                    <a:pt x="13" y="14"/>
                  </a:lnTo>
                  <a:lnTo>
                    <a:pt x="10" y="17"/>
                  </a:lnTo>
                  <a:lnTo>
                    <a:pt x="8" y="21"/>
                  </a:lnTo>
                  <a:lnTo>
                    <a:pt x="5" y="24"/>
                  </a:lnTo>
                  <a:lnTo>
                    <a:pt x="3" y="28"/>
                  </a:lnTo>
                  <a:lnTo>
                    <a:pt x="2" y="32"/>
                  </a:lnTo>
                  <a:lnTo>
                    <a:pt x="1" y="37"/>
                  </a:lnTo>
                  <a:lnTo>
                    <a:pt x="0" y="41"/>
                  </a:lnTo>
                  <a:lnTo>
                    <a:pt x="0" y="46"/>
                  </a:lnTo>
                  <a:lnTo>
                    <a:pt x="0" y="51"/>
                  </a:lnTo>
                  <a:lnTo>
                    <a:pt x="1" y="55"/>
                  </a:lnTo>
                  <a:lnTo>
                    <a:pt x="2" y="60"/>
                  </a:lnTo>
                  <a:lnTo>
                    <a:pt x="3" y="65"/>
                  </a:lnTo>
                  <a:lnTo>
                    <a:pt x="5" y="68"/>
                  </a:lnTo>
                  <a:lnTo>
                    <a:pt x="8" y="71"/>
                  </a:lnTo>
                  <a:lnTo>
                    <a:pt x="10" y="75"/>
                  </a:lnTo>
                  <a:lnTo>
                    <a:pt x="13" y="78"/>
                  </a:lnTo>
                  <a:lnTo>
                    <a:pt x="16" y="82"/>
                  </a:lnTo>
                  <a:lnTo>
                    <a:pt x="20" y="84"/>
                  </a:lnTo>
                  <a:lnTo>
                    <a:pt x="24" y="86"/>
                  </a:lnTo>
                  <a:lnTo>
                    <a:pt x="27" y="89"/>
                  </a:lnTo>
                  <a:lnTo>
                    <a:pt x="32" y="90"/>
                  </a:lnTo>
                  <a:lnTo>
                    <a:pt x="36" y="91"/>
                  </a:lnTo>
                  <a:lnTo>
                    <a:pt x="41" y="92"/>
                  </a:lnTo>
                  <a:lnTo>
                    <a:pt x="46" y="92"/>
                  </a:lnTo>
                  <a:lnTo>
                    <a:pt x="50" y="92"/>
                  </a:lnTo>
                  <a:lnTo>
                    <a:pt x="55" y="91"/>
                  </a:lnTo>
                  <a:lnTo>
                    <a:pt x="60" y="90"/>
                  </a:lnTo>
                  <a:lnTo>
                    <a:pt x="63" y="89"/>
                  </a:lnTo>
                  <a:lnTo>
                    <a:pt x="68" y="86"/>
                  </a:lnTo>
                  <a:lnTo>
                    <a:pt x="71" y="84"/>
                  </a:lnTo>
                  <a:lnTo>
                    <a:pt x="74" y="82"/>
                  </a:lnTo>
                  <a:lnTo>
                    <a:pt x="78" y="78"/>
                  </a:lnTo>
                  <a:lnTo>
                    <a:pt x="81" y="75"/>
                  </a:lnTo>
                  <a:lnTo>
                    <a:pt x="84" y="71"/>
                  </a:lnTo>
                  <a:lnTo>
                    <a:pt x="86" y="68"/>
                  </a:lnTo>
                  <a:lnTo>
                    <a:pt x="88" y="65"/>
                  </a:lnTo>
                  <a:lnTo>
                    <a:pt x="89" y="60"/>
                  </a:lnTo>
                  <a:lnTo>
                    <a:pt x="91" y="55"/>
                  </a:lnTo>
                  <a:lnTo>
                    <a:pt x="92" y="51"/>
                  </a:lnTo>
                  <a:lnTo>
                    <a:pt x="92" y="46"/>
                  </a:lnTo>
                  <a:close/>
                </a:path>
              </a:pathLst>
            </a:custGeom>
            <a:solidFill>
              <a:srgbClr val="FF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67" name="Freeform 124"/>
            <p:cNvSpPr/>
            <p:nvPr/>
          </p:nvSpPr>
          <p:spPr bwMode="auto">
            <a:xfrm>
              <a:off x="3176" y="1270"/>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89" y="32"/>
                  </a:lnTo>
                  <a:lnTo>
                    <a:pt x="88" y="28"/>
                  </a:lnTo>
                  <a:lnTo>
                    <a:pt x="86" y="24"/>
                  </a:lnTo>
                  <a:lnTo>
                    <a:pt x="84" y="21"/>
                  </a:lnTo>
                  <a:lnTo>
                    <a:pt x="81" y="17"/>
                  </a:lnTo>
                  <a:lnTo>
                    <a:pt x="78" y="14"/>
                  </a:lnTo>
                  <a:lnTo>
                    <a:pt x="74" y="10"/>
                  </a:lnTo>
                  <a:lnTo>
                    <a:pt x="71" y="8"/>
                  </a:lnTo>
                  <a:lnTo>
                    <a:pt x="68" y="6"/>
                  </a:lnTo>
                  <a:lnTo>
                    <a:pt x="63" y="3"/>
                  </a:lnTo>
                  <a:lnTo>
                    <a:pt x="60" y="2"/>
                  </a:lnTo>
                  <a:lnTo>
                    <a:pt x="55" y="1"/>
                  </a:lnTo>
                  <a:lnTo>
                    <a:pt x="50" y="0"/>
                  </a:lnTo>
                  <a:lnTo>
                    <a:pt x="46" y="0"/>
                  </a:lnTo>
                  <a:lnTo>
                    <a:pt x="41" y="0"/>
                  </a:lnTo>
                  <a:lnTo>
                    <a:pt x="36" y="1"/>
                  </a:lnTo>
                  <a:lnTo>
                    <a:pt x="32" y="2"/>
                  </a:lnTo>
                  <a:lnTo>
                    <a:pt x="27" y="3"/>
                  </a:lnTo>
                  <a:lnTo>
                    <a:pt x="24" y="6"/>
                  </a:lnTo>
                  <a:lnTo>
                    <a:pt x="20" y="8"/>
                  </a:lnTo>
                  <a:lnTo>
                    <a:pt x="16" y="10"/>
                  </a:lnTo>
                  <a:lnTo>
                    <a:pt x="13" y="14"/>
                  </a:lnTo>
                  <a:lnTo>
                    <a:pt x="10" y="17"/>
                  </a:lnTo>
                  <a:lnTo>
                    <a:pt x="8" y="21"/>
                  </a:lnTo>
                  <a:lnTo>
                    <a:pt x="5" y="24"/>
                  </a:lnTo>
                  <a:lnTo>
                    <a:pt x="3" y="28"/>
                  </a:lnTo>
                  <a:lnTo>
                    <a:pt x="2" y="32"/>
                  </a:lnTo>
                  <a:lnTo>
                    <a:pt x="1" y="37"/>
                  </a:lnTo>
                  <a:lnTo>
                    <a:pt x="0" y="41"/>
                  </a:lnTo>
                  <a:lnTo>
                    <a:pt x="0" y="46"/>
                  </a:lnTo>
                  <a:lnTo>
                    <a:pt x="0" y="51"/>
                  </a:lnTo>
                  <a:lnTo>
                    <a:pt x="1" y="55"/>
                  </a:lnTo>
                  <a:lnTo>
                    <a:pt x="2" y="60"/>
                  </a:lnTo>
                  <a:lnTo>
                    <a:pt x="3" y="65"/>
                  </a:lnTo>
                  <a:lnTo>
                    <a:pt x="5" y="68"/>
                  </a:lnTo>
                  <a:lnTo>
                    <a:pt x="8" y="71"/>
                  </a:lnTo>
                  <a:lnTo>
                    <a:pt x="10" y="75"/>
                  </a:lnTo>
                  <a:lnTo>
                    <a:pt x="13" y="78"/>
                  </a:lnTo>
                  <a:lnTo>
                    <a:pt x="16" y="82"/>
                  </a:lnTo>
                  <a:lnTo>
                    <a:pt x="20" y="84"/>
                  </a:lnTo>
                  <a:lnTo>
                    <a:pt x="24" y="86"/>
                  </a:lnTo>
                  <a:lnTo>
                    <a:pt x="27" y="89"/>
                  </a:lnTo>
                  <a:lnTo>
                    <a:pt x="32" y="90"/>
                  </a:lnTo>
                  <a:lnTo>
                    <a:pt x="36" y="91"/>
                  </a:lnTo>
                  <a:lnTo>
                    <a:pt x="41" y="92"/>
                  </a:lnTo>
                  <a:lnTo>
                    <a:pt x="46" y="92"/>
                  </a:lnTo>
                  <a:lnTo>
                    <a:pt x="50" y="92"/>
                  </a:lnTo>
                  <a:lnTo>
                    <a:pt x="55" y="91"/>
                  </a:lnTo>
                  <a:lnTo>
                    <a:pt x="60" y="90"/>
                  </a:lnTo>
                  <a:lnTo>
                    <a:pt x="63" y="89"/>
                  </a:lnTo>
                  <a:lnTo>
                    <a:pt x="68" y="86"/>
                  </a:lnTo>
                  <a:lnTo>
                    <a:pt x="71" y="84"/>
                  </a:lnTo>
                  <a:lnTo>
                    <a:pt x="74" y="82"/>
                  </a:lnTo>
                  <a:lnTo>
                    <a:pt x="78" y="78"/>
                  </a:lnTo>
                  <a:lnTo>
                    <a:pt x="81" y="75"/>
                  </a:lnTo>
                  <a:lnTo>
                    <a:pt x="84" y="71"/>
                  </a:lnTo>
                  <a:lnTo>
                    <a:pt x="86" y="68"/>
                  </a:lnTo>
                  <a:lnTo>
                    <a:pt x="88" y="65"/>
                  </a:lnTo>
                  <a:lnTo>
                    <a:pt x="89" y="60"/>
                  </a:lnTo>
                  <a:lnTo>
                    <a:pt x="91" y="55"/>
                  </a:lnTo>
                  <a:lnTo>
                    <a:pt x="92" y="51"/>
                  </a:lnTo>
                  <a:lnTo>
                    <a:pt x="92" y="46"/>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68" name="Freeform 125"/>
            <p:cNvSpPr/>
            <p:nvPr/>
          </p:nvSpPr>
          <p:spPr bwMode="auto">
            <a:xfrm>
              <a:off x="4066" y="1270"/>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89" y="32"/>
                  </a:lnTo>
                  <a:lnTo>
                    <a:pt x="88" y="28"/>
                  </a:lnTo>
                  <a:lnTo>
                    <a:pt x="86" y="24"/>
                  </a:lnTo>
                  <a:lnTo>
                    <a:pt x="84" y="21"/>
                  </a:lnTo>
                  <a:lnTo>
                    <a:pt x="81" y="17"/>
                  </a:lnTo>
                  <a:lnTo>
                    <a:pt x="78" y="14"/>
                  </a:lnTo>
                  <a:lnTo>
                    <a:pt x="74" y="10"/>
                  </a:lnTo>
                  <a:lnTo>
                    <a:pt x="71" y="8"/>
                  </a:lnTo>
                  <a:lnTo>
                    <a:pt x="68" y="6"/>
                  </a:lnTo>
                  <a:lnTo>
                    <a:pt x="64" y="3"/>
                  </a:lnTo>
                  <a:lnTo>
                    <a:pt x="59" y="2"/>
                  </a:lnTo>
                  <a:lnTo>
                    <a:pt x="55" y="1"/>
                  </a:lnTo>
                  <a:lnTo>
                    <a:pt x="50" y="0"/>
                  </a:lnTo>
                  <a:lnTo>
                    <a:pt x="46" y="0"/>
                  </a:lnTo>
                  <a:lnTo>
                    <a:pt x="41" y="0"/>
                  </a:lnTo>
                  <a:lnTo>
                    <a:pt x="36" y="1"/>
                  </a:lnTo>
                  <a:lnTo>
                    <a:pt x="32" y="2"/>
                  </a:lnTo>
                  <a:lnTo>
                    <a:pt x="27" y="3"/>
                  </a:lnTo>
                  <a:lnTo>
                    <a:pt x="24" y="6"/>
                  </a:lnTo>
                  <a:lnTo>
                    <a:pt x="20" y="8"/>
                  </a:lnTo>
                  <a:lnTo>
                    <a:pt x="17" y="10"/>
                  </a:lnTo>
                  <a:lnTo>
                    <a:pt x="13" y="14"/>
                  </a:lnTo>
                  <a:lnTo>
                    <a:pt x="10" y="17"/>
                  </a:lnTo>
                  <a:lnTo>
                    <a:pt x="8" y="21"/>
                  </a:lnTo>
                  <a:lnTo>
                    <a:pt x="5" y="24"/>
                  </a:lnTo>
                  <a:lnTo>
                    <a:pt x="3" y="28"/>
                  </a:lnTo>
                  <a:lnTo>
                    <a:pt x="2" y="32"/>
                  </a:lnTo>
                  <a:lnTo>
                    <a:pt x="1" y="37"/>
                  </a:lnTo>
                  <a:lnTo>
                    <a:pt x="0" y="41"/>
                  </a:lnTo>
                  <a:lnTo>
                    <a:pt x="0" y="46"/>
                  </a:lnTo>
                  <a:lnTo>
                    <a:pt x="0" y="51"/>
                  </a:lnTo>
                  <a:lnTo>
                    <a:pt x="1" y="55"/>
                  </a:lnTo>
                  <a:lnTo>
                    <a:pt x="2" y="60"/>
                  </a:lnTo>
                  <a:lnTo>
                    <a:pt x="3" y="65"/>
                  </a:lnTo>
                  <a:lnTo>
                    <a:pt x="5" y="68"/>
                  </a:lnTo>
                  <a:lnTo>
                    <a:pt x="8" y="71"/>
                  </a:lnTo>
                  <a:lnTo>
                    <a:pt x="10" y="76"/>
                  </a:lnTo>
                  <a:lnTo>
                    <a:pt x="13" y="78"/>
                  </a:lnTo>
                  <a:lnTo>
                    <a:pt x="17" y="82"/>
                  </a:lnTo>
                  <a:lnTo>
                    <a:pt x="20" y="84"/>
                  </a:lnTo>
                  <a:lnTo>
                    <a:pt x="24" y="86"/>
                  </a:lnTo>
                  <a:lnTo>
                    <a:pt x="27" y="89"/>
                  </a:lnTo>
                  <a:lnTo>
                    <a:pt x="32" y="90"/>
                  </a:lnTo>
                  <a:lnTo>
                    <a:pt x="36" y="91"/>
                  </a:lnTo>
                  <a:lnTo>
                    <a:pt x="41" y="92"/>
                  </a:lnTo>
                  <a:lnTo>
                    <a:pt x="46" y="92"/>
                  </a:lnTo>
                  <a:lnTo>
                    <a:pt x="50" y="92"/>
                  </a:lnTo>
                  <a:lnTo>
                    <a:pt x="55" y="91"/>
                  </a:lnTo>
                  <a:lnTo>
                    <a:pt x="59" y="90"/>
                  </a:lnTo>
                  <a:lnTo>
                    <a:pt x="64" y="89"/>
                  </a:lnTo>
                  <a:lnTo>
                    <a:pt x="68" y="86"/>
                  </a:lnTo>
                  <a:lnTo>
                    <a:pt x="71" y="84"/>
                  </a:lnTo>
                  <a:lnTo>
                    <a:pt x="74" y="82"/>
                  </a:lnTo>
                  <a:lnTo>
                    <a:pt x="78" y="78"/>
                  </a:lnTo>
                  <a:lnTo>
                    <a:pt x="81" y="76"/>
                  </a:lnTo>
                  <a:lnTo>
                    <a:pt x="84" y="71"/>
                  </a:lnTo>
                  <a:lnTo>
                    <a:pt x="86" y="68"/>
                  </a:lnTo>
                  <a:lnTo>
                    <a:pt x="88" y="65"/>
                  </a:lnTo>
                  <a:lnTo>
                    <a:pt x="89" y="60"/>
                  </a:lnTo>
                  <a:lnTo>
                    <a:pt x="91" y="55"/>
                  </a:lnTo>
                  <a:lnTo>
                    <a:pt x="92" y="51"/>
                  </a:lnTo>
                  <a:lnTo>
                    <a:pt x="92" y="46"/>
                  </a:lnTo>
                  <a:close/>
                </a:path>
              </a:pathLst>
            </a:custGeom>
            <a:solidFill>
              <a:srgbClr val="0000FF"/>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69" name="Freeform 126"/>
            <p:cNvSpPr/>
            <p:nvPr/>
          </p:nvSpPr>
          <p:spPr bwMode="auto">
            <a:xfrm>
              <a:off x="4066" y="1270"/>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89" y="32"/>
                  </a:lnTo>
                  <a:lnTo>
                    <a:pt x="88" y="28"/>
                  </a:lnTo>
                  <a:lnTo>
                    <a:pt x="86" y="24"/>
                  </a:lnTo>
                  <a:lnTo>
                    <a:pt x="84" y="21"/>
                  </a:lnTo>
                  <a:lnTo>
                    <a:pt x="81" y="17"/>
                  </a:lnTo>
                  <a:lnTo>
                    <a:pt x="78" y="14"/>
                  </a:lnTo>
                  <a:lnTo>
                    <a:pt x="74" y="10"/>
                  </a:lnTo>
                  <a:lnTo>
                    <a:pt x="71" y="8"/>
                  </a:lnTo>
                  <a:lnTo>
                    <a:pt x="68" y="6"/>
                  </a:lnTo>
                  <a:lnTo>
                    <a:pt x="64" y="3"/>
                  </a:lnTo>
                  <a:lnTo>
                    <a:pt x="59" y="2"/>
                  </a:lnTo>
                  <a:lnTo>
                    <a:pt x="55" y="1"/>
                  </a:lnTo>
                  <a:lnTo>
                    <a:pt x="50" y="0"/>
                  </a:lnTo>
                  <a:lnTo>
                    <a:pt x="46" y="0"/>
                  </a:lnTo>
                  <a:lnTo>
                    <a:pt x="41" y="0"/>
                  </a:lnTo>
                  <a:lnTo>
                    <a:pt x="36" y="1"/>
                  </a:lnTo>
                  <a:lnTo>
                    <a:pt x="32" y="2"/>
                  </a:lnTo>
                  <a:lnTo>
                    <a:pt x="27" y="3"/>
                  </a:lnTo>
                  <a:lnTo>
                    <a:pt x="24" y="6"/>
                  </a:lnTo>
                  <a:lnTo>
                    <a:pt x="20" y="8"/>
                  </a:lnTo>
                  <a:lnTo>
                    <a:pt x="17" y="10"/>
                  </a:lnTo>
                  <a:lnTo>
                    <a:pt x="13" y="14"/>
                  </a:lnTo>
                  <a:lnTo>
                    <a:pt x="10" y="17"/>
                  </a:lnTo>
                  <a:lnTo>
                    <a:pt x="8" y="21"/>
                  </a:lnTo>
                  <a:lnTo>
                    <a:pt x="5" y="24"/>
                  </a:lnTo>
                  <a:lnTo>
                    <a:pt x="3" y="28"/>
                  </a:lnTo>
                  <a:lnTo>
                    <a:pt x="2" y="32"/>
                  </a:lnTo>
                  <a:lnTo>
                    <a:pt x="1" y="37"/>
                  </a:lnTo>
                  <a:lnTo>
                    <a:pt x="0" y="41"/>
                  </a:lnTo>
                  <a:lnTo>
                    <a:pt x="0" y="46"/>
                  </a:lnTo>
                  <a:lnTo>
                    <a:pt x="0" y="51"/>
                  </a:lnTo>
                  <a:lnTo>
                    <a:pt x="1" y="55"/>
                  </a:lnTo>
                  <a:lnTo>
                    <a:pt x="2" y="60"/>
                  </a:lnTo>
                  <a:lnTo>
                    <a:pt x="3" y="65"/>
                  </a:lnTo>
                  <a:lnTo>
                    <a:pt x="5" y="68"/>
                  </a:lnTo>
                  <a:lnTo>
                    <a:pt x="8" y="71"/>
                  </a:lnTo>
                  <a:lnTo>
                    <a:pt x="10" y="76"/>
                  </a:lnTo>
                  <a:lnTo>
                    <a:pt x="13" y="78"/>
                  </a:lnTo>
                  <a:lnTo>
                    <a:pt x="17" y="82"/>
                  </a:lnTo>
                  <a:lnTo>
                    <a:pt x="20" y="84"/>
                  </a:lnTo>
                  <a:lnTo>
                    <a:pt x="24" y="86"/>
                  </a:lnTo>
                  <a:lnTo>
                    <a:pt x="27" y="89"/>
                  </a:lnTo>
                  <a:lnTo>
                    <a:pt x="32" y="90"/>
                  </a:lnTo>
                  <a:lnTo>
                    <a:pt x="36" y="91"/>
                  </a:lnTo>
                  <a:lnTo>
                    <a:pt x="41" y="92"/>
                  </a:lnTo>
                  <a:lnTo>
                    <a:pt x="46" y="92"/>
                  </a:lnTo>
                  <a:lnTo>
                    <a:pt x="50" y="92"/>
                  </a:lnTo>
                  <a:lnTo>
                    <a:pt x="55" y="91"/>
                  </a:lnTo>
                  <a:lnTo>
                    <a:pt x="59" y="90"/>
                  </a:lnTo>
                  <a:lnTo>
                    <a:pt x="64" y="89"/>
                  </a:lnTo>
                  <a:lnTo>
                    <a:pt x="68" y="86"/>
                  </a:lnTo>
                  <a:lnTo>
                    <a:pt x="71" y="84"/>
                  </a:lnTo>
                  <a:lnTo>
                    <a:pt x="74" y="82"/>
                  </a:lnTo>
                  <a:lnTo>
                    <a:pt x="78" y="78"/>
                  </a:lnTo>
                  <a:lnTo>
                    <a:pt x="81" y="76"/>
                  </a:lnTo>
                  <a:lnTo>
                    <a:pt x="84" y="71"/>
                  </a:lnTo>
                  <a:lnTo>
                    <a:pt x="86" y="68"/>
                  </a:lnTo>
                  <a:lnTo>
                    <a:pt x="88" y="65"/>
                  </a:lnTo>
                  <a:lnTo>
                    <a:pt x="89" y="60"/>
                  </a:lnTo>
                  <a:lnTo>
                    <a:pt x="91" y="55"/>
                  </a:lnTo>
                  <a:lnTo>
                    <a:pt x="92" y="51"/>
                  </a:lnTo>
                  <a:lnTo>
                    <a:pt x="92" y="46"/>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70" name="Freeform 127"/>
            <p:cNvSpPr/>
            <p:nvPr/>
          </p:nvSpPr>
          <p:spPr bwMode="auto">
            <a:xfrm>
              <a:off x="3172" y="1814"/>
              <a:ext cx="46" cy="46"/>
            </a:xfrm>
            <a:custGeom>
              <a:avLst/>
              <a:gdLst>
                <a:gd name="T0" fmla="*/ 2 w 93"/>
                <a:gd name="T1" fmla="*/ 1 h 92"/>
                <a:gd name="T2" fmla="*/ 2 w 93"/>
                <a:gd name="T3" fmla="*/ 1 h 92"/>
                <a:gd name="T4" fmla="*/ 2 w 93"/>
                <a:gd name="T5" fmla="*/ 1 h 92"/>
                <a:gd name="T6" fmla="*/ 2 w 93"/>
                <a:gd name="T7" fmla="*/ 1 h 92"/>
                <a:gd name="T8" fmla="*/ 2 w 93"/>
                <a:gd name="T9" fmla="*/ 1 h 92"/>
                <a:gd name="T10" fmla="*/ 2 w 93"/>
                <a:gd name="T11" fmla="*/ 1 h 92"/>
                <a:gd name="T12" fmla="*/ 1 w 93"/>
                <a:gd name="T13" fmla="*/ 1 h 92"/>
                <a:gd name="T14" fmla="*/ 1 w 93"/>
                <a:gd name="T15" fmla="*/ 0 h 92"/>
                <a:gd name="T16" fmla="*/ 1 w 93"/>
                <a:gd name="T17" fmla="*/ 0 h 92"/>
                <a:gd name="T18" fmla="*/ 1 w 93"/>
                <a:gd name="T19" fmla="*/ 1 h 92"/>
                <a:gd name="T20" fmla="*/ 0 w 93"/>
                <a:gd name="T21" fmla="*/ 1 h 92"/>
                <a:gd name="T22" fmla="*/ 0 w 93"/>
                <a:gd name="T23" fmla="*/ 1 h 92"/>
                <a:gd name="T24" fmla="*/ 0 w 93"/>
                <a:gd name="T25" fmla="*/ 1 h 92"/>
                <a:gd name="T26" fmla="*/ 0 w 93"/>
                <a:gd name="T27" fmla="*/ 1 h 92"/>
                <a:gd name="T28" fmla="*/ 0 w 93"/>
                <a:gd name="T29" fmla="*/ 1 h 92"/>
                <a:gd name="T30" fmla="*/ 0 w 93"/>
                <a:gd name="T31" fmla="*/ 1 h 92"/>
                <a:gd name="T32" fmla="*/ 0 w 93"/>
                <a:gd name="T33" fmla="*/ 1 h 92"/>
                <a:gd name="T34" fmla="*/ 0 w 93"/>
                <a:gd name="T35" fmla="*/ 1 h 92"/>
                <a:gd name="T36" fmla="*/ 0 w 93"/>
                <a:gd name="T37" fmla="*/ 3 h 92"/>
                <a:gd name="T38" fmla="*/ 0 w 93"/>
                <a:gd name="T39" fmla="*/ 3 h 92"/>
                <a:gd name="T40" fmla="*/ 0 w 93"/>
                <a:gd name="T41" fmla="*/ 3 h 92"/>
                <a:gd name="T42" fmla="*/ 0 w 93"/>
                <a:gd name="T43" fmla="*/ 3 h 92"/>
                <a:gd name="T44" fmla="*/ 1 w 93"/>
                <a:gd name="T45" fmla="*/ 3 h 92"/>
                <a:gd name="T46" fmla="*/ 1 w 93"/>
                <a:gd name="T47" fmla="*/ 3 h 92"/>
                <a:gd name="T48" fmla="*/ 1 w 93"/>
                <a:gd name="T49" fmla="*/ 3 h 92"/>
                <a:gd name="T50" fmla="*/ 1 w 93"/>
                <a:gd name="T51" fmla="*/ 3 h 92"/>
                <a:gd name="T52" fmla="*/ 2 w 93"/>
                <a:gd name="T53" fmla="*/ 3 h 92"/>
                <a:gd name="T54" fmla="*/ 2 w 93"/>
                <a:gd name="T55" fmla="*/ 3 h 92"/>
                <a:gd name="T56" fmla="*/ 2 w 93"/>
                <a:gd name="T57" fmla="*/ 3 h 92"/>
                <a:gd name="T58" fmla="*/ 2 w 93"/>
                <a:gd name="T59" fmla="*/ 3 h 92"/>
                <a:gd name="T60" fmla="*/ 2 w 93"/>
                <a:gd name="T61" fmla="*/ 1 h 92"/>
                <a:gd name="T62" fmla="*/ 2 w 93"/>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92"/>
                <a:gd name="T98" fmla="*/ 93 w 93"/>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92">
                  <a:moveTo>
                    <a:pt x="93" y="46"/>
                  </a:moveTo>
                  <a:lnTo>
                    <a:pt x="93" y="41"/>
                  </a:lnTo>
                  <a:lnTo>
                    <a:pt x="91" y="36"/>
                  </a:lnTo>
                  <a:lnTo>
                    <a:pt x="90" y="32"/>
                  </a:lnTo>
                  <a:lnTo>
                    <a:pt x="89" y="27"/>
                  </a:lnTo>
                  <a:lnTo>
                    <a:pt x="87" y="24"/>
                  </a:lnTo>
                  <a:lnTo>
                    <a:pt x="84" y="20"/>
                  </a:lnTo>
                  <a:lnTo>
                    <a:pt x="82" y="17"/>
                  </a:lnTo>
                  <a:lnTo>
                    <a:pt x="79" y="13"/>
                  </a:lnTo>
                  <a:lnTo>
                    <a:pt x="75" y="10"/>
                  </a:lnTo>
                  <a:lnTo>
                    <a:pt x="72" y="8"/>
                  </a:lnTo>
                  <a:lnTo>
                    <a:pt x="68" y="5"/>
                  </a:lnTo>
                  <a:lnTo>
                    <a:pt x="64" y="3"/>
                  </a:lnTo>
                  <a:lnTo>
                    <a:pt x="60" y="2"/>
                  </a:lnTo>
                  <a:lnTo>
                    <a:pt x="56" y="1"/>
                  </a:lnTo>
                  <a:lnTo>
                    <a:pt x="51" y="0"/>
                  </a:lnTo>
                  <a:lnTo>
                    <a:pt x="46" y="0"/>
                  </a:lnTo>
                  <a:lnTo>
                    <a:pt x="42" y="0"/>
                  </a:lnTo>
                  <a:lnTo>
                    <a:pt x="37" y="1"/>
                  </a:lnTo>
                  <a:lnTo>
                    <a:pt x="33" y="2"/>
                  </a:lnTo>
                  <a:lnTo>
                    <a:pt x="28" y="3"/>
                  </a:lnTo>
                  <a:lnTo>
                    <a:pt x="25" y="5"/>
                  </a:lnTo>
                  <a:lnTo>
                    <a:pt x="21" y="8"/>
                  </a:lnTo>
                  <a:lnTo>
                    <a:pt x="16" y="10"/>
                  </a:lnTo>
                  <a:lnTo>
                    <a:pt x="14" y="13"/>
                  </a:lnTo>
                  <a:lnTo>
                    <a:pt x="11" y="17"/>
                  </a:lnTo>
                  <a:lnTo>
                    <a:pt x="8" y="20"/>
                  </a:lnTo>
                  <a:lnTo>
                    <a:pt x="6" y="24"/>
                  </a:lnTo>
                  <a:lnTo>
                    <a:pt x="4" y="27"/>
                  </a:lnTo>
                  <a:lnTo>
                    <a:pt x="3" y="32"/>
                  </a:lnTo>
                  <a:lnTo>
                    <a:pt x="1" y="36"/>
                  </a:lnTo>
                  <a:lnTo>
                    <a:pt x="0" y="41"/>
                  </a:lnTo>
                  <a:lnTo>
                    <a:pt x="0" y="46"/>
                  </a:lnTo>
                  <a:lnTo>
                    <a:pt x="0" y="50"/>
                  </a:lnTo>
                  <a:lnTo>
                    <a:pt x="1" y="55"/>
                  </a:lnTo>
                  <a:lnTo>
                    <a:pt x="3" y="59"/>
                  </a:lnTo>
                  <a:lnTo>
                    <a:pt x="4" y="64"/>
                  </a:lnTo>
                  <a:lnTo>
                    <a:pt x="6" y="68"/>
                  </a:lnTo>
                  <a:lnTo>
                    <a:pt x="8" y="71"/>
                  </a:lnTo>
                  <a:lnTo>
                    <a:pt x="11" y="74"/>
                  </a:lnTo>
                  <a:lnTo>
                    <a:pt x="14" y="78"/>
                  </a:lnTo>
                  <a:lnTo>
                    <a:pt x="16" y="81"/>
                  </a:lnTo>
                  <a:lnTo>
                    <a:pt x="21" y="84"/>
                  </a:lnTo>
                  <a:lnTo>
                    <a:pt x="25" y="86"/>
                  </a:lnTo>
                  <a:lnTo>
                    <a:pt x="28" y="88"/>
                  </a:lnTo>
                  <a:lnTo>
                    <a:pt x="33" y="89"/>
                  </a:lnTo>
                  <a:lnTo>
                    <a:pt x="37" y="91"/>
                  </a:lnTo>
                  <a:lnTo>
                    <a:pt x="42" y="92"/>
                  </a:lnTo>
                  <a:lnTo>
                    <a:pt x="46" y="92"/>
                  </a:lnTo>
                  <a:lnTo>
                    <a:pt x="51" y="92"/>
                  </a:lnTo>
                  <a:lnTo>
                    <a:pt x="56" y="91"/>
                  </a:lnTo>
                  <a:lnTo>
                    <a:pt x="60" y="89"/>
                  </a:lnTo>
                  <a:lnTo>
                    <a:pt x="64" y="88"/>
                  </a:lnTo>
                  <a:lnTo>
                    <a:pt x="68" y="86"/>
                  </a:lnTo>
                  <a:lnTo>
                    <a:pt x="72" y="84"/>
                  </a:lnTo>
                  <a:lnTo>
                    <a:pt x="75" y="81"/>
                  </a:lnTo>
                  <a:lnTo>
                    <a:pt x="79" y="78"/>
                  </a:lnTo>
                  <a:lnTo>
                    <a:pt x="82" y="74"/>
                  </a:lnTo>
                  <a:lnTo>
                    <a:pt x="84" y="71"/>
                  </a:lnTo>
                  <a:lnTo>
                    <a:pt x="87" y="68"/>
                  </a:lnTo>
                  <a:lnTo>
                    <a:pt x="89" y="64"/>
                  </a:lnTo>
                  <a:lnTo>
                    <a:pt x="90" y="59"/>
                  </a:lnTo>
                  <a:lnTo>
                    <a:pt x="91" y="55"/>
                  </a:lnTo>
                  <a:lnTo>
                    <a:pt x="93" y="50"/>
                  </a:lnTo>
                  <a:lnTo>
                    <a:pt x="93" y="46"/>
                  </a:lnTo>
                  <a:close/>
                </a:path>
              </a:pathLst>
            </a:custGeom>
            <a:solidFill>
              <a:srgbClr val="0000FF"/>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71" name="Freeform 128"/>
            <p:cNvSpPr/>
            <p:nvPr/>
          </p:nvSpPr>
          <p:spPr bwMode="auto">
            <a:xfrm>
              <a:off x="3172" y="1814"/>
              <a:ext cx="46" cy="46"/>
            </a:xfrm>
            <a:custGeom>
              <a:avLst/>
              <a:gdLst>
                <a:gd name="T0" fmla="*/ 2 w 93"/>
                <a:gd name="T1" fmla="*/ 1 h 92"/>
                <a:gd name="T2" fmla="*/ 2 w 93"/>
                <a:gd name="T3" fmla="*/ 1 h 92"/>
                <a:gd name="T4" fmla="*/ 2 w 93"/>
                <a:gd name="T5" fmla="*/ 1 h 92"/>
                <a:gd name="T6" fmla="*/ 2 w 93"/>
                <a:gd name="T7" fmla="*/ 1 h 92"/>
                <a:gd name="T8" fmla="*/ 2 w 93"/>
                <a:gd name="T9" fmla="*/ 1 h 92"/>
                <a:gd name="T10" fmla="*/ 2 w 93"/>
                <a:gd name="T11" fmla="*/ 1 h 92"/>
                <a:gd name="T12" fmla="*/ 1 w 93"/>
                <a:gd name="T13" fmla="*/ 1 h 92"/>
                <a:gd name="T14" fmla="*/ 1 w 93"/>
                <a:gd name="T15" fmla="*/ 0 h 92"/>
                <a:gd name="T16" fmla="*/ 1 w 93"/>
                <a:gd name="T17" fmla="*/ 0 h 92"/>
                <a:gd name="T18" fmla="*/ 1 w 93"/>
                <a:gd name="T19" fmla="*/ 1 h 92"/>
                <a:gd name="T20" fmla="*/ 0 w 93"/>
                <a:gd name="T21" fmla="*/ 1 h 92"/>
                <a:gd name="T22" fmla="*/ 0 w 93"/>
                <a:gd name="T23" fmla="*/ 1 h 92"/>
                <a:gd name="T24" fmla="*/ 0 w 93"/>
                <a:gd name="T25" fmla="*/ 1 h 92"/>
                <a:gd name="T26" fmla="*/ 0 w 93"/>
                <a:gd name="T27" fmla="*/ 1 h 92"/>
                <a:gd name="T28" fmla="*/ 0 w 93"/>
                <a:gd name="T29" fmla="*/ 1 h 92"/>
                <a:gd name="T30" fmla="*/ 0 w 93"/>
                <a:gd name="T31" fmla="*/ 1 h 92"/>
                <a:gd name="T32" fmla="*/ 0 w 93"/>
                <a:gd name="T33" fmla="*/ 1 h 92"/>
                <a:gd name="T34" fmla="*/ 0 w 93"/>
                <a:gd name="T35" fmla="*/ 1 h 92"/>
                <a:gd name="T36" fmla="*/ 0 w 93"/>
                <a:gd name="T37" fmla="*/ 3 h 92"/>
                <a:gd name="T38" fmla="*/ 0 w 93"/>
                <a:gd name="T39" fmla="*/ 3 h 92"/>
                <a:gd name="T40" fmla="*/ 0 w 93"/>
                <a:gd name="T41" fmla="*/ 3 h 92"/>
                <a:gd name="T42" fmla="*/ 0 w 93"/>
                <a:gd name="T43" fmla="*/ 3 h 92"/>
                <a:gd name="T44" fmla="*/ 1 w 93"/>
                <a:gd name="T45" fmla="*/ 3 h 92"/>
                <a:gd name="T46" fmla="*/ 1 w 93"/>
                <a:gd name="T47" fmla="*/ 3 h 92"/>
                <a:gd name="T48" fmla="*/ 1 w 93"/>
                <a:gd name="T49" fmla="*/ 3 h 92"/>
                <a:gd name="T50" fmla="*/ 1 w 93"/>
                <a:gd name="T51" fmla="*/ 3 h 92"/>
                <a:gd name="T52" fmla="*/ 2 w 93"/>
                <a:gd name="T53" fmla="*/ 3 h 92"/>
                <a:gd name="T54" fmla="*/ 2 w 93"/>
                <a:gd name="T55" fmla="*/ 3 h 92"/>
                <a:gd name="T56" fmla="*/ 2 w 93"/>
                <a:gd name="T57" fmla="*/ 3 h 92"/>
                <a:gd name="T58" fmla="*/ 2 w 93"/>
                <a:gd name="T59" fmla="*/ 3 h 92"/>
                <a:gd name="T60" fmla="*/ 2 w 93"/>
                <a:gd name="T61" fmla="*/ 1 h 92"/>
                <a:gd name="T62" fmla="*/ 2 w 93"/>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92"/>
                <a:gd name="T98" fmla="*/ 93 w 93"/>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92">
                  <a:moveTo>
                    <a:pt x="93" y="46"/>
                  </a:moveTo>
                  <a:lnTo>
                    <a:pt x="93" y="41"/>
                  </a:lnTo>
                  <a:lnTo>
                    <a:pt x="91" y="36"/>
                  </a:lnTo>
                  <a:lnTo>
                    <a:pt x="90" y="32"/>
                  </a:lnTo>
                  <a:lnTo>
                    <a:pt x="89" y="27"/>
                  </a:lnTo>
                  <a:lnTo>
                    <a:pt x="87" y="24"/>
                  </a:lnTo>
                  <a:lnTo>
                    <a:pt x="84" y="20"/>
                  </a:lnTo>
                  <a:lnTo>
                    <a:pt x="82" y="17"/>
                  </a:lnTo>
                  <a:lnTo>
                    <a:pt x="79" y="13"/>
                  </a:lnTo>
                  <a:lnTo>
                    <a:pt x="75" y="10"/>
                  </a:lnTo>
                  <a:lnTo>
                    <a:pt x="72" y="8"/>
                  </a:lnTo>
                  <a:lnTo>
                    <a:pt x="68" y="5"/>
                  </a:lnTo>
                  <a:lnTo>
                    <a:pt x="64" y="3"/>
                  </a:lnTo>
                  <a:lnTo>
                    <a:pt x="60" y="2"/>
                  </a:lnTo>
                  <a:lnTo>
                    <a:pt x="56" y="1"/>
                  </a:lnTo>
                  <a:lnTo>
                    <a:pt x="51" y="0"/>
                  </a:lnTo>
                  <a:lnTo>
                    <a:pt x="46" y="0"/>
                  </a:lnTo>
                  <a:lnTo>
                    <a:pt x="42" y="0"/>
                  </a:lnTo>
                  <a:lnTo>
                    <a:pt x="37" y="1"/>
                  </a:lnTo>
                  <a:lnTo>
                    <a:pt x="33" y="2"/>
                  </a:lnTo>
                  <a:lnTo>
                    <a:pt x="28" y="3"/>
                  </a:lnTo>
                  <a:lnTo>
                    <a:pt x="25" y="5"/>
                  </a:lnTo>
                  <a:lnTo>
                    <a:pt x="21" y="8"/>
                  </a:lnTo>
                  <a:lnTo>
                    <a:pt x="16" y="10"/>
                  </a:lnTo>
                  <a:lnTo>
                    <a:pt x="14" y="13"/>
                  </a:lnTo>
                  <a:lnTo>
                    <a:pt x="11" y="17"/>
                  </a:lnTo>
                  <a:lnTo>
                    <a:pt x="8" y="20"/>
                  </a:lnTo>
                  <a:lnTo>
                    <a:pt x="6" y="24"/>
                  </a:lnTo>
                  <a:lnTo>
                    <a:pt x="4" y="27"/>
                  </a:lnTo>
                  <a:lnTo>
                    <a:pt x="3" y="32"/>
                  </a:lnTo>
                  <a:lnTo>
                    <a:pt x="1" y="36"/>
                  </a:lnTo>
                  <a:lnTo>
                    <a:pt x="0" y="41"/>
                  </a:lnTo>
                  <a:lnTo>
                    <a:pt x="0" y="46"/>
                  </a:lnTo>
                  <a:lnTo>
                    <a:pt x="0" y="50"/>
                  </a:lnTo>
                  <a:lnTo>
                    <a:pt x="1" y="55"/>
                  </a:lnTo>
                  <a:lnTo>
                    <a:pt x="3" y="59"/>
                  </a:lnTo>
                  <a:lnTo>
                    <a:pt x="4" y="64"/>
                  </a:lnTo>
                  <a:lnTo>
                    <a:pt x="6" y="68"/>
                  </a:lnTo>
                  <a:lnTo>
                    <a:pt x="8" y="71"/>
                  </a:lnTo>
                  <a:lnTo>
                    <a:pt x="11" y="74"/>
                  </a:lnTo>
                  <a:lnTo>
                    <a:pt x="14" y="78"/>
                  </a:lnTo>
                  <a:lnTo>
                    <a:pt x="16" y="81"/>
                  </a:lnTo>
                  <a:lnTo>
                    <a:pt x="21" y="84"/>
                  </a:lnTo>
                  <a:lnTo>
                    <a:pt x="25" y="86"/>
                  </a:lnTo>
                  <a:lnTo>
                    <a:pt x="28" y="88"/>
                  </a:lnTo>
                  <a:lnTo>
                    <a:pt x="33" y="89"/>
                  </a:lnTo>
                  <a:lnTo>
                    <a:pt x="37" y="91"/>
                  </a:lnTo>
                  <a:lnTo>
                    <a:pt x="42" y="92"/>
                  </a:lnTo>
                  <a:lnTo>
                    <a:pt x="46" y="92"/>
                  </a:lnTo>
                  <a:lnTo>
                    <a:pt x="51" y="92"/>
                  </a:lnTo>
                  <a:lnTo>
                    <a:pt x="56" y="91"/>
                  </a:lnTo>
                  <a:lnTo>
                    <a:pt x="60" y="89"/>
                  </a:lnTo>
                  <a:lnTo>
                    <a:pt x="64" y="88"/>
                  </a:lnTo>
                  <a:lnTo>
                    <a:pt x="68" y="86"/>
                  </a:lnTo>
                  <a:lnTo>
                    <a:pt x="72" y="84"/>
                  </a:lnTo>
                  <a:lnTo>
                    <a:pt x="75" y="81"/>
                  </a:lnTo>
                  <a:lnTo>
                    <a:pt x="79" y="78"/>
                  </a:lnTo>
                  <a:lnTo>
                    <a:pt x="82" y="74"/>
                  </a:lnTo>
                  <a:lnTo>
                    <a:pt x="84" y="71"/>
                  </a:lnTo>
                  <a:lnTo>
                    <a:pt x="87" y="68"/>
                  </a:lnTo>
                  <a:lnTo>
                    <a:pt x="89" y="64"/>
                  </a:lnTo>
                  <a:lnTo>
                    <a:pt x="90" y="59"/>
                  </a:lnTo>
                  <a:lnTo>
                    <a:pt x="91" y="55"/>
                  </a:lnTo>
                  <a:lnTo>
                    <a:pt x="93" y="50"/>
                  </a:lnTo>
                  <a:lnTo>
                    <a:pt x="93" y="46"/>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72" name="Freeform 129"/>
            <p:cNvSpPr/>
            <p:nvPr/>
          </p:nvSpPr>
          <p:spPr bwMode="auto">
            <a:xfrm>
              <a:off x="3771" y="2067"/>
              <a:ext cx="46" cy="46"/>
            </a:xfrm>
            <a:custGeom>
              <a:avLst/>
              <a:gdLst>
                <a:gd name="T0" fmla="*/ 3 w 92"/>
                <a:gd name="T1" fmla="*/ 1 h 93"/>
                <a:gd name="T2" fmla="*/ 3 w 92"/>
                <a:gd name="T3" fmla="*/ 1 h 93"/>
                <a:gd name="T4" fmla="*/ 3 w 92"/>
                <a:gd name="T5" fmla="*/ 0 h 93"/>
                <a:gd name="T6" fmla="*/ 3 w 92"/>
                <a:gd name="T7" fmla="*/ 0 h 93"/>
                <a:gd name="T8" fmla="*/ 3 w 92"/>
                <a:gd name="T9" fmla="*/ 0 h 93"/>
                <a:gd name="T10" fmla="*/ 3 w 92"/>
                <a:gd name="T11" fmla="*/ 0 h 93"/>
                <a:gd name="T12" fmla="*/ 1 w 92"/>
                <a:gd name="T13" fmla="*/ 0 h 93"/>
                <a:gd name="T14" fmla="*/ 1 w 92"/>
                <a:gd name="T15" fmla="*/ 0 h 93"/>
                <a:gd name="T16" fmla="*/ 1 w 92"/>
                <a:gd name="T17" fmla="*/ 0 h 93"/>
                <a:gd name="T18" fmla="*/ 1 w 92"/>
                <a:gd name="T19" fmla="*/ 0 h 93"/>
                <a:gd name="T20" fmla="*/ 1 w 92"/>
                <a:gd name="T21" fmla="*/ 0 h 93"/>
                <a:gd name="T22" fmla="*/ 1 w 92"/>
                <a:gd name="T23" fmla="*/ 0 h 93"/>
                <a:gd name="T24" fmla="*/ 1 w 92"/>
                <a:gd name="T25" fmla="*/ 0 h 93"/>
                <a:gd name="T26" fmla="*/ 1 w 92"/>
                <a:gd name="T27" fmla="*/ 0 h 93"/>
                <a:gd name="T28" fmla="*/ 1 w 92"/>
                <a:gd name="T29" fmla="*/ 1 h 93"/>
                <a:gd name="T30" fmla="*/ 0 w 92"/>
                <a:gd name="T31" fmla="*/ 1 h 93"/>
                <a:gd name="T32" fmla="*/ 0 w 92"/>
                <a:gd name="T33" fmla="*/ 1 h 93"/>
                <a:gd name="T34" fmla="*/ 1 w 92"/>
                <a:gd name="T35" fmla="*/ 1 h 93"/>
                <a:gd name="T36" fmla="*/ 1 w 92"/>
                <a:gd name="T37" fmla="*/ 2 h 93"/>
                <a:gd name="T38" fmla="*/ 1 w 92"/>
                <a:gd name="T39" fmla="*/ 2 h 93"/>
                <a:gd name="T40" fmla="*/ 1 w 92"/>
                <a:gd name="T41" fmla="*/ 2 h 93"/>
                <a:gd name="T42" fmla="*/ 1 w 92"/>
                <a:gd name="T43" fmla="*/ 2 h 93"/>
                <a:gd name="T44" fmla="*/ 1 w 92"/>
                <a:gd name="T45" fmla="*/ 2 h 93"/>
                <a:gd name="T46" fmla="*/ 1 w 92"/>
                <a:gd name="T47" fmla="*/ 2 h 93"/>
                <a:gd name="T48" fmla="*/ 1 w 92"/>
                <a:gd name="T49" fmla="*/ 2 h 93"/>
                <a:gd name="T50" fmla="*/ 1 w 92"/>
                <a:gd name="T51" fmla="*/ 2 h 93"/>
                <a:gd name="T52" fmla="*/ 3 w 92"/>
                <a:gd name="T53" fmla="*/ 2 h 93"/>
                <a:gd name="T54" fmla="*/ 3 w 92"/>
                <a:gd name="T55" fmla="*/ 2 h 93"/>
                <a:gd name="T56" fmla="*/ 3 w 92"/>
                <a:gd name="T57" fmla="*/ 2 h 93"/>
                <a:gd name="T58" fmla="*/ 3 w 92"/>
                <a:gd name="T59" fmla="*/ 2 h 93"/>
                <a:gd name="T60" fmla="*/ 3 w 92"/>
                <a:gd name="T61" fmla="*/ 1 h 93"/>
                <a:gd name="T62" fmla="*/ 3 w 92"/>
                <a:gd name="T63" fmla="*/ 1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3"/>
                <a:gd name="T98" fmla="*/ 92 w 92"/>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3">
                  <a:moveTo>
                    <a:pt x="92" y="47"/>
                  </a:moveTo>
                  <a:lnTo>
                    <a:pt x="92" y="42"/>
                  </a:lnTo>
                  <a:lnTo>
                    <a:pt x="91" y="37"/>
                  </a:lnTo>
                  <a:lnTo>
                    <a:pt x="90" y="33"/>
                  </a:lnTo>
                  <a:lnTo>
                    <a:pt x="89" y="28"/>
                  </a:lnTo>
                  <a:lnTo>
                    <a:pt x="87" y="25"/>
                  </a:lnTo>
                  <a:lnTo>
                    <a:pt x="84" y="21"/>
                  </a:lnTo>
                  <a:lnTo>
                    <a:pt x="82" y="18"/>
                  </a:lnTo>
                  <a:lnTo>
                    <a:pt x="79" y="14"/>
                  </a:lnTo>
                  <a:lnTo>
                    <a:pt x="75" y="11"/>
                  </a:lnTo>
                  <a:lnTo>
                    <a:pt x="72" y="9"/>
                  </a:lnTo>
                  <a:lnTo>
                    <a:pt x="68" y="6"/>
                  </a:lnTo>
                  <a:lnTo>
                    <a:pt x="65" y="4"/>
                  </a:lnTo>
                  <a:lnTo>
                    <a:pt x="60" y="3"/>
                  </a:lnTo>
                  <a:lnTo>
                    <a:pt x="56" y="2"/>
                  </a:lnTo>
                  <a:lnTo>
                    <a:pt x="51" y="0"/>
                  </a:lnTo>
                  <a:lnTo>
                    <a:pt x="46" y="0"/>
                  </a:lnTo>
                  <a:lnTo>
                    <a:pt x="42" y="0"/>
                  </a:lnTo>
                  <a:lnTo>
                    <a:pt x="37" y="2"/>
                  </a:lnTo>
                  <a:lnTo>
                    <a:pt x="33" y="3"/>
                  </a:lnTo>
                  <a:lnTo>
                    <a:pt x="28" y="4"/>
                  </a:lnTo>
                  <a:lnTo>
                    <a:pt x="24" y="6"/>
                  </a:lnTo>
                  <a:lnTo>
                    <a:pt x="21" y="9"/>
                  </a:lnTo>
                  <a:lnTo>
                    <a:pt x="18" y="11"/>
                  </a:lnTo>
                  <a:lnTo>
                    <a:pt x="14" y="14"/>
                  </a:lnTo>
                  <a:lnTo>
                    <a:pt x="11" y="18"/>
                  </a:lnTo>
                  <a:lnTo>
                    <a:pt x="8" y="21"/>
                  </a:lnTo>
                  <a:lnTo>
                    <a:pt x="6" y="25"/>
                  </a:lnTo>
                  <a:lnTo>
                    <a:pt x="4" y="28"/>
                  </a:lnTo>
                  <a:lnTo>
                    <a:pt x="3" y="33"/>
                  </a:lnTo>
                  <a:lnTo>
                    <a:pt x="1" y="37"/>
                  </a:lnTo>
                  <a:lnTo>
                    <a:pt x="0" y="42"/>
                  </a:lnTo>
                  <a:lnTo>
                    <a:pt x="0" y="47"/>
                  </a:lnTo>
                  <a:lnTo>
                    <a:pt x="0" y="51"/>
                  </a:lnTo>
                  <a:lnTo>
                    <a:pt x="1" y="56"/>
                  </a:lnTo>
                  <a:lnTo>
                    <a:pt x="3" y="60"/>
                  </a:lnTo>
                  <a:lnTo>
                    <a:pt x="4" y="65"/>
                  </a:lnTo>
                  <a:lnTo>
                    <a:pt x="6" y="68"/>
                  </a:lnTo>
                  <a:lnTo>
                    <a:pt x="8" y="72"/>
                  </a:lnTo>
                  <a:lnTo>
                    <a:pt x="11" y="76"/>
                  </a:lnTo>
                  <a:lnTo>
                    <a:pt x="14" y="79"/>
                  </a:lnTo>
                  <a:lnTo>
                    <a:pt x="18" y="82"/>
                  </a:lnTo>
                  <a:lnTo>
                    <a:pt x="21" y="85"/>
                  </a:lnTo>
                  <a:lnTo>
                    <a:pt x="24" y="87"/>
                  </a:lnTo>
                  <a:lnTo>
                    <a:pt x="28" y="89"/>
                  </a:lnTo>
                  <a:lnTo>
                    <a:pt x="33" y="90"/>
                  </a:lnTo>
                  <a:lnTo>
                    <a:pt x="37" y="91"/>
                  </a:lnTo>
                  <a:lnTo>
                    <a:pt x="42" y="93"/>
                  </a:lnTo>
                  <a:lnTo>
                    <a:pt x="46" y="93"/>
                  </a:lnTo>
                  <a:lnTo>
                    <a:pt x="51" y="93"/>
                  </a:lnTo>
                  <a:lnTo>
                    <a:pt x="56" y="91"/>
                  </a:lnTo>
                  <a:lnTo>
                    <a:pt x="60" y="90"/>
                  </a:lnTo>
                  <a:lnTo>
                    <a:pt x="65" y="89"/>
                  </a:lnTo>
                  <a:lnTo>
                    <a:pt x="68" y="87"/>
                  </a:lnTo>
                  <a:lnTo>
                    <a:pt x="72" y="85"/>
                  </a:lnTo>
                  <a:lnTo>
                    <a:pt x="75" y="82"/>
                  </a:lnTo>
                  <a:lnTo>
                    <a:pt x="79" y="79"/>
                  </a:lnTo>
                  <a:lnTo>
                    <a:pt x="82" y="76"/>
                  </a:lnTo>
                  <a:lnTo>
                    <a:pt x="84" y="72"/>
                  </a:lnTo>
                  <a:lnTo>
                    <a:pt x="87" y="68"/>
                  </a:lnTo>
                  <a:lnTo>
                    <a:pt x="89" y="65"/>
                  </a:lnTo>
                  <a:lnTo>
                    <a:pt x="90" y="60"/>
                  </a:lnTo>
                  <a:lnTo>
                    <a:pt x="91" y="56"/>
                  </a:lnTo>
                  <a:lnTo>
                    <a:pt x="92" y="51"/>
                  </a:lnTo>
                  <a:lnTo>
                    <a:pt x="92" y="47"/>
                  </a:lnTo>
                  <a:close/>
                </a:path>
              </a:pathLst>
            </a:custGeom>
            <a:solidFill>
              <a:srgbClr val="0000FF"/>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73" name="Freeform 130"/>
            <p:cNvSpPr/>
            <p:nvPr/>
          </p:nvSpPr>
          <p:spPr bwMode="auto">
            <a:xfrm>
              <a:off x="3771" y="2067"/>
              <a:ext cx="46" cy="46"/>
            </a:xfrm>
            <a:custGeom>
              <a:avLst/>
              <a:gdLst>
                <a:gd name="T0" fmla="*/ 3 w 92"/>
                <a:gd name="T1" fmla="*/ 1 h 93"/>
                <a:gd name="T2" fmla="*/ 3 w 92"/>
                <a:gd name="T3" fmla="*/ 1 h 93"/>
                <a:gd name="T4" fmla="*/ 3 w 92"/>
                <a:gd name="T5" fmla="*/ 0 h 93"/>
                <a:gd name="T6" fmla="*/ 3 w 92"/>
                <a:gd name="T7" fmla="*/ 0 h 93"/>
                <a:gd name="T8" fmla="*/ 3 w 92"/>
                <a:gd name="T9" fmla="*/ 0 h 93"/>
                <a:gd name="T10" fmla="*/ 3 w 92"/>
                <a:gd name="T11" fmla="*/ 0 h 93"/>
                <a:gd name="T12" fmla="*/ 1 w 92"/>
                <a:gd name="T13" fmla="*/ 0 h 93"/>
                <a:gd name="T14" fmla="*/ 1 w 92"/>
                <a:gd name="T15" fmla="*/ 0 h 93"/>
                <a:gd name="T16" fmla="*/ 1 w 92"/>
                <a:gd name="T17" fmla="*/ 0 h 93"/>
                <a:gd name="T18" fmla="*/ 1 w 92"/>
                <a:gd name="T19" fmla="*/ 0 h 93"/>
                <a:gd name="T20" fmla="*/ 1 w 92"/>
                <a:gd name="T21" fmla="*/ 0 h 93"/>
                <a:gd name="T22" fmla="*/ 1 w 92"/>
                <a:gd name="T23" fmla="*/ 0 h 93"/>
                <a:gd name="T24" fmla="*/ 1 w 92"/>
                <a:gd name="T25" fmla="*/ 0 h 93"/>
                <a:gd name="T26" fmla="*/ 1 w 92"/>
                <a:gd name="T27" fmla="*/ 0 h 93"/>
                <a:gd name="T28" fmla="*/ 1 w 92"/>
                <a:gd name="T29" fmla="*/ 1 h 93"/>
                <a:gd name="T30" fmla="*/ 0 w 92"/>
                <a:gd name="T31" fmla="*/ 1 h 93"/>
                <a:gd name="T32" fmla="*/ 0 w 92"/>
                <a:gd name="T33" fmla="*/ 1 h 93"/>
                <a:gd name="T34" fmla="*/ 1 w 92"/>
                <a:gd name="T35" fmla="*/ 1 h 93"/>
                <a:gd name="T36" fmla="*/ 1 w 92"/>
                <a:gd name="T37" fmla="*/ 2 h 93"/>
                <a:gd name="T38" fmla="*/ 1 w 92"/>
                <a:gd name="T39" fmla="*/ 2 h 93"/>
                <a:gd name="T40" fmla="*/ 1 w 92"/>
                <a:gd name="T41" fmla="*/ 2 h 93"/>
                <a:gd name="T42" fmla="*/ 1 w 92"/>
                <a:gd name="T43" fmla="*/ 2 h 93"/>
                <a:gd name="T44" fmla="*/ 1 w 92"/>
                <a:gd name="T45" fmla="*/ 2 h 93"/>
                <a:gd name="T46" fmla="*/ 1 w 92"/>
                <a:gd name="T47" fmla="*/ 2 h 93"/>
                <a:gd name="T48" fmla="*/ 1 w 92"/>
                <a:gd name="T49" fmla="*/ 2 h 93"/>
                <a:gd name="T50" fmla="*/ 1 w 92"/>
                <a:gd name="T51" fmla="*/ 2 h 93"/>
                <a:gd name="T52" fmla="*/ 3 w 92"/>
                <a:gd name="T53" fmla="*/ 2 h 93"/>
                <a:gd name="T54" fmla="*/ 3 w 92"/>
                <a:gd name="T55" fmla="*/ 2 h 93"/>
                <a:gd name="T56" fmla="*/ 3 w 92"/>
                <a:gd name="T57" fmla="*/ 2 h 93"/>
                <a:gd name="T58" fmla="*/ 3 w 92"/>
                <a:gd name="T59" fmla="*/ 2 h 93"/>
                <a:gd name="T60" fmla="*/ 3 w 92"/>
                <a:gd name="T61" fmla="*/ 1 h 93"/>
                <a:gd name="T62" fmla="*/ 3 w 92"/>
                <a:gd name="T63" fmla="*/ 1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3"/>
                <a:gd name="T98" fmla="*/ 92 w 92"/>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3">
                  <a:moveTo>
                    <a:pt x="92" y="47"/>
                  </a:moveTo>
                  <a:lnTo>
                    <a:pt x="92" y="42"/>
                  </a:lnTo>
                  <a:lnTo>
                    <a:pt x="91" y="37"/>
                  </a:lnTo>
                  <a:lnTo>
                    <a:pt x="90" y="33"/>
                  </a:lnTo>
                  <a:lnTo>
                    <a:pt x="89" y="28"/>
                  </a:lnTo>
                  <a:lnTo>
                    <a:pt x="87" y="25"/>
                  </a:lnTo>
                  <a:lnTo>
                    <a:pt x="84" y="21"/>
                  </a:lnTo>
                  <a:lnTo>
                    <a:pt x="82" y="18"/>
                  </a:lnTo>
                  <a:lnTo>
                    <a:pt x="79" y="14"/>
                  </a:lnTo>
                  <a:lnTo>
                    <a:pt x="75" y="11"/>
                  </a:lnTo>
                  <a:lnTo>
                    <a:pt x="72" y="9"/>
                  </a:lnTo>
                  <a:lnTo>
                    <a:pt x="68" y="6"/>
                  </a:lnTo>
                  <a:lnTo>
                    <a:pt x="65" y="4"/>
                  </a:lnTo>
                  <a:lnTo>
                    <a:pt x="60" y="3"/>
                  </a:lnTo>
                  <a:lnTo>
                    <a:pt x="56" y="2"/>
                  </a:lnTo>
                  <a:lnTo>
                    <a:pt x="51" y="0"/>
                  </a:lnTo>
                  <a:lnTo>
                    <a:pt x="46" y="0"/>
                  </a:lnTo>
                  <a:lnTo>
                    <a:pt x="42" y="0"/>
                  </a:lnTo>
                  <a:lnTo>
                    <a:pt x="37" y="2"/>
                  </a:lnTo>
                  <a:lnTo>
                    <a:pt x="33" y="3"/>
                  </a:lnTo>
                  <a:lnTo>
                    <a:pt x="28" y="4"/>
                  </a:lnTo>
                  <a:lnTo>
                    <a:pt x="24" y="6"/>
                  </a:lnTo>
                  <a:lnTo>
                    <a:pt x="21" y="9"/>
                  </a:lnTo>
                  <a:lnTo>
                    <a:pt x="18" y="11"/>
                  </a:lnTo>
                  <a:lnTo>
                    <a:pt x="14" y="14"/>
                  </a:lnTo>
                  <a:lnTo>
                    <a:pt x="11" y="18"/>
                  </a:lnTo>
                  <a:lnTo>
                    <a:pt x="8" y="21"/>
                  </a:lnTo>
                  <a:lnTo>
                    <a:pt x="6" y="25"/>
                  </a:lnTo>
                  <a:lnTo>
                    <a:pt x="4" y="28"/>
                  </a:lnTo>
                  <a:lnTo>
                    <a:pt x="3" y="33"/>
                  </a:lnTo>
                  <a:lnTo>
                    <a:pt x="1" y="37"/>
                  </a:lnTo>
                  <a:lnTo>
                    <a:pt x="0" y="42"/>
                  </a:lnTo>
                  <a:lnTo>
                    <a:pt x="0" y="47"/>
                  </a:lnTo>
                  <a:lnTo>
                    <a:pt x="0" y="51"/>
                  </a:lnTo>
                  <a:lnTo>
                    <a:pt x="1" y="56"/>
                  </a:lnTo>
                  <a:lnTo>
                    <a:pt x="3" y="60"/>
                  </a:lnTo>
                  <a:lnTo>
                    <a:pt x="4" y="65"/>
                  </a:lnTo>
                  <a:lnTo>
                    <a:pt x="6" y="68"/>
                  </a:lnTo>
                  <a:lnTo>
                    <a:pt x="8" y="72"/>
                  </a:lnTo>
                  <a:lnTo>
                    <a:pt x="11" y="76"/>
                  </a:lnTo>
                  <a:lnTo>
                    <a:pt x="14" y="79"/>
                  </a:lnTo>
                  <a:lnTo>
                    <a:pt x="18" y="82"/>
                  </a:lnTo>
                  <a:lnTo>
                    <a:pt x="21" y="85"/>
                  </a:lnTo>
                  <a:lnTo>
                    <a:pt x="24" y="87"/>
                  </a:lnTo>
                  <a:lnTo>
                    <a:pt x="28" y="89"/>
                  </a:lnTo>
                  <a:lnTo>
                    <a:pt x="33" y="90"/>
                  </a:lnTo>
                  <a:lnTo>
                    <a:pt x="37" y="91"/>
                  </a:lnTo>
                  <a:lnTo>
                    <a:pt x="42" y="93"/>
                  </a:lnTo>
                  <a:lnTo>
                    <a:pt x="46" y="93"/>
                  </a:lnTo>
                  <a:lnTo>
                    <a:pt x="51" y="93"/>
                  </a:lnTo>
                  <a:lnTo>
                    <a:pt x="56" y="91"/>
                  </a:lnTo>
                  <a:lnTo>
                    <a:pt x="60" y="90"/>
                  </a:lnTo>
                  <a:lnTo>
                    <a:pt x="65" y="89"/>
                  </a:lnTo>
                  <a:lnTo>
                    <a:pt x="68" y="87"/>
                  </a:lnTo>
                  <a:lnTo>
                    <a:pt x="72" y="85"/>
                  </a:lnTo>
                  <a:lnTo>
                    <a:pt x="75" y="82"/>
                  </a:lnTo>
                  <a:lnTo>
                    <a:pt x="79" y="79"/>
                  </a:lnTo>
                  <a:lnTo>
                    <a:pt x="82" y="76"/>
                  </a:lnTo>
                  <a:lnTo>
                    <a:pt x="84" y="72"/>
                  </a:lnTo>
                  <a:lnTo>
                    <a:pt x="87" y="68"/>
                  </a:lnTo>
                  <a:lnTo>
                    <a:pt x="89" y="65"/>
                  </a:lnTo>
                  <a:lnTo>
                    <a:pt x="90" y="60"/>
                  </a:lnTo>
                  <a:lnTo>
                    <a:pt x="91" y="56"/>
                  </a:lnTo>
                  <a:lnTo>
                    <a:pt x="92" y="51"/>
                  </a:lnTo>
                  <a:lnTo>
                    <a:pt x="92" y="47"/>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74" name="Freeform 131"/>
            <p:cNvSpPr/>
            <p:nvPr/>
          </p:nvSpPr>
          <p:spPr bwMode="auto">
            <a:xfrm>
              <a:off x="4071" y="1837"/>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6"/>
                  </a:lnTo>
                  <a:lnTo>
                    <a:pt x="90" y="32"/>
                  </a:lnTo>
                  <a:lnTo>
                    <a:pt x="89" y="27"/>
                  </a:lnTo>
                  <a:lnTo>
                    <a:pt x="86" y="24"/>
                  </a:lnTo>
                  <a:lnTo>
                    <a:pt x="84" y="20"/>
                  </a:lnTo>
                  <a:lnTo>
                    <a:pt x="82" y="17"/>
                  </a:lnTo>
                  <a:lnTo>
                    <a:pt x="78" y="13"/>
                  </a:lnTo>
                  <a:lnTo>
                    <a:pt x="75" y="10"/>
                  </a:lnTo>
                  <a:lnTo>
                    <a:pt x="71" y="8"/>
                  </a:lnTo>
                  <a:lnTo>
                    <a:pt x="68" y="5"/>
                  </a:lnTo>
                  <a:lnTo>
                    <a:pt x="64" y="3"/>
                  </a:lnTo>
                  <a:lnTo>
                    <a:pt x="60" y="2"/>
                  </a:lnTo>
                  <a:lnTo>
                    <a:pt x="55" y="1"/>
                  </a:lnTo>
                  <a:lnTo>
                    <a:pt x="50" y="0"/>
                  </a:lnTo>
                  <a:lnTo>
                    <a:pt x="46" y="0"/>
                  </a:lnTo>
                  <a:lnTo>
                    <a:pt x="41" y="0"/>
                  </a:lnTo>
                  <a:lnTo>
                    <a:pt x="37" y="1"/>
                  </a:lnTo>
                  <a:lnTo>
                    <a:pt x="32" y="2"/>
                  </a:lnTo>
                  <a:lnTo>
                    <a:pt x="27" y="3"/>
                  </a:lnTo>
                  <a:lnTo>
                    <a:pt x="24" y="5"/>
                  </a:lnTo>
                  <a:lnTo>
                    <a:pt x="20" y="8"/>
                  </a:lnTo>
                  <a:lnTo>
                    <a:pt x="17" y="10"/>
                  </a:lnTo>
                  <a:lnTo>
                    <a:pt x="14" y="13"/>
                  </a:lnTo>
                  <a:lnTo>
                    <a:pt x="10" y="17"/>
                  </a:lnTo>
                  <a:lnTo>
                    <a:pt x="8" y="20"/>
                  </a:lnTo>
                  <a:lnTo>
                    <a:pt x="6" y="24"/>
                  </a:lnTo>
                  <a:lnTo>
                    <a:pt x="3" y="27"/>
                  </a:lnTo>
                  <a:lnTo>
                    <a:pt x="2" y="32"/>
                  </a:lnTo>
                  <a:lnTo>
                    <a:pt x="1" y="36"/>
                  </a:lnTo>
                  <a:lnTo>
                    <a:pt x="0" y="41"/>
                  </a:lnTo>
                  <a:lnTo>
                    <a:pt x="0" y="46"/>
                  </a:lnTo>
                  <a:lnTo>
                    <a:pt x="0" y="50"/>
                  </a:lnTo>
                  <a:lnTo>
                    <a:pt x="1" y="55"/>
                  </a:lnTo>
                  <a:lnTo>
                    <a:pt x="2" y="60"/>
                  </a:lnTo>
                  <a:lnTo>
                    <a:pt x="3" y="64"/>
                  </a:lnTo>
                  <a:lnTo>
                    <a:pt x="6" y="68"/>
                  </a:lnTo>
                  <a:lnTo>
                    <a:pt x="8" y="71"/>
                  </a:lnTo>
                  <a:lnTo>
                    <a:pt x="10" y="76"/>
                  </a:lnTo>
                  <a:lnTo>
                    <a:pt x="14" y="78"/>
                  </a:lnTo>
                  <a:lnTo>
                    <a:pt x="17" y="81"/>
                  </a:lnTo>
                  <a:lnTo>
                    <a:pt x="20" y="84"/>
                  </a:lnTo>
                  <a:lnTo>
                    <a:pt x="24" y="86"/>
                  </a:lnTo>
                  <a:lnTo>
                    <a:pt x="27" y="88"/>
                  </a:lnTo>
                  <a:lnTo>
                    <a:pt x="32" y="89"/>
                  </a:lnTo>
                  <a:lnTo>
                    <a:pt x="37" y="91"/>
                  </a:lnTo>
                  <a:lnTo>
                    <a:pt x="41" y="92"/>
                  </a:lnTo>
                  <a:lnTo>
                    <a:pt x="46" y="92"/>
                  </a:lnTo>
                  <a:lnTo>
                    <a:pt x="50" y="92"/>
                  </a:lnTo>
                  <a:lnTo>
                    <a:pt x="55" y="91"/>
                  </a:lnTo>
                  <a:lnTo>
                    <a:pt x="60" y="89"/>
                  </a:lnTo>
                  <a:lnTo>
                    <a:pt x="64" y="88"/>
                  </a:lnTo>
                  <a:lnTo>
                    <a:pt x="68" y="86"/>
                  </a:lnTo>
                  <a:lnTo>
                    <a:pt x="71" y="84"/>
                  </a:lnTo>
                  <a:lnTo>
                    <a:pt x="75" y="81"/>
                  </a:lnTo>
                  <a:lnTo>
                    <a:pt x="78" y="78"/>
                  </a:lnTo>
                  <a:lnTo>
                    <a:pt x="82" y="76"/>
                  </a:lnTo>
                  <a:lnTo>
                    <a:pt x="84" y="71"/>
                  </a:lnTo>
                  <a:lnTo>
                    <a:pt x="86" y="68"/>
                  </a:lnTo>
                  <a:lnTo>
                    <a:pt x="89" y="64"/>
                  </a:lnTo>
                  <a:lnTo>
                    <a:pt x="90" y="60"/>
                  </a:lnTo>
                  <a:lnTo>
                    <a:pt x="91" y="55"/>
                  </a:lnTo>
                  <a:lnTo>
                    <a:pt x="92" y="50"/>
                  </a:lnTo>
                  <a:lnTo>
                    <a:pt x="92" y="46"/>
                  </a:lnTo>
                  <a:close/>
                </a:path>
              </a:pathLst>
            </a:custGeom>
            <a:solidFill>
              <a:srgbClr val="FFFF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75" name="Freeform 132"/>
            <p:cNvSpPr/>
            <p:nvPr/>
          </p:nvSpPr>
          <p:spPr bwMode="auto">
            <a:xfrm>
              <a:off x="4071" y="1837"/>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6"/>
                  </a:lnTo>
                  <a:lnTo>
                    <a:pt x="90" y="32"/>
                  </a:lnTo>
                  <a:lnTo>
                    <a:pt x="89" y="27"/>
                  </a:lnTo>
                  <a:lnTo>
                    <a:pt x="86" y="24"/>
                  </a:lnTo>
                  <a:lnTo>
                    <a:pt x="84" y="20"/>
                  </a:lnTo>
                  <a:lnTo>
                    <a:pt x="82" y="17"/>
                  </a:lnTo>
                  <a:lnTo>
                    <a:pt x="78" y="13"/>
                  </a:lnTo>
                  <a:lnTo>
                    <a:pt x="75" y="10"/>
                  </a:lnTo>
                  <a:lnTo>
                    <a:pt x="71" y="8"/>
                  </a:lnTo>
                  <a:lnTo>
                    <a:pt x="68" y="5"/>
                  </a:lnTo>
                  <a:lnTo>
                    <a:pt x="64" y="3"/>
                  </a:lnTo>
                  <a:lnTo>
                    <a:pt x="60" y="2"/>
                  </a:lnTo>
                  <a:lnTo>
                    <a:pt x="55" y="1"/>
                  </a:lnTo>
                  <a:lnTo>
                    <a:pt x="50" y="0"/>
                  </a:lnTo>
                  <a:lnTo>
                    <a:pt x="46" y="0"/>
                  </a:lnTo>
                  <a:lnTo>
                    <a:pt x="41" y="0"/>
                  </a:lnTo>
                  <a:lnTo>
                    <a:pt x="37" y="1"/>
                  </a:lnTo>
                  <a:lnTo>
                    <a:pt x="32" y="2"/>
                  </a:lnTo>
                  <a:lnTo>
                    <a:pt x="27" y="3"/>
                  </a:lnTo>
                  <a:lnTo>
                    <a:pt x="24" y="5"/>
                  </a:lnTo>
                  <a:lnTo>
                    <a:pt x="20" y="8"/>
                  </a:lnTo>
                  <a:lnTo>
                    <a:pt x="17" y="10"/>
                  </a:lnTo>
                  <a:lnTo>
                    <a:pt x="14" y="13"/>
                  </a:lnTo>
                  <a:lnTo>
                    <a:pt x="10" y="17"/>
                  </a:lnTo>
                  <a:lnTo>
                    <a:pt x="8" y="20"/>
                  </a:lnTo>
                  <a:lnTo>
                    <a:pt x="6" y="24"/>
                  </a:lnTo>
                  <a:lnTo>
                    <a:pt x="3" y="27"/>
                  </a:lnTo>
                  <a:lnTo>
                    <a:pt x="2" y="32"/>
                  </a:lnTo>
                  <a:lnTo>
                    <a:pt x="1" y="36"/>
                  </a:lnTo>
                  <a:lnTo>
                    <a:pt x="0" y="41"/>
                  </a:lnTo>
                  <a:lnTo>
                    <a:pt x="0" y="46"/>
                  </a:lnTo>
                  <a:lnTo>
                    <a:pt x="0" y="50"/>
                  </a:lnTo>
                  <a:lnTo>
                    <a:pt x="1" y="55"/>
                  </a:lnTo>
                  <a:lnTo>
                    <a:pt x="2" y="60"/>
                  </a:lnTo>
                  <a:lnTo>
                    <a:pt x="3" y="64"/>
                  </a:lnTo>
                  <a:lnTo>
                    <a:pt x="6" y="68"/>
                  </a:lnTo>
                  <a:lnTo>
                    <a:pt x="8" y="71"/>
                  </a:lnTo>
                  <a:lnTo>
                    <a:pt x="10" y="76"/>
                  </a:lnTo>
                  <a:lnTo>
                    <a:pt x="14" y="78"/>
                  </a:lnTo>
                  <a:lnTo>
                    <a:pt x="17" y="81"/>
                  </a:lnTo>
                  <a:lnTo>
                    <a:pt x="20" y="84"/>
                  </a:lnTo>
                  <a:lnTo>
                    <a:pt x="24" y="86"/>
                  </a:lnTo>
                  <a:lnTo>
                    <a:pt x="27" y="88"/>
                  </a:lnTo>
                  <a:lnTo>
                    <a:pt x="32" y="89"/>
                  </a:lnTo>
                  <a:lnTo>
                    <a:pt x="37" y="91"/>
                  </a:lnTo>
                  <a:lnTo>
                    <a:pt x="41" y="92"/>
                  </a:lnTo>
                  <a:lnTo>
                    <a:pt x="46" y="92"/>
                  </a:lnTo>
                  <a:lnTo>
                    <a:pt x="50" y="92"/>
                  </a:lnTo>
                  <a:lnTo>
                    <a:pt x="55" y="91"/>
                  </a:lnTo>
                  <a:lnTo>
                    <a:pt x="60" y="89"/>
                  </a:lnTo>
                  <a:lnTo>
                    <a:pt x="64" y="88"/>
                  </a:lnTo>
                  <a:lnTo>
                    <a:pt x="68" y="86"/>
                  </a:lnTo>
                  <a:lnTo>
                    <a:pt x="71" y="84"/>
                  </a:lnTo>
                  <a:lnTo>
                    <a:pt x="75" y="81"/>
                  </a:lnTo>
                  <a:lnTo>
                    <a:pt x="78" y="78"/>
                  </a:lnTo>
                  <a:lnTo>
                    <a:pt x="82" y="76"/>
                  </a:lnTo>
                  <a:lnTo>
                    <a:pt x="84" y="71"/>
                  </a:lnTo>
                  <a:lnTo>
                    <a:pt x="86" y="68"/>
                  </a:lnTo>
                  <a:lnTo>
                    <a:pt x="89" y="64"/>
                  </a:lnTo>
                  <a:lnTo>
                    <a:pt x="90" y="60"/>
                  </a:lnTo>
                  <a:lnTo>
                    <a:pt x="91" y="55"/>
                  </a:lnTo>
                  <a:lnTo>
                    <a:pt x="92" y="50"/>
                  </a:lnTo>
                  <a:lnTo>
                    <a:pt x="92" y="46"/>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76" name="Freeform 133"/>
            <p:cNvSpPr/>
            <p:nvPr/>
          </p:nvSpPr>
          <p:spPr bwMode="auto">
            <a:xfrm>
              <a:off x="3499" y="2058"/>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90" y="32"/>
                  </a:lnTo>
                  <a:lnTo>
                    <a:pt x="89" y="28"/>
                  </a:lnTo>
                  <a:lnTo>
                    <a:pt x="87" y="24"/>
                  </a:lnTo>
                  <a:lnTo>
                    <a:pt x="84" y="21"/>
                  </a:lnTo>
                  <a:lnTo>
                    <a:pt x="82" y="17"/>
                  </a:lnTo>
                  <a:lnTo>
                    <a:pt x="79" y="14"/>
                  </a:lnTo>
                  <a:lnTo>
                    <a:pt x="75" y="10"/>
                  </a:lnTo>
                  <a:lnTo>
                    <a:pt x="72" y="8"/>
                  </a:lnTo>
                  <a:lnTo>
                    <a:pt x="68" y="6"/>
                  </a:lnTo>
                  <a:lnTo>
                    <a:pt x="64" y="3"/>
                  </a:lnTo>
                  <a:lnTo>
                    <a:pt x="60" y="2"/>
                  </a:lnTo>
                  <a:lnTo>
                    <a:pt x="55" y="1"/>
                  </a:lnTo>
                  <a:lnTo>
                    <a:pt x="51" y="0"/>
                  </a:lnTo>
                  <a:lnTo>
                    <a:pt x="46" y="0"/>
                  </a:lnTo>
                  <a:lnTo>
                    <a:pt x="42" y="0"/>
                  </a:lnTo>
                  <a:lnTo>
                    <a:pt x="37" y="1"/>
                  </a:lnTo>
                  <a:lnTo>
                    <a:pt x="32" y="2"/>
                  </a:lnTo>
                  <a:lnTo>
                    <a:pt x="28" y="3"/>
                  </a:lnTo>
                  <a:lnTo>
                    <a:pt x="24" y="6"/>
                  </a:lnTo>
                  <a:lnTo>
                    <a:pt x="21" y="8"/>
                  </a:lnTo>
                  <a:lnTo>
                    <a:pt x="16" y="10"/>
                  </a:lnTo>
                  <a:lnTo>
                    <a:pt x="14" y="14"/>
                  </a:lnTo>
                  <a:lnTo>
                    <a:pt x="11" y="17"/>
                  </a:lnTo>
                  <a:lnTo>
                    <a:pt x="8" y="21"/>
                  </a:lnTo>
                  <a:lnTo>
                    <a:pt x="6" y="24"/>
                  </a:lnTo>
                  <a:lnTo>
                    <a:pt x="4" y="28"/>
                  </a:lnTo>
                  <a:lnTo>
                    <a:pt x="2" y="32"/>
                  </a:lnTo>
                  <a:lnTo>
                    <a:pt x="1" y="37"/>
                  </a:lnTo>
                  <a:lnTo>
                    <a:pt x="0" y="41"/>
                  </a:lnTo>
                  <a:lnTo>
                    <a:pt x="0" y="46"/>
                  </a:lnTo>
                  <a:lnTo>
                    <a:pt x="0" y="51"/>
                  </a:lnTo>
                  <a:lnTo>
                    <a:pt x="1" y="55"/>
                  </a:lnTo>
                  <a:lnTo>
                    <a:pt x="2" y="60"/>
                  </a:lnTo>
                  <a:lnTo>
                    <a:pt x="4" y="65"/>
                  </a:lnTo>
                  <a:lnTo>
                    <a:pt x="6" y="68"/>
                  </a:lnTo>
                  <a:lnTo>
                    <a:pt x="8" y="71"/>
                  </a:lnTo>
                  <a:lnTo>
                    <a:pt x="11" y="75"/>
                  </a:lnTo>
                  <a:lnTo>
                    <a:pt x="14" y="78"/>
                  </a:lnTo>
                  <a:lnTo>
                    <a:pt x="16" y="82"/>
                  </a:lnTo>
                  <a:lnTo>
                    <a:pt x="21" y="84"/>
                  </a:lnTo>
                  <a:lnTo>
                    <a:pt x="24" y="86"/>
                  </a:lnTo>
                  <a:lnTo>
                    <a:pt x="28" y="89"/>
                  </a:lnTo>
                  <a:lnTo>
                    <a:pt x="32" y="90"/>
                  </a:lnTo>
                  <a:lnTo>
                    <a:pt x="37" y="91"/>
                  </a:lnTo>
                  <a:lnTo>
                    <a:pt x="42" y="92"/>
                  </a:lnTo>
                  <a:lnTo>
                    <a:pt x="46" y="92"/>
                  </a:lnTo>
                  <a:lnTo>
                    <a:pt x="51" y="92"/>
                  </a:lnTo>
                  <a:lnTo>
                    <a:pt x="55" y="91"/>
                  </a:lnTo>
                  <a:lnTo>
                    <a:pt x="60" y="90"/>
                  </a:lnTo>
                  <a:lnTo>
                    <a:pt x="64" y="89"/>
                  </a:lnTo>
                  <a:lnTo>
                    <a:pt x="68" y="86"/>
                  </a:lnTo>
                  <a:lnTo>
                    <a:pt x="72" y="84"/>
                  </a:lnTo>
                  <a:lnTo>
                    <a:pt x="75" y="82"/>
                  </a:lnTo>
                  <a:lnTo>
                    <a:pt x="79" y="78"/>
                  </a:lnTo>
                  <a:lnTo>
                    <a:pt x="82" y="75"/>
                  </a:lnTo>
                  <a:lnTo>
                    <a:pt x="84" y="71"/>
                  </a:lnTo>
                  <a:lnTo>
                    <a:pt x="87" y="68"/>
                  </a:lnTo>
                  <a:lnTo>
                    <a:pt x="89" y="65"/>
                  </a:lnTo>
                  <a:lnTo>
                    <a:pt x="90" y="60"/>
                  </a:lnTo>
                  <a:lnTo>
                    <a:pt x="91" y="55"/>
                  </a:lnTo>
                  <a:lnTo>
                    <a:pt x="92" y="51"/>
                  </a:lnTo>
                  <a:lnTo>
                    <a:pt x="92" y="46"/>
                  </a:lnTo>
                  <a:close/>
                </a:path>
              </a:pathLst>
            </a:custGeom>
            <a:solidFill>
              <a:srgbClr val="FFFF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77" name="Freeform 134"/>
            <p:cNvSpPr/>
            <p:nvPr/>
          </p:nvSpPr>
          <p:spPr bwMode="auto">
            <a:xfrm>
              <a:off x="3499" y="2058"/>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90" y="32"/>
                  </a:lnTo>
                  <a:lnTo>
                    <a:pt x="89" y="28"/>
                  </a:lnTo>
                  <a:lnTo>
                    <a:pt x="87" y="24"/>
                  </a:lnTo>
                  <a:lnTo>
                    <a:pt x="84" y="21"/>
                  </a:lnTo>
                  <a:lnTo>
                    <a:pt x="82" y="17"/>
                  </a:lnTo>
                  <a:lnTo>
                    <a:pt x="79" y="14"/>
                  </a:lnTo>
                  <a:lnTo>
                    <a:pt x="75" y="10"/>
                  </a:lnTo>
                  <a:lnTo>
                    <a:pt x="72" y="8"/>
                  </a:lnTo>
                  <a:lnTo>
                    <a:pt x="68" y="6"/>
                  </a:lnTo>
                  <a:lnTo>
                    <a:pt x="64" y="3"/>
                  </a:lnTo>
                  <a:lnTo>
                    <a:pt x="60" y="2"/>
                  </a:lnTo>
                  <a:lnTo>
                    <a:pt x="55" y="1"/>
                  </a:lnTo>
                  <a:lnTo>
                    <a:pt x="51" y="0"/>
                  </a:lnTo>
                  <a:lnTo>
                    <a:pt x="46" y="0"/>
                  </a:lnTo>
                  <a:lnTo>
                    <a:pt x="42" y="0"/>
                  </a:lnTo>
                  <a:lnTo>
                    <a:pt x="37" y="1"/>
                  </a:lnTo>
                  <a:lnTo>
                    <a:pt x="32" y="2"/>
                  </a:lnTo>
                  <a:lnTo>
                    <a:pt x="28" y="3"/>
                  </a:lnTo>
                  <a:lnTo>
                    <a:pt x="24" y="6"/>
                  </a:lnTo>
                  <a:lnTo>
                    <a:pt x="21" y="8"/>
                  </a:lnTo>
                  <a:lnTo>
                    <a:pt x="16" y="10"/>
                  </a:lnTo>
                  <a:lnTo>
                    <a:pt x="14" y="14"/>
                  </a:lnTo>
                  <a:lnTo>
                    <a:pt x="11" y="17"/>
                  </a:lnTo>
                  <a:lnTo>
                    <a:pt x="8" y="21"/>
                  </a:lnTo>
                  <a:lnTo>
                    <a:pt x="6" y="24"/>
                  </a:lnTo>
                  <a:lnTo>
                    <a:pt x="4" y="28"/>
                  </a:lnTo>
                  <a:lnTo>
                    <a:pt x="2" y="32"/>
                  </a:lnTo>
                  <a:lnTo>
                    <a:pt x="1" y="37"/>
                  </a:lnTo>
                  <a:lnTo>
                    <a:pt x="0" y="41"/>
                  </a:lnTo>
                  <a:lnTo>
                    <a:pt x="0" y="46"/>
                  </a:lnTo>
                  <a:lnTo>
                    <a:pt x="0" y="51"/>
                  </a:lnTo>
                  <a:lnTo>
                    <a:pt x="1" y="55"/>
                  </a:lnTo>
                  <a:lnTo>
                    <a:pt x="2" y="60"/>
                  </a:lnTo>
                  <a:lnTo>
                    <a:pt x="4" y="65"/>
                  </a:lnTo>
                  <a:lnTo>
                    <a:pt x="6" y="68"/>
                  </a:lnTo>
                  <a:lnTo>
                    <a:pt x="8" y="71"/>
                  </a:lnTo>
                  <a:lnTo>
                    <a:pt x="11" y="75"/>
                  </a:lnTo>
                  <a:lnTo>
                    <a:pt x="14" y="78"/>
                  </a:lnTo>
                  <a:lnTo>
                    <a:pt x="16" y="82"/>
                  </a:lnTo>
                  <a:lnTo>
                    <a:pt x="21" y="84"/>
                  </a:lnTo>
                  <a:lnTo>
                    <a:pt x="24" y="86"/>
                  </a:lnTo>
                  <a:lnTo>
                    <a:pt x="28" y="89"/>
                  </a:lnTo>
                  <a:lnTo>
                    <a:pt x="32" y="90"/>
                  </a:lnTo>
                  <a:lnTo>
                    <a:pt x="37" y="91"/>
                  </a:lnTo>
                  <a:lnTo>
                    <a:pt x="42" y="92"/>
                  </a:lnTo>
                  <a:lnTo>
                    <a:pt x="46" y="92"/>
                  </a:lnTo>
                  <a:lnTo>
                    <a:pt x="51" y="92"/>
                  </a:lnTo>
                  <a:lnTo>
                    <a:pt x="55" y="91"/>
                  </a:lnTo>
                  <a:lnTo>
                    <a:pt x="60" y="90"/>
                  </a:lnTo>
                  <a:lnTo>
                    <a:pt x="64" y="89"/>
                  </a:lnTo>
                  <a:lnTo>
                    <a:pt x="68" y="86"/>
                  </a:lnTo>
                  <a:lnTo>
                    <a:pt x="72" y="84"/>
                  </a:lnTo>
                  <a:lnTo>
                    <a:pt x="75" y="82"/>
                  </a:lnTo>
                  <a:lnTo>
                    <a:pt x="79" y="78"/>
                  </a:lnTo>
                  <a:lnTo>
                    <a:pt x="82" y="75"/>
                  </a:lnTo>
                  <a:lnTo>
                    <a:pt x="84" y="71"/>
                  </a:lnTo>
                  <a:lnTo>
                    <a:pt x="87" y="68"/>
                  </a:lnTo>
                  <a:lnTo>
                    <a:pt x="89" y="65"/>
                  </a:lnTo>
                  <a:lnTo>
                    <a:pt x="90" y="60"/>
                  </a:lnTo>
                  <a:lnTo>
                    <a:pt x="91" y="55"/>
                  </a:lnTo>
                  <a:lnTo>
                    <a:pt x="92" y="51"/>
                  </a:lnTo>
                  <a:lnTo>
                    <a:pt x="92" y="46"/>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78" name="Freeform 135"/>
            <p:cNvSpPr/>
            <p:nvPr/>
          </p:nvSpPr>
          <p:spPr bwMode="auto">
            <a:xfrm>
              <a:off x="3633" y="1330"/>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90" y="32"/>
                  </a:lnTo>
                  <a:lnTo>
                    <a:pt x="88" y="27"/>
                  </a:lnTo>
                  <a:lnTo>
                    <a:pt x="86" y="24"/>
                  </a:lnTo>
                  <a:lnTo>
                    <a:pt x="84" y="21"/>
                  </a:lnTo>
                  <a:lnTo>
                    <a:pt x="81" y="17"/>
                  </a:lnTo>
                  <a:lnTo>
                    <a:pt x="78" y="14"/>
                  </a:lnTo>
                  <a:lnTo>
                    <a:pt x="75" y="10"/>
                  </a:lnTo>
                  <a:lnTo>
                    <a:pt x="71" y="8"/>
                  </a:lnTo>
                  <a:lnTo>
                    <a:pt x="68" y="6"/>
                  </a:lnTo>
                  <a:lnTo>
                    <a:pt x="64" y="3"/>
                  </a:lnTo>
                  <a:lnTo>
                    <a:pt x="60" y="2"/>
                  </a:lnTo>
                  <a:lnTo>
                    <a:pt x="55" y="1"/>
                  </a:lnTo>
                  <a:lnTo>
                    <a:pt x="50" y="0"/>
                  </a:lnTo>
                  <a:lnTo>
                    <a:pt x="46" y="0"/>
                  </a:lnTo>
                  <a:lnTo>
                    <a:pt x="41" y="0"/>
                  </a:lnTo>
                  <a:lnTo>
                    <a:pt x="36" y="1"/>
                  </a:lnTo>
                  <a:lnTo>
                    <a:pt x="32" y="2"/>
                  </a:lnTo>
                  <a:lnTo>
                    <a:pt x="27" y="3"/>
                  </a:lnTo>
                  <a:lnTo>
                    <a:pt x="24" y="6"/>
                  </a:lnTo>
                  <a:lnTo>
                    <a:pt x="20" y="8"/>
                  </a:lnTo>
                  <a:lnTo>
                    <a:pt x="17" y="10"/>
                  </a:lnTo>
                  <a:lnTo>
                    <a:pt x="13" y="14"/>
                  </a:lnTo>
                  <a:lnTo>
                    <a:pt x="10" y="17"/>
                  </a:lnTo>
                  <a:lnTo>
                    <a:pt x="8" y="21"/>
                  </a:lnTo>
                  <a:lnTo>
                    <a:pt x="5" y="24"/>
                  </a:lnTo>
                  <a:lnTo>
                    <a:pt x="3" y="27"/>
                  </a:lnTo>
                  <a:lnTo>
                    <a:pt x="2" y="32"/>
                  </a:lnTo>
                  <a:lnTo>
                    <a:pt x="1" y="37"/>
                  </a:lnTo>
                  <a:lnTo>
                    <a:pt x="0" y="41"/>
                  </a:lnTo>
                  <a:lnTo>
                    <a:pt x="0" y="46"/>
                  </a:lnTo>
                  <a:lnTo>
                    <a:pt x="0" y="51"/>
                  </a:lnTo>
                  <a:lnTo>
                    <a:pt x="1" y="55"/>
                  </a:lnTo>
                  <a:lnTo>
                    <a:pt x="2" y="60"/>
                  </a:lnTo>
                  <a:lnTo>
                    <a:pt x="3" y="64"/>
                  </a:lnTo>
                  <a:lnTo>
                    <a:pt x="5" y="68"/>
                  </a:lnTo>
                  <a:lnTo>
                    <a:pt x="8" y="71"/>
                  </a:lnTo>
                  <a:lnTo>
                    <a:pt x="10" y="76"/>
                  </a:lnTo>
                  <a:lnTo>
                    <a:pt x="13" y="78"/>
                  </a:lnTo>
                  <a:lnTo>
                    <a:pt x="17" y="82"/>
                  </a:lnTo>
                  <a:lnTo>
                    <a:pt x="20" y="84"/>
                  </a:lnTo>
                  <a:lnTo>
                    <a:pt x="24" y="86"/>
                  </a:lnTo>
                  <a:lnTo>
                    <a:pt x="27" y="89"/>
                  </a:lnTo>
                  <a:lnTo>
                    <a:pt x="32" y="90"/>
                  </a:lnTo>
                  <a:lnTo>
                    <a:pt x="36" y="91"/>
                  </a:lnTo>
                  <a:lnTo>
                    <a:pt x="41" y="92"/>
                  </a:lnTo>
                  <a:lnTo>
                    <a:pt x="46" y="92"/>
                  </a:lnTo>
                  <a:lnTo>
                    <a:pt x="50" y="92"/>
                  </a:lnTo>
                  <a:lnTo>
                    <a:pt x="55" y="91"/>
                  </a:lnTo>
                  <a:lnTo>
                    <a:pt x="60" y="90"/>
                  </a:lnTo>
                  <a:lnTo>
                    <a:pt x="64" y="89"/>
                  </a:lnTo>
                  <a:lnTo>
                    <a:pt x="68" y="86"/>
                  </a:lnTo>
                  <a:lnTo>
                    <a:pt x="71" y="84"/>
                  </a:lnTo>
                  <a:lnTo>
                    <a:pt x="75" y="82"/>
                  </a:lnTo>
                  <a:lnTo>
                    <a:pt x="78" y="78"/>
                  </a:lnTo>
                  <a:lnTo>
                    <a:pt x="81" y="76"/>
                  </a:lnTo>
                  <a:lnTo>
                    <a:pt x="84" y="71"/>
                  </a:lnTo>
                  <a:lnTo>
                    <a:pt x="86" y="68"/>
                  </a:lnTo>
                  <a:lnTo>
                    <a:pt x="88" y="64"/>
                  </a:lnTo>
                  <a:lnTo>
                    <a:pt x="90" y="60"/>
                  </a:lnTo>
                  <a:lnTo>
                    <a:pt x="91" y="55"/>
                  </a:lnTo>
                  <a:lnTo>
                    <a:pt x="92" y="51"/>
                  </a:lnTo>
                  <a:lnTo>
                    <a:pt x="92" y="46"/>
                  </a:lnTo>
                  <a:close/>
                </a:path>
              </a:pathLst>
            </a:custGeom>
            <a:solidFill>
              <a:srgbClr val="FFFF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279" name="Freeform 136"/>
            <p:cNvSpPr/>
            <p:nvPr/>
          </p:nvSpPr>
          <p:spPr bwMode="auto">
            <a:xfrm>
              <a:off x="3633" y="1330"/>
              <a:ext cx="46" cy="46"/>
            </a:xfrm>
            <a:custGeom>
              <a:avLst/>
              <a:gdLst>
                <a:gd name="T0" fmla="*/ 3 w 92"/>
                <a:gd name="T1" fmla="*/ 1 h 92"/>
                <a:gd name="T2" fmla="*/ 3 w 92"/>
                <a:gd name="T3" fmla="*/ 1 h 92"/>
                <a:gd name="T4" fmla="*/ 3 w 92"/>
                <a:gd name="T5" fmla="*/ 1 h 92"/>
                <a:gd name="T6" fmla="*/ 3 w 92"/>
                <a:gd name="T7" fmla="*/ 1 h 92"/>
                <a:gd name="T8" fmla="*/ 3 w 92"/>
                <a:gd name="T9" fmla="*/ 1 h 92"/>
                <a:gd name="T10" fmla="*/ 3 w 92"/>
                <a:gd name="T11" fmla="*/ 1 h 92"/>
                <a:gd name="T12" fmla="*/ 1 w 92"/>
                <a:gd name="T13" fmla="*/ 1 h 92"/>
                <a:gd name="T14" fmla="*/ 1 w 92"/>
                <a:gd name="T15" fmla="*/ 0 h 92"/>
                <a:gd name="T16" fmla="*/ 1 w 92"/>
                <a:gd name="T17" fmla="*/ 0 h 92"/>
                <a:gd name="T18" fmla="*/ 1 w 92"/>
                <a:gd name="T19" fmla="*/ 1 h 92"/>
                <a:gd name="T20" fmla="*/ 1 w 92"/>
                <a:gd name="T21" fmla="*/ 1 h 92"/>
                <a:gd name="T22" fmla="*/ 1 w 92"/>
                <a:gd name="T23" fmla="*/ 1 h 92"/>
                <a:gd name="T24" fmla="*/ 1 w 92"/>
                <a:gd name="T25" fmla="*/ 1 h 92"/>
                <a:gd name="T26" fmla="*/ 1 w 92"/>
                <a:gd name="T27" fmla="*/ 1 h 92"/>
                <a:gd name="T28" fmla="*/ 1 w 92"/>
                <a:gd name="T29" fmla="*/ 1 h 92"/>
                <a:gd name="T30" fmla="*/ 0 w 92"/>
                <a:gd name="T31" fmla="*/ 1 h 92"/>
                <a:gd name="T32" fmla="*/ 0 w 92"/>
                <a:gd name="T33" fmla="*/ 1 h 92"/>
                <a:gd name="T34" fmla="*/ 1 w 92"/>
                <a:gd name="T35" fmla="*/ 1 h 92"/>
                <a:gd name="T36" fmla="*/ 1 w 92"/>
                <a:gd name="T37" fmla="*/ 3 h 92"/>
                <a:gd name="T38" fmla="*/ 1 w 92"/>
                <a:gd name="T39" fmla="*/ 3 h 92"/>
                <a:gd name="T40" fmla="*/ 1 w 92"/>
                <a:gd name="T41" fmla="*/ 3 h 92"/>
                <a:gd name="T42" fmla="*/ 1 w 92"/>
                <a:gd name="T43" fmla="*/ 3 h 92"/>
                <a:gd name="T44" fmla="*/ 1 w 92"/>
                <a:gd name="T45" fmla="*/ 3 h 92"/>
                <a:gd name="T46" fmla="*/ 1 w 92"/>
                <a:gd name="T47" fmla="*/ 3 h 92"/>
                <a:gd name="T48" fmla="*/ 1 w 92"/>
                <a:gd name="T49" fmla="*/ 3 h 92"/>
                <a:gd name="T50" fmla="*/ 1 w 92"/>
                <a:gd name="T51" fmla="*/ 3 h 92"/>
                <a:gd name="T52" fmla="*/ 3 w 92"/>
                <a:gd name="T53" fmla="*/ 3 h 92"/>
                <a:gd name="T54" fmla="*/ 3 w 92"/>
                <a:gd name="T55" fmla="*/ 3 h 92"/>
                <a:gd name="T56" fmla="*/ 3 w 92"/>
                <a:gd name="T57" fmla="*/ 3 h 92"/>
                <a:gd name="T58" fmla="*/ 3 w 92"/>
                <a:gd name="T59" fmla="*/ 3 h 92"/>
                <a:gd name="T60" fmla="*/ 3 w 92"/>
                <a:gd name="T61" fmla="*/ 1 h 92"/>
                <a:gd name="T62" fmla="*/ 3 w 92"/>
                <a:gd name="T63" fmla="*/ 1 h 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92"/>
                <a:gd name="T98" fmla="*/ 92 w 92"/>
                <a:gd name="T99" fmla="*/ 92 h 9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92">
                  <a:moveTo>
                    <a:pt x="92" y="46"/>
                  </a:moveTo>
                  <a:lnTo>
                    <a:pt x="92" y="41"/>
                  </a:lnTo>
                  <a:lnTo>
                    <a:pt x="91" y="37"/>
                  </a:lnTo>
                  <a:lnTo>
                    <a:pt x="90" y="32"/>
                  </a:lnTo>
                  <a:lnTo>
                    <a:pt x="88" y="27"/>
                  </a:lnTo>
                  <a:lnTo>
                    <a:pt x="86" y="24"/>
                  </a:lnTo>
                  <a:lnTo>
                    <a:pt x="84" y="21"/>
                  </a:lnTo>
                  <a:lnTo>
                    <a:pt x="81" y="17"/>
                  </a:lnTo>
                  <a:lnTo>
                    <a:pt x="78" y="14"/>
                  </a:lnTo>
                  <a:lnTo>
                    <a:pt x="75" y="10"/>
                  </a:lnTo>
                  <a:lnTo>
                    <a:pt x="71" y="8"/>
                  </a:lnTo>
                  <a:lnTo>
                    <a:pt x="68" y="6"/>
                  </a:lnTo>
                  <a:lnTo>
                    <a:pt x="64" y="3"/>
                  </a:lnTo>
                  <a:lnTo>
                    <a:pt x="60" y="2"/>
                  </a:lnTo>
                  <a:lnTo>
                    <a:pt x="55" y="1"/>
                  </a:lnTo>
                  <a:lnTo>
                    <a:pt x="50" y="0"/>
                  </a:lnTo>
                  <a:lnTo>
                    <a:pt x="46" y="0"/>
                  </a:lnTo>
                  <a:lnTo>
                    <a:pt x="41" y="0"/>
                  </a:lnTo>
                  <a:lnTo>
                    <a:pt x="36" y="1"/>
                  </a:lnTo>
                  <a:lnTo>
                    <a:pt x="32" y="2"/>
                  </a:lnTo>
                  <a:lnTo>
                    <a:pt x="27" y="3"/>
                  </a:lnTo>
                  <a:lnTo>
                    <a:pt x="24" y="6"/>
                  </a:lnTo>
                  <a:lnTo>
                    <a:pt x="20" y="8"/>
                  </a:lnTo>
                  <a:lnTo>
                    <a:pt x="17" y="10"/>
                  </a:lnTo>
                  <a:lnTo>
                    <a:pt x="13" y="14"/>
                  </a:lnTo>
                  <a:lnTo>
                    <a:pt x="10" y="17"/>
                  </a:lnTo>
                  <a:lnTo>
                    <a:pt x="8" y="21"/>
                  </a:lnTo>
                  <a:lnTo>
                    <a:pt x="5" y="24"/>
                  </a:lnTo>
                  <a:lnTo>
                    <a:pt x="3" y="27"/>
                  </a:lnTo>
                  <a:lnTo>
                    <a:pt x="2" y="32"/>
                  </a:lnTo>
                  <a:lnTo>
                    <a:pt x="1" y="37"/>
                  </a:lnTo>
                  <a:lnTo>
                    <a:pt x="0" y="41"/>
                  </a:lnTo>
                  <a:lnTo>
                    <a:pt x="0" y="46"/>
                  </a:lnTo>
                  <a:lnTo>
                    <a:pt x="0" y="51"/>
                  </a:lnTo>
                  <a:lnTo>
                    <a:pt x="1" y="55"/>
                  </a:lnTo>
                  <a:lnTo>
                    <a:pt x="2" y="60"/>
                  </a:lnTo>
                  <a:lnTo>
                    <a:pt x="3" y="64"/>
                  </a:lnTo>
                  <a:lnTo>
                    <a:pt x="5" y="68"/>
                  </a:lnTo>
                  <a:lnTo>
                    <a:pt x="8" y="71"/>
                  </a:lnTo>
                  <a:lnTo>
                    <a:pt x="10" y="76"/>
                  </a:lnTo>
                  <a:lnTo>
                    <a:pt x="13" y="78"/>
                  </a:lnTo>
                  <a:lnTo>
                    <a:pt x="17" y="82"/>
                  </a:lnTo>
                  <a:lnTo>
                    <a:pt x="20" y="84"/>
                  </a:lnTo>
                  <a:lnTo>
                    <a:pt x="24" y="86"/>
                  </a:lnTo>
                  <a:lnTo>
                    <a:pt x="27" y="89"/>
                  </a:lnTo>
                  <a:lnTo>
                    <a:pt x="32" y="90"/>
                  </a:lnTo>
                  <a:lnTo>
                    <a:pt x="36" y="91"/>
                  </a:lnTo>
                  <a:lnTo>
                    <a:pt x="41" y="92"/>
                  </a:lnTo>
                  <a:lnTo>
                    <a:pt x="46" y="92"/>
                  </a:lnTo>
                  <a:lnTo>
                    <a:pt x="50" y="92"/>
                  </a:lnTo>
                  <a:lnTo>
                    <a:pt x="55" y="91"/>
                  </a:lnTo>
                  <a:lnTo>
                    <a:pt x="60" y="90"/>
                  </a:lnTo>
                  <a:lnTo>
                    <a:pt x="64" y="89"/>
                  </a:lnTo>
                  <a:lnTo>
                    <a:pt x="68" y="86"/>
                  </a:lnTo>
                  <a:lnTo>
                    <a:pt x="71" y="84"/>
                  </a:lnTo>
                  <a:lnTo>
                    <a:pt x="75" y="82"/>
                  </a:lnTo>
                  <a:lnTo>
                    <a:pt x="78" y="78"/>
                  </a:lnTo>
                  <a:lnTo>
                    <a:pt x="81" y="76"/>
                  </a:lnTo>
                  <a:lnTo>
                    <a:pt x="84" y="71"/>
                  </a:lnTo>
                  <a:lnTo>
                    <a:pt x="86" y="68"/>
                  </a:lnTo>
                  <a:lnTo>
                    <a:pt x="88" y="64"/>
                  </a:lnTo>
                  <a:lnTo>
                    <a:pt x="90" y="60"/>
                  </a:lnTo>
                  <a:lnTo>
                    <a:pt x="91" y="55"/>
                  </a:lnTo>
                  <a:lnTo>
                    <a:pt x="92" y="51"/>
                  </a:lnTo>
                  <a:lnTo>
                    <a:pt x="92" y="46"/>
                  </a:lnTo>
                </a:path>
              </a:pathLst>
            </a:custGeom>
            <a:noFill/>
            <a:ln w="31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38" name="标题 5"/>
          <p:cNvSpPr>
            <a:spLocks noGrp="1"/>
          </p:cNvSpPr>
          <p:nvPr>
            <p:ph type="title"/>
          </p:nvPr>
        </p:nvSpPr>
        <p:spPr/>
        <p:txBody>
          <a:bodyPr/>
          <a:lstStyle/>
          <a:p>
            <a:r>
              <a:rPr lang="zh-CN" altLang="en-US" dirty="0"/>
              <a:t>顶点的着色</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52674">
                                            <p:txEl>
                                              <p:pRg st="6" end="6"/>
                                            </p:txEl>
                                          </p:spTgt>
                                        </p:tgtEl>
                                        <p:attrNameLst>
                                          <p:attrName>style.visibility</p:attrName>
                                        </p:attrNameLst>
                                      </p:cBhvr>
                                      <p:to>
                                        <p:strVal val="visible"/>
                                      </p:to>
                                    </p:set>
                                    <p:animEffect transition="in" filter="blinds(horizontal)">
                                      <p:cBhvr>
                                        <p:cTn id="7" dur="500"/>
                                        <p:tgtEl>
                                          <p:spTgt spid="1052674">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52674">
                                            <p:txEl>
                                              <p:pRg st="7" end="7"/>
                                            </p:txEl>
                                          </p:spTgt>
                                        </p:tgtEl>
                                        <p:attrNameLst>
                                          <p:attrName>style.visibility</p:attrName>
                                        </p:attrNameLst>
                                      </p:cBhvr>
                                      <p:to>
                                        <p:strVal val="visible"/>
                                      </p:to>
                                    </p:set>
                                    <p:animEffect transition="in" filter="blinds(horizontal)">
                                      <p:cBhvr>
                                        <p:cTn id="10" dur="500"/>
                                        <p:tgtEl>
                                          <p:spTgt spid="105267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52674">
                                            <p:txEl>
                                              <p:pRg st="8" end="8"/>
                                            </p:txEl>
                                          </p:spTgt>
                                        </p:tgtEl>
                                        <p:attrNameLst>
                                          <p:attrName>style.visibility</p:attrName>
                                        </p:attrNameLst>
                                      </p:cBhvr>
                                      <p:to>
                                        <p:strVal val="visible"/>
                                      </p:to>
                                    </p:set>
                                    <p:animEffect transition="in" filter="blinds(horizontal)">
                                      <p:cBhvr>
                                        <p:cTn id="15" dur="500"/>
                                        <p:tgtEl>
                                          <p:spTgt spid="1052674">
                                            <p:txEl>
                                              <p:pRg st="8" end="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52674">
                                            <p:txEl>
                                              <p:pRg st="9" end="9"/>
                                            </p:txEl>
                                          </p:spTgt>
                                        </p:tgtEl>
                                        <p:attrNameLst>
                                          <p:attrName>style.visibility</p:attrName>
                                        </p:attrNameLst>
                                      </p:cBhvr>
                                      <p:to>
                                        <p:strVal val="visible"/>
                                      </p:to>
                                    </p:set>
                                    <p:animEffect transition="in" filter="blinds(horizontal)">
                                      <p:cBhvr>
                                        <p:cTn id="25" dur="500"/>
                                        <p:tgtEl>
                                          <p:spTgt spid="1052674">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052674">
                                            <p:txEl>
                                              <p:pRg st="10" end="10"/>
                                            </p:txEl>
                                          </p:spTgt>
                                        </p:tgtEl>
                                        <p:attrNameLst>
                                          <p:attrName>style.visibility</p:attrName>
                                        </p:attrNameLst>
                                      </p:cBhvr>
                                      <p:to>
                                        <p:strVal val="visible"/>
                                      </p:to>
                                    </p:set>
                                    <p:animEffect transition="in" filter="blinds(horizontal)">
                                      <p:cBhvr>
                                        <p:cTn id="30" dur="500"/>
                                        <p:tgtEl>
                                          <p:spTgt spid="1052674">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052674">
                                            <p:txEl>
                                              <p:pRg st="11" end="11"/>
                                            </p:txEl>
                                          </p:spTgt>
                                        </p:tgtEl>
                                        <p:attrNameLst>
                                          <p:attrName>style.visibility</p:attrName>
                                        </p:attrNameLst>
                                      </p:cBhvr>
                                      <p:to>
                                        <p:strVal val="visible"/>
                                      </p:to>
                                    </p:set>
                                    <p:animEffect transition="in" filter="blinds(horizontal)">
                                      <p:cBhvr>
                                        <p:cTn id="35" dur="500"/>
                                        <p:tgtEl>
                                          <p:spTgt spid="105267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4" name="Rectangle 2"/>
          <p:cNvSpPr>
            <a:spLocks noChangeArrowheads="1"/>
          </p:cNvSpPr>
          <p:nvPr/>
        </p:nvSpPr>
        <p:spPr bwMode="auto">
          <a:xfrm>
            <a:off x="476250" y="1223963"/>
            <a:ext cx="8199438" cy="4681537"/>
          </a:xfrm>
          <a:prstGeom prst="rect">
            <a:avLst/>
          </a:prstGeom>
          <a:noFill/>
          <a:ln w="9525">
            <a:noFill/>
            <a:miter lim="800000"/>
          </a:ln>
        </p:spPr>
        <p:txBody>
          <a:bodyPr/>
          <a:lstStyle/>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例：有</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8</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种化学药品</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A,B,C,D,P,R,S,T</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要放进储藏室保管，出于安全原因，下列各组药品不能储藏在同一室内：</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A-R, A-C, A-T, R-P, P-S, S-T, T-B, B-D, D-C, R-S, R-B, P-D, S-C, S-D,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问储藏这</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8</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种药品至少需要多少房间？请用图论中所学算法和定理分析求解并写出相应算法及针对该题的执行过程，只给出最后答案即使正确也不给分。</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zh-CN"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解：将每种化学药品抽象</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        </a:t>
            </a:r>
            <a:r>
              <a:rPr kumimoji="1" lang="zh-CN"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成一个顶点，不能储</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        </a:t>
            </a:r>
            <a:r>
              <a:rPr kumimoji="1" lang="zh-CN"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藏在同一室内的两顶</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        </a:t>
            </a:r>
            <a:r>
              <a:rPr kumimoji="1" lang="zh-CN"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点用边相连，构成一个</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        </a:t>
            </a:r>
            <a:r>
              <a:rPr kumimoji="1" lang="zh-CN"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图。该问题可以转换成</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        </a:t>
            </a:r>
            <a:r>
              <a:rPr kumimoji="1" lang="zh-CN"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顶点着色问题。</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endParaRPr>
          </a:p>
        </p:txBody>
      </p:sp>
      <p:sp>
        <p:nvSpPr>
          <p:cNvPr id="6149" name="Rectangle 29"/>
          <p:cNvSpPr>
            <a:spLocks noChangeArrowheads="1"/>
          </p:cNvSpPr>
          <p:nvPr/>
        </p:nvSpPr>
        <p:spPr bwMode="auto">
          <a:xfrm>
            <a:off x="0" y="2581275"/>
            <a:ext cx="9144000" cy="0"/>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graphicFrame>
        <p:nvGraphicFramePr>
          <p:cNvPr id="1160220" name="Object 28"/>
          <p:cNvGraphicFramePr>
            <a:graphicFrameLocks noChangeAspect="1"/>
          </p:cNvGraphicFramePr>
          <p:nvPr/>
        </p:nvGraphicFramePr>
        <p:xfrm>
          <a:off x="5148263" y="3573463"/>
          <a:ext cx="3527425" cy="2376487"/>
        </p:xfrm>
        <a:graphic>
          <a:graphicData uri="http://schemas.openxmlformats.org/presentationml/2006/ole">
            <mc:AlternateContent xmlns:mc="http://schemas.openxmlformats.org/markup-compatibility/2006">
              <mc:Choice xmlns:v="urn:schemas-microsoft-com:vml" Requires="v">
                <p:oleObj spid="_x0000_s304166" name="Visio" r:id="rId1" imgW="2533650" imgH="1704975" progId="Visio.Drawing.11">
                  <p:embed/>
                </p:oleObj>
              </mc:Choice>
              <mc:Fallback>
                <p:oleObj name="Visio" r:id="rId1" imgW="2533650" imgH="1704975" progId="Visio.Drawing.11">
                  <p:embed/>
                  <p:pic>
                    <p:nvPicPr>
                      <p:cNvPr id="0" name="Object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3573463"/>
                        <a:ext cx="3527425" cy="237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标题 5"/>
          <p:cNvSpPr>
            <a:spLocks noGrp="1"/>
          </p:cNvSpPr>
          <p:nvPr>
            <p:ph type="title"/>
          </p:nvPr>
        </p:nvSpPr>
        <p:spPr/>
        <p:txBody>
          <a:bodyPr/>
          <a:lstStyle/>
          <a:p>
            <a:r>
              <a:rPr lang="zh-CN" altLang="en-US" dirty="0"/>
              <a:t>顶点的着色</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0194">
                                            <p:txEl>
                                              <p:pRg st="0" end="0"/>
                                            </p:txEl>
                                          </p:spTgt>
                                        </p:tgtEl>
                                        <p:attrNameLst>
                                          <p:attrName>style.visibility</p:attrName>
                                        </p:attrNameLst>
                                      </p:cBhvr>
                                      <p:to>
                                        <p:strVal val="visible"/>
                                      </p:to>
                                    </p:set>
                                    <p:animEffect transition="in" filter="wipe(left)">
                                      <p:cBhvr>
                                        <p:cTn id="7" dur="500"/>
                                        <p:tgtEl>
                                          <p:spTgt spid="11601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0194">
                                            <p:txEl>
                                              <p:pRg st="1" end="1"/>
                                            </p:txEl>
                                          </p:spTgt>
                                        </p:tgtEl>
                                        <p:attrNameLst>
                                          <p:attrName>style.visibility</p:attrName>
                                        </p:attrNameLst>
                                      </p:cBhvr>
                                      <p:to>
                                        <p:strVal val="visible"/>
                                      </p:to>
                                    </p:set>
                                    <p:animEffect transition="in" filter="wipe(left)">
                                      <p:cBhvr>
                                        <p:cTn id="12" dur="500"/>
                                        <p:tgtEl>
                                          <p:spTgt spid="1160194">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60194">
                                            <p:txEl>
                                              <p:pRg st="2" end="2"/>
                                            </p:txEl>
                                          </p:spTgt>
                                        </p:tgtEl>
                                        <p:attrNameLst>
                                          <p:attrName>style.visibility</p:attrName>
                                        </p:attrNameLst>
                                      </p:cBhvr>
                                      <p:to>
                                        <p:strVal val="visible"/>
                                      </p:to>
                                    </p:set>
                                    <p:animEffect transition="in" filter="wipe(left)">
                                      <p:cBhvr>
                                        <p:cTn id="16" dur="500"/>
                                        <p:tgtEl>
                                          <p:spTgt spid="1160194">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160194">
                                            <p:txEl>
                                              <p:pRg st="3" end="3"/>
                                            </p:txEl>
                                          </p:spTgt>
                                        </p:tgtEl>
                                        <p:attrNameLst>
                                          <p:attrName>style.visibility</p:attrName>
                                        </p:attrNameLst>
                                      </p:cBhvr>
                                      <p:to>
                                        <p:strVal val="visible"/>
                                      </p:to>
                                    </p:set>
                                    <p:animEffect transition="in" filter="wipe(left)">
                                      <p:cBhvr>
                                        <p:cTn id="20" dur="500"/>
                                        <p:tgtEl>
                                          <p:spTgt spid="1160194">
                                            <p:txEl>
                                              <p:pRg st="3" end="3"/>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60194">
                                            <p:txEl>
                                              <p:pRg st="4" end="4"/>
                                            </p:txEl>
                                          </p:spTgt>
                                        </p:tgtEl>
                                        <p:attrNameLst>
                                          <p:attrName>style.visibility</p:attrName>
                                        </p:attrNameLst>
                                      </p:cBhvr>
                                      <p:to>
                                        <p:strVal val="visible"/>
                                      </p:to>
                                    </p:set>
                                    <p:animEffect transition="in" filter="wipe(left)">
                                      <p:cBhvr>
                                        <p:cTn id="24" dur="500"/>
                                        <p:tgtEl>
                                          <p:spTgt spid="1160194">
                                            <p:txEl>
                                              <p:pRg st="4" end="4"/>
                                            </p:txEl>
                                          </p:spTgt>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160194">
                                            <p:txEl>
                                              <p:pRg st="5" end="5"/>
                                            </p:txEl>
                                          </p:spTgt>
                                        </p:tgtEl>
                                        <p:attrNameLst>
                                          <p:attrName>style.visibility</p:attrName>
                                        </p:attrNameLst>
                                      </p:cBhvr>
                                      <p:to>
                                        <p:strVal val="visible"/>
                                      </p:to>
                                    </p:set>
                                    <p:animEffect transition="in" filter="wipe(left)">
                                      <p:cBhvr>
                                        <p:cTn id="28" dur="500"/>
                                        <p:tgtEl>
                                          <p:spTgt spid="1160194">
                                            <p:txEl>
                                              <p:pRg st="5" end="5"/>
                                            </p:txEl>
                                          </p:spTgt>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1160194">
                                            <p:txEl>
                                              <p:pRg st="6" end="6"/>
                                            </p:txEl>
                                          </p:spTgt>
                                        </p:tgtEl>
                                        <p:attrNameLst>
                                          <p:attrName>style.visibility</p:attrName>
                                        </p:attrNameLst>
                                      </p:cBhvr>
                                      <p:to>
                                        <p:strVal val="visible"/>
                                      </p:to>
                                    </p:set>
                                    <p:animEffect transition="in" filter="wipe(left)">
                                      <p:cBhvr>
                                        <p:cTn id="32" dur="500"/>
                                        <p:tgtEl>
                                          <p:spTgt spid="116019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60220"/>
                                        </p:tgtEl>
                                        <p:attrNameLst>
                                          <p:attrName>style.visibility</p:attrName>
                                        </p:attrNameLst>
                                      </p:cBhvr>
                                      <p:to>
                                        <p:strVal val="visible"/>
                                      </p:to>
                                    </p:set>
                                    <p:animEffect transition="in" filter="blinds(horizontal)">
                                      <p:cBhvr>
                                        <p:cTn id="37" dur="500"/>
                                        <p:tgtEl>
                                          <p:spTgt spid="1160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0194" grpId="0" autoUpdateAnimBg="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218" name="Rectangle 2"/>
          <p:cNvSpPr>
            <a:spLocks noChangeArrowheads="1"/>
          </p:cNvSpPr>
          <p:nvPr/>
        </p:nvSpPr>
        <p:spPr bwMode="auto">
          <a:xfrm>
            <a:off x="656995" y="1196975"/>
            <a:ext cx="6191250" cy="4681538"/>
          </a:xfrm>
          <a:prstGeom prst="rect">
            <a:avLst/>
          </a:prstGeom>
          <a:noFill/>
          <a:ln w="9525">
            <a:noFill/>
            <a:miter lim="800000"/>
          </a:ln>
        </p:spPr>
        <p:txBody>
          <a:bodyPr/>
          <a:lstStyle/>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anose="05000000000000000000" pitchFamily="2" charset="2"/>
              <a:buNone/>
              <a:defRPr/>
            </a:pP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算法步骤：</a:t>
            </a:r>
            <a:endPar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endParaRPr>
          </a:p>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(1) </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将图中所有点按度数大小递减排列。</a:t>
            </a:r>
            <a:endPar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endParaRPr>
          </a:p>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(2) </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用第一种颜色对第一个点着色</a:t>
            </a: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 </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并且按排列顺序对与前面着色点不相邻的每个点着上同样的颜色。</a:t>
            </a:r>
            <a:endPar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endParaRPr>
          </a:p>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(3) </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用第二种颜色对尚未着色的点重复步骤。</a:t>
            </a:r>
            <a:endPar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endParaRPr>
          </a:p>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(4) </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用第三种颜色继续这种做法</a:t>
            </a: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 </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直到所有的点全部着上色为止。</a:t>
            </a:r>
            <a:endPar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endParaRPr>
          </a:p>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anose="05000000000000000000" pitchFamily="2" charset="2"/>
              <a:buNone/>
              <a:defRPr/>
            </a:pP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解题步骤：</a:t>
            </a:r>
            <a:endPar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endParaRPr>
          </a:p>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(1)	</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将图中所有点按度数大小递减排列，为</a:t>
            </a: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S</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a:t>
            </a: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D</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a:t>
            </a: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R</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a:t>
            </a: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A</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a:t>
            </a: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B</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a:t>
            </a: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C</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a:t>
            </a: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P</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a:t>
            </a: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T</a:t>
            </a:r>
            <a:endPar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endParaRPr>
          </a:p>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(2)	</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对</a:t>
            </a: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S</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及不与之相邻点</a:t>
            </a: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A</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a:t>
            </a: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B</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着</a:t>
            </a: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C1</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色</a:t>
            </a:r>
            <a:endPar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endParaRPr>
          </a:p>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(3)	</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对</a:t>
            </a: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R</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及不与之相邻点</a:t>
            </a: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D</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a:t>
            </a: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T</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着</a:t>
            </a: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C2</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色</a:t>
            </a:r>
            <a:endPar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endParaRPr>
          </a:p>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anose="05000000000000000000" pitchFamily="2" charset="2"/>
              <a:buNone/>
              <a:defRPr/>
            </a:pP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(4)	</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对</a:t>
            </a: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P</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和</a:t>
            </a: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C</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着</a:t>
            </a: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C3</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色</a:t>
            </a:r>
            <a:endPar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endParaRPr>
          </a:p>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anose="05000000000000000000" pitchFamily="2" charset="2"/>
              <a:buNone/>
              <a:defRPr/>
            </a:pP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    故</a:t>
            </a:r>
            <a:r>
              <a:rPr kumimoji="1" lang="en-US" altLang="zh-CN"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3</a:t>
            </a:r>
            <a:r>
              <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种颜色可满足要求；</a:t>
            </a:r>
            <a:endParaRPr kumimoji="1" lang="zh-CN" altLang="en-US" sz="20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MT Extra" panose="05050102010205020202" pitchFamily="18" charset="2"/>
            </a:endParaRPr>
          </a:p>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anose="05000000000000000000" pitchFamily="2" charset="2"/>
              <a:buNone/>
              <a:defRPr/>
            </a:pPr>
            <a:r>
              <a:rPr kumimoji="1" lang="zh-CN" altLang="en-US" sz="20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又因</a:t>
            </a:r>
            <a:r>
              <a:rPr kumimoji="1" lang="en-US" altLang="zh-CN" sz="20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S</a:t>
            </a:r>
            <a:r>
              <a:rPr kumimoji="1" lang="zh-CN" altLang="en-US" sz="20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a:t>
            </a:r>
            <a:r>
              <a:rPr kumimoji="1" lang="en-US" altLang="zh-CN" sz="20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D</a:t>
            </a:r>
            <a:r>
              <a:rPr kumimoji="1" lang="zh-CN" altLang="en-US" sz="20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a:t>
            </a:r>
            <a:r>
              <a:rPr kumimoji="1" lang="en-US" altLang="zh-CN" sz="20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P</a:t>
            </a:r>
            <a:r>
              <a:rPr kumimoji="1" lang="zh-CN" altLang="en-US" sz="20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为</a:t>
            </a:r>
            <a:r>
              <a:rPr kumimoji="1" lang="en-US" altLang="zh-CN" sz="20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K3</a:t>
            </a:r>
            <a:r>
              <a:rPr kumimoji="1" lang="zh-CN" altLang="en-US" sz="20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子图，故着色数 至少为</a:t>
            </a:r>
            <a:r>
              <a:rPr kumimoji="1" lang="en-US" altLang="zh-CN" sz="20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3</a:t>
            </a:r>
            <a:r>
              <a:rPr kumimoji="1" lang="zh-CN" altLang="en-US" sz="20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a:t>
            </a:r>
            <a:endParaRPr kumimoji="1" lang="zh-CN" altLang="en-US" sz="20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sym typeface="MT Extra" panose="05050102010205020202" pitchFamily="18" charset="2"/>
            </a:endParaRPr>
          </a:p>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anose="05000000000000000000" pitchFamily="2" charset="2"/>
              <a:buNone/>
              <a:defRPr/>
            </a:pPr>
            <a:r>
              <a:rPr kumimoji="1" lang="zh-CN" altLang="en-US" sz="20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所以，储藏这</a:t>
            </a:r>
            <a:r>
              <a:rPr kumimoji="1" lang="en-US" altLang="zh-CN" sz="20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8</a:t>
            </a:r>
            <a:r>
              <a:rPr kumimoji="1" lang="zh-CN" altLang="en-US" sz="20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种药品至少需要</a:t>
            </a:r>
            <a:r>
              <a:rPr kumimoji="1" lang="en-US" altLang="zh-CN" sz="20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3</a:t>
            </a:r>
            <a:r>
              <a:rPr kumimoji="1" lang="zh-CN" altLang="en-US" sz="20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sym typeface="MT Extra" panose="05050102010205020202" pitchFamily="18" charset="2"/>
              </a:rPr>
              <a:t>个房间</a:t>
            </a:r>
            <a:endParaRPr kumimoji="1" lang="zh-CN" altLang="en-US" sz="20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sym typeface="MT Extra" panose="05050102010205020202" pitchFamily="18" charset="2"/>
            </a:endParaRPr>
          </a:p>
          <a:p>
            <a:pPr marL="342900" marR="0" lvl="0" indent="-342900" algn="l" defTabSz="914400" rtl="0" eaLnBrk="1" fontAlgn="base" latinLnBrk="0" hangingPunct="1">
              <a:lnSpc>
                <a:spcPct val="100000"/>
              </a:lnSpc>
              <a:spcBef>
                <a:spcPct val="0"/>
              </a:spcBef>
              <a:spcAft>
                <a:spcPct val="0"/>
              </a:spcAft>
              <a:buClr>
                <a:srgbClr val="89AAD3"/>
              </a:buClr>
              <a:buSzPct val="70000"/>
              <a:buFont typeface="Wingdings" panose="05000000000000000000" pitchFamily="2" charset="2"/>
              <a:buNone/>
              <a:defRPr/>
            </a:pPr>
            <a:endParaRPr kumimoji="1" lang="en-US" altLang="zh-CN" sz="20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sym typeface="MT Extra" panose="05050102010205020202" pitchFamily="18" charset="2"/>
            </a:endParaRPr>
          </a:p>
        </p:txBody>
      </p:sp>
      <p:sp>
        <p:nvSpPr>
          <p:cNvPr id="7173" name="Rectangle 4"/>
          <p:cNvSpPr>
            <a:spLocks noChangeArrowheads="1"/>
          </p:cNvSpPr>
          <p:nvPr/>
        </p:nvSpPr>
        <p:spPr bwMode="auto">
          <a:xfrm>
            <a:off x="0" y="2581275"/>
            <a:ext cx="9144000" cy="0"/>
          </a:xfrm>
          <a:prstGeom prst="rect">
            <a:avLst/>
          </a:prstGeom>
          <a:noFill/>
          <a:ln w="9525">
            <a:noFill/>
            <a:miter lim="800000"/>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graphicFrame>
        <p:nvGraphicFramePr>
          <p:cNvPr id="7170" name="Object 5"/>
          <p:cNvGraphicFramePr>
            <a:graphicFrameLocks noChangeAspect="1"/>
          </p:cNvGraphicFramePr>
          <p:nvPr/>
        </p:nvGraphicFramePr>
        <p:xfrm>
          <a:off x="6056082" y="3933825"/>
          <a:ext cx="3024188" cy="2036763"/>
        </p:xfrm>
        <a:graphic>
          <a:graphicData uri="http://schemas.openxmlformats.org/presentationml/2006/ole">
            <mc:AlternateContent xmlns:mc="http://schemas.openxmlformats.org/markup-compatibility/2006">
              <mc:Choice xmlns:v="urn:schemas-microsoft-com:vml" Requires="v">
                <p:oleObj spid="_x0000_s305190" name="Visio" r:id="rId1" imgW="2533650" imgH="1704975" progId="Visio.Drawing.11">
                  <p:embed/>
                </p:oleObj>
              </mc:Choice>
              <mc:Fallback>
                <p:oleObj name="Visio" r:id="rId1" imgW="2533650" imgH="1704975" progId="Visio.Drawing.11">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6082" y="3933825"/>
                        <a:ext cx="3024188" cy="203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标题 5"/>
          <p:cNvSpPr>
            <a:spLocks noGrp="1"/>
          </p:cNvSpPr>
          <p:nvPr>
            <p:ph type="title"/>
          </p:nvPr>
        </p:nvSpPr>
        <p:spPr/>
        <p:txBody>
          <a:bodyPr/>
          <a:lstStyle/>
          <a:p>
            <a:r>
              <a:rPr lang="zh-CN" altLang="en-US" dirty="0"/>
              <a:t>顶点的着色</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1218">
                                            <p:txEl>
                                              <p:pRg st="0" end="0"/>
                                            </p:txEl>
                                          </p:spTgt>
                                        </p:tgtEl>
                                        <p:attrNameLst>
                                          <p:attrName>style.visibility</p:attrName>
                                        </p:attrNameLst>
                                      </p:cBhvr>
                                      <p:to>
                                        <p:strVal val="visible"/>
                                      </p:to>
                                    </p:set>
                                    <p:animEffect transition="in" filter="wipe(left)">
                                      <p:cBhvr>
                                        <p:cTn id="7" dur="500"/>
                                        <p:tgtEl>
                                          <p:spTgt spid="11612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1218">
                                            <p:txEl>
                                              <p:pRg st="1" end="1"/>
                                            </p:txEl>
                                          </p:spTgt>
                                        </p:tgtEl>
                                        <p:attrNameLst>
                                          <p:attrName>style.visibility</p:attrName>
                                        </p:attrNameLst>
                                      </p:cBhvr>
                                      <p:to>
                                        <p:strVal val="visible"/>
                                      </p:to>
                                    </p:set>
                                    <p:animEffect transition="in" filter="wipe(left)">
                                      <p:cBhvr>
                                        <p:cTn id="12" dur="500"/>
                                        <p:tgtEl>
                                          <p:spTgt spid="11612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61218">
                                            <p:txEl>
                                              <p:pRg st="2" end="2"/>
                                            </p:txEl>
                                          </p:spTgt>
                                        </p:tgtEl>
                                        <p:attrNameLst>
                                          <p:attrName>style.visibility</p:attrName>
                                        </p:attrNameLst>
                                      </p:cBhvr>
                                      <p:to>
                                        <p:strVal val="visible"/>
                                      </p:to>
                                    </p:set>
                                    <p:animEffect transition="in" filter="wipe(left)">
                                      <p:cBhvr>
                                        <p:cTn id="17" dur="500"/>
                                        <p:tgtEl>
                                          <p:spTgt spid="11612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61218">
                                            <p:txEl>
                                              <p:pRg st="3" end="3"/>
                                            </p:txEl>
                                          </p:spTgt>
                                        </p:tgtEl>
                                        <p:attrNameLst>
                                          <p:attrName>style.visibility</p:attrName>
                                        </p:attrNameLst>
                                      </p:cBhvr>
                                      <p:to>
                                        <p:strVal val="visible"/>
                                      </p:to>
                                    </p:set>
                                    <p:animEffect transition="in" filter="wipe(left)">
                                      <p:cBhvr>
                                        <p:cTn id="22" dur="500"/>
                                        <p:tgtEl>
                                          <p:spTgt spid="11612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61218">
                                            <p:txEl>
                                              <p:pRg st="4" end="4"/>
                                            </p:txEl>
                                          </p:spTgt>
                                        </p:tgtEl>
                                        <p:attrNameLst>
                                          <p:attrName>style.visibility</p:attrName>
                                        </p:attrNameLst>
                                      </p:cBhvr>
                                      <p:to>
                                        <p:strVal val="visible"/>
                                      </p:to>
                                    </p:set>
                                    <p:animEffect transition="in" filter="wipe(left)">
                                      <p:cBhvr>
                                        <p:cTn id="27" dur="500"/>
                                        <p:tgtEl>
                                          <p:spTgt spid="11612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61218">
                                            <p:txEl>
                                              <p:pRg st="5" end="5"/>
                                            </p:txEl>
                                          </p:spTgt>
                                        </p:tgtEl>
                                        <p:attrNameLst>
                                          <p:attrName>style.visibility</p:attrName>
                                        </p:attrNameLst>
                                      </p:cBhvr>
                                      <p:to>
                                        <p:strVal val="visible"/>
                                      </p:to>
                                    </p:set>
                                    <p:animEffect transition="in" filter="wipe(left)">
                                      <p:cBhvr>
                                        <p:cTn id="32" dur="500"/>
                                        <p:tgtEl>
                                          <p:spTgt spid="11612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61218">
                                            <p:txEl>
                                              <p:pRg st="6" end="6"/>
                                            </p:txEl>
                                          </p:spTgt>
                                        </p:tgtEl>
                                        <p:attrNameLst>
                                          <p:attrName>style.visibility</p:attrName>
                                        </p:attrNameLst>
                                      </p:cBhvr>
                                      <p:to>
                                        <p:strVal val="visible"/>
                                      </p:to>
                                    </p:set>
                                    <p:animEffect transition="in" filter="wipe(left)">
                                      <p:cBhvr>
                                        <p:cTn id="37" dur="500"/>
                                        <p:tgtEl>
                                          <p:spTgt spid="11612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61218">
                                            <p:txEl>
                                              <p:pRg st="7" end="7"/>
                                            </p:txEl>
                                          </p:spTgt>
                                        </p:tgtEl>
                                        <p:attrNameLst>
                                          <p:attrName>style.visibility</p:attrName>
                                        </p:attrNameLst>
                                      </p:cBhvr>
                                      <p:to>
                                        <p:strVal val="visible"/>
                                      </p:to>
                                    </p:set>
                                    <p:animEffect transition="in" filter="wipe(left)">
                                      <p:cBhvr>
                                        <p:cTn id="42" dur="500"/>
                                        <p:tgtEl>
                                          <p:spTgt spid="116121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61218">
                                            <p:txEl>
                                              <p:pRg st="8" end="8"/>
                                            </p:txEl>
                                          </p:spTgt>
                                        </p:tgtEl>
                                        <p:attrNameLst>
                                          <p:attrName>style.visibility</p:attrName>
                                        </p:attrNameLst>
                                      </p:cBhvr>
                                      <p:to>
                                        <p:strVal val="visible"/>
                                      </p:to>
                                    </p:set>
                                    <p:animEffect transition="in" filter="wipe(left)">
                                      <p:cBhvr>
                                        <p:cTn id="47" dur="500"/>
                                        <p:tgtEl>
                                          <p:spTgt spid="116121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61218">
                                            <p:txEl>
                                              <p:pRg st="9" end="9"/>
                                            </p:txEl>
                                          </p:spTgt>
                                        </p:tgtEl>
                                        <p:attrNameLst>
                                          <p:attrName>style.visibility</p:attrName>
                                        </p:attrNameLst>
                                      </p:cBhvr>
                                      <p:to>
                                        <p:strVal val="visible"/>
                                      </p:to>
                                    </p:set>
                                    <p:animEffect transition="in" filter="wipe(left)">
                                      <p:cBhvr>
                                        <p:cTn id="52" dur="500"/>
                                        <p:tgtEl>
                                          <p:spTgt spid="116121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61218">
                                            <p:txEl>
                                              <p:pRg st="10" end="10"/>
                                            </p:txEl>
                                          </p:spTgt>
                                        </p:tgtEl>
                                        <p:attrNameLst>
                                          <p:attrName>style.visibility</p:attrName>
                                        </p:attrNameLst>
                                      </p:cBhvr>
                                      <p:to>
                                        <p:strVal val="visible"/>
                                      </p:to>
                                    </p:set>
                                    <p:animEffect transition="in" filter="wipe(left)">
                                      <p:cBhvr>
                                        <p:cTn id="57" dur="500"/>
                                        <p:tgtEl>
                                          <p:spTgt spid="116121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61218">
                                            <p:txEl>
                                              <p:pRg st="11" end="11"/>
                                            </p:txEl>
                                          </p:spTgt>
                                        </p:tgtEl>
                                        <p:attrNameLst>
                                          <p:attrName>style.visibility</p:attrName>
                                        </p:attrNameLst>
                                      </p:cBhvr>
                                      <p:to>
                                        <p:strVal val="visible"/>
                                      </p:to>
                                    </p:set>
                                    <p:animEffect transition="in" filter="wipe(left)">
                                      <p:cBhvr>
                                        <p:cTn id="62" dur="500"/>
                                        <p:tgtEl>
                                          <p:spTgt spid="1161218">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161218">
                                            <p:txEl>
                                              <p:pRg st="12" end="12"/>
                                            </p:txEl>
                                          </p:spTgt>
                                        </p:tgtEl>
                                        <p:attrNameLst>
                                          <p:attrName>style.visibility</p:attrName>
                                        </p:attrNameLst>
                                      </p:cBhvr>
                                      <p:to>
                                        <p:strVal val="visible"/>
                                      </p:to>
                                    </p:set>
                                    <p:animEffect transition="in" filter="wipe(left)">
                                      <p:cBhvr>
                                        <p:cTn id="67" dur="500"/>
                                        <p:tgtEl>
                                          <p:spTgt spid="116121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1218" grpId="0" autoUpdateAnimBg="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3"/>
          <p:cNvSpPr>
            <a:spLocks noChangeArrowheads="1"/>
          </p:cNvSpPr>
          <p:nvPr/>
        </p:nvSpPr>
        <p:spPr bwMode="auto">
          <a:xfrm>
            <a:off x="651096" y="1347788"/>
            <a:ext cx="8802687" cy="958850"/>
          </a:xfrm>
          <a:prstGeom prst="rect">
            <a:avLst/>
          </a:prstGeom>
          <a:noFill/>
          <a:ln w="9525">
            <a:noFill/>
            <a:miter lim="800000"/>
          </a:ln>
        </p:spPr>
        <p:txBody>
          <a:bodyPr lIns="0" tIns="0" rIns="0" bIns="0">
            <a:spAutoFit/>
          </a:bodyPr>
          <a:lstStyle/>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定义</a:t>
            </a:r>
            <a:r>
              <a:rPr kumimoji="1" lang="en-US" altLang="zh-CN"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4.6.3</a:t>
            </a:r>
            <a:r>
              <a:rPr kumimoji="1" lang="en-US" altLang="zh-CN" sz="2600" b="1" i="0" u="none" strike="noStrike" kern="1200" cap="none" spc="0" normalizeH="0" baseline="0" noProof="0" dirty="0">
                <a:ln>
                  <a:noFill/>
                </a:ln>
                <a:solidFill>
                  <a:srgbClr val="E8DED8"/>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设</a:t>
            </a:r>
            <a:r>
              <a:rPr kumimoji="1" lang="en-US" altLang="zh-CN" sz="2600" b="1" i="1"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26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j</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为简单图</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不相邻的两个结点。</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对应</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ij</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上不同的颜色</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graphicFrame>
        <p:nvGraphicFramePr>
          <p:cNvPr id="3074" name="Object 7"/>
          <p:cNvGraphicFramePr>
            <a:graphicFrameLocks noChangeAspect="1"/>
          </p:cNvGraphicFramePr>
          <p:nvPr/>
        </p:nvGraphicFramePr>
        <p:xfrm>
          <a:off x="1814733" y="1855788"/>
          <a:ext cx="1616075" cy="539750"/>
        </p:xfrm>
        <a:graphic>
          <a:graphicData uri="http://schemas.openxmlformats.org/presentationml/2006/ole">
            <mc:AlternateContent xmlns:mc="http://schemas.openxmlformats.org/markup-compatibility/2006">
              <mc:Choice xmlns:v="urn:schemas-microsoft-com:vml" Requires="v">
                <p:oleObj spid="_x0000_s301194" name="公式" r:id="rId1" imgW="761365" imgH="254000" progId="Equation.3">
                  <p:embed/>
                </p:oleObj>
              </mc:Choice>
              <mc:Fallback>
                <p:oleObj name="公式" r:id="rId1" imgW="761365" imgH="25400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733" y="1855788"/>
                        <a:ext cx="161607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8"/>
          <p:cNvGraphicFramePr>
            <a:graphicFrameLocks noChangeAspect="1"/>
          </p:cNvGraphicFramePr>
          <p:nvPr/>
        </p:nvGraphicFramePr>
        <p:xfrm>
          <a:off x="1109724" y="2182972"/>
          <a:ext cx="407035" cy="576580"/>
        </p:xfrm>
        <a:graphic>
          <a:graphicData uri="http://schemas.openxmlformats.org/presentationml/2006/ole">
            <mc:AlternateContent xmlns:mc="http://schemas.openxmlformats.org/markup-compatibility/2006">
              <mc:Choice xmlns:v="urn:schemas-microsoft-com:vml" Requires="v">
                <p:oleObj spid="_x0000_s301195" name="公式" r:id="rId3" imgW="215900" imgH="304800" progId="Equation.3">
                  <p:embed/>
                </p:oleObj>
              </mc:Choice>
              <mc:Fallback>
                <p:oleObj name="公式" r:id="rId3" imgW="215900" imgH="304800" progId="Equation.3">
                  <p:embed/>
                  <p:pic>
                    <p:nvPicPr>
                      <p:cNvPr id="0" name="Object 8"/>
                      <p:cNvPicPr>
                        <a:picLocks noChangeAspect="1" noChangeArrowheads="1"/>
                      </p:cNvPicPr>
                      <p:nvPr/>
                    </p:nvPicPr>
                    <p:blipFill>
                      <a:blip r:embed="rId4"/>
                      <a:srcRect/>
                      <a:stretch>
                        <a:fillRect/>
                      </a:stretch>
                    </p:blipFill>
                    <p:spPr bwMode="auto">
                      <a:xfrm>
                        <a:off x="1109724" y="2182972"/>
                        <a:ext cx="407035" cy="5765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0" name="Line 9"/>
          <p:cNvSpPr>
            <a:spLocks noChangeShapeType="1"/>
          </p:cNvSpPr>
          <p:nvPr/>
        </p:nvSpPr>
        <p:spPr bwMode="auto">
          <a:xfrm>
            <a:off x="1310133" y="3521075"/>
            <a:ext cx="1600200" cy="14288"/>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81" name="Line 10"/>
          <p:cNvSpPr>
            <a:spLocks noChangeShapeType="1"/>
          </p:cNvSpPr>
          <p:nvPr/>
        </p:nvSpPr>
        <p:spPr bwMode="auto">
          <a:xfrm>
            <a:off x="1306958" y="4965700"/>
            <a:ext cx="1600200" cy="14288"/>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82" name="Line 11"/>
          <p:cNvSpPr>
            <a:spLocks noChangeShapeType="1"/>
          </p:cNvSpPr>
          <p:nvPr/>
        </p:nvSpPr>
        <p:spPr bwMode="auto">
          <a:xfrm flipH="1">
            <a:off x="1305370" y="3533775"/>
            <a:ext cx="15875" cy="142875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83" name="Line 12"/>
          <p:cNvSpPr>
            <a:spLocks noChangeShapeType="1"/>
          </p:cNvSpPr>
          <p:nvPr/>
        </p:nvSpPr>
        <p:spPr bwMode="auto">
          <a:xfrm flipV="1">
            <a:off x="1321245" y="3532188"/>
            <a:ext cx="1571625" cy="1419225"/>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84" name="Text Box 14"/>
          <p:cNvSpPr txBox="1">
            <a:spLocks noChangeArrowheads="1"/>
          </p:cNvSpPr>
          <p:nvPr/>
        </p:nvSpPr>
        <p:spPr bwMode="auto">
          <a:xfrm>
            <a:off x="1153605" y="3061335"/>
            <a:ext cx="319088"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i</a:t>
            </a:r>
            <a:endParaRPr kumimoji="1"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85" name="Text Box 15"/>
          <p:cNvSpPr txBox="1">
            <a:spLocks noChangeArrowheads="1"/>
          </p:cNvSpPr>
          <p:nvPr/>
        </p:nvSpPr>
        <p:spPr bwMode="auto">
          <a:xfrm>
            <a:off x="3029395" y="4827588"/>
            <a:ext cx="319088"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j</a:t>
            </a:r>
            <a:endParaRPr kumimoji="1"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86" name="Oval 16"/>
          <p:cNvSpPr>
            <a:spLocks noChangeArrowheads="1"/>
          </p:cNvSpPr>
          <p:nvPr/>
        </p:nvSpPr>
        <p:spPr bwMode="auto">
          <a:xfrm>
            <a:off x="2880170" y="4922838"/>
            <a:ext cx="119063" cy="149225"/>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87" name="Oval 17"/>
          <p:cNvSpPr>
            <a:spLocks noChangeArrowheads="1"/>
          </p:cNvSpPr>
          <p:nvPr/>
        </p:nvSpPr>
        <p:spPr bwMode="auto">
          <a:xfrm>
            <a:off x="1262508" y="3424238"/>
            <a:ext cx="134937" cy="133350"/>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88" name="Line 18"/>
          <p:cNvSpPr>
            <a:spLocks noChangeShapeType="1"/>
          </p:cNvSpPr>
          <p:nvPr/>
        </p:nvSpPr>
        <p:spPr bwMode="auto">
          <a:xfrm>
            <a:off x="3943795" y="3517900"/>
            <a:ext cx="1600200" cy="14288"/>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89" name="Line 19"/>
          <p:cNvSpPr>
            <a:spLocks noChangeShapeType="1"/>
          </p:cNvSpPr>
          <p:nvPr/>
        </p:nvSpPr>
        <p:spPr bwMode="auto">
          <a:xfrm>
            <a:off x="3940620" y="4962525"/>
            <a:ext cx="1600200" cy="14288"/>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90" name="Line 20"/>
          <p:cNvSpPr>
            <a:spLocks noChangeShapeType="1"/>
          </p:cNvSpPr>
          <p:nvPr/>
        </p:nvSpPr>
        <p:spPr bwMode="auto">
          <a:xfrm flipH="1">
            <a:off x="3939033" y="3530600"/>
            <a:ext cx="15875" cy="142875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91" name="Line 21"/>
          <p:cNvSpPr>
            <a:spLocks noChangeShapeType="1"/>
          </p:cNvSpPr>
          <p:nvPr/>
        </p:nvSpPr>
        <p:spPr bwMode="auto">
          <a:xfrm flipV="1">
            <a:off x="3954908" y="3529013"/>
            <a:ext cx="1571625" cy="1419225"/>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92" name="Text Box 22"/>
          <p:cNvSpPr txBox="1">
            <a:spLocks noChangeArrowheads="1"/>
          </p:cNvSpPr>
          <p:nvPr/>
        </p:nvSpPr>
        <p:spPr bwMode="auto">
          <a:xfrm>
            <a:off x="3761233" y="3060700"/>
            <a:ext cx="319087"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i</a:t>
            </a:r>
            <a:endParaRPr kumimoji="1"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93" name="Text Box 23"/>
          <p:cNvSpPr txBox="1">
            <a:spLocks noChangeArrowheads="1"/>
          </p:cNvSpPr>
          <p:nvPr/>
        </p:nvSpPr>
        <p:spPr bwMode="auto">
          <a:xfrm>
            <a:off x="5663058" y="4824413"/>
            <a:ext cx="319087"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j</a:t>
            </a:r>
            <a:endParaRPr kumimoji="1"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94" name="Oval 24"/>
          <p:cNvSpPr>
            <a:spLocks noChangeArrowheads="1"/>
          </p:cNvSpPr>
          <p:nvPr/>
        </p:nvSpPr>
        <p:spPr bwMode="auto">
          <a:xfrm>
            <a:off x="5513833" y="4919663"/>
            <a:ext cx="119062" cy="149225"/>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95" name="Oval 25"/>
          <p:cNvSpPr>
            <a:spLocks noChangeArrowheads="1"/>
          </p:cNvSpPr>
          <p:nvPr/>
        </p:nvSpPr>
        <p:spPr bwMode="auto">
          <a:xfrm>
            <a:off x="3896170" y="3421063"/>
            <a:ext cx="134938" cy="133350"/>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96" name="Line 26"/>
          <p:cNvSpPr>
            <a:spLocks noChangeShapeType="1"/>
          </p:cNvSpPr>
          <p:nvPr/>
        </p:nvSpPr>
        <p:spPr bwMode="auto">
          <a:xfrm>
            <a:off x="7001318" y="3487738"/>
            <a:ext cx="1600200" cy="14287"/>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97" name="Line 28"/>
          <p:cNvSpPr>
            <a:spLocks noChangeShapeType="1"/>
          </p:cNvSpPr>
          <p:nvPr/>
        </p:nvSpPr>
        <p:spPr bwMode="auto">
          <a:xfrm flipH="1">
            <a:off x="6894958" y="3500438"/>
            <a:ext cx="15875" cy="142875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98" name="Line 29"/>
          <p:cNvSpPr>
            <a:spLocks noChangeShapeType="1"/>
          </p:cNvSpPr>
          <p:nvPr/>
        </p:nvSpPr>
        <p:spPr bwMode="auto">
          <a:xfrm flipV="1">
            <a:off x="6910833" y="3468413"/>
            <a:ext cx="1671849" cy="1449661"/>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99" name="Text Box 30"/>
          <p:cNvSpPr txBox="1">
            <a:spLocks noChangeArrowheads="1"/>
          </p:cNvSpPr>
          <p:nvPr/>
        </p:nvSpPr>
        <p:spPr bwMode="auto">
          <a:xfrm>
            <a:off x="6818756" y="3030538"/>
            <a:ext cx="623887"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ij</a:t>
            </a:r>
            <a:endParaRPr kumimoji="1"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00" name="Oval 33"/>
          <p:cNvSpPr>
            <a:spLocks noChangeArrowheads="1"/>
          </p:cNvSpPr>
          <p:nvPr/>
        </p:nvSpPr>
        <p:spPr bwMode="auto">
          <a:xfrm>
            <a:off x="6852095" y="3390900"/>
            <a:ext cx="134938" cy="133350"/>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01" name="Line 34"/>
          <p:cNvSpPr>
            <a:spLocks noChangeShapeType="1"/>
          </p:cNvSpPr>
          <p:nvPr/>
        </p:nvSpPr>
        <p:spPr bwMode="auto">
          <a:xfrm>
            <a:off x="3946970" y="3489325"/>
            <a:ext cx="1614488" cy="1493838"/>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02" name="Text Box 35"/>
          <p:cNvSpPr txBox="1">
            <a:spLocks noChangeArrowheads="1"/>
          </p:cNvSpPr>
          <p:nvPr/>
        </p:nvSpPr>
        <p:spPr bwMode="auto">
          <a:xfrm>
            <a:off x="1873695" y="5226050"/>
            <a:ext cx="517525"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G</a:t>
            </a:r>
            <a:endParaRPr kumimoji="1"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076" name="Object 36"/>
          <p:cNvGraphicFramePr>
            <a:graphicFrameLocks noChangeAspect="1"/>
          </p:cNvGraphicFramePr>
          <p:nvPr/>
        </p:nvGraphicFramePr>
        <p:xfrm>
          <a:off x="7425183" y="5170488"/>
          <a:ext cx="430212" cy="576262"/>
        </p:xfrm>
        <a:graphic>
          <a:graphicData uri="http://schemas.openxmlformats.org/presentationml/2006/ole">
            <mc:AlternateContent xmlns:mc="http://schemas.openxmlformats.org/markup-compatibility/2006">
              <mc:Choice xmlns:v="urn:schemas-microsoft-com:vml" Requires="v">
                <p:oleObj spid="_x0000_s301196" name="公式" r:id="rId5" imgW="228600" imgH="304800" progId="Equation.3">
                  <p:embed/>
                </p:oleObj>
              </mc:Choice>
              <mc:Fallback>
                <p:oleObj name="公式" r:id="rId5" imgW="228600" imgH="304800" progId="Equation.3">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5183" y="5170488"/>
                        <a:ext cx="430212"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37"/>
          <p:cNvGraphicFramePr>
            <a:graphicFrameLocks noChangeAspect="1"/>
          </p:cNvGraphicFramePr>
          <p:nvPr/>
        </p:nvGraphicFramePr>
        <p:xfrm>
          <a:off x="4532758" y="5189538"/>
          <a:ext cx="457200" cy="539750"/>
        </p:xfrm>
        <a:graphic>
          <a:graphicData uri="http://schemas.openxmlformats.org/presentationml/2006/ole">
            <mc:AlternateContent xmlns:mc="http://schemas.openxmlformats.org/markup-compatibility/2006">
              <mc:Choice xmlns:v="urn:schemas-microsoft-com:vml" Requires="v">
                <p:oleObj spid="_x0000_s301197" name="公式" r:id="rId7" imgW="215900" imgH="254000" progId="Equation.3">
                  <p:embed/>
                </p:oleObj>
              </mc:Choice>
              <mc:Fallback>
                <p:oleObj name="公式" r:id="rId7" imgW="215900" imgH="254000" progId="Equation.3">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2758" y="5189538"/>
                        <a:ext cx="4572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标题 30"/>
          <p:cNvSpPr>
            <a:spLocks noGrp="1"/>
          </p:cNvSpPr>
          <p:nvPr>
            <p:ph type="title"/>
          </p:nvPr>
        </p:nvSpPr>
        <p:spPr>
          <a:xfrm>
            <a:off x="600074" y="0"/>
            <a:ext cx="8055429" cy="1030514"/>
          </a:xfrm>
        </p:spPr>
        <p:txBody>
          <a:bodyPr/>
          <a:lstStyle/>
          <a:p>
            <a:r>
              <a:rPr lang="zh-CN" altLang="en-US" dirty="0"/>
              <a:t>色数的确定</a:t>
            </a:r>
            <a:endParaRPr lang="zh-CN" altLang="en-US" dirty="0"/>
          </a:p>
        </p:txBody>
      </p:sp>
      <p:graphicFrame>
        <p:nvGraphicFramePr>
          <p:cNvPr id="6" name="Object 7"/>
          <p:cNvGraphicFramePr>
            <a:graphicFrameLocks noChangeAspect="1"/>
          </p:cNvGraphicFramePr>
          <p:nvPr/>
        </p:nvGraphicFramePr>
        <p:xfrm>
          <a:off x="1746250" y="2395855"/>
          <a:ext cx="3666490" cy="459105"/>
        </p:xfrm>
        <a:graphic>
          <a:graphicData uri="http://schemas.openxmlformats.org/presentationml/2006/ole">
            <mc:AlternateContent xmlns:mc="http://schemas.openxmlformats.org/markup-compatibility/2006">
              <mc:Choice xmlns:v="urn:schemas-microsoft-com:vml" Requires="v">
                <p:oleObj spid="_x0000_s7" name="公式" r:id="rId9" imgW="1625600" imgH="215900" progId="Equation.3">
                  <p:embed/>
                </p:oleObj>
              </mc:Choice>
              <mc:Fallback>
                <p:oleObj name="公式" r:id="rId9" imgW="1625600" imgH="215900" progId="Equation.3">
                  <p:embed/>
                  <p:pic>
                    <p:nvPicPr>
                      <p:cNvPr id="0" name="Object 7"/>
                      <p:cNvPicPr>
                        <a:picLocks noChangeAspect="1" noChangeArrowheads="1"/>
                      </p:cNvPicPr>
                      <p:nvPr/>
                    </p:nvPicPr>
                    <p:blipFill>
                      <a:blip r:embed="rId10"/>
                      <a:srcRect/>
                      <a:stretch>
                        <a:fillRect/>
                      </a:stretch>
                    </p:blipFill>
                    <p:spPr bwMode="auto">
                      <a:xfrm>
                        <a:off x="1746250" y="2395855"/>
                        <a:ext cx="3666490" cy="4591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5675630" y="2395855"/>
          <a:ext cx="3036570" cy="459105"/>
        </p:xfrm>
        <a:graphic>
          <a:graphicData uri="http://schemas.openxmlformats.org/presentationml/2006/ole">
            <mc:AlternateContent xmlns:mc="http://schemas.openxmlformats.org/markup-compatibility/2006">
              <mc:Choice xmlns:v="urn:schemas-microsoft-com:vml" Requires="v">
                <p:oleObj spid="_x0000_s9" name="公式" r:id="rId11" imgW="1346200" imgH="215900" progId="Equation.3">
                  <p:embed/>
                </p:oleObj>
              </mc:Choice>
              <mc:Fallback>
                <p:oleObj name="公式" r:id="rId11" imgW="1346200" imgH="215900" progId="Equation.3">
                  <p:embed/>
                  <p:pic>
                    <p:nvPicPr>
                      <p:cNvPr id="0" name="Object 7"/>
                      <p:cNvPicPr>
                        <a:picLocks noChangeAspect="1" noChangeArrowheads="1"/>
                      </p:cNvPicPr>
                      <p:nvPr/>
                    </p:nvPicPr>
                    <p:blipFill>
                      <a:blip r:embed="rId12"/>
                      <a:srcRect/>
                      <a:stretch>
                        <a:fillRect/>
                      </a:stretch>
                    </p:blipFill>
                    <p:spPr bwMode="auto">
                      <a:xfrm>
                        <a:off x="5675630" y="2395855"/>
                        <a:ext cx="3036570" cy="4591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ChangeArrowheads="1"/>
          </p:cNvSpPr>
          <p:nvPr/>
        </p:nvSpPr>
        <p:spPr bwMode="auto">
          <a:xfrm>
            <a:off x="704163" y="1347788"/>
            <a:ext cx="8802687" cy="438774"/>
          </a:xfrm>
          <a:prstGeom prst="rect">
            <a:avLst/>
          </a:prstGeom>
          <a:noFill/>
          <a:ln w="9525">
            <a:noFill/>
            <a:miter lim="800000"/>
          </a:ln>
        </p:spPr>
        <p:txBody>
          <a:bodyPr lIns="0" tIns="0" rIns="0" bIns="0">
            <a:spAutoFit/>
          </a:bodyPr>
          <a:lstStyle/>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定理</a:t>
            </a:r>
            <a:r>
              <a:rPr kumimoji="1" lang="en-US" altLang="zh-CN"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4.6.4</a:t>
            </a:r>
            <a:r>
              <a:rPr kumimoji="1" lang="en-US" altLang="zh-CN" sz="2600" b="1" i="0" u="none" strike="noStrike" kern="1200" cap="none" spc="0" normalizeH="0" baseline="0" noProof="0" dirty="0">
                <a:ln>
                  <a:noFill/>
                </a:ln>
                <a:solidFill>
                  <a:srgbClr val="E8DED8"/>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设</a:t>
            </a:r>
            <a:r>
              <a:rPr kumimoji="1" lang="en-US" altLang="zh-CN" sz="2600" b="1" i="1"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26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a:t>
            </a:r>
            <a:r>
              <a:rPr kumimoji="1" lang="en-US" altLang="zh-CN" sz="2600" b="1" i="1"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j</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为简单图</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不相邻的两个结点，则</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graphicFrame>
        <p:nvGraphicFramePr>
          <p:cNvPr id="4098" name="Object 4"/>
          <p:cNvGraphicFramePr>
            <a:graphicFrameLocks noChangeAspect="1"/>
          </p:cNvGraphicFramePr>
          <p:nvPr/>
        </p:nvGraphicFramePr>
        <p:xfrm>
          <a:off x="2759975" y="1895475"/>
          <a:ext cx="3581400" cy="701675"/>
        </p:xfrm>
        <a:graphic>
          <a:graphicData uri="http://schemas.openxmlformats.org/presentationml/2006/ole">
            <mc:AlternateContent xmlns:mc="http://schemas.openxmlformats.org/markup-compatibility/2006">
              <mc:Choice xmlns:v="urn:schemas-microsoft-com:vml" Requires="v">
                <p:oleObj spid="_x0000_s302152" name="公式" r:id="rId1" imgW="1689100" imgH="330200" progId="Equation.3">
                  <p:embed/>
                </p:oleObj>
              </mc:Choice>
              <mc:Fallback>
                <p:oleObj name="公式" r:id="rId1" imgW="1689100" imgH="330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975" y="1895475"/>
                        <a:ext cx="3581400"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3295" name="Rectangle 31"/>
          <p:cNvSpPr>
            <a:spLocks noChangeArrowheads="1"/>
          </p:cNvSpPr>
          <p:nvPr/>
        </p:nvSpPr>
        <p:spPr bwMode="auto">
          <a:xfrm>
            <a:off x="866088" y="2835275"/>
            <a:ext cx="8339905" cy="3080843"/>
          </a:xfrm>
          <a:prstGeom prst="rect">
            <a:avLst/>
          </a:prstGeom>
          <a:noFill/>
          <a:ln w="9525">
            <a:noFill/>
            <a:miter lim="800000"/>
          </a:ln>
        </p:spPr>
        <p:txBody>
          <a:bodyPr wrap="square" lIns="0" tIns="0" rIns="0" bIns="0">
            <a:spAutoFit/>
          </a:bodyPr>
          <a:lstStyle/>
          <a:p>
            <a:pPr marL="0" marR="0" lvl="0" indent="63373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对</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中结点的任何着色，</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i</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和</a:t>
            </a:r>
            <a:r>
              <a:rPr kumimoji="1"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j</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或者将着以同色，</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63373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或者异色，二者必为其一。</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63373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设</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i</a:t>
            </a:r>
            <a:r>
              <a:rPr kumimoji="1" lang="en-US" altLang="zh-CN" sz="26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j</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着以异色情况下的</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的最少色数为</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63373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en-US"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1" lang="en-US" altLang="en-US" sz="2600"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γ</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i</a:t>
            </a:r>
            <a:r>
              <a:rPr kumimoji="1" lang="en-US" altLang="zh-CN" sz="26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j</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异色</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endPar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63373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i</a:t>
            </a:r>
            <a:r>
              <a:rPr kumimoji="1" lang="en-US" altLang="zh-CN" sz="26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j</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着以同色情况下的最少着色数为</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lvl="0" indent="633730">
              <a:lnSpc>
                <a:spcPct val="110000"/>
              </a:lnSpc>
              <a:buClr>
                <a:srgbClr val="89AAD3"/>
              </a:buClr>
              <a:buSzPct val="70000"/>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en-US" altLang="en-US" sz="2600"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γ</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lang="en-US" altLang="zh-CN" sz="2600" i="1" dirty="0" err="1">
                <a:solidFill>
                  <a:srgbClr val="000000"/>
                </a:solidFill>
                <a:latin typeface="Times New Roman" panose="02020603050405020304" pitchFamily="18" charset="0"/>
                <a:ea typeface="+mn-ea"/>
                <a:cs typeface="Times New Roman" panose="02020603050405020304" pitchFamily="18" charset="0"/>
              </a:rPr>
              <a:t>i</a:t>
            </a:r>
            <a:r>
              <a:rPr lang="en-US" altLang="zh-CN" sz="2600" dirty="0" err="1">
                <a:solidFill>
                  <a:srgbClr val="000000"/>
                </a:solidFill>
                <a:latin typeface="Times New Roman" panose="02020603050405020304" pitchFamily="18" charset="0"/>
                <a:ea typeface="+mn-ea"/>
                <a:cs typeface="Times New Roman" panose="02020603050405020304" pitchFamily="18" charset="0"/>
              </a:rPr>
              <a:t>,</a:t>
            </a:r>
            <a:r>
              <a:rPr lang="en-US" altLang="zh-CN" sz="2600" i="1" dirty="0" err="1">
                <a:solidFill>
                  <a:srgbClr val="000000"/>
                </a:solidFill>
                <a:latin typeface="Times New Roman" panose="02020603050405020304" pitchFamily="18" charset="0"/>
                <a:ea typeface="+mn-ea"/>
                <a:cs typeface="Times New Roman" panose="02020603050405020304" pitchFamily="18" charset="0"/>
              </a:rPr>
              <a:t>j</a:t>
            </a:r>
            <a:r>
              <a:rPr lang="en-US" altLang="zh-CN" sz="2600" dirty="0">
                <a:solidFill>
                  <a:srgbClr val="000000"/>
                </a:solidFill>
                <a:latin typeface="Times New Roman" panose="02020603050405020304" pitchFamily="18" charset="0"/>
                <a:ea typeface="+mn-ea"/>
                <a:cs typeface="Times New Roman" panose="02020603050405020304" pitchFamily="18" charset="0"/>
              </a:rPr>
              <a:t>,</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同色</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63373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则</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4103" name="Rectangle 32"/>
          <p:cNvSpPr>
            <a:spLocks noChangeArrowheads="1"/>
          </p:cNvSpPr>
          <p:nvPr/>
        </p:nvSpPr>
        <p:spPr bwMode="auto">
          <a:xfrm>
            <a:off x="643838" y="2428875"/>
            <a:ext cx="8166100" cy="432426"/>
          </a:xfrm>
          <a:prstGeom prst="rect">
            <a:avLst/>
          </a:prstGeom>
          <a:noFill/>
          <a:ln w="9525">
            <a:noFill/>
            <a:miter lim="800000"/>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证</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graphicFrame>
        <p:nvGraphicFramePr>
          <p:cNvPr id="1163297" name="Object 33"/>
          <p:cNvGraphicFramePr>
            <a:graphicFrameLocks noChangeAspect="1"/>
          </p:cNvGraphicFramePr>
          <p:nvPr/>
        </p:nvGraphicFramePr>
        <p:xfrm>
          <a:off x="1919811" y="5565280"/>
          <a:ext cx="3581400" cy="701675"/>
        </p:xfrm>
        <a:graphic>
          <a:graphicData uri="http://schemas.openxmlformats.org/presentationml/2006/ole">
            <mc:AlternateContent xmlns:mc="http://schemas.openxmlformats.org/markup-compatibility/2006">
              <mc:Choice xmlns:v="urn:schemas-microsoft-com:vml" Requires="v">
                <p:oleObj spid="_x0000_s302153" name="公式" r:id="rId3" imgW="1689100" imgH="330200" progId="Equation.3">
                  <p:embed/>
                </p:oleObj>
              </mc:Choice>
              <mc:Fallback>
                <p:oleObj name="公式" r:id="rId3" imgW="1689100" imgH="330200" progId="Equation.3">
                  <p:embed/>
                  <p:pic>
                    <p:nvPicPr>
                      <p:cNvPr id="0" name="Object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811" y="5565280"/>
                        <a:ext cx="3581400"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标题 30"/>
          <p:cNvSpPr>
            <a:spLocks noGrp="1"/>
          </p:cNvSpPr>
          <p:nvPr>
            <p:ph type="title"/>
          </p:nvPr>
        </p:nvSpPr>
        <p:spPr/>
        <p:txBody>
          <a:bodyPr/>
          <a:lstStyle/>
          <a:p>
            <a:r>
              <a:rPr lang="zh-CN" altLang="en-US" dirty="0"/>
              <a:t>色数的确定</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32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32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32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32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632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632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632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63297"/>
                                        </p:tgtEl>
                                        <p:attrNameLst>
                                          <p:attrName>style.visibility</p:attrName>
                                        </p:attrNameLst>
                                      </p:cBhvr>
                                      <p:to>
                                        <p:strVal val="visible"/>
                                      </p:to>
                                    </p:set>
                                    <p:animEffect transition="in" filter="blinds(horizontal)">
                                      <p:cBhvr>
                                        <p:cTn id="35" dur="500"/>
                                        <p:tgtEl>
                                          <p:spTgt spid="1163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 name="Rectangle 2"/>
          <p:cNvSpPr>
            <a:spLocks noChangeArrowheads="1"/>
          </p:cNvSpPr>
          <p:nvPr/>
        </p:nvSpPr>
        <p:spPr bwMode="auto">
          <a:xfrm>
            <a:off x="718677" y="1263386"/>
            <a:ext cx="8802687" cy="432426"/>
          </a:xfrm>
          <a:prstGeom prst="rect">
            <a:avLst/>
          </a:prstGeom>
          <a:noFill/>
          <a:ln w="9525">
            <a:noFill/>
            <a:miter lim="800000"/>
          </a:ln>
        </p:spPr>
        <p:txBody>
          <a:bodyPr lIns="0" tIns="0" rIns="0" bIns="0">
            <a:spAutoFit/>
          </a:bodyPr>
          <a:lstStyle/>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例：</a:t>
            </a:r>
            <a:r>
              <a:rPr kumimoji="1" lang="zh-CN" altLang="en-US" sz="2600" b="1" i="0" u="none" strike="noStrike" kern="1200" cap="none" spc="0" normalizeH="0" baseline="0" noProof="0" dirty="0">
                <a:ln>
                  <a:noFill/>
                </a:ln>
                <a:solidFill>
                  <a:srgbClr val="E8DED8"/>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计算图中的色数</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5132" name="Text Box 28"/>
          <p:cNvSpPr txBox="1">
            <a:spLocks noChangeArrowheads="1"/>
          </p:cNvSpPr>
          <p:nvPr/>
        </p:nvSpPr>
        <p:spPr bwMode="auto">
          <a:xfrm>
            <a:off x="4995402" y="2901686"/>
            <a:ext cx="517525"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G</a:t>
            </a:r>
            <a:endPar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3" name="Line 14"/>
          <p:cNvSpPr>
            <a:spLocks noChangeShapeType="1"/>
          </p:cNvSpPr>
          <p:nvPr/>
        </p:nvSpPr>
        <p:spPr bwMode="auto">
          <a:xfrm>
            <a:off x="4569952" y="1531674"/>
            <a:ext cx="1331912" cy="1270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4" name="Line 15"/>
          <p:cNvSpPr>
            <a:spLocks noChangeShapeType="1"/>
          </p:cNvSpPr>
          <p:nvPr/>
        </p:nvSpPr>
        <p:spPr bwMode="auto">
          <a:xfrm>
            <a:off x="4566777" y="2742936"/>
            <a:ext cx="1331912" cy="1270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5" name="Line 16"/>
          <p:cNvSpPr>
            <a:spLocks noChangeShapeType="1"/>
          </p:cNvSpPr>
          <p:nvPr/>
        </p:nvSpPr>
        <p:spPr bwMode="auto">
          <a:xfrm flipH="1">
            <a:off x="4565189" y="1542786"/>
            <a:ext cx="14288" cy="1196975"/>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6" name="Line 17"/>
          <p:cNvSpPr>
            <a:spLocks noChangeShapeType="1"/>
          </p:cNvSpPr>
          <p:nvPr/>
        </p:nvSpPr>
        <p:spPr bwMode="auto">
          <a:xfrm flipV="1">
            <a:off x="4579477" y="1541199"/>
            <a:ext cx="1306512" cy="1190625"/>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7" name="Text Box 18"/>
          <p:cNvSpPr txBox="1">
            <a:spLocks noChangeArrowheads="1"/>
          </p:cNvSpPr>
          <p:nvPr/>
        </p:nvSpPr>
        <p:spPr bwMode="auto">
          <a:xfrm>
            <a:off x="4417552" y="1149086"/>
            <a:ext cx="265112"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i</a:t>
            </a:r>
            <a:endParaRPr kumimoji="1"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8" name="Text Box 19"/>
          <p:cNvSpPr txBox="1">
            <a:spLocks noChangeArrowheads="1"/>
          </p:cNvSpPr>
          <p:nvPr/>
        </p:nvSpPr>
        <p:spPr bwMode="auto">
          <a:xfrm>
            <a:off x="6000289" y="2627049"/>
            <a:ext cx="491951" cy="457200"/>
          </a:xfrm>
          <a:prstGeom prst="rect">
            <a:avLst/>
          </a:prstGeom>
          <a:noFill/>
          <a:ln w="9525">
            <a:noFill/>
            <a:miter lim="800000"/>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a:t>
            </a:r>
            <a:endPar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9" name="Oval 20"/>
          <p:cNvSpPr>
            <a:spLocks noChangeArrowheads="1"/>
          </p:cNvSpPr>
          <p:nvPr/>
        </p:nvSpPr>
        <p:spPr bwMode="auto">
          <a:xfrm>
            <a:off x="5876464" y="2708011"/>
            <a:ext cx="98425" cy="123825"/>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40" name="Oval 21"/>
          <p:cNvSpPr>
            <a:spLocks noChangeArrowheads="1"/>
          </p:cNvSpPr>
          <p:nvPr/>
        </p:nvSpPr>
        <p:spPr bwMode="auto">
          <a:xfrm>
            <a:off x="4530264" y="1450711"/>
            <a:ext cx="111125" cy="112713"/>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42" name="Line 27"/>
          <p:cNvSpPr>
            <a:spLocks noChangeShapeType="1"/>
          </p:cNvSpPr>
          <p:nvPr/>
        </p:nvSpPr>
        <p:spPr bwMode="auto">
          <a:xfrm>
            <a:off x="4596939" y="1520561"/>
            <a:ext cx="1319213" cy="1239838"/>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43" name="Line 31"/>
          <p:cNvSpPr>
            <a:spLocks noChangeShapeType="1"/>
          </p:cNvSpPr>
          <p:nvPr/>
        </p:nvSpPr>
        <p:spPr bwMode="auto">
          <a:xfrm flipH="1">
            <a:off x="5908214" y="1552311"/>
            <a:ext cx="12700" cy="1196975"/>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44" name="Oval 33"/>
          <p:cNvSpPr>
            <a:spLocks noChangeArrowheads="1"/>
          </p:cNvSpPr>
          <p:nvPr/>
        </p:nvSpPr>
        <p:spPr bwMode="auto">
          <a:xfrm>
            <a:off x="4527089" y="2700074"/>
            <a:ext cx="112713" cy="112712"/>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45" name="Oval 34"/>
          <p:cNvSpPr>
            <a:spLocks noChangeArrowheads="1"/>
          </p:cNvSpPr>
          <p:nvPr/>
        </p:nvSpPr>
        <p:spPr bwMode="auto">
          <a:xfrm>
            <a:off x="5158914" y="2071424"/>
            <a:ext cx="112713" cy="111125"/>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46" name="Oval 35"/>
          <p:cNvSpPr>
            <a:spLocks noChangeArrowheads="1"/>
          </p:cNvSpPr>
          <p:nvPr/>
        </p:nvSpPr>
        <p:spPr bwMode="auto">
          <a:xfrm>
            <a:off x="5859002" y="1449124"/>
            <a:ext cx="112712" cy="111125"/>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 name="Group 73"/>
          <p:cNvGrpSpPr/>
          <p:nvPr/>
        </p:nvGrpSpPr>
        <p:grpSpPr bwMode="auto">
          <a:xfrm>
            <a:off x="2218864" y="2241285"/>
            <a:ext cx="2370138" cy="2105025"/>
            <a:chOff x="1160" y="1388"/>
            <a:chExt cx="1493" cy="1326"/>
          </a:xfrm>
        </p:grpSpPr>
        <p:graphicFrame>
          <p:nvGraphicFramePr>
            <p:cNvPr id="5129" name="Object 30"/>
            <p:cNvGraphicFramePr>
              <a:graphicFrameLocks noChangeAspect="1"/>
            </p:cNvGraphicFramePr>
            <p:nvPr/>
          </p:nvGraphicFramePr>
          <p:xfrm>
            <a:off x="2365" y="1484"/>
            <a:ext cx="288" cy="340"/>
          </p:xfrm>
          <a:graphic>
            <a:graphicData uri="http://schemas.openxmlformats.org/presentationml/2006/ole">
              <mc:AlternateContent xmlns:mc="http://schemas.openxmlformats.org/markup-compatibility/2006">
                <mc:Choice xmlns:v="urn:schemas-microsoft-com:vml" Requires="v">
                  <p:oleObj spid="_x0000_s303386" name="公式" r:id="rId1" imgW="215900" imgH="254000" progId="Equation.3">
                    <p:embed/>
                  </p:oleObj>
                </mc:Choice>
                <mc:Fallback>
                  <p:oleObj name="公式" r:id="rId1" imgW="215900" imgH="254000" progId="Equation.3">
                    <p:embed/>
                    <p:pic>
                      <p:nvPicPr>
                        <p:cNvPr id="0" name="Object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 y="1484"/>
                          <a:ext cx="288"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00" name="Line 38"/>
            <p:cNvSpPr>
              <a:spLocks noChangeShapeType="1"/>
            </p:cNvSpPr>
            <p:nvPr/>
          </p:nvSpPr>
          <p:spPr bwMode="auto">
            <a:xfrm>
              <a:off x="1256" y="1736"/>
              <a:ext cx="839" cy="8"/>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01" name="Line 39"/>
            <p:cNvSpPr>
              <a:spLocks noChangeShapeType="1"/>
            </p:cNvSpPr>
            <p:nvPr/>
          </p:nvSpPr>
          <p:spPr bwMode="auto">
            <a:xfrm>
              <a:off x="1254" y="2499"/>
              <a:ext cx="839" cy="8"/>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02" name="Line 40"/>
            <p:cNvSpPr>
              <a:spLocks noChangeShapeType="1"/>
            </p:cNvSpPr>
            <p:nvPr/>
          </p:nvSpPr>
          <p:spPr bwMode="auto">
            <a:xfrm flipH="1">
              <a:off x="1253" y="1743"/>
              <a:ext cx="9" cy="754"/>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03" name="Line 41"/>
            <p:cNvSpPr>
              <a:spLocks noChangeShapeType="1"/>
            </p:cNvSpPr>
            <p:nvPr/>
          </p:nvSpPr>
          <p:spPr bwMode="auto">
            <a:xfrm flipV="1">
              <a:off x="1262" y="1742"/>
              <a:ext cx="823" cy="75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04" name="Text Box 42"/>
            <p:cNvSpPr txBox="1">
              <a:spLocks noChangeArrowheads="1"/>
            </p:cNvSpPr>
            <p:nvPr/>
          </p:nvSpPr>
          <p:spPr bwMode="auto">
            <a:xfrm>
              <a:off x="1160" y="1495"/>
              <a:ext cx="167"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endPar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05" name="Text Box 43"/>
            <p:cNvSpPr txBox="1">
              <a:spLocks noChangeArrowheads="1"/>
            </p:cNvSpPr>
            <p:nvPr/>
          </p:nvSpPr>
          <p:spPr bwMode="auto">
            <a:xfrm>
              <a:off x="2157" y="2426"/>
              <a:ext cx="167"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a:t>
              </a:r>
              <a:endPar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06" name="Oval 44"/>
            <p:cNvSpPr>
              <a:spLocks noChangeArrowheads="1"/>
            </p:cNvSpPr>
            <p:nvPr/>
          </p:nvSpPr>
          <p:spPr bwMode="auto">
            <a:xfrm>
              <a:off x="2079" y="2477"/>
              <a:ext cx="62" cy="78"/>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07" name="Oval 45"/>
            <p:cNvSpPr>
              <a:spLocks noChangeArrowheads="1"/>
            </p:cNvSpPr>
            <p:nvPr/>
          </p:nvSpPr>
          <p:spPr bwMode="auto">
            <a:xfrm>
              <a:off x="1231" y="1685"/>
              <a:ext cx="70" cy="71"/>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09" name="Line 48"/>
            <p:cNvSpPr>
              <a:spLocks noChangeShapeType="1"/>
            </p:cNvSpPr>
            <p:nvPr/>
          </p:nvSpPr>
          <p:spPr bwMode="auto">
            <a:xfrm>
              <a:off x="1273" y="1729"/>
              <a:ext cx="831" cy="781"/>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10" name="Line 49"/>
            <p:cNvSpPr>
              <a:spLocks noChangeShapeType="1"/>
            </p:cNvSpPr>
            <p:nvPr/>
          </p:nvSpPr>
          <p:spPr bwMode="auto">
            <a:xfrm flipH="1">
              <a:off x="2099" y="1749"/>
              <a:ext cx="8" cy="754"/>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11" name="Oval 50"/>
            <p:cNvSpPr>
              <a:spLocks noChangeArrowheads="1"/>
            </p:cNvSpPr>
            <p:nvPr/>
          </p:nvSpPr>
          <p:spPr bwMode="auto">
            <a:xfrm>
              <a:off x="1229" y="2472"/>
              <a:ext cx="71" cy="71"/>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12" name="Oval 51"/>
            <p:cNvSpPr>
              <a:spLocks noChangeArrowheads="1"/>
            </p:cNvSpPr>
            <p:nvPr/>
          </p:nvSpPr>
          <p:spPr bwMode="auto">
            <a:xfrm>
              <a:off x="1627" y="2076"/>
              <a:ext cx="71" cy="70"/>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13" name="Oval 52"/>
            <p:cNvSpPr>
              <a:spLocks noChangeArrowheads="1"/>
            </p:cNvSpPr>
            <p:nvPr/>
          </p:nvSpPr>
          <p:spPr bwMode="auto">
            <a:xfrm>
              <a:off x="2068" y="1684"/>
              <a:ext cx="71" cy="70"/>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14" name="Freeform 53"/>
            <p:cNvSpPr/>
            <p:nvPr/>
          </p:nvSpPr>
          <p:spPr bwMode="auto">
            <a:xfrm>
              <a:off x="1258" y="1388"/>
              <a:ext cx="1183" cy="1108"/>
            </a:xfrm>
            <a:custGeom>
              <a:avLst/>
              <a:gdLst>
                <a:gd name="T0" fmla="*/ 0 w 1183"/>
                <a:gd name="T1" fmla="*/ 321 h 1108"/>
                <a:gd name="T2" fmla="*/ 355 w 1183"/>
                <a:gd name="T3" fmla="*/ 81 h 1108"/>
                <a:gd name="T4" fmla="*/ 835 w 1183"/>
                <a:gd name="T5" fmla="*/ 81 h 1108"/>
                <a:gd name="T6" fmla="*/ 1180 w 1183"/>
                <a:gd name="T7" fmla="*/ 570 h 1108"/>
                <a:gd name="T8" fmla="*/ 854 w 1183"/>
                <a:gd name="T9" fmla="*/ 1108 h 1108"/>
                <a:gd name="T10" fmla="*/ 0 60000 65536"/>
                <a:gd name="T11" fmla="*/ 0 60000 65536"/>
                <a:gd name="T12" fmla="*/ 0 60000 65536"/>
                <a:gd name="T13" fmla="*/ 0 60000 65536"/>
                <a:gd name="T14" fmla="*/ 0 60000 65536"/>
                <a:gd name="T15" fmla="*/ 0 w 1183"/>
                <a:gd name="T16" fmla="*/ 0 h 1108"/>
                <a:gd name="T17" fmla="*/ 1183 w 1183"/>
                <a:gd name="T18" fmla="*/ 1108 h 1108"/>
              </a:gdLst>
              <a:ahLst/>
              <a:cxnLst>
                <a:cxn ang="T10">
                  <a:pos x="T0" y="T1"/>
                </a:cxn>
                <a:cxn ang="T11">
                  <a:pos x="T2" y="T3"/>
                </a:cxn>
                <a:cxn ang="T12">
                  <a:pos x="T4" y="T5"/>
                </a:cxn>
                <a:cxn ang="T13">
                  <a:pos x="T6" y="T7"/>
                </a:cxn>
                <a:cxn ang="T14">
                  <a:pos x="T8" y="T9"/>
                </a:cxn>
              </a:cxnLst>
              <a:rect l="T15" t="T16" r="T17" b="T18"/>
              <a:pathLst>
                <a:path w="1183" h="1108">
                  <a:moveTo>
                    <a:pt x="0" y="321"/>
                  </a:moveTo>
                  <a:cubicBezTo>
                    <a:pt x="108" y="221"/>
                    <a:pt x="216" y="121"/>
                    <a:pt x="355" y="81"/>
                  </a:cubicBezTo>
                  <a:cubicBezTo>
                    <a:pt x="494" y="41"/>
                    <a:pt x="698" y="0"/>
                    <a:pt x="835" y="81"/>
                  </a:cubicBezTo>
                  <a:cubicBezTo>
                    <a:pt x="972" y="162"/>
                    <a:pt x="1177" y="399"/>
                    <a:pt x="1180" y="570"/>
                  </a:cubicBezTo>
                  <a:cubicBezTo>
                    <a:pt x="1183" y="741"/>
                    <a:pt x="1018" y="924"/>
                    <a:pt x="854" y="1108"/>
                  </a:cubicBezTo>
                </a:path>
              </a:pathLst>
            </a:custGeom>
            <a:no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164343" name="Line 55"/>
          <p:cNvSpPr>
            <a:spLocks noChangeShapeType="1"/>
          </p:cNvSpPr>
          <p:nvPr/>
        </p:nvSpPr>
        <p:spPr bwMode="auto">
          <a:xfrm>
            <a:off x="6260639" y="2400036"/>
            <a:ext cx="517525" cy="244475"/>
          </a:xfrm>
          <a:prstGeom prst="line">
            <a:avLst/>
          </a:prstGeom>
          <a:noFill/>
          <a:ln w="57150">
            <a:solidFill>
              <a:srgbClr val="000000"/>
            </a:solidFill>
            <a:rou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 name="Group 74"/>
          <p:cNvGrpSpPr/>
          <p:nvPr/>
        </p:nvGrpSpPr>
        <p:grpSpPr bwMode="auto">
          <a:xfrm>
            <a:off x="6601952" y="2236524"/>
            <a:ext cx="2278062" cy="2182812"/>
            <a:chOff x="3921" y="1385"/>
            <a:chExt cx="1435" cy="1375"/>
          </a:xfrm>
        </p:grpSpPr>
        <p:sp>
          <p:nvSpPr>
            <p:cNvPr id="5193" name="Line 22"/>
            <p:cNvSpPr>
              <a:spLocks noChangeShapeType="1"/>
            </p:cNvSpPr>
            <p:nvPr/>
          </p:nvSpPr>
          <p:spPr bwMode="auto">
            <a:xfrm>
              <a:off x="4212" y="1660"/>
              <a:ext cx="1008" cy="9"/>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94" name="Line 23"/>
            <p:cNvSpPr>
              <a:spLocks noChangeShapeType="1"/>
            </p:cNvSpPr>
            <p:nvPr/>
          </p:nvSpPr>
          <p:spPr bwMode="auto">
            <a:xfrm flipH="1">
              <a:off x="4209" y="1668"/>
              <a:ext cx="10" cy="90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95" name="Line 24"/>
            <p:cNvSpPr>
              <a:spLocks noChangeShapeType="1"/>
            </p:cNvSpPr>
            <p:nvPr/>
          </p:nvSpPr>
          <p:spPr bwMode="auto">
            <a:xfrm flipV="1">
              <a:off x="4219" y="1667"/>
              <a:ext cx="990" cy="894"/>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5128" name="Object 29"/>
            <p:cNvGraphicFramePr>
              <a:graphicFrameLocks noChangeAspect="1"/>
            </p:cNvGraphicFramePr>
            <p:nvPr/>
          </p:nvGraphicFramePr>
          <p:xfrm>
            <a:off x="3921" y="1866"/>
            <a:ext cx="271" cy="363"/>
          </p:xfrm>
          <a:graphic>
            <a:graphicData uri="http://schemas.openxmlformats.org/presentationml/2006/ole">
              <mc:AlternateContent xmlns:mc="http://schemas.openxmlformats.org/markup-compatibility/2006">
                <mc:Choice xmlns:v="urn:schemas-microsoft-com:vml" Requires="v">
                  <p:oleObj spid="_x0000_s303387" name="公式" r:id="rId3" imgW="228600" imgH="304800" progId="Equation.3">
                    <p:embed/>
                  </p:oleObj>
                </mc:Choice>
                <mc:Fallback>
                  <p:oleObj name="公式" r:id="rId3" imgW="228600" imgH="304800"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1" y="1866"/>
                          <a:ext cx="271"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96" name="Text Box 25"/>
            <p:cNvSpPr txBox="1">
              <a:spLocks noChangeArrowheads="1"/>
            </p:cNvSpPr>
            <p:nvPr/>
          </p:nvSpPr>
          <p:spPr bwMode="auto">
            <a:xfrm>
              <a:off x="4069" y="1385"/>
              <a:ext cx="327" cy="291"/>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ij</a:t>
              </a:r>
              <a:endPar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97" name="Line 54"/>
            <p:cNvSpPr>
              <a:spLocks noChangeShapeType="1"/>
            </p:cNvSpPr>
            <p:nvPr/>
          </p:nvSpPr>
          <p:spPr bwMode="auto">
            <a:xfrm>
              <a:off x="4232" y="1666"/>
              <a:ext cx="499" cy="452"/>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98" name="Text Box 56"/>
            <p:cNvSpPr txBox="1">
              <a:spLocks noChangeArrowheads="1"/>
            </p:cNvSpPr>
            <p:nvPr/>
          </p:nvSpPr>
          <p:spPr bwMode="auto">
            <a:xfrm>
              <a:off x="4086" y="2472"/>
              <a:ext cx="167"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endPar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99" name="Text Box 57"/>
            <p:cNvSpPr txBox="1">
              <a:spLocks noChangeArrowheads="1"/>
            </p:cNvSpPr>
            <p:nvPr/>
          </p:nvSpPr>
          <p:spPr bwMode="auto">
            <a:xfrm>
              <a:off x="5189" y="1406"/>
              <a:ext cx="167"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a:t>
              </a:r>
              <a:endPar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4" name="Group 117"/>
          <p:cNvGrpSpPr/>
          <p:nvPr/>
        </p:nvGrpSpPr>
        <p:grpSpPr bwMode="auto">
          <a:xfrm>
            <a:off x="7558350" y="4692047"/>
            <a:ext cx="1573212" cy="1444625"/>
            <a:chOff x="4553" y="2731"/>
            <a:chExt cx="991" cy="910"/>
          </a:xfrm>
        </p:grpSpPr>
        <p:sp>
          <p:nvSpPr>
            <p:cNvPr id="5190" name="Line 66"/>
            <p:cNvSpPr>
              <a:spLocks noChangeShapeType="1"/>
            </p:cNvSpPr>
            <p:nvPr/>
          </p:nvSpPr>
          <p:spPr bwMode="auto">
            <a:xfrm flipH="1">
              <a:off x="4553" y="2731"/>
              <a:ext cx="0" cy="91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91" name="Line 67"/>
            <p:cNvSpPr>
              <a:spLocks noChangeShapeType="1"/>
            </p:cNvSpPr>
            <p:nvPr/>
          </p:nvSpPr>
          <p:spPr bwMode="auto">
            <a:xfrm flipV="1">
              <a:off x="4563" y="3009"/>
              <a:ext cx="683" cy="625"/>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92" name="Line 68"/>
            <p:cNvSpPr>
              <a:spLocks noChangeShapeType="1"/>
            </p:cNvSpPr>
            <p:nvPr/>
          </p:nvSpPr>
          <p:spPr bwMode="auto">
            <a:xfrm>
              <a:off x="4553" y="2731"/>
              <a:ext cx="686" cy="291"/>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5127" name="Object 70"/>
            <p:cNvGraphicFramePr>
              <a:graphicFrameLocks noChangeAspect="1"/>
            </p:cNvGraphicFramePr>
            <p:nvPr/>
          </p:nvGraphicFramePr>
          <p:xfrm>
            <a:off x="5289" y="2824"/>
            <a:ext cx="255" cy="362"/>
          </p:xfrm>
          <a:graphic>
            <a:graphicData uri="http://schemas.openxmlformats.org/presentationml/2006/ole">
              <mc:AlternateContent xmlns:mc="http://schemas.openxmlformats.org/markup-compatibility/2006">
                <mc:Choice xmlns:v="urn:schemas-microsoft-com:vml" Requires="v">
                  <p:oleObj spid="_x0000_s303388" name="公式" r:id="rId5" imgW="215900" imgH="304800" progId="Equation.3">
                    <p:embed/>
                  </p:oleObj>
                </mc:Choice>
                <mc:Fallback>
                  <p:oleObj name="公式" r:id="rId5" imgW="215900" imgH="304800" progId="Equation.3">
                    <p:embed/>
                    <p:pic>
                      <p:nvPicPr>
                        <p:cNvPr id="0" name="Object 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9" y="2824"/>
                          <a:ext cx="255"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64360" name="Line 72"/>
          <p:cNvSpPr>
            <a:spLocks noChangeShapeType="1"/>
          </p:cNvSpPr>
          <p:nvPr/>
        </p:nvSpPr>
        <p:spPr bwMode="auto">
          <a:xfrm flipH="1">
            <a:off x="2918952" y="4054213"/>
            <a:ext cx="21430" cy="341312"/>
          </a:xfrm>
          <a:prstGeom prst="line">
            <a:avLst/>
          </a:prstGeom>
          <a:noFill/>
          <a:ln w="57150">
            <a:solidFill>
              <a:srgbClr val="000000"/>
            </a:solidFill>
            <a:rou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64363" name="Line 75"/>
          <p:cNvSpPr>
            <a:spLocks noChangeShapeType="1"/>
          </p:cNvSpPr>
          <p:nvPr/>
        </p:nvSpPr>
        <p:spPr bwMode="auto">
          <a:xfrm flipH="1">
            <a:off x="4104814" y="2179374"/>
            <a:ext cx="427038" cy="412750"/>
          </a:xfrm>
          <a:prstGeom prst="line">
            <a:avLst/>
          </a:prstGeom>
          <a:noFill/>
          <a:ln w="57150">
            <a:solidFill>
              <a:srgbClr val="000000"/>
            </a:solidFill>
            <a:rou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 name="Group 76"/>
          <p:cNvGrpSpPr/>
          <p:nvPr/>
        </p:nvGrpSpPr>
        <p:grpSpPr bwMode="auto">
          <a:xfrm>
            <a:off x="690102" y="4220900"/>
            <a:ext cx="2343150" cy="2105025"/>
            <a:chOff x="1160" y="1388"/>
            <a:chExt cx="1476" cy="1326"/>
          </a:xfrm>
        </p:grpSpPr>
        <p:graphicFrame>
          <p:nvGraphicFramePr>
            <p:cNvPr id="5126" name="Object 77"/>
            <p:cNvGraphicFramePr>
              <a:graphicFrameLocks noChangeAspect="1"/>
            </p:cNvGraphicFramePr>
            <p:nvPr/>
          </p:nvGraphicFramePr>
          <p:xfrm>
            <a:off x="2382" y="1501"/>
            <a:ext cx="254" cy="306"/>
          </p:xfrm>
          <a:graphic>
            <a:graphicData uri="http://schemas.openxmlformats.org/presentationml/2006/ole">
              <mc:AlternateContent xmlns:mc="http://schemas.openxmlformats.org/markup-compatibility/2006">
                <mc:Choice xmlns:v="urn:schemas-microsoft-com:vml" Requires="v">
                  <p:oleObj spid="_x0000_s303389" name="公式" r:id="rId7" imgW="190500" imgH="228600" progId="Equation.3">
                    <p:embed/>
                  </p:oleObj>
                </mc:Choice>
                <mc:Fallback>
                  <p:oleObj name="公式" r:id="rId7" imgW="190500" imgH="228600" progId="Equation.3">
                    <p:embed/>
                    <p:pic>
                      <p:nvPicPr>
                        <p:cNvPr id="0" name="Object 7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2" y="1501"/>
                          <a:ext cx="254"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75" name="Line 78"/>
            <p:cNvSpPr>
              <a:spLocks noChangeShapeType="1"/>
            </p:cNvSpPr>
            <p:nvPr/>
          </p:nvSpPr>
          <p:spPr bwMode="auto">
            <a:xfrm>
              <a:off x="1256" y="1736"/>
              <a:ext cx="839" cy="8"/>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76" name="Line 79"/>
            <p:cNvSpPr>
              <a:spLocks noChangeShapeType="1"/>
            </p:cNvSpPr>
            <p:nvPr/>
          </p:nvSpPr>
          <p:spPr bwMode="auto">
            <a:xfrm>
              <a:off x="1254" y="2499"/>
              <a:ext cx="839" cy="8"/>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77" name="Line 80"/>
            <p:cNvSpPr>
              <a:spLocks noChangeShapeType="1"/>
            </p:cNvSpPr>
            <p:nvPr/>
          </p:nvSpPr>
          <p:spPr bwMode="auto">
            <a:xfrm flipH="1">
              <a:off x="1253" y="1743"/>
              <a:ext cx="9" cy="754"/>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78" name="Line 81"/>
            <p:cNvSpPr>
              <a:spLocks noChangeShapeType="1"/>
            </p:cNvSpPr>
            <p:nvPr/>
          </p:nvSpPr>
          <p:spPr bwMode="auto">
            <a:xfrm flipV="1">
              <a:off x="1262" y="1742"/>
              <a:ext cx="823" cy="75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79" name="Text Box 82"/>
            <p:cNvSpPr txBox="1">
              <a:spLocks noChangeArrowheads="1"/>
            </p:cNvSpPr>
            <p:nvPr/>
          </p:nvSpPr>
          <p:spPr bwMode="auto">
            <a:xfrm>
              <a:off x="1160" y="1495"/>
              <a:ext cx="167"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endPar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80" name="Text Box 83"/>
            <p:cNvSpPr txBox="1">
              <a:spLocks noChangeArrowheads="1"/>
            </p:cNvSpPr>
            <p:nvPr/>
          </p:nvSpPr>
          <p:spPr bwMode="auto">
            <a:xfrm>
              <a:off x="2157" y="2426"/>
              <a:ext cx="167"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a:t>
              </a:r>
              <a:endPar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81" name="Oval 84"/>
            <p:cNvSpPr>
              <a:spLocks noChangeArrowheads="1"/>
            </p:cNvSpPr>
            <p:nvPr/>
          </p:nvSpPr>
          <p:spPr bwMode="auto">
            <a:xfrm>
              <a:off x="2079" y="2477"/>
              <a:ext cx="62" cy="78"/>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82" name="Oval 85"/>
            <p:cNvSpPr>
              <a:spLocks noChangeArrowheads="1"/>
            </p:cNvSpPr>
            <p:nvPr/>
          </p:nvSpPr>
          <p:spPr bwMode="auto">
            <a:xfrm>
              <a:off x="1231" y="1685"/>
              <a:ext cx="70" cy="71"/>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84" name="Line 87"/>
            <p:cNvSpPr>
              <a:spLocks noChangeShapeType="1"/>
            </p:cNvSpPr>
            <p:nvPr/>
          </p:nvSpPr>
          <p:spPr bwMode="auto">
            <a:xfrm>
              <a:off x="1273" y="1729"/>
              <a:ext cx="831" cy="781"/>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85" name="Line 88"/>
            <p:cNvSpPr>
              <a:spLocks noChangeShapeType="1"/>
            </p:cNvSpPr>
            <p:nvPr/>
          </p:nvSpPr>
          <p:spPr bwMode="auto">
            <a:xfrm flipH="1">
              <a:off x="2099" y="1749"/>
              <a:ext cx="8" cy="754"/>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86" name="Oval 89"/>
            <p:cNvSpPr>
              <a:spLocks noChangeArrowheads="1"/>
            </p:cNvSpPr>
            <p:nvPr/>
          </p:nvSpPr>
          <p:spPr bwMode="auto">
            <a:xfrm>
              <a:off x="1229" y="2472"/>
              <a:ext cx="71" cy="71"/>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87" name="Oval 90"/>
            <p:cNvSpPr>
              <a:spLocks noChangeArrowheads="1"/>
            </p:cNvSpPr>
            <p:nvPr/>
          </p:nvSpPr>
          <p:spPr bwMode="auto">
            <a:xfrm>
              <a:off x="1627" y="2076"/>
              <a:ext cx="71" cy="70"/>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88" name="Oval 91"/>
            <p:cNvSpPr>
              <a:spLocks noChangeArrowheads="1"/>
            </p:cNvSpPr>
            <p:nvPr/>
          </p:nvSpPr>
          <p:spPr bwMode="auto">
            <a:xfrm>
              <a:off x="2068" y="1684"/>
              <a:ext cx="71" cy="70"/>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89" name="Freeform 92"/>
            <p:cNvSpPr/>
            <p:nvPr/>
          </p:nvSpPr>
          <p:spPr bwMode="auto">
            <a:xfrm>
              <a:off x="1258" y="1388"/>
              <a:ext cx="1183" cy="1108"/>
            </a:xfrm>
            <a:custGeom>
              <a:avLst/>
              <a:gdLst>
                <a:gd name="T0" fmla="*/ 0 w 1183"/>
                <a:gd name="T1" fmla="*/ 321 h 1108"/>
                <a:gd name="T2" fmla="*/ 355 w 1183"/>
                <a:gd name="T3" fmla="*/ 81 h 1108"/>
                <a:gd name="T4" fmla="*/ 835 w 1183"/>
                <a:gd name="T5" fmla="*/ 81 h 1108"/>
                <a:gd name="T6" fmla="*/ 1180 w 1183"/>
                <a:gd name="T7" fmla="*/ 570 h 1108"/>
                <a:gd name="T8" fmla="*/ 854 w 1183"/>
                <a:gd name="T9" fmla="*/ 1108 h 1108"/>
                <a:gd name="T10" fmla="*/ 0 60000 65536"/>
                <a:gd name="T11" fmla="*/ 0 60000 65536"/>
                <a:gd name="T12" fmla="*/ 0 60000 65536"/>
                <a:gd name="T13" fmla="*/ 0 60000 65536"/>
                <a:gd name="T14" fmla="*/ 0 60000 65536"/>
                <a:gd name="T15" fmla="*/ 0 w 1183"/>
                <a:gd name="T16" fmla="*/ 0 h 1108"/>
                <a:gd name="T17" fmla="*/ 1183 w 1183"/>
                <a:gd name="T18" fmla="*/ 1108 h 1108"/>
              </a:gdLst>
              <a:ahLst/>
              <a:cxnLst>
                <a:cxn ang="T10">
                  <a:pos x="T0" y="T1"/>
                </a:cxn>
                <a:cxn ang="T11">
                  <a:pos x="T2" y="T3"/>
                </a:cxn>
                <a:cxn ang="T12">
                  <a:pos x="T4" y="T5"/>
                </a:cxn>
                <a:cxn ang="T13">
                  <a:pos x="T6" y="T7"/>
                </a:cxn>
                <a:cxn ang="T14">
                  <a:pos x="T8" y="T9"/>
                </a:cxn>
              </a:cxnLst>
              <a:rect l="T15" t="T16" r="T17" b="T18"/>
              <a:pathLst>
                <a:path w="1183" h="1108">
                  <a:moveTo>
                    <a:pt x="0" y="321"/>
                  </a:moveTo>
                  <a:cubicBezTo>
                    <a:pt x="108" y="221"/>
                    <a:pt x="216" y="121"/>
                    <a:pt x="355" y="81"/>
                  </a:cubicBezTo>
                  <a:cubicBezTo>
                    <a:pt x="494" y="41"/>
                    <a:pt x="698" y="0"/>
                    <a:pt x="835" y="81"/>
                  </a:cubicBezTo>
                  <a:cubicBezTo>
                    <a:pt x="972" y="162"/>
                    <a:pt x="1177" y="399"/>
                    <a:pt x="1180" y="570"/>
                  </a:cubicBezTo>
                  <a:cubicBezTo>
                    <a:pt x="1183" y="741"/>
                    <a:pt x="1018" y="924"/>
                    <a:pt x="854" y="1108"/>
                  </a:cubicBezTo>
                </a:path>
              </a:pathLst>
            </a:custGeom>
            <a:no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164381" name="Freeform 93"/>
          <p:cNvSpPr/>
          <p:nvPr/>
        </p:nvSpPr>
        <p:spPr bwMode="auto">
          <a:xfrm>
            <a:off x="450389" y="4089136"/>
            <a:ext cx="1709738" cy="1952625"/>
          </a:xfrm>
          <a:custGeom>
            <a:avLst/>
            <a:gdLst>
              <a:gd name="T0" fmla="*/ 2147483647 w 1077"/>
              <a:gd name="T1" fmla="*/ 2147483647 h 1230"/>
              <a:gd name="T2" fmla="*/ 2147483647 w 1077"/>
              <a:gd name="T3" fmla="*/ 2147483647 h 1230"/>
              <a:gd name="T4" fmla="*/ 2147483647 w 1077"/>
              <a:gd name="T5" fmla="*/ 2147483647 h 1230"/>
              <a:gd name="T6" fmla="*/ 2147483647 w 1077"/>
              <a:gd name="T7" fmla="*/ 2147483647 h 1230"/>
              <a:gd name="T8" fmla="*/ 2147483647 w 1077"/>
              <a:gd name="T9" fmla="*/ 2147483647 h 1230"/>
              <a:gd name="T10" fmla="*/ 0 60000 65536"/>
              <a:gd name="T11" fmla="*/ 0 60000 65536"/>
              <a:gd name="T12" fmla="*/ 0 60000 65536"/>
              <a:gd name="T13" fmla="*/ 0 60000 65536"/>
              <a:gd name="T14" fmla="*/ 0 60000 65536"/>
              <a:gd name="T15" fmla="*/ 0 w 1077"/>
              <a:gd name="T16" fmla="*/ 0 h 1230"/>
              <a:gd name="T17" fmla="*/ 1077 w 1077"/>
              <a:gd name="T18" fmla="*/ 1230 h 1230"/>
            </a:gdLst>
            <a:ahLst/>
            <a:cxnLst>
              <a:cxn ang="T10">
                <a:pos x="T0" y="T1"/>
              </a:cxn>
              <a:cxn ang="T11">
                <a:pos x="T2" y="T3"/>
              </a:cxn>
              <a:cxn ang="T12">
                <a:pos x="T4" y="T5"/>
              </a:cxn>
              <a:cxn ang="T13">
                <a:pos x="T6" y="T7"/>
              </a:cxn>
              <a:cxn ang="T14">
                <a:pos x="T8" y="T9"/>
              </a:cxn>
            </a:cxnLst>
            <a:rect l="T15" t="T16" r="T17" b="T18"/>
            <a:pathLst>
              <a:path w="1077" h="1230">
                <a:moveTo>
                  <a:pt x="1077" y="434"/>
                </a:moveTo>
                <a:cubicBezTo>
                  <a:pt x="985" y="281"/>
                  <a:pt x="893" y="128"/>
                  <a:pt x="751" y="69"/>
                </a:cubicBezTo>
                <a:cubicBezTo>
                  <a:pt x="609" y="10"/>
                  <a:pt x="348" y="0"/>
                  <a:pt x="223" y="78"/>
                </a:cubicBezTo>
                <a:cubicBezTo>
                  <a:pt x="98" y="156"/>
                  <a:pt x="4" y="347"/>
                  <a:pt x="2" y="539"/>
                </a:cubicBezTo>
                <a:cubicBezTo>
                  <a:pt x="0" y="731"/>
                  <a:pt x="106" y="980"/>
                  <a:pt x="213" y="1230"/>
                </a:cubicBezTo>
              </a:path>
            </a:pathLst>
          </a:custGeom>
          <a:noFill/>
          <a:ln w="9525">
            <a:solidFill>
              <a:schemeClr val="accent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grpSp>
        <p:nvGrpSpPr>
          <p:cNvPr id="6" name="Group 116"/>
          <p:cNvGrpSpPr/>
          <p:nvPr/>
        </p:nvGrpSpPr>
        <p:grpSpPr bwMode="auto">
          <a:xfrm>
            <a:off x="4769977" y="4271699"/>
            <a:ext cx="2386012" cy="2022475"/>
            <a:chOff x="2767" y="2518"/>
            <a:chExt cx="1503" cy="1274"/>
          </a:xfrm>
        </p:grpSpPr>
        <p:sp>
          <p:nvSpPr>
            <p:cNvPr id="5169" name="Line 58"/>
            <p:cNvSpPr>
              <a:spLocks noChangeShapeType="1"/>
            </p:cNvSpPr>
            <p:nvPr/>
          </p:nvSpPr>
          <p:spPr bwMode="auto">
            <a:xfrm>
              <a:off x="3116" y="2867"/>
              <a:ext cx="1008" cy="9"/>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70" name="Line 59"/>
            <p:cNvSpPr>
              <a:spLocks noChangeShapeType="1"/>
            </p:cNvSpPr>
            <p:nvPr/>
          </p:nvSpPr>
          <p:spPr bwMode="auto">
            <a:xfrm flipH="1">
              <a:off x="3113" y="2875"/>
              <a:ext cx="10" cy="90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71" name="Line 60"/>
            <p:cNvSpPr>
              <a:spLocks noChangeShapeType="1"/>
            </p:cNvSpPr>
            <p:nvPr/>
          </p:nvSpPr>
          <p:spPr bwMode="auto">
            <a:xfrm flipV="1">
              <a:off x="3123" y="2874"/>
              <a:ext cx="990" cy="894"/>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72" name="Line 61"/>
            <p:cNvSpPr>
              <a:spLocks noChangeShapeType="1"/>
            </p:cNvSpPr>
            <p:nvPr/>
          </p:nvSpPr>
          <p:spPr bwMode="auto">
            <a:xfrm>
              <a:off x="3123" y="2878"/>
              <a:ext cx="475" cy="451"/>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73" name="Text Box 62"/>
            <p:cNvSpPr txBox="1">
              <a:spLocks noChangeArrowheads="1"/>
            </p:cNvSpPr>
            <p:nvPr/>
          </p:nvSpPr>
          <p:spPr bwMode="auto">
            <a:xfrm>
              <a:off x="4093" y="2613"/>
              <a:ext cx="167"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a:t>
              </a:r>
              <a:endPar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74" name="Freeform 64"/>
            <p:cNvSpPr/>
            <p:nvPr/>
          </p:nvSpPr>
          <p:spPr bwMode="auto">
            <a:xfrm>
              <a:off x="3034" y="2870"/>
              <a:ext cx="1236" cy="922"/>
            </a:xfrm>
            <a:custGeom>
              <a:avLst/>
              <a:gdLst>
                <a:gd name="T0" fmla="*/ 1084 w 1236"/>
                <a:gd name="T1" fmla="*/ 0 h 922"/>
                <a:gd name="T2" fmla="*/ 1190 w 1236"/>
                <a:gd name="T3" fmla="*/ 288 h 922"/>
                <a:gd name="T4" fmla="*/ 1065 w 1236"/>
                <a:gd name="T5" fmla="*/ 711 h 922"/>
                <a:gd name="T6" fmla="*/ 163 w 1236"/>
                <a:gd name="T7" fmla="*/ 893 h 922"/>
                <a:gd name="T8" fmla="*/ 86 w 1236"/>
                <a:gd name="T9" fmla="*/ 884 h 922"/>
                <a:gd name="T10" fmla="*/ 0 60000 65536"/>
                <a:gd name="T11" fmla="*/ 0 60000 65536"/>
                <a:gd name="T12" fmla="*/ 0 60000 65536"/>
                <a:gd name="T13" fmla="*/ 0 60000 65536"/>
                <a:gd name="T14" fmla="*/ 0 60000 65536"/>
                <a:gd name="T15" fmla="*/ 0 w 1236"/>
                <a:gd name="T16" fmla="*/ 0 h 922"/>
                <a:gd name="T17" fmla="*/ 1236 w 1236"/>
                <a:gd name="T18" fmla="*/ 922 h 922"/>
              </a:gdLst>
              <a:ahLst/>
              <a:cxnLst>
                <a:cxn ang="T10">
                  <a:pos x="T0" y="T1"/>
                </a:cxn>
                <a:cxn ang="T11">
                  <a:pos x="T2" y="T3"/>
                </a:cxn>
                <a:cxn ang="T12">
                  <a:pos x="T4" y="T5"/>
                </a:cxn>
                <a:cxn ang="T13">
                  <a:pos x="T6" y="T7"/>
                </a:cxn>
                <a:cxn ang="T14">
                  <a:pos x="T8" y="T9"/>
                </a:cxn>
              </a:cxnLst>
              <a:rect l="T15" t="T16" r="T17" b="T18"/>
              <a:pathLst>
                <a:path w="1236" h="922">
                  <a:moveTo>
                    <a:pt x="1084" y="0"/>
                  </a:moveTo>
                  <a:cubicBezTo>
                    <a:pt x="1138" y="85"/>
                    <a:pt x="1193" y="170"/>
                    <a:pt x="1190" y="288"/>
                  </a:cubicBezTo>
                  <a:cubicBezTo>
                    <a:pt x="1187" y="406"/>
                    <a:pt x="1236" y="610"/>
                    <a:pt x="1065" y="711"/>
                  </a:cubicBezTo>
                  <a:cubicBezTo>
                    <a:pt x="894" y="812"/>
                    <a:pt x="326" y="864"/>
                    <a:pt x="163" y="893"/>
                  </a:cubicBezTo>
                  <a:cubicBezTo>
                    <a:pt x="0" y="922"/>
                    <a:pt x="43" y="903"/>
                    <a:pt x="86" y="884"/>
                  </a:cubicBezTo>
                </a:path>
              </a:pathLst>
            </a:custGeom>
            <a:no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5124" name="Object 71"/>
            <p:cNvGraphicFramePr>
              <a:graphicFrameLocks noChangeAspect="1"/>
            </p:cNvGraphicFramePr>
            <p:nvPr/>
          </p:nvGraphicFramePr>
          <p:xfrm>
            <a:off x="3492" y="2518"/>
            <a:ext cx="255" cy="257"/>
          </p:xfrm>
          <a:graphic>
            <a:graphicData uri="http://schemas.openxmlformats.org/presentationml/2006/ole">
              <mc:AlternateContent xmlns:mc="http://schemas.openxmlformats.org/markup-compatibility/2006">
                <mc:Choice xmlns:v="urn:schemas-microsoft-com:vml" Requires="v">
                  <p:oleObj spid="_x0000_s303390" name="公式" r:id="rId9" imgW="215900" imgH="215900" progId="Equation.3">
                    <p:embed/>
                  </p:oleObj>
                </mc:Choice>
                <mc:Fallback>
                  <p:oleObj name="公式" r:id="rId9" imgW="215900" imgH="215900" progId="Equation.3">
                    <p:embed/>
                    <p:pic>
                      <p:nvPicPr>
                        <p:cNvPr id="0" name="Object 7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 y="2518"/>
                          <a:ext cx="255"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96"/>
            <p:cNvGraphicFramePr>
              <a:graphicFrameLocks noChangeAspect="1"/>
            </p:cNvGraphicFramePr>
            <p:nvPr/>
          </p:nvGraphicFramePr>
          <p:xfrm>
            <a:off x="2767" y="2826"/>
            <a:ext cx="288" cy="340"/>
          </p:xfrm>
          <a:graphic>
            <a:graphicData uri="http://schemas.openxmlformats.org/presentationml/2006/ole">
              <mc:AlternateContent xmlns:mc="http://schemas.openxmlformats.org/markup-compatibility/2006">
                <mc:Choice xmlns:v="urn:schemas-microsoft-com:vml" Requires="v">
                  <p:oleObj spid="_x0000_s303391" name="公式" r:id="rId11" imgW="215900" imgH="254000" progId="Equation.3">
                    <p:embed/>
                  </p:oleObj>
                </mc:Choice>
                <mc:Fallback>
                  <p:oleObj name="公式" r:id="rId11" imgW="215900" imgH="254000" progId="Equation.3">
                    <p:embed/>
                    <p:pic>
                      <p:nvPicPr>
                        <p:cNvPr id="0" name="Object 9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 y="2826"/>
                          <a:ext cx="288"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115"/>
          <p:cNvGrpSpPr/>
          <p:nvPr/>
        </p:nvGrpSpPr>
        <p:grpSpPr bwMode="auto">
          <a:xfrm>
            <a:off x="2969752" y="4351075"/>
            <a:ext cx="1735137" cy="2125663"/>
            <a:chOff x="1633" y="2717"/>
            <a:chExt cx="1093" cy="1339"/>
          </a:xfrm>
        </p:grpSpPr>
        <p:grpSp>
          <p:nvGrpSpPr>
            <p:cNvPr id="8" name="Group 113"/>
            <p:cNvGrpSpPr/>
            <p:nvPr/>
          </p:nvGrpSpPr>
          <p:grpSpPr bwMode="auto">
            <a:xfrm>
              <a:off x="1633" y="3026"/>
              <a:ext cx="1093" cy="1030"/>
              <a:chOff x="1633" y="3026"/>
              <a:chExt cx="1093" cy="1030"/>
            </a:xfrm>
          </p:grpSpPr>
          <p:sp>
            <p:nvSpPr>
              <p:cNvPr id="5158" name="Line 97"/>
              <p:cNvSpPr>
                <a:spLocks noChangeShapeType="1"/>
              </p:cNvSpPr>
              <p:nvPr/>
            </p:nvSpPr>
            <p:spPr bwMode="auto">
              <a:xfrm>
                <a:off x="1658" y="3078"/>
                <a:ext cx="839" cy="8"/>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59" name="Line 100"/>
              <p:cNvSpPr>
                <a:spLocks noChangeShapeType="1"/>
              </p:cNvSpPr>
              <p:nvPr/>
            </p:nvSpPr>
            <p:spPr bwMode="auto">
              <a:xfrm flipV="1">
                <a:off x="2038" y="3084"/>
                <a:ext cx="449" cy="376"/>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60" name="Text Box 102"/>
              <p:cNvSpPr txBox="1">
                <a:spLocks noChangeArrowheads="1"/>
              </p:cNvSpPr>
              <p:nvPr/>
            </p:nvSpPr>
            <p:spPr bwMode="auto">
              <a:xfrm>
                <a:off x="2559" y="3768"/>
                <a:ext cx="167"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a:t>
                </a:r>
                <a:endPar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61" name="Oval 103"/>
              <p:cNvSpPr>
                <a:spLocks noChangeArrowheads="1"/>
              </p:cNvSpPr>
              <p:nvPr/>
            </p:nvSpPr>
            <p:spPr bwMode="auto">
              <a:xfrm>
                <a:off x="2481" y="3819"/>
                <a:ext cx="62" cy="78"/>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62" name="Oval 104"/>
              <p:cNvSpPr>
                <a:spLocks noChangeArrowheads="1"/>
              </p:cNvSpPr>
              <p:nvPr/>
            </p:nvSpPr>
            <p:spPr bwMode="auto">
              <a:xfrm>
                <a:off x="1633" y="3027"/>
                <a:ext cx="70" cy="71"/>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64" name="Line 106"/>
              <p:cNvSpPr>
                <a:spLocks noChangeShapeType="1"/>
              </p:cNvSpPr>
              <p:nvPr/>
            </p:nvSpPr>
            <p:spPr bwMode="auto">
              <a:xfrm>
                <a:off x="1675" y="3071"/>
                <a:ext cx="831" cy="781"/>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65" name="Line 107"/>
              <p:cNvSpPr>
                <a:spLocks noChangeShapeType="1"/>
              </p:cNvSpPr>
              <p:nvPr/>
            </p:nvSpPr>
            <p:spPr bwMode="auto">
              <a:xfrm flipH="1">
                <a:off x="2501" y="3091"/>
                <a:ext cx="8" cy="754"/>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66" name="Oval 109"/>
              <p:cNvSpPr>
                <a:spLocks noChangeArrowheads="1"/>
              </p:cNvSpPr>
              <p:nvPr/>
            </p:nvSpPr>
            <p:spPr bwMode="auto">
              <a:xfrm>
                <a:off x="2029" y="3418"/>
                <a:ext cx="71" cy="70"/>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67" name="Oval 110"/>
              <p:cNvSpPr>
                <a:spLocks noChangeArrowheads="1"/>
              </p:cNvSpPr>
              <p:nvPr/>
            </p:nvSpPr>
            <p:spPr bwMode="auto">
              <a:xfrm>
                <a:off x="2470" y="3026"/>
                <a:ext cx="71" cy="70"/>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68" name="Freeform 112"/>
              <p:cNvSpPr/>
              <p:nvPr/>
            </p:nvSpPr>
            <p:spPr bwMode="auto">
              <a:xfrm>
                <a:off x="1636" y="3062"/>
                <a:ext cx="879" cy="845"/>
              </a:xfrm>
              <a:custGeom>
                <a:avLst/>
                <a:gdLst>
                  <a:gd name="T0" fmla="*/ 25 w 879"/>
                  <a:gd name="T1" fmla="*/ 0 h 797"/>
                  <a:gd name="T2" fmla="*/ 34 w 879"/>
                  <a:gd name="T3" fmla="*/ 374 h 797"/>
                  <a:gd name="T4" fmla="*/ 226 w 879"/>
                  <a:gd name="T5" fmla="*/ 837 h 797"/>
                  <a:gd name="T6" fmla="*/ 514 w 879"/>
                  <a:gd name="T7" fmla="*/ 938 h 797"/>
                  <a:gd name="T8" fmla="*/ 879 w 879"/>
                  <a:gd name="T9" fmla="*/ 1068 h 797"/>
                  <a:gd name="T10" fmla="*/ 0 60000 65536"/>
                  <a:gd name="T11" fmla="*/ 0 60000 65536"/>
                  <a:gd name="T12" fmla="*/ 0 60000 65536"/>
                  <a:gd name="T13" fmla="*/ 0 60000 65536"/>
                  <a:gd name="T14" fmla="*/ 0 60000 65536"/>
                  <a:gd name="T15" fmla="*/ 0 w 879"/>
                  <a:gd name="T16" fmla="*/ 0 h 797"/>
                  <a:gd name="T17" fmla="*/ 879 w 879"/>
                  <a:gd name="T18" fmla="*/ 797 h 797"/>
                </a:gdLst>
                <a:ahLst/>
                <a:cxnLst>
                  <a:cxn ang="T10">
                    <a:pos x="T0" y="T1"/>
                  </a:cxn>
                  <a:cxn ang="T11">
                    <a:pos x="T2" y="T3"/>
                  </a:cxn>
                  <a:cxn ang="T12">
                    <a:pos x="T4" y="T5"/>
                  </a:cxn>
                  <a:cxn ang="T13">
                    <a:pos x="T6" y="T7"/>
                  </a:cxn>
                  <a:cxn ang="T14">
                    <a:pos x="T8" y="T9"/>
                  </a:cxn>
                </a:cxnLst>
                <a:rect l="T15" t="T16" r="T17" b="T18"/>
                <a:pathLst>
                  <a:path w="879" h="797">
                    <a:moveTo>
                      <a:pt x="25" y="0"/>
                    </a:moveTo>
                    <a:cubicBezTo>
                      <a:pt x="12" y="87"/>
                      <a:pt x="0" y="175"/>
                      <a:pt x="34" y="279"/>
                    </a:cubicBezTo>
                    <a:cubicBezTo>
                      <a:pt x="68" y="383"/>
                      <a:pt x="146" y="554"/>
                      <a:pt x="226" y="624"/>
                    </a:cubicBezTo>
                    <a:cubicBezTo>
                      <a:pt x="306" y="694"/>
                      <a:pt x="405" y="672"/>
                      <a:pt x="514" y="701"/>
                    </a:cubicBezTo>
                    <a:cubicBezTo>
                      <a:pt x="623" y="730"/>
                      <a:pt x="751" y="763"/>
                      <a:pt x="879" y="797"/>
                    </a:cubicBezTo>
                  </a:path>
                </a:pathLst>
              </a:custGeom>
              <a:no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aphicFrame>
          <p:nvGraphicFramePr>
            <p:cNvPr id="5123" name="Object 114"/>
            <p:cNvGraphicFramePr>
              <a:graphicFrameLocks noChangeAspect="1"/>
            </p:cNvGraphicFramePr>
            <p:nvPr/>
          </p:nvGraphicFramePr>
          <p:xfrm>
            <a:off x="2251" y="2717"/>
            <a:ext cx="240" cy="362"/>
          </p:xfrm>
          <a:graphic>
            <a:graphicData uri="http://schemas.openxmlformats.org/presentationml/2006/ole">
              <mc:AlternateContent xmlns:mc="http://schemas.openxmlformats.org/markup-compatibility/2006">
                <mc:Choice xmlns:v="urn:schemas-microsoft-com:vml" Requires="v">
                  <p:oleObj spid="_x0000_s303392" name="公式" r:id="rId12" imgW="203200" imgH="304800" progId="Equation.3">
                    <p:embed/>
                  </p:oleObj>
                </mc:Choice>
                <mc:Fallback>
                  <p:oleObj name="公式" r:id="rId12" imgW="203200" imgH="304800" progId="Equation.3">
                    <p:embed/>
                    <p:pic>
                      <p:nvPicPr>
                        <p:cNvPr id="0" name="Object 1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51" y="2717"/>
                          <a:ext cx="240"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122" name="Object 118"/>
          <p:cNvGraphicFramePr>
            <a:graphicFrameLocks noChangeAspect="1"/>
          </p:cNvGraphicFramePr>
          <p:nvPr/>
        </p:nvGraphicFramePr>
        <p:xfrm>
          <a:off x="6265402" y="1102087"/>
          <a:ext cx="2773362" cy="1187450"/>
        </p:xfrm>
        <a:graphic>
          <a:graphicData uri="http://schemas.openxmlformats.org/presentationml/2006/ole">
            <mc:AlternateContent xmlns:mc="http://schemas.openxmlformats.org/markup-compatibility/2006">
              <mc:Choice xmlns:v="urn:schemas-microsoft-com:vml" Requires="v">
                <p:oleObj spid="_x0000_s303393" name="公式" r:id="rId14" imgW="1308100" imgH="558800" progId="Equation.3">
                  <p:embed/>
                </p:oleObj>
              </mc:Choice>
              <mc:Fallback>
                <p:oleObj name="公式" r:id="rId14" imgW="1308100" imgH="558800" progId="Equation.3">
                  <p:embed/>
                  <p:pic>
                    <p:nvPicPr>
                      <p:cNvPr id="0" name="Object 1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65402" y="1102087"/>
                        <a:ext cx="2773362" cy="118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 name="标题 30"/>
          <p:cNvSpPr>
            <a:spLocks noGrp="1"/>
          </p:cNvSpPr>
          <p:nvPr>
            <p:ph type="title"/>
          </p:nvPr>
        </p:nvSpPr>
        <p:spPr/>
        <p:txBody>
          <a:bodyPr/>
          <a:lstStyle/>
          <a:p>
            <a:r>
              <a:rPr lang="zh-CN" altLang="en-US" dirty="0"/>
              <a:t>色数的确定</a:t>
            </a:r>
            <a:endParaRPr lang="zh-CN" altLang="en-US" dirty="0"/>
          </a:p>
        </p:txBody>
      </p:sp>
      <p:sp>
        <p:nvSpPr>
          <p:cNvPr id="91" name="Line 72"/>
          <p:cNvSpPr>
            <a:spLocks noChangeShapeType="1"/>
          </p:cNvSpPr>
          <p:nvPr/>
        </p:nvSpPr>
        <p:spPr bwMode="auto">
          <a:xfrm flipH="1">
            <a:off x="7361500" y="4138639"/>
            <a:ext cx="21430" cy="341312"/>
          </a:xfrm>
          <a:prstGeom prst="line">
            <a:avLst/>
          </a:prstGeom>
          <a:noFill/>
          <a:ln w="57150">
            <a:solidFill>
              <a:srgbClr val="000000"/>
            </a:solidFill>
            <a:rou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64363"/>
                                        </p:tgtEl>
                                        <p:attrNameLst>
                                          <p:attrName>style.visibility</p:attrName>
                                        </p:attrNameLst>
                                      </p:cBhvr>
                                      <p:to>
                                        <p:strVal val="visible"/>
                                      </p:to>
                                    </p:set>
                                    <p:animEffect transition="in" filter="wipe(up)">
                                      <p:cBhvr>
                                        <p:cTn id="7" dur="500"/>
                                        <p:tgtEl>
                                          <p:spTgt spid="11643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64343"/>
                                        </p:tgtEl>
                                        <p:attrNameLst>
                                          <p:attrName>style.visibility</p:attrName>
                                        </p:attrNameLst>
                                      </p:cBhvr>
                                      <p:to>
                                        <p:strVal val="visible"/>
                                      </p:to>
                                    </p:set>
                                    <p:animEffect transition="in" filter="wipe(up)">
                                      <p:cBhvr>
                                        <p:cTn id="17" dur="500"/>
                                        <p:tgtEl>
                                          <p:spTgt spid="11643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64360"/>
                                        </p:tgtEl>
                                        <p:attrNameLst>
                                          <p:attrName>style.visibility</p:attrName>
                                        </p:attrNameLst>
                                      </p:cBhvr>
                                      <p:to>
                                        <p:strVal val="visible"/>
                                      </p:to>
                                    </p:set>
                                    <p:animEffect transition="in" filter="wipe(up)">
                                      <p:cBhvr>
                                        <p:cTn id="27" dur="500"/>
                                        <p:tgtEl>
                                          <p:spTgt spid="116436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64381"/>
                                        </p:tgtEl>
                                        <p:attrNameLst>
                                          <p:attrName>style.visibility</p:attrName>
                                        </p:attrNameLst>
                                      </p:cBhvr>
                                      <p:to>
                                        <p:strVal val="visible"/>
                                      </p:to>
                                    </p:set>
                                    <p:animEffect transition="in" filter="blinds(horizontal)">
                                      <p:cBhvr>
                                        <p:cTn id="37" dur="500"/>
                                        <p:tgtEl>
                                          <p:spTgt spid="116438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91"/>
                                        </p:tgtEl>
                                        <p:attrNameLst>
                                          <p:attrName>style.visibility</p:attrName>
                                        </p:attrNameLst>
                                      </p:cBhvr>
                                      <p:to>
                                        <p:strVal val="visible"/>
                                      </p:to>
                                    </p:set>
                                    <p:animEffect transition="in" filter="wipe(up)">
                                      <p:cBhvr>
                                        <p:cTn id="5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4343" grpId="0" animBg="1"/>
      <p:bldP spid="1164360" grpId="0" animBg="1"/>
      <p:bldP spid="1164363" grpId="0" animBg="1"/>
      <p:bldP spid="1164381" grpId="0" animBg="1"/>
      <p:bldP spid="9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ChangeArrowheads="1"/>
          </p:cNvSpPr>
          <p:nvPr/>
        </p:nvSpPr>
        <p:spPr bwMode="auto">
          <a:xfrm>
            <a:off x="822960" y="1347788"/>
            <a:ext cx="8138160" cy="1440394"/>
          </a:xfrm>
          <a:prstGeom prst="rect">
            <a:avLst/>
          </a:prstGeom>
          <a:noFill/>
          <a:ln w="9525">
            <a:noFill/>
            <a:miter lim="800000"/>
          </a:ln>
        </p:spPr>
        <p:txBody>
          <a:bodyPr wrap="square" lIns="0" tIns="0" rIns="0" bIns="0">
            <a:spAutoFit/>
          </a:bodyPr>
          <a:lstStyle/>
          <a:p>
            <a:pPr marL="0" marR="0" lvl="0" indent="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给定一个图</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如果</a:t>
            </a:r>
            <a:r>
              <a:rPr kumimoji="1" lang="zh-CN" altLang="en-US" sz="2600" b="1"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楷体_GB2312" pitchFamily="49" charset="-122"/>
                <a:cs typeface="+mn-cs"/>
              </a:rPr>
              <a:t>最多使用</a:t>
            </a:r>
            <a:r>
              <a:rPr kumimoji="1" lang="en-US" altLang="zh-CN" sz="2600" b="1"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楷体_GB2312" pitchFamily="49" charset="-122"/>
                <a:cs typeface="+mn-cs"/>
              </a:rPr>
              <a:t>t</a:t>
            </a:r>
            <a:r>
              <a:rPr kumimoji="1" lang="zh-CN" altLang="en-US" sz="2600" b="1"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楷体_GB2312" pitchFamily="49" charset="-122"/>
                <a:cs typeface="+mn-cs"/>
              </a:rPr>
              <a:t>种颜色着色</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，需满足相邻结点着以不同颜色，所具有的方案数，可由色数多项式来得到。</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graphicFrame>
        <p:nvGraphicFramePr>
          <p:cNvPr id="1165316" name="Object 4"/>
          <p:cNvGraphicFramePr>
            <a:graphicFrameLocks noChangeAspect="1"/>
          </p:cNvGraphicFramePr>
          <p:nvPr/>
        </p:nvGraphicFramePr>
        <p:xfrm>
          <a:off x="2337727" y="-317"/>
          <a:ext cx="6327775" cy="1348105"/>
        </p:xfrm>
        <a:graphic>
          <a:graphicData uri="http://schemas.openxmlformats.org/presentationml/2006/ole">
            <mc:AlternateContent xmlns:mc="http://schemas.openxmlformats.org/markup-compatibility/2006">
              <mc:Choice xmlns:v="urn:schemas-microsoft-com:vml" Requires="v">
                <p:oleObj spid="_x0000_s306212" name="公式" r:id="rId1" imgW="2984500" imgH="634365" progId="Equation.3">
                  <p:embed/>
                </p:oleObj>
              </mc:Choice>
              <mc:Fallback>
                <p:oleObj name="公式" r:id="rId1" imgW="2984500" imgH="634365" progId="Equation.3">
                  <p:embed/>
                  <p:pic>
                    <p:nvPicPr>
                      <p:cNvPr id="0" name="Object 4"/>
                      <p:cNvPicPr>
                        <a:picLocks noChangeAspect="1" noChangeArrowheads="1"/>
                      </p:cNvPicPr>
                      <p:nvPr/>
                    </p:nvPicPr>
                    <p:blipFill>
                      <a:blip r:embed="rId2"/>
                      <a:srcRect/>
                      <a:stretch>
                        <a:fillRect/>
                      </a:stretch>
                    </p:blipFill>
                    <p:spPr bwMode="auto">
                      <a:xfrm>
                        <a:off x="2337727" y="-317"/>
                        <a:ext cx="6327775" cy="13481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5317" name="Rectangle 5"/>
          <p:cNvSpPr>
            <a:spLocks noChangeArrowheads="1"/>
          </p:cNvSpPr>
          <p:nvPr/>
        </p:nvSpPr>
        <p:spPr bwMode="auto">
          <a:xfrm>
            <a:off x="141104" y="2919413"/>
            <a:ext cx="8640762" cy="3841750"/>
          </a:xfrm>
          <a:prstGeom prst="rect">
            <a:avLst/>
          </a:prstGeom>
          <a:noFill/>
          <a:ln w="9525">
            <a:noFill/>
            <a:miter lim="800000"/>
          </a:ln>
        </p:spPr>
        <p:txBody>
          <a:bodyPr lIns="0" tIns="0" rIns="0" bIns="0">
            <a:spAutoFit/>
          </a:bodyPr>
          <a:lstStyle/>
          <a:p>
            <a:pPr marL="0" marR="0" lvl="0" indent="63373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en-US" altLang="zh-CN" sz="2600" b="1" i="1"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f(</a:t>
            </a:r>
            <a:r>
              <a:rPr kumimoji="1" lang="en-US" altLang="zh-CN" sz="2600" b="1" i="1"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G,t</a:t>
            </a:r>
            <a:r>
              <a:rPr kumimoji="1" lang="en-US" altLang="zh-CN" sz="2600" b="1" i="1"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1"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不同的结点着色方案数目</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63373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如果</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t&lt; γ</a:t>
            </a:r>
            <a:r>
              <a:rPr kumimoji="1" lang="en-US" altLang="zh-CN"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 f(</a:t>
            </a:r>
            <a:r>
              <a:rPr kumimoji="1" lang="en-US" altLang="zh-CN" sz="25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G,t</a:t>
            </a:r>
            <a:r>
              <a:rPr kumimoji="1" lang="en-US" altLang="zh-CN"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)=0</a:t>
            </a:r>
            <a:endParaRPr kumimoji="1" lang="en-US" altLang="zh-CN"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63373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zh-CN" altLang="en-US"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令</a:t>
            </a:r>
            <a:r>
              <a:rPr kumimoji="1" lang="en-US" altLang="zh-CN" sz="2500" b="1" i="1"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m</a:t>
            </a:r>
            <a:r>
              <a:rPr kumimoji="1" lang="en-US" altLang="zh-CN" sz="2500" b="1" i="1"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i</a:t>
            </a:r>
            <a:r>
              <a:rPr kumimoji="1" lang="zh-CN" altLang="en-US"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是 </a:t>
            </a:r>
            <a:r>
              <a:rPr kumimoji="1" lang="en-US" altLang="zh-CN" sz="2500" b="1" i="1"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zh-CN" altLang="en-US"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种颜色对</a:t>
            </a:r>
            <a:r>
              <a:rPr kumimoji="1" lang="en-US" altLang="zh-CN"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的结点着色的方案数</a:t>
            </a:r>
            <a:r>
              <a:rPr kumimoji="1" lang="en-US" altLang="zh-CN"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zh-CN" altLang="en-US" sz="25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这</a:t>
            </a:r>
            <a:r>
              <a:rPr kumimoji="1" lang="en-US" altLang="zh-CN" sz="25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i</a:t>
            </a:r>
            <a:r>
              <a:rPr kumimoji="1" lang="zh-CN" altLang="en-US" sz="25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种必须全都用上</a:t>
            </a:r>
            <a:r>
              <a:rPr kumimoji="1" lang="en-US" altLang="zh-CN"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zh-CN" altLang="en-US"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，用</a:t>
            </a:r>
            <a:r>
              <a:rPr kumimoji="1" lang="en-US" altLang="zh-CN"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t</a:t>
            </a:r>
            <a:r>
              <a:rPr kumimoji="1" lang="zh-CN" altLang="en-US"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种颜色对</a:t>
            </a:r>
            <a:endParaRPr kumimoji="1" lang="zh-CN" altLang="en-US"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63373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zh-CN" altLang="en-US"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着色，恰好用上了</a:t>
            </a:r>
            <a:r>
              <a:rPr kumimoji="1" lang="en-US" altLang="zh-CN" sz="2500" b="1" i="1"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zh-CN" altLang="en-US"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种颜色的全部方案数是</a:t>
            </a:r>
            <a:r>
              <a:rPr kumimoji="1" lang="en-US" altLang="zh-CN" sz="2500" b="1" i="1"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m</a:t>
            </a:r>
            <a:r>
              <a:rPr kumimoji="1" lang="en-US" altLang="zh-CN" sz="2500" b="1" i="1"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2500" b="1" i="1"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C</a:t>
            </a:r>
            <a:r>
              <a:rPr kumimoji="1" lang="en-US" altLang="zh-CN" sz="2500" b="1" i="1"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2500" b="1" i="1"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t,i</a:t>
            </a:r>
            <a:r>
              <a:rPr kumimoji="1" lang="en-US" altLang="zh-CN" sz="2500" b="1" i="1"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en-US" altLang="zh-CN" sz="2500" b="1" i="1"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63373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zh-CN" altLang="en-US"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排列组合罢了，注意到</a:t>
            </a:r>
            <a:r>
              <a:rPr kumimoji="1" lang="en-US" altLang="zh-CN"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m</a:t>
            </a:r>
            <a:r>
              <a:rPr kumimoji="1" lang="zh-CN" altLang="en-US"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的下标小于色数时，</a:t>
            </a:r>
            <a:r>
              <a:rPr kumimoji="1" lang="en-US" altLang="zh-CN"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m</a:t>
            </a:r>
            <a:r>
              <a:rPr kumimoji="1" lang="zh-CN" altLang="en-US"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为</a:t>
            </a:r>
            <a:r>
              <a:rPr kumimoji="1" lang="en-US" altLang="zh-CN"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0</a:t>
            </a:r>
            <a:r>
              <a:rPr kumimoji="1" lang="zh-CN" altLang="en-US"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；下标大于</a:t>
            </a:r>
            <a:r>
              <a:rPr kumimoji="1" lang="en-US" altLang="zh-CN"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n</a:t>
            </a:r>
            <a:r>
              <a:rPr kumimoji="1" lang="zh-CN" altLang="en-US"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时，也为</a:t>
            </a:r>
            <a:r>
              <a:rPr kumimoji="1" lang="en-US" altLang="zh-CN"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0</a:t>
            </a:r>
            <a:r>
              <a:rPr kumimoji="1" lang="zh-CN" altLang="en-US"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，因为一共就</a:t>
            </a:r>
            <a:r>
              <a:rPr kumimoji="1" lang="en-US" altLang="zh-CN"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n</a:t>
            </a:r>
            <a:r>
              <a:rPr kumimoji="1" lang="zh-CN" altLang="en-US"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个点。</a:t>
            </a:r>
            <a:endParaRPr kumimoji="1" lang="zh-CN" altLang="en-US"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endParaRPr>
          </a:p>
          <a:p>
            <a:pPr marL="0" marR="0" lvl="0" indent="63373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zh-CN" altLang="en-US"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其实色数多项式的意义就是：我有</a:t>
            </a:r>
            <a:r>
              <a:rPr kumimoji="1" lang="en-US" altLang="zh-CN"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t</a:t>
            </a:r>
            <a:r>
              <a:rPr kumimoji="1" lang="zh-CN" altLang="en-US"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种颜色，能够有多少着色方式。</a:t>
            </a:r>
            <a:r>
              <a:rPr kumimoji="1" lang="en-US" altLang="zh-CN"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n</a:t>
            </a:r>
            <a:r>
              <a:rPr kumimoji="1" lang="zh-CN" altLang="en-US"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个点的图，能够上的色最多</a:t>
            </a:r>
            <a:r>
              <a:rPr kumimoji="1" lang="en-US" altLang="zh-CN"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n</a:t>
            </a:r>
            <a:r>
              <a:rPr kumimoji="1" lang="zh-CN" altLang="en-US"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种，于是我们遍历从</a:t>
            </a:r>
            <a:r>
              <a:rPr kumimoji="1" lang="en-US" altLang="zh-CN"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1</a:t>
            </a:r>
            <a:r>
              <a:rPr kumimoji="1" lang="zh-CN" altLang="en-US"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到</a:t>
            </a:r>
            <a:r>
              <a:rPr kumimoji="1" lang="en-US" altLang="zh-CN"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n</a:t>
            </a:r>
            <a:r>
              <a:rPr kumimoji="1" lang="zh-CN" altLang="en-US"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，然后每次从</a:t>
            </a:r>
            <a:r>
              <a:rPr kumimoji="1" lang="en-US" altLang="zh-CN"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t</a:t>
            </a:r>
            <a:r>
              <a:rPr kumimoji="1" lang="zh-CN" altLang="en-US"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里面选出</a:t>
            </a:r>
            <a:r>
              <a:rPr kumimoji="1" lang="en-US" altLang="zh-CN"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1</a:t>
            </a:r>
            <a:r>
              <a:rPr kumimoji="1" lang="zh-CN" altLang="en-US"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到</a:t>
            </a:r>
            <a:r>
              <a:rPr kumimoji="1" lang="en-US" altLang="zh-CN"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n</a:t>
            </a:r>
            <a:r>
              <a:rPr kumimoji="1" lang="zh-CN" altLang="en-US"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个。同时，将</a:t>
            </a:r>
            <a:r>
              <a:rPr kumimoji="1" lang="en-US" altLang="zh-CN"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t</a:t>
            </a:r>
            <a:r>
              <a:rPr kumimoji="1" lang="zh-CN" altLang="en-US"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视为充分大，然后来考虑色数多项式。避免讨论</a:t>
            </a:r>
            <a:r>
              <a:rPr kumimoji="1" lang="en-US" altLang="zh-CN"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t-n+1</a:t>
            </a:r>
            <a:r>
              <a:rPr kumimoji="1" lang="zh-CN" altLang="en-US"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为负</a:t>
            </a:r>
            <a:endParaRPr kumimoji="1" lang="zh-CN" altLang="en-US" sz="2000" b="1"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endParaRPr>
          </a:p>
        </p:txBody>
      </p:sp>
      <p:sp>
        <p:nvSpPr>
          <p:cNvPr id="6" name="标题 5"/>
          <p:cNvSpPr>
            <a:spLocks noGrp="1"/>
          </p:cNvSpPr>
          <p:nvPr>
            <p:ph type="title"/>
          </p:nvPr>
        </p:nvSpPr>
        <p:spPr>
          <a:xfrm>
            <a:off x="-692150" y="255270"/>
            <a:ext cx="6827520" cy="775335"/>
          </a:xfrm>
        </p:spPr>
        <p:txBody>
          <a:bodyPr/>
          <a:lstStyle/>
          <a:p>
            <a:r>
              <a:rPr lang="zh-CN" altLang="en-US" dirty="0"/>
              <a:t>色数多项式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53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53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53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53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653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6531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165316"/>
                                        </p:tgtEl>
                                        <p:attrNameLst>
                                          <p:attrName>style.visibility</p:attrName>
                                        </p:attrNameLst>
                                      </p:cBhvr>
                                      <p:to>
                                        <p:strVal val="visible"/>
                                      </p:to>
                                    </p:set>
                                    <p:animEffect transition="in" filter="blinds(horizontal)">
                                      <p:cBhvr>
                                        <p:cTn id="31" dur="500"/>
                                        <p:tgtEl>
                                          <p:spTgt spid="1165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ChangeArrowheads="1"/>
          </p:cNvSpPr>
          <p:nvPr/>
        </p:nvSpPr>
        <p:spPr bwMode="auto">
          <a:xfrm>
            <a:off x="791247" y="1347788"/>
            <a:ext cx="8802687" cy="476250"/>
          </a:xfrm>
          <a:prstGeom prst="rect">
            <a:avLst/>
          </a:prstGeom>
          <a:noFill/>
          <a:ln w="9525">
            <a:noFill/>
            <a:miter lim="800000"/>
          </a:ln>
        </p:spPr>
        <p:txBody>
          <a:bodyPr lIns="0" tIns="0" rIns="0" bIns="0">
            <a:spAutoFit/>
          </a:bodyPr>
          <a:lstStyle/>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a:ln>
                  <a:noFill/>
                </a:ln>
                <a:solidFill>
                  <a:srgbClr val="FF0000"/>
                </a:solidFill>
                <a:effectLst/>
                <a:uLnTx/>
                <a:uFillTx/>
                <a:latin typeface="Arial" panose="020B0604020202020204" pitchFamily="34" charset="0"/>
                <a:ea typeface="楷体_GB2312" pitchFamily="49" charset="-122"/>
                <a:cs typeface="+mn-cs"/>
              </a:rPr>
              <a:t>定理</a:t>
            </a:r>
            <a:r>
              <a:rPr kumimoji="1" lang="en-US" altLang="zh-CN" sz="2600" b="1" i="0" u="none" strike="noStrike" kern="1200" cap="none" spc="0" normalizeH="0" baseline="0" noProof="0">
                <a:ln>
                  <a:noFill/>
                </a:ln>
                <a:solidFill>
                  <a:srgbClr val="FF0000"/>
                </a:solidFill>
                <a:effectLst/>
                <a:uLnTx/>
                <a:uFillTx/>
                <a:latin typeface="Arial" panose="020B0604020202020204" pitchFamily="34" charset="0"/>
                <a:ea typeface="楷体_GB2312" pitchFamily="49" charset="-122"/>
                <a:cs typeface="+mn-cs"/>
              </a:rPr>
              <a:t>4.6.5</a:t>
            </a:r>
            <a:endParaRPr kumimoji="1" lang="en-US" altLang="zh-CN" sz="2600" b="1" i="0" u="none" strike="noStrike" kern="1200" cap="none" spc="0" normalizeH="0" baseline="0" noProof="0">
              <a:ln>
                <a:noFill/>
              </a:ln>
              <a:solidFill>
                <a:srgbClr val="E8DED8"/>
              </a:solidFill>
              <a:effectLst/>
              <a:uLnTx/>
              <a:uFillTx/>
              <a:latin typeface="Arial" panose="020B0604020202020204" pitchFamily="34" charset="0"/>
              <a:ea typeface="楷体_GB2312" pitchFamily="49" charset="-122"/>
              <a:cs typeface="+mn-cs"/>
            </a:endParaRPr>
          </a:p>
        </p:txBody>
      </p:sp>
      <p:graphicFrame>
        <p:nvGraphicFramePr>
          <p:cNvPr id="9218" name="Object 4"/>
          <p:cNvGraphicFramePr>
            <a:graphicFrameLocks noChangeAspect="1"/>
          </p:cNvGraphicFramePr>
          <p:nvPr/>
        </p:nvGraphicFramePr>
        <p:xfrm>
          <a:off x="2632747" y="1379538"/>
          <a:ext cx="4040187" cy="485775"/>
        </p:xfrm>
        <a:graphic>
          <a:graphicData uri="http://schemas.openxmlformats.org/presentationml/2006/ole">
            <mc:AlternateContent xmlns:mc="http://schemas.openxmlformats.org/markup-compatibility/2006">
              <mc:Choice xmlns:v="urn:schemas-microsoft-com:vml" Requires="v">
                <p:oleObj spid="_x0000_s307304" name="公式" r:id="rId1" imgW="1905000" imgH="228600" progId="Equation.3">
                  <p:embed/>
                </p:oleObj>
              </mc:Choice>
              <mc:Fallback>
                <p:oleObj name="公式" r:id="rId1" imgW="1905000" imgH="2286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747" y="1379538"/>
                        <a:ext cx="4040187"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6341" name="Rectangle 5"/>
          <p:cNvSpPr>
            <a:spLocks noChangeArrowheads="1"/>
          </p:cNvSpPr>
          <p:nvPr/>
        </p:nvSpPr>
        <p:spPr bwMode="auto">
          <a:xfrm>
            <a:off x="2235872" y="1870075"/>
            <a:ext cx="5181600" cy="1319530"/>
          </a:xfrm>
          <a:prstGeom prst="rect">
            <a:avLst/>
          </a:prstGeom>
          <a:noFill/>
          <a:ln w="9525">
            <a:noFill/>
            <a:miter lim="800000"/>
          </a:ln>
        </p:spPr>
        <p:txBody>
          <a:bodyPr lIns="0" tIns="0" rIns="0" bIns="0">
            <a:spAutoFit/>
          </a:bodyPr>
          <a:lstStyle/>
          <a:p>
            <a:pPr marL="0" marR="0" lvl="0" indent="63373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如果</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t&lt;n, f(</a:t>
            </a:r>
            <a:r>
              <a:rPr kumimoji="1" lang="en-US" altLang="zh-CN" sz="26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6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en-US" altLang="zh-CN" sz="26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,t</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)=0</a:t>
            </a:r>
            <a:endPar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63373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如果</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t=n, f(</a:t>
            </a:r>
            <a:r>
              <a:rPr kumimoji="1" lang="en-US" altLang="zh-CN" sz="26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6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en-US" altLang="zh-CN" sz="26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,t</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a:t>
            </a:r>
            <a:endPar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63373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gradFill>
                  <a:gsLst>
                    <a:gs pos="0">
                      <a:srgbClr val="14CD68"/>
                    </a:gs>
                    <a:gs pos="100000">
                      <a:srgbClr val="035C7D"/>
                    </a:gs>
                  </a:gsLst>
                  <a:lin scaled="0"/>
                </a:gradFill>
                <a:effectLst/>
                <a:uLnTx/>
                <a:uFillTx/>
                <a:latin typeface="Arial" panose="020B0604020202020204" pitchFamily="34" charset="0"/>
                <a:ea typeface="楷体_GB2312" pitchFamily="49" charset="-122"/>
                <a:cs typeface="+mn-cs"/>
              </a:rPr>
              <a:t>因为此时</a:t>
            </a:r>
            <a:r>
              <a:rPr kumimoji="1" lang="en-US" altLang="zh-CN" sz="2600" b="1" i="0" u="none" strike="noStrike" kern="1200" cap="none" spc="0" normalizeH="0" baseline="0" noProof="0" dirty="0">
                <a:ln>
                  <a:noFill/>
                </a:ln>
                <a:gradFill>
                  <a:gsLst>
                    <a:gs pos="0">
                      <a:srgbClr val="14CD68"/>
                    </a:gs>
                    <a:gs pos="100000">
                      <a:srgbClr val="035C7D"/>
                    </a:gs>
                  </a:gsLst>
                  <a:lin scaled="0"/>
                </a:gra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gradFill>
                  <a:gsLst>
                    <a:gs pos="0">
                      <a:srgbClr val="14CD68"/>
                    </a:gs>
                    <a:gs pos="100000">
                      <a:srgbClr val="035C7D"/>
                    </a:gs>
                  </a:gsLst>
                  <a:lin scaled="0"/>
                </a:gradFill>
                <a:effectLst/>
                <a:uLnTx/>
                <a:uFillTx/>
                <a:latin typeface="Arial" panose="020B0604020202020204" pitchFamily="34" charset="0"/>
                <a:ea typeface="楷体_GB2312" pitchFamily="49" charset="-122"/>
                <a:cs typeface="+mn-cs"/>
              </a:rPr>
              <a:t>恰好为</a:t>
            </a:r>
            <a:r>
              <a:rPr kumimoji="1" lang="en-US" altLang="zh-CN" sz="2600" b="1" i="0" u="none" strike="noStrike" kern="1200" cap="none" spc="0" normalizeH="0" baseline="0" noProof="0" dirty="0">
                <a:ln>
                  <a:noFill/>
                </a:ln>
                <a:gradFill>
                  <a:gsLst>
                    <a:gs pos="0">
                      <a:srgbClr val="14CD68"/>
                    </a:gs>
                    <a:gs pos="100000">
                      <a:srgbClr val="035C7D"/>
                    </a:gs>
                  </a:gsLst>
                  <a:lin scaled="0"/>
                </a:gradFill>
                <a:effectLst/>
                <a:uLnTx/>
                <a:uFillTx/>
                <a:latin typeface="Arial" panose="020B0604020202020204" pitchFamily="34" charset="0"/>
                <a:ea typeface="楷体_GB2312" pitchFamily="49" charset="-122"/>
                <a:cs typeface="+mn-cs"/>
              </a:rPr>
              <a:t>n</a:t>
            </a:r>
            <a:r>
              <a:rPr kumimoji="1" lang="zh-CN" altLang="en-US" sz="2600" b="1" i="0" u="none" strike="noStrike" kern="1200" cap="none" spc="0" normalizeH="0" baseline="0" noProof="0" dirty="0">
                <a:ln>
                  <a:noFill/>
                </a:ln>
                <a:gradFill>
                  <a:gsLst>
                    <a:gs pos="0">
                      <a:srgbClr val="14CD68"/>
                    </a:gs>
                    <a:gs pos="100000">
                      <a:srgbClr val="035C7D"/>
                    </a:gs>
                  </a:gsLst>
                  <a:lin scaled="0"/>
                </a:gradFill>
                <a:effectLst/>
                <a:uLnTx/>
                <a:uFillTx/>
                <a:latin typeface="Arial" panose="020B0604020202020204" pitchFamily="34" charset="0"/>
                <a:ea typeface="楷体_GB2312" pitchFamily="49" charset="-122"/>
                <a:cs typeface="+mn-cs"/>
              </a:rPr>
              <a:t>的阶乘！！</a:t>
            </a:r>
            <a:endParaRPr kumimoji="1" lang="zh-CN" altLang="en-US" sz="2600" b="1" i="0" u="none" strike="noStrike" kern="1200" cap="none" spc="0" normalizeH="0" baseline="0" noProof="0" dirty="0">
              <a:ln>
                <a:noFill/>
              </a:ln>
              <a:gradFill>
                <a:gsLst>
                  <a:gs pos="0">
                    <a:srgbClr val="14CD68"/>
                  </a:gs>
                  <a:gs pos="100000">
                    <a:srgbClr val="035C7D"/>
                  </a:gs>
                </a:gsLst>
                <a:lin scaled="0"/>
              </a:gradFill>
              <a:effectLst/>
              <a:uLnTx/>
              <a:uFillTx/>
              <a:latin typeface="Arial" panose="020B0604020202020204" pitchFamily="34" charset="0"/>
              <a:ea typeface="楷体_GB2312" pitchFamily="49" charset="-122"/>
              <a:cs typeface="+mn-cs"/>
            </a:endParaRPr>
          </a:p>
        </p:txBody>
      </p:sp>
      <p:graphicFrame>
        <p:nvGraphicFramePr>
          <p:cNvPr id="1166343" name="Object 7"/>
          <p:cNvGraphicFramePr>
            <a:graphicFrameLocks noChangeAspect="1"/>
          </p:cNvGraphicFramePr>
          <p:nvPr/>
        </p:nvGraphicFramePr>
        <p:xfrm>
          <a:off x="2623837" y="4498515"/>
          <a:ext cx="3849687" cy="701675"/>
        </p:xfrm>
        <a:graphic>
          <a:graphicData uri="http://schemas.openxmlformats.org/presentationml/2006/ole">
            <mc:AlternateContent xmlns:mc="http://schemas.openxmlformats.org/markup-compatibility/2006">
              <mc:Choice xmlns:v="urn:schemas-microsoft-com:vml" Requires="v">
                <p:oleObj spid="_x0000_s307305" name="公式" r:id="rId3" imgW="1816100" imgH="330200" progId="Equation.3">
                  <p:embed/>
                </p:oleObj>
              </mc:Choice>
              <mc:Fallback>
                <p:oleObj name="公式" r:id="rId3" imgW="1816100" imgH="330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3837" y="4498515"/>
                        <a:ext cx="3849687"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6344" name="Rectangle 8"/>
          <p:cNvSpPr>
            <a:spLocks noChangeArrowheads="1"/>
          </p:cNvSpPr>
          <p:nvPr/>
        </p:nvSpPr>
        <p:spPr bwMode="auto">
          <a:xfrm>
            <a:off x="880147" y="2959100"/>
            <a:ext cx="1806575" cy="476250"/>
          </a:xfrm>
          <a:prstGeom prst="rect">
            <a:avLst/>
          </a:prstGeom>
          <a:noFill/>
          <a:ln w="9525">
            <a:noFill/>
            <a:miter lim="800000"/>
          </a:ln>
        </p:spPr>
        <p:txBody>
          <a:bodyPr lIns="0" tIns="0" rIns="0" bIns="0">
            <a:spAutoFit/>
          </a:bodyPr>
          <a:lstStyle/>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a:ln>
                  <a:noFill/>
                </a:ln>
                <a:solidFill>
                  <a:srgbClr val="FF0000"/>
                </a:solidFill>
                <a:effectLst/>
                <a:uLnTx/>
                <a:uFillTx/>
                <a:latin typeface="Arial" panose="020B0604020202020204" pitchFamily="34" charset="0"/>
                <a:ea typeface="楷体_GB2312" pitchFamily="49" charset="-122"/>
                <a:cs typeface="+mn-cs"/>
              </a:rPr>
              <a:t>定理</a:t>
            </a:r>
            <a:r>
              <a:rPr kumimoji="1" lang="en-US" altLang="zh-CN" sz="2600" b="1" i="0" u="none" strike="noStrike" kern="1200" cap="none" spc="0" normalizeH="0" baseline="0" noProof="0">
                <a:ln>
                  <a:noFill/>
                </a:ln>
                <a:solidFill>
                  <a:srgbClr val="FF0000"/>
                </a:solidFill>
                <a:effectLst/>
                <a:uLnTx/>
                <a:uFillTx/>
                <a:latin typeface="Arial" panose="020B0604020202020204" pitchFamily="34" charset="0"/>
                <a:ea typeface="楷体_GB2312" pitchFamily="49" charset="-122"/>
                <a:cs typeface="+mn-cs"/>
              </a:rPr>
              <a:t>4.6.6</a:t>
            </a:r>
            <a:endParaRPr kumimoji="1" lang="en-US" altLang="zh-CN" sz="2600" b="1" i="0" u="none" strike="noStrike" kern="1200" cap="none" spc="0" normalizeH="0" baseline="0" noProof="0">
              <a:ln>
                <a:noFill/>
              </a:ln>
              <a:solidFill>
                <a:srgbClr val="E8DED8"/>
              </a:solidFill>
              <a:effectLst/>
              <a:uLnTx/>
              <a:uFillTx/>
              <a:latin typeface="Arial" panose="020B0604020202020204" pitchFamily="34" charset="0"/>
              <a:ea typeface="楷体_GB2312" pitchFamily="49" charset="-122"/>
              <a:cs typeface="+mn-cs"/>
            </a:endParaRPr>
          </a:p>
        </p:txBody>
      </p:sp>
      <p:graphicFrame>
        <p:nvGraphicFramePr>
          <p:cNvPr id="1166345" name="Object 9"/>
          <p:cNvGraphicFramePr>
            <a:graphicFrameLocks noChangeAspect="1"/>
          </p:cNvGraphicFramePr>
          <p:nvPr/>
        </p:nvGraphicFramePr>
        <p:xfrm>
          <a:off x="2938817" y="3257233"/>
          <a:ext cx="2665412" cy="512762"/>
        </p:xfrm>
        <a:graphic>
          <a:graphicData uri="http://schemas.openxmlformats.org/presentationml/2006/ole">
            <mc:AlternateContent xmlns:mc="http://schemas.openxmlformats.org/markup-compatibility/2006">
              <mc:Choice xmlns:v="urn:schemas-microsoft-com:vml" Requires="v">
                <p:oleObj spid="_x0000_s307306" name="公式" r:id="rId5" imgW="1257300" imgH="241300" progId="Equation.3">
                  <p:embed/>
                </p:oleObj>
              </mc:Choice>
              <mc:Fallback>
                <p:oleObj name="公式" r:id="rId5" imgW="1257300" imgH="2413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8817" y="3257233"/>
                        <a:ext cx="2665412"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6346" name="Rectangle 10"/>
          <p:cNvSpPr>
            <a:spLocks noChangeArrowheads="1"/>
          </p:cNvSpPr>
          <p:nvPr/>
        </p:nvSpPr>
        <p:spPr bwMode="auto">
          <a:xfrm>
            <a:off x="891259" y="3914775"/>
            <a:ext cx="6638925" cy="438774"/>
          </a:xfrm>
          <a:prstGeom prst="rect">
            <a:avLst/>
          </a:prstGeom>
          <a:noFill/>
          <a:ln w="9525">
            <a:noFill/>
            <a:miter lim="800000"/>
          </a:ln>
        </p:spPr>
        <p:txBody>
          <a:bodyPr lIns="0" tIns="0" rIns="0" bIns="0">
            <a:spAutoFit/>
          </a:bodyPr>
          <a:lstStyle/>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FF3300"/>
                </a:solidFill>
                <a:effectLst/>
                <a:uLnTx/>
                <a:uFillTx/>
                <a:latin typeface="Arial" panose="020B0604020202020204" pitchFamily="34" charset="0"/>
                <a:ea typeface="楷体_GB2312" pitchFamily="49" charset="-122"/>
                <a:cs typeface="+mn-cs"/>
              </a:rPr>
              <a:t>定理</a:t>
            </a:r>
            <a:r>
              <a:rPr kumimoji="1" lang="en-US" altLang="zh-CN" sz="2600" b="1" i="0" u="none" strike="noStrike" kern="1200" cap="none" spc="0" normalizeH="0" baseline="0" noProof="0" dirty="0">
                <a:ln>
                  <a:noFill/>
                </a:ln>
                <a:solidFill>
                  <a:srgbClr val="FF3300"/>
                </a:solidFill>
                <a:effectLst/>
                <a:uLnTx/>
                <a:uFillTx/>
                <a:latin typeface="Arial" panose="020B0604020202020204" pitchFamily="34" charset="0"/>
                <a:ea typeface="楷体_GB2312" pitchFamily="49" charset="-122"/>
                <a:cs typeface="+mn-cs"/>
              </a:rPr>
              <a:t>4.6.7</a:t>
            </a:r>
            <a:r>
              <a:rPr kumimoji="1" lang="en-US" altLang="zh-CN" sz="2600" b="1" i="0" u="none" strike="noStrike" kern="1200" cap="none" spc="0" normalizeH="0" baseline="0" noProof="0" dirty="0">
                <a:ln>
                  <a:noFill/>
                </a:ln>
                <a:solidFill>
                  <a:srgbClr val="E8DED8"/>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设</a:t>
            </a:r>
            <a:r>
              <a:rPr kumimoji="1" lang="en-US" altLang="zh-CN" sz="2600" b="1" i="1"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26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a:t>
            </a:r>
            <a:r>
              <a:rPr kumimoji="1" lang="en-US" altLang="zh-CN" sz="2600" b="1" i="1"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j</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是</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的不相邻结点，则   </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10" name="标题 9"/>
          <p:cNvSpPr>
            <a:spLocks noGrp="1"/>
          </p:cNvSpPr>
          <p:nvPr>
            <p:ph type="title"/>
          </p:nvPr>
        </p:nvSpPr>
        <p:spPr/>
        <p:txBody>
          <a:bodyPr/>
          <a:lstStyle/>
          <a:p>
            <a:r>
              <a:rPr lang="zh-CN" altLang="en-US" dirty="0"/>
              <a:t>色数的确定</a:t>
            </a:r>
            <a:endParaRPr lang="zh-CN" altLang="en-US" dirty="0"/>
          </a:p>
        </p:txBody>
      </p:sp>
      <p:graphicFrame>
        <p:nvGraphicFramePr>
          <p:cNvPr id="4" name="对象 3"/>
          <p:cNvGraphicFramePr/>
          <p:nvPr/>
        </p:nvGraphicFramePr>
        <p:xfrm>
          <a:off x="4237355" y="2633980"/>
          <a:ext cx="622935" cy="622935"/>
        </p:xfrm>
        <a:graphic>
          <a:graphicData uri="http://schemas.openxmlformats.org/presentationml/2006/ole">
            <mc:AlternateContent xmlns:mc="http://schemas.openxmlformats.org/markup-compatibility/2006">
              <mc:Choice xmlns:v="urn:schemas-microsoft-com:vml" Requires="v">
                <p:oleObj spid="_x0000_s5" name="" r:id="rId7" imgW="572135" imgH="511175" progId="Equation.KSEE3">
                  <p:embed/>
                </p:oleObj>
              </mc:Choice>
              <mc:Fallback>
                <p:oleObj name="" r:id="rId7" imgW="572135" imgH="511175" progId="Equation.KSEE3">
                  <p:embed/>
                  <p:pic>
                    <p:nvPicPr>
                      <p:cNvPr id="0" name="图片 4"/>
                      <p:cNvPicPr/>
                      <p:nvPr/>
                    </p:nvPicPr>
                    <p:blipFill>
                      <a:blip r:embed="rId8"/>
                      <a:stretch>
                        <a:fillRect/>
                      </a:stretch>
                    </p:blipFill>
                    <p:spPr>
                      <a:xfrm>
                        <a:off x="4237355" y="2633980"/>
                        <a:ext cx="622935" cy="622935"/>
                      </a:xfrm>
                      <a:prstGeom prst="rect">
                        <a:avLst/>
                      </a:prstGeom>
                    </p:spPr>
                  </p:pic>
                </p:oleObj>
              </mc:Fallback>
            </mc:AlternateContent>
          </a:graphicData>
        </a:graphic>
      </p:graphicFrame>
      <p:sp>
        <p:nvSpPr>
          <p:cNvPr id="6" name="文本框 5"/>
          <p:cNvSpPr txBox="1"/>
          <p:nvPr/>
        </p:nvSpPr>
        <p:spPr>
          <a:xfrm>
            <a:off x="7795895" y="1569085"/>
            <a:ext cx="1235710" cy="3415030"/>
          </a:xfrm>
          <a:prstGeom prst="rect">
            <a:avLst/>
          </a:prstGeom>
          <a:noFill/>
        </p:spPr>
        <p:txBody>
          <a:bodyPr wrap="square" rtlCol="0" anchor="t">
            <a:spAutoFit/>
          </a:bodyPr>
          <a:p>
            <a:r>
              <a:rPr lang="zh-CN" altLang="en-US">
                <a:gradFill>
                  <a:gsLst>
                    <a:gs pos="0">
                      <a:srgbClr val="14CD68"/>
                    </a:gs>
                    <a:gs pos="100000">
                      <a:srgbClr val="0B6E38"/>
                    </a:gs>
                  </a:gsLst>
                  <a:lin scaled="0"/>
                </a:gradFill>
              </a:rPr>
              <a:t>用归纳法，每个点恰好和上一个点不同可以了，此处直接口述</a:t>
            </a:r>
            <a:endParaRPr lang="zh-CN" altLang="en-US">
              <a:gradFill>
                <a:gsLst>
                  <a:gs pos="0">
                    <a:srgbClr val="14CD68"/>
                  </a:gs>
                  <a:gs pos="100000">
                    <a:srgbClr val="0B6E38"/>
                  </a:gs>
                </a:gsLst>
                <a:lin scaled="0"/>
              </a:gra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63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63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63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166344"/>
                                        </p:tgtEl>
                                        <p:attrNameLst>
                                          <p:attrName>style.visibility</p:attrName>
                                        </p:attrNameLst>
                                      </p:cBhvr>
                                      <p:to>
                                        <p:strVal val="visible"/>
                                      </p:to>
                                    </p:set>
                                    <p:animEffect transition="in" filter="blinds(horizontal)">
                                      <p:cBhvr>
                                        <p:cTn id="19" dur="500"/>
                                        <p:tgtEl>
                                          <p:spTgt spid="1166344"/>
                                        </p:tgtEl>
                                      </p:cBhvr>
                                    </p:animEffect>
                                  </p:childTnLst>
                                </p:cTn>
                              </p:par>
                              <p:par>
                                <p:cTn id="20" presetID="3" presetClass="entr" presetSubtype="10" fill="hold" nodeType="withEffect">
                                  <p:stCondLst>
                                    <p:cond delay="0"/>
                                  </p:stCondLst>
                                  <p:childTnLst>
                                    <p:set>
                                      <p:cBhvr>
                                        <p:cTn id="21" dur="1" fill="hold">
                                          <p:stCondLst>
                                            <p:cond delay="0"/>
                                          </p:stCondLst>
                                        </p:cTn>
                                        <p:tgtEl>
                                          <p:spTgt spid="1166345"/>
                                        </p:tgtEl>
                                        <p:attrNameLst>
                                          <p:attrName>style.visibility</p:attrName>
                                        </p:attrNameLst>
                                      </p:cBhvr>
                                      <p:to>
                                        <p:strVal val="visible"/>
                                      </p:to>
                                    </p:set>
                                    <p:animEffect transition="in" filter="blinds(horizontal)">
                                      <p:cBhvr>
                                        <p:cTn id="22" dur="500"/>
                                        <p:tgtEl>
                                          <p:spTgt spid="116634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66346"/>
                                        </p:tgtEl>
                                        <p:attrNameLst>
                                          <p:attrName>style.visibility</p:attrName>
                                        </p:attrNameLst>
                                      </p:cBhvr>
                                      <p:to>
                                        <p:strVal val="visible"/>
                                      </p:to>
                                    </p:set>
                                    <p:animEffect transition="in" filter="blinds(horizontal)">
                                      <p:cBhvr>
                                        <p:cTn id="27" dur="500"/>
                                        <p:tgtEl>
                                          <p:spTgt spid="116634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66343"/>
                                        </p:tgtEl>
                                        <p:attrNameLst>
                                          <p:attrName>style.visibility</p:attrName>
                                        </p:attrNameLst>
                                      </p:cBhvr>
                                      <p:to>
                                        <p:strVal val="visible"/>
                                      </p:to>
                                    </p:set>
                                    <p:animEffect transition="in" filter="blinds(horizontal)">
                                      <p:cBhvr>
                                        <p:cTn id="32" dur="500"/>
                                        <p:tgtEl>
                                          <p:spTgt spid="1166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6344" grpId="0"/>
      <p:bldP spid="11663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nvSpPr>
        <p:spPr bwMode="auto">
          <a:xfrm>
            <a:off x="677863" y="1239838"/>
            <a:ext cx="7632700" cy="4572000"/>
          </a:xfrm>
          <a:prstGeom prst="rect">
            <a:avLst/>
          </a:prstGeom>
          <a:noFill/>
          <a:ln w="9525">
            <a:noFill/>
            <a:miter lim="800000"/>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b="1">
                <a:solidFill>
                  <a:schemeClr val="bg2"/>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b="1">
                <a:solidFill>
                  <a:schemeClr val="bg2"/>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b="1">
                <a:solidFill>
                  <a:schemeClr val="bg2"/>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b="1">
                <a:solidFill>
                  <a:schemeClr val="bg2"/>
                </a:solidFill>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b="1">
                <a:solidFill>
                  <a:schemeClr val="bg2"/>
                </a:solidFill>
                <a:latin typeface="+mn-lt"/>
                <a:ea typeface="+mn-ea"/>
              </a:defRPr>
            </a:lvl5pPr>
            <a:lvl6pPr marL="2514600" indent="-228600" algn="l" rtl="0" fontAlgn="base">
              <a:spcBef>
                <a:spcPct val="20000"/>
              </a:spcBef>
              <a:spcAft>
                <a:spcPct val="0"/>
              </a:spcAft>
              <a:buClr>
                <a:schemeClr val="hlink"/>
              </a:buClr>
              <a:buSzPct val="70000"/>
              <a:buFont typeface="Wingdings" panose="05000000000000000000" pitchFamily="2" charset="2"/>
              <a:buChar char="n"/>
              <a:defRPr sz="2000" b="1">
                <a:solidFill>
                  <a:schemeClr val="bg2"/>
                </a:solidFill>
                <a:latin typeface="+mn-lt"/>
                <a:ea typeface="+mn-ea"/>
              </a:defRPr>
            </a:lvl6pPr>
            <a:lvl7pPr marL="2971800" indent="-228600" algn="l" rtl="0" fontAlgn="base">
              <a:spcBef>
                <a:spcPct val="20000"/>
              </a:spcBef>
              <a:spcAft>
                <a:spcPct val="0"/>
              </a:spcAft>
              <a:buClr>
                <a:schemeClr val="hlink"/>
              </a:buClr>
              <a:buSzPct val="70000"/>
              <a:buFont typeface="Wingdings" panose="05000000000000000000" pitchFamily="2" charset="2"/>
              <a:buChar char="n"/>
              <a:defRPr sz="2000" b="1">
                <a:solidFill>
                  <a:schemeClr val="bg2"/>
                </a:solidFill>
                <a:latin typeface="+mn-lt"/>
                <a:ea typeface="+mn-ea"/>
              </a:defRPr>
            </a:lvl7pPr>
            <a:lvl8pPr marL="3429000" indent="-228600" algn="l" rtl="0" fontAlgn="base">
              <a:spcBef>
                <a:spcPct val="20000"/>
              </a:spcBef>
              <a:spcAft>
                <a:spcPct val="0"/>
              </a:spcAft>
              <a:buClr>
                <a:schemeClr val="hlink"/>
              </a:buClr>
              <a:buSzPct val="70000"/>
              <a:buFont typeface="Wingdings" panose="05000000000000000000" pitchFamily="2" charset="2"/>
              <a:buChar char="n"/>
              <a:defRPr sz="2000" b="1">
                <a:solidFill>
                  <a:schemeClr val="bg2"/>
                </a:solidFill>
                <a:latin typeface="+mn-lt"/>
                <a:ea typeface="+mn-ea"/>
              </a:defRPr>
            </a:lvl8pPr>
            <a:lvl9pPr marL="3886200" indent="-228600" algn="l" rtl="0" fontAlgn="base">
              <a:spcBef>
                <a:spcPct val="20000"/>
              </a:spcBef>
              <a:spcAft>
                <a:spcPct val="0"/>
              </a:spcAft>
              <a:buClr>
                <a:schemeClr val="hlink"/>
              </a:buClr>
              <a:buSzPct val="70000"/>
              <a:buFont typeface="Wingdings" panose="05000000000000000000" pitchFamily="2" charset="2"/>
              <a:buChar char="n"/>
              <a:defRPr sz="2000" b="1">
                <a:solidFill>
                  <a:schemeClr val="bg2"/>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en-US" altLang="zh-CN" sz="3200" b="1" i="0" u="none" strike="noStrike" kern="1200" cap="none" spc="0" normalizeH="0" baseline="0" noProof="0" dirty="0">
                <a:ln>
                  <a:noFill/>
                </a:ln>
                <a:solidFill>
                  <a:srgbClr val="FFFFFF">
                    <a:lumMod val="65000"/>
                  </a:srgbClr>
                </a:solidFill>
                <a:effectLst/>
                <a:uLnTx/>
                <a:uFillTx/>
                <a:latin typeface="Times New Roman" panose="02020603050405020304" pitchFamily="18" charset="0"/>
                <a:ea typeface="宋体" panose="02010600030101010101" pitchFamily="2" charset="-122"/>
                <a:cs typeface="+mn-cs"/>
              </a:rPr>
              <a:t>4.1  </a:t>
            </a:r>
            <a:r>
              <a:rPr kumimoji="1" lang="zh-CN" altLang="zh-CN" sz="3200" b="1" i="0" u="none" strike="noStrike" kern="1200" cap="none" spc="0" normalizeH="0" baseline="0" noProof="0" dirty="0">
                <a:ln>
                  <a:noFill/>
                </a:ln>
                <a:solidFill>
                  <a:srgbClr val="FFFFFF">
                    <a:lumMod val="65000"/>
                  </a:srgbClr>
                </a:solidFill>
                <a:effectLst/>
                <a:uLnTx/>
                <a:uFillTx/>
                <a:latin typeface="Times New Roman" panose="02020603050405020304" pitchFamily="18" charset="0"/>
                <a:ea typeface="宋体" panose="02010600030101010101" pitchFamily="2" charset="-122"/>
                <a:cs typeface="+mn-cs"/>
              </a:rPr>
              <a:t>平面图</a:t>
            </a:r>
            <a:endParaRPr kumimoji="1" lang="zh-CN" altLang="zh-CN" sz="3200" b="1" i="0" u="none" strike="noStrike" kern="1200" cap="none" spc="0" normalizeH="0" baseline="0" noProof="0" dirty="0">
              <a:ln>
                <a:noFill/>
              </a:ln>
              <a:solidFill>
                <a:srgbClr val="FFFFFF">
                  <a:lumMod val="65000"/>
                </a:srgbClr>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en-US" altLang="zh-CN" sz="3200" b="1" i="0" u="none" strike="noStrike" kern="1200" cap="none" spc="0" normalizeH="0" baseline="0" noProof="0" dirty="0">
                <a:ln>
                  <a:noFill/>
                </a:ln>
                <a:solidFill>
                  <a:srgbClr val="FFFFFF">
                    <a:lumMod val="65000"/>
                  </a:srgbClr>
                </a:solidFill>
                <a:effectLst/>
                <a:uLnTx/>
                <a:uFillTx/>
                <a:latin typeface="Times New Roman" panose="02020603050405020304" pitchFamily="18" charset="0"/>
                <a:ea typeface="宋体" panose="02010600030101010101" pitchFamily="2" charset="-122"/>
                <a:cs typeface="+mn-cs"/>
              </a:rPr>
              <a:t>4.2  </a:t>
            </a:r>
            <a:r>
              <a:rPr kumimoji="1" lang="zh-CN" altLang="zh-CN" sz="3200" b="1" i="0" u="none" strike="noStrike" kern="1200" cap="none" spc="0" normalizeH="0" baseline="0" noProof="0" dirty="0">
                <a:ln>
                  <a:noFill/>
                </a:ln>
                <a:solidFill>
                  <a:srgbClr val="FFFFFF">
                    <a:lumMod val="65000"/>
                  </a:srgbClr>
                </a:solidFill>
                <a:effectLst/>
                <a:uLnTx/>
                <a:uFillTx/>
                <a:latin typeface="Times New Roman" panose="02020603050405020304" pitchFamily="18" charset="0"/>
                <a:ea typeface="宋体" panose="02010600030101010101" pitchFamily="2" charset="-122"/>
                <a:cs typeface="+mn-cs"/>
              </a:rPr>
              <a:t>极大平面图</a:t>
            </a:r>
            <a:endParaRPr kumimoji="1" lang="zh-CN" altLang="en-US" sz="3200" b="1" i="0" u="none" strike="noStrike" kern="1200" cap="none" spc="0" normalizeH="0" baseline="0" noProof="0" dirty="0">
              <a:ln>
                <a:noFill/>
              </a:ln>
              <a:solidFill>
                <a:srgbClr val="FFFFFF">
                  <a:lumMod val="65000"/>
                </a:srgbClr>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en-US" altLang="zh-CN" sz="3200" b="1" i="0" u="none" strike="noStrike" kern="1200" cap="none" spc="0" normalizeH="0" baseline="0" noProof="0" dirty="0">
                <a:ln>
                  <a:noFill/>
                </a:ln>
                <a:solidFill>
                  <a:srgbClr val="FFFFFF">
                    <a:lumMod val="65000"/>
                  </a:srgbClr>
                </a:solidFill>
                <a:effectLst/>
                <a:uLnTx/>
                <a:uFillTx/>
                <a:latin typeface="Times New Roman" panose="02020603050405020304" pitchFamily="18" charset="0"/>
                <a:ea typeface="宋体" panose="02010600030101010101" pitchFamily="2" charset="-122"/>
                <a:cs typeface="+mn-cs"/>
              </a:rPr>
              <a:t>4.3  </a:t>
            </a:r>
            <a:r>
              <a:rPr kumimoji="1" lang="zh-CN" altLang="zh-CN" sz="3200" b="1" i="0" u="none" strike="noStrike" kern="1200" cap="none" spc="0" normalizeH="0" baseline="0" noProof="0" dirty="0">
                <a:ln>
                  <a:noFill/>
                </a:ln>
                <a:solidFill>
                  <a:srgbClr val="FFFFFF">
                    <a:lumMod val="65000"/>
                  </a:srgbClr>
                </a:solidFill>
                <a:effectLst/>
                <a:uLnTx/>
                <a:uFillTx/>
                <a:latin typeface="Times New Roman" panose="02020603050405020304" pitchFamily="18" charset="0"/>
                <a:ea typeface="宋体" panose="02010600030101010101" pitchFamily="2" charset="-122"/>
                <a:cs typeface="+mn-cs"/>
              </a:rPr>
              <a:t>图的平面性检测</a:t>
            </a:r>
            <a:endParaRPr kumimoji="1" lang="zh-CN" altLang="zh-CN" sz="3200" b="1" i="0" u="none" strike="noStrike" kern="1200" cap="none" spc="0" normalizeH="0" baseline="0" noProof="0" dirty="0">
              <a:ln>
                <a:noFill/>
              </a:ln>
              <a:solidFill>
                <a:srgbClr val="FFFFFF">
                  <a:lumMod val="65000"/>
                </a:srgbClr>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en-US" altLang="zh-CN" sz="3200" b="1" i="0" u="none" strike="noStrike" kern="1200" cap="none" spc="0" normalizeH="0" baseline="0" noProof="0" dirty="0">
                <a:ln>
                  <a:noFill/>
                </a:ln>
                <a:solidFill>
                  <a:srgbClr val="FFFFFF">
                    <a:lumMod val="65000"/>
                  </a:srgbClr>
                </a:solidFill>
                <a:effectLst/>
                <a:uLnTx/>
                <a:uFillTx/>
                <a:latin typeface="Times New Roman" panose="02020603050405020304" pitchFamily="18" charset="0"/>
                <a:ea typeface="宋体" panose="02010600030101010101" pitchFamily="2" charset="-122"/>
                <a:cs typeface="+mn-cs"/>
              </a:rPr>
              <a:t>4.4  </a:t>
            </a:r>
            <a:r>
              <a:rPr kumimoji="1" lang="zh-CN" altLang="zh-CN" sz="3200" b="1" i="0" u="none" strike="noStrike" kern="1200" cap="none" spc="0" normalizeH="0" baseline="0" noProof="0" dirty="0">
                <a:ln>
                  <a:noFill/>
                </a:ln>
                <a:solidFill>
                  <a:srgbClr val="FFFFFF">
                    <a:lumMod val="65000"/>
                  </a:srgbClr>
                </a:solidFill>
                <a:effectLst/>
                <a:uLnTx/>
                <a:uFillTx/>
                <a:latin typeface="Times New Roman" panose="02020603050405020304" pitchFamily="18" charset="0"/>
                <a:ea typeface="宋体" panose="02010600030101010101" pitchFamily="2" charset="-122"/>
                <a:cs typeface="+mn-cs"/>
              </a:rPr>
              <a:t>对偶图</a:t>
            </a:r>
            <a:endParaRPr kumimoji="1" lang="zh-CN" altLang="zh-CN" sz="3200" b="1" i="0" u="none" strike="noStrike" kern="1200" cap="none" spc="0" normalizeH="0" baseline="0" noProof="0" dirty="0">
              <a:ln>
                <a:noFill/>
              </a:ln>
              <a:solidFill>
                <a:srgbClr val="FFFFFF">
                  <a:lumMod val="65000"/>
                </a:srgbClr>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en-US" altLang="zh-CN" sz="32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4.5 </a:t>
            </a:r>
            <a:r>
              <a:rPr kumimoji="1" lang="zh-CN" altLang="en-US" sz="32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点着色、</a:t>
            </a:r>
            <a:r>
              <a:rPr kumimoji="1" lang="zh-CN" altLang="zh-CN" sz="32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色数与色数多项式</a:t>
            </a:r>
            <a:endParaRPr kumimoji="1" lang="zh-CN" altLang="en-US" sz="32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en-US" altLang="zh-CN" sz="3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4.6  </a:t>
            </a:r>
            <a:r>
              <a:rPr kumimoji="1" lang="zh-CN"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边着色</a:t>
            </a:r>
            <a:endParaRPr kumimoji="1" lang="zh-CN"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en-US" altLang="zh-CN" sz="3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4.7 </a:t>
            </a:r>
            <a:r>
              <a:rPr kumimoji="1" lang="zh-CN"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平面图的面着色</a:t>
            </a:r>
            <a:endParaRPr kumimoji="1" lang="en-US" altLang="zh-CN" sz="3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endParaRPr kumimoji="1" lang="zh-CN" altLang="en-US" sz="3200" b="1" i="0" u="none" strike="noStrike" kern="1200" cap="none" spc="0" normalizeH="0" baseline="0" noProof="0" dirty="0">
              <a:ln>
                <a:noFill/>
              </a:ln>
              <a:solidFill>
                <a:srgbClr val="E8DED8"/>
              </a:solidFill>
              <a:effectLst/>
              <a:uLnTx/>
              <a:uFillTx/>
              <a:latin typeface="Times New Roman" panose="02020603050405020304" pitchFamily="18" charset="0"/>
              <a:ea typeface="宋体" panose="02010600030101010101" pitchFamily="2" charset="-122"/>
              <a:cs typeface="+mn-cs"/>
            </a:endParaRPr>
          </a:p>
        </p:txBody>
      </p:sp>
      <p:sp>
        <p:nvSpPr>
          <p:cNvPr id="6" name="标题 5"/>
          <p:cNvSpPr>
            <a:spLocks noGrp="1"/>
          </p:cNvSpPr>
          <p:nvPr>
            <p:ph type="title"/>
          </p:nvPr>
        </p:nvSpPr>
        <p:spPr/>
        <p:txBody>
          <a:bodyPr/>
          <a:lstStyle/>
          <a:p>
            <a:r>
              <a:rPr lang="zh-CN" altLang="en-US" dirty="0"/>
              <a:t>第四章 平面图和图的着色 </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 name="Rectangle 2"/>
          <p:cNvSpPr>
            <a:spLocks noChangeArrowheads="1"/>
          </p:cNvSpPr>
          <p:nvPr/>
        </p:nvSpPr>
        <p:spPr bwMode="auto">
          <a:xfrm>
            <a:off x="471939" y="1225550"/>
            <a:ext cx="8802687" cy="432426"/>
          </a:xfrm>
          <a:prstGeom prst="rect">
            <a:avLst/>
          </a:prstGeom>
          <a:noFill/>
          <a:ln w="9525">
            <a:noFill/>
            <a:miter lim="800000"/>
          </a:ln>
        </p:spPr>
        <p:txBody>
          <a:bodyPr lIns="0" tIns="0" rIns="0" bIns="0">
            <a:spAutoFit/>
          </a:bodyPr>
          <a:lstStyle/>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例：</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计算图中的色数多项式</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5132" name="Text Box 28"/>
          <p:cNvSpPr txBox="1">
            <a:spLocks noChangeArrowheads="1"/>
          </p:cNvSpPr>
          <p:nvPr/>
        </p:nvSpPr>
        <p:spPr bwMode="auto">
          <a:xfrm>
            <a:off x="4995402" y="2863850"/>
            <a:ext cx="517525"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G</a:t>
            </a:r>
            <a:endPar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3" name="Line 14"/>
          <p:cNvSpPr>
            <a:spLocks noChangeShapeType="1"/>
          </p:cNvSpPr>
          <p:nvPr/>
        </p:nvSpPr>
        <p:spPr bwMode="auto">
          <a:xfrm>
            <a:off x="4569952" y="1493838"/>
            <a:ext cx="1331912" cy="1270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4" name="Line 15"/>
          <p:cNvSpPr>
            <a:spLocks noChangeShapeType="1"/>
          </p:cNvSpPr>
          <p:nvPr/>
        </p:nvSpPr>
        <p:spPr bwMode="auto">
          <a:xfrm>
            <a:off x="4566777" y="2705100"/>
            <a:ext cx="1331912" cy="1270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5" name="Line 16"/>
          <p:cNvSpPr>
            <a:spLocks noChangeShapeType="1"/>
          </p:cNvSpPr>
          <p:nvPr/>
        </p:nvSpPr>
        <p:spPr bwMode="auto">
          <a:xfrm flipH="1">
            <a:off x="4565189" y="1504950"/>
            <a:ext cx="14288" cy="1196975"/>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6" name="Line 17"/>
          <p:cNvSpPr>
            <a:spLocks noChangeShapeType="1"/>
          </p:cNvSpPr>
          <p:nvPr/>
        </p:nvSpPr>
        <p:spPr bwMode="auto">
          <a:xfrm flipV="1">
            <a:off x="4579477" y="1503363"/>
            <a:ext cx="1306512" cy="1190625"/>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7" name="Text Box 18"/>
          <p:cNvSpPr txBox="1">
            <a:spLocks noChangeArrowheads="1"/>
          </p:cNvSpPr>
          <p:nvPr/>
        </p:nvSpPr>
        <p:spPr bwMode="auto">
          <a:xfrm>
            <a:off x="4417552" y="1111250"/>
            <a:ext cx="265112"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i</a:t>
            </a:r>
            <a:endParaRPr kumimoji="1"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8" name="Text Box 19"/>
          <p:cNvSpPr txBox="1">
            <a:spLocks noChangeArrowheads="1"/>
          </p:cNvSpPr>
          <p:nvPr/>
        </p:nvSpPr>
        <p:spPr bwMode="auto">
          <a:xfrm>
            <a:off x="6000289" y="2589213"/>
            <a:ext cx="265113" cy="4572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a:t>
            </a:r>
            <a:endPar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9" name="Oval 20"/>
          <p:cNvSpPr>
            <a:spLocks noChangeArrowheads="1"/>
          </p:cNvSpPr>
          <p:nvPr/>
        </p:nvSpPr>
        <p:spPr bwMode="auto">
          <a:xfrm>
            <a:off x="5876464" y="2670175"/>
            <a:ext cx="98425" cy="123825"/>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40" name="Oval 21"/>
          <p:cNvSpPr>
            <a:spLocks noChangeArrowheads="1"/>
          </p:cNvSpPr>
          <p:nvPr/>
        </p:nvSpPr>
        <p:spPr bwMode="auto">
          <a:xfrm>
            <a:off x="4530264" y="1412875"/>
            <a:ext cx="111125" cy="112713"/>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41" name="Oval 26"/>
          <p:cNvSpPr>
            <a:spLocks noChangeArrowheads="1"/>
          </p:cNvSpPr>
          <p:nvPr/>
        </p:nvSpPr>
        <p:spPr bwMode="auto">
          <a:xfrm>
            <a:off x="6051089" y="2971800"/>
            <a:ext cx="111125" cy="111125"/>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42" name="Line 27"/>
          <p:cNvSpPr>
            <a:spLocks noChangeShapeType="1"/>
          </p:cNvSpPr>
          <p:nvPr/>
        </p:nvSpPr>
        <p:spPr bwMode="auto">
          <a:xfrm>
            <a:off x="4596939" y="1482725"/>
            <a:ext cx="1319213" cy="1239838"/>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43" name="Line 31"/>
          <p:cNvSpPr>
            <a:spLocks noChangeShapeType="1"/>
          </p:cNvSpPr>
          <p:nvPr/>
        </p:nvSpPr>
        <p:spPr bwMode="auto">
          <a:xfrm flipH="1">
            <a:off x="5908214" y="1514475"/>
            <a:ext cx="12700" cy="1196975"/>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44" name="Oval 33"/>
          <p:cNvSpPr>
            <a:spLocks noChangeArrowheads="1"/>
          </p:cNvSpPr>
          <p:nvPr/>
        </p:nvSpPr>
        <p:spPr bwMode="auto">
          <a:xfrm>
            <a:off x="4527089" y="2662238"/>
            <a:ext cx="112713" cy="112712"/>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45" name="Oval 34"/>
          <p:cNvSpPr>
            <a:spLocks noChangeArrowheads="1"/>
          </p:cNvSpPr>
          <p:nvPr/>
        </p:nvSpPr>
        <p:spPr bwMode="auto">
          <a:xfrm>
            <a:off x="5158914" y="2033588"/>
            <a:ext cx="112713" cy="111125"/>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46" name="Oval 35"/>
          <p:cNvSpPr>
            <a:spLocks noChangeArrowheads="1"/>
          </p:cNvSpPr>
          <p:nvPr/>
        </p:nvSpPr>
        <p:spPr bwMode="auto">
          <a:xfrm>
            <a:off x="5859002" y="1411288"/>
            <a:ext cx="112712" cy="111125"/>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 name="Group 73"/>
          <p:cNvGrpSpPr/>
          <p:nvPr/>
        </p:nvGrpSpPr>
        <p:grpSpPr bwMode="auto">
          <a:xfrm>
            <a:off x="2218864" y="2203450"/>
            <a:ext cx="2370138" cy="2141538"/>
            <a:chOff x="1160" y="1388"/>
            <a:chExt cx="1493" cy="1349"/>
          </a:xfrm>
        </p:grpSpPr>
        <p:graphicFrame>
          <p:nvGraphicFramePr>
            <p:cNvPr id="5129" name="Object 30"/>
            <p:cNvGraphicFramePr>
              <a:graphicFrameLocks noChangeAspect="1"/>
            </p:cNvGraphicFramePr>
            <p:nvPr/>
          </p:nvGraphicFramePr>
          <p:xfrm>
            <a:off x="2365" y="1484"/>
            <a:ext cx="288" cy="340"/>
          </p:xfrm>
          <a:graphic>
            <a:graphicData uri="http://schemas.openxmlformats.org/presentationml/2006/ole">
              <mc:AlternateContent xmlns:mc="http://schemas.openxmlformats.org/markup-compatibility/2006">
                <mc:Choice xmlns:v="urn:schemas-microsoft-com:vml" Requires="v">
                  <p:oleObj spid="_x0000_s308486" name="公式" r:id="rId1" imgW="215900" imgH="254000" progId="Equation.3">
                    <p:embed/>
                  </p:oleObj>
                </mc:Choice>
                <mc:Fallback>
                  <p:oleObj name="公式" r:id="rId1" imgW="215900" imgH="254000" progId="Equation.3">
                    <p:embed/>
                    <p:pic>
                      <p:nvPicPr>
                        <p:cNvPr id="0" name="Object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 y="1484"/>
                          <a:ext cx="288"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00" name="Line 38"/>
            <p:cNvSpPr>
              <a:spLocks noChangeShapeType="1"/>
            </p:cNvSpPr>
            <p:nvPr/>
          </p:nvSpPr>
          <p:spPr bwMode="auto">
            <a:xfrm>
              <a:off x="1256" y="1736"/>
              <a:ext cx="839" cy="8"/>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01" name="Line 39"/>
            <p:cNvSpPr>
              <a:spLocks noChangeShapeType="1"/>
            </p:cNvSpPr>
            <p:nvPr/>
          </p:nvSpPr>
          <p:spPr bwMode="auto">
            <a:xfrm>
              <a:off x="1254" y="2499"/>
              <a:ext cx="839" cy="8"/>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02" name="Line 40"/>
            <p:cNvSpPr>
              <a:spLocks noChangeShapeType="1"/>
            </p:cNvSpPr>
            <p:nvPr/>
          </p:nvSpPr>
          <p:spPr bwMode="auto">
            <a:xfrm flipH="1">
              <a:off x="1253" y="1743"/>
              <a:ext cx="9" cy="754"/>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03" name="Line 41"/>
            <p:cNvSpPr>
              <a:spLocks noChangeShapeType="1"/>
            </p:cNvSpPr>
            <p:nvPr/>
          </p:nvSpPr>
          <p:spPr bwMode="auto">
            <a:xfrm flipV="1">
              <a:off x="1262" y="1742"/>
              <a:ext cx="823" cy="75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04" name="Text Box 42"/>
            <p:cNvSpPr txBox="1">
              <a:spLocks noChangeArrowheads="1"/>
            </p:cNvSpPr>
            <p:nvPr/>
          </p:nvSpPr>
          <p:spPr bwMode="auto">
            <a:xfrm>
              <a:off x="1160" y="1495"/>
              <a:ext cx="167"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endPar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05" name="Text Box 43"/>
            <p:cNvSpPr txBox="1">
              <a:spLocks noChangeArrowheads="1"/>
            </p:cNvSpPr>
            <p:nvPr/>
          </p:nvSpPr>
          <p:spPr bwMode="auto">
            <a:xfrm>
              <a:off x="2157" y="2426"/>
              <a:ext cx="167"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a:t>
              </a:r>
              <a:endPar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06" name="Oval 44"/>
            <p:cNvSpPr>
              <a:spLocks noChangeArrowheads="1"/>
            </p:cNvSpPr>
            <p:nvPr/>
          </p:nvSpPr>
          <p:spPr bwMode="auto">
            <a:xfrm>
              <a:off x="2079" y="2477"/>
              <a:ext cx="62" cy="78"/>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07" name="Oval 45"/>
            <p:cNvSpPr>
              <a:spLocks noChangeArrowheads="1"/>
            </p:cNvSpPr>
            <p:nvPr/>
          </p:nvSpPr>
          <p:spPr bwMode="auto">
            <a:xfrm>
              <a:off x="1231" y="1685"/>
              <a:ext cx="70" cy="71"/>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08" name="Oval 47"/>
            <p:cNvSpPr>
              <a:spLocks noChangeArrowheads="1"/>
            </p:cNvSpPr>
            <p:nvPr/>
          </p:nvSpPr>
          <p:spPr bwMode="auto">
            <a:xfrm>
              <a:off x="2189" y="2667"/>
              <a:ext cx="70" cy="70"/>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09" name="Line 48"/>
            <p:cNvSpPr>
              <a:spLocks noChangeShapeType="1"/>
            </p:cNvSpPr>
            <p:nvPr/>
          </p:nvSpPr>
          <p:spPr bwMode="auto">
            <a:xfrm>
              <a:off x="1273" y="1729"/>
              <a:ext cx="831" cy="781"/>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10" name="Line 49"/>
            <p:cNvSpPr>
              <a:spLocks noChangeShapeType="1"/>
            </p:cNvSpPr>
            <p:nvPr/>
          </p:nvSpPr>
          <p:spPr bwMode="auto">
            <a:xfrm flipH="1">
              <a:off x="2099" y="1749"/>
              <a:ext cx="8" cy="754"/>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11" name="Oval 50"/>
            <p:cNvSpPr>
              <a:spLocks noChangeArrowheads="1"/>
            </p:cNvSpPr>
            <p:nvPr/>
          </p:nvSpPr>
          <p:spPr bwMode="auto">
            <a:xfrm>
              <a:off x="1229" y="2472"/>
              <a:ext cx="71" cy="71"/>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12" name="Oval 51"/>
            <p:cNvSpPr>
              <a:spLocks noChangeArrowheads="1"/>
            </p:cNvSpPr>
            <p:nvPr/>
          </p:nvSpPr>
          <p:spPr bwMode="auto">
            <a:xfrm>
              <a:off x="1627" y="2076"/>
              <a:ext cx="71" cy="70"/>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13" name="Oval 52"/>
            <p:cNvSpPr>
              <a:spLocks noChangeArrowheads="1"/>
            </p:cNvSpPr>
            <p:nvPr/>
          </p:nvSpPr>
          <p:spPr bwMode="auto">
            <a:xfrm>
              <a:off x="2068" y="1684"/>
              <a:ext cx="71" cy="70"/>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14" name="Freeform 53"/>
            <p:cNvSpPr/>
            <p:nvPr/>
          </p:nvSpPr>
          <p:spPr bwMode="auto">
            <a:xfrm>
              <a:off x="1258" y="1388"/>
              <a:ext cx="1183" cy="1108"/>
            </a:xfrm>
            <a:custGeom>
              <a:avLst/>
              <a:gdLst>
                <a:gd name="T0" fmla="*/ 0 w 1183"/>
                <a:gd name="T1" fmla="*/ 321 h 1108"/>
                <a:gd name="T2" fmla="*/ 355 w 1183"/>
                <a:gd name="T3" fmla="*/ 81 h 1108"/>
                <a:gd name="T4" fmla="*/ 835 w 1183"/>
                <a:gd name="T5" fmla="*/ 81 h 1108"/>
                <a:gd name="T6" fmla="*/ 1180 w 1183"/>
                <a:gd name="T7" fmla="*/ 570 h 1108"/>
                <a:gd name="T8" fmla="*/ 854 w 1183"/>
                <a:gd name="T9" fmla="*/ 1108 h 1108"/>
                <a:gd name="T10" fmla="*/ 0 60000 65536"/>
                <a:gd name="T11" fmla="*/ 0 60000 65536"/>
                <a:gd name="T12" fmla="*/ 0 60000 65536"/>
                <a:gd name="T13" fmla="*/ 0 60000 65536"/>
                <a:gd name="T14" fmla="*/ 0 60000 65536"/>
                <a:gd name="T15" fmla="*/ 0 w 1183"/>
                <a:gd name="T16" fmla="*/ 0 h 1108"/>
                <a:gd name="T17" fmla="*/ 1183 w 1183"/>
                <a:gd name="T18" fmla="*/ 1108 h 1108"/>
              </a:gdLst>
              <a:ahLst/>
              <a:cxnLst>
                <a:cxn ang="T10">
                  <a:pos x="T0" y="T1"/>
                </a:cxn>
                <a:cxn ang="T11">
                  <a:pos x="T2" y="T3"/>
                </a:cxn>
                <a:cxn ang="T12">
                  <a:pos x="T4" y="T5"/>
                </a:cxn>
                <a:cxn ang="T13">
                  <a:pos x="T6" y="T7"/>
                </a:cxn>
                <a:cxn ang="T14">
                  <a:pos x="T8" y="T9"/>
                </a:cxn>
              </a:cxnLst>
              <a:rect l="T15" t="T16" r="T17" b="T18"/>
              <a:pathLst>
                <a:path w="1183" h="1108">
                  <a:moveTo>
                    <a:pt x="0" y="321"/>
                  </a:moveTo>
                  <a:cubicBezTo>
                    <a:pt x="108" y="221"/>
                    <a:pt x="216" y="121"/>
                    <a:pt x="355" y="81"/>
                  </a:cubicBezTo>
                  <a:cubicBezTo>
                    <a:pt x="494" y="41"/>
                    <a:pt x="698" y="0"/>
                    <a:pt x="835" y="81"/>
                  </a:cubicBezTo>
                  <a:cubicBezTo>
                    <a:pt x="972" y="162"/>
                    <a:pt x="1177" y="399"/>
                    <a:pt x="1180" y="570"/>
                  </a:cubicBezTo>
                  <a:cubicBezTo>
                    <a:pt x="1183" y="741"/>
                    <a:pt x="1018" y="924"/>
                    <a:pt x="854" y="1108"/>
                  </a:cubicBezTo>
                </a:path>
              </a:pathLst>
            </a:custGeom>
            <a:no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164343" name="Line 55"/>
          <p:cNvSpPr>
            <a:spLocks noChangeShapeType="1"/>
          </p:cNvSpPr>
          <p:nvPr/>
        </p:nvSpPr>
        <p:spPr bwMode="auto">
          <a:xfrm>
            <a:off x="6260639" y="2362200"/>
            <a:ext cx="517525" cy="244475"/>
          </a:xfrm>
          <a:prstGeom prst="line">
            <a:avLst/>
          </a:prstGeom>
          <a:noFill/>
          <a:ln w="57150">
            <a:solidFill>
              <a:srgbClr val="000000"/>
            </a:solidFill>
            <a:rou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 name="Group 74"/>
          <p:cNvGrpSpPr/>
          <p:nvPr/>
        </p:nvGrpSpPr>
        <p:grpSpPr bwMode="auto">
          <a:xfrm>
            <a:off x="6601952" y="2198688"/>
            <a:ext cx="2278062" cy="2182812"/>
            <a:chOff x="3921" y="1385"/>
            <a:chExt cx="1435" cy="1375"/>
          </a:xfrm>
        </p:grpSpPr>
        <p:sp>
          <p:nvSpPr>
            <p:cNvPr id="5193" name="Line 22"/>
            <p:cNvSpPr>
              <a:spLocks noChangeShapeType="1"/>
            </p:cNvSpPr>
            <p:nvPr/>
          </p:nvSpPr>
          <p:spPr bwMode="auto">
            <a:xfrm>
              <a:off x="4212" y="1660"/>
              <a:ext cx="1008" cy="9"/>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94" name="Line 23"/>
            <p:cNvSpPr>
              <a:spLocks noChangeShapeType="1"/>
            </p:cNvSpPr>
            <p:nvPr/>
          </p:nvSpPr>
          <p:spPr bwMode="auto">
            <a:xfrm flipH="1">
              <a:off x="4209" y="1668"/>
              <a:ext cx="10" cy="90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95" name="Line 24"/>
            <p:cNvSpPr>
              <a:spLocks noChangeShapeType="1"/>
            </p:cNvSpPr>
            <p:nvPr/>
          </p:nvSpPr>
          <p:spPr bwMode="auto">
            <a:xfrm flipV="1">
              <a:off x="4219" y="1667"/>
              <a:ext cx="990" cy="894"/>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5128" name="Object 29"/>
            <p:cNvGraphicFramePr>
              <a:graphicFrameLocks noChangeAspect="1"/>
            </p:cNvGraphicFramePr>
            <p:nvPr/>
          </p:nvGraphicFramePr>
          <p:xfrm>
            <a:off x="3921" y="1866"/>
            <a:ext cx="271" cy="363"/>
          </p:xfrm>
          <a:graphic>
            <a:graphicData uri="http://schemas.openxmlformats.org/presentationml/2006/ole">
              <mc:AlternateContent xmlns:mc="http://schemas.openxmlformats.org/markup-compatibility/2006">
                <mc:Choice xmlns:v="urn:schemas-microsoft-com:vml" Requires="v">
                  <p:oleObj spid="_x0000_s308487" name="公式" r:id="rId3" imgW="228600" imgH="304800" progId="Equation.3">
                    <p:embed/>
                  </p:oleObj>
                </mc:Choice>
                <mc:Fallback>
                  <p:oleObj name="公式" r:id="rId3" imgW="228600" imgH="304800"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1" y="1866"/>
                          <a:ext cx="271"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96" name="Text Box 25"/>
            <p:cNvSpPr txBox="1">
              <a:spLocks noChangeArrowheads="1"/>
            </p:cNvSpPr>
            <p:nvPr/>
          </p:nvSpPr>
          <p:spPr bwMode="auto">
            <a:xfrm>
              <a:off x="4069" y="1385"/>
              <a:ext cx="327" cy="291"/>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ij</a:t>
              </a:r>
              <a:endPar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97" name="Line 54"/>
            <p:cNvSpPr>
              <a:spLocks noChangeShapeType="1"/>
            </p:cNvSpPr>
            <p:nvPr/>
          </p:nvSpPr>
          <p:spPr bwMode="auto">
            <a:xfrm>
              <a:off x="4195" y="1670"/>
              <a:ext cx="499" cy="452"/>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98" name="Text Box 56"/>
            <p:cNvSpPr txBox="1">
              <a:spLocks noChangeArrowheads="1"/>
            </p:cNvSpPr>
            <p:nvPr/>
          </p:nvSpPr>
          <p:spPr bwMode="auto">
            <a:xfrm>
              <a:off x="4086" y="2472"/>
              <a:ext cx="167"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endPar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99" name="Text Box 57"/>
            <p:cNvSpPr txBox="1">
              <a:spLocks noChangeArrowheads="1"/>
            </p:cNvSpPr>
            <p:nvPr/>
          </p:nvSpPr>
          <p:spPr bwMode="auto">
            <a:xfrm>
              <a:off x="5189" y="1406"/>
              <a:ext cx="167"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a:t>
              </a:r>
              <a:endPar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4" name="Group 117"/>
          <p:cNvGrpSpPr/>
          <p:nvPr/>
        </p:nvGrpSpPr>
        <p:grpSpPr bwMode="auto">
          <a:xfrm>
            <a:off x="7583027" y="4351338"/>
            <a:ext cx="1595437" cy="1428750"/>
            <a:chOff x="4539" y="2741"/>
            <a:chExt cx="1005" cy="900"/>
          </a:xfrm>
        </p:grpSpPr>
        <p:sp>
          <p:nvSpPr>
            <p:cNvPr id="5190" name="Line 66"/>
            <p:cNvSpPr>
              <a:spLocks noChangeShapeType="1"/>
            </p:cNvSpPr>
            <p:nvPr/>
          </p:nvSpPr>
          <p:spPr bwMode="auto">
            <a:xfrm flipH="1">
              <a:off x="4553" y="2741"/>
              <a:ext cx="10" cy="90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91" name="Line 67"/>
            <p:cNvSpPr>
              <a:spLocks noChangeShapeType="1"/>
            </p:cNvSpPr>
            <p:nvPr/>
          </p:nvSpPr>
          <p:spPr bwMode="auto">
            <a:xfrm flipV="1">
              <a:off x="4563" y="3009"/>
              <a:ext cx="683" cy="625"/>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92" name="Line 68"/>
            <p:cNvSpPr>
              <a:spLocks noChangeShapeType="1"/>
            </p:cNvSpPr>
            <p:nvPr/>
          </p:nvSpPr>
          <p:spPr bwMode="auto">
            <a:xfrm>
              <a:off x="4539" y="2743"/>
              <a:ext cx="681" cy="279"/>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5127" name="Object 70"/>
            <p:cNvGraphicFramePr>
              <a:graphicFrameLocks noChangeAspect="1"/>
            </p:cNvGraphicFramePr>
            <p:nvPr/>
          </p:nvGraphicFramePr>
          <p:xfrm>
            <a:off x="5289" y="2824"/>
            <a:ext cx="255" cy="362"/>
          </p:xfrm>
          <a:graphic>
            <a:graphicData uri="http://schemas.openxmlformats.org/presentationml/2006/ole">
              <mc:AlternateContent xmlns:mc="http://schemas.openxmlformats.org/markup-compatibility/2006">
                <mc:Choice xmlns:v="urn:schemas-microsoft-com:vml" Requires="v">
                  <p:oleObj spid="_x0000_s308488" name="公式" r:id="rId5" imgW="215900" imgH="304800" progId="Equation.3">
                    <p:embed/>
                  </p:oleObj>
                </mc:Choice>
                <mc:Fallback>
                  <p:oleObj name="公式" r:id="rId5" imgW="215900" imgH="304800" progId="Equation.3">
                    <p:embed/>
                    <p:pic>
                      <p:nvPicPr>
                        <p:cNvPr id="0" name="Object 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9" y="2824"/>
                          <a:ext cx="255"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64360" name="Line 72"/>
          <p:cNvSpPr>
            <a:spLocks noChangeShapeType="1"/>
          </p:cNvSpPr>
          <p:nvPr/>
        </p:nvSpPr>
        <p:spPr bwMode="auto">
          <a:xfrm flipH="1">
            <a:off x="1442577" y="3867150"/>
            <a:ext cx="427037" cy="412750"/>
          </a:xfrm>
          <a:prstGeom prst="line">
            <a:avLst/>
          </a:prstGeom>
          <a:noFill/>
          <a:ln w="57150">
            <a:solidFill>
              <a:srgbClr val="000000"/>
            </a:solidFill>
            <a:rou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64363" name="Line 75"/>
          <p:cNvSpPr>
            <a:spLocks noChangeShapeType="1"/>
          </p:cNvSpPr>
          <p:nvPr/>
        </p:nvSpPr>
        <p:spPr bwMode="auto">
          <a:xfrm flipH="1">
            <a:off x="4104814" y="2141538"/>
            <a:ext cx="427038" cy="412750"/>
          </a:xfrm>
          <a:prstGeom prst="line">
            <a:avLst/>
          </a:prstGeom>
          <a:noFill/>
          <a:ln w="57150">
            <a:solidFill>
              <a:srgbClr val="000000"/>
            </a:solidFill>
            <a:rou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 name="Group 76"/>
          <p:cNvGrpSpPr/>
          <p:nvPr/>
        </p:nvGrpSpPr>
        <p:grpSpPr bwMode="auto">
          <a:xfrm>
            <a:off x="690102" y="4183063"/>
            <a:ext cx="2343150" cy="2141537"/>
            <a:chOff x="1160" y="1388"/>
            <a:chExt cx="1476" cy="1349"/>
          </a:xfrm>
        </p:grpSpPr>
        <p:graphicFrame>
          <p:nvGraphicFramePr>
            <p:cNvPr id="5126" name="Object 77"/>
            <p:cNvGraphicFramePr>
              <a:graphicFrameLocks noChangeAspect="1"/>
            </p:cNvGraphicFramePr>
            <p:nvPr/>
          </p:nvGraphicFramePr>
          <p:xfrm>
            <a:off x="2382" y="1501"/>
            <a:ext cx="254" cy="306"/>
          </p:xfrm>
          <a:graphic>
            <a:graphicData uri="http://schemas.openxmlformats.org/presentationml/2006/ole">
              <mc:AlternateContent xmlns:mc="http://schemas.openxmlformats.org/markup-compatibility/2006">
                <mc:Choice xmlns:v="urn:schemas-microsoft-com:vml" Requires="v">
                  <p:oleObj spid="_x0000_s308489" name="公式" r:id="rId7" imgW="190500" imgH="228600" progId="Equation.3">
                    <p:embed/>
                  </p:oleObj>
                </mc:Choice>
                <mc:Fallback>
                  <p:oleObj name="公式" r:id="rId7" imgW="190500" imgH="228600" progId="Equation.3">
                    <p:embed/>
                    <p:pic>
                      <p:nvPicPr>
                        <p:cNvPr id="0" name="Object 7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2" y="1501"/>
                          <a:ext cx="254"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75" name="Line 78"/>
            <p:cNvSpPr>
              <a:spLocks noChangeShapeType="1"/>
            </p:cNvSpPr>
            <p:nvPr/>
          </p:nvSpPr>
          <p:spPr bwMode="auto">
            <a:xfrm>
              <a:off x="1256" y="1736"/>
              <a:ext cx="839" cy="8"/>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76" name="Line 79"/>
            <p:cNvSpPr>
              <a:spLocks noChangeShapeType="1"/>
            </p:cNvSpPr>
            <p:nvPr/>
          </p:nvSpPr>
          <p:spPr bwMode="auto">
            <a:xfrm>
              <a:off x="1254" y="2499"/>
              <a:ext cx="839" cy="8"/>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77" name="Line 80"/>
            <p:cNvSpPr>
              <a:spLocks noChangeShapeType="1"/>
            </p:cNvSpPr>
            <p:nvPr/>
          </p:nvSpPr>
          <p:spPr bwMode="auto">
            <a:xfrm flipH="1">
              <a:off x="1253" y="1743"/>
              <a:ext cx="9" cy="754"/>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78" name="Line 81"/>
            <p:cNvSpPr>
              <a:spLocks noChangeShapeType="1"/>
            </p:cNvSpPr>
            <p:nvPr/>
          </p:nvSpPr>
          <p:spPr bwMode="auto">
            <a:xfrm flipV="1">
              <a:off x="1262" y="1742"/>
              <a:ext cx="823" cy="75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79" name="Text Box 82"/>
            <p:cNvSpPr txBox="1">
              <a:spLocks noChangeArrowheads="1"/>
            </p:cNvSpPr>
            <p:nvPr/>
          </p:nvSpPr>
          <p:spPr bwMode="auto">
            <a:xfrm>
              <a:off x="1160" y="1495"/>
              <a:ext cx="167"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endPar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80" name="Text Box 83"/>
            <p:cNvSpPr txBox="1">
              <a:spLocks noChangeArrowheads="1"/>
            </p:cNvSpPr>
            <p:nvPr/>
          </p:nvSpPr>
          <p:spPr bwMode="auto">
            <a:xfrm>
              <a:off x="2157" y="2426"/>
              <a:ext cx="167"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a:t>
              </a:r>
              <a:endPar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81" name="Oval 84"/>
            <p:cNvSpPr>
              <a:spLocks noChangeArrowheads="1"/>
            </p:cNvSpPr>
            <p:nvPr/>
          </p:nvSpPr>
          <p:spPr bwMode="auto">
            <a:xfrm>
              <a:off x="2079" y="2477"/>
              <a:ext cx="62" cy="78"/>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82" name="Oval 85"/>
            <p:cNvSpPr>
              <a:spLocks noChangeArrowheads="1"/>
            </p:cNvSpPr>
            <p:nvPr/>
          </p:nvSpPr>
          <p:spPr bwMode="auto">
            <a:xfrm>
              <a:off x="1231" y="1685"/>
              <a:ext cx="70" cy="71"/>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83" name="Oval 86"/>
            <p:cNvSpPr>
              <a:spLocks noChangeArrowheads="1"/>
            </p:cNvSpPr>
            <p:nvPr/>
          </p:nvSpPr>
          <p:spPr bwMode="auto">
            <a:xfrm>
              <a:off x="2189" y="2667"/>
              <a:ext cx="70" cy="70"/>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84" name="Line 87"/>
            <p:cNvSpPr>
              <a:spLocks noChangeShapeType="1"/>
            </p:cNvSpPr>
            <p:nvPr/>
          </p:nvSpPr>
          <p:spPr bwMode="auto">
            <a:xfrm>
              <a:off x="1273" y="1729"/>
              <a:ext cx="831" cy="781"/>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85" name="Line 88"/>
            <p:cNvSpPr>
              <a:spLocks noChangeShapeType="1"/>
            </p:cNvSpPr>
            <p:nvPr/>
          </p:nvSpPr>
          <p:spPr bwMode="auto">
            <a:xfrm flipH="1">
              <a:off x="2099" y="1749"/>
              <a:ext cx="8" cy="754"/>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86" name="Oval 89"/>
            <p:cNvSpPr>
              <a:spLocks noChangeArrowheads="1"/>
            </p:cNvSpPr>
            <p:nvPr/>
          </p:nvSpPr>
          <p:spPr bwMode="auto">
            <a:xfrm>
              <a:off x="1229" y="2472"/>
              <a:ext cx="71" cy="71"/>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87" name="Oval 90"/>
            <p:cNvSpPr>
              <a:spLocks noChangeArrowheads="1"/>
            </p:cNvSpPr>
            <p:nvPr/>
          </p:nvSpPr>
          <p:spPr bwMode="auto">
            <a:xfrm>
              <a:off x="1627" y="2076"/>
              <a:ext cx="71" cy="70"/>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88" name="Oval 91"/>
            <p:cNvSpPr>
              <a:spLocks noChangeArrowheads="1"/>
            </p:cNvSpPr>
            <p:nvPr/>
          </p:nvSpPr>
          <p:spPr bwMode="auto">
            <a:xfrm>
              <a:off x="2068" y="1684"/>
              <a:ext cx="71" cy="70"/>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89" name="Freeform 92"/>
            <p:cNvSpPr/>
            <p:nvPr/>
          </p:nvSpPr>
          <p:spPr bwMode="auto">
            <a:xfrm>
              <a:off x="1258" y="1388"/>
              <a:ext cx="1183" cy="1108"/>
            </a:xfrm>
            <a:custGeom>
              <a:avLst/>
              <a:gdLst>
                <a:gd name="T0" fmla="*/ 0 w 1183"/>
                <a:gd name="T1" fmla="*/ 321 h 1108"/>
                <a:gd name="T2" fmla="*/ 355 w 1183"/>
                <a:gd name="T3" fmla="*/ 81 h 1108"/>
                <a:gd name="T4" fmla="*/ 835 w 1183"/>
                <a:gd name="T5" fmla="*/ 81 h 1108"/>
                <a:gd name="T6" fmla="*/ 1180 w 1183"/>
                <a:gd name="T7" fmla="*/ 570 h 1108"/>
                <a:gd name="T8" fmla="*/ 854 w 1183"/>
                <a:gd name="T9" fmla="*/ 1108 h 1108"/>
                <a:gd name="T10" fmla="*/ 0 60000 65536"/>
                <a:gd name="T11" fmla="*/ 0 60000 65536"/>
                <a:gd name="T12" fmla="*/ 0 60000 65536"/>
                <a:gd name="T13" fmla="*/ 0 60000 65536"/>
                <a:gd name="T14" fmla="*/ 0 60000 65536"/>
                <a:gd name="T15" fmla="*/ 0 w 1183"/>
                <a:gd name="T16" fmla="*/ 0 h 1108"/>
                <a:gd name="T17" fmla="*/ 1183 w 1183"/>
                <a:gd name="T18" fmla="*/ 1108 h 1108"/>
              </a:gdLst>
              <a:ahLst/>
              <a:cxnLst>
                <a:cxn ang="T10">
                  <a:pos x="T0" y="T1"/>
                </a:cxn>
                <a:cxn ang="T11">
                  <a:pos x="T2" y="T3"/>
                </a:cxn>
                <a:cxn ang="T12">
                  <a:pos x="T4" y="T5"/>
                </a:cxn>
                <a:cxn ang="T13">
                  <a:pos x="T6" y="T7"/>
                </a:cxn>
                <a:cxn ang="T14">
                  <a:pos x="T8" y="T9"/>
                </a:cxn>
              </a:cxnLst>
              <a:rect l="T15" t="T16" r="T17" b="T18"/>
              <a:pathLst>
                <a:path w="1183" h="1108">
                  <a:moveTo>
                    <a:pt x="0" y="321"/>
                  </a:moveTo>
                  <a:cubicBezTo>
                    <a:pt x="108" y="221"/>
                    <a:pt x="216" y="121"/>
                    <a:pt x="355" y="81"/>
                  </a:cubicBezTo>
                  <a:cubicBezTo>
                    <a:pt x="494" y="41"/>
                    <a:pt x="698" y="0"/>
                    <a:pt x="835" y="81"/>
                  </a:cubicBezTo>
                  <a:cubicBezTo>
                    <a:pt x="972" y="162"/>
                    <a:pt x="1177" y="399"/>
                    <a:pt x="1180" y="570"/>
                  </a:cubicBezTo>
                  <a:cubicBezTo>
                    <a:pt x="1183" y="741"/>
                    <a:pt x="1018" y="924"/>
                    <a:pt x="854" y="1108"/>
                  </a:cubicBezTo>
                </a:path>
              </a:pathLst>
            </a:custGeom>
            <a:no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164381" name="Freeform 93"/>
          <p:cNvSpPr/>
          <p:nvPr/>
        </p:nvSpPr>
        <p:spPr bwMode="auto">
          <a:xfrm>
            <a:off x="450389" y="4051300"/>
            <a:ext cx="1709738" cy="1952625"/>
          </a:xfrm>
          <a:custGeom>
            <a:avLst/>
            <a:gdLst>
              <a:gd name="T0" fmla="*/ 2147483647 w 1077"/>
              <a:gd name="T1" fmla="*/ 2147483647 h 1230"/>
              <a:gd name="T2" fmla="*/ 2147483647 w 1077"/>
              <a:gd name="T3" fmla="*/ 2147483647 h 1230"/>
              <a:gd name="T4" fmla="*/ 2147483647 w 1077"/>
              <a:gd name="T5" fmla="*/ 2147483647 h 1230"/>
              <a:gd name="T6" fmla="*/ 2147483647 w 1077"/>
              <a:gd name="T7" fmla="*/ 2147483647 h 1230"/>
              <a:gd name="T8" fmla="*/ 2147483647 w 1077"/>
              <a:gd name="T9" fmla="*/ 2147483647 h 1230"/>
              <a:gd name="T10" fmla="*/ 0 60000 65536"/>
              <a:gd name="T11" fmla="*/ 0 60000 65536"/>
              <a:gd name="T12" fmla="*/ 0 60000 65536"/>
              <a:gd name="T13" fmla="*/ 0 60000 65536"/>
              <a:gd name="T14" fmla="*/ 0 60000 65536"/>
              <a:gd name="T15" fmla="*/ 0 w 1077"/>
              <a:gd name="T16" fmla="*/ 0 h 1230"/>
              <a:gd name="T17" fmla="*/ 1077 w 1077"/>
              <a:gd name="T18" fmla="*/ 1230 h 1230"/>
            </a:gdLst>
            <a:ahLst/>
            <a:cxnLst>
              <a:cxn ang="T10">
                <a:pos x="T0" y="T1"/>
              </a:cxn>
              <a:cxn ang="T11">
                <a:pos x="T2" y="T3"/>
              </a:cxn>
              <a:cxn ang="T12">
                <a:pos x="T4" y="T5"/>
              </a:cxn>
              <a:cxn ang="T13">
                <a:pos x="T6" y="T7"/>
              </a:cxn>
              <a:cxn ang="T14">
                <a:pos x="T8" y="T9"/>
              </a:cxn>
            </a:cxnLst>
            <a:rect l="T15" t="T16" r="T17" b="T18"/>
            <a:pathLst>
              <a:path w="1077" h="1230">
                <a:moveTo>
                  <a:pt x="1077" y="434"/>
                </a:moveTo>
                <a:cubicBezTo>
                  <a:pt x="985" y="281"/>
                  <a:pt x="893" y="128"/>
                  <a:pt x="751" y="69"/>
                </a:cubicBezTo>
                <a:cubicBezTo>
                  <a:pt x="609" y="10"/>
                  <a:pt x="348" y="0"/>
                  <a:pt x="223" y="78"/>
                </a:cubicBezTo>
                <a:cubicBezTo>
                  <a:pt x="98" y="156"/>
                  <a:pt x="4" y="347"/>
                  <a:pt x="2" y="539"/>
                </a:cubicBezTo>
                <a:cubicBezTo>
                  <a:pt x="0" y="731"/>
                  <a:pt x="106" y="980"/>
                  <a:pt x="213" y="1230"/>
                </a:cubicBezTo>
              </a:path>
            </a:pathLst>
          </a:custGeom>
          <a:noFill/>
          <a:ln w="9525">
            <a:solidFill>
              <a:schemeClr val="accent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grpSp>
        <p:nvGrpSpPr>
          <p:cNvPr id="6" name="Group 116"/>
          <p:cNvGrpSpPr/>
          <p:nvPr/>
        </p:nvGrpSpPr>
        <p:grpSpPr bwMode="auto">
          <a:xfrm>
            <a:off x="4769977" y="3997325"/>
            <a:ext cx="2386012" cy="2022475"/>
            <a:chOff x="2767" y="2518"/>
            <a:chExt cx="1503" cy="1274"/>
          </a:xfrm>
        </p:grpSpPr>
        <p:sp>
          <p:nvSpPr>
            <p:cNvPr id="5169" name="Line 58"/>
            <p:cNvSpPr>
              <a:spLocks noChangeShapeType="1"/>
            </p:cNvSpPr>
            <p:nvPr/>
          </p:nvSpPr>
          <p:spPr bwMode="auto">
            <a:xfrm>
              <a:off x="3116" y="2867"/>
              <a:ext cx="1008" cy="9"/>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70" name="Line 59"/>
            <p:cNvSpPr>
              <a:spLocks noChangeShapeType="1"/>
            </p:cNvSpPr>
            <p:nvPr/>
          </p:nvSpPr>
          <p:spPr bwMode="auto">
            <a:xfrm flipH="1">
              <a:off x="3113" y="2875"/>
              <a:ext cx="10" cy="90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71" name="Line 60"/>
            <p:cNvSpPr>
              <a:spLocks noChangeShapeType="1"/>
            </p:cNvSpPr>
            <p:nvPr/>
          </p:nvSpPr>
          <p:spPr bwMode="auto">
            <a:xfrm flipV="1">
              <a:off x="3123" y="2874"/>
              <a:ext cx="990" cy="894"/>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72" name="Line 61"/>
            <p:cNvSpPr>
              <a:spLocks noChangeShapeType="1"/>
            </p:cNvSpPr>
            <p:nvPr/>
          </p:nvSpPr>
          <p:spPr bwMode="auto">
            <a:xfrm>
              <a:off x="3099" y="2877"/>
              <a:ext cx="499" cy="452"/>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73" name="Text Box 62"/>
            <p:cNvSpPr txBox="1">
              <a:spLocks noChangeArrowheads="1"/>
            </p:cNvSpPr>
            <p:nvPr/>
          </p:nvSpPr>
          <p:spPr bwMode="auto">
            <a:xfrm>
              <a:off x="4093" y="2613"/>
              <a:ext cx="167"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a:t>
              </a:r>
              <a:endPar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74" name="Freeform 64"/>
            <p:cNvSpPr/>
            <p:nvPr/>
          </p:nvSpPr>
          <p:spPr bwMode="auto">
            <a:xfrm>
              <a:off x="3034" y="2870"/>
              <a:ext cx="1236" cy="922"/>
            </a:xfrm>
            <a:custGeom>
              <a:avLst/>
              <a:gdLst>
                <a:gd name="T0" fmla="*/ 1084 w 1236"/>
                <a:gd name="T1" fmla="*/ 0 h 922"/>
                <a:gd name="T2" fmla="*/ 1190 w 1236"/>
                <a:gd name="T3" fmla="*/ 288 h 922"/>
                <a:gd name="T4" fmla="*/ 1065 w 1236"/>
                <a:gd name="T5" fmla="*/ 711 h 922"/>
                <a:gd name="T6" fmla="*/ 163 w 1236"/>
                <a:gd name="T7" fmla="*/ 893 h 922"/>
                <a:gd name="T8" fmla="*/ 86 w 1236"/>
                <a:gd name="T9" fmla="*/ 884 h 922"/>
                <a:gd name="T10" fmla="*/ 0 60000 65536"/>
                <a:gd name="T11" fmla="*/ 0 60000 65536"/>
                <a:gd name="T12" fmla="*/ 0 60000 65536"/>
                <a:gd name="T13" fmla="*/ 0 60000 65536"/>
                <a:gd name="T14" fmla="*/ 0 60000 65536"/>
                <a:gd name="T15" fmla="*/ 0 w 1236"/>
                <a:gd name="T16" fmla="*/ 0 h 922"/>
                <a:gd name="T17" fmla="*/ 1236 w 1236"/>
                <a:gd name="T18" fmla="*/ 922 h 922"/>
              </a:gdLst>
              <a:ahLst/>
              <a:cxnLst>
                <a:cxn ang="T10">
                  <a:pos x="T0" y="T1"/>
                </a:cxn>
                <a:cxn ang="T11">
                  <a:pos x="T2" y="T3"/>
                </a:cxn>
                <a:cxn ang="T12">
                  <a:pos x="T4" y="T5"/>
                </a:cxn>
                <a:cxn ang="T13">
                  <a:pos x="T6" y="T7"/>
                </a:cxn>
                <a:cxn ang="T14">
                  <a:pos x="T8" y="T9"/>
                </a:cxn>
              </a:cxnLst>
              <a:rect l="T15" t="T16" r="T17" b="T18"/>
              <a:pathLst>
                <a:path w="1236" h="922">
                  <a:moveTo>
                    <a:pt x="1084" y="0"/>
                  </a:moveTo>
                  <a:cubicBezTo>
                    <a:pt x="1138" y="85"/>
                    <a:pt x="1193" y="170"/>
                    <a:pt x="1190" y="288"/>
                  </a:cubicBezTo>
                  <a:cubicBezTo>
                    <a:pt x="1187" y="406"/>
                    <a:pt x="1236" y="610"/>
                    <a:pt x="1065" y="711"/>
                  </a:cubicBezTo>
                  <a:cubicBezTo>
                    <a:pt x="894" y="812"/>
                    <a:pt x="326" y="864"/>
                    <a:pt x="163" y="893"/>
                  </a:cubicBezTo>
                  <a:cubicBezTo>
                    <a:pt x="0" y="922"/>
                    <a:pt x="43" y="903"/>
                    <a:pt x="86" y="884"/>
                  </a:cubicBezTo>
                </a:path>
              </a:pathLst>
            </a:custGeom>
            <a:no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5124" name="Object 71"/>
            <p:cNvGraphicFramePr>
              <a:graphicFrameLocks noChangeAspect="1"/>
            </p:cNvGraphicFramePr>
            <p:nvPr/>
          </p:nvGraphicFramePr>
          <p:xfrm>
            <a:off x="3492" y="2518"/>
            <a:ext cx="255" cy="257"/>
          </p:xfrm>
          <a:graphic>
            <a:graphicData uri="http://schemas.openxmlformats.org/presentationml/2006/ole">
              <mc:AlternateContent xmlns:mc="http://schemas.openxmlformats.org/markup-compatibility/2006">
                <mc:Choice xmlns:v="urn:schemas-microsoft-com:vml" Requires="v">
                  <p:oleObj spid="_x0000_s308490" name="公式" r:id="rId9" imgW="215900" imgH="215900" progId="Equation.3">
                    <p:embed/>
                  </p:oleObj>
                </mc:Choice>
                <mc:Fallback>
                  <p:oleObj name="公式" r:id="rId9" imgW="215900" imgH="215900" progId="Equation.3">
                    <p:embed/>
                    <p:pic>
                      <p:nvPicPr>
                        <p:cNvPr id="0" name="Object 7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 y="2518"/>
                          <a:ext cx="255"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96"/>
            <p:cNvGraphicFramePr>
              <a:graphicFrameLocks noChangeAspect="1"/>
            </p:cNvGraphicFramePr>
            <p:nvPr/>
          </p:nvGraphicFramePr>
          <p:xfrm>
            <a:off x="2767" y="2826"/>
            <a:ext cx="288" cy="340"/>
          </p:xfrm>
          <a:graphic>
            <a:graphicData uri="http://schemas.openxmlformats.org/presentationml/2006/ole">
              <mc:AlternateContent xmlns:mc="http://schemas.openxmlformats.org/markup-compatibility/2006">
                <mc:Choice xmlns:v="urn:schemas-microsoft-com:vml" Requires="v">
                  <p:oleObj spid="_x0000_s308491" name="公式" r:id="rId11" imgW="215900" imgH="254000" progId="Equation.3">
                    <p:embed/>
                  </p:oleObj>
                </mc:Choice>
                <mc:Fallback>
                  <p:oleObj name="公式" r:id="rId11" imgW="215900" imgH="254000" progId="Equation.3">
                    <p:embed/>
                    <p:pic>
                      <p:nvPicPr>
                        <p:cNvPr id="0" name="Object 9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 y="2826"/>
                          <a:ext cx="288"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115"/>
          <p:cNvGrpSpPr/>
          <p:nvPr/>
        </p:nvGrpSpPr>
        <p:grpSpPr bwMode="auto">
          <a:xfrm>
            <a:off x="2969752" y="4313238"/>
            <a:ext cx="1735137" cy="2162175"/>
            <a:chOff x="1633" y="2717"/>
            <a:chExt cx="1093" cy="1362"/>
          </a:xfrm>
        </p:grpSpPr>
        <p:grpSp>
          <p:nvGrpSpPr>
            <p:cNvPr id="8" name="Group 113"/>
            <p:cNvGrpSpPr/>
            <p:nvPr/>
          </p:nvGrpSpPr>
          <p:grpSpPr bwMode="auto">
            <a:xfrm>
              <a:off x="1633" y="3026"/>
              <a:ext cx="1093" cy="1053"/>
              <a:chOff x="1633" y="3026"/>
              <a:chExt cx="1093" cy="1053"/>
            </a:xfrm>
          </p:grpSpPr>
          <p:sp>
            <p:nvSpPr>
              <p:cNvPr id="5158" name="Line 97"/>
              <p:cNvSpPr>
                <a:spLocks noChangeShapeType="1"/>
              </p:cNvSpPr>
              <p:nvPr/>
            </p:nvSpPr>
            <p:spPr bwMode="auto">
              <a:xfrm>
                <a:off x="1658" y="3078"/>
                <a:ext cx="839" cy="8"/>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59" name="Line 100"/>
              <p:cNvSpPr>
                <a:spLocks noChangeShapeType="1"/>
              </p:cNvSpPr>
              <p:nvPr/>
            </p:nvSpPr>
            <p:spPr bwMode="auto">
              <a:xfrm flipV="1">
                <a:off x="2038" y="3084"/>
                <a:ext cx="449" cy="376"/>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60" name="Text Box 102"/>
              <p:cNvSpPr txBox="1">
                <a:spLocks noChangeArrowheads="1"/>
              </p:cNvSpPr>
              <p:nvPr/>
            </p:nvSpPr>
            <p:spPr bwMode="auto">
              <a:xfrm>
                <a:off x="2559" y="3768"/>
                <a:ext cx="167"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a:t>
                </a:r>
                <a:endPar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61" name="Oval 103"/>
              <p:cNvSpPr>
                <a:spLocks noChangeArrowheads="1"/>
              </p:cNvSpPr>
              <p:nvPr/>
            </p:nvSpPr>
            <p:spPr bwMode="auto">
              <a:xfrm>
                <a:off x="2481" y="3819"/>
                <a:ext cx="62" cy="78"/>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62" name="Oval 104"/>
              <p:cNvSpPr>
                <a:spLocks noChangeArrowheads="1"/>
              </p:cNvSpPr>
              <p:nvPr/>
            </p:nvSpPr>
            <p:spPr bwMode="auto">
              <a:xfrm>
                <a:off x="1633" y="3027"/>
                <a:ext cx="70" cy="71"/>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63" name="Oval 105"/>
              <p:cNvSpPr>
                <a:spLocks noChangeArrowheads="1"/>
              </p:cNvSpPr>
              <p:nvPr/>
            </p:nvSpPr>
            <p:spPr bwMode="auto">
              <a:xfrm>
                <a:off x="2591" y="4009"/>
                <a:ext cx="70" cy="70"/>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64" name="Line 106"/>
              <p:cNvSpPr>
                <a:spLocks noChangeShapeType="1"/>
              </p:cNvSpPr>
              <p:nvPr/>
            </p:nvSpPr>
            <p:spPr bwMode="auto">
              <a:xfrm>
                <a:off x="1675" y="3071"/>
                <a:ext cx="831" cy="781"/>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65" name="Line 107"/>
              <p:cNvSpPr>
                <a:spLocks noChangeShapeType="1"/>
              </p:cNvSpPr>
              <p:nvPr/>
            </p:nvSpPr>
            <p:spPr bwMode="auto">
              <a:xfrm flipH="1">
                <a:off x="2501" y="3091"/>
                <a:ext cx="8" cy="754"/>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66" name="Oval 109"/>
              <p:cNvSpPr>
                <a:spLocks noChangeArrowheads="1"/>
              </p:cNvSpPr>
              <p:nvPr/>
            </p:nvSpPr>
            <p:spPr bwMode="auto">
              <a:xfrm>
                <a:off x="2029" y="3418"/>
                <a:ext cx="71" cy="70"/>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67" name="Oval 110"/>
              <p:cNvSpPr>
                <a:spLocks noChangeArrowheads="1"/>
              </p:cNvSpPr>
              <p:nvPr/>
            </p:nvSpPr>
            <p:spPr bwMode="auto">
              <a:xfrm>
                <a:off x="2470" y="3026"/>
                <a:ext cx="71" cy="70"/>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68" name="Freeform 112"/>
              <p:cNvSpPr/>
              <p:nvPr/>
            </p:nvSpPr>
            <p:spPr bwMode="auto">
              <a:xfrm>
                <a:off x="1636" y="3062"/>
                <a:ext cx="879" cy="845"/>
              </a:xfrm>
              <a:custGeom>
                <a:avLst/>
                <a:gdLst>
                  <a:gd name="T0" fmla="*/ 25 w 879"/>
                  <a:gd name="T1" fmla="*/ 0 h 797"/>
                  <a:gd name="T2" fmla="*/ 34 w 879"/>
                  <a:gd name="T3" fmla="*/ 374 h 797"/>
                  <a:gd name="T4" fmla="*/ 226 w 879"/>
                  <a:gd name="T5" fmla="*/ 837 h 797"/>
                  <a:gd name="T6" fmla="*/ 514 w 879"/>
                  <a:gd name="T7" fmla="*/ 938 h 797"/>
                  <a:gd name="T8" fmla="*/ 879 w 879"/>
                  <a:gd name="T9" fmla="*/ 1068 h 797"/>
                  <a:gd name="T10" fmla="*/ 0 60000 65536"/>
                  <a:gd name="T11" fmla="*/ 0 60000 65536"/>
                  <a:gd name="T12" fmla="*/ 0 60000 65536"/>
                  <a:gd name="T13" fmla="*/ 0 60000 65536"/>
                  <a:gd name="T14" fmla="*/ 0 60000 65536"/>
                  <a:gd name="T15" fmla="*/ 0 w 879"/>
                  <a:gd name="T16" fmla="*/ 0 h 797"/>
                  <a:gd name="T17" fmla="*/ 879 w 879"/>
                  <a:gd name="T18" fmla="*/ 797 h 797"/>
                </a:gdLst>
                <a:ahLst/>
                <a:cxnLst>
                  <a:cxn ang="T10">
                    <a:pos x="T0" y="T1"/>
                  </a:cxn>
                  <a:cxn ang="T11">
                    <a:pos x="T2" y="T3"/>
                  </a:cxn>
                  <a:cxn ang="T12">
                    <a:pos x="T4" y="T5"/>
                  </a:cxn>
                  <a:cxn ang="T13">
                    <a:pos x="T6" y="T7"/>
                  </a:cxn>
                  <a:cxn ang="T14">
                    <a:pos x="T8" y="T9"/>
                  </a:cxn>
                </a:cxnLst>
                <a:rect l="T15" t="T16" r="T17" b="T18"/>
                <a:pathLst>
                  <a:path w="879" h="797">
                    <a:moveTo>
                      <a:pt x="25" y="0"/>
                    </a:moveTo>
                    <a:cubicBezTo>
                      <a:pt x="12" y="87"/>
                      <a:pt x="0" y="175"/>
                      <a:pt x="34" y="279"/>
                    </a:cubicBezTo>
                    <a:cubicBezTo>
                      <a:pt x="68" y="383"/>
                      <a:pt x="146" y="554"/>
                      <a:pt x="226" y="624"/>
                    </a:cubicBezTo>
                    <a:cubicBezTo>
                      <a:pt x="306" y="694"/>
                      <a:pt x="405" y="672"/>
                      <a:pt x="514" y="701"/>
                    </a:cubicBezTo>
                    <a:cubicBezTo>
                      <a:pt x="623" y="730"/>
                      <a:pt x="751" y="763"/>
                      <a:pt x="879" y="797"/>
                    </a:cubicBezTo>
                  </a:path>
                </a:pathLst>
              </a:custGeom>
              <a:no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aphicFrame>
          <p:nvGraphicFramePr>
            <p:cNvPr id="5123" name="Object 114"/>
            <p:cNvGraphicFramePr>
              <a:graphicFrameLocks noChangeAspect="1"/>
            </p:cNvGraphicFramePr>
            <p:nvPr/>
          </p:nvGraphicFramePr>
          <p:xfrm>
            <a:off x="2251" y="2717"/>
            <a:ext cx="240" cy="362"/>
          </p:xfrm>
          <a:graphic>
            <a:graphicData uri="http://schemas.openxmlformats.org/presentationml/2006/ole">
              <mc:AlternateContent xmlns:mc="http://schemas.openxmlformats.org/markup-compatibility/2006">
                <mc:Choice xmlns:v="urn:schemas-microsoft-com:vml" Requires="v">
                  <p:oleObj spid="_x0000_s308492" name="公式" r:id="rId12" imgW="203200" imgH="304800" progId="Equation.3">
                    <p:embed/>
                  </p:oleObj>
                </mc:Choice>
                <mc:Fallback>
                  <p:oleObj name="公式" r:id="rId12" imgW="203200" imgH="304800" progId="Equation.3">
                    <p:embed/>
                    <p:pic>
                      <p:nvPicPr>
                        <p:cNvPr id="0" name="Object 1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51" y="2717"/>
                          <a:ext cx="240"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6" name="标题 30"/>
          <p:cNvSpPr>
            <a:spLocks noGrp="1"/>
          </p:cNvSpPr>
          <p:nvPr>
            <p:ph type="title"/>
          </p:nvPr>
        </p:nvSpPr>
        <p:spPr/>
        <p:txBody>
          <a:bodyPr/>
          <a:lstStyle/>
          <a:p>
            <a:r>
              <a:rPr lang="zh-CN" altLang="en-US" dirty="0"/>
              <a:t>色数多项式</a:t>
            </a:r>
            <a:endParaRPr lang="zh-CN" altLang="en-US" dirty="0"/>
          </a:p>
        </p:txBody>
      </p:sp>
      <p:sp>
        <p:nvSpPr>
          <p:cNvPr id="10" name="流程图: 或者 9"/>
          <p:cNvSpPr/>
          <p:nvPr/>
        </p:nvSpPr>
        <p:spPr>
          <a:xfrm>
            <a:off x="4995402" y="3351212"/>
            <a:ext cx="517525" cy="460375"/>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64363"/>
                                        </p:tgtEl>
                                        <p:attrNameLst>
                                          <p:attrName>style.visibility</p:attrName>
                                        </p:attrNameLst>
                                      </p:cBhvr>
                                      <p:to>
                                        <p:strVal val="visible"/>
                                      </p:to>
                                    </p:set>
                                    <p:animEffect transition="in" filter="wipe(up)">
                                      <p:cBhvr>
                                        <p:cTn id="7" dur="500"/>
                                        <p:tgtEl>
                                          <p:spTgt spid="116436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164343"/>
                                        </p:tgtEl>
                                        <p:attrNameLst>
                                          <p:attrName>style.visibility</p:attrName>
                                        </p:attrNameLst>
                                      </p:cBhvr>
                                      <p:to>
                                        <p:strVal val="visible"/>
                                      </p:to>
                                    </p:set>
                                    <p:animEffect transition="in" filter="wipe(up)">
                                      <p:cBhvr>
                                        <p:cTn id="18" dur="500"/>
                                        <p:tgtEl>
                                          <p:spTgt spid="116434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164360"/>
                                        </p:tgtEl>
                                        <p:attrNameLst>
                                          <p:attrName>style.visibility</p:attrName>
                                        </p:attrNameLst>
                                      </p:cBhvr>
                                      <p:to>
                                        <p:strVal val="visible"/>
                                      </p:to>
                                    </p:set>
                                    <p:animEffect transition="in" filter="wipe(up)">
                                      <p:cBhvr>
                                        <p:cTn id="28" dur="500"/>
                                        <p:tgtEl>
                                          <p:spTgt spid="116436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linds(horizontal)">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164381"/>
                                        </p:tgtEl>
                                        <p:attrNameLst>
                                          <p:attrName>style.visibility</p:attrName>
                                        </p:attrNameLst>
                                      </p:cBhvr>
                                      <p:to>
                                        <p:strVal val="visible"/>
                                      </p:to>
                                    </p:set>
                                    <p:animEffect transition="in" filter="blinds(horizontal)">
                                      <p:cBhvr>
                                        <p:cTn id="38" dur="500"/>
                                        <p:tgtEl>
                                          <p:spTgt spid="116438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linds(horizontal)">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linds(horizontal)">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blinds(horizontal)">
                                      <p:cBhvr>
                                        <p:cTn id="5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4343" grpId="0" animBg="1"/>
      <p:bldP spid="1164360" grpId="0" animBg="1"/>
      <p:bldP spid="1164363" grpId="0" animBg="1"/>
      <p:bldP spid="1164381"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p:nvPr/>
        </p:nvGrpSpPr>
        <p:grpSpPr bwMode="auto">
          <a:xfrm>
            <a:off x="7579629" y="1531938"/>
            <a:ext cx="1595438" cy="1428750"/>
            <a:chOff x="4539" y="2741"/>
            <a:chExt cx="1005" cy="900"/>
          </a:xfrm>
        </p:grpSpPr>
        <p:sp>
          <p:nvSpPr>
            <p:cNvPr id="11312" name="Line 47"/>
            <p:cNvSpPr>
              <a:spLocks noChangeShapeType="1"/>
            </p:cNvSpPr>
            <p:nvPr/>
          </p:nvSpPr>
          <p:spPr bwMode="auto">
            <a:xfrm flipH="1">
              <a:off x="4553" y="2741"/>
              <a:ext cx="10" cy="90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313" name="Line 48"/>
            <p:cNvSpPr>
              <a:spLocks noChangeShapeType="1"/>
            </p:cNvSpPr>
            <p:nvPr/>
          </p:nvSpPr>
          <p:spPr bwMode="auto">
            <a:xfrm flipV="1">
              <a:off x="4563" y="3009"/>
              <a:ext cx="683" cy="625"/>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314" name="Line 49"/>
            <p:cNvSpPr>
              <a:spLocks noChangeShapeType="1"/>
            </p:cNvSpPr>
            <p:nvPr/>
          </p:nvSpPr>
          <p:spPr bwMode="auto">
            <a:xfrm>
              <a:off x="4539" y="2743"/>
              <a:ext cx="681" cy="279"/>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11271" name="Object 50"/>
            <p:cNvGraphicFramePr>
              <a:graphicFrameLocks noChangeAspect="1"/>
            </p:cNvGraphicFramePr>
            <p:nvPr/>
          </p:nvGraphicFramePr>
          <p:xfrm>
            <a:off x="5289" y="2824"/>
            <a:ext cx="255" cy="362"/>
          </p:xfrm>
          <a:graphic>
            <a:graphicData uri="http://schemas.openxmlformats.org/presentationml/2006/ole">
              <mc:AlternateContent xmlns:mc="http://schemas.openxmlformats.org/markup-compatibility/2006">
                <mc:Choice xmlns:v="urn:schemas-microsoft-com:vml" Requires="v">
                  <p:oleObj spid="_x0000_s309454" name="公式" r:id="rId1" imgW="215900" imgH="304800" progId="Equation.3">
                    <p:embed/>
                  </p:oleObj>
                </mc:Choice>
                <mc:Fallback>
                  <p:oleObj name="公式" r:id="rId1" imgW="215900" imgH="304800" progId="Equation.3">
                    <p:embed/>
                    <p:pic>
                      <p:nvPicPr>
                        <p:cNvPr id="0" name="Object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 y="2824"/>
                          <a:ext cx="255"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53"/>
          <p:cNvGrpSpPr/>
          <p:nvPr/>
        </p:nvGrpSpPr>
        <p:grpSpPr bwMode="auto">
          <a:xfrm>
            <a:off x="686704" y="1363663"/>
            <a:ext cx="2343150" cy="2141537"/>
            <a:chOff x="1160" y="1388"/>
            <a:chExt cx="1476" cy="1349"/>
          </a:xfrm>
        </p:grpSpPr>
        <p:graphicFrame>
          <p:nvGraphicFramePr>
            <p:cNvPr id="11270" name="Object 54"/>
            <p:cNvGraphicFramePr>
              <a:graphicFrameLocks noChangeAspect="1"/>
            </p:cNvGraphicFramePr>
            <p:nvPr/>
          </p:nvGraphicFramePr>
          <p:xfrm>
            <a:off x="2382" y="1501"/>
            <a:ext cx="254" cy="306"/>
          </p:xfrm>
          <a:graphic>
            <a:graphicData uri="http://schemas.openxmlformats.org/presentationml/2006/ole">
              <mc:AlternateContent xmlns:mc="http://schemas.openxmlformats.org/markup-compatibility/2006">
                <mc:Choice xmlns:v="urn:schemas-microsoft-com:vml" Requires="v">
                  <p:oleObj spid="_x0000_s309455" name="公式" r:id="rId3" imgW="190500" imgH="228600" progId="Equation.3">
                    <p:embed/>
                  </p:oleObj>
                </mc:Choice>
                <mc:Fallback>
                  <p:oleObj name="公式" r:id="rId3" imgW="190500" imgH="228600" progId="Equation.3">
                    <p:embed/>
                    <p:pic>
                      <p:nvPicPr>
                        <p:cNvPr id="0" name="Object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2" y="1501"/>
                          <a:ext cx="254"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97" name="Line 55"/>
            <p:cNvSpPr>
              <a:spLocks noChangeShapeType="1"/>
            </p:cNvSpPr>
            <p:nvPr/>
          </p:nvSpPr>
          <p:spPr bwMode="auto">
            <a:xfrm>
              <a:off x="1256" y="1736"/>
              <a:ext cx="839" cy="8"/>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98" name="Line 56"/>
            <p:cNvSpPr>
              <a:spLocks noChangeShapeType="1"/>
            </p:cNvSpPr>
            <p:nvPr/>
          </p:nvSpPr>
          <p:spPr bwMode="auto">
            <a:xfrm>
              <a:off x="1254" y="2499"/>
              <a:ext cx="839" cy="8"/>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99" name="Line 57"/>
            <p:cNvSpPr>
              <a:spLocks noChangeShapeType="1"/>
            </p:cNvSpPr>
            <p:nvPr/>
          </p:nvSpPr>
          <p:spPr bwMode="auto">
            <a:xfrm flipH="1">
              <a:off x="1253" y="1743"/>
              <a:ext cx="9" cy="754"/>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300" name="Line 58"/>
            <p:cNvSpPr>
              <a:spLocks noChangeShapeType="1"/>
            </p:cNvSpPr>
            <p:nvPr/>
          </p:nvSpPr>
          <p:spPr bwMode="auto">
            <a:xfrm flipV="1">
              <a:off x="1262" y="1742"/>
              <a:ext cx="823" cy="75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301" name="Text Box 59"/>
            <p:cNvSpPr txBox="1">
              <a:spLocks noChangeArrowheads="1"/>
            </p:cNvSpPr>
            <p:nvPr/>
          </p:nvSpPr>
          <p:spPr bwMode="auto">
            <a:xfrm>
              <a:off x="1160" y="1495"/>
              <a:ext cx="167"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endPar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302" name="Text Box 60"/>
            <p:cNvSpPr txBox="1">
              <a:spLocks noChangeArrowheads="1"/>
            </p:cNvSpPr>
            <p:nvPr/>
          </p:nvSpPr>
          <p:spPr bwMode="auto">
            <a:xfrm>
              <a:off x="2157" y="2426"/>
              <a:ext cx="167"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a:t>
              </a:r>
              <a:endPar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303" name="Oval 61"/>
            <p:cNvSpPr>
              <a:spLocks noChangeArrowheads="1"/>
            </p:cNvSpPr>
            <p:nvPr/>
          </p:nvSpPr>
          <p:spPr bwMode="auto">
            <a:xfrm>
              <a:off x="2079" y="2477"/>
              <a:ext cx="62" cy="78"/>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304" name="Oval 62"/>
            <p:cNvSpPr>
              <a:spLocks noChangeArrowheads="1"/>
            </p:cNvSpPr>
            <p:nvPr/>
          </p:nvSpPr>
          <p:spPr bwMode="auto">
            <a:xfrm>
              <a:off x="1231" y="1685"/>
              <a:ext cx="70" cy="71"/>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305" name="Oval 63"/>
            <p:cNvSpPr>
              <a:spLocks noChangeArrowheads="1"/>
            </p:cNvSpPr>
            <p:nvPr/>
          </p:nvSpPr>
          <p:spPr bwMode="auto">
            <a:xfrm>
              <a:off x="2189" y="2667"/>
              <a:ext cx="70" cy="70"/>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306" name="Line 64"/>
            <p:cNvSpPr>
              <a:spLocks noChangeShapeType="1"/>
            </p:cNvSpPr>
            <p:nvPr/>
          </p:nvSpPr>
          <p:spPr bwMode="auto">
            <a:xfrm>
              <a:off x="1273" y="1729"/>
              <a:ext cx="831" cy="781"/>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307" name="Line 65"/>
            <p:cNvSpPr>
              <a:spLocks noChangeShapeType="1"/>
            </p:cNvSpPr>
            <p:nvPr/>
          </p:nvSpPr>
          <p:spPr bwMode="auto">
            <a:xfrm flipH="1">
              <a:off x="2099" y="1749"/>
              <a:ext cx="8" cy="754"/>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308" name="Oval 66"/>
            <p:cNvSpPr>
              <a:spLocks noChangeArrowheads="1"/>
            </p:cNvSpPr>
            <p:nvPr/>
          </p:nvSpPr>
          <p:spPr bwMode="auto">
            <a:xfrm>
              <a:off x="1229" y="2472"/>
              <a:ext cx="71" cy="71"/>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309" name="Oval 67"/>
            <p:cNvSpPr>
              <a:spLocks noChangeArrowheads="1"/>
            </p:cNvSpPr>
            <p:nvPr/>
          </p:nvSpPr>
          <p:spPr bwMode="auto">
            <a:xfrm>
              <a:off x="1627" y="2076"/>
              <a:ext cx="71" cy="70"/>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310" name="Oval 68"/>
            <p:cNvSpPr>
              <a:spLocks noChangeArrowheads="1"/>
            </p:cNvSpPr>
            <p:nvPr/>
          </p:nvSpPr>
          <p:spPr bwMode="auto">
            <a:xfrm>
              <a:off x="2068" y="1684"/>
              <a:ext cx="71" cy="70"/>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311" name="Freeform 69"/>
            <p:cNvSpPr/>
            <p:nvPr/>
          </p:nvSpPr>
          <p:spPr bwMode="auto">
            <a:xfrm>
              <a:off x="1258" y="1388"/>
              <a:ext cx="1183" cy="1108"/>
            </a:xfrm>
            <a:custGeom>
              <a:avLst/>
              <a:gdLst>
                <a:gd name="T0" fmla="*/ 0 w 1183"/>
                <a:gd name="T1" fmla="*/ 321 h 1108"/>
                <a:gd name="T2" fmla="*/ 355 w 1183"/>
                <a:gd name="T3" fmla="*/ 81 h 1108"/>
                <a:gd name="T4" fmla="*/ 835 w 1183"/>
                <a:gd name="T5" fmla="*/ 81 h 1108"/>
                <a:gd name="T6" fmla="*/ 1180 w 1183"/>
                <a:gd name="T7" fmla="*/ 570 h 1108"/>
                <a:gd name="T8" fmla="*/ 854 w 1183"/>
                <a:gd name="T9" fmla="*/ 1108 h 1108"/>
                <a:gd name="T10" fmla="*/ 0 60000 65536"/>
                <a:gd name="T11" fmla="*/ 0 60000 65536"/>
                <a:gd name="T12" fmla="*/ 0 60000 65536"/>
                <a:gd name="T13" fmla="*/ 0 60000 65536"/>
                <a:gd name="T14" fmla="*/ 0 60000 65536"/>
                <a:gd name="T15" fmla="*/ 0 w 1183"/>
                <a:gd name="T16" fmla="*/ 0 h 1108"/>
                <a:gd name="T17" fmla="*/ 1183 w 1183"/>
                <a:gd name="T18" fmla="*/ 1108 h 1108"/>
              </a:gdLst>
              <a:ahLst/>
              <a:cxnLst>
                <a:cxn ang="T10">
                  <a:pos x="T0" y="T1"/>
                </a:cxn>
                <a:cxn ang="T11">
                  <a:pos x="T2" y="T3"/>
                </a:cxn>
                <a:cxn ang="T12">
                  <a:pos x="T4" y="T5"/>
                </a:cxn>
                <a:cxn ang="T13">
                  <a:pos x="T6" y="T7"/>
                </a:cxn>
                <a:cxn ang="T14">
                  <a:pos x="T8" y="T9"/>
                </a:cxn>
              </a:cxnLst>
              <a:rect l="T15" t="T16" r="T17" b="T18"/>
              <a:pathLst>
                <a:path w="1183" h="1108">
                  <a:moveTo>
                    <a:pt x="0" y="321"/>
                  </a:moveTo>
                  <a:cubicBezTo>
                    <a:pt x="108" y="221"/>
                    <a:pt x="216" y="121"/>
                    <a:pt x="355" y="81"/>
                  </a:cubicBezTo>
                  <a:cubicBezTo>
                    <a:pt x="494" y="41"/>
                    <a:pt x="698" y="0"/>
                    <a:pt x="835" y="81"/>
                  </a:cubicBezTo>
                  <a:cubicBezTo>
                    <a:pt x="972" y="162"/>
                    <a:pt x="1177" y="399"/>
                    <a:pt x="1180" y="570"/>
                  </a:cubicBezTo>
                  <a:cubicBezTo>
                    <a:pt x="1183" y="741"/>
                    <a:pt x="1018" y="924"/>
                    <a:pt x="854" y="1108"/>
                  </a:cubicBezTo>
                </a:path>
              </a:pathLst>
            </a:custGeom>
            <a:no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1275" name="Freeform 70"/>
          <p:cNvSpPr/>
          <p:nvPr/>
        </p:nvSpPr>
        <p:spPr bwMode="auto">
          <a:xfrm>
            <a:off x="446992" y="1231900"/>
            <a:ext cx="1709737" cy="1952625"/>
          </a:xfrm>
          <a:custGeom>
            <a:avLst/>
            <a:gdLst>
              <a:gd name="T0" fmla="*/ 2147483647 w 1077"/>
              <a:gd name="T1" fmla="*/ 2147483647 h 1230"/>
              <a:gd name="T2" fmla="*/ 2147483647 w 1077"/>
              <a:gd name="T3" fmla="*/ 2147483647 h 1230"/>
              <a:gd name="T4" fmla="*/ 2147483647 w 1077"/>
              <a:gd name="T5" fmla="*/ 2147483647 h 1230"/>
              <a:gd name="T6" fmla="*/ 2147483647 w 1077"/>
              <a:gd name="T7" fmla="*/ 2147483647 h 1230"/>
              <a:gd name="T8" fmla="*/ 2147483647 w 1077"/>
              <a:gd name="T9" fmla="*/ 2147483647 h 1230"/>
              <a:gd name="T10" fmla="*/ 0 60000 65536"/>
              <a:gd name="T11" fmla="*/ 0 60000 65536"/>
              <a:gd name="T12" fmla="*/ 0 60000 65536"/>
              <a:gd name="T13" fmla="*/ 0 60000 65536"/>
              <a:gd name="T14" fmla="*/ 0 60000 65536"/>
              <a:gd name="T15" fmla="*/ 0 w 1077"/>
              <a:gd name="T16" fmla="*/ 0 h 1230"/>
              <a:gd name="T17" fmla="*/ 1077 w 1077"/>
              <a:gd name="T18" fmla="*/ 1230 h 1230"/>
            </a:gdLst>
            <a:ahLst/>
            <a:cxnLst>
              <a:cxn ang="T10">
                <a:pos x="T0" y="T1"/>
              </a:cxn>
              <a:cxn ang="T11">
                <a:pos x="T2" y="T3"/>
              </a:cxn>
              <a:cxn ang="T12">
                <a:pos x="T4" y="T5"/>
              </a:cxn>
              <a:cxn ang="T13">
                <a:pos x="T6" y="T7"/>
              </a:cxn>
              <a:cxn ang="T14">
                <a:pos x="T8" y="T9"/>
              </a:cxn>
            </a:cxnLst>
            <a:rect l="T15" t="T16" r="T17" b="T18"/>
            <a:pathLst>
              <a:path w="1077" h="1230">
                <a:moveTo>
                  <a:pt x="1077" y="434"/>
                </a:moveTo>
                <a:cubicBezTo>
                  <a:pt x="985" y="281"/>
                  <a:pt x="893" y="128"/>
                  <a:pt x="751" y="69"/>
                </a:cubicBezTo>
                <a:cubicBezTo>
                  <a:pt x="609" y="10"/>
                  <a:pt x="348" y="0"/>
                  <a:pt x="223" y="78"/>
                </a:cubicBezTo>
                <a:cubicBezTo>
                  <a:pt x="98" y="156"/>
                  <a:pt x="4" y="347"/>
                  <a:pt x="2" y="539"/>
                </a:cubicBezTo>
                <a:cubicBezTo>
                  <a:pt x="0" y="731"/>
                  <a:pt x="106" y="980"/>
                  <a:pt x="213" y="1230"/>
                </a:cubicBezTo>
              </a:path>
            </a:pathLst>
          </a:custGeom>
          <a:no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 name="Group 71"/>
          <p:cNvGrpSpPr/>
          <p:nvPr/>
        </p:nvGrpSpPr>
        <p:grpSpPr bwMode="auto">
          <a:xfrm>
            <a:off x="4766579" y="1177925"/>
            <a:ext cx="2386013" cy="2022475"/>
            <a:chOff x="2767" y="2518"/>
            <a:chExt cx="1503" cy="1274"/>
          </a:xfrm>
        </p:grpSpPr>
        <p:sp>
          <p:nvSpPr>
            <p:cNvPr id="11291" name="Line 72"/>
            <p:cNvSpPr>
              <a:spLocks noChangeShapeType="1"/>
            </p:cNvSpPr>
            <p:nvPr/>
          </p:nvSpPr>
          <p:spPr bwMode="auto">
            <a:xfrm>
              <a:off x="3116" y="2867"/>
              <a:ext cx="1008" cy="9"/>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92" name="Line 73"/>
            <p:cNvSpPr>
              <a:spLocks noChangeShapeType="1"/>
            </p:cNvSpPr>
            <p:nvPr/>
          </p:nvSpPr>
          <p:spPr bwMode="auto">
            <a:xfrm flipH="1">
              <a:off x="3113" y="2875"/>
              <a:ext cx="10" cy="900"/>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93" name="Line 74"/>
            <p:cNvSpPr>
              <a:spLocks noChangeShapeType="1"/>
            </p:cNvSpPr>
            <p:nvPr/>
          </p:nvSpPr>
          <p:spPr bwMode="auto">
            <a:xfrm flipV="1">
              <a:off x="3123" y="2874"/>
              <a:ext cx="990" cy="894"/>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94" name="Line 75"/>
            <p:cNvSpPr>
              <a:spLocks noChangeShapeType="1"/>
            </p:cNvSpPr>
            <p:nvPr/>
          </p:nvSpPr>
          <p:spPr bwMode="auto">
            <a:xfrm>
              <a:off x="3099" y="2877"/>
              <a:ext cx="499" cy="452"/>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95" name="Text Box 76"/>
            <p:cNvSpPr txBox="1">
              <a:spLocks noChangeArrowheads="1"/>
            </p:cNvSpPr>
            <p:nvPr/>
          </p:nvSpPr>
          <p:spPr bwMode="auto">
            <a:xfrm>
              <a:off x="4093" y="2613"/>
              <a:ext cx="167"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a:t>
              </a:r>
              <a:endPar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96" name="Freeform 77"/>
            <p:cNvSpPr/>
            <p:nvPr/>
          </p:nvSpPr>
          <p:spPr bwMode="auto">
            <a:xfrm>
              <a:off x="3034" y="2870"/>
              <a:ext cx="1236" cy="922"/>
            </a:xfrm>
            <a:custGeom>
              <a:avLst/>
              <a:gdLst>
                <a:gd name="T0" fmla="*/ 1084 w 1236"/>
                <a:gd name="T1" fmla="*/ 0 h 922"/>
                <a:gd name="T2" fmla="*/ 1190 w 1236"/>
                <a:gd name="T3" fmla="*/ 288 h 922"/>
                <a:gd name="T4" fmla="*/ 1065 w 1236"/>
                <a:gd name="T5" fmla="*/ 711 h 922"/>
                <a:gd name="T6" fmla="*/ 163 w 1236"/>
                <a:gd name="T7" fmla="*/ 893 h 922"/>
                <a:gd name="T8" fmla="*/ 86 w 1236"/>
                <a:gd name="T9" fmla="*/ 884 h 922"/>
                <a:gd name="T10" fmla="*/ 0 60000 65536"/>
                <a:gd name="T11" fmla="*/ 0 60000 65536"/>
                <a:gd name="T12" fmla="*/ 0 60000 65536"/>
                <a:gd name="T13" fmla="*/ 0 60000 65536"/>
                <a:gd name="T14" fmla="*/ 0 60000 65536"/>
                <a:gd name="T15" fmla="*/ 0 w 1236"/>
                <a:gd name="T16" fmla="*/ 0 h 922"/>
                <a:gd name="T17" fmla="*/ 1236 w 1236"/>
                <a:gd name="T18" fmla="*/ 922 h 922"/>
              </a:gdLst>
              <a:ahLst/>
              <a:cxnLst>
                <a:cxn ang="T10">
                  <a:pos x="T0" y="T1"/>
                </a:cxn>
                <a:cxn ang="T11">
                  <a:pos x="T2" y="T3"/>
                </a:cxn>
                <a:cxn ang="T12">
                  <a:pos x="T4" y="T5"/>
                </a:cxn>
                <a:cxn ang="T13">
                  <a:pos x="T6" y="T7"/>
                </a:cxn>
                <a:cxn ang="T14">
                  <a:pos x="T8" y="T9"/>
                </a:cxn>
              </a:cxnLst>
              <a:rect l="T15" t="T16" r="T17" b="T18"/>
              <a:pathLst>
                <a:path w="1236" h="922">
                  <a:moveTo>
                    <a:pt x="1084" y="0"/>
                  </a:moveTo>
                  <a:cubicBezTo>
                    <a:pt x="1138" y="85"/>
                    <a:pt x="1193" y="170"/>
                    <a:pt x="1190" y="288"/>
                  </a:cubicBezTo>
                  <a:cubicBezTo>
                    <a:pt x="1187" y="406"/>
                    <a:pt x="1236" y="610"/>
                    <a:pt x="1065" y="711"/>
                  </a:cubicBezTo>
                  <a:cubicBezTo>
                    <a:pt x="894" y="812"/>
                    <a:pt x="326" y="864"/>
                    <a:pt x="163" y="893"/>
                  </a:cubicBezTo>
                  <a:cubicBezTo>
                    <a:pt x="0" y="922"/>
                    <a:pt x="43" y="903"/>
                    <a:pt x="86" y="884"/>
                  </a:cubicBezTo>
                </a:path>
              </a:pathLst>
            </a:custGeom>
            <a:no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11268" name="Object 78"/>
            <p:cNvGraphicFramePr>
              <a:graphicFrameLocks noChangeAspect="1"/>
            </p:cNvGraphicFramePr>
            <p:nvPr/>
          </p:nvGraphicFramePr>
          <p:xfrm>
            <a:off x="3492" y="2518"/>
            <a:ext cx="255" cy="257"/>
          </p:xfrm>
          <a:graphic>
            <a:graphicData uri="http://schemas.openxmlformats.org/presentationml/2006/ole">
              <mc:AlternateContent xmlns:mc="http://schemas.openxmlformats.org/markup-compatibility/2006">
                <mc:Choice xmlns:v="urn:schemas-microsoft-com:vml" Requires="v">
                  <p:oleObj spid="_x0000_s309456" name="公式" r:id="rId5" imgW="215900" imgH="215900" progId="Equation.3">
                    <p:embed/>
                  </p:oleObj>
                </mc:Choice>
                <mc:Fallback>
                  <p:oleObj name="公式" r:id="rId5" imgW="215900" imgH="215900" progId="Equation.3">
                    <p:embed/>
                    <p:pic>
                      <p:nvPicPr>
                        <p:cNvPr id="0" name="Object 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 y="2518"/>
                          <a:ext cx="255"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9" name="Object 79"/>
            <p:cNvGraphicFramePr>
              <a:graphicFrameLocks noChangeAspect="1"/>
            </p:cNvGraphicFramePr>
            <p:nvPr/>
          </p:nvGraphicFramePr>
          <p:xfrm>
            <a:off x="2767" y="2826"/>
            <a:ext cx="288" cy="340"/>
          </p:xfrm>
          <a:graphic>
            <a:graphicData uri="http://schemas.openxmlformats.org/presentationml/2006/ole">
              <mc:AlternateContent xmlns:mc="http://schemas.openxmlformats.org/markup-compatibility/2006">
                <mc:Choice xmlns:v="urn:schemas-microsoft-com:vml" Requires="v">
                  <p:oleObj spid="_x0000_s309457" name="公式" r:id="rId7" imgW="215900" imgH="254000" progId="Equation.3">
                    <p:embed/>
                  </p:oleObj>
                </mc:Choice>
                <mc:Fallback>
                  <p:oleObj name="公式" r:id="rId7" imgW="215900" imgH="254000" progId="Equation.3">
                    <p:embed/>
                    <p:pic>
                      <p:nvPicPr>
                        <p:cNvPr id="0" name="Object 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7" y="2826"/>
                          <a:ext cx="288"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80"/>
          <p:cNvGrpSpPr/>
          <p:nvPr/>
        </p:nvGrpSpPr>
        <p:grpSpPr bwMode="auto">
          <a:xfrm>
            <a:off x="2966354" y="1204913"/>
            <a:ext cx="1735138" cy="2162175"/>
            <a:chOff x="1633" y="2717"/>
            <a:chExt cx="1093" cy="1362"/>
          </a:xfrm>
        </p:grpSpPr>
        <p:grpSp>
          <p:nvGrpSpPr>
            <p:cNvPr id="6" name="Group 81"/>
            <p:cNvGrpSpPr/>
            <p:nvPr/>
          </p:nvGrpSpPr>
          <p:grpSpPr bwMode="auto">
            <a:xfrm>
              <a:off x="1633" y="3026"/>
              <a:ext cx="1093" cy="1053"/>
              <a:chOff x="1633" y="3026"/>
              <a:chExt cx="1093" cy="1053"/>
            </a:xfrm>
          </p:grpSpPr>
          <p:sp>
            <p:nvSpPr>
              <p:cNvPr id="11280" name="Line 82"/>
              <p:cNvSpPr>
                <a:spLocks noChangeShapeType="1"/>
              </p:cNvSpPr>
              <p:nvPr/>
            </p:nvSpPr>
            <p:spPr bwMode="auto">
              <a:xfrm>
                <a:off x="1658" y="3078"/>
                <a:ext cx="839" cy="8"/>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81" name="Line 83"/>
              <p:cNvSpPr>
                <a:spLocks noChangeShapeType="1"/>
              </p:cNvSpPr>
              <p:nvPr/>
            </p:nvSpPr>
            <p:spPr bwMode="auto">
              <a:xfrm flipV="1">
                <a:off x="2038" y="3084"/>
                <a:ext cx="449" cy="376"/>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82" name="Text Box 84"/>
              <p:cNvSpPr txBox="1">
                <a:spLocks noChangeArrowheads="1"/>
              </p:cNvSpPr>
              <p:nvPr/>
            </p:nvSpPr>
            <p:spPr bwMode="auto">
              <a:xfrm>
                <a:off x="2559" y="3768"/>
                <a:ext cx="167" cy="2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a:t>
                </a:r>
                <a:endPar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83" name="Oval 85"/>
              <p:cNvSpPr>
                <a:spLocks noChangeArrowheads="1"/>
              </p:cNvSpPr>
              <p:nvPr/>
            </p:nvSpPr>
            <p:spPr bwMode="auto">
              <a:xfrm>
                <a:off x="2481" y="3819"/>
                <a:ext cx="62" cy="78"/>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84" name="Oval 86"/>
              <p:cNvSpPr>
                <a:spLocks noChangeArrowheads="1"/>
              </p:cNvSpPr>
              <p:nvPr/>
            </p:nvSpPr>
            <p:spPr bwMode="auto">
              <a:xfrm>
                <a:off x="1633" y="3027"/>
                <a:ext cx="70" cy="71"/>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85" name="Oval 87"/>
              <p:cNvSpPr>
                <a:spLocks noChangeArrowheads="1"/>
              </p:cNvSpPr>
              <p:nvPr/>
            </p:nvSpPr>
            <p:spPr bwMode="auto">
              <a:xfrm>
                <a:off x="2591" y="4009"/>
                <a:ext cx="70" cy="70"/>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86" name="Line 88"/>
              <p:cNvSpPr>
                <a:spLocks noChangeShapeType="1"/>
              </p:cNvSpPr>
              <p:nvPr/>
            </p:nvSpPr>
            <p:spPr bwMode="auto">
              <a:xfrm>
                <a:off x="1675" y="3071"/>
                <a:ext cx="831" cy="781"/>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87" name="Line 89"/>
              <p:cNvSpPr>
                <a:spLocks noChangeShapeType="1"/>
              </p:cNvSpPr>
              <p:nvPr/>
            </p:nvSpPr>
            <p:spPr bwMode="auto">
              <a:xfrm flipH="1">
                <a:off x="2501" y="3091"/>
                <a:ext cx="8" cy="754"/>
              </a:xfrm>
              <a:prstGeom prst="line">
                <a:avLst/>
              </a:prstGeom>
              <a:noFill/>
              <a:ln w="2857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88" name="Oval 90"/>
              <p:cNvSpPr>
                <a:spLocks noChangeArrowheads="1"/>
              </p:cNvSpPr>
              <p:nvPr/>
            </p:nvSpPr>
            <p:spPr bwMode="auto">
              <a:xfrm>
                <a:off x="2029" y="3418"/>
                <a:ext cx="71" cy="70"/>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89" name="Oval 91"/>
              <p:cNvSpPr>
                <a:spLocks noChangeArrowheads="1"/>
              </p:cNvSpPr>
              <p:nvPr/>
            </p:nvSpPr>
            <p:spPr bwMode="auto">
              <a:xfrm>
                <a:off x="2470" y="3026"/>
                <a:ext cx="71" cy="70"/>
              </a:xfrm>
              <a:prstGeom prst="ellipse">
                <a:avLst/>
              </a:prstGeom>
              <a:solidFill>
                <a:schemeClr val="accent1"/>
              </a:solidFill>
              <a:ln w="9525">
                <a:solidFill>
                  <a:srgbClr val="000000"/>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90" name="Freeform 92"/>
              <p:cNvSpPr/>
              <p:nvPr/>
            </p:nvSpPr>
            <p:spPr bwMode="auto">
              <a:xfrm>
                <a:off x="1636" y="3062"/>
                <a:ext cx="879" cy="845"/>
              </a:xfrm>
              <a:custGeom>
                <a:avLst/>
                <a:gdLst>
                  <a:gd name="T0" fmla="*/ 25 w 879"/>
                  <a:gd name="T1" fmla="*/ 0 h 797"/>
                  <a:gd name="T2" fmla="*/ 34 w 879"/>
                  <a:gd name="T3" fmla="*/ 374 h 797"/>
                  <a:gd name="T4" fmla="*/ 226 w 879"/>
                  <a:gd name="T5" fmla="*/ 837 h 797"/>
                  <a:gd name="T6" fmla="*/ 514 w 879"/>
                  <a:gd name="T7" fmla="*/ 938 h 797"/>
                  <a:gd name="T8" fmla="*/ 879 w 879"/>
                  <a:gd name="T9" fmla="*/ 1068 h 797"/>
                  <a:gd name="T10" fmla="*/ 0 60000 65536"/>
                  <a:gd name="T11" fmla="*/ 0 60000 65536"/>
                  <a:gd name="T12" fmla="*/ 0 60000 65536"/>
                  <a:gd name="T13" fmla="*/ 0 60000 65536"/>
                  <a:gd name="T14" fmla="*/ 0 60000 65536"/>
                  <a:gd name="T15" fmla="*/ 0 w 879"/>
                  <a:gd name="T16" fmla="*/ 0 h 797"/>
                  <a:gd name="T17" fmla="*/ 879 w 879"/>
                  <a:gd name="T18" fmla="*/ 797 h 797"/>
                </a:gdLst>
                <a:ahLst/>
                <a:cxnLst>
                  <a:cxn ang="T10">
                    <a:pos x="T0" y="T1"/>
                  </a:cxn>
                  <a:cxn ang="T11">
                    <a:pos x="T2" y="T3"/>
                  </a:cxn>
                  <a:cxn ang="T12">
                    <a:pos x="T4" y="T5"/>
                  </a:cxn>
                  <a:cxn ang="T13">
                    <a:pos x="T6" y="T7"/>
                  </a:cxn>
                  <a:cxn ang="T14">
                    <a:pos x="T8" y="T9"/>
                  </a:cxn>
                </a:cxnLst>
                <a:rect l="T15" t="T16" r="T17" b="T18"/>
                <a:pathLst>
                  <a:path w="879" h="797">
                    <a:moveTo>
                      <a:pt x="25" y="0"/>
                    </a:moveTo>
                    <a:cubicBezTo>
                      <a:pt x="12" y="87"/>
                      <a:pt x="0" y="175"/>
                      <a:pt x="34" y="279"/>
                    </a:cubicBezTo>
                    <a:cubicBezTo>
                      <a:pt x="68" y="383"/>
                      <a:pt x="146" y="554"/>
                      <a:pt x="226" y="624"/>
                    </a:cubicBezTo>
                    <a:cubicBezTo>
                      <a:pt x="306" y="694"/>
                      <a:pt x="405" y="672"/>
                      <a:pt x="514" y="701"/>
                    </a:cubicBezTo>
                    <a:cubicBezTo>
                      <a:pt x="623" y="730"/>
                      <a:pt x="751" y="763"/>
                      <a:pt x="879" y="797"/>
                    </a:cubicBezTo>
                  </a:path>
                </a:pathLst>
              </a:custGeom>
              <a:noFill/>
              <a:ln w="9525">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aphicFrame>
          <p:nvGraphicFramePr>
            <p:cNvPr id="11267" name="Object 93"/>
            <p:cNvGraphicFramePr>
              <a:graphicFrameLocks noChangeAspect="1"/>
            </p:cNvGraphicFramePr>
            <p:nvPr/>
          </p:nvGraphicFramePr>
          <p:xfrm>
            <a:off x="2251" y="2717"/>
            <a:ext cx="240" cy="362"/>
          </p:xfrm>
          <a:graphic>
            <a:graphicData uri="http://schemas.openxmlformats.org/presentationml/2006/ole">
              <mc:AlternateContent xmlns:mc="http://schemas.openxmlformats.org/markup-compatibility/2006">
                <mc:Choice xmlns:v="urn:schemas-microsoft-com:vml" Requires="v">
                  <p:oleObj spid="_x0000_s309458" name="公式" r:id="rId9" imgW="203200" imgH="304800" progId="Equation.3">
                    <p:embed/>
                  </p:oleObj>
                </mc:Choice>
                <mc:Fallback>
                  <p:oleObj name="公式" r:id="rId9" imgW="203200" imgH="304800" progId="Equation.3">
                    <p:embed/>
                    <p:pic>
                      <p:nvPicPr>
                        <p:cNvPr id="0" name="Object 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1" y="2717"/>
                          <a:ext cx="240"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1266" name="Object 95"/>
          <p:cNvGraphicFramePr>
            <a:graphicFrameLocks noChangeAspect="1"/>
          </p:cNvGraphicFramePr>
          <p:nvPr/>
        </p:nvGraphicFramePr>
        <p:xfrm>
          <a:off x="842279" y="3367405"/>
          <a:ext cx="6596063" cy="2159000"/>
        </p:xfrm>
        <a:graphic>
          <a:graphicData uri="http://schemas.openxmlformats.org/presentationml/2006/ole">
            <mc:AlternateContent xmlns:mc="http://schemas.openxmlformats.org/markup-compatibility/2006">
              <mc:Choice xmlns:v="urn:schemas-microsoft-com:vml" Requires="v">
                <p:oleObj spid="_x0000_s309459" name="公式" r:id="rId11" imgW="3111500" imgH="1016000" progId="Equation.3">
                  <p:embed/>
                </p:oleObj>
              </mc:Choice>
              <mc:Fallback>
                <p:oleObj name="公式" r:id="rId11" imgW="3111500" imgH="1016000" progId="Equation.3">
                  <p:embed/>
                  <p:pic>
                    <p:nvPicPr>
                      <p:cNvPr id="0" name="Object 9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2279" y="3367405"/>
                        <a:ext cx="6596063" cy="215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8480" name="Rectangle 96"/>
          <p:cNvSpPr>
            <a:spLocks noChangeArrowheads="1"/>
          </p:cNvSpPr>
          <p:nvPr/>
        </p:nvSpPr>
        <p:spPr bwMode="auto">
          <a:xfrm>
            <a:off x="2240915" y="5530850"/>
            <a:ext cx="5117465" cy="479425"/>
          </a:xfrm>
          <a:prstGeom prst="rect">
            <a:avLst/>
          </a:prstGeom>
          <a:noFill/>
          <a:ln w="9525">
            <a:noFill/>
            <a:miter lim="800000"/>
          </a:ln>
        </p:spPr>
        <p:txBody>
          <a:bodyPr wrap="square" lIns="0" tIns="0" rIns="0" bIns="0">
            <a:spAutoFit/>
          </a:bodyPr>
          <a:lstStyle/>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C00000"/>
                </a:solidFill>
                <a:effectLst/>
                <a:uLnTx/>
                <a:uFillTx/>
                <a:latin typeface="Arial" panose="020B0604020202020204" pitchFamily="34" charset="0"/>
                <a:ea typeface="楷体_GB2312" pitchFamily="49" charset="-122"/>
                <a:cs typeface="+mn-cs"/>
              </a:rPr>
              <a:t>   </a:t>
            </a:r>
            <a:endParaRPr kumimoji="1" lang="zh-CN" altLang="en-US" sz="2600" b="1" i="0" u="none" strike="noStrike" kern="1200" cap="none" spc="0" normalizeH="0" baseline="0" noProof="0" dirty="0">
              <a:ln>
                <a:noFill/>
              </a:ln>
              <a:solidFill>
                <a:srgbClr val="C00000"/>
              </a:solidFill>
              <a:effectLst/>
              <a:uLnTx/>
              <a:uFillTx/>
              <a:latin typeface="Arial" panose="020B0604020202020204" pitchFamily="34" charset="0"/>
              <a:ea typeface="楷体_GB2312" pitchFamily="49" charset="-122"/>
              <a:cs typeface="+mn-cs"/>
            </a:endParaRPr>
          </a:p>
        </p:txBody>
      </p:sp>
      <p:sp>
        <p:nvSpPr>
          <p:cNvPr id="52" name="标题 30"/>
          <p:cNvSpPr>
            <a:spLocks noGrp="1"/>
          </p:cNvSpPr>
          <p:nvPr>
            <p:ph type="title"/>
          </p:nvPr>
        </p:nvSpPr>
        <p:spPr/>
        <p:txBody>
          <a:bodyPr/>
          <a:lstStyle/>
          <a:p>
            <a:r>
              <a:rPr lang="zh-CN" altLang="en-US" dirty="0"/>
              <a:t>色数多项式</a:t>
            </a:r>
            <a:endParaRPr lang="zh-CN" altLang="en-US" dirty="0"/>
          </a:p>
        </p:txBody>
      </p:sp>
      <p:sp>
        <p:nvSpPr>
          <p:cNvPr id="7" name="文本框 6"/>
          <p:cNvSpPr txBox="1"/>
          <p:nvPr/>
        </p:nvSpPr>
        <p:spPr>
          <a:xfrm>
            <a:off x="609600" y="5530850"/>
            <a:ext cx="7230110" cy="1198880"/>
          </a:xfrm>
          <a:prstGeom prst="rect">
            <a:avLst/>
          </a:prstGeom>
          <a:noFill/>
        </p:spPr>
        <p:txBody>
          <a:bodyPr wrap="square" rtlCol="0" anchor="t">
            <a:spAutoFit/>
          </a:bodyPr>
          <a:p>
            <a:r>
              <a:rPr lang="zh-CN" altLang="en-US">
                <a:gradFill>
                  <a:gsLst>
                    <a:gs pos="0">
                      <a:srgbClr val="14CD68"/>
                    </a:gs>
                    <a:gs pos="100000">
                      <a:srgbClr val="0B6E38"/>
                    </a:gs>
                  </a:gsLst>
                  <a:lin scaled="0"/>
                </a:gradFill>
              </a:rPr>
              <a:t>如果至多采用3种颜色，则着色方案有6种。这种时候不要想着带入到色数多项式的结果，直接发现对于K5和K4，用3染色必为0</a:t>
            </a:r>
            <a:endParaRPr lang="zh-CN" altLang="en-US">
              <a:gradFill>
                <a:gsLst>
                  <a:gs pos="0">
                    <a:srgbClr val="14CD68"/>
                  </a:gs>
                  <a:gs pos="100000">
                    <a:srgbClr val="0B6E38"/>
                  </a:gs>
                </a:gsLst>
                <a:lin scaled="0"/>
              </a:gra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8480"/>
                                        </p:tgtEl>
                                        <p:attrNameLst>
                                          <p:attrName>style.visibility</p:attrName>
                                        </p:attrNameLst>
                                      </p:cBhvr>
                                      <p:to>
                                        <p:strVal val="visible"/>
                                      </p:to>
                                    </p:set>
                                    <p:animEffect transition="in" filter="blinds(horizontal)">
                                      <p:cBhvr>
                                        <p:cTn id="7" dur="500"/>
                                        <p:tgtEl>
                                          <p:spTgt spid="1168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48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3" name="Rectangle 3"/>
          <p:cNvSpPr>
            <a:spLocks noChangeArrowheads="1"/>
          </p:cNvSpPr>
          <p:nvPr/>
        </p:nvSpPr>
        <p:spPr bwMode="auto">
          <a:xfrm>
            <a:off x="657217" y="1358900"/>
            <a:ext cx="8166100" cy="912558"/>
          </a:xfrm>
          <a:prstGeom prst="rect">
            <a:avLst/>
          </a:prstGeom>
          <a:noFill/>
          <a:ln w="9525">
            <a:noFill/>
            <a:miter lim="800000"/>
          </a:ln>
        </p:spPr>
        <p:txBody>
          <a:bodyPr lIns="0" tIns="0" rIns="0" bIns="0">
            <a:spAutoFit/>
          </a:bodyPr>
          <a:lstStyle/>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定义</a:t>
            </a:r>
            <a:r>
              <a:rPr kumimoji="1" lang="en-US" altLang="zh-CN"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4.6.2</a:t>
            </a:r>
            <a:r>
              <a:rPr kumimoji="1" lang="en-US" altLang="zh-CN" sz="2600" b="1" i="0" u="none" strike="noStrike" kern="1200" cap="none" spc="0" normalizeH="0" baseline="0" noProof="0" dirty="0">
                <a:ln>
                  <a:noFill/>
                </a:ln>
                <a:solidFill>
                  <a:srgbClr val="E8DED8"/>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对图</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的每条边涂上一种颜色</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使相邻的边涂不同的颜色</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称为对图</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边的一种着色</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1054724" name="Rectangle 4"/>
          <p:cNvSpPr>
            <a:spLocks noChangeArrowheads="1"/>
          </p:cNvSpPr>
          <p:nvPr/>
        </p:nvSpPr>
        <p:spPr bwMode="auto">
          <a:xfrm>
            <a:off x="657217" y="2251075"/>
            <a:ext cx="8166100" cy="1905000"/>
          </a:xfrm>
          <a:prstGeom prst="rect">
            <a:avLst/>
          </a:prstGeom>
          <a:noFill/>
          <a:ln w="9525">
            <a:noFill/>
            <a:miter lim="800000"/>
          </a:ln>
        </p:spPr>
        <p:txBody>
          <a:bodyPr lIns="0" tIns="0" rIns="0" bIns="0">
            <a:spAutoFit/>
          </a:bodyPr>
          <a:lstStyle/>
          <a:p>
            <a:pPr marL="1519555" marR="0" lvl="0" indent="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若能用</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种颜色给</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的边着色</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则称</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是</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边可着色的</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1519555" marR="0" lvl="0" indent="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若</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是</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边可着色的</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不是</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(k-1)-</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边可着色的</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就称</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是</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的边色数</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记作</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γ’(G) = k</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5" name="标题 4"/>
          <p:cNvSpPr>
            <a:spLocks noGrp="1"/>
          </p:cNvSpPr>
          <p:nvPr>
            <p:ph type="title"/>
          </p:nvPr>
        </p:nvSpPr>
        <p:spPr/>
        <p:txBody>
          <a:bodyPr/>
          <a:lstStyle/>
          <a:p>
            <a:r>
              <a:rPr lang="zh-CN" altLang="en-US" dirty="0"/>
              <a:t>边的着色</a:t>
            </a:r>
            <a:endParaRPr lang="zh-CN" altLang="en-US" dirty="0"/>
          </a:p>
        </p:txBody>
      </p:sp>
      <p:sp>
        <p:nvSpPr>
          <p:cNvPr id="2" name="文本框 1"/>
          <p:cNvSpPr txBox="1"/>
          <p:nvPr/>
        </p:nvSpPr>
        <p:spPr>
          <a:xfrm>
            <a:off x="781685" y="5105400"/>
            <a:ext cx="6134100" cy="1198880"/>
          </a:xfrm>
          <a:prstGeom prst="rect">
            <a:avLst/>
          </a:prstGeom>
          <a:noFill/>
        </p:spPr>
        <p:txBody>
          <a:bodyPr wrap="square" rtlCol="0" anchor="t">
            <a:spAutoFit/>
          </a:bodyPr>
          <a:p>
            <a:r>
              <a:rPr lang="zh-CN" altLang="en-US" dirty="0" smtClean="0">
                <a:gradFill>
                  <a:gsLst>
                    <a:gs pos="0">
                      <a:srgbClr val="14CD68"/>
                    </a:gs>
                    <a:gs pos="100000">
                      <a:srgbClr val="0B6E38"/>
                    </a:gs>
                  </a:gsLst>
                  <a:lin scaled="0"/>
                </a:gradFill>
                <a:sym typeface="+mn-ea"/>
              </a:rPr>
              <a:t>往年：</a:t>
            </a:r>
            <a:endParaRPr lang="zh-CN" altLang="en-US" dirty="0" smtClean="0">
              <a:gradFill>
                <a:gsLst>
                  <a:gs pos="0">
                    <a:srgbClr val="14CD68"/>
                  </a:gs>
                  <a:gs pos="100000">
                    <a:srgbClr val="0B6E38"/>
                  </a:gs>
                </a:gsLst>
                <a:lin scaled="0"/>
              </a:gradFill>
              <a:sym typeface="+mn-ea"/>
            </a:endParaRPr>
          </a:p>
          <a:p>
            <a:r>
              <a:rPr lang="zh-CN" altLang="en-US" dirty="0" smtClean="0">
                <a:gradFill>
                  <a:gsLst>
                    <a:gs pos="0">
                      <a:srgbClr val="14CD68"/>
                    </a:gs>
                    <a:gs pos="100000">
                      <a:srgbClr val="0B6E38"/>
                    </a:gs>
                  </a:gsLst>
                  <a:lin scaled="0"/>
                </a:gradFill>
                <a:sym typeface="+mn-ea"/>
              </a:rPr>
              <a:t>边着色部分书上没有，不要求掌握，感兴趣的同学可以看看。</a:t>
            </a:r>
            <a:endParaRPr lang="zh-CN" altLang="en-US" dirty="0" smtClean="0">
              <a:gradFill>
                <a:gsLst>
                  <a:gs pos="0">
                    <a:srgbClr val="14CD68"/>
                  </a:gs>
                  <a:gs pos="100000">
                    <a:srgbClr val="0B6E38"/>
                  </a:gs>
                </a:gsLst>
                <a:lin scaled="0"/>
              </a:gra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472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47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686245" y="1312245"/>
            <a:ext cx="8166100" cy="432426"/>
          </a:xfrm>
          <a:prstGeom prst="rect">
            <a:avLst/>
          </a:prstGeom>
          <a:noFill/>
          <a:ln w="9525">
            <a:noFill/>
            <a:miter lim="800000"/>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定理</a:t>
            </a:r>
            <a:r>
              <a:rPr kumimoji="1" lang="en-US" altLang="zh-CN"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4.6.4</a:t>
            </a:r>
            <a:r>
              <a:rPr kumimoji="1" lang="en-US" altLang="zh-CN" sz="2600" b="1" i="0" u="none" strike="noStrike" kern="1200" cap="none" spc="0" normalizeH="0" baseline="0" noProof="0" dirty="0">
                <a:ln>
                  <a:noFill/>
                </a:ln>
                <a:solidFill>
                  <a:srgbClr val="E8DED8"/>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设</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是简单图</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则</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γ’(G)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(G)+1</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1055747" name="Rectangle 3"/>
          <p:cNvSpPr>
            <a:spLocks noChangeArrowheads="1"/>
          </p:cNvSpPr>
          <p:nvPr/>
        </p:nvSpPr>
        <p:spPr bwMode="auto">
          <a:xfrm>
            <a:off x="686245" y="1763095"/>
            <a:ext cx="8166100" cy="1905000"/>
          </a:xfrm>
          <a:prstGeom prst="rect">
            <a:avLst/>
          </a:prstGeom>
          <a:noFill/>
          <a:ln w="9525">
            <a:noFill/>
            <a:miter lim="800000"/>
          </a:ln>
        </p:spPr>
        <p:txBody>
          <a:bodyPr lIns="0" tIns="0" rIns="0" bIns="0">
            <a:spAutoFit/>
          </a:bodyPr>
          <a:lstStyle/>
          <a:p>
            <a:pPr marL="0" marR="0" lvl="0" indent="63373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本定理称为维津</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2600" b="1" i="0" u="none" strike="noStrike" kern="1200" cap="none" spc="0" normalizeH="0" baseline="0" noProof="0" dirty="0" err="1">
                <a:ln>
                  <a:noFill/>
                </a:ln>
                <a:solidFill>
                  <a:srgbClr val="5E2CAE"/>
                </a:solidFill>
                <a:effectLst/>
                <a:uLnTx/>
                <a:uFillTx/>
                <a:latin typeface="Franklin Gothic Book" pitchFamily="34" charset="0"/>
                <a:ea typeface="楷体_GB2312" pitchFamily="49" charset="-122"/>
                <a:cs typeface="+mn-cs"/>
              </a:rPr>
              <a:t>Vizing</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定理</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证明从略。</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63373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维津定理说明</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对简单图来说</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其边色数</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只能取两个值</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+1</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。但哪些图的</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是</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还是</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+1</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？至今仍是没有解决的问题。</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1055748" name="Rectangle 4"/>
          <p:cNvSpPr>
            <a:spLocks noChangeArrowheads="1"/>
          </p:cNvSpPr>
          <p:nvPr/>
        </p:nvSpPr>
        <p:spPr bwMode="auto">
          <a:xfrm>
            <a:off x="686245" y="3876057"/>
            <a:ext cx="8166100" cy="1428750"/>
          </a:xfrm>
          <a:prstGeom prst="rect">
            <a:avLst/>
          </a:prstGeom>
          <a:noFill/>
          <a:ln w="9525">
            <a:noFill/>
            <a:miter lim="800000"/>
          </a:ln>
        </p:spPr>
        <p:txBody>
          <a:bodyPr lIns="0" tIns="0" rIns="0" bIns="0">
            <a:spAutoFit/>
          </a:bodyPr>
          <a:lstStyle/>
          <a:p>
            <a:pPr marL="1524000" marR="0" lvl="0" indent="-152400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例如：</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1524000" marR="0" lvl="0" indent="-152400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设</a:t>
            </a:r>
            <a:r>
              <a:rPr kumimoji="1" lang="en-US" altLang="zh-CN"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为长度大于等于</a:t>
            </a:r>
            <a:r>
              <a:rPr kumimoji="1" lang="en-US" altLang="zh-CN"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2</a:t>
            </a:r>
            <a:r>
              <a:rPr kumimoji="1" lang="zh-CN" altLang="en-US"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的偶圈</a:t>
            </a:r>
            <a:r>
              <a:rPr kumimoji="1" lang="en-US" altLang="zh-CN"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则</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a:t>
            </a:r>
            <a:r>
              <a:rPr kumimoji="1" lang="en-US" altLang="zh-CN"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 = </a:t>
            </a:r>
            <a:r>
              <a:rPr kumimoji="1" lang="en-US" altLang="zh-CN"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a:t>
            </a:r>
            <a:r>
              <a:rPr kumimoji="1" lang="en-US" altLang="zh-CN"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 = 2;</a:t>
            </a:r>
            <a:endParaRPr kumimoji="1" lang="en-US" altLang="zh-CN"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1524000" marR="0" lvl="0" indent="-152400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en-US" altLang="zh-CN"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设</a:t>
            </a:r>
            <a:r>
              <a:rPr kumimoji="1" lang="en-US" altLang="zh-CN"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为长度大于等于</a:t>
            </a:r>
            <a:r>
              <a:rPr kumimoji="1" lang="en-US" altLang="zh-CN"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3</a:t>
            </a:r>
            <a:r>
              <a:rPr kumimoji="1" lang="zh-CN" altLang="en-US"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的奇圈</a:t>
            </a:r>
            <a:r>
              <a:rPr kumimoji="1" lang="en-US" altLang="zh-CN"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则</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a:t>
            </a:r>
            <a:r>
              <a:rPr kumimoji="1" lang="en-US" altLang="zh-CN"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 = </a:t>
            </a:r>
            <a:r>
              <a:rPr kumimoji="1" lang="en-US" altLang="zh-CN"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a:t>
            </a:r>
            <a:r>
              <a:rPr kumimoji="1" lang="en-US" altLang="zh-CN"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(G)+1 = 3</a:t>
            </a:r>
            <a:r>
              <a:rPr kumimoji="1" lang="zh-CN" altLang="en-US"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5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7" name="标题 4"/>
          <p:cNvSpPr>
            <a:spLocks noGrp="1"/>
          </p:cNvSpPr>
          <p:nvPr>
            <p:ph type="title"/>
          </p:nvPr>
        </p:nvSpPr>
        <p:spPr/>
        <p:txBody>
          <a:bodyPr/>
          <a:lstStyle/>
          <a:p>
            <a:r>
              <a:rPr lang="zh-CN" altLang="en-US" dirty="0"/>
              <a:t>边的着色</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5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5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574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5574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557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ChangeArrowheads="1"/>
          </p:cNvSpPr>
          <p:nvPr/>
        </p:nvSpPr>
        <p:spPr bwMode="auto">
          <a:xfrm>
            <a:off x="617079" y="1358900"/>
            <a:ext cx="8166100" cy="912558"/>
          </a:xfrm>
          <a:prstGeom prst="rect">
            <a:avLst/>
          </a:prstGeom>
          <a:noFill/>
          <a:ln w="9525">
            <a:noFill/>
            <a:miter lim="800000"/>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例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γ’(W</a:t>
            </a:r>
            <a:r>
              <a:rPr kumimoji="1" lang="en-US" altLang="zh-CN" sz="26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4</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(W</a:t>
            </a:r>
            <a:r>
              <a:rPr kumimoji="1" lang="en-US" altLang="zh-CN" sz="26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4</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3, γ’(W</a:t>
            </a:r>
            <a:r>
              <a:rPr kumimoji="1" lang="en-US" altLang="zh-CN" sz="26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5</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(W</a:t>
            </a:r>
            <a:r>
              <a:rPr kumimoji="1" lang="en-US" altLang="zh-CN" sz="26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5</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4</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由维津定理、下图</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和</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(b)</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可知</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结论是正确的。</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pic>
        <p:nvPicPr>
          <p:cNvPr id="1056771" name="Picture 3" descr="1712b"/>
          <p:cNvPicPr>
            <a:picLocks noChangeAspect="1" noChangeArrowheads="1"/>
          </p:cNvPicPr>
          <p:nvPr/>
        </p:nvPicPr>
        <p:blipFill>
          <a:blip r:embed="rId1" cstate="print"/>
          <a:srcRect/>
          <a:stretch>
            <a:fillRect/>
          </a:stretch>
        </p:blipFill>
        <p:spPr bwMode="auto">
          <a:xfrm>
            <a:off x="4933491" y="2630488"/>
            <a:ext cx="2046288" cy="2286000"/>
          </a:xfrm>
          <a:prstGeom prst="rect">
            <a:avLst/>
          </a:prstGeom>
          <a:noFill/>
          <a:ln w="9525">
            <a:noFill/>
            <a:miter lim="800000"/>
            <a:headEnd/>
            <a:tailEnd/>
          </a:ln>
        </p:spPr>
      </p:pic>
      <p:pic>
        <p:nvPicPr>
          <p:cNvPr id="1056772" name="Picture 4" descr="1712a"/>
          <p:cNvPicPr>
            <a:picLocks noChangeAspect="1" noChangeArrowheads="1"/>
          </p:cNvPicPr>
          <p:nvPr/>
        </p:nvPicPr>
        <p:blipFill>
          <a:blip r:embed="rId2" cstate="print"/>
          <a:srcRect/>
          <a:stretch>
            <a:fillRect/>
          </a:stretch>
        </p:blipFill>
        <p:spPr bwMode="auto">
          <a:xfrm>
            <a:off x="1817229" y="2665413"/>
            <a:ext cx="2286000" cy="2251075"/>
          </a:xfrm>
          <a:prstGeom prst="rect">
            <a:avLst/>
          </a:prstGeom>
          <a:noFill/>
          <a:ln w="9525">
            <a:noFill/>
            <a:miter lim="800000"/>
            <a:headEnd/>
            <a:tailEnd/>
          </a:ln>
        </p:spPr>
      </p:pic>
      <p:sp>
        <p:nvSpPr>
          <p:cNvPr id="7" name="标题 4"/>
          <p:cNvSpPr>
            <a:spLocks noGrp="1"/>
          </p:cNvSpPr>
          <p:nvPr>
            <p:ph type="title"/>
          </p:nvPr>
        </p:nvSpPr>
        <p:spPr/>
        <p:txBody>
          <a:bodyPr/>
          <a:lstStyle/>
          <a:p>
            <a:r>
              <a:rPr lang="zh-CN" altLang="en-US" dirty="0"/>
              <a:t>边的着色</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6770">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5677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567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634996" y="1250204"/>
            <a:ext cx="8166100" cy="432426"/>
          </a:xfrm>
          <a:prstGeom prst="rect">
            <a:avLst/>
          </a:prstGeom>
          <a:noFill/>
          <a:ln w="9525">
            <a:noFill/>
            <a:miter lim="800000"/>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定理</a:t>
            </a:r>
            <a:r>
              <a:rPr kumimoji="1" lang="en-US" altLang="zh-CN"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4.6.5</a:t>
            </a:r>
            <a:r>
              <a:rPr kumimoji="1" lang="en-US" altLang="zh-CN" sz="2600" b="1" i="0" u="none" strike="noStrike" kern="1200" cap="none" spc="0" normalizeH="0" baseline="0" noProof="0" dirty="0">
                <a:ln>
                  <a:noFill/>
                </a:ln>
                <a:solidFill>
                  <a:srgbClr val="E8DED8"/>
                </a:solidFill>
                <a:effectLst/>
                <a:uLnTx/>
                <a:uFillTx/>
                <a:latin typeface="Arial" panose="020B0604020202020204" pitchFamily="34" charset="0"/>
                <a:ea typeface="楷体_GB2312" pitchFamily="49" charset="-122"/>
                <a:cs typeface="+mn-cs"/>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a:t>
            </a:r>
            <a:r>
              <a:rPr kumimoji="1" lang="en-US" altLang="zh-CN" sz="26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W</a:t>
            </a:r>
            <a:r>
              <a:rPr kumimoji="1" lang="en-US" altLang="zh-CN" sz="26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26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W</a:t>
            </a:r>
            <a:r>
              <a:rPr kumimoji="1" lang="en-US" altLang="zh-CN" sz="26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n-1,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其中</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4</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1057795" name="Rectangle 3"/>
          <p:cNvSpPr>
            <a:spLocks noChangeArrowheads="1"/>
          </p:cNvSpPr>
          <p:nvPr/>
        </p:nvSpPr>
        <p:spPr bwMode="auto">
          <a:xfrm>
            <a:off x="634996" y="1710579"/>
            <a:ext cx="8166100" cy="432426"/>
          </a:xfrm>
          <a:prstGeom prst="rect">
            <a:avLst/>
          </a:prstGeom>
          <a:noFill/>
          <a:ln w="9525">
            <a:noFill/>
            <a:miter lim="800000"/>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证</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1057796" name="Rectangle 4"/>
          <p:cNvSpPr>
            <a:spLocks noChangeArrowheads="1"/>
          </p:cNvSpPr>
          <p:nvPr/>
        </p:nvSpPr>
        <p:spPr bwMode="auto">
          <a:xfrm>
            <a:off x="634996" y="2010617"/>
            <a:ext cx="8166100" cy="4286250"/>
          </a:xfrm>
          <a:prstGeom prst="rect">
            <a:avLst/>
          </a:prstGeom>
          <a:noFill/>
          <a:ln w="9525">
            <a:noFill/>
            <a:miter lim="800000"/>
          </a:ln>
        </p:spPr>
        <p:txBody>
          <a:bodyPr lIns="0" tIns="0" rIns="0" bIns="0">
            <a:spAutoFit/>
          </a:bodyPr>
          <a:lstStyle/>
          <a:p>
            <a:pPr marL="0" marR="0" lvl="0" indent="63373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当</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 = 4/5</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时</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上例给出了证明。</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63373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要证当</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6</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时</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26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W</a:t>
            </a:r>
            <a:r>
              <a:rPr kumimoji="1" lang="en-US" altLang="zh-CN" sz="26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=n-1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63373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en-US" altLang="zh-CN" sz="26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W</a:t>
            </a:r>
            <a:r>
              <a:rPr kumimoji="1" lang="en-US" altLang="zh-CN" sz="26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中间顶点关联的</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n-1</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条边必须用</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n-1</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种颜色着色</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而外圈</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C</a:t>
            </a:r>
            <a:r>
              <a:rPr kumimoji="1" lang="en-US" altLang="zh-CN" sz="26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n-1</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上的任何边都与其余</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4</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条边相邻。</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63373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而 这时</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n-1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5</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，因此总可以从</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n-1</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种色中找到一种颜色为它涂色。</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63373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所以</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γ’(</a:t>
            </a:r>
            <a:r>
              <a:rPr kumimoji="1" lang="en-US" altLang="zh-CN" sz="26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W</a:t>
            </a:r>
            <a:r>
              <a:rPr kumimoji="1" lang="en-US" altLang="zh-CN" sz="26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n-1</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63373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由维津定理可知</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γ’(</a:t>
            </a:r>
            <a:r>
              <a:rPr kumimoji="1" lang="en-US" altLang="zh-CN" sz="26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W</a:t>
            </a:r>
            <a:r>
              <a:rPr kumimoji="1" lang="en-US" altLang="zh-CN" sz="26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n-1</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63373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所以</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γ’(</a:t>
            </a:r>
            <a:r>
              <a:rPr kumimoji="1" lang="en-US" altLang="zh-CN" sz="26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W</a:t>
            </a:r>
            <a:r>
              <a:rPr kumimoji="1" lang="en-US" altLang="zh-CN" sz="26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n-1</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7" name="标题 4"/>
          <p:cNvSpPr>
            <a:spLocks noGrp="1"/>
          </p:cNvSpPr>
          <p:nvPr>
            <p:ph type="title"/>
          </p:nvPr>
        </p:nvSpPr>
        <p:spPr/>
        <p:txBody>
          <a:bodyPr/>
          <a:lstStyle/>
          <a:p>
            <a:r>
              <a:rPr lang="zh-CN" altLang="en-US" dirty="0"/>
              <a:t>边的着色</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779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57796">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57796">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57796">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57796">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57796">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57796">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577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18" name="Rectangle 2"/>
          <p:cNvSpPr>
            <a:spLocks noChangeArrowheads="1"/>
          </p:cNvSpPr>
          <p:nvPr/>
        </p:nvSpPr>
        <p:spPr bwMode="auto">
          <a:xfrm>
            <a:off x="408587" y="2816653"/>
            <a:ext cx="8667750" cy="3054350"/>
          </a:xfrm>
          <a:prstGeom prst="rect">
            <a:avLst/>
          </a:prstGeom>
          <a:noFill/>
          <a:ln w="9525">
            <a:noFill/>
            <a:miter lim="800000"/>
          </a:ln>
        </p:spPr>
        <p:txBody>
          <a:bodyPr lIns="0" tIns="0" rIns="0" bIns="0">
            <a:spAutoFit/>
          </a:bodyPr>
          <a:lstStyle/>
          <a:p>
            <a:pPr marL="0" marR="0" lvl="0" indent="535305" algn="l" defTabSz="914400" rtl="0" eaLnBrk="1" fontAlgn="base" latinLnBrk="0" hangingPunct="1">
              <a:lnSpc>
                <a:spcPct val="115000"/>
              </a:lnSpc>
              <a:spcBef>
                <a:spcPct val="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当</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为奇数且</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 </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1</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时</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由维津定理可知</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535305" algn="l" defTabSz="914400" rtl="0" eaLnBrk="1" fontAlgn="base" latinLnBrk="0" hangingPunct="1">
              <a:lnSpc>
                <a:spcPct val="115000"/>
              </a:lnSpc>
              <a:spcBef>
                <a:spcPct val="0"/>
              </a:spcBef>
              <a:spcAft>
                <a:spcPct val="0"/>
              </a:spcAft>
              <a:buClr>
                <a:srgbClr val="89AAD3"/>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+1 = n</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535305" algn="l" defTabSz="914400" rtl="0" eaLnBrk="1" fontAlgn="base" latinLnBrk="0" hangingPunct="1">
              <a:lnSpc>
                <a:spcPct val="115000"/>
              </a:lnSpc>
              <a:spcBef>
                <a:spcPct val="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下面证明</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535305" algn="l" defTabSz="914400" rtl="0" eaLnBrk="1" fontAlgn="base" latinLnBrk="0" hangingPunct="1">
              <a:lnSpc>
                <a:spcPct val="115000"/>
              </a:lnSpc>
              <a:spcBef>
                <a:spcPct val="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构造</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画正</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边形</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C</a:t>
            </a:r>
            <a:r>
              <a:rPr kumimoji="1" lang="en-US" altLang="zh-CN" sz="24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C</a:t>
            </a:r>
            <a:r>
              <a:rPr kumimoji="1" lang="en-US" altLang="zh-CN" sz="24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上不相邻的顶点之间连线段</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endPar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535305" algn="l" defTabSz="914400" rtl="0" eaLnBrk="1" fontAlgn="base" latinLnBrk="0" hangingPunct="1">
              <a:lnSpc>
                <a:spcPct val="115000"/>
              </a:lnSpc>
              <a:spcBef>
                <a:spcPct val="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在</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中共有</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组平行边</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每组</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(n-1)/2</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条边</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而</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(n-1)/2</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条平行边已经关联了</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n-1</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个顶点</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于是</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在</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的边着色中至多有</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(n-1)/2</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条同色边</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因此</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(n-1)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)/2 </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(n-1) n/2,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所以</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100355" name="Rectangle 3"/>
          <p:cNvSpPr>
            <a:spLocks noChangeArrowheads="1"/>
          </p:cNvSpPr>
          <p:nvPr/>
        </p:nvSpPr>
        <p:spPr bwMode="auto">
          <a:xfrm>
            <a:off x="603473" y="1297497"/>
            <a:ext cx="8166100" cy="912558"/>
          </a:xfrm>
          <a:prstGeom prst="rect">
            <a:avLst/>
          </a:prstGeom>
          <a:noFill/>
          <a:ln w="9525">
            <a:noFill/>
            <a:miter lim="800000"/>
          </a:ln>
        </p:spPr>
        <p:txBody>
          <a:bodyPr lIns="0" tIns="0" rIns="0" bIns="0">
            <a:spAutoFit/>
          </a:bodyPr>
          <a:lstStyle/>
          <a:p>
            <a:pPr marL="1524000" marR="0" lvl="0" indent="-152400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定理</a:t>
            </a:r>
            <a:r>
              <a:rPr kumimoji="1" lang="en-US" altLang="zh-CN"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4.6.6</a:t>
            </a:r>
            <a:r>
              <a:rPr kumimoji="1" lang="en-US" altLang="zh-CN" sz="2600" b="1" i="0" u="none" strike="noStrike" kern="1200" cap="none" spc="0" normalizeH="0" baseline="0" noProof="0" dirty="0">
                <a:ln>
                  <a:noFill/>
                </a:ln>
                <a:solidFill>
                  <a:srgbClr val="E8DED8"/>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当</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n(n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1)</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为奇数时</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γ’(</a:t>
            </a:r>
            <a:r>
              <a:rPr kumimoji="1" lang="en-US" altLang="zh-CN" sz="26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6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n;</a:t>
            </a:r>
            <a:b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b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当</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为偶数时</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γ’(</a:t>
            </a:r>
            <a:r>
              <a:rPr kumimoji="1" lang="en-US" altLang="zh-CN" sz="26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6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n-1</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1058820" name="Rectangle 4"/>
          <p:cNvSpPr>
            <a:spLocks noChangeArrowheads="1"/>
          </p:cNvSpPr>
          <p:nvPr/>
        </p:nvSpPr>
        <p:spPr bwMode="auto">
          <a:xfrm>
            <a:off x="603473" y="2300867"/>
            <a:ext cx="8166100" cy="352341"/>
          </a:xfrm>
          <a:prstGeom prst="rect">
            <a:avLst/>
          </a:prstGeom>
          <a:noFill/>
          <a:ln w="9525">
            <a:noFill/>
            <a:miter lim="800000"/>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2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证明：</a:t>
            </a:r>
            <a:endParaRPr kumimoji="1" lang="zh-CN" altLang="en-US" sz="22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7" name="标题 4"/>
          <p:cNvSpPr>
            <a:spLocks noGrp="1"/>
          </p:cNvSpPr>
          <p:nvPr>
            <p:ph type="title"/>
          </p:nvPr>
        </p:nvSpPr>
        <p:spPr/>
        <p:txBody>
          <a:bodyPr/>
          <a:lstStyle/>
          <a:p>
            <a:r>
              <a:rPr lang="zh-CN" altLang="en-US" dirty="0"/>
              <a:t>边的着色</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882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58818">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0588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5881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5881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588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842" name="Rectangle 2"/>
          <p:cNvSpPr>
            <a:spLocks noChangeArrowheads="1"/>
          </p:cNvSpPr>
          <p:nvPr/>
        </p:nvSpPr>
        <p:spPr bwMode="auto">
          <a:xfrm>
            <a:off x="664932" y="1403350"/>
            <a:ext cx="5999163" cy="4533900"/>
          </a:xfrm>
          <a:prstGeom prst="rect">
            <a:avLst/>
          </a:prstGeom>
          <a:noFill/>
          <a:ln w="9525">
            <a:noFill/>
            <a:miter lim="800000"/>
          </a:ln>
        </p:spPr>
        <p:txBody>
          <a:bodyPr lIns="0" tIns="0" rIns="0" bIns="0">
            <a:spAutoFit/>
          </a:bodyPr>
          <a:lstStyle/>
          <a:p>
            <a:pPr marL="0" marR="0" lvl="0" indent="53530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当</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为偶数时</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由维津定理已知</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53530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n-1 = </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53530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下面证明</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n-1</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53530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构造</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画</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4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n-1</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(n-1</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为奇数</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在</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4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n-1</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的内部放置一个顶点</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使其与</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4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n-1</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上的所有顶点相邻</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就得到了</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 = 6</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时</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如右图所示</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53530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用</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4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n-1</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n-1</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种颜色先给</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4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n-1</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的边着色</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然后</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将</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中相互垂直的边涂上相同颜色</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就完成了</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边的</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n-1</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着色。</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53530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所以</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4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4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n-1</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n-1</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pic>
        <p:nvPicPr>
          <p:cNvPr id="1059843" name="Picture 3" descr="1713"/>
          <p:cNvPicPr>
            <a:picLocks noChangeAspect="1" noChangeArrowheads="1"/>
          </p:cNvPicPr>
          <p:nvPr/>
        </p:nvPicPr>
        <p:blipFill>
          <a:blip r:embed="rId1" cstate="print"/>
          <a:srcRect/>
          <a:stretch>
            <a:fillRect/>
          </a:stretch>
        </p:blipFill>
        <p:spPr bwMode="auto">
          <a:xfrm>
            <a:off x="6670675" y="3827463"/>
            <a:ext cx="2289175" cy="2128837"/>
          </a:xfrm>
          <a:prstGeom prst="rect">
            <a:avLst/>
          </a:prstGeom>
          <a:noFill/>
          <a:ln w="9525">
            <a:noFill/>
            <a:miter lim="800000"/>
            <a:headEnd/>
            <a:tailEnd/>
          </a:ln>
        </p:spPr>
      </p:pic>
      <p:pic>
        <p:nvPicPr>
          <p:cNvPr id="1059844" name="Picture 4" descr="17135"/>
          <p:cNvPicPr>
            <a:picLocks noChangeAspect="1" noChangeArrowheads="1"/>
          </p:cNvPicPr>
          <p:nvPr/>
        </p:nvPicPr>
        <p:blipFill>
          <a:blip r:embed="rId2" cstate="print"/>
          <a:srcRect/>
          <a:stretch>
            <a:fillRect/>
          </a:stretch>
        </p:blipFill>
        <p:spPr bwMode="auto">
          <a:xfrm>
            <a:off x="6670675" y="3827463"/>
            <a:ext cx="2289175" cy="2128837"/>
          </a:xfrm>
          <a:prstGeom prst="rect">
            <a:avLst/>
          </a:prstGeom>
          <a:noFill/>
          <a:ln w="9525">
            <a:noFill/>
            <a:miter lim="800000"/>
            <a:headEnd/>
            <a:tailEnd/>
          </a:ln>
        </p:spPr>
      </p:pic>
      <p:pic>
        <p:nvPicPr>
          <p:cNvPr id="1059845" name="Picture 5" descr="17130"/>
          <p:cNvPicPr>
            <a:picLocks noChangeAspect="1" noChangeArrowheads="1"/>
          </p:cNvPicPr>
          <p:nvPr/>
        </p:nvPicPr>
        <p:blipFill>
          <a:blip r:embed="rId3" cstate="print"/>
          <a:srcRect/>
          <a:stretch>
            <a:fillRect/>
          </a:stretch>
        </p:blipFill>
        <p:spPr bwMode="auto">
          <a:xfrm>
            <a:off x="6670675" y="3827463"/>
            <a:ext cx="2289175" cy="2128837"/>
          </a:xfrm>
          <a:prstGeom prst="rect">
            <a:avLst/>
          </a:prstGeom>
          <a:noFill/>
          <a:ln w="9525">
            <a:noFill/>
            <a:miter lim="800000"/>
            <a:headEnd/>
            <a:tailEnd/>
          </a:ln>
        </p:spPr>
      </p:pic>
      <p:pic>
        <p:nvPicPr>
          <p:cNvPr id="1059846" name="Picture 6" descr="17131"/>
          <p:cNvPicPr>
            <a:picLocks noChangeAspect="1" noChangeArrowheads="1"/>
          </p:cNvPicPr>
          <p:nvPr/>
        </p:nvPicPr>
        <p:blipFill>
          <a:blip r:embed="rId4" cstate="print"/>
          <a:srcRect/>
          <a:stretch>
            <a:fillRect/>
          </a:stretch>
        </p:blipFill>
        <p:spPr bwMode="auto">
          <a:xfrm>
            <a:off x="6670675" y="3827463"/>
            <a:ext cx="2289175" cy="2128837"/>
          </a:xfrm>
          <a:prstGeom prst="rect">
            <a:avLst/>
          </a:prstGeom>
          <a:noFill/>
          <a:ln w="9525">
            <a:noFill/>
            <a:miter lim="800000"/>
            <a:headEnd/>
            <a:tailEnd/>
          </a:ln>
        </p:spPr>
      </p:pic>
      <p:pic>
        <p:nvPicPr>
          <p:cNvPr id="1059847" name="Picture 7" descr="17132"/>
          <p:cNvPicPr>
            <a:picLocks noChangeAspect="1" noChangeArrowheads="1"/>
          </p:cNvPicPr>
          <p:nvPr/>
        </p:nvPicPr>
        <p:blipFill>
          <a:blip r:embed="rId5" cstate="print"/>
          <a:srcRect/>
          <a:stretch>
            <a:fillRect/>
          </a:stretch>
        </p:blipFill>
        <p:spPr bwMode="auto">
          <a:xfrm>
            <a:off x="6670675" y="3827463"/>
            <a:ext cx="2289175" cy="2128837"/>
          </a:xfrm>
          <a:prstGeom prst="rect">
            <a:avLst/>
          </a:prstGeom>
          <a:noFill/>
          <a:ln w="9525">
            <a:noFill/>
            <a:miter lim="800000"/>
            <a:headEnd/>
            <a:tailEnd/>
          </a:ln>
        </p:spPr>
      </p:pic>
      <p:pic>
        <p:nvPicPr>
          <p:cNvPr id="1059848" name="Picture 8" descr="17133"/>
          <p:cNvPicPr>
            <a:picLocks noChangeAspect="1" noChangeArrowheads="1"/>
          </p:cNvPicPr>
          <p:nvPr/>
        </p:nvPicPr>
        <p:blipFill>
          <a:blip r:embed="rId6" cstate="print"/>
          <a:srcRect/>
          <a:stretch>
            <a:fillRect/>
          </a:stretch>
        </p:blipFill>
        <p:spPr bwMode="auto">
          <a:xfrm>
            <a:off x="6670675" y="3827463"/>
            <a:ext cx="2289175" cy="2128837"/>
          </a:xfrm>
          <a:prstGeom prst="rect">
            <a:avLst/>
          </a:prstGeom>
          <a:noFill/>
          <a:ln w="9525">
            <a:noFill/>
            <a:miter lim="800000"/>
            <a:headEnd/>
            <a:tailEnd/>
          </a:ln>
        </p:spPr>
      </p:pic>
      <p:pic>
        <p:nvPicPr>
          <p:cNvPr id="1059849" name="Picture 9" descr="17134"/>
          <p:cNvPicPr>
            <a:picLocks noChangeAspect="1" noChangeArrowheads="1"/>
          </p:cNvPicPr>
          <p:nvPr/>
        </p:nvPicPr>
        <p:blipFill>
          <a:blip r:embed="rId7" cstate="print"/>
          <a:srcRect/>
          <a:stretch>
            <a:fillRect/>
          </a:stretch>
        </p:blipFill>
        <p:spPr bwMode="auto">
          <a:xfrm>
            <a:off x="6670675" y="3827463"/>
            <a:ext cx="2289175" cy="2128837"/>
          </a:xfrm>
          <a:prstGeom prst="rect">
            <a:avLst/>
          </a:prstGeom>
          <a:noFill/>
          <a:ln w="9525">
            <a:noFill/>
            <a:miter lim="800000"/>
            <a:headEnd/>
            <a:tailEnd/>
          </a:ln>
        </p:spPr>
      </p:pic>
      <p:sp>
        <p:nvSpPr>
          <p:cNvPr id="1059851" name="Line 11"/>
          <p:cNvSpPr>
            <a:spLocks noChangeShapeType="1"/>
          </p:cNvSpPr>
          <p:nvPr/>
        </p:nvSpPr>
        <p:spPr bwMode="auto">
          <a:xfrm flipH="1">
            <a:off x="7797800" y="3860800"/>
            <a:ext cx="0" cy="1152525"/>
          </a:xfrm>
          <a:prstGeom prst="line">
            <a:avLst/>
          </a:prstGeom>
          <a:noFill/>
          <a:ln w="38100">
            <a:solidFill>
              <a:srgbClr val="CC33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1059852" name="Line 12"/>
          <p:cNvSpPr>
            <a:spLocks noChangeShapeType="1"/>
          </p:cNvSpPr>
          <p:nvPr/>
        </p:nvSpPr>
        <p:spPr bwMode="auto">
          <a:xfrm flipH="1" flipV="1">
            <a:off x="7167563" y="5937250"/>
            <a:ext cx="1260475" cy="0"/>
          </a:xfrm>
          <a:prstGeom prst="line">
            <a:avLst/>
          </a:prstGeom>
          <a:noFill/>
          <a:ln w="38100">
            <a:solidFill>
              <a:srgbClr val="CC33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4D5B6B"/>
              </a:solidFill>
              <a:effectLst/>
              <a:uLnTx/>
              <a:uFillTx/>
              <a:latin typeface="Arial" panose="020B0604020202020204" pitchFamily="34" charset="0"/>
              <a:ea typeface="宋体" panose="02010600030101010101" pitchFamily="2" charset="-122"/>
              <a:cs typeface="+mn-cs"/>
            </a:endParaRPr>
          </a:p>
        </p:txBody>
      </p:sp>
      <p:sp>
        <p:nvSpPr>
          <p:cNvPr id="14" name="标题 4"/>
          <p:cNvSpPr>
            <a:spLocks noGrp="1"/>
          </p:cNvSpPr>
          <p:nvPr>
            <p:ph type="title"/>
          </p:nvPr>
        </p:nvSpPr>
        <p:spPr/>
        <p:txBody>
          <a:bodyPr/>
          <a:lstStyle/>
          <a:p>
            <a:r>
              <a:rPr lang="zh-CN" altLang="en-US" dirty="0"/>
              <a:t>边的着色</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98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98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98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598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5984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59842">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05984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5984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05984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05984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05984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05984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05984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059851"/>
                                        </p:tgtEl>
                                        <p:attrNameLst>
                                          <p:attrName>style.visibility</p:attrName>
                                        </p:attrNameLst>
                                      </p:cBhvr>
                                      <p:to>
                                        <p:strVal val="visible"/>
                                      </p:to>
                                    </p:set>
                                    <p:animEffect transition="in" filter="blinds(horizontal)">
                                      <p:cBhvr>
                                        <p:cTn id="58" dur="500"/>
                                        <p:tgtEl>
                                          <p:spTgt spid="1059851"/>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059852"/>
                                        </p:tgtEl>
                                        <p:attrNameLst>
                                          <p:attrName>style.visibility</p:attrName>
                                        </p:attrNameLst>
                                      </p:cBhvr>
                                      <p:to>
                                        <p:strVal val="visible"/>
                                      </p:to>
                                    </p:set>
                                    <p:animEffect transition="in" filter="blinds(horizontal)">
                                      <p:cBhvr>
                                        <p:cTn id="61" dur="500"/>
                                        <p:tgtEl>
                                          <p:spTgt spid="1059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9851" grpId="0" animBg="1"/>
      <p:bldP spid="105985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867" name="Rectangle 3"/>
          <p:cNvSpPr>
            <a:spLocks noChangeArrowheads="1"/>
          </p:cNvSpPr>
          <p:nvPr/>
        </p:nvSpPr>
        <p:spPr bwMode="auto">
          <a:xfrm>
            <a:off x="642703" y="1358900"/>
            <a:ext cx="8166100" cy="912558"/>
          </a:xfrm>
          <a:prstGeom prst="rect">
            <a:avLst/>
          </a:prstGeom>
          <a:noFill/>
          <a:ln w="9525">
            <a:noFill/>
            <a:miter lim="800000"/>
          </a:ln>
        </p:spPr>
        <p:txBody>
          <a:bodyPr lIns="0" tIns="0" rIns="0" bIns="0">
            <a:spAutoFit/>
          </a:bodyPr>
          <a:lstStyle/>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定义</a:t>
            </a:r>
            <a:r>
              <a:rPr kumimoji="1" lang="en-US" altLang="zh-CN"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4.6.3</a:t>
            </a:r>
            <a:r>
              <a:rPr kumimoji="1" lang="en-US" altLang="zh-CN" sz="2600" b="1" i="0" u="none" strike="noStrike" kern="1200" cap="none" spc="0" normalizeH="0" baseline="0" noProof="0" dirty="0">
                <a:ln>
                  <a:noFill/>
                </a:ln>
                <a:solidFill>
                  <a:srgbClr val="E8DED8"/>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对图</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的每个面涂上一种颜色</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使相邻的面涂不同的颜色</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称为对图</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面的一种着色</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1060868" name="Rectangle 4"/>
          <p:cNvSpPr>
            <a:spLocks noChangeArrowheads="1"/>
          </p:cNvSpPr>
          <p:nvPr/>
        </p:nvSpPr>
        <p:spPr bwMode="auto">
          <a:xfrm>
            <a:off x="642703" y="2251075"/>
            <a:ext cx="8166100" cy="1905000"/>
          </a:xfrm>
          <a:prstGeom prst="rect">
            <a:avLst/>
          </a:prstGeom>
          <a:noFill/>
          <a:ln w="9525">
            <a:noFill/>
            <a:miter lim="800000"/>
          </a:ln>
        </p:spPr>
        <p:txBody>
          <a:bodyPr lIns="0" tIns="0" rIns="0" bIns="0">
            <a:spAutoFit/>
          </a:bodyPr>
          <a:lstStyle/>
          <a:p>
            <a:pPr marL="1519555" marR="0" lvl="0" indent="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若能用</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种颜色给</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的面着色</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则称</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是</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面可着色的</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1519555" marR="0" lvl="0" indent="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若</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是</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面可着色的</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不是</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(k-1)-</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面可着色的</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就称</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是</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的面色数</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记作</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γ’’(G) = k</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1060869" name="Rectangle 5"/>
          <p:cNvSpPr>
            <a:spLocks noChangeArrowheads="1"/>
          </p:cNvSpPr>
          <p:nvPr/>
        </p:nvSpPr>
        <p:spPr bwMode="auto">
          <a:xfrm>
            <a:off x="733191" y="4733925"/>
            <a:ext cx="8367712" cy="860425"/>
          </a:xfrm>
          <a:prstGeom prst="rect">
            <a:avLst/>
          </a:prstGeom>
          <a:noFill/>
          <a:ln w="9525">
            <a:noFill/>
            <a:miter lim="800000"/>
          </a:ln>
        </p:spPr>
        <p:txBody>
          <a:bodyPr>
            <a:spAutoFit/>
          </a:bodyPr>
          <a:lstStyle/>
          <a:p>
            <a:pPr marL="0" marR="0" lvl="0" indent="0" algn="l" defTabSz="914400" rtl="0" eaLnBrk="1" fontAlgn="base" latinLnBrk="0" hangingPunct="1">
              <a:lnSpc>
                <a:spcPct val="80000"/>
              </a:lnSpc>
              <a:spcBef>
                <a:spcPct val="20000"/>
              </a:spcBef>
              <a:spcAft>
                <a:spcPct val="0"/>
              </a:spcAft>
              <a:buClr>
                <a:srgbClr val="795185"/>
              </a:buClr>
              <a:buSzPct val="60000"/>
              <a:buFont typeface="Wingdings" panose="05000000000000000000" pitchFamily="2" charset="2"/>
              <a:buNone/>
              <a:defRPr/>
            </a:pPr>
            <a:r>
              <a:rPr kumimoji="1" lang="zh-CN" altLang="en-US" sz="2800" b="1" i="0" u="none" strike="noStrike" kern="1200" cap="none" spc="0" normalizeH="0" baseline="0" noProof="0">
                <a:ln>
                  <a:noFill/>
                </a:ln>
                <a:solidFill>
                  <a:srgbClr val="5E2CAE"/>
                </a:solidFill>
                <a:effectLst/>
                <a:uLnTx/>
                <a:uFillTx/>
                <a:latin typeface="Tahoma" panose="020B0604030504040204" pitchFamily="34" charset="0"/>
                <a:ea typeface="宋体" panose="02010600030101010101" pitchFamily="2" charset="-122"/>
                <a:cs typeface="+mn-cs"/>
              </a:rPr>
              <a:t>由对偶变换， 每个平面图中</a:t>
            </a:r>
            <a:endParaRPr kumimoji="1" lang="zh-CN" altLang="en-US" sz="2800" b="1" i="0" u="none" strike="noStrike" kern="1200" cap="none" spc="0" normalizeH="0" baseline="0" noProof="0">
              <a:ln>
                <a:noFill/>
              </a:ln>
              <a:solidFill>
                <a:srgbClr val="5E2CAE"/>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base" latinLnBrk="0" hangingPunct="1">
              <a:lnSpc>
                <a:spcPct val="80000"/>
              </a:lnSpc>
              <a:spcBef>
                <a:spcPct val="20000"/>
              </a:spcBef>
              <a:spcAft>
                <a:spcPct val="0"/>
              </a:spcAft>
              <a:buClr>
                <a:srgbClr val="795185"/>
              </a:buClr>
              <a:buSzPct val="60000"/>
              <a:buFont typeface="Wingdings" panose="05000000000000000000" pitchFamily="2" charset="2"/>
              <a:buNone/>
              <a:defRPr/>
            </a:pPr>
            <a:r>
              <a:rPr kumimoji="1" lang="zh-CN" altLang="en-US" sz="2800" b="1" i="0" u="none" strike="noStrike" kern="1200" cap="none" spc="0" normalizeH="0" baseline="0" noProof="0">
                <a:ln>
                  <a:noFill/>
                </a:ln>
                <a:solidFill>
                  <a:srgbClr val="5E2CAE"/>
                </a:solidFill>
                <a:effectLst/>
                <a:uLnTx/>
                <a:uFillTx/>
                <a:latin typeface="Tahoma" panose="020B0604030504040204" pitchFamily="34" charset="0"/>
                <a:ea typeface="宋体" panose="02010600030101010101" pitchFamily="2" charset="-122"/>
                <a:cs typeface="+mn-cs"/>
              </a:rPr>
              <a:t>   </a:t>
            </a:r>
            <a:r>
              <a:rPr kumimoji="1" lang="en-US" altLang="zh-CN" sz="2800" b="1" i="0" u="none" strike="noStrike" kern="1200" cap="none" spc="0" normalizeH="0" baseline="0" noProof="0">
                <a:ln>
                  <a:noFill/>
                </a:ln>
                <a:solidFill>
                  <a:srgbClr val="5E2CAE"/>
                </a:solidFill>
                <a:effectLst/>
                <a:uLnTx/>
                <a:uFillTx/>
                <a:latin typeface="Tahoma" panose="020B0604030504040204" pitchFamily="34" charset="0"/>
                <a:ea typeface="宋体" panose="02010600030101010101" pitchFamily="2" charset="-122"/>
                <a:cs typeface="+mn-cs"/>
              </a:rPr>
              <a:t>k</a:t>
            </a:r>
            <a:r>
              <a:rPr kumimoji="1" lang="zh-CN" altLang="en-US" sz="2800" b="1" i="0" u="none" strike="noStrike" kern="1200" cap="none" spc="0" normalizeH="0" baseline="0" noProof="0">
                <a:ln>
                  <a:noFill/>
                </a:ln>
                <a:solidFill>
                  <a:srgbClr val="5E2CAE"/>
                </a:solidFill>
                <a:effectLst/>
                <a:uLnTx/>
                <a:uFillTx/>
                <a:latin typeface="Tahoma" panose="020B0604030504040204" pitchFamily="34" charset="0"/>
                <a:ea typeface="宋体" panose="02010600030101010101" pitchFamily="2" charset="-122"/>
                <a:cs typeface="+mn-cs"/>
              </a:rPr>
              <a:t>顶点可着色的 </a:t>
            </a:r>
            <a:r>
              <a:rPr kumimoji="1" lang="zh-CN" altLang="en-US" sz="2800" b="1" i="0" u="none" strike="noStrike" kern="1200" cap="none" spc="0" normalizeH="0" baseline="0" noProof="0">
                <a:ln>
                  <a:noFill/>
                </a:ln>
                <a:solidFill>
                  <a:srgbClr val="5E2CAE"/>
                </a:solidFill>
                <a:effectLst/>
                <a:uLnTx/>
                <a:uFillTx/>
                <a:latin typeface="Tahoma" panose="020B0604030504040204" pitchFamily="34" charset="0"/>
                <a:ea typeface="宋体" panose="02010600030101010101" pitchFamily="2" charset="-122"/>
                <a:cs typeface="+mn-cs"/>
                <a:sym typeface="Symbol" panose="05050102010706020507" pitchFamily="18" charset="2"/>
              </a:rPr>
              <a:t></a:t>
            </a:r>
            <a:r>
              <a:rPr kumimoji="1" lang="zh-CN" altLang="en-US" sz="2800" b="1" i="0" u="none" strike="noStrike" kern="1200" cap="none" spc="0" normalizeH="0" baseline="0" noProof="0">
                <a:ln>
                  <a:noFill/>
                </a:ln>
                <a:solidFill>
                  <a:srgbClr val="5E2CAE"/>
                </a:solidFill>
                <a:effectLst/>
                <a:uLnTx/>
                <a:uFillTx/>
                <a:latin typeface="Tahoma" panose="020B0604030504040204" pitchFamily="34" charset="0"/>
                <a:ea typeface="宋体" panose="02010600030101010101" pitchFamily="2" charset="-122"/>
                <a:cs typeface="+mn-cs"/>
              </a:rPr>
              <a:t> </a:t>
            </a:r>
            <a:r>
              <a:rPr kumimoji="1" lang="en-US" altLang="zh-CN" sz="2800" b="1" i="0" u="none" strike="noStrike" kern="1200" cap="none" spc="0" normalizeH="0" baseline="0" noProof="0">
                <a:ln>
                  <a:noFill/>
                </a:ln>
                <a:solidFill>
                  <a:srgbClr val="5E2CAE"/>
                </a:solidFill>
                <a:effectLst/>
                <a:uLnTx/>
                <a:uFillTx/>
                <a:latin typeface="Tahoma" panose="020B0604030504040204" pitchFamily="34" charset="0"/>
                <a:ea typeface="宋体" panose="02010600030101010101" pitchFamily="2" charset="-122"/>
                <a:cs typeface="+mn-cs"/>
              </a:rPr>
              <a:t>k</a:t>
            </a:r>
            <a:r>
              <a:rPr kumimoji="1" lang="zh-CN" altLang="en-US" sz="2800" b="1" i="0" u="none" strike="noStrike" kern="1200" cap="none" spc="0" normalizeH="0" baseline="0" noProof="0">
                <a:ln>
                  <a:noFill/>
                </a:ln>
                <a:solidFill>
                  <a:srgbClr val="5E2CAE"/>
                </a:solidFill>
                <a:effectLst/>
                <a:uLnTx/>
                <a:uFillTx/>
                <a:latin typeface="Tahoma" panose="020B0604030504040204" pitchFamily="34" charset="0"/>
                <a:ea typeface="宋体" panose="02010600030101010101" pitchFamily="2" charset="-122"/>
                <a:cs typeface="+mn-cs"/>
              </a:rPr>
              <a:t>面可着色的</a:t>
            </a:r>
            <a:r>
              <a:rPr kumimoji="1" lang="en-US" altLang="zh-CN" sz="2800" b="1" i="0" u="none" strike="noStrike" kern="1200" cap="none" spc="0" normalizeH="0" baseline="0" noProof="0">
                <a:ln>
                  <a:noFill/>
                </a:ln>
                <a:solidFill>
                  <a:srgbClr val="5E2CAE"/>
                </a:solidFill>
                <a:effectLst/>
                <a:uLnTx/>
                <a:uFillTx/>
                <a:latin typeface="Tahoma" panose="020B0604030504040204" pitchFamily="34" charset="0"/>
                <a:ea typeface="宋体" panose="02010600030101010101" pitchFamily="2" charset="-122"/>
                <a:cs typeface="+mn-cs"/>
              </a:rPr>
              <a:t>.</a:t>
            </a:r>
            <a:endParaRPr kumimoji="1" lang="en-US" altLang="zh-CN" sz="2800" b="1" i="0" u="none" strike="noStrike" kern="1200" cap="none" spc="0" normalizeH="0" baseline="0" noProof="0">
              <a:ln>
                <a:noFill/>
              </a:ln>
              <a:solidFill>
                <a:srgbClr val="5E2CAE"/>
              </a:solidFill>
              <a:effectLst/>
              <a:uLnTx/>
              <a:uFillTx/>
              <a:latin typeface="Tahoma" panose="020B0604030504040204" pitchFamily="34" charset="0"/>
              <a:ea typeface="宋体" panose="02010600030101010101" pitchFamily="2" charset="-122"/>
              <a:cs typeface="+mn-cs"/>
            </a:endParaRPr>
          </a:p>
        </p:txBody>
      </p:sp>
      <p:sp>
        <p:nvSpPr>
          <p:cNvPr id="6" name="标题 5"/>
          <p:cNvSpPr>
            <a:spLocks noGrp="1"/>
          </p:cNvSpPr>
          <p:nvPr>
            <p:ph type="title"/>
          </p:nvPr>
        </p:nvSpPr>
        <p:spPr/>
        <p:txBody>
          <a:bodyPr/>
          <a:lstStyle/>
          <a:p>
            <a:r>
              <a:rPr lang="zh-CN" altLang="en-US" dirty="0"/>
              <a:t>面的着色</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08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086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086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060869"/>
                                        </p:tgtEl>
                                        <p:attrNameLst>
                                          <p:attrName>style.visibility</p:attrName>
                                        </p:attrNameLst>
                                      </p:cBhvr>
                                      <p:to>
                                        <p:strVal val="visible"/>
                                      </p:to>
                                    </p:set>
                                    <p:animEffect transition="in" filter="blinds(horizontal)">
                                      <p:cBhvr>
                                        <p:cTn id="19" dur="500"/>
                                        <p:tgtEl>
                                          <p:spTgt spid="1060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0867" grpId="0"/>
      <p:bldP spid="106086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ChangeArrowheads="1"/>
          </p:cNvSpPr>
          <p:nvPr/>
        </p:nvSpPr>
        <p:spPr bwMode="auto">
          <a:xfrm>
            <a:off x="601657" y="1223963"/>
            <a:ext cx="8621712" cy="4727448"/>
          </a:xfrm>
          <a:prstGeom prst="rect">
            <a:avLst/>
          </a:prstGeom>
          <a:noFill/>
          <a:ln w="9525">
            <a:noFill/>
            <a:miter lim="800000"/>
          </a:ln>
        </p:spPr>
        <p:txBody>
          <a:bodyPr lIns="0" tIns="0" rIns="0" bIns="0">
            <a:spAutoFit/>
          </a:bodyPr>
          <a:lstStyle/>
          <a:p>
            <a:pPr marL="355600" marR="0" lvl="0" indent="-26860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FF0066"/>
                </a:solidFill>
                <a:effectLst/>
                <a:uLnTx/>
                <a:uFillTx/>
                <a:latin typeface="楷体_GB2312" pitchFamily="49" charset="-122"/>
                <a:ea typeface="楷体_GB2312" pitchFamily="49" charset="-122"/>
                <a:cs typeface="+mn-cs"/>
              </a:rPr>
              <a:t>图着色问题</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2600" b="1" i="0" u="none" strike="noStrike" kern="1200" cap="none" spc="0" normalizeH="0" baseline="0" noProof="0" dirty="0">
                <a:ln>
                  <a:noFill/>
                </a:ln>
                <a:solidFill>
                  <a:srgbClr val="003399"/>
                </a:solidFill>
                <a:effectLst/>
                <a:uLnTx/>
                <a:uFillTx/>
                <a:latin typeface="Franklin Gothic Book" pitchFamily="34" charset="0"/>
                <a:ea typeface="楷体_GB2312" pitchFamily="49" charset="-122"/>
                <a:cs typeface="+mn-cs"/>
              </a:rPr>
              <a:t>Coloring of Graph</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zh-CN" altLang="en-US" sz="26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的研究起源于四色猜想。</a:t>
            </a:r>
            <a:endParaRPr kumimoji="1" lang="zh-CN" altLang="en-US" sz="26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355600" marR="0" lvl="0" indent="-26860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四色问题是图论中最著名、最难的问题之一。</a:t>
            </a:r>
            <a:endParaRPr kumimoji="1" lang="zh-CN" altLang="en-US" sz="26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a:p>
            <a:pPr marL="355600" marR="0" lvl="0" indent="-26860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四色定理：</a:t>
            </a:r>
            <a:r>
              <a:rPr kumimoji="1" lang="zh-CN" altLang="en-US"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在平面上的任何一张地图总可以用至多四种颜色给每一个国家染色，使得任何相邻国家（公共边界上至少有一段连续曲线）的颜色是不同的。</a:t>
            </a:r>
            <a:endParaRPr kumimoji="1" lang="zh-CN" altLang="en-US" sz="2600" b="1" i="0" u="none" strike="noStrike" kern="1200" cap="none" spc="0" normalizeH="0" baseline="0" noProof="0" dirty="0">
              <a:ln>
                <a:noFill/>
              </a:ln>
              <a:solidFill>
                <a:srgbClr val="E8DED8"/>
              </a:solidFill>
              <a:effectLst/>
              <a:uLnTx/>
              <a:uFillTx/>
              <a:latin typeface="楷体_GB2312" pitchFamily="49" charset="-122"/>
              <a:ea typeface="楷体_GB2312" pitchFamily="49" charset="-122"/>
              <a:cs typeface="+mn-cs"/>
            </a:endParaRPr>
          </a:p>
          <a:p>
            <a:pPr marL="355600" marR="0" lvl="0" indent="-268605" algn="l" defTabSz="914400" rtl="0" eaLnBrk="1" fontAlgn="base" latinLnBrk="0" hangingPunct="1">
              <a:lnSpc>
                <a:spcPct val="90000"/>
              </a:lnSpc>
              <a:spcBef>
                <a:spcPct val="20000"/>
              </a:spcBef>
              <a:spcAft>
                <a:spcPct val="0"/>
              </a:spcAft>
              <a:buClr>
                <a:srgbClr val="795185"/>
              </a:buClr>
              <a:buSzPct val="6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1852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年</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Guthrie</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兄弟在通信中提出，</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355600" marR="0" lvl="0" indent="-268605" algn="l" defTabSz="914400" rtl="0" eaLnBrk="1" fontAlgn="base" latinLnBrk="0" hangingPunct="1">
              <a:lnSpc>
                <a:spcPct val="90000"/>
              </a:lnSpc>
              <a:spcBef>
                <a:spcPct val="20000"/>
              </a:spcBef>
              <a:spcAft>
                <a:spcPct val="0"/>
              </a:spcAft>
              <a:buClr>
                <a:srgbClr val="795185"/>
              </a:buClr>
              <a:buSzPct val="6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1872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年</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Cayley</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在伦敦数学会上宣布了这个问题</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355600" marR="0" lvl="0" indent="-268605" algn="l" defTabSz="914400" rtl="0" eaLnBrk="1" fontAlgn="base" latinLnBrk="0" hangingPunct="1">
              <a:lnSpc>
                <a:spcPct val="90000"/>
              </a:lnSpc>
              <a:spcBef>
                <a:spcPct val="20000"/>
              </a:spcBef>
              <a:spcAft>
                <a:spcPct val="0"/>
              </a:spcAft>
              <a:buClr>
                <a:srgbClr val="795185"/>
              </a:buClr>
              <a:buSzPct val="6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Kempe</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和</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Tait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分别在</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1879</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和</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1880</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声称证明了这个问题</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355600" marR="0" lvl="0" indent="-268605" algn="l" defTabSz="914400" rtl="0" eaLnBrk="1" fontAlgn="base" latinLnBrk="0" hangingPunct="1">
              <a:lnSpc>
                <a:spcPct val="90000"/>
              </a:lnSpc>
              <a:spcBef>
                <a:spcPct val="20000"/>
              </a:spcBef>
              <a:spcAft>
                <a:spcPct val="0"/>
              </a:spcAft>
              <a:buClr>
                <a:srgbClr val="795185"/>
              </a:buClr>
              <a:buSzPct val="6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Heawood</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和</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Petersen</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分别在</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1890</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和</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1891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指出他们证明有误</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355600" marR="0" lvl="0" indent="-268605" algn="l" defTabSz="914400" rtl="0" eaLnBrk="1" fontAlgn="base" latinLnBrk="0" hangingPunct="1">
              <a:lnSpc>
                <a:spcPct val="90000"/>
              </a:lnSpc>
              <a:spcBef>
                <a:spcPct val="20000"/>
              </a:spcBef>
              <a:spcAft>
                <a:spcPct val="0"/>
              </a:spcAft>
              <a:buClr>
                <a:srgbClr val="795185"/>
              </a:buClr>
              <a:buSzPct val="6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1976</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年借助计算机用了</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1200</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多个小时证明了四色猜想成立。</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355600" marR="0" lvl="0" indent="-268605" algn="l" defTabSz="914400" rtl="0" eaLnBrk="1" fontAlgn="base" latinLnBrk="0" hangingPunct="1">
              <a:lnSpc>
                <a:spcPct val="90000"/>
              </a:lnSpc>
              <a:spcBef>
                <a:spcPct val="20000"/>
              </a:spcBef>
              <a:spcAft>
                <a:spcPct val="0"/>
              </a:spcAft>
              <a:buClr>
                <a:srgbClr val="795185"/>
              </a:buClr>
              <a:buSzPct val="6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至今仍没有不借助计算机的数学证明。</a:t>
            </a:r>
            <a:endParaRPr kumimoji="1" lang="zh-CN" altLang="en-US" sz="2600" b="1" i="0" u="none" strike="noStrike" kern="1200" cap="none" spc="0" normalizeH="0" baseline="0" noProof="0" dirty="0">
              <a:ln>
                <a:noFill/>
              </a:ln>
              <a:solidFill>
                <a:srgbClr val="E8DED8"/>
              </a:solidFill>
              <a:effectLst/>
              <a:uLnTx/>
              <a:uFillTx/>
              <a:latin typeface="Times New Roman" panose="02020603050405020304" pitchFamily="18" charset="0"/>
              <a:ea typeface="+mn-ea"/>
              <a:cs typeface="Times New Roman" panose="02020603050405020304" pitchFamily="18" charset="0"/>
            </a:endParaRPr>
          </a:p>
        </p:txBody>
      </p:sp>
      <p:sp>
        <p:nvSpPr>
          <p:cNvPr id="5" name="标题 5"/>
          <p:cNvSpPr>
            <a:spLocks noGrp="1"/>
          </p:cNvSpPr>
          <p:nvPr>
            <p:ph type="title"/>
          </p:nvPr>
        </p:nvSpPr>
        <p:spPr/>
        <p:txBody>
          <a:bodyPr/>
          <a:lstStyle/>
          <a:p>
            <a:r>
              <a:rPr lang="zh-CN" altLang="en-US" dirty="0"/>
              <a:t>面的着色</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9" name="Rectangle 3"/>
          <p:cNvSpPr>
            <a:spLocks noChangeArrowheads="1"/>
          </p:cNvSpPr>
          <p:nvPr/>
        </p:nvSpPr>
        <p:spPr bwMode="auto">
          <a:xfrm>
            <a:off x="646107" y="1860564"/>
            <a:ext cx="8166100" cy="960263"/>
          </a:xfrm>
          <a:prstGeom prst="rect">
            <a:avLst/>
          </a:prstGeom>
          <a:noFill/>
          <a:ln w="9525">
            <a:noFill/>
            <a:miter lim="800000"/>
          </a:ln>
        </p:spPr>
        <p:txBody>
          <a:bodyPr lIns="0" tIns="0" rIns="0" bIns="0">
            <a:spAutoFit/>
          </a:bodyPr>
          <a:lstStyle/>
          <a:p>
            <a:pPr marL="1351280" marR="0" lvl="0" indent="-135128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定义</a:t>
            </a:r>
            <a:r>
              <a:rPr kumimoji="1" lang="en-US" altLang="zh-CN"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4.6.1 </a:t>
            </a:r>
            <a:r>
              <a:rPr kumimoji="1" lang="zh-CN"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给定图G，满足相邻结点着以不同颜色的</a:t>
            </a:r>
            <a:r>
              <a:rPr kumimoji="1" lang="zh-CN" altLang="zh-CN"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最少颜色数目</a:t>
            </a:r>
            <a:r>
              <a:rPr kumimoji="1" lang="zh-CN"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称为</a:t>
            </a:r>
            <a:r>
              <a:rPr kumimoji="1" lang="zh-CN" altLang="zh-CN" sz="26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rPr>
              <a:t>G的色数</a:t>
            </a:r>
            <a:r>
              <a:rPr kumimoji="1" lang="zh-CN"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，记为γ(G)</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1043460" name="Rectangle 4"/>
          <p:cNvSpPr>
            <a:spLocks noChangeArrowheads="1"/>
          </p:cNvSpPr>
          <p:nvPr/>
        </p:nvSpPr>
        <p:spPr bwMode="auto">
          <a:xfrm>
            <a:off x="646107" y="2895614"/>
            <a:ext cx="8166100" cy="912558"/>
          </a:xfrm>
          <a:prstGeom prst="rect">
            <a:avLst/>
          </a:prstGeom>
          <a:noFill/>
          <a:ln w="9525">
            <a:noFill/>
            <a:miter lim="800000"/>
          </a:ln>
        </p:spPr>
        <p:txBody>
          <a:bodyPr lIns="0" tIns="0" rIns="0" bIns="0">
            <a:spAutoFit/>
          </a:bodyPr>
          <a:lstStyle/>
          <a:p>
            <a:pPr marL="1351280" marR="0" lvl="0" indent="-635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若能用</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种颜色给</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的顶点着色</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则称对</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进行了</a:t>
            </a:r>
            <a:r>
              <a:rPr kumimoji="1" lang="en-US" altLang="zh-CN" sz="26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rPr>
              <a:t>k</a:t>
            </a:r>
            <a:r>
              <a:rPr kumimoji="1" lang="zh-CN" altLang="en-US" sz="26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rPr>
              <a:t>着色</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也称</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是</a:t>
            </a:r>
            <a:r>
              <a:rPr kumimoji="1" lang="en-US" altLang="zh-CN" sz="26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rPr>
              <a:t>k-</a:t>
            </a:r>
            <a:r>
              <a:rPr kumimoji="1" lang="zh-CN" altLang="en-US" sz="26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rPr>
              <a:t>可着色</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的。</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1043461" name="Rectangle 5"/>
          <p:cNvSpPr>
            <a:spLocks noChangeArrowheads="1"/>
          </p:cNvSpPr>
          <p:nvPr/>
        </p:nvSpPr>
        <p:spPr bwMode="auto">
          <a:xfrm>
            <a:off x="646107" y="4335477"/>
            <a:ext cx="8010525" cy="1986280"/>
          </a:xfrm>
          <a:prstGeom prst="rect">
            <a:avLst/>
          </a:prstGeom>
          <a:noFill/>
          <a:ln w="9525">
            <a:noFill/>
            <a:miter lim="800000"/>
          </a:ln>
        </p:spPr>
        <p:txBody>
          <a:bodyPr>
            <a:spAutoFit/>
          </a:bodyPr>
          <a:lstStyle/>
          <a:p>
            <a:pPr marL="361950" marR="0" lvl="0" indent="-36195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Char char="n"/>
              <a:defRPr/>
            </a:pP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是</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可着色的，相当于把</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的顶点分成</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个独立集的一个分类</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(V</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1</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V</a:t>
            </a:r>
            <a:r>
              <a:rPr kumimoji="1" lang="en-US" altLang="zh-CN" sz="28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a:t>
            </a:r>
            <a:r>
              <a:rPr kumimoji="1" lang="en-US" altLang="zh-CN" sz="28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V</a:t>
            </a:r>
            <a:r>
              <a:rPr kumimoji="1" lang="en-US" altLang="zh-CN" sz="28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361950" marR="0" lvl="0" indent="-36195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Char char="n"/>
              <a:defRPr/>
            </a:pP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是</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色的 </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的简单图是</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k-</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色的</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361950" marR="0" lvl="0" indent="-361950" algn="l" defTabSz="914400" rtl="0" eaLnBrk="1" fontAlgn="base" latinLnBrk="0" hangingPunct="1">
              <a:lnSpc>
                <a:spcPct val="100000"/>
              </a:lnSpc>
              <a:spcBef>
                <a:spcPct val="20000"/>
              </a:spcBef>
              <a:spcAft>
                <a:spcPct val="0"/>
              </a:spcAft>
              <a:buClr>
                <a:srgbClr val="795185"/>
              </a:buClr>
              <a:buSzPct val="60000"/>
              <a:buFont typeface="Wingdings" panose="05000000000000000000" pitchFamily="2" charset="2"/>
              <a:buChar char="n"/>
              <a:defRPr/>
            </a:pPr>
            <a:r>
              <a:rPr kumimoji="1" lang="en-US" altLang="zh-CN" sz="2800" b="1" i="0"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//G</a:t>
            </a:r>
            <a:r>
              <a:rPr kumimoji="1" lang="zh-CN" altLang="en-US" sz="2800" b="1" i="0"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的简单图：</a:t>
            </a:r>
            <a:r>
              <a:rPr kumimoji="1" lang="en-US" altLang="zh-CN" sz="2800" b="1" i="0"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G</a:t>
            </a:r>
            <a:r>
              <a:rPr kumimoji="1" lang="zh-CN" altLang="en-US" sz="2800" b="1" i="0"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中去掉重边，自环</a:t>
            </a:r>
            <a:endParaRPr kumimoji="1" lang="zh-CN" altLang="en-US" sz="2800" b="1" i="0"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endParaRPr>
          </a:p>
        </p:txBody>
      </p:sp>
      <p:sp>
        <p:nvSpPr>
          <p:cNvPr id="6" name="标题 5"/>
          <p:cNvSpPr>
            <a:spLocks noGrp="1"/>
          </p:cNvSpPr>
          <p:nvPr>
            <p:ph type="title"/>
          </p:nvPr>
        </p:nvSpPr>
        <p:spPr/>
        <p:txBody>
          <a:bodyPr/>
          <a:lstStyle/>
          <a:p>
            <a:r>
              <a:rPr lang="zh-CN" altLang="en-US" dirty="0"/>
              <a:t>顶点的着色</a:t>
            </a:r>
            <a:endParaRPr lang="zh-CN" altLang="en-US" dirty="0"/>
          </a:p>
        </p:txBody>
      </p:sp>
      <p:sp>
        <p:nvSpPr>
          <p:cNvPr id="7" name="矩形 5"/>
          <p:cNvSpPr>
            <a:spLocks noChangeArrowheads="1"/>
          </p:cNvSpPr>
          <p:nvPr/>
        </p:nvSpPr>
        <p:spPr bwMode="auto">
          <a:xfrm>
            <a:off x="342900" y="1233488"/>
            <a:ext cx="1414463" cy="452437"/>
          </a:xfrm>
          <a:prstGeom prst="rect">
            <a:avLst/>
          </a:prstGeom>
          <a:noFill/>
          <a:ln w="9525">
            <a:noFill/>
            <a:miter lim="800000"/>
          </a:ln>
        </p:spPr>
        <p:txBody>
          <a:bodyPr wrap="none">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(1) </a:t>
            </a:r>
            <a:r>
              <a:rPr kumimoji="1" lang="zh-CN" altLang="en-US" sz="26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定义</a:t>
            </a:r>
            <a:endPar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0" name="Rectangle 2"/>
          <p:cNvSpPr>
            <a:spLocks noChangeArrowheads="1"/>
          </p:cNvSpPr>
          <p:nvPr/>
        </p:nvSpPr>
        <p:spPr bwMode="auto">
          <a:xfrm>
            <a:off x="667428" y="1943100"/>
            <a:ext cx="8010525" cy="4114800"/>
          </a:xfrm>
          <a:prstGeom prst="rect">
            <a:avLst/>
          </a:prstGeom>
          <a:noFill/>
          <a:ln w="9525">
            <a:noFill/>
            <a:miter lim="800000"/>
          </a:ln>
        </p:spPr>
        <p:txBody>
          <a:bodyPr/>
          <a:lstStyle/>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证</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作</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G</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的对偶图</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G*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命题转为证</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G*</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的结点</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5-</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可着色</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G*</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也是可平面的</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由于自环和重边不影响点染色，所以可以移去</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G*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中的自环、重边，得到简单图</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G</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0</a:t>
            </a:r>
            <a:endPar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命题又转化为任意简单平面图</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G</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0</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可以结点</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5</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着色</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对</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|V|=n</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归纳</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n=1, 2, 3, 4, 5</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时定理显然成立</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假设</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n=k</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时成立</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则当</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n=k+1</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时</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G</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0</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是平面图</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 δ</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5.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即存在</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u,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使</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d(u) </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5. </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平面图最</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p:txBody>
      </p:sp>
      <p:sp>
        <p:nvSpPr>
          <p:cNvPr id="1087491" name="Rectangle 3"/>
          <p:cNvSpPr>
            <a:spLocks noChangeArrowheads="1"/>
          </p:cNvSpPr>
          <p:nvPr/>
        </p:nvSpPr>
        <p:spPr bwMode="auto">
          <a:xfrm>
            <a:off x="667428" y="1268413"/>
            <a:ext cx="8166100" cy="465705"/>
          </a:xfrm>
          <a:prstGeom prst="rect">
            <a:avLst/>
          </a:prstGeom>
          <a:noFill/>
          <a:ln w="9525">
            <a:noFill/>
            <a:miter lim="800000"/>
          </a:ln>
        </p:spPr>
        <p:txBody>
          <a:bodyPr lIns="0" tIns="0" rIns="0" bIns="0">
            <a:spAutoFit/>
          </a:bodyPr>
          <a:lstStyle/>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五色定理：</a:t>
            </a:r>
            <a:r>
              <a:rPr kumimoji="1" lang="zh-CN" altLang="en-US" sz="2800" b="1" i="0" u="none" strike="noStrike" kern="1200" cap="none" spc="0" normalizeH="0" baseline="0" noProof="0" dirty="0">
                <a:ln>
                  <a:noFill/>
                </a:ln>
                <a:solidFill>
                  <a:srgbClr val="E8DED8"/>
                </a:solidFill>
                <a:effectLst/>
                <a:uLnTx/>
                <a:uFillTx/>
                <a:latin typeface="黑体" panose="02010609060101010101" pitchFamily="49" charset="-122"/>
                <a:ea typeface="黑体" panose="02010609060101010101" pitchFamily="49" charset="-122"/>
              </a:rPr>
              <a:t> </a:t>
            </a:r>
            <a:r>
              <a:rPr kumimoji="1"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每一个平面图都是</a:t>
            </a:r>
            <a:r>
              <a:rPr kumimoji="1" lang="en-US" altLang="zh-CN"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5</a:t>
            </a:r>
            <a:r>
              <a:rPr kumimoji="1"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－面可着色的。</a:t>
            </a:r>
            <a:endParaRPr kumimoji="1"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6" name="标题 5"/>
          <p:cNvSpPr>
            <a:spLocks noGrp="1"/>
          </p:cNvSpPr>
          <p:nvPr>
            <p:ph type="title"/>
          </p:nvPr>
        </p:nvSpPr>
        <p:spPr/>
        <p:txBody>
          <a:bodyPr/>
          <a:lstStyle/>
          <a:p>
            <a:r>
              <a:rPr lang="zh-CN" altLang="en-US" dirty="0"/>
              <a:t>面的着色</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74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087490">
                                            <p:txEl>
                                              <p:pRg st="0" end="0"/>
                                            </p:txEl>
                                          </p:spTgt>
                                        </p:tgtEl>
                                        <p:attrNameLst>
                                          <p:attrName>style.visibility</p:attrName>
                                        </p:attrNameLst>
                                      </p:cBhvr>
                                      <p:to>
                                        <p:strVal val="visible"/>
                                      </p:to>
                                    </p:set>
                                    <p:animEffect transition="in" filter="wipe(left)">
                                      <p:cBhvr>
                                        <p:cTn id="11" dur="500"/>
                                        <p:tgtEl>
                                          <p:spTgt spid="108749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87490">
                                            <p:txEl>
                                              <p:pRg st="1" end="1"/>
                                            </p:txEl>
                                          </p:spTgt>
                                        </p:tgtEl>
                                        <p:attrNameLst>
                                          <p:attrName>style.visibility</p:attrName>
                                        </p:attrNameLst>
                                      </p:cBhvr>
                                      <p:to>
                                        <p:strVal val="visible"/>
                                      </p:to>
                                    </p:set>
                                    <p:animEffect transition="in" filter="wipe(left)">
                                      <p:cBhvr>
                                        <p:cTn id="16" dur="500"/>
                                        <p:tgtEl>
                                          <p:spTgt spid="108749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87490">
                                            <p:txEl>
                                              <p:pRg st="2" end="2"/>
                                            </p:txEl>
                                          </p:spTgt>
                                        </p:tgtEl>
                                        <p:attrNameLst>
                                          <p:attrName>style.visibility</p:attrName>
                                        </p:attrNameLst>
                                      </p:cBhvr>
                                      <p:to>
                                        <p:strVal val="visible"/>
                                      </p:to>
                                    </p:set>
                                    <p:animEffect transition="in" filter="wipe(left)">
                                      <p:cBhvr>
                                        <p:cTn id="21" dur="500"/>
                                        <p:tgtEl>
                                          <p:spTgt spid="1087490">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87490">
                                            <p:txEl>
                                              <p:pRg st="3" end="3"/>
                                            </p:txEl>
                                          </p:spTgt>
                                        </p:tgtEl>
                                        <p:attrNameLst>
                                          <p:attrName>style.visibility</p:attrName>
                                        </p:attrNameLst>
                                      </p:cBhvr>
                                      <p:to>
                                        <p:strVal val="visible"/>
                                      </p:to>
                                    </p:set>
                                    <p:animEffect transition="in" filter="wipe(left)">
                                      <p:cBhvr>
                                        <p:cTn id="26" dur="500"/>
                                        <p:tgtEl>
                                          <p:spTgt spid="1087490">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87490">
                                            <p:txEl>
                                              <p:pRg st="4" end="4"/>
                                            </p:txEl>
                                          </p:spTgt>
                                        </p:tgtEl>
                                        <p:attrNameLst>
                                          <p:attrName>style.visibility</p:attrName>
                                        </p:attrNameLst>
                                      </p:cBhvr>
                                      <p:to>
                                        <p:strVal val="visible"/>
                                      </p:to>
                                    </p:set>
                                    <p:animEffect transition="in" filter="wipe(left)">
                                      <p:cBhvr>
                                        <p:cTn id="31" dur="500"/>
                                        <p:tgtEl>
                                          <p:spTgt spid="1087490">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87490">
                                            <p:txEl>
                                              <p:pRg st="5" end="5"/>
                                            </p:txEl>
                                          </p:spTgt>
                                        </p:tgtEl>
                                        <p:attrNameLst>
                                          <p:attrName>style.visibility</p:attrName>
                                        </p:attrNameLst>
                                      </p:cBhvr>
                                      <p:to>
                                        <p:strVal val="visible"/>
                                      </p:to>
                                    </p:set>
                                    <p:animEffect transition="in" filter="wipe(left)">
                                      <p:cBhvr>
                                        <p:cTn id="36" dur="500"/>
                                        <p:tgtEl>
                                          <p:spTgt spid="1087490">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87490">
                                            <p:txEl>
                                              <p:pRg st="6" end="6"/>
                                            </p:txEl>
                                          </p:spTgt>
                                        </p:tgtEl>
                                        <p:attrNameLst>
                                          <p:attrName>style.visibility</p:attrName>
                                        </p:attrNameLst>
                                      </p:cBhvr>
                                      <p:to>
                                        <p:strVal val="visible"/>
                                      </p:to>
                                    </p:set>
                                    <p:animEffect transition="in" filter="wipe(left)">
                                      <p:cBhvr>
                                        <p:cTn id="41" dur="500"/>
                                        <p:tgtEl>
                                          <p:spTgt spid="1087490">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87490">
                                            <p:txEl>
                                              <p:pRg st="7" end="7"/>
                                            </p:txEl>
                                          </p:spTgt>
                                        </p:tgtEl>
                                        <p:attrNameLst>
                                          <p:attrName>style.visibility</p:attrName>
                                        </p:attrNameLst>
                                      </p:cBhvr>
                                      <p:to>
                                        <p:strVal val="visible"/>
                                      </p:to>
                                    </p:set>
                                    <p:animEffect transition="in" filter="wipe(left)">
                                      <p:cBhvr>
                                        <p:cTn id="46" dur="500"/>
                                        <p:tgtEl>
                                          <p:spTgt spid="1087490">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87490">
                                            <p:txEl>
                                              <p:pRg st="8" end="8"/>
                                            </p:txEl>
                                          </p:spTgt>
                                        </p:tgtEl>
                                        <p:attrNameLst>
                                          <p:attrName>style.visibility</p:attrName>
                                        </p:attrNameLst>
                                      </p:cBhvr>
                                      <p:to>
                                        <p:strVal val="visible"/>
                                      </p:to>
                                    </p:set>
                                    <p:animEffect transition="in" filter="wipe(left)">
                                      <p:cBhvr>
                                        <p:cTn id="51" dur="500"/>
                                        <p:tgtEl>
                                          <p:spTgt spid="1087490">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087490">
                                            <p:txEl>
                                              <p:pRg st="9" end="9"/>
                                            </p:txEl>
                                          </p:spTgt>
                                        </p:tgtEl>
                                        <p:attrNameLst>
                                          <p:attrName>style.visibility</p:attrName>
                                        </p:attrNameLst>
                                      </p:cBhvr>
                                      <p:to>
                                        <p:strVal val="visible"/>
                                      </p:to>
                                    </p:set>
                                    <p:animEffect transition="in" filter="wipe(left)">
                                      <p:cBhvr>
                                        <p:cTn id="56" dur="500"/>
                                        <p:tgtEl>
                                          <p:spTgt spid="108749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7490" grpId="0" build="p"/>
      <p:bldP spid="108749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566738" y="1179513"/>
            <a:ext cx="8166100" cy="432426"/>
          </a:xfrm>
          <a:prstGeom prst="rect">
            <a:avLst/>
          </a:prstGeom>
          <a:noFill/>
          <a:ln w="9525">
            <a:noFill/>
            <a:miter lim="800000"/>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定理</a:t>
            </a:r>
            <a:r>
              <a:rPr kumimoji="1" lang="en-US" altLang="zh-CN"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4.2.2</a:t>
            </a:r>
            <a:r>
              <a:rPr kumimoji="1" lang="en-US" altLang="zh-CN" sz="2600" b="1" i="0" u="none" strike="noStrike" kern="1200" cap="none" spc="0" normalizeH="0" baseline="0" noProof="0" dirty="0">
                <a:ln>
                  <a:noFill/>
                </a:ln>
                <a:solidFill>
                  <a:srgbClr val="E8DED8"/>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设</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是简单平面图</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则</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的最小度</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5</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105475" name="Rectangle 3"/>
          <p:cNvSpPr>
            <a:spLocks noChangeArrowheads="1"/>
          </p:cNvSpPr>
          <p:nvPr/>
        </p:nvSpPr>
        <p:spPr bwMode="auto">
          <a:xfrm>
            <a:off x="566738" y="1685925"/>
            <a:ext cx="8166100" cy="432426"/>
          </a:xfrm>
          <a:prstGeom prst="rect">
            <a:avLst/>
          </a:prstGeom>
          <a:noFill/>
          <a:ln w="9525">
            <a:noFill/>
            <a:miter lim="800000"/>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证    假设</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是</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阶简单平面图。</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105476" name="Rectangle 4"/>
          <p:cNvSpPr>
            <a:spLocks noChangeArrowheads="1"/>
          </p:cNvSpPr>
          <p:nvPr/>
        </p:nvSpPr>
        <p:spPr bwMode="auto">
          <a:xfrm>
            <a:off x="566738" y="2163763"/>
            <a:ext cx="8166100" cy="912558"/>
          </a:xfrm>
          <a:prstGeom prst="rect">
            <a:avLst/>
          </a:prstGeom>
          <a:noFill/>
          <a:ln w="9525">
            <a:noFill/>
            <a:miter lim="800000"/>
          </a:ln>
        </p:spPr>
        <p:txBody>
          <a:bodyPr lIns="0" tIns="0" rIns="0" bIns="0">
            <a:spAutoFit/>
          </a:bodyPr>
          <a:lstStyle/>
          <a:p>
            <a:pPr marL="900430" marR="0" lvl="0" indent="-26670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Blip>
                <a:blip r:embed="rId1"/>
              </a:buBlip>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当</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6</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时</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结论显然成立。</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900430" marR="0" lvl="0" indent="-26670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Blip>
                <a:blip r:embed="rId1"/>
              </a:buBlip>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当</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7</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时</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105477" name="Rectangle 5"/>
          <p:cNvSpPr>
            <a:spLocks noChangeArrowheads="1"/>
          </p:cNvSpPr>
          <p:nvPr/>
        </p:nvSpPr>
        <p:spPr bwMode="auto">
          <a:xfrm>
            <a:off x="566738" y="3051175"/>
            <a:ext cx="8280400" cy="1905000"/>
          </a:xfrm>
          <a:prstGeom prst="rect">
            <a:avLst/>
          </a:prstGeom>
          <a:noFill/>
          <a:ln w="9525">
            <a:noFill/>
            <a:miter lim="800000"/>
          </a:ln>
        </p:spPr>
        <p:txBody>
          <a:bodyPr lIns="0" tIns="0" rIns="0" bIns="0">
            <a:spAutoFit/>
          </a:bodyPr>
          <a:lstStyle/>
          <a:p>
            <a:pPr marL="0" marR="0" lvl="0" indent="63373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假设</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6</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63373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由握手定理可知</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2m =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a:t>
            </a:r>
            <a:r>
              <a:rPr kumimoji="1" lang="en-US" altLang="zh-CN" sz="26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26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=1..n</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d(v</a:t>
            </a:r>
            <a:r>
              <a:rPr kumimoji="1" lang="en-US" altLang="zh-CN" sz="26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i</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6n</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63373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因此</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m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3n</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。这与推论</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4.2.1 “m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3n-6”</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相矛盾。</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63373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所以</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的最小度</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5</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105478" name="Rectangle 6"/>
          <p:cNvSpPr>
            <a:spLocks noChangeArrowheads="1"/>
          </p:cNvSpPr>
          <p:nvPr/>
        </p:nvSpPr>
        <p:spPr bwMode="auto">
          <a:xfrm>
            <a:off x="566738" y="5500688"/>
            <a:ext cx="8166100" cy="476250"/>
          </a:xfrm>
          <a:prstGeom prst="rect">
            <a:avLst/>
          </a:prstGeom>
          <a:noFill/>
          <a:ln w="9525">
            <a:noFill/>
            <a:miter lim="800000"/>
          </a:ln>
        </p:spPr>
        <p:txBody>
          <a:bodyPr lIns="0" tIns="0" rIns="0" bIns="0">
            <a:spAutoFit/>
          </a:bodyPr>
          <a:lstStyle/>
          <a:p>
            <a:pPr marL="0" marR="0" lvl="0" indent="63373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a:ln>
                  <a:noFill/>
                </a:ln>
                <a:solidFill>
                  <a:srgbClr val="0000CC"/>
                </a:solidFill>
                <a:effectLst/>
                <a:uLnTx/>
                <a:uFillTx/>
                <a:latin typeface="Arial" panose="020B0604020202020204" pitchFamily="34" charset="0"/>
                <a:ea typeface="楷体_GB2312" pitchFamily="49" charset="-122"/>
                <a:cs typeface="+mn-cs"/>
              </a:rPr>
              <a:t>定理</a:t>
            </a:r>
            <a:r>
              <a:rPr kumimoji="1" lang="en-US" altLang="zh-CN" sz="2600" b="1" i="0" u="none" strike="noStrike" kern="1200" cap="none" spc="0" normalizeH="0" baseline="0" noProof="0">
                <a:ln>
                  <a:noFill/>
                </a:ln>
                <a:solidFill>
                  <a:srgbClr val="0000CC"/>
                </a:solidFill>
                <a:effectLst/>
                <a:uLnTx/>
                <a:uFillTx/>
                <a:latin typeface="Arial" panose="020B0604020202020204" pitchFamily="34" charset="0"/>
                <a:ea typeface="楷体_GB2312" pitchFamily="49" charset="-122"/>
                <a:cs typeface="+mn-cs"/>
              </a:rPr>
              <a:t>4.2.2</a:t>
            </a:r>
            <a:r>
              <a:rPr kumimoji="1" lang="zh-CN" altLang="en-US" sz="2600" b="1" i="0" u="none" strike="noStrike" kern="1200" cap="none" spc="0" normalizeH="0" baseline="0" noProof="0">
                <a:ln>
                  <a:noFill/>
                </a:ln>
                <a:solidFill>
                  <a:srgbClr val="0000CC"/>
                </a:solidFill>
                <a:effectLst/>
                <a:uLnTx/>
                <a:uFillTx/>
                <a:latin typeface="Arial" panose="020B0604020202020204" pitchFamily="34" charset="0"/>
                <a:ea typeface="楷体_GB2312" pitchFamily="49" charset="-122"/>
                <a:cs typeface="+mn-cs"/>
              </a:rPr>
              <a:t>在图着色理论中占有重要地位。 </a:t>
            </a:r>
            <a:endParaRPr kumimoji="1" lang="zh-CN" altLang="en-US" sz="2600" b="1" i="0" u="none" strike="noStrike" kern="1200" cap="none" spc="0" normalizeH="0" baseline="0" noProof="0">
              <a:ln>
                <a:noFill/>
              </a:ln>
              <a:solidFill>
                <a:srgbClr val="0000CC"/>
              </a:solidFill>
              <a:effectLst/>
              <a:uLnTx/>
              <a:uFillTx/>
              <a:latin typeface="Arial" panose="020B0604020202020204" pitchFamily="34" charset="0"/>
              <a:ea typeface="楷体_GB2312" pitchFamily="49" charset="-122"/>
              <a:cs typeface="+mn-cs"/>
            </a:endParaRPr>
          </a:p>
        </p:txBody>
      </p:sp>
      <p:sp>
        <p:nvSpPr>
          <p:cNvPr id="8" name="标题 7"/>
          <p:cNvSpPr>
            <a:spLocks noGrp="1"/>
          </p:cNvSpPr>
          <p:nvPr>
            <p:ph type="title"/>
          </p:nvPr>
        </p:nvSpPr>
        <p:spPr/>
        <p:txBody>
          <a:bodyPr/>
          <a:lstStyle/>
          <a:p>
            <a:r>
              <a:rPr lang="zh-CN" altLang="en-US" dirty="0"/>
              <a:t>平面图</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538" name="Rectangle 2"/>
          <p:cNvSpPr>
            <a:spLocks noChangeArrowheads="1"/>
          </p:cNvSpPr>
          <p:nvPr/>
        </p:nvSpPr>
        <p:spPr bwMode="auto">
          <a:xfrm>
            <a:off x="617987" y="1854200"/>
            <a:ext cx="6481762" cy="4893647"/>
          </a:xfrm>
          <a:prstGeom prst="rect">
            <a:avLst/>
          </a:prstGeom>
          <a:noFill/>
          <a:ln w="9525">
            <a:noFill/>
            <a:miter lim="800000"/>
          </a:ln>
        </p:spPr>
        <p:txBody>
          <a:bodyPr>
            <a:spAutoFit/>
          </a:bodyPr>
          <a:lstStyle/>
          <a:p>
            <a:pPr marL="0" marR="0" lvl="0" indent="0" algn="l" defTabSz="914400" rtl="0" eaLnBrk="1" fontAlgn="base" latinLnBrk="0" hangingPunct="1">
              <a:lnSpc>
                <a:spcPct val="130000"/>
              </a:lnSpc>
              <a:spcBef>
                <a:spcPct val="1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证（续）：由归纳假设</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G-{u}</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是</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5</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顶点可着色的</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0" marR="0" lvl="0" indent="0" algn="l" defTabSz="914400" rtl="0" eaLnBrk="1" fontAlgn="base" latinLnBrk="0" hangingPunct="1">
              <a:lnSpc>
                <a:spcPct val="130000"/>
              </a:lnSpc>
              <a:spcBef>
                <a:spcPct val="1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设</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2</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3</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4</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5</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是</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G-{u}</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的一个</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5</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顶点可着色图</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若</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d(u)&lt;5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或者与</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u</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邻接的结点没有用完</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5</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种颜色</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则与</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u</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邻接的点数</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4.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显然可对</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u</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着色</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而得到</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G</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的一个</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5</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顶点可着色</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0" marR="0" lvl="0" indent="0" algn="l" defTabSz="914400" rtl="0" eaLnBrk="1" fontAlgn="base" latinLnBrk="0" hangingPunct="1">
              <a:lnSpc>
                <a:spcPct val="130000"/>
              </a:lnSpc>
              <a:spcBef>
                <a:spcPct val="1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若</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d(u)=5,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且邻接结点恰好用完 </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5</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种颜色，设与</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u</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邻接的点</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2</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3</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4</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5</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且不妨设</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sym typeface="Symbol" panose="05050102010706020507" pitchFamily="18" charset="2"/>
              </a:rPr>
              <a:t> </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Garamond" panose="02020404030301010803"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r>
              <a:rPr kumimoji="1" lang="en-US" altLang="zh-CN" sz="2400" b="1" i="0" u="none" strike="noStrike" kern="1200" cap="none" spc="0" normalizeH="0" baseline="0" noProof="0" dirty="0" err="1">
                <a:ln>
                  <a:noFill/>
                </a:ln>
                <a:solidFill>
                  <a:srgbClr val="000000"/>
                </a:solidFill>
                <a:effectLst/>
                <a:uLnTx/>
                <a:uFillTx/>
                <a:latin typeface="Garamond" panose="02020404030301010803"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=1, 2, 3, 4, 5),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用</a:t>
            </a:r>
            <a:r>
              <a:rPr kumimoji="1" lang="en-US" altLang="zh-CN" sz="2400" b="1" i="0" u="none" strike="noStrike" kern="1200" cap="none" spc="0" normalizeH="0" baseline="0" noProof="0" dirty="0" err="1">
                <a:ln>
                  <a:noFill/>
                </a:ln>
                <a:solidFill>
                  <a:srgbClr val="000000"/>
                </a:solidFill>
                <a:effectLst/>
                <a:uLnTx/>
                <a:uFillTx/>
                <a:latin typeface="Garamond" panose="02020404030301010803" pitchFamily="18" charset="0"/>
                <a:ea typeface="宋体" panose="02010600030101010101" pitchFamily="2" charset="-122"/>
                <a:cs typeface="+mn-cs"/>
              </a:rPr>
              <a:t>G</a:t>
            </a:r>
            <a:r>
              <a:rPr kumimoji="1" lang="en-US" altLang="zh-CN" sz="2400" b="1" i="0" u="none" strike="noStrike" kern="1200" cap="none" spc="0" normalizeH="0" baseline="-25000" noProof="0" dirty="0" err="1">
                <a:ln>
                  <a:noFill/>
                </a:ln>
                <a:solidFill>
                  <a:srgbClr val="000000"/>
                </a:solidFill>
                <a:effectLst/>
                <a:uLnTx/>
                <a:uFillTx/>
                <a:latin typeface="Garamond" panose="02020404030301010803" pitchFamily="18" charset="0"/>
                <a:ea typeface="宋体" panose="02010600030101010101" pitchFamily="2" charset="-122"/>
                <a:cs typeface="+mn-cs"/>
              </a:rPr>
              <a:t>ij</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表示由</a:t>
            </a:r>
            <a:r>
              <a:rPr kumimoji="1" lang="en-US" altLang="zh-CN" sz="2400" b="1" i="0" u="none" strike="noStrike" kern="1200" cap="none" spc="0" normalizeH="0" baseline="0" noProof="0" dirty="0" err="1">
                <a:ln>
                  <a:noFill/>
                </a:ln>
                <a:solidFill>
                  <a:srgbClr val="000000"/>
                </a:solidFill>
                <a:effectLst/>
                <a:uLnTx/>
                <a:uFillTx/>
                <a:latin typeface="Garamond" panose="02020404030301010803" pitchFamily="18" charset="0"/>
                <a:ea typeface="宋体" panose="02010600030101010101" pitchFamily="2" charset="-122"/>
                <a:cs typeface="+mn-cs"/>
              </a:rPr>
              <a:t>V</a:t>
            </a:r>
            <a:r>
              <a:rPr kumimoji="1" lang="en-US" altLang="zh-CN" sz="2400" b="1" i="0" u="none" strike="noStrike" kern="1200" cap="none" spc="0" normalizeH="0" baseline="-25000" noProof="0" dirty="0" err="1">
                <a:ln>
                  <a:noFill/>
                </a:ln>
                <a:solidFill>
                  <a:srgbClr val="000000"/>
                </a:solidFill>
                <a:effectLst/>
                <a:uLnTx/>
                <a:uFillTx/>
                <a:latin typeface="Garamond" panose="02020404030301010803" pitchFamily="18" charset="0"/>
                <a:ea typeface="宋体" panose="02010600030101010101" pitchFamily="2" charset="-122"/>
                <a:cs typeface="+mn-cs"/>
              </a:rPr>
              <a:t>i</a:t>
            </a:r>
            <a:r>
              <a:rPr kumimoji="1" lang="en-US" altLang="zh-CN" sz="2400" b="1" i="0" u="none" strike="noStrike" kern="1200" cap="none" spc="0" normalizeH="0" baseline="0" noProof="0" dirty="0" err="1">
                <a:ln>
                  <a:noFill/>
                </a:ln>
                <a:solidFill>
                  <a:srgbClr val="000000"/>
                </a:solidFill>
                <a:effectLst/>
                <a:uLnTx/>
                <a:uFillTx/>
                <a:latin typeface="Garamond" panose="02020404030301010803" pitchFamily="18" charset="0"/>
                <a:ea typeface="宋体" panose="02010600030101010101" pitchFamily="2" charset="-122"/>
                <a:cs typeface="+mn-cs"/>
                <a:sym typeface="Symbol" panose="05050102010706020507" pitchFamily="18" charset="2"/>
              </a:rPr>
              <a:t>V</a:t>
            </a:r>
            <a:r>
              <a:rPr kumimoji="1" lang="en-US" altLang="zh-CN" sz="2400" b="1" i="0" u="none" strike="noStrike" kern="1200" cap="none" spc="0" normalizeH="0" baseline="-25000" noProof="0" dirty="0" err="1">
                <a:ln>
                  <a:noFill/>
                </a:ln>
                <a:solidFill>
                  <a:srgbClr val="000000"/>
                </a:solidFill>
                <a:effectLst/>
                <a:uLnTx/>
                <a:uFillTx/>
                <a:latin typeface="Garamond" panose="02020404030301010803" pitchFamily="18" charset="0"/>
                <a:ea typeface="宋体" panose="02010600030101010101" pitchFamily="2" charset="-122"/>
                <a:cs typeface="+mn-cs"/>
              </a:rPr>
              <a:t>j</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导出的子图，即</a:t>
            </a:r>
            <a:r>
              <a:rPr kumimoji="1" lang="en-US" altLang="zh-CN" sz="2400" b="1" i="0" u="none" strike="noStrike" kern="1200" cap="none" spc="0" normalizeH="0" baseline="0" noProof="0" dirty="0" err="1">
                <a:ln>
                  <a:noFill/>
                </a:ln>
                <a:solidFill>
                  <a:srgbClr val="000000"/>
                </a:solidFill>
                <a:effectLst/>
                <a:uLnTx/>
                <a:uFillTx/>
                <a:latin typeface="Garamond" panose="02020404030301010803" pitchFamily="18" charset="0"/>
                <a:ea typeface="宋体" panose="02010600030101010101" pitchFamily="2" charset="-122"/>
                <a:cs typeface="+mn-cs"/>
              </a:rPr>
              <a:t>G</a:t>
            </a:r>
            <a:r>
              <a:rPr kumimoji="1" lang="en-US" altLang="zh-CN" sz="2400" b="1" i="0" u="none" strike="noStrike" kern="1200" cap="none" spc="0" normalizeH="0" baseline="-25000" noProof="0" dirty="0" err="1">
                <a:ln>
                  <a:noFill/>
                </a:ln>
                <a:solidFill>
                  <a:srgbClr val="000000"/>
                </a:solidFill>
                <a:effectLst/>
                <a:uLnTx/>
                <a:uFillTx/>
                <a:latin typeface="Garamond" panose="02020404030301010803" pitchFamily="18" charset="0"/>
                <a:ea typeface="宋体" panose="02010600030101010101" pitchFamily="2" charset="-122"/>
                <a:cs typeface="+mn-cs"/>
              </a:rPr>
              <a:t>ij</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=G[</a:t>
            </a:r>
            <a:r>
              <a:rPr kumimoji="1" lang="en-US" altLang="zh-CN" sz="2400" b="1" i="0" u="none" strike="noStrike" kern="1200" cap="none" spc="0" normalizeH="0" baseline="0" noProof="0" dirty="0" err="1">
                <a:ln>
                  <a:noFill/>
                </a:ln>
                <a:solidFill>
                  <a:srgbClr val="000000"/>
                </a:solidFill>
                <a:effectLst/>
                <a:uLnTx/>
                <a:uFillTx/>
                <a:latin typeface="Garamond" panose="02020404030301010803" pitchFamily="18" charset="0"/>
                <a:ea typeface="宋体" panose="02010600030101010101" pitchFamily="2" charset="-122"/>
                <a:cs typeface="+mn-cs"/>
              </a:rPr>
              <a:t>V</a:t>
            </a:r>
            <a:r>
              <a:rPr kumimoji="1" lang="en-US" altLang="zh-CN" sz="2400" b="1" i="0" u="none" strike="noStrike" kern="1200" cap="none" spc="0" normalizeH="0" baseline="-25000" noProof="0" dirty="0" err="1">
                <a:ln>
                  <a:noFill/>
                </a:ln>
                <a:solidFill>
                  <a:srgbClr val="000000"/>
                </a:solidFill>
                <a:effectLst/>
                <a:uLnTx/>
                <a:uFillTx/>
                <a:latin typeface="Garamond" panose="02020404030301010803" pitchFamily="18" charset="0"/>
                <a:ea typeface="宋体" panose="02010600030101010101" pitchFamily="2" charset="-122"/>
                <a:cs typeface="+mn-cs"/>
              </a:rPr>
              <a:t>i</a:t>
            </a:r>
            <a:r>
              <a:rPr kumimoji="1" lang="en-US" altLang="zh-CN" sz="2400" b="1" i="0" u="none" strike="noStrike" kern="1200" cap="none" spc="0" normalizeH="0" baseline="0" noProof="0" dirty="0" err="1">
                <a:ln>
                  <a:noFill/>
                </a:ln>
                <a:solidFill>
                  <a:srgbClr val="000000"/>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400" b="1" i="0" u="none" strike="noStrike" kern="1200" cap="none" spc="0" normalizeH="0" baseline="0" noProof="0" dirty="0" err="1">
                <a:ln>
                  <a:noFill/>
                </a:ln>
                <a:solidFill>
                  <a:srgbClr val="000000"/>
                </a:solidFill>
                <a:effectLst/>
                <a:uLnTx/>
                <a:uFillTx/>
                <a:latin typeface="Garamond" panose="02020404030301010803" pitchFamily="18" charset="0"/>
                <a:ea typeface="宋体" panose="02010600030101010101" pitchFamily="2" charset="-122"/>
                <a:cs typeface="+mn-cs"/>
              </a:rPr>
              <a:t>V</a:t>
            </a:r>
            <a:r>
              <a:rPr kumimoji="1" lang="en-US" altLang="zh-CN" sz="2400" b="1" i="0" u="none" strike="noStrike" kern="1200" cap="none" spc="0" normalizeH="0" baseline="-25000" noProof="0" dirty="0" err="1">
                <a:ln>
                  <a:noFill/>
                </a:ln>
                <a:solidFill>
                  <a:srgbClr val="000000"/>
                </a:solidFill>
                <a:effectLst/>
                <a:uLnTx/>
                <a:uFillTx/>
                <a:latin typeface="Garamond" panose="02020404030301010803" pitchFamily="18" charset="0"/>
                <a:ea typeface="宋体" panose="02010600030101010101" pitchFamily="2" charset="-122"/>
                <a:cs typeface="+mn-cs"/>
              </a:rPr>
              <a:t>j</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r>
              <a:rPr kumimoji="1" lang="en-US" altLang="zh-CN" sz="2400" b="1" i="0" u="none" strike="noStrike" kern="1200" cap="none" spc="0" normalizeH="0" baseline="0" noProof="0" dirty="0" err="1">
                <a:ln>
                  <a:noFill/>
                </a:ln>
                <a:solidFill>
                  <a:srgbClr val="000000"/>
                </a:solidFill>
                <a:effectLst/>
                <a:uLnTx/>
                <a:uFillTx/>
                <a:latin typeface="Garamond" panose="02020404030301010803" pitchFamily="18" charset="0"/>
                <a:ea typeface="宋体" panose="02010600030101010101" pitchFamily="2" charset="-122"/>
                <a:cs typeface="+mn-cs"/>
              </a:rPr>
              <a:t>i</a:t>
            </a:r>
            <a:r>
              <a:rPr kumimoji="1" lang="en-US" altLang="zh-CN" sz="2400" b="1" i="0" u="none" strike="noStrike" kern="1200" cap="none" spc="0" normalizeH="0" baseline="0" noProof="0" dirty="0" err="1">
                <a:ln>
                  <a:noFill/>
                </a:ln>
                <a:solidFill>
                  <a:srgbClr val="000000"/>
                </a:solidFill>
                <a:effectLst/>
                <a:uLnTx/>
                <a:uFillTx/>
                <a:latin typeface="Garamond" panose="02020404030301010803" pitchFamily="18" charset="0"/>
                <a:ea typeface="宋体" panose="02010600030101010101" pitchFamily="2" charset="-122"/>
                <a:cs typeface="+mn-cs"/>
                <a:sym typeface="Symbol" panose="05050102010706020507" pitchFamily="18" charset="2"/>
              </a:rPr>
              <a:t></a:t>
            </a:r>
            <a:r>
              <a:rPr kumimoji="1" lang="en-US" altLang="zh-CN" sz="2400" b="1" i="0" u="none" strike="noStrike" kern="1200" cap="none" spc="0" normalizeH="0" baseline="0" noProof="0" dirty="0" err="1">
                <a:ln>
                  <a:noFill/>
                </a:ln>
                <a:solidFill>
                  <a:srgbClr val="000000"/>
                </a:solidFill>
                <a:effectLst/>
                <a:uLnTx/>
                <a:uFillTx/>
                <a:latin typeface="Garamond" panose="02020404030301010803" pitchFamily="18" charset="0"/>
                <a:ea typeface="宋体" panose="02010600030101010101" pitchFamily="2" charset="-122"/>
                <a:cs typeface="+mn-cs"/>
              </a:rPr>
              <a:t>j</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10000"/>
              </a:spcBef>
              <a:spcAft>
                <a:spcPct val="0"/>
              </a:spcAft>
              <a:buClr>
                <a:srgbClr val="89AAD3"/>
              </a:buClr>
              <a:buSzPct val="70000"/>
              <a:buFont typeface="Wingdings" panose="05000000000000000000" pitchFamily="2" charset="2"/>
              <a:buNone/>
              <a:defRPr/>
            </a:pPr>
            <a:endParaRPr kumimoji="1"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endParaRPr>
          </a:p>
        </p:txBody>
      </p:sp>
      <p:graphicFrame>
        <p:nvGraphicFramePr>
          <p:cNvPr id="12290" name="Object 3"/>
          <p:cNvGraphicFramePr>
            <a:graphicFrameLocks noChangeAspect="1"/>
          </p:cNvGraphicFramePr>
          <p:nvPr/>
        </p:nvGraphicFramePr>
        <p:xfrm>
          <a:off x="6908800" y="3892778"/>
          <a:ext cx="2235200" cy="2095500"/>
        </p:xfrm>
        <a:graphic>
          <a:graphicData uri="http://schemas.openxmlformats.org/presentationml/2006/ole">
            <mc:AlternateContent xmlns:mc="http://schemas.openxmlformats.org/markup-compatibility/2006">
              <mc:Choice xmlns:v="urn:schemas-microsoft-com:vml" Requires="v">
                <p:oleObj spid="_x0000_s310309" name="Visio" r:id="rId1" imgW="2348230" imgH="2020570" progId="Visio.Drawing.11">
                  <p:embed/>
                </p:oleObj>
              </mc:Choice>
              <mc:Fallback>
                <p:oleObj name="Visio" r:id="rId1" imgW="2348230" imgH="2020570" progId="Visio.Drawing.11">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800" y="3892778"/>
                        <a:ext cx="2235200" cy="209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2" name="Rectangle 4"/>
          <p:cNvSpPr>
            <a:spLocks noChangeArrowheads="1"/>
          </p:cNvSpPr>
          <p:nvPr/>
        </p:nvSpPr>
        <p:spPr bwMode="auto">
          <a:xfrm>
            <a:off x="708474" y="1179513"/>
            <a:ext cx="8166100" cy="517065"/>
          </a:xfrm>
          <a:prstGeom prst="rect">
            <a:avLst/>
          </a:prstGeom>
          <a:noFill/>
          <a:ln w="9525">
            <a:noFill/>
            <a:miter lim="800000"/>
          </a:ln>
        </p:spPr>
        <p:txBody>
          <a:bodyPr lIns="0" tIns="0" rIns="0" bIns="0">
            <a:spAutoFit/>
          </a:bodyPr>
          <a:lstStyle/>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五色定理：</a:t>
            </a:r>
            <a:r>
              <a:rPr kumimoji="1" lang="zh-CN" altLang="en-US" sz="2800" b="1" i="0" u="none" strike="noStrike" kern="1200" cap="none" spc="0" normalizeH="0" baseline="0" noProof="0" dirty="0">
                <a:ln>
                  <a:noFill/>
                </a:ln>
                <a:solidFill>
                  <a:srgbClr val="E8DED8"/>
                </a:solidFill>
                <a:effectLst/>
                <a:uLnTx/>
                <a:uFillTx/>
                <a:latin typeface="黑体" panose="02010609060101010101" pitchFamily="49" charset="-122"/>
                <a:ea typeface="黑体" panose="02010609060101010101" pitchFamily="49" charset="-122"/>
              </a:rPr>
              <a:t> </a:t>
            </a:r>
            <a:r>
              <a:rPr kumimoji="1"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每一个平面图都是</a:t>
            </a:r>
            <a:r>
              <a:rPr kumimoji="1" lang="en-US" altLang="zh-CN"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5</a:t>
            </a:r>
            <a:r>
              <a:rPr kumimoji="1"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－面可着色的。</a:t>
            </a:r>
            <a:endParaRPr kumimoji="1"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6" name="标题 5"/>
          <p:cNvSpPr>
            <a:spLocks noGrp="1"/>
          </p:cNvSpPr>
          <p:nvPr>
            <p:ph type="title"/>
          </p:nvPr>
        </p:nvSpPr>
        <p:spPr/>
        <p:txBody>
          <a:bodyPr/>
          <a:lstStyle/>
          <a:p>
            <a:r>
              <a:rPr lang="zh-CN" altLang="en-US" dirty="0"/>
              <a:t>面的着色</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89538">
                                            <p:txEl>
                                              <p:pRg st="0" end="0"/>
                                            </p:txEl>
                                          </p:spTgt>
                                        </p:tgtEl>
                                        <p:attrNameLst>
                                          <p:attrName>style.visibility</p:attrName>
                                        </p:attrNameLst>
                                      </p:cBhvr>
                                      <p:to>
                                        <p:strVal val="visible"/>
                                      </p:to>
                                    </p:set>
                                    <p:animEffect transition="in" filter="blinds(horizontal)">
                                      <p:cBhvr>
                                        <p:cTn id="7" dur="500"/>
                                        <p:tgtEl>
                                          <p:spTgt spid="1089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89538">
                                            <p:txEl>
                                              <p:pRg st="1" end="1"/>
                                            </p:txEl>
                                          </p:spTgt>
                                        </p:tgtEl>
                                        <p:attrNameLst>
                                          <p:attrName>style.visibility</p:attrName>
                                        </p:attrNameLst>
                                      </p:cBhvr>
                                      <p:to>
                                        <p:strVal val="visible"/>
                                      </p:to>
                                    </p:set>
                                    <p:animEffect transition="in" filter="blinds(horizontal)">
                                      <p:cBhvr>
                                        <p:cTn id="12" dur="500"/>
                                        <p:tgtEl>
                                          <p:spTgt spid="1089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89538">
                                            <p:txEl>
                                              <p:pRg st="2" end="2"/>
                                            </p:txEl>
                                          </p:spTgt>
                                        </p:tgtEl>
                                        <p:attrNameLst>
                                          <p:attrName>style.visibility</p:attrName>
                                        </p:attrNameLst>
                                      </p:cBhvr>
                                      <p:to>
                                        <p:strVal val="visible"/>
                                      </p:to>
                                    </p:set>
                                    <p:animEffect transition="in" filter="blinds(horizontal)">
                                      <p:cBhvr>
                                        <p:cTn id="17" dur="500"/>
                                        <p:tgtEl>
                                          <p:spTgt spid="10895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2" name="Rectangle 2"/>
          <p:cNvSpPr>
            <a:spLocks noChangeArrowheads="1"/>
          </p:cNvSpPr>
          <p:nvPr/>
        </p:nvSpPr>
        <p:spPr bwMode="auto">
          <a:xfrm>
            <a:off x="274320" y="1720215"/>
            <a:ext cx="7132320" cy="5853910"/>
          </a:xfrm>
          <a:prstGeom prst="rect">
            <a:avLst/>
          </a:prstGeom>
          <a:noFill/>
          <a:ln w="9525">
            <a:noFill/>
            <a:miter lim="800000"/>
          </a:ln>
        </p:spPr>
        <p:txBody>
          <a:bodyPr wrap="square">
            <a:spAutoFit/>
          </a:bodyPr>
          <a:lstStyle/>
          <a:p>
            <a:pPr marL="440055" marR="0" lvl="0" indent="-440055" algn="l" defTabSz="914400" rtl="0" eaLnBrk="1" fontAlgn="base" latinLnBrk="0" hangingPunct="1">
              <a:lnSpc>
                <a:spcPct val="10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证（续）：</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40055" marR="0" lvl="0" indent="-440055" algn="l" defTabSz="914400" rtl="0" eaLnBrk="1" fontAlgn="base" latinLnBrk="0" hangingPunct="1">
              <a:lnSpc>
                <a:spcPct val="100000"/>
              </a:lnSpc>
              <a:spcBef>
                <a:spcPct val="1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① 若</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i</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j</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使</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i</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与</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j</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属于</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ij</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的两个不同的连通分支</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则在</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i</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所在分支中交换颜色</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i</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和</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j</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得到</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G-</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的一个新的</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5</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着色</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其中只有四种颜色分配给</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的邻点</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无颜色</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i</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此时只需给</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着以颜色</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i</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即可</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40055" marR="0" lvl="0" indent="-440055" algn="l" defTabSz="914400" rtl="0" eaLnBrk="1" fontAlgn="base" latinLnBrk="0" hangingPunct="1">
              <a:lnSpc>
                <a:spcPct val="100000"/>
              </a:lnSpc>
              <a:spcBef>
                <a:spcPct val="10000"/>
              </a:spcBef>
              <a:spcAft>
                <a:spcPct val="0"/>
              </a:spcAft>
              <a:buClr>
                <a:srgbClr val="795185"/>
              </a:buClr>
              <a:buSzPct val="60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②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对</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i</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j</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i</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j</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属于</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ij</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的同一个连通分支</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设</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P</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ij</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是</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ij</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中的</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i</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j</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路</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不失一般性，设</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i</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=1,</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j</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=3,</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并将圈</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1</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13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3</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记为</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40055" marR="0" lvl="0" indent="-440055" algn="l" defTabSz="914400" rtl="0" eaLnBrk="1" fontAlgn="base" latinLnBrk="0" hangingPunct="1">
              <a:lnSpc>
                <a:spcPct val="100000"/>
              </a:lnSpc>
              <a:spcBef>
                <a:spcPct val="10000"/>
              </a:spcBef>
              <a:spcAft>
                <a:spcPct val="0"/>
              </a:spcAft>
              <a:buClr>
                <a:srgbClr val="795185"/>
              </a:buClr>
              <a:buSzPct val="60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 C</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分隔</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和</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4</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即</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int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4</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ext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40055" marR="0" lvl="0" indent="-440055" algn="l" defTabSz="914400" rtl="0" eaLnBrk="1" fontAlgn="base" latinLnBrk="0" hangingPunct="1">
              <a:lnSpc>
                <a:spcPct val="100000"/>
              </a:lnSpc>
              <a:spcBef>
                <a:spcPct val="10000"/>
              </a:spcBef>
              <a:spcAft>
                <a:spcPct val="0"/>
              </a:spcAft>
              <a:buClr>
                <a:srgbClr val="795185"/>
              </a:buClr>
              <a:buSzPct val="60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封闭回路把</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和</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4</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5</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分割在不同的连通支，</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40055" lvl="0" indent="-440055">
              <a:spcBef>
                <a:spcPct val="10000"/>
              </a:spcBef>
              <a:buClr>
                <a:srgbClr val="795185"/>
              </a:buClr>
              <a:buSzPct val="60000"/>
              <a:defRPr/>
            </a:pPr>
            <a:r>
              <a:rPr lang="en-US" altLang="zh-CN" i="1" dirty="0">
                <a:solidFill>
                  <a:srgbClr val="000000"/>
                </a:solidFill>
                <a:latin typeface="Times New Roman" panose="02020603050405020304" pitchFamily="18" charset="0"/>
                <a:cs typeface="Times New Roman" panose="02020603050405020304" pitchFamily="18" charset="0"/>
              </a:rPr>
              <a:t>       v</a:t>
            </a:r>
            <a:r>
              <a:rPr lang="en-US" altLang="zh-CN" i="1" baseline="-25000" dirty="0">
                <a:solidFill>
                  <a:srgbClr val="000000"/>
                </a:solidFill>
                <a:latin typeface="Times New Roman" panose="02020603050405020304" pitchFamily="18" charset="0"/>
                <a:cs typeface="Times New Roman" panose="02020603050405020304" pitchFamily="18" charset="0"/>
              </a:rPr>
              <a:t>2</a:t>
            </a:r>
            <a:r>
              <a:rPr lang="zh-CN" altLang="en-US" dirty="0">
                <a:solidFill>
                  <a:srgbClr val="000000"/>
                </a:solidFill>
                <a:latin typeface="Times New Roman" panose="02020603050405020304" pitchFamily="18" charset="0"/>
                <a:cs typeface="Times New Roman" panose="02020603050405020304" pitchFamily="18" charset="0"/>
              </a:rPr>
              <a:t>和</a:t>
            </a:r>
            <a:r>
              <a:rPr lang="en-US" altLang="zh-CN" i="1" dirty="0">
                <a:solidFill>
                  <a:srgbClr val="000000"/>
                </a:solidFill>
                <a:latin typeface="Times New Roman" panose="02020603050405020304" pitchFamily="18" charset="0"/>
                <a:cs typeface="Times New Roman" panose="02020603050405020304" pitchFamily="18" charset="0"/>
              </a:rPr>
              <a:t>v</a:t>
            </a:r>
            <a:r>
              <a:rPr lang="en-US" altLang="zh-CN" i="1" baseline="-25000" dirty="0">
                <a:solidFill>
                  <a:srgbClr val="000000"/>
                </a:solidFill>
                <a:latin typeface="Times New Roman" panose="02020603050405020304" pitchFamily="18" charset="0"/>
                <a:cs typeface="Times New Roman" panose="02020603050405020304" pitchFamily="18" charset="0"/>
              </a:rPr>
              <a:t>4</a:t>
            </a:r>
            <a:r>
              <a:rPr lang="zh-CN" altLang="en-US" dirty="0">
                <a:solidFill>
                  <a:srgbClr val="000000"/>
                </a:solidFill>
                <a:latin typeface="Times New Roman" panose="02020603050405020304" pitchFamily="18" charset="0"/>
                <a:cs typeface="Times New Roman" panose="02020603050405020304" pitchFamily="18" charset="0"/>
              </a:rPr>
              <a:t>之间不可能有通路，否则与平面图矛盾</a:t>
            </a:r>
            <a:endParaRPr lang="en-US" altLang="zh-CN" dirty="0">
              <a:solidFill>
                <a:srgbClr val="000000"/>
              </a:solidFill>
              <a:latin typeface="Times New Roman" panose="02020603050405020304" pitchFamily="18" charset="0"/>
              <a:cs typeface="Times New Roman" panose="02020603050405020304" pitchFamily="18" charset="0"/>
            </a:endParaRPr>
          </a:p>
          <a:p>
            <a:pPr marL="440055" lvl="0" indent="-440055">
              <a:spcBef>
                <a:spcPct val="10000"/>
              </a:spcBef>
              <a:buClr>
                <a:srgbClr val="795185"/>
              </a:buClr>
              <a:buSzPct val="60000"/>
              <a:defRPr/>
            </a:pPr>
            <a:r>
              <a:rPr lang="en-US" altLang="zh-CN" dirty="0">
                <a:solidFill>
                  <a:srgbClr val="000000"/>
                </a:solidFill>
                <a:latin typeface="Times New Roman" panose="02020603050405020304" pitchFamily="18" charset="0"/>
                <a:cs typeface="Times New Roman" panose="02020603050405020304" pitchFamily="18" charset="0"/>
              </a:rPr>
              <a:t>      </a:t>
            </a:r>
            <a:r>
              <a:rPr lang="zh-CN" altLang="en-US" dirty="0">
                <a:solidFill>
                  <a:srgbClr val="000000"/>
                </a:solidFill>
                <a:latin typeface="Times New Roman" panose="02020603050405020304" pitchFamily="18" charset="0"/>
                <a:cs typeface="Times New Roman" panose="02020603050405020304" pitchFamily="18" charset="0"/>
              </a:rPr>
              <a:t>将</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所在连通支各结点的</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4</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颜色对换，此时</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着以</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4</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，于是可令</a:t>
            </a:r>
            <a:r>
              <a:rPr kumimoji="1" lang="en-US" altLang="zh-CN" sz="24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着以</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从而使</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G</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0</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可以</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5</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着色</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40055" marR="0" lvl="0" indent="-440055" algn="l" defTabSz="914400" rtl="0" eaLnBrk="1" fontAlgn="base" latinLnBrk="0" hangingPunct="1">
              <a:lnSpc>
                <a:spcPct val="90000"/>
              </a:lnSpc>
              <a:spcBef>
                <a:spcPct val="10000"/>
              </a:spcBef>
              <a:spcAft>
                <a:spcPct val="0"/>
              </a:spcAft>
              <a:buClr>
                <a:srgbClr val="795185"/>
              </a:buClr>
              <a:buSzPct val="60000"/>
              <a:buFont typeface="Wingdings" panose="05000000000000000000" pitchFamily="2" charset="2"/>
              <a:buNone/>
              <a:defRPr/>
            </a:pP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40055" marR="0" lvl="0" indent="-440055" algn="l" defTabSz="914400" rtl="0" eaLnBrk="1" fontAlgn="base" latinLnBrk="0" hangingPunct="1">
              <a:lnSpc>
                <a:spcPct val="90000"/>
              </a:lnSpc>
              <a:spcBef>
                <a:spcPct val="10000"/>
              </a:spcBef>
              <a:spcAft>
                <a:spcPct val="0"/>
              </a:spcAft>
              <a:buClr>
                <a:srgbClr val="795185"/>
              </a:buClr>
              <a:buSzPct val="60000"/>
              <a:buFont typeface="Wingdings" panose="05000000000000000000" pitchFamily="2" charset="2"/>
              <a:buNone/>
              <a:defRPr/>
            </a:pP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graphicFrame>
        <p:nvGraphicFramePr>
          <p:cNvPr id="13314" name="Object 3"/>
          <p:cNvGraphicFramePr>
            <a:graphicFrameLocks noChangeAspect="1"/>
          </p:cNvGraphicFramePr>
          <p:nvPr/>
        </p:nvGraphicFramePr>
        <p:xfrm>
          <a:off x="6908800" y="3922533"/>
          <a:ext cx="2235200" cy="2095500"/>
        </p:xfrm>
        <a:graphic>
          <a:graphicData uri="http://schemas.openxmlformats.org/presentationml/2006/ole">
            <mc:AlternateContent xmlns:mc="http://schemas.openxmlformats.org/markup-compatibility/2006">
              <mc:Choice xmlns:v="urn:schemas-microsoft-com:vml" Requires="v">
                <p:oleObj spid="_x0000_s311335" name="Visio" r:id="rId1" imgW="2348230" imgH="2020570" progId="Visio.Drawing.11">
                  <p:embed/>
                </p:oleObj>
              </mc:Choice>
              <mc:Fallback>
                <p:oleObj name="Visio" r:id="rId1" imgW="2348230" imgH="2020570" progId="Visio.Drawing.11">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800" y="3922533"/>
                        <a:ext cx="2235200" cy="209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6" name="Rectangle 4"/>
          <p:cNvSpPr>
            <a:spLocks noChangeArrowheads="1"/>
          </p:cNvSpPr>
          <p:nvPr/>
        </p:nvSpPr>
        <p:spPr bwMode="auto">
          <a:xfrm>
            <a:off x="431800" y="1180465"/>
            <a:ext cx="8166100" cy="465705"/>
          </a:xfrm>
          <a:prstGeom prst="rect">
            <a:avLst/>
          </a:prstGeom>
          <a:noFill/>
          <a:ln w="9525">
            <a:noFill/>
            <a:miter lim="800000"/>
          </a:ln>
        </p:spPr>
        <p:txBody>
          <a:bodyPr lIns="0" tIns="0" rIns="0" bIns="0">
            <a:spAutoFit/>
          </a:bodyPr>
          <a:lstStyle/>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五色定理</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每一个平面图都是</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5</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－面可着色的。</a:t>
            </a:r>
            <a:endPar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7" name="标题 5"/>
          <p:cNvSpPr>
            <a:spLocks noGrp="1"/>
          </p:cNvSpPr>
          <p:nvPr>
            <p:ph type="title"/>
          </p:nvPr>
        </p:nvSpPr>
        <p:spPr/>
        <p:txBody>
          <a:bodyPr/>
          <a:lstStyle/>
          <a:p>
            <a:r>
              <a:rPr lang="zh-CN" altLang="en-US" dirty="0"/>
              <a:t>面的着色</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90562">
                                            <p:txEl>
                                              <p:pRg st="1" end="1"/>
                                            </p:txEl>
                                          </p:spTgt>
                                        </p:tgtEl>
                                        <p:attrNameLst>
                                          <p:attrName>style.visibility</p:attrName>
                                        </p:attrNameLst>
                                      </p:cBhvr>
                                      <p:to>
                                        <p:strVal val="visible"/>
                                      </p:to>
                                    </p:set>
                                    <p:animEffect transition="in" filter="blinds(horizontal)">
                                      <p:cBhvr>
                                        <p:cTn id="7" dur="500"/>
                                        <p:tgtEl>
                                          <p:spTgt spid="109056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90562">
                                            <p:txEl>
                                              <p:pRg st="2" end="2"/>
                                            </p:txEl>
                                          </p:spTgt>
                                        </p:tgtEl>
                                        <p:attrNameLst>
                                          <p:attrName>style.visibility</p:attrName>
                                        </p:attrNameLst>
                                      </p:cBhvr>
                                      <p:to>
                                        <p:strVal val="visible"/>
                                      </p:to>
                                    </p:set>
                                    <p:animEffect transition="in" filter="blinds(horizontal)">
                                      <p:cBhvr>
                                        <p:cTn id="12" dur="500"/>
                                        <p:tgtEl>
                                          <p:spTgt spid="109056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90562">
                                            <p:txEl>
                                              <p:pRg st="3" end="3"/>
                                            </p:txEl>
                                          </p:spTgt>
                                        </p:tgtEl>
                                        <p:attrNameLst>
                                          <p:attrName>style.visibility</p:attrName>
                                        </p:attrNameLst>
                                      </p:cBhvr>
                                      <p:to>
                                        <p:strVal val="visible"/>
                                      </p:to>
                                    </p:set>
                                    <p:animEffect transition="in" filter="blinds(horizontal)">
                                      <p:cBhvr>
                                        <p:cTn id="17" dur="500"/>
                                        <p:tgtEl>
                                          <p:spTgt spid="109056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90562">
                                            <p:txEl>
                                              <p:pRg st="4" end="4"/>
                                            </p:txEl>
                                          </p:spTgt>
                                        </p:tgtEl>
                                        <p:attrNameLst>
                                          <p:attrName>style.visibility</p:attrName>
                                        </p:attrNameLst>
                                      </p:cBhvr>
                                      <p:to>
                                        <p:strVal val="visible"/>
                                      </p:to>
                                    </p:set>
                                    <p:animEffect transition="in" filter="blinds(horizontal)">
                                      <p:cBhvr>
                                        <p:cTn id="22" dur="500"/>
                                        <p:tgtEl>
                                          <p:spTgt spid="109056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90562">
                                            <p:txEl>
                                              <p:pRg st="5" end="5"/>
                                            </p:txEl>
                                          </p:spTgt>
                                        </p:tgtEl>
                                        <p:attrNameLst>
                                          <p:attrName>style.visibility</p:attrName>
                                        </p:attrNameLst>
                                      </p:cBhvr>
                                      <p:to>
                                        <p:strVal val="visible"/>
                                      </p:to>
                                    </p:set>
                                    <p:animEffect transition="in" filter="blinds(horizontal)">
                                      <p:cBhvr>
                                        <p:cTn id="27" dur="500"/>
                                        <p:tgtEl>
                                          <p:spTgt spid="109056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90562">
                                            <p:txEl>
                                              <p:pRg st="6" end="6"/>
                                            </p:txEl>
                                          </p:spTgt>
                                        </p:tgtEl>
                                        <p:attrNameLst>
                                          <p:attrName>style.visibility</p:attrName>
                                        </p:attrNameLst>
                                      </p:cBhvr>
                                      <p:to>
                                        <p:strVal val="visible"/>
                                      </p:to>
                                    </p:set>
                                    <p:animEffect transition="in" filter="blinds(horizontal)">
                                      <p:cBhvr>
                                        <p:cTn id="32" dur="500"/>
                                        <p:tgtEl>
                                          <p:spTgt spid="10905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610" name="Rectangle 2"/>
          <p:cNvSpPr>
            <a:spLocks noChangeArrowheads="1"/>
          </p:cNvSpPr>
          <p:nvPr/>
        </p:nvSpPr>
        <p:spPr bwMode="auto">
          <a:xfrm>
            <a:off x="542357" y="2319661"/>
            <a:ext cx="8189912" cy="3973395"/>
          </a:xfrm>
          <a:prstGeom prst="rect">
            <a:avLst/>
          </a:prstGeom>
          <a:noFill/>
          <a:ln w="9525">
            <a:noFill/>
            <a:miter lim="800000"/>
          </a:ln>
        </p:spPr>
        <p:txBody>
          <a:bodyPr>
            <a:spAutoFit/>
          </a:bodyPr>
          <a:lstStyle/>
          <a:p>
            <a:pPr marL="440055" marR="0" lvl="0" indent="-440055" algn="l" defTabSz="914400" rtl="0" eaLnBrk="1" fontAlgn="base" latinLnBrk="0" hangingPunct="1">
              <a:lnSpc>
                <a:spcPct val="130000"/>
              </a:lnSpc>
              <a:spcBef>
                <a:spcPct val="2000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证明</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40055" marR="0" lvl="0" indent="-440055" algn="l" defTabSz="914400" rtl="0" eaLnBrk="1" fontAlgn="base" latinLnBrk="0" hangingPunct="1">
              <a:lnSpc>
                <a:spcPct val="130000"/>
              </a:lnSpc>
              <a:spcBef>
                <a:spcPct val="0"/>
              </a:spcBef>
              <a:spcAft>
                <a:spcPct val="0"/>
              </a:spcAft>
              <a:buClrTx/>
              <a:buSzTx/>
              <a:buFontTx/>
              <a:buNone/>
              <a:defRPr/>
            </a:pP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3-正则平面图是指每个结点的度都是3的平面图</a:t>
            </a:r>
            <a:endPar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40055" marR="0" lvl="0" indent="-440055" algn="l" defTabSz="914400" rtl="0" eaLnBrk="1" fontAlgn="base" latinLnBrk="0" hangingPunct="1">
              <a:lnSpc>
                <a:spcPct val="130000"/>
              </a:lnSpc>
              <a:spcBef>
                <a:spcPct val="0"/>
              </a:spcBef>
              <a:spcAft>
                <a:spcPct val="0"/>
              </a:spcAft>
              <a:buClrTx/>
              <a:buSzTx/>
              <a:buFontTx/>
              <a:buNone/>
              <a:defRPr/>
            </a:pP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 </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任何一个平面图G，如果存在度为1的结点v, </a:t>
            </a:r>
            <a:endPar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40055" marR="0" lvl="0" indent="-440055" algn="l" defTabSz="914400" rtl="0" eaLnBrk="1" fontAlgn="base" latinLnBrk="0" hangingPunct="1">
              <a:lnSpc>
                <a:spcPct val="130000"/>
              </a:lnSpc>
              <a:spcBef>
                <a:spcPct val="0"/>
              </a:spcBef>
              <a:spcAft>
                <a:spcPct val="0"/>
              </a:spcAft>
              <a:buClrTx/>
              <a:buSzTx/>
              <a:buFontTx/>
              <a:buNone/>
              <a:defRPr/>
            </a:pP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则它一定处于某个域的内部，移去v 并不影响</a:t>
            </a:r>
            <a:endPar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40055" marR="0" lvl="0" indent="-440055" algn="l" defTabSz="914400" rtl="0" eaLnBrk="1" fontAlgn="base" latinLnBrk="0" hangingPunct="1">
              <a:lnSpc>
                <a:spcPct val="130000"/>
              </a:lnSpc>
              <a:spcBef>
                <a:spcPct val="0"/>
              </a:spcBef>
              <a:spcAft>
                <a:spcPct val="0"/>
              </a:spcAft>
              <a:buClrTx/>
              <a:buSzTx/>
              <a:buFontTx/>
              <a:buNone/>
              <a:defRPr/>
            </a:pP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这个域的染色</a:t>
            </a:r>
            <a:endPar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40055" marR="0" lvl="0" indent="-440055" algn="l" defTabSz="914400" rtl="0" eaLnBrk="1" fontAlgn="base" latinLnBrk="0" hangingPunct="1">
              <a:lnSpc>
                <a:spcPct val="130000"/>
              </a:lnSpc>
              <a:spcBef>
                <a:spcPct val="0"/>
              </a:spcBef>
              <a:spcAft>
                <a:spcPct val="0"/>
              </a:spcAft>
              <a:buClrTx/>
              <a:buSzTx/>
              <a:buFontTx/>
              <a:buNone/>
              <a:defRPr/>
            </a:pP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 </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如果存在度为2的结点v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删去v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及其关联</a:t>
            </a: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的</a:t>
            </a:r>
            <a:endPar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40055" marR="0" lvl="0" indent="-440055" algn="l" defTabSz="914400" rtl="0" eaLnBrk="1" fontAlgn="base" latinLnBrk="0" hangingPunct="1">
              <a:lnSpc>
                <a:spcPct val="130000"/>
              </a:lnSpc>
              <a:spcBef>
                <a:spcPct val="0"/>
              </a:spcBef>
              <a:spcAft>
                <a:spcPct val="0"/>
              </a:spcAft>
              <a:buClrTx/>
              <a:buSzTx/>
              <a:buFontTx/>
              <a:buNone/>
              <a:defRPr/>
            </a:pP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j</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k</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同时增加一条边(v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j</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k</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endPar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40055" marR="0" lvl="0" indent="-440055" algn="l" defTabSz="914400" rtl="0" eaLnBrk="1" fontAlgn="base" latinLnBrk="0" hangingPunct="1">
              <a:lnSpc>
                <a:spcPct val="130000"/>
              </a:lnSpc>
              <a:spcBef>
                <a:spcPct val="0"/>
              </a:spcBef>
              <a:spcAft>
                <a:spcPct val="0"/>
              </a:spcAft>
              <a:buClrTx/>
              <a:buSzTx/>
              <a:buFontTx/>
              <a:buNone/>
              <a:defRPr/>
            </a:pP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也不会影响域的染色</a:t>
            </a:r>
            <a:endPar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07523" name="Rectangle 3"/>
          <p:cNvSpPr>
            <a:spLocks noChangeArrowheads="1"/>
          </p:cNvSpPr>
          <p:nvPr/>
        </p:nvSpPr>
        <p:spPr bwMode="auto">
          <a:xfrm>
            <a:off x="647015" y="1223963"/>
            <a:ext cx="8166100" cy="982770"/>
          </a:xfrm>
          <a:prstGeom prst="rect">
            <a:avLst/>
          </a:prstGeom>
          <a:noFill/>
          <a:ln w="9525">
            <a:noFill/>
            <a:miter lim="800000"/>
          </a:ln>
        </p:spPr>
        <p:txBody>
          <a:bodyPr lIns="0" tIns="0" rIns="0" bIns="0">
            <a:spAutoFit/>
          </a:bodyPr>
          <a:lstStyle/>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定理</a:t>
            </a:r>
            <a:r>
              <a:rPr kumimoji="1" lang="en-US" altLang="zh-CN" sz="28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4.5.4</a:t>
            </a:r>
            <a:r>
              <a:rPr kumimoji="1"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若任何一个</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3-</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正则平面图的域可</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4</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着色，  </a:t>
            </a:r>
            <a:endPar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则任意平面图的域也可以</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4</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着色</a:t>
            </a:r>
            <a:endPar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6" name="标题 5"/>
          <p:cNvSpPr>
            <a:spLocks noGrp="1"/>
          </p:cNvSpPr>
          <p:nvPr>
            <p:ph type="title"/>
          </p:nvPr>
        </p:nvSpPr>
        <p:spPr/>
        <p:txBody>
          <a:bodyPr/>
          <a:lstStyle/>
          <a:p>
            <a:r>
              <a:rPr lang="zh-CN" altLang="en-US" dirty="0"/>
              <a:t>面的着色</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92610">
                                            <p:txEl>
                                              <p:pRg st="0" end="0"/>
                                            </p:txEl>
                                          </p:spTgt>
                                        </p:tgtEl>
                                        <p:attrNameLst>
                                          <p:attrName>style.visibility</p:attrName>
                                        </p:attrNameLst>
                                      </p:cBhvr>
                                      <p:to>
                                        <p:strVal val="visible"/>
                                      </p:to>
                                    </p:set>
                                    <p:animEffect transition="in" filter="blinds(horizontal)">
                                      <p:cBhvr>
                                        <p:cTn id="7" dur="500"/>
                                        <p:tgtEl>
                                          <p:spTgt spid="10926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92610">
                                            <p:txEl>
                                              <p:pRg st="1" end="1"/>
                                            </p:txEl>
                                          </p:spTgt>
                                        </p:tgtEl>
                                        <p:attrNameLst>
                                          <p:attrName>style.visibility</p:attrName>
                                        </p:attrNameLst>
                                      </p:cBhvr>
                                      <p:to>
                                        <p:strVal val="visible"/>
                                      </p:to>
                                    </p:set>
                                    <p:animEffect transition="in" filter="blinds(horizontal)">
                                      <p:cBhvr>
                                        <p:cTn id="12" dur="500"/>
                                        <p:tgtEl>
                                          <p:spTgt spid="1092610">
                                            <p:txEl>
                                              <p:pRg st="1" end="1"/>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092610">
                                            <p:txEl>
                                              <p:pRg st="2" end="2"/>
                                            </p:txEl>
                                          </p:spTgt>
                                        </p:tgtEl>
                                        <p:attrNameLst>
                                          <p:attrName>style.visibility</p:attrName>
                                        </p:attrNameLst>
                                      </p:cBhvr>
                                      <p:to>
                                        <p:strVal val="visible"/>
                                      </p:to>
                                    </p:set>
                                    <p:animEffect transition="in" filter="blinds(horizontal)">
                                      <p:cBhvr>
                                        <p:cTn id="16" dur="500"/>
                                        <p:tgtEl>
                                          <p:spTgt spid="1092610">
                                            <p:txEl>
                                              <p:pRg st="2" end="2"/>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1092610">
                                            <p:txEl>
                                              <p:pRg st="3" end="3"/>
                                            </p:txEl>
                                          </p:spTgt>
                                        </p:tgtEl>
                                        <p:attrNameLst>
                                          <p:attrName>style.visibility</p:attrName>
                                        </p:attrNameLst>
                                      </p:cBhvr>
                                      <p:to>
                                        <p:strVal val="visible"/>
                                      </p:to>
                                    </p:set>
                                    <p:animEffect transition="in" filter="blinds(horizontal)">
                                      <p:cBhvr>
                                        <p:cTn id="20" dur="500"/>
                                        <p:tgtEl>
                                          <p:spTgt spid="1092610">
                                            <p:txEl>
                                              <p:pRg st="3" end="3"/>
                                            </p:txEl>
                                          </p:spTgt>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1092610">
                                            <p:txEl>
                                              <p:pRg st="4" end="4"/>
                                            </p:txEl>
                                          </p:spTgt>
                                        </p:tgtEl>
                                        <p:attrNameLst>
                                          <p:attrName>style.visibility</p:attrName>
                                        </p:attrNameLst>
                                      </p:cBhvr>
                                      <p:to>
                                        <p:strVal val="visible"/>
                                      </p:to>
                                    </p:set>
                                    <p:animEffect transition="in" filter="blinds(horizontal)">
                                      <p:cBhvr>
                                        <p:cTn id="24" dur="500"/>
                                        <p:tgtEl>
                                          <p:spTgt spid="1092610">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092610">
                                            <p:txEl>
                                              <p:pRg st="5" end="5"/>
                                            </p:txEl>
                                          </p:spTgt>
                                        </p:tgtEl>
                                        <p:attrNameLst>
                                          <p:attrName>style.visibility</p:attrName>
                                        </p:attrNameLst>
                                      </p:cBhvr>
                                      <p:to>
                                        <p:strVal val="visible"/>
                                      </p:to>
                                    </p:set>
                                    <p:animEffect transition="in" filter="blinds(horizontal)">
                                      <p:cBhvr>
                                        <p:cTn id="29" dur="500"/>
                                        <p:tgtEl>
                                          <p:spTgt spid="1092610">
                                            <p:txEl>
                                              <p:pRg st="5" end="5"/>
                                            </p:txEl>
                                          </p:spTgt>
                                        </p:tgtEl>
                                      </p:cBhvr>
                                    </p:animEffect>
                                  </p:childTnLst>
                                </p:cTn>
                              </p:par>
                            </p:childTnLst>
                          </p:cTn>
                        </p:par>
                        <p:par>
                          <p:cTn id="30" fill="hold">
                            <p:stCondLst>
                              <p:cond delay="500"/>
                            </p:stCondLst>
                            <p:childTnLst>
                              <p:par>
                                <p:cTn id="31" presetID="3" presetClass="entr" presetSubtype="10" fill="hold" nodeType="afterEffect">
                                  <p:stCondLst>
                                    <p:cond delay="0"/>
                                  </p:stCondLst>
                                  <p:childTnLst>
                                    <p:set>
                                      <p:cBhvr>
                                        <p:cTn id="32" dur="1" fill="hold">
                                          <p:stCondLst>
                                            <p:cond delay="0"/>
                                          </p:stCondLst>
                                        </p:cTn>
                                        <p:tgtEl>
                                          <p:spTgt spid="1092610">
                                            <p:txEl>
                                              <p:pRg st="6" end="6"/>
                                            </p:txEl>
                                          </p:spTgt>
                                        </p:tgtEl>
                                        <p:attrNameLst>
                                          <p:attrName>style.visibility</p:attrName>
                                        </p:attrNameLst>
                                      </p:cBhvr>
                                      <p:to>
                                        <p:strVal val="visible"/>
                                      </p:to>
                                    </p:set>
                                    <p:animEffect transition="in" filter="blinds(horizontal)">
                                      <p:cBhvr>
                                        <p:cTn id="33" dur="500"/>
                                        <p:tgtEl>
                                          <p:spTgt spid="1092610">
                                            <p:txEl>
                                              <p:pRg st="6" end="6"/>
                                            </p:txEl>
                                          </p:spTgt>
                                        </p:tgtEl>
                                      </p:cBhvr>
                                    </p:animEffect>
                                  </p:childTnLst>
                                </p:cTn>
                              </p:par>
                            </p:childTnLst>
                          </p:cTn>
                        </p:par>
                        <p:par>
                          <p:cTn id="34" fill="hold">
                            <p:stCondLst>
                              <p:cond delay="1000"/>
                            </p:stCondLst>
                            <p:childTnLst>
                              <p:par>
                                <p:cTn id="35" presetID="3" presetClass="entr" presetSubtype="10" fill="hold" nodeType="afterEffect">
                                  <p:stCondLst>
                                    <p:cond delay="0"/>
                                  </p:stCondLst>
                                  <p:childTnLst>
                                    <p:set>
                                      <p:cBhvr>
                                        <p:cTn id="36" dur="1" fill="hold">
                                          <p:stCondLst>
                                            <p:cond delay="0"/>
                                          </p:stCondLst>
                                        </p:cTn>
                                        <p:tgtEl>
                                          <p:spTgt spid="1092610">
                                            <p:txEl>
                                              <p:pRg st="7" end="7"/>
                                            </p:txEl>
                                          </p:spTgt>
                                        </p:tgtEl>
                                        <p:attrNameLst>
                                          <p:attrName>style.visibility</p:attrName>
                                        </p:attrNameLst>
                                      </p:cBhvr>
                                      <p:to>
                                        <p:strVal val="visible"/>
                                      </p:to>
                                    </p:set>
                                    <p:animEffect transition="in" filter="blinds(horizontal)">
                                      <p:cBhvr>
                                        <p:cTn id="37" dur="500"/>
                                        <p:tgtEl>
                                          <p:spTgt spid="10926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587143" y="2484438"/>
            <a:ext cx="6254750" cy="3453253"/>
          </a:xfrm>
          <a:prstGeom prst="rect">
            <a:avLst/>
          </a:prstGeom>
          <a:noFill/>
          <a:ln w="9525">
            <a:noFill/>
            <a:miter lim="800000"/>
          </a:ln>
        </p:spPr>
        <p:txBody>
          <a:bodyPr>
            <a:spAutoFit/>
          </a:bodyPr>
          <a:lstStyle/>
          <a:p>
            <a:pPr marL="440055" marR="0" lvl="0" indent="-440055" algn="l" defTabSz="914400" rtl="0" eaLnBrk="1" fontAlgn="base" latinLnBrk="0" hangingPunct="1">
              <a:lnSpc>
                <a:spcPct val="130000"/>
              </a:lnSpc>
              <a:spcBef>
                <a:spcPct val="20000"/>
              </a:spcBef>
              <a:spcAft>
                <a:spcPct val="0"/>
              </a:spcAft>
              <a:buClr>
                <a:srgbClr val="89AAD3"/>
              </a:buClr>
              <a:buSzPct val="70000"/>
              <a:buFont typeface="Wingdings" panose="05000000000000000000" pitchFamily="2" charset="2"/>
              <a:buNone/>
              <a:defRPr/>
            </a:pP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证明（续）</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30000"/>
              </a:lnSpc>
              <a:spcBef>
                <a:spcPct val="0"/>
              </a:spcBef>
              <a:spcAft>
                <a:spcPct val="0"/>
              </a:spcAft>
              <a:buClrTx/>
              <a:buSzTx/>
              <a:buFontTx/>
              <a:buNone/>
              <a:defRPr/>
            </a:pP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如果存在结点</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,满足</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≥4。它关联</a:t>
            </a: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于边e</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k</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,设这些边依次环绕于v</a:t>
            </a: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endPar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30000"/>
              </a:lnSpc>
              <a:spcBef>
                <a:spcPct val="0"/>
              </a:spcBef>
              <a:spcAft>
                <a:spcPct val="0"/>
              </a:spcAft>
              <a:buClrTx/>
              <a:buSzTx/>
              <a:buFontTx/>
              <a:buNone/>
              <a:defRPr/>
            </a:pP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我们对应每一条</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a:t>
            </a:r>
            <a:r>
              <a:rPr kumimoji="1" lang="zh-CN" altLang="zh-CN" b="1" i="1"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构造一个新结点</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1"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,然后移去</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,并加入新的边(</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1"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k</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endPar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30000"/>
              </a:lnSpc>
              <a:spcBef>
                <a:spcPct val="0"/>
              </a:spcBef>
              <a:spcAft>
                <a:spcPct val="0"/>
              </a:spcAft>
              <a:buClrTx/>
              <a:buSzTx/>
              <a:buFontTx/>
              <a:buNone/>
              <a:defRPr/>
            </a:pP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新加入的每一个结点的度为3</a:t>
            </a:r>
            <a:endPar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lvl="0">
              <a:lnSpc>
                <a:spcPct val="130000"/>
              </a:lnSpc>
              <a:defRPr/>
            </a:pP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即图G转化为3-正则平面图</a:t>
            </a:r>
            <a:r>
              <a:rPr lang="zh-CN" altLang="zh-CN" dirty="0">
                <a:solidFill>
                  <a:srgbClr val="000000"/>
                </a:solidFill>
                <a:latin typeface="Times New Roman" panose="02020603050405020304" pitchFamily="18" charset="0"/>
                <a:ea typeface="楷体_GB2312" pitchFamily="49" charset="-122"/>
                <a:cs typeface="Times New Roman" panose="02020603050405020304" pitchFamily="18" charset="0"/>
              </a:rPr>
              <a:t>G’</a:t>
            </a:r>
            <a:endPar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08547" name="Rectangle 3"/>
          <p:cNvSpPr>
            <a:spLocks noChangeArrowheads="1"/>
          </p:cNvSpPr>
          <p:nvPr/>
        </p:nvSpPr>
        <p:spPr bwMode="auto">
          <a:xfrm>
            <a:off x="676043" y="1133475"/>
            <a:ext cx="8166100" cy="982770"/>
          </a:xfrm>
          <a:prstGeom prst="rect">
            <a:avLst/>
          </a:prstGeom>
          <a:noFill/>
          <a:ln w="9525">
            <a:noFill/>
            <a:miter lim="800000"/>
          </a:ln>
        </p:spPr>
        <p:txBody>
          <a:bodyPr lIns="0" tIns="0" rIns="0" bIns="0">
            <a:spAutoFit/>
          </a:bodyPr>
          <a:lstStyle/>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定理</a:t>
            </a:r>
            <a:r>
              <a:rPr kumimoji="1" lang="en-US" altLang="zh-CN" sz="28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4.5.4</a:t>
            </a:r>
            <a:r>
              <a:rPr kumimoji="1"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若任何一个</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3-</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正则平面图的域可</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4</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着色，  </a:t>
            </a:r>
            <a:endPar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则任意平面图的域也可以</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4</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着色</a:t>
            </a:r>
            <a:endPar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pic>
        <p:nvPicPr>
          <p:cNvPr id="108549" name="Picture 5" descr="ScreenHunter_10"/>
          <p:cNvPicPr>
            <a:picLocks noChangeAspect="1" noChangeArrowheads="1"/>
          </p:cNvPicPr>
          <p:nvPr/>
        </p:nvPicPr>
        <p:blipFill>
          <a:blip r:embed="rId1" cstate="print"/>
          <a:srcRect/>
          <a:stretch>
            <a:fillRect/>
          </a:stretch>
        </p:blipFill>
        <p:spPr bwMode="auto">
          <a:xfrm>
            <a:off x="6743700" y="2214563"/>
            <a:ext cx="2292350" cy="3867150"/>
          </a:xfrm>
          <a:prstGeom prst="rect">
            <a:avLst/>
          </a:prstGeom>
          <a:noFill/>
          <a:ln w="9525">
            <a:noFill/>
            <a:miter lim="800000"/>
            <a:headEnd/>
            <a:tailEnd/>
          </a:ln>
        </p:spPr>
      </p:pic>
      <p:sp>
        <p:nvSpPr>
          <p:cNvPr id="7" name="标题 5"/>
          <p:cNvSpPr>
            <a:spLocks noGrp="1"/>
          </p:cNvSpPr>
          <p:nvPr>
            <p:ph type="title"/>
          </p:nvPr>
        </p:nvSpPr>
        <p:spPr/>
        <p:txBody>
          <a:bodyPr/>
          <a:lstStyle/>
          <a:p>
            <a:r>
              <a:rPr lang="zh-CN" altLang="en-US" dirty="0"/>
              <a:t>面的着色</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296863" y="2185035"/>
            <a:ext cx="8847137" cy="1961243"/>
          </a:xfrm>
          <a:prstGeom prst="rect">
            <a:avLst/>
          </a:prstGeom>
          <a:noFill/>
          <a:ln w="9525">
            <a:noFill/>
            <a:miter lim="800000"/>
          </a:ln>
        </p:spPr>
        <p:txBody>
          <a:bodyPr>
            <a:spAutoFit/>
          </a:bodyPr>
          <a:lstStyle/>
          <a:p>
            <a:pPr marL="440055" marR="0" lvl="0" indent="-440055" algn="l" defTabSz="914400" rtl="0" eaLnBrk="1" fontAlgn="base" latinLnBrk="0" hangingPunct="1">
              <a:lnSpc>
                <a:spcPct val="130000"/>
              </a:lnSpc>
              <a:spcBef>
                <a:spcPct val="20000"/>
              </a:spcBef>
              <a:spcAft>
                <a:spcPct val="0"/>
              </a:spcAft>
              <a:buClr>
                <a:srgbClr val="89AAD3"/>
              </a:buClr>
              <a:buSzPct val="70000"/>
              <a:buFont typeface="Wingdings" panose="05000000000000000000" pitchFamily="2" charset="2"/>
              <a:buNone/>
              <a:defRPr/>
            </a:pP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证明（续）</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40055" marR="0" lvl="0" indent="-440055" algn="l" defTabSz="914400" rtl="0" eaLnBrk="1" fontAlgn="base" latinLnBrk="0" hangingPunct="1">
              <a:lnSpc>
                <a:spcPct val="130000"/>
              </a:lnSpc>
              <a:spcBef>
                <a:spcPct val="0"/>
              </a:spcBef>
              <a:spcAft>
                <a:spcPct val="0"/>
              </a:spcAft>
              <a:buClrTx/>
              <a:buSzTx/>
              <a:buFontTx/>
              <a:buNone/>
              <a:defRPr/>
            </a:pP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原图G转化为3-正则平面图G’</a:t>
            </a:r>
            <a:endPar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40055" lvl="0" indent="-440055">
              <a:lnSpc>
                <a:spcPct val="130000"/>
              </a:lnSpc>
              <a:defRPr/>
            </a:pP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由已知</a:t>
            </a:r>
            <a:r>
              <a:rPr lang="zh-CN" altLang="zh-CN" dirty="0">
                <a:solidFill>
                  <a:srgbClr val="000000"/>
                </a:solidFill>
                <a:latin typeface="Times New Roman" panose="02020603050405020304" pitchFamily="18" charset="0"/>
                <a:ea typeface="+mn-ea"/>
                <a:cs typeface="Times New Roman" panose="02020603050405020304" pitchFamily="18" charset="0"/>
              </a:rPr>
              <a:t>条件G’的</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域可以四着色，再把由</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1"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k</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作为边界点的域收缩，最后还原成一个结点</a:t>
            </a:r>
            <a:r>
              <a:rPr kumimoji="1" lang="zh-CN" altLang="zh-CN"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,那么G’的域染色仍然</a:t>
            </a:r>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适用。</a:t>
            </a:r>
            <a:endParaRPr kumimoji="1" lang="zh-CN" altLang="zh-C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09571" name="Rectangle 3"/>
          <p:cNvSpPr>
            <a:spLocks noChangeArrowheads="1"/>
          </p:cNvSpPr>
          <p:nvPr/>
        </p:nvSpPr>
        <p:spPr bwMode="auto">
          <a:xfrm>
            <a:off x="373421" y="1194435"/>
            <a:ext cx="8166100" cy="982770"/>
          </a:xfrm>
          <a:prstGeom prst="rect">
            <a:avLst/>
          </a:prstGeom>
          <a:noFill/>
          <a:ln w="9525">
            <a:noFill/>
            <a:miter lim="800000"/>
          </a:ln>
        </p:spPr>
        <p:txBody>
          <a:bodyPr lIns="0" tIns="0" rIns="0" bIns="0">
            <a:spAutoFit/>
          </a:bodyPr>
          <a:lstStyle/>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定理</a:t>
            </a:r>
            <a:r>
              <a:rPr kumimoji="1" lang="en-US" altLang="zh-CN" sz="28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4.5.4</a:t>
            </a:r>
            <a:r>
              <a:rPr kumimoji="1"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若任何一个</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3-</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正则平面图的域可</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4</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着色，  </a:t>
            </a:r>
            <a:endPar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则任意平面图的域也可以</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4</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着色</a:t>
            </a:r>
            <a:endPar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pic>
        <p:nvPicPr>
          <p:cNvPr id="109573" name="Picture 5" descr="ScreenHunter_11"/>
          <p:cNvPicPr>
            <a:picLocks noChangeAspect="1" noChangeArrowheads="1"/>
          </p:cNvPicPr>
          <p:nvPr/>
        </p:nvPicPr>
        <p:blipFill>
          <a:blip r:embed="rId1" cstate="print"/>
          <a:srcRect/>
          <a:stretch>
            <a:fillRect/>
          </a:stretch>
        </p:blipFill>
        <p:spPr bwMode="auto">
          <a:xfrm>
            <a:off x="2968171" y="4261531"/>
            <a:ext cx="4191000" cy="1971675"/>
          </a:xfrm>
          <a:prstGeom prst="rect">
            <a:avLst/>
          </a:prstGeom>
          <a:noFill/>
          <a:ln w="9525">
            <a:noFill/>
            <a:miter lim="800000"/>
            <a:headEnd/>
            <a:tailEnd/>
          </a:ln>
        </p:spPr>
      </p:pic>
      <p:sp>
        <p:nvSpPr>
          <p:cNvPr id="7" name="标题 5"/>
          <p:cNvSpPr>
            <a:spLocks noGrp="1"/>
          </p:cNvSpPr>
          <p:nvPr>
            <p:ph type="title"/>
          </p:nvPr>
        </p:nvSpPr>
        <p:spPr/>
        <p:txBody>
          <a:bodyPr/>
          <a:lstStyle/>
          <a:p>
            <a:r>
              <a:rPr lang="zh-CN" altLang="en-US" dirty="0"/>
              <a:t>面的着色</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1589" name="Picture 5" descr="ScreenHunter_9"/>
          <p:cNvPicPr>
            <a:picLocks noChangeAspect="1" noChangeArrowheads="1"/>
          </p:cNvPicPr>
          <p:nvPr/>
        </p:nvPicPr>
        <p:blipFill>
          <a:blip r:embed="rId1" cstate="print"/>
          <a:srcRect/>
          <a:stretch>
            <a:fillRect/>
          </a:stretch>
        </p:blipFill>
        <p:spPr bwMode="auto">
          <a:xfrm>
            <a:off x="6915150" y="2669948"/>
            <a:ext cx="2228850" cy="2752725"/>
          </a:xfrm>
          <a:prstGeom prst="rect">
            <a:avLst/>
          </a:prstGeom>
          <a:noFill/>
          <a:ln w="9525">
            <a:noFill/>
            <a:miter lim="800000"/>
            <a:headEnd/>
            <a:tailEnd/>
          </a:ln>
        </p:spPr>
      </p:pic>
      <p:sp>
        <p:nvSpPr>
          <p:cNvPr id="1091586" name="Rectangle 2"/>
          <p:cNvSpPr>
            <a:spLocks noChangeArrowheads="1"/>
          </p:cNvSpPr>
          <p:nvPr/>
        </p:nvSpPr>
        <p:spPr bwMode="auto">
          <a:xfrm>
            <a:off x="543601" y="2400182"/>
            <a:ext cx="6751637" cy="4762907"/>
          </a:xfrm>
          <a:prstGeom prst="rect">
            <a:avLst/>
          </a:prstGeom>
          <a:noFill/>
          <a:ln w="9525">
            <a:noFill/>
            <a:miter lim="800000"/>
          </a:ln>
        </p:spPr>
        <p:txBody>
          <a:bodyPr>
            <a:spAutoFit/>
          </a:bodyPr>
          <a:lstStyle/>
          <a:p>
            <a:pPr marL="440055" marR="0" lvl="0" indent="-440055" algn="l" defTabSz="914400" rtl="0" eaLnBrk="1" fontAlgn="base" latinLnBrk="0" hangingPunct="1">
              <a:lnSpc>
                <a:spcPct val="13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证明</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440055" marR="0" lvl="0" indent="-440055" algn="l" defTabSz="914400" rtl="0" eaLnBrk="1" fontAlgn="base" latinLnBrk="0" hangingPunct="1">
              <a:lnSpc>
                <a:spcPct val="130000"/>
              </a:lnSpc>
              <a:spcBef>
                <a:spcPct val="20000"/>
              </a:spcBef>
              <a:spcAft>
                <a:spcPct val="0"/>
              </a:spcAft>
              <a:buClr>
                <a:srgbClr val="89AAD3"/>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设</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C</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为</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G</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的</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Hamilton</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回路</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则</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C</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将</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G</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的面分成圈内面与圈外面</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440055" marR="0" lvl="0" indent="-440055" algn="l" defTabSz="914400" rtl="0" eaLnBrk="1" fontAlgn="base" latinLnBrk="0" hangingPunct="1">
              <a:lnSpc>
                <a:spcPct val="130000"/>
              </a:lnSpc>
              <a:spcBef>
                <a:spcPct val="20000"/>
              </a:spcBef>
              <a:spcAft>
                <a:spcPct val="0"/>
              </a:spcAft>
              <a:buClr>
                <a:srgbClr val="89AAD3"/>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 C</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包含了</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G</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的所有顶点</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440055" marR="0" lvl="0" indent="-440055" algn="l" defTabSz="914400" rtl="0" eaLnBrk="1" fontAlgn="base" latinLnBrk="0" hangingPunct="1">
              <a:lnSpc>
                <a:spcPct val="130000"/>
              </a:lnSpc>
              <a:spcBef>
                <a:spcPct val="20000"/>
              </a:spcBef>
              <a:spcAft>
                <a:spcPct val="0"/>
              </a:spcAft>
              <a:buClr>
                <a:srgbClr val="89AAD3"/>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任何三个面都不会互相邻接</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440055" marR="0" lvl="0" indent="-440055" algn="l" defTabSz="914400" rtl="0" eaLnBrk="1" fontAlgn="base" latinLnBrk="0" hangingPunct="1">
              <a:lnSpc>
                <a:spcPct val="130000"/>
              </a:lnSpc>
              <a:spcBef>
                <a:spcPct val="20000"/>
              </a:spcBef>
              <a:spcAft>
                <a:spcPct val="0"/>
              </a:spcAft>
              <a:buClr>
                <a:srgbClr val="89AAD3"/>
              </a:buClr>
              <a:buSzPct val="70000"/>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不然，必出现右图</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v</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这样的结点。这与</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H</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是哈密顿回路相悖</a:t>
            </a:r>
            <a:endPar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endParaRPr>
          </a:p>
          <a:p>
            <a:pPr marL="440055" marR="0" lvl="0" indent="-440055" algn="l" defTabSz="914400" rtl="0" eaLnBrk="1" fontAlgn="base" latinLnBrk="0" hangingPunct="1">
              <a:lnSpc>
                <a:spcPct val="130000"/>
              </a:lnSpc>
              <a:spcBef>
                <a:spcPct val="20000"/>
              </a:spcBef>
              <a:spcAft>
                <a:spcPct val="0"/>
              </a:spcAft>
              <a:buClr>
                <a:srgbClr val="89AAD3"/>
              </a:buClr>
              <a:buSzPct val="70000"/>
              <a:buFont typeface="Wingdings" panose="05000000000000000000" pitchFamily="2" charset="2"/>
              <a:buNone/>
              <a:defRPr/>
            </a:pP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     ∴ </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C</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内和外的面各用</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2</a:t>
            </a:r>
            <a:r>
              <a:rPr kumimoji="1" lang="zh-CN" altLang="en-US"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种颜色可着色</a:t>
            </a:r>
            <a:r>
              <a:rPr kumimoji="1" lang="en-US" altLang="zh-CN" sz="2400" b="1" i="0" u="none" strike="noStrike" kern="1200" cap="none" spc="0" normalizeH="0" baseline="0" noProof="0" dirty="0">
                <a:ln>
                  <a:noFill/>
                </a:ln>
                <a:solidFill>
                  <a:srgbClr val="000000"/>
                </a:solidFill>
                <a:effectLst/>
                <a:uLnTx/>
                <a:uFillTx/>
                <a:latin typeface="Garamond" panose="02020404030301010803" pitchFamily="18" charset="0"/>
                <a:ea typeface="宋体" panose="02010600030101010101"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endParaRPr>
          </a:p>
          <a:p>
            <a:pPr marL="440055" marR="0" lvl="0" indent="-440055" algn="l" defTabSz="914400" rtl="0" eaLnBrk="1" fontAlgn="base" latinLnBrk="0" hangingPunct="1">
              <a:lnSpc>
                <a:spcPct val="130000"/>
              </a:lnSpc>
              <a:spcBef>
                <a:spcPct val="10000"/>
              </a:spcBef>
              <a:spcAft>
                <a:spcPct val="0"/>
              </a:spcAft>
              <a:buClr>
                <a:srgbClr val="795185"/>
              </a:buClr>
              <a:buSzPct val="60000"/>
              <a:buFont typeface="Wingdings" panose="05000000000000000000" pitchFamily="2" charset="2"/>
              <a:buNone/>
              <a:defRPr/>
            </a:pPr>
            <a:endParaRPr kumimoji="1"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06499" name="Rectangle 3"/>
          <p:cNvSpPr>
            <a:spLocks noChangeArrowheads="1"/>
          </p:cNvSpPr>
          <p:nvPr/>
        </p:nvSpPr>
        <p:spPr bwMode="auto">
          <a:xfrm>
            <a:off x="632501" y="1223963"/>
            <a:ext cx="8166100" cy="982770"/>
          </a:xfrm>
          <a:prstGeom prst="rect">
            <a:avLst/>
          </a:prstGeom>
          <a:noFill/>
          <a:ln w="9525">
            <a:noFill/>
            <a:miter lim="800000"/>
          </a:ln>
        </p:spPr>
        <p:txBody>
          <a:bodyPr lIns="0" tIns="0" rIns="0" bIns="0">
            <a:spAutoFit/>
          </a:bodyPr>
          <a:lstStyle/>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定理</a:t>
            </a:r>
            <a:r>
              <a:rPr kumimoji="1" lang="en-US" altLang="zh-CN" sz="28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4.5.3</a:t>
            </a:r>
            <a:r>
              <a:rPr kumimoji="1"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如果平面图有</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Hamilton</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回路，则四色</a:t>
            </a:r>
            <a:endPar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猜想成立</a:t>
            </a:r>
            <a:endPar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7" name="标题 5"/>
          <p:cNvSpPr>
            <a:spLocks noGrp="1"/>
          </p:cNvSpPr>
          <p:nvPr>
            <p:ph type="title"/>
          </p:nvPr>
        </p:nvSpPr>
        <p:spPr/>
        <p:txBody>
          <a:bodyPr/>
          <a:lstStyle/>
          <a:p>
            <a:r>
              <a:rPr lang="zh-CN" altLang="en-US" dirty="0"/>
              <a:t>面的着色</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91586">
                                            <p:txEl>
                                              <p:pRg st="0" end="0"/>
                                            </p:txEl>
                                          </p:spTgt>
                                        </p:tgtEl>
                                        <p:attrNameLst>
                                          <p:attrName>style.visibility</p:attrName>
                                        </p:attrNameLst>
                                      </p:cBhvr>
                                      <p:to>
                                        <p:strVal val="visible"/>
                                      </p:to>
                                    </p:set>
                                    <p:animEffect transition="in" filter="blinds(horizontal)">
                                      <p:cBhvr>
                                        <p:cTn id="7" dur="500"/>
                                        <p:tgtEl>
                                          <p:spTgt spid="10915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91589"/>
                                        </p:tgtEl>
                                        <p:attrNameLst>
                                          <p:attrName>style.visibility</p:attrName>
                                        </p:attrNameLst>
                                      </p:cBhvr>
                                      <p:to>
                                        <p:strVal val="visible"/>
                                      </p:to>
                                    </p:set>
                                    <p:animEffect transition="in" filter="blinds(horizontal)">
                                      <p:cBhvr>
                                        <p:cTn id="12" dur="500"/>
                                        <p:tgtEl>
                                          <p:spTgt spid="109158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91586">
                                            <p:txEl>
                                              <p:pRg st="1" end="1"/>
                                            </p:txEl>
                                          </p:spTgt>
                                        </p:tgtEl>
                                        <p:attrNameLst>
                                          <p:attrName>style.visibility</p:attrName>
                                        </p:attrNameLst>
                                      </p:cBhvr>
                                      <p:to>
                                        <p:strVal val="visible"/>
                                      </p:to>
                                    </p:set>
                                    <p:animEffect transition="in" filter="blinds(horizontal)">
                                      <p:cBhvr>
                                        <p:cTn id="17" dur="500"/>
                                        <p:tgtEl>
                                          <p:spTgt spid="109158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91586">
                                            <p:txEl>
                                              <p:pRg st="2" end="2"/>
                                            </p:txEl>
                                          </p:spTgt>
                                        </p:tgtEl>
                                        <p:attrNameLst>
                                          <p:attrName>style.visibility</p:attrName>
                                        </p:attrNameLst>
                                      </p:cBhvr>
                                      <p:to>
                                        <p:strVal val="visible"/>
                                      </p:to>
                                    </p:set>
                                    <p:animEffect transition="in" filter="blinds(horizontal)">
                                      <p:cBhvr>
                                        <p:cTn id="22" dur="500"/>
                                        <p:tgtEl>
                                          <p:spTgt spid="109158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91586">
                                            <p:txEl>
                                              <p:pRg st="3" end="3"/>
                                            </p:txEl>
                                          </p:spTgt>
                                        </p:tgtEl>
                                        <p:attrNameLst>
                                          <p:attrName>style.visibility</p:attrName>
                                        </p:attrNameLst>
                                      </p:cBhvr>
                                      <p:to>
                                        <p:strVal val="visible"/>
                                      </p:to>
                                    </p:set>
                                    <p:animEffect transition="in" filter="blinds(horizontal)">
                                      <p:cBhvr>
                                        <p:cTn id="27" dur="500"/>
                                        <p:tgtEl>
                                          <p:spTgt spid="109158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91586">
                                            <p:txEl>
                                              <p:pRg st="4" end="4"/>
                                            </p:txEl>
                                          </p:spTgt>
                                        </p:tgtEl>
                                        <p:attrNameLst>
                                          <p:attrName>style.visibility</p:attrName>
                                        </p:attrNameLst>
                                      </p:cBhvr>
                                      <p:to>
                                        <p:strVal val="visible"/>
                                      </p:to>
                                    </p:set>
                                    <p:animEffect transition="in" filter="blinds(horizontal)">
                                      <p:cBhvr>
                                        <p:cTn id="32" dur="500"/>
                                        <p:tgtEl>
                                          <p:spTgt spid="109158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91586">
                                            <p:txEl>
                                              <p:pRg st="5" end="5"/>
                                            </p:txEl>
                                          </p:spTgt>
                                        </p:tgtEl>
                                        <p:attrNameLst>
                                          <p:attrName>style.visibility</p:attrName>
                                        </p:attrNameLst>
                                      </p:cBhvr>
                                      <p:to>
                                        <p:strVal val="visible"/>
                                      </p:to>
                                    </p:set>
                                    <p:animEffect transition="in" filter="blinds(horizontal)">
                                      <p:cBhvr>
                                        <p:cTn id="37" dur="500"/>
                                        <p:tgtEl>
                                          <p:spTgt spid="10915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688741" y="2214563"/>
            <a:ext cx="8847137" cy="885825"/>
          </a:xfrm>
          <a:prstGeom prst="rect">
            <a:avLst/>
          </a:prstGeom>
          <a:noFill/>
          <a:ln w="9525">
            <a:noFill/>
            <a:miter lim="800000"/>
          </a:ln>
        </p:spPr>
        <p:txBody>
          <a:bodyPr>
            <a:spAutoFit/>
          </a:bodyPr>
          <a:lstStyle/>
          <a:p>
            <a:pPr marL="440055" marR="0" lvl="0" indent="-440055"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如果</a:t>
            </a:r>
            <a:r>
              <a:rPr kumimoji="1" lang="en-US" altLang="zh-CN" sz="26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Tait</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猜想可以证明，则四色定理也就证明了。</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40055" marR="0" lvl="0" indent="-440055" algn="l" defTabSz="914400" rtl="0" eaLnBrk="1" fontAlgn="base" latinLnBrk="0" hangingPunct="1">
              <a:lnSpc>
                <a:spcPct val="90000"/>
              </a:lnSpc>
              <a:spcBef>
                <a:spcPct val="2000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遗憾的是</a:t>
            </a:r>
            <a:r>
              <a:rPr kumimoji="1" lang="en-US" altLang="zh-CN" sz="26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Tait</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猜想已经被证明不成立。</a:t>
            </a:r>
            <a:endParaRPr kumimoji="1" lang="zh-CN"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10595" name="Rectangle 3"/>
          <p:cNvSpPr>
            <a:spLocks noChangeArrowheads="1"/>
          </p:cNvSpPr>
          <p:nvPr/>
        </p:nvSpPr>
        <p:spPr bwMode="auto">
          <a:xfrm>
            <a:off x="777641" y="1403350"/>
            <a:ext cx="8166100" cy="465705"/>
          </a:xfrm>
          <a:prstGeom prst="rect">
            <a:avLst/>
          </a:prstGeom>
          <a:noFill/>
          <a:ln w="9525">
            <a:noFill/>
            <a:miter lim="800000"/>
          </a:ln>
        </p:spPr>
        <p:txBody>
          <a:bodyPr lIns="0" tIns="0" rIns="0" bIns="0">
            <a:spAutoFit/>
          </a:bodyPr>
          <a:lstStyle/>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en-US" altLang="zh-CN" sz="2800" b="1" i="0" u="none" strike="noStrike" kern="1200" cap="none" spc="0" normalizeH="0" baseline="0" noProof="0" dirty="0" err="1">
                <a:ln>
                  <a:noFill/>
                </a:ln>
                <a:solidFill>
                  <a:srgbClr val="FF0000"/>
                </a:solidFill>
                <a:effectLst/>
                <a:uLnTx/>
                <a:uFillTx/>
                <a:latin typeface="Arial" panose="020B0604020202020204" pitchFamily="34" charset="0"/>
                <a:ea typeface="楷体_GB2312" pitchFamily="49" charset="-122"/>
                <a:cs typeface="+mn-cs"/>
              </a:rPr>
              <a:t>Tait</a:t>
            </a:r>
            <a:r>
              <a:rPr kumimoji="1"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猜想：</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任何一个</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3-</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正则平面图都有哈密顿回路。</a:t>
            </a:r>
            <a:endPar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7" name="标题 6"/>
          <p:cNvSpPr>
            <a:spLocks noGrp="1"/>
          </p:cNvSpPr>
          <p:nvPr>
            <p:ph type="title"/>
          </p:nvPr>
        </p:nvSpPr>
        <p:spPr/>
        <p:txBody>
          <a:bodyPr/>
          <a:lstStyle/>
          <a:p>
            <a:r>
              <a:rPr lang="zh-CN" altLang="en-US" dirty="0"/>
              <a:t>面的着色</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nvSpPr>
        <p:spPr bwMode="auto">
          <a:xfrm>
            <a:off x="677863" y="1258888"/>
            <a:ext cx="7632700" cy="4572000"/>
          </a:xfrm>
          <a:prstGeom prst="rect">
            <a:avLst/>
          </a:prstGeom>
          <a:noFill/>
          <a:ln w="9525">
            <a:noFill/>
            <a:miter lim="800000"/>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b="1">
                <a:solidFill>
                  <a:schemeClr val="bg2"/>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b="1">
                <a:solidFill>
                  <a:schemeClr val="bg2"/>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b="1">
                <a:solidFill>
                  <a:schemeClr val="bg2"/>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b="1">
                <a:solidFill>
                  <a:schemeClr val="bg2"/>
                </a:solidFill>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b="1">
                <a:solidFill>
                  <a:schemeClr val="bg2"/>
                </a:solidFill>
                <a:latin typeface="+mn-lt"/>
                <a:ea typeface="+mn-ea"/>
              </a:defRPr>
            </a:lvl5pPr>
            <a:lvl6pPr marL="2514600" indent="-228600" algn="l" rtl="0" fontAlgn="base">
              <a:spcBef>
                <a:spcPct val="20000"/>
              </a:spcBef>
              <a:spcAft>
                <a:spcPct val="0"/>
              </a:spcAft>
              <a:buClr>
                <a:schemeClr val="hlink"/>
              </a:buClr>
              <a:buSzPct val="70000"/>
              <a:buFont typeface="Wingdings" panose="05000000000000000000" pitchFamily="2" charset="2"/>
              <a:buChar char="n"/>
              <a:defRPr sz="2000" b="1">
                <a:solidFill>
                  <a:schemeClr val="bg2"/>
                </a:solidFill>
                <a:latin typeface="+mn-lt"/>
                <a:ea typeface="+mn-ea"/>
              </a:defRPr>
            </a:lvl6pPr>
            <a:lvl7pPr marL="2971800" indent="-228600" algn="l" rtl="0" fontAlgn="base">
              <a:spcBef>
                <a:spcPct val="20000"/>
              </a:spcBef>
              <a:spcAft>
                <a:spcPct val="0"/>
              </a:spcAft>
              <a:buClr>
                <a:schemeClr val="hlink"/>
              </a:buClr>
              <a:buSzPct val="70000"/>
              <a:buFont typeface="Wingdings" panose="05000000000000000000" pitchFamily="2" charset="2"/>
              <a:buChar char="n"/>
              <a:defRPr sz="2000" b="1">
                <a:solidFill>
                  <a:schemeClr val="bg2"/>
                </a:solidFill>
                <a:latin typeface="+mn-lt"/>
                <a:ea typeface="+mn-ea"/>
              </a:defRPr>
            </a:lvl7pPr>
            <a:lvl8pPr marL="3429000" indent="-228600" algn="l" rtl="0" fontAlgn="base">
              <a:spcBef>
                <a:spcPct val="20000"/>
              </a:spcBef>
              <a:spcAft>
                <a:spcPct val="0"/>
              </a:spcAft>
              <a:buClr>
                <a:schemeClr val="hlink"/>
              </a:buClr>
              <a:buSzPct val="70000"/>
              <a:buFont typeface="Wingdings" panose="05000000000000000000" pitchFamily="2" charset="2"/>
              <a:buChar char="n"/>
              <a:defRPr sz="2000" b="1">
                <a:solidFill>
                  <a:schemeClr val="bg2"/>
                </a:solidFill>
                <a:latin typeface="+mn-lt"/>
                <a:ea typeface="+mn-ea"/>
              </a:defRPr>
            </a:lvl8pPr>
            <a:lvl9pPr marL="3886200" indent="-228600" algn="l" rtl="0" fontAlgn="base">
              <a:spcBef>
                <a:spcPct val="20000"/>
              </a:spcBef>
              <a:spcAft>
                <a:spcPct val="0"/>
              </a:spcAft>
              <a:buClr>
                <a:schemeClr val="hlink"/>
              </a:buClr>
              <a:buSzPct val="70000"/>
              <a:buFont typeface="Wingdings" panose="05000000000000000000" pitchFamily="2" charset="2"/>
              <a:buChar char="n"/>
              <a:defRPr sz="2000" b="1">
                <a:solidFill>
                  <a:schemeClr val="bg2"/>
                </a:solidFill>
                <a:latin typeface="+mn-lt"/>
                <a:ea typeface="+mn-ea"/>
              </a:defRPr>
            </a:lvl9pPr>
          </a:lstStyle>
          <a:p>
            <a:pPr eaLnBrk="1" hangingPunct="1">
              <a:buFont typeface="Wingdings" panose="05000000000000000000" pitchFamily="2" charset="2"/>
              <a:buNone/>
              <a:defRPr/>
            </a:pPr>
            <a:r>
              <a:rPr lang="en-US" altLang="zh-CN" dirty="0">
                <a:solidFill>
                  <a:schemeClr val="tx1">
                    <a:lumMod val="50000"/>
                  </a:schemeClr>
                </a:solidFill>
                <a:latin typeface="Times New Roman" panose="02020603050405020304" pitchFamily="18" charset="0"/>
              </a:rPr>
              <a:t>4.1 </a:t>
            </a:r>
            <a:r>
              <a:rPr lang="zh-CN" altLang="zh-CN" dirty="0">
                <a:solidFill>
                  <a:schemeClr val="tx1">
                    <a:lumMod val="50000"/>
                  </a:schemeClr>
                </a:solidFill>
                <a:latin typeface="Times New Roman" panose="02020603050405020304" pitchFamily="18" charset="0"/>
              </a:rPr>
              <a:t>平面图</a:t>
            </a:r>
            <a:endParaRPr lang="zh-CN" altLang="zh-CN" dirty="0">
              <a:solidFill>
                <a:schemeClr val="tx1">
                  <a:lumMod val="50000"/>
                </a:schemeClr>
              </a:solidFill>
              <a:latin typeface="Times New Roman" panose="02020603050405020304" pitchFamily="18" charset="0"/>
            </a:endParaRPr>
          </a:p>
          <a:p>
            <a:pPr eaLnBrk="1" hangingPunct="1">
              <a:buFont typeface="Wingdings" panose="05000000000000000000" pitchFamily="2" charset="2"/>
              <a:buNone/>
              <a:defRPr/>
            </a:pPr>
            <a:r>
              <a:rPr lang="en-US" altLang="zh-CN" dirty="0">
                <a:solidFill>
                  <a:schemeClr val="tx1">
                    <a:lumMod val="50000"/>
                  </a:schemeClr>
                </a:solidFill>
                <a:latin typeface="Times New Roman" panose="02020603050405020304" pitchFamily="18" charset="0"/>
              </a:rPr>
              <a:t>4.2  </a:t>
            </a:r>
            <a:r>
              <a:rPr lang="zh-CN" altLang="zh-CN" dirty="0">
                <a:solidFill>
                  <a:schemeClr val="tx1">
                    <a:lumMod val="50000"/>
                  </a:schemeClr>
                </a:solidFill>
                <a:latin typeface="Times New Roman" panose="02020603050405020304" pitchFamily="18" charset="0"/>
              </a:rPr>
              <a:t>极大平面图</a:t>
            </a:r>
            <a:endParaRPr lang="zh-CN" altLang="en-US" dirty="0">
              <a:solidFill>
                <a:schemeClr val="tx1">
                  <a:lumMod val="50000"/>
                </a:schemeClr>
              </a:solidFill>
              <a:latin typeface="Times New Roman" panose="02020603050405020304" pitchFamily="18" charset="0"/>
            </a:endParaRPr>
          </a:p>
          <a:p>
            <a:pPr eaLnBrk="1" hangingPunct="1">
              <a:buFont typeface="Wingdings" panose="05000000000000000000" pitchFamily="2" charset="2"/>
              <a:buNone/>
              <a:defRPr/>
            </a:pPr>
            <a:r>
              <a:rPr lang="en-US" altLang="zh-CN" dirty="0">
                <a:solidFill>
                  <a:schemeClr val="tx1">
                    <a:lumMod val="50000"/>
                  </a:schemeClr>
                </a:solidFill>
                <a:latin typeface="Times New Roman" panose="02020603050405020304" pitchFamily="18" charset="0"/>
              </a:rPr>
              <a:t>4.3  </a:t>
            </a:r>
            <a:r>
              <a:rPr lang="zh-CN" altLang="zh-CN" dirty="0">
                <a:solidFill>
                  <a:schemeClr val="tx1">
                    <a:lumMod val="50000"/>
                  </a:schemeClr>
                </a:solidFill>
                <a:latin typeface="Times New Roman" panose="02020603050405020304" pitchFamily="18" charset="0"/>
              </a:rPr>
              <a:t>图的平面性检测</a:t>
            </a:r>
            <a:endParaRPr lang="zh-CN" altLang="zh-CN" dirty="0">
              <a:solidFill>
                <a:schemeClr val="tx1">
                  <a:lumMod val="50000"/>
                </a:schemeClr>
              </a:solidFill>
              <a:latin typeface="Times New Roman" panose="02020603050405020304" pitchFamily="18" charset="0"/>
            </a:endParaRPr>
          </a:p>
          <a:p>
            <a:pPr eaLnBrk="1" hangingPunct="1">
              <a:buFont typeface="Wingdings" panose="05000000000000000000" pitchFamily="2" charset="2"/>
              <a:buNone/>
              <a:defRPr/>
            </a:pPr>
            <a:r>
              <a:rPr lang="en-US" altLang="zh-CN" dirty="0">
                <a:solidFill>
                  <a:schemeClr val="tx1">
                    <a:lumMod val="50000"/>
                  </a:schemeClr>
                </a:solidFill>
                <a:latin typeface="Times New Roman" panose="02020603050405020304" pitchFamily="18" charset="0"/>
              </a:rPr>
              <a:t>4.4  </a:t>
            </a:r>
            <a:r>
              <a:rPr lang="zh-CN" altLang="zh-CN" dirty="0">
                <a:solidFill>
                  <a:schemeClr val="tx1">
                    <a:lumMod val="50000"/>
                  </a:schemeClr>
                </a:solidFill>
                <a:latin typeface="Times New Roman" panose="02020603050405020304" pitchFamily="18" charset="0"/>
              </a:rPr>
              <a:t>对偶图</a:t>
            </a:r>
            <a:endParaRPr lang="zh-CN" altLang="zh-CN" dirty="0">
              <a:solidFill>
                <a:schemeClr val="tx1">
                  <a:lumMod val="50000"/>
                </a:schemeClr>
              </a:solidFill>
              <a:latin typeface="Times New Roman" panose="02020603050405020304" pitchFamily="18" charset="0"/>
            </a:endParaRPr>
          </a:p>
          <a:p>
            <a:pPr eaLnBrk="1" hangingPunct="1">
              <a:buFont typeface="Wingdings" panose="05000000000000000000" pitchFamily="2" charset="2"/>
              <a:buNone/>
              <a:defRPr/>
            </a:pPr>
            <a:r>
              <a:rPr lang="en-US" altLang="zh-CN" dirty="0">
                <a:solidFill>
                  <a:schemeClr val="tx1">
                    <a:lumMod val="50000"/>
                  </a:schemeClr>
                </a:solidFill>
                <a:latin typeface="Times New Roman" panose="02020603050405020304" pitchFamily="18" charset="0"/>
              </a:rPr>
              <a:t>4.5  </a:t>
            </a:r>
            <a:r>
              <a:rPr lang="zh-CN" altLang="en-US" dirty="0">
                <a:solidFill>
                  <a:schemeClr val="tx1">
                    <a:lumMod val="50000"/>
                  </a:schemeClr>
                </a:solidFill>
                <a:latin typeface="Times New Roman" panose="02020603050405020304" pitchFamily="18" charset="0"/>
              </a:rPr>
              <a:t>点着色、</a:t>
            </a:r>
            <a:r>
              <a:rPr lang="zh-CN" altLang="zh-CN" dirty="0">
                <a:solidFill>
                  <a:schemeClr val="tx1">
                    <a:lumMod val="50000"/>
                  </a:schemeClr>
                </a:solidFill>
                <a:latin typeface="Times New Roman" panose="02020603050405020304" pitchFamily="18" charset="0"/>
              </a:rPr>
              <a:t>色数与色数多项式</a:t>
            </a:r>
            <a:endParaRPr lang="zh-CN" altLang="en-US" dirty="0">
              <a:solidFill>
                <a:schemeClr val="tx1">
                  <a:lumMod val="50000"/>
                </a:schemeClr>
              </a:solidFill>
              <a:latin typeface="Times New Roman" panose="02020603050405020304" pitchFamily="18" charset="0"/>
            </a:endParaRPr>
          </a:p>
          <a:p>
            <a:pPr eaLnBrk="1" hangingPunct="1">
              <a:buFont typeface="Wingdings" panose="05000000000000000000" pitchFamily="2" charset="2"/>
              <a:buNone/>
              <a:defRPr/>
            </a:pPr>
            <a:r>
              <a:rPr lang="en-US" altLang="zh-CN" dirty="0">
                <a:solidFill>
                  <a:schemeClr val="tx1">
                    <a:lumMod val="50000"/>
                  </a:schemeClr>
                </a:solidFill>
                <a:latin typeface="Times New Roman" panose="02020603050405020304" pitchFamily="18" charset="0"/>
              </a:rPr>
              <a:t>4.6  </a:t>
            </a:r>
            <a:r>
              <a:rPr lang="zh-CN" altLang="en-US" dirty="0">
                <a:solidFill>
                  <a:schemeClr val="tx1">
                    <a:lumMod val="50000"/>
                  </a:schemeClr>
                </a:solidFill>
                <a:latin typeface="Times New Roman" panose="02020603050405020304" pitchFamily="18" charset="0"/>
              </a:rPr>
              <a:t>平面图的面着色</a:t>
            </a:r>
            <a:endParaRPr lang="en-US" altLang="zh-CN" dirty="0">
              <a:solidFill>
                <a:schemeClr val="tx1">
                  <a:lumMod val="50000"/>
                </a:schemeClr>
              </a:solidFill>
              <a:latin typeface="Times New Roman" panose="02020603050405020304" pitchFamily="18" charset="0"/>
            </a:endParaRPr>
          </a:p>
          <a:p>
            <a:pPr eaLnBrk="1" hangingPunct="1">
              <a:buFont typeface="Wingdings" panose="05000000000000000000" pitchFamily="2" charset="2"/>
              <a:buNone/>
              <a:defRPr/>
            </a:pPr>
            <a:endParaRPr lang="zh-CN" altLang="en-US" dirty="0">
              <a:latin typeface="Times New Roman" panose="02020603050405020304" pitchFamily="18" charset="0"/>
            </a:endParaRPr>
          </a:p>
        </p:txBody>
      </p:sp>
      <p:sp>
        <p:nvSpPr>
          <p:cNvPr id="6" name="标题 5"/>
          <p:cNvSpPr>
            <a:spLocks noGrp="1"/>
          </p:cNvSpPr>
          <p:nvPr>
            <p:ph type="title"/>
          </p:nvPr>
        </p:nvSpPr>
        <p:spPr/>
        <p:txBody>
          <a:bodyPr/>
          <a:lstStyle/>
          <a:p>
            <a:r>
              <a:rPr lang="zh-CN" altLang="en-US" dirty="0"/>
              <a:t>本章小结</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0" y="1682644"/>
            <a:ext cx="7251700" cy="480131"/>
          </a:xfrm>
          <a:prstGeom prst="rect">
            <a:avLst/>
          </a:prstGeom>
          <a:noFill/>
          <a:ln w="9525">
            <a:noFill/>
            <a:miter lim="800000"/>
          </a:ln>
        </p:spPr>
        <p:txBody>
          <a:bodyPr wrap="square" lIns="0" tIns="0" rIns="0" bIns="0">
            <a:spAutoFit/>
          </a:bodyPr>
          <a:lstStyle/>
          <a:p>
            <a:pPr marL="0" marR="0" lvl="0" indent="633730" algn="l" defTabSz="914400" rtl="0" eaLnBrk="1" fontAlgn="base" latinLnBrk="0" hangingPunct="1">
              <a:lnSpc>
                <a:spcPct val="120000"/>
              </a:lnSpc>
              <a:spcBef>
                <a:spcPct val="0"/>
              </a:spcBef>
              <a:spcAft>
                <a:spcPct val="0"/>
              </a:spcAft>
              <a:buClr>
                <a:srgbClr val="89AAD3"/>
              </a:buClr>
              <a:buSzPct val="70000"/>
              <a:buFontTx/>
              <a:buNone/>
              <a:defRPr/>
            </a:pP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一些熟悉的图的色数比较容易确定：</a:t>
            </a:r>
            <a:endPar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endParaRPr>
          </a:p>
        </p:txBody>
      </p:sp>
      <p:sp>
        <p:nvSpPr>
          <p:cNvPr id="1044483" name="Rectangle 3"/>
          <p:cNvSpPr>
            <a:spLocks noChangeArrowheads="1"/>
          </p:cNvSpPr>
          <p:nvPr/>
        </p:nvSpPr>
        <p:spPr bwMode="auto">
          <a:xfrm>
            <a:off x="756779" y="2061921"/>
            <a:ext cx="8621712" cy="4796155"/>
          </a:xfrm>
          <a:prstGeom prst="rect">
            <a:avLst/>
          </a:prstGeom>
          <a:noFill/>
          <a:ln w="9525">
            <a:noFill/>
            <a:miter lim="800000"/>
          </a:ln>
        </p:spPr>
        <p:txBody>
          <a:bodyPr lIns="0" tIns="0" rIns="0" bIns="0">
            <a:spAutoFit/>
          </a:bodyPr>
          <a:lstStyle/>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1. </a:t>
            </a:r>
            <a:r>
              <a:rPr kumimoji="1" lang="zh-CN"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 = 1,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当且仅当</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是零图。</a:t>
            </a:r>
            <a:r>
              <a:rPr kumimoji="1" lang="zh-CN" altLang="en-US" sz="2600" b="1" i="0"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//零图是没有边的图</a:t>
            </a:r>
            <a:endParaRPr kumimoji="1" lang="zh-CN" altLang="en-US" sz="2600" b="1" i="0"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endParaRPr>
          </a:p>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2. </a:t>
            </a:r>
            <a:r>
              <a:rPr kumimoji="1" lang="zh-CN"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26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6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 n</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600" b="1" i="0"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endParaRPr>
          </a:p>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3. G= </a:t>
            </a:r>
            <a:r>
              <a:rPr kumimoji="1" lang="en-US" altLang="zh-CN" sz="26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6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-e, </a:t>
            </a:r>
            <a:r>
              <a:rPr kumimoji="1" lang="zh-CN"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 = n-1</a:t>
            </a:r>
            <a:endParaRPr kumimoji="1" lang="zh-CN" altLang="en-US" sz="2600" b="1" i="0"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endParaRPr>
          </a:p>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4. 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是</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2n</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个结点的回路， </a:t>
            </a:r>
            <a:r>
              <a:rPr kumimoji="1" lang="zh-CN"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 = 2</a:t>
            </a:r>
            <a:endPar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5. 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是</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2n+1</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个结点的回路， </a:t>
            </a:r>
            <a:r>
              <a:rPr kumimoji="1" lang="zh-CN"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 = 3</a:t>
            </a:r>
            <a:endPar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6.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奇阶轮图的色数均为</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3,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而偶阶轮图的色数为</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4</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en-US" altLang="zh-CN" sz="2600" b="1" i="0"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a:t>
            </a:r>
            <a:r>
              <a:rPr kumimoji="1" lang="zh-CN" altLang="en-US" sz="2600" b="1" i="0"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轮图的定义：想象一个轮子，奇数阶轮图是包括中间的点，总共有奇数个点</a:t>
            </a:r>
            <a:endParaRPr kumimoji="1" lang="zh-CN" altLang="en-US" sz="2600" b="1" i="0"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endParaRPr>
          </a:p>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7.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设</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中至少含一条边</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则</a:t>
            </a:r>
            <a:r>
              <a:rPr kumimoji="1" lang="zh-CN"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(G)=2,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当且仅当</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为二分图。</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8. 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是</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n(n</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Arial" panose="020B0604020202020204" pitchFamily="34" charset="0"/>
              </a:rPr>
              <a:t>≥2)</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个结点的树， </a:t>
            </a:r>
            <a:r>
              <a:rPr kumimoji="1" lang="zh-CN"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γ</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 = 2</a:t>
            </a:r>
            <a:endPar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6" name="标题 5"/>
          <p:cNvSpPr>
            <a:spLocks noGrp="1"/>
          </p:cNvSpPr>
          <p:nvPr>
            <p:ph type="title"/>
          </p:nvPr>
        </p:nvSpPr>
        <p:spPr/>
        <p:txBody>
          <a:bodyPr/>
          <a:lstStyle/>
          <a:p>
            <a:r>
              <a:rPr lang="zh-CN" altLang="en-US" dirty="0"/>
              <a:t>顶点的着色</a:t>
            </a:r>
            <a:endParaRPr lang="zh-CN" altLang="en-US" dirty="0"/>
          </a:p>
        </p:txBody>
      </p:sp>
      <p:sp>
        <p:nvSpPr>
          <p:cNvPr id="5" name="矩形 5"/>
          <p:cNvSpPr>
            <a:spLocks noChangeArrowheads="1"/>
          </p:cNvSpPr>
          <p:nvPr/>
        </p:nvSpPr>
        <p:spPr bwMode="auto">
          <a:xfrm>
            <a:off x="342900" y="1233488"/>
            <a:ext cx="3098800" cy="449262"/>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(2) </a:t>
            </a:r>
            <a:r>
              <a:rPr kumimoji="1" lang="zh-CN" altLang="en-US" sz="26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特例图的色数</a:t>
            </a:r>
            <a:endPar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4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44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44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44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444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444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第五章 匹配与网络流 </a:t>
            </a:r>
            <a:endParaRPr lang="zh-CN" altLang="en-US" dirty="0"/>
          </a:p>
        </p:txBody>
      </p:sp>
      <p:sp>
        <p:nvSpPr>
          <p:cNvPr id="36866" name="Rectangle 2"/>
          <p:cNvSpPr>
            <a:spLocks noGrp="1" noChangeArrowheads="1"/>
          </p:cNvSpPr>
          <p:nvPr>
            <p:ph idx="1"/>
          </p:nvPr>
        </p:nvSpPr>
        <p:spPr/>
        <p:txBody>
          <a:bodyPr>
            <a:normAutofit/>
          </a:bodyPr>
          <a:lstStyle/>
          <a:p>
            <a:pPr marL="271780" indent="-271780">
              <a:buFont typeface="Wingdings" panose="05000000000000000000" pitchFamily="2" charset="2"/>
              <a:buNone/>
            </a:pPr>
            <a:r>
              <a:rPr lang="en-US" altLang="zh-CN" sz="3200" dirty="0">
                <a:latin typeface="Times New Roman" panose="02020603050405020304" pitchFamily="18" charset="0"/>
                <a:cs typeface="Times New Roman" panose="02020603050405020304" pitchFamily="18" charset="0"/>
              </a:rPr>
              <a:t>5.1  </a:t>
            </a:r>
            <a:r>
              <a:rPr lang="zh-CN" altLang="zh-CN" sz="3200" dirty="0">
                <a:latin typeface="Times New Roman" panose="02020603050405020304" pitchFamily="18" charset="0"/>
                <a:cs typeface="Times New Roman" panose="02020603050405020304" pitchFamily="18" charset="0"/>
              </a:rPr>
              <a:t>二分图的最大匹配</a:t>
            </a:r>
            <a:endParaRPr lang="zh-CN" altLang="zh-CN" sz="3200" dirty="0">
              <a:latin typeface="Times New Roman" panose="02020603050405020304" pitchFamily="18" charset="0"/>
              <a:cs typeface="Times New Roman" panose="02020603050405020304" pitchFamily="18" charset="0"/>
            </a:endParaRPr>
          </a:p>
          <a:p>
            <a:pPr marL="271780" indent="-271780">
              <a:buFont typeface="Wingdings" panose="05000000000000000000" pitchFamily="2" charset="2"/>
              <a:buNone/>
            </a:pPr>
            <a:r>
              <a:rPr lang="en-US" altLang="zh-CN" sz="3200" dirty="0">
                <a:latin typeface="Times New Roman" panose="02020603050405020304" pitchFamily="18" charset="0"/>
                <a:cs typeface="Times New Roman" panose="02020603050405020304" pitchFamily="18" charset="0"/>
              </a:rPr>
              <a:t>5.2  </a:t>
            </a:r>
            <a:r>
              <a:rPr lang="zh-CN" altLang="zh-CN" sz="3200" dirty="0">
                <a:latin typeface="Times New Roman" panose="02020603050405020304" pitchFamily="18" charset="0"/>
                <a:cs typeface="Times New Roman" panose="02020603050405020304" pitchFamily="18" charset="0"/>
              </a:rPr>
              <a:t>完全匹配</a:t>
            </a:r>
            <a:endParaRPr lang="zh-CN" altLang="zh-CN" sz="3200" dirty="0">
              <a:latin typeface="Times New Roman" panose="02020603050405020304" pitchFamily="18" charset="0"/>
              <a:cs typeface="Times New Roman" panose="02020603050405020304" pitchFamily="18" charset="0"/>
            </a:endParaRPr>
          </a:p>
          <a:p>
            <a:pPr marL="271780" indent="-271780">
              <a:buFont typeface="Wingdings" panose="05000000000000000000" pitchFamily="2" charset="2"/>
              <a:buNone/>
            </a:pPr>
            <a:r>
              <a:rPr lang="en-US" altLang="zh-CN" sz="3200" dirty="0">
                <a:latin typeface="Times New Roman" panose="02020603050405020304" pitchFamily="18" charset="0"/>
                <a:cs typeface="Times New Roman" panose="02020603050405020304" pitchFamily="18" charset="0"/>
              </a:rPr>
              <a:t>5.3  </a:t>
            </a:r>
            <a:r>
              <a:rPr lang="zh-CN" altLang="zh-CN" sz="3200" dirty="0">
                <a:latin typeface="Times New Roman" panose="02020603050405020304" pitchFamily="18" charset="0"/>
                <a:cs typeface="Times New Roman" panose="02020603050405020304" pitchFamily="18" charset="0"/>
              </a:rPr>
              <a:t>最佳匹配及其算法</a:t>
            </a:r>
            <a:endParaRPr lang="zh-CN" altLang="zh-CN" sz="3200" dirty="0">
              <a:latin typeface="Times New Roman" panose="02020603050405020304" pitchFamily="18" charset="0"/>
              <a:cs typeface="Times New Roman" panose="02020603050405020304" pitchFamily="18" charset="0"/>
            </a:endParaRPr>
          </a:p>
          <a:p>
            <a:pPr marL="271780" indent="-271780">
              <a:buFont typeface="Wingdings" panose="05000000000000000000" pitchFamily="2" charset="2"/>
              <a:buNone/>
            </a:pPr>
            <a:r>
              <a:rPr lang="en-US" altLang="zh-CN" sz="3200" dirty="0">
                <a:latin typeface="Times New Roman" panose="02020603050405020304" pitchFamily="18" charset="0"/>
                <a:cs typeface="Times New Roman" panose="02020603050405020304" pitchFamily="18" charset="0"/>
              </a:rPr>
              <a:t>5.4  </a:t>
            </a:r>
            <a:r>
              <a:rPr lang="zh-CN" altLang="zh-CN" sz="3200" dirty="0">
                <a:latin typeface="Times New Roman" panose="02020603050405020304" pitchFamily="18" charset="0"/>
                <a:cs typeface="Times New Roman" panose="02020603050405020304" pitchFamily="18" charset="0"/>
              </a:rPr>
              <a:t>网络流图</a:t>
            </a:r>
            <a:endParaRPr lang="zh-CN" altLang="zh-CN" sz="3200" dirty="0">
              <a:latin typeface="Times New Roman" panose="02020603050405020304" pitchFamily="18" charset="0"/>
              <a:cs typeface="Times New Roman" panose="02020603050405020304" pitchFamily="18" charset="0"/>
            </a:endParaRPr>
          </a:p>
          <a:p>
            <a:pPr marL="271780" indent="-271780">
              <a:buFont typeface="Wingdings" panose="05000000000000000000" pitchFamily="2" charset="2"/>
              <a:buNone/>
            </a:pPr>
            <a:r>
              <a:rPr lang="en-US" altLang="zh-CN" sz="3200" dirty="0">
                <a:latin typeface="Times New Roman" panose="02020603050405020304" pitchFamily="18" charset="0"/>
                <a:cs typeface="Times New Roman" panose="02020603050405020304" pitchFamily="18" charset="0"/>
              </a:rPr>
              <a:t>5.5  </a:t>
            </a:r>
            <a:r>
              <a:rPr lang="zh-CN" altLang="zh-CN" sz="3200" dirty="0">
                <a:latin typeface="Times New Roman" panose="02020603050405020304" pitchFamily="18" charset="0"/>
                <a:cs typeface="Times New Roman" panose="02020603050405020304" pitchFamily="18" charset="0"/>
              </a:rPr>
              <a:t>Ford-Fulkerson最大流标号算法</a:t>
            </a:r>
            <a:endParaRPr lang="zh-CN" altLang="zh-CN" sz="3200" dirty="0">
              <a:latin typeface="Times New Roman" panose="02020603050405020304" pitchFamily="18" charset="0"/>
              <a:cs typeface="Times New Roman" panose="02020603050405020304" pitchFamily="18" charset="0"/>
            </a:endParaRPr>
          </a:p>
          <a:p>
            <a:pPr marL="271780" indent="-271780">
              <a:buFont typeface="Wingdings" panose="05000000000000000000" pitchFamily="2" charset="2"/>
              <a:buNone/>
            </a:pPr>
            <a:r>
              <a:rPr lang="en-US" altLang="zh-CN" sz="3200" dirty="0">
                <a:latin typeface="Times New Roman" panose="02020603050405020304" pitchFamily="18" charset="0"/>
                <a:cs typeface="Times New Roman" panose="02020603050405020304" pitchFamily="18" charset="0"/>
              </a:rPr>
              <a:t>5.6  </a:t>
            </a:r>
            <a:r>
              <a:rPr lang="zh-CN" altLang="zh-CN" sz="3200" dirty="0">
                <a:latin typeface="Times New Roman" panose="02020603050405020304" pitchFamily="18" charset="0"/>
                <a:cs typeface="Times New Roman" panose="02020603050405020304" pitchFamily="18" charset="0"/>
              </a:rPr>
              <a:t>最大流的Edmonds-Karp算法</a:t>
            </a:r>
            <a:endParaRPr lang="zh-CN" altLang="zh-CN" sz="3200" dirty="0">
              <a:latin typeface="Times New Roman" panose="02020603050405020304" pitchFamily="18" charset="0"/>
              <a:cs typeface="Times New Roman" panose="02020603050405020304" pitchFamily="18" charset="0"/>
            </a:endParaRPr>
          </a:p>
          <a:p>
            <a:pPr marL="271780" indent="-271780">
              <a:buFont typeface="Wingdings" panose="05000000000000000000" pitchFamily="2" charset="2"/>
              <a:buNone/>
            </a:pPr>
            <a:r>
              <a:rPr lang="en-US" altLang="zh-CN" sz="3200" dirty="0">
                <a:latin typeface="Times New Roman" panose="02020603050405020304" pitchFamily="18" charset="0"/>
                <a:cs typeface="Times New Roman" panose="02020603050405020304" pitchFamily="18" charset="0"/>
              </a:rPr>
              <a:t>5.7  </a:t>
            </a:r>
            <a:r>
              <a:rPr lang="zh-CN" altLang="zh-CN" sz="3200" dirty="0">
                <a:latin typeface="Times New Roman" panose="02020603050405020304" pitchFamily="18" charset="0"/>
                <a:cs typeface="Times New Roman" panose="02020603050405020304" pitchFamily="18" charset="0"/>
              </a:rPr>
              <a:t>最小费用流</a:t>
            </a:r>
            <a:endParaRPr lang="zh-CN" altLang="zh-CN" sz="3200" dirty="0">
              <a:latin typeface="Times New Roman" panose="02020603050405020304" pitchFamily="18" charset="0"/>
              <a:cs typeface="Times New Roman" panose="02020603050405020304" pitchFamily="18" charset="0"/>
            </a:endParaRPr>
          </a:p>
          <a:p>
            <a:pPr marL="271780" indent="-271780"/>
            <a:endParaRPr lang="zh-CN" altLang="zh-C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第五章 匹配与网络流 </a:t>
            </a:r>
            <a:endParaRPr lang="zh-CN" altLang="en-US" dirty="0"/>
          </a:p>
        </p:txBody>
      </p:sp>
      <p:sp>
        <p:nvSpPr>
          <p:cNvPr id="36866" name="Rectangle 2"/>
          <p:cNvSpPr>
            <a:spLocks noGrp="1" noChangeArrowheads="1"/>
          </p:cNvSpPr>
          <p:nvPr>
            <p:ph idx="1"/>
          </p:nvPr>
        </p:nvSpPr>
        <p:spPr/>
        <p:txBody>
          <a:bodyPr>
            <a:normAutofit/>
          </a:bodyPr>
          <a:lstStyle/>
          <a:p>
            <a:pPr marL="271780" indent="-271780">
              <a:buFont typeface="Wingdings" panose="05000000000000000000" pitchFamily="2" charset="2"/>
              <a:buNone/>
            </a:pPr>
            <a:r>
              <a:rPr lang="en-US" altLang="zh-CN" sz="3200" dirty="0">
                <a:solidFill>
                  <a:srgbClr val="FF0066"/>
                </a:solidFill>
                <a:latin typeface="Times New Roman" panose="02020603050405020304" pitchFamily="18" charset="0"/>
                <a:cs typeface="Times New Roman" panose="02020603050405020304" pitchFamily="18" charset="0"/>
              </a:rPr>
              <a:t>5.1  </a:t>
            </a:r>
            <a:r>
              <a:rPr lang="zh-CN" altLang="zh-CN" sz="3200" dirty="0">
                <a:solidFill>
                  <a:srgbClr val="FF0066"/>
                </a:solidFill>
                <a:latin typeface="Times New Roman" panose="02020603050405020304" pitchFamily="18" charset="0"/>
                <a:cs typeface="Times New Roman" panose="02020603050405020304" pitchFamily="18" charset="0"/>
              </a:rPr>
              <a:t>二分图的最大匹配</a:t>
            </a:r>
            <a:endParaRPr lang="zh-CN" altLang="zh-CN" sz="3200" dirty="0">
              <a:solidFill>
                <a:srgbClr val="FF0066"/>
              </a:solidFill>
              <a:latin typeface="Times New Roman" panose="02020603050405020304" pitchFamily="18" charset="0"/>
              <a:cs typeface="Times New Roman" panose="02020603050405020304" pitchFamily="18" charset="0"/>
            </a:endParaRPr>
          </a:p>
          <a:p>
            <a:pPr marL="271780" indent="-271780">
              <a:buFont typeface="Wingdings" panose="05000000000000000000" pitchFamily="2" charset="2"/>
              <a:buNone/>
            </a:pPr>
            <a:r>
              <a:rPr lang="en-US" altLang="zh-CN" sz="3200" dirty="0">
                <a:latin typeface="Times New Roman" panose="02020603050405020304" pitchFamily="18" charset="0"/>
                <a:cs typeface="Times New Roman" panose="02020603050405020304" pitchFamily="18" charset="0"/>
              </a:rPr>
              <a:t>5.2  </a:t>
            </a:r>
            <a:r>
              <a:rPr lang="zh-CN" altLang="zh-CN" sz="3200" dirty="0">
                <a:latin typeface="Times New Roman" panose="02020603050405020304" pitchFamily="18" charset="0"/>
                <a:cs typeface="Times New Roman" panose="02020603050405020304" pitchFamily="18" charset="0"/>
              </a:rPr>
              <a:t>完全匹配</a:t>
            </a:r>
            <a:endParaRPr lang="zh-CN" altLang="zh-CN" sz="3200" dirty="0">
              <a:latin typeface="Times New Roman" panose="02020603050405020304" pitchFamily="18" charset="0"/>
              <a:cs typeface="Times New Roman" panose="02020603050405020304" pitchFamily="18" charset="0"/>
            </a:endParaRPr>
          </a:p>
          <a:p>
            <a:pPr marL="271780" indent="-271780">
              <a:buFont typeface="Wingdings" panose="05000000000000000000" pitchFamily="2" charset="2"/>
              <a:buNone/>
            </a:pPr>
            <a:r>
              <a:rPr lang="en-US" altLang="zh-CN" sz="3200" dirty="0">
                <a:latin typeface="Times New Roman" panose="02020603050405020304" pitchFamily="18" charset="0"/>
                <a:cs typeface="Times New Roman" panose="02020603050405020304" pitchFamily="18" charset="0"/>
              </a:rPr>
              <a:t>5.3  </a:t>
            </a:r>
            <a:r>
              <a:rPr lang="zh-CN" altLang="zh-CN" sz="3200" dirty="0">
                <a:latin typeface="Times New Roman" panose="02020603050405020304" pitchFamily="18" charset="0"/>
                <a:cs typeface="Times New Roman" panose="02020603050405020304" pitchFamily="18" charset="0"/>
              </a:rPr>
              <a:t>最佳匹配及其算法</a:t>
            </a:r>
            <a:endParaRPr lang="zh-CN" altLang="zh-CN" sz="3200" dirty="0">
              <a:latin typeface="Times New Roman" panose="02020603050405020304" pitchFamily="18" charset="0"/>
              <a:cs typeface="Times New Roman" panose="02020603050405020304" pitchFamily="18" charset="0"/>
            </a:endParaRPr>
          </a:p>
          <a:p>
            <a:pPr marL="271780" indent="-271780">
              <a:buFont typeface="Wingdings" panose="05000000000000000000" pitchFamily="2" charset="2"/>
              <a:buNone/>
            </a:pPr>
            <a:r>
              <a:rPr lang="en-US" altLang="zh-CN" sz="3200" dirty="0">
                <a:latin typeface="Times New Roman" panose="02020603050405020304" pitchFamily="18" charset="0"/>
                <a:cs typeface="Times New Roman" panose="02020603050405020304" pitchFamily="18" charset="0"/>
              </a:rPr>
              <a:t>5.4  </a:t>
            </a:r>
            <a:r>
              <a:rPr lang="zh-CN" altLang="zh-CN" sz="3200" dirty="0">
                <a:latin typeface="Times New Roman" panose="02020603050405020304" pitchFamily="18" charset="0"/>
                <a:cs typeface="Times New Roman" panose="02020603050405020304" pitchFamily="18" charset="0"/>
              </a:rPr>
              <a:t>网络流图</a:t>
            </a:r>
            <a:endParaRPr lang="zh-CN" altLang="zh-CN" sz="3200" dirty="0">
              <a:latin typeface="Times New Roman" panose="02020603050405020304" pitchFamily="18" charset="0"/>
              <a:cs typeface="Times New Roman" panose="02020603050405020304" pitchFamily="18" charset="0"/>
            </a:endParaRPr>
          </a:p>
          <a:p>
            <a:pPr marL="271780" indent="-271780">
              <a:buFont typeface="Wingdings" panose="05000000000000000000" pitchFamily="2" charset="2"/>
              <a:buNone/>
            </a:pPr>
            <a:r>
              <a:rPr lang="en-US" altLang="zh-CN" sz="3200" dirty="0">
                <a:latin typeface="Times New Roman" panose="02020603050405020304" pitchFamily="18" charset="0"/>
                <a:cs typeface="Times New Roman" panose="02020603050405020304" pitchFamily="18" charset="0"/>
              </a:rPr>
              <a:t>5.5  </a:t>
            </a:r>
            <a:r>
              <a:rPr lang="zh-CN" altLang="zh-CN" sz="3200" dirty="0">
                <a:latin typeface="Times New Roman" panose="02020603050405020304" pitchFamily="18" charset="0"/>
                <a:cs typeface="Times New Roman" panose="02020603050405020304" pitchFamily="18" charset="0"/>
              </a:rPr>
              <a:t>Ford-Fulkerson最大流标号算法</a:t>
            </a:r>
            <a:endParaRPr lang="zh-CN" altLang="zh-CN" sz="3200" dirty="0">
              <a:latin typeface="Times New Roman" panose="02020603050405020304" pitchFamily="18" charset="0"/>
              <a:cs typeface="Times New Roman" panose="02020603050405020304" pitchFamily="18" charset="0"/>
            </a:endParaRPr>
          </a:p>
          <a:p>
            <a:pPr marL="271780" indent="-271780">
              <a:buFont typeface="Wingdings" panose="05000000000000000000" pitchFamily="2" charset="2"/>
              <a:buNone/>
            </a:pPr>
            <a:r>
              <a:rPr lang="en-US" altLang="zh-CN" sz="3200" dirty="0">
                <a:latin typeface="Times New Roman" panose="02020603050405020304" pitchFamily="18" charset="0"/>
                <a:cs typeface="Times New Roman" panose="02020603050405020304" pitchFamily="18" charset="0"/>
              </a:rPr>
              <a:t>5.6  </a:t>
            </a:r>
            <a:r>
              <a:rPr lang="zh-CN" altLang="zh-CN" sz="3200" dirty="0">
                <a:latin typeface="Times New Roman" panose="02020603050405020304" pitchFamily="18" charset="0"/>
                <a:cs typeface="Times New Roman" panose="02020603050405020304" pitchFamily="18" charset="0"/>
              </a:rPr>
              <a:t>最大流的Edmonds-Karp算法</a:t>
            </a:r>
            <a:endParaRPr lang="zh-CN" altLang="zh-CN" sz="3200" dirty="0">
              <a:latin typeface="Times New Roman" panose="02020603050405020304" pitchFamily="18" charset="0"/>
              <a:cs typeface="Times New Roman" panose="02020603050405020304" pitchFamily="18" charset="0"/>
            </a:endParaRPr>
          </a:p>
          <a:p>
            <a:pPr marL="271780" indent="-271780">
              <a:buFont typeface="Wingdings" panose="05000000000000000000" pitchFamily="2" charset="2"/>
              <a:buNone/>
            </a:pPr>
            <a:r>
              <a:rPr lang="en-US" altLang="zh-CN" sz="3200" dirty="0">
                <a:latin typeface="Times New Roman" panose="02020603050405020304" pitchFamily="18" charset="0"/>
                <a:cs typeface="Times New Roman" panose="02020603050405020304" pitchFamily="18" charset="0"/>
              </a:rPr>
              <a:t>5.7  </a:t>
            </a:r>
            <a:r>
              <a:rPr lang="zh-CN" altLang="zh-CN" sz="3200" dirty="0">
                <a:latin typeface="Times New Roman" panose="02020603050405020304" pitchFamily="18" charset="0"/>
                <a:cs typeface="Times New Roman" panose="02020603050405020304" pitchFamily="18" charset="0"/>
              </a:rPr>
              <a:t>最小费用流</a:t>
            </a:r>
            <a:endParaRPr lang="zh-CN" altLang="zh-CN" sz="3200" dirty="0">
              <a:latin typeface="Times New Roman" panose="02020603050405020304" pitchFamily="18" charset="0"/>
              <a:cs typeface="Times New Roman" panose="02020603050405020304" pitchFamily="18" charset="0"/>
            </a:endParaRPr>
          </a:p>
          <a:p>
            <a:pPr marL="271780" indent="-271780"/>
            <a:endParaRPr lang="zh-CN" altLang="zh-C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5.1  </a:t>
            </a:r>
            <a:r>
              <a:rPr lang="zh-CN" altLang="en-US" dirty="0">
                <a:latin typeface="Times New Roman" panose="02020603050405020304" pitchFamily="18" charset="0"/>
                <a:cs typeface="Times New Roman" panose="02020603050405020304" pitchFamily="18" charset="0"/>
              </a:rPr>
              <a:t>二分图的最大匹配</a:t>
            </a:r>
            <a:endParaRPr lang="zh-CN" altLang="en-US" dirty="0">
              <a:latin typeface="Times New Roman" panose="02020603050405020304" pitchFamily="18" charset="0"/>
              <a:cs typeface="Times New Roman" panose="02020603050405020304" pitchFamily="18" charset="0"/>
            </a:endParaRPr>
          </a:p>
        </p:txBody>
      </p:sp>
      <p:pic>
        <p:nvPicPr>
          <p:cNvPr id="38915" name="Picture 3" descr="ScreenHunter_12"/>
          <p:cNvPicPr>
            <a:picLocks noGrp="1" noChangeAspect="1" noChangeArrowheads="1"/>
          </p:cNvPicPr>
          <p:nvPr>
            <p:ph idx="4294967295"/>
          </p:nvPr>
        </p:nvPicPr>
        <p:blipFill>
          <a:blip r:embed="rId1" cstate="print"/>
          <a:srcRect/>
          <a:stretch>
            <a:fillRect/>
          </a:stretch>
        </p:blipFill>
        <p:spPr>
          <a:xfrm>
            <a:off x="5741314" y="1628779"/>
            <a:ext cx="2851150" cy="3960813"/>
          </a:xfrm>
          <a:noFill/>
        </p:spPr>
      </p:pic>
      <p:sp>
        <p:nvSpPr>
          <p:cNvPr id="38916" name="Rectangle 4"/>
          <p:cNvSpPr>
            <a:spLocks noChangeArrowheads="1"/>
          </p:cNvSpPr>
          <p:nvPr/>
        </p:nvSpPr>
        <p:spPr bwMode="auto">
          <a:xfrm>
            <a:off x="742716" y="1889125"/>
            <a:ext cx="4860925" cy="4100513"/>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dirty="0">
                <a:ln>
                  <a:noFill/>
                </a:ln>
                <a:solidFill>
                  <a:srgbClr val="5E2CAE"/>
                </a:solidFill>
                <a:effectLst/>
                <a:uLnTx/>
                <a:uFillTx/>
                <a:latin typeface="Arial" panose="020B0604020202020204" pitchFamily="34" charset="0"/>
                <a:ea typeface="楷体_GB2312" pitchFamily="49" charset="-122"/>
                <a:cs typeface="+mn-cs"/>
              </a:rPr>
              <a:t>例</a:t>
            </a:r>
            <a:r>
              <a:rPr kumimoji="1" lang="en-US" altLang="zh-CN" sz="2400" b="1" i="0" u="none" strike="noStrike" kern="1200" cap="none" spc="0" normalizeH="0" baseline="0" noProof="0" dirty="0">
                <a:ln>
                  <a:noFill/>
                </a:ln>
                <a:solidFill>
                  <a:srgbClr val="5E2CAE"/>
                </a:solidFill>
                <a:effectLst/>
                <a:uLnTx/>
                <a:uFillTx/>
                <a:latin typeface="Arial" panose="020B0604020202020204" pitchFamily="34" charset="0"/>
                <a:ea typeface="楷体_GB2312" pitchFamily="49" charset="-122"/>
                <a:cs typeface="+mn-cs"/>
              </a:rPr>
              <a:t>5.1.1</a:t>
            </a:r>
            <a:endParaRPr kumimoji="1" lang="en-US" altLang="zh-CN" sz="2400" b="1" i="0" u="none" strike="noStrike" kern="1200" cap="none" spc="0" normalizeH="0" baseline="0" noProof="0" dirty="0">
              <a:ln>
                <a:noFill/>
              </a:ln>
              <a:solidFill>
                <a:srgbClr val="5E2CAE"/>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m</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项工作准备分配给</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个人去做，如图所示，</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其中边</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x</a:t>
            </a:r>
            <a:r>
              <a:rPr kumimoji="1" lang="en-US" altLang="zh-CN" sz="24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i</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4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j</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表示</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x</a:t>
            </a:r>
            <a:r>
              <a:rPr kumimoji="1" lang="en-US" altLang="zh-CN" sz="24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i</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可以从事</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4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j</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如果每个人最多从事其中一项，且每项工作只能由其中一个人来承担，</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问怎样才能让更多的人安排上工作？</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38917" name="矩形 4"/>
          <p:cNvSpPr>
            <a:spLocks noChangeArrowheads="1"/>
          </p:cNvSpPr>
          <p:nvPr/>
        </p:nvSpPr>
        <p:spPr bwMode="auto">
          <a:xfrm>
            <a:off x="652228" y="1306513"/>
            <a:ext cx="4979988" cy="452437"/>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(1) </a:t>
            </a:r>
            <a:r>
              <a:rPr kumimoji="1" lang="zh-CN" altLang="en-US"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什么是图的匹配</a:t>
            </a:r>
            <a:endParaRPr kumimoji="1" lang="en-US" altLang="zh-CN" sz="26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8" name="Rectangle 2"/>
          <p:cNvSpPr>
            <a:spLocks noChangeArrowheads="1"/>
          </p:cNvSpPr>
          <p:nvPr/>
        </p:nvSpPr>
        <p:spPr bwMode="auto">
          <a:xfrm>
            <a:off x="903963" y="1730375"/>
            <a:ext cx="4905375" cy="433965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该图是一个二分图，按照要求，如果</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x</a:t>
            </a:r>
            <a:r>
              <a:rPr kumimoji="1" lang="en-US" altLang="zh-CN" sz="2400" b="1" i="0" u="none" strike="noStrike" kern="1200" cap="none" spc="0" normalizeH="0" baseline="-25000" noProof="0" dirty="0">
                <a:ln>
                  <a:noFill/>
                </a:ln>
                <a:solidFill>
                  <a:srgbClr val="000000"/>
                </a:solidFill>
                <a:effectLst/>
                <a:uLnTx/>
                <a:uFillTx/>
                <a:latin typeface="Arial" panose="020B0604020202020204" pitchFamily="34" charset="0"/>
                <a:ea typeface="楷体_GB2312" pitchFamily="49" charset="-122"/>
                <a:cs typeface="+mn-cs"/>
              </a:rPr>
              <a:t>i</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从事了</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4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j</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就不允许再从事</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4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同时</a:t>
            </a:r>
            <a:r>
              <a:rPr kumimoji="1" lang="en-US" altLang="zh-CN" sz="24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y</a:t>
            </a:r>
            <a:r>
              <a:rPr kumimoji="1" lang="en-US" altLang="zh-CN" sz="24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j</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也不再允许其它人承担</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它相当于用一种颜色比如红色对</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的边进行着色，保证每个结点最多只与一条红色边相关联</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这种红色边的集合记为</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M</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，它就称为</a:t>
            </a:r>
            <a:r>
              <a:rPr kumimoji="1" lang="zh-CN" altLang="en-US" sz="24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rPr>
              <a:t>匹配</a:t>
            </a:r>
            <a:endParaRPr kumimoji="1" lang="zh-CN" altLang="en-US" sz="24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原问题就是计算</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中包含边数最多的一个匹配</a:t>
            </a:r>
            <a:r>
              <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M</a:t>
            </a:r>
            <a:endPar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pic>
        <p:nvPicPr>
          <p:cNvPr id="39939" name="Picture 3" descr="ScreenHunter_12"/>
          <p:cNvPicPr>
            <a:picLocks noChangeAspect="1" noChangeArrowheads="1"/>
          </p:cNvPicPr>
          <p:nvPr/>
        </p:nvPicPr>
        <p:blipFill>
          <a:blip r:embed="rId1" cstate="print"/>
          <a:srcRect/>
          <a:stretch>
            <a:fillRect/>
          </a:stretch>
        </p:blipFill>
        <p:spPr bwMode="auto">
          <a:xfrm>
            <a:off x="5786438" y="1628775"/>
            <a:ext cx="2851150" cy="3960813"/>
          </a:xfrm>
          <a:prstGeom prst="rect">
            <a:avLst/>
          </a:prstGeom>
          <a:noFill/>
          <a:ln w="9525">
            <a:noFill/>
            <a:miter lim="800000"/>
            <a:headEnd/>
            <a:tailEnd/>
          </a:ln>
        </p:spPr>
      </p:pic>
      <p:sp>
        <p:nvSpPr>
          <p:cNvPr id="39941" name="矩形 5"/>
          <p:cNvSpPr>
            <a:spLocks noChangeArrowheads="1"/>
          </p:cNvSpPr>
          <p:nvPr/>
        </p:nvSpPr>
        <p:spPr bwMode="auto">
          <a:xfrm>
            <a:off x="507088" y="1306513"/>
            <a:ext cx="4979988" cy="452437"/>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(1) </a:t>
            </a:r>
            <a:r>
              <a:rPr kumimoji="1" lang="zh-CN" altLang="en-US"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什么是图的匹配</a:t>
            </a:r>
            <a:endParaRPr kumimoji="1" lang="en-US" altLang="zh-CN" sz="26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
        <p:nvSpPr>
          <p:cNvPr id="7" name="标题 6"/>
          <p:cNvSpPr>
            <a:spLocks noGrp="1"/>
          </p:cNvSpPr>
          <p:nvPr>
            <p:ph type="title"/>
          </p:nvPr>
        </p:nvSpPr>
        <p:spPr/>
        <p:txBody>
          <a:bodyPr/>
          <a:lstStyle/>
          <a:p>
            <a:r>
              <a:rPr lang="en-US" altLang="zh-CN" dirty="0"/>
              <a:t>5.1 </a:t>
            </a:r>
            <a:r>
              <a:rPr lang="zh-CN" altLang="en-US" dirty="0"/>
              <a:t>二分图的最大匹配</a:t>
            </a:r>
            <a:endParaRPr lang="zh-CN" altLang="en-US" dirty="0"/>
          </a:p>
        </p:txBody>
      </p:sp>
      <p:cxnSp>
        <p:nvCxnSpPr>
          <p:cNvPr id="3" name="直接连接符 2"/>
          <p:cNvCxnSpPr/>
          <p:nvPr/>
        </p:nvCxnSpPr>
        <p:spPr>
          <a:xfrm>
            <a:off x="6564086" y="2122714"/>
            <a:ext cx="1469571" cy="15512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99778">
                                            <p:txEl>
                                              <p:pRg st="1" end="1"/>
                                            </p:txEl>
                                          </p:spTgt>
                                        </p:tgtEl>
                                        <p:attrNameLst>
                                          <p:attrName>style.visibility</p:attrName>
                                        </p:attrNameLst>
                                      </p:cBhvr>
                                      <p:to>
                                        <p:strVal val="visible"/>
                                      </p:to>
                                    </p:set>
                                    <p:animEffect transition="in" filter="blinds(horizontal)">
                                      <p:cBhvr>
                                        <p:cTn id="12" dur="500"/>
                                        <p:tgtEl>
                                          <p:spTgt spid="10997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99778">
                                            <p:txEl>
                                              <p:pRg st="2" end="2"/>
                                            </p:txEl>
                                          </p:spTgt>
                                        </p:tgtEl>
                                        <p:attrNameLst>
                                          <p:attrName>style.visibility</p:attrName>
                                        </p:attrNameLst>
                                      </p:cBhvr>
                                      <p:to>
                                        <p:strVal val="visible"/>
                                      </p:to>
                                    </p:set>
                                    <p:animEffect transition="in" filter="blinds(horizontal)">
                                      <p:cBhvr>
                                        <p:cTn id="17" dur="500"/>
                                        <p:tgtEl>
                                          <p:spTgt spid="10997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99778">
                                            <p:txEl>
                                              <p:pRg st="3" end="3"/>
                                            </p:txEl>
                                          </p:spTgt>
                                        </p:tgtEl>
                                        <p:attrNameLst>
                                          <p:attrName>style.visibility</p:attrName>
                                        </p:attrNameLst>
                                      </p:cBhvr>
                                      <p:to>
                                        <p:strVal val="visible"/>
                                      </p:to>
                                    </p:set>
                                    <p:animEffect transition="in" filter="blinds(horizontal)">
                                      <p:cBhvr>
                                        <p:cTn id="22" dur="500"/>
                                        <p:tgtEl>
                                          <p:spTgt spid="10997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3" descr="ScreenHunter_13"/>
          <p:cNvPicPr>
            <a:picLocks noChangeAspect="1" noChangeArrowheads="1"/>
          </p:cNvPicPr>
          <p:nvPr/>
        </p:nvPicPr>
        <p:blipFill>
          <a:blip r:embed="rId1" cstate="print"/>
          <a:srcRect t="9395" b="4611"/>
          <a:stretch>
            <a:fillRect/>
          </a:stretch>
        </p:blipFill>
        <p:spPr bwMode="auto">
          <a:xfrm>
            <a:off x="923693" y="2385785"/>
            <a:ext cx="7515225" cy="3832225"/>
          </a:xfrm>
          <a:prstGeom prst="rect">
            <a:avLst/>
          </a:prstGeom>
          <a:noFill/>
          <a:ln w="9525">
            <a:noFill/>
            <a:miter lim="800000"/>
            <a:headEnd/>
            <a:tailEnd/>
          </a:ln>
        </p:spPr>
      </p:pic>
      <p:sp>
        <p:nvSpPr>
          <p:cNvPr id="40964" name="矩形 4"/>
          <p:cNvSpPr>
            <a:spLocks noChangeArrowheads="1"/>
          </p:cNvSpPr>
          <p:nvPr/>
        </p:nvSpPr>
        <p:spPr bwMode="auto">
          <a:xfrm>
            <a:off x="550630" y="1306513"/>
            <a:ext cx="4979988" cy="452437"/>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(1) </a:t>
            </a:r>
            <a:r>
              <a:rPr kumimoji="1" lang="zh-CN" altLang="en-US"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什么是图的匹配</a:t>
            </a:r>
            <a:endParaRPr kumimoji="1" lang="en-US" altLang="zh-CN" sz="26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
        <p:nvSpPr>
          <p:cNvPr id="40965" name="矩形 5"/>
          <p:cNvSpPr>
            <a:spLocks noChangeArrowheads="1"/>
          </p:cNvSpPr>
          <p:nvPr/>
        </p:nvSpPr>
        <p:spPr bwMode="auto">
          <a:xfrm>
            <a:off x="569680" y="1744663"/>
            <a:ext cx="1109663" cy="461962"/>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a:ln>
                  <a:noFill/>
                </a:ln>
                <a:solidFill>
                  <a:srgbClr val="5E2CAE"/>
                </a:solidFill>
                <a:effectLst/>
                <a:uLnTx/>
                <a:uFillTx/>
                <a:latin typeface="Arial" panose="020B0604020202020204" pitchFamily="34" charset="0"/>
                <a:ea typeface="楷体_GB2312" pitchFamily="49" charset="-122"/>
                <a:cs typeface="+mn-cs"/>
              </a:rPr>
              <a:t>例</a:t>
            </a:r>
            <a:r>
              <a:rPr kumimoji="1" lang="en-US" altLang="zh-CN" sz="2400" b="1" i="0" u="none" strike="noStrike" kern="1200" cap="none" spc="0" normalizeH="0" baseline="0" noProof="0">
                <a:ln>
                  <a:noFill/>
                </a:ln>
                <a:solidFill>
                  <a:srgbClr val="5E2CAE"/>
                </a:solidFill>
                <a:effectLst/>
                <a:uLnTx/>
                <a:uFillTx/>
                <a:latin typeface="Arial" panose="020B0604020202020204" pitchFamily="34" charset="0"/>
                <a:ea typeface="楷体_GB2312" pitchFamily="49" charset="-122"/>
                <a:cs typeface="+mn-cs"/>
              </a:rPr>
              <a:t>5.1.2</a:t>
            </a:r>
            <a:endParaRPr kumimoji="1" lang="en-US" altLang="zh-CN" sz="2400" b="1" i="0" u="none" strike="noStrike" kern="1200" cap="none" spc="0" normalizeH="0" baseline="0" noProof="0">
              <a:ln>
                <a:noFill/>
              </a:ln>
              <a:solidFill>
                <a:srgbClr val="5E2CAE"/>
              </a:solidFill>
              <a:effectLst/>
              <a:uLnTx/>
              <a:uFillTx/>
              <a:latin typeface="Arial" panose="020B0604020202020204" pitchFamily="34" charset="0"/>
              <a:ea typeface="楷体_GB2312" pitchFamily="49" charset="-122"/>
              <a:cs typeface="+mn-cs"/>
            </a:endParaRPr>
          </a:p>
        </p:txBody>
      </p:sp>
      <p:sp>
        <p:nvSpPr>
          <p:cNvPr id="7" name="标题 6"/>
          <p:cNvSpPr>
            <a:spLocks noGrp="1"/>
          </p:cNvSpPr>
          <p:nvPr>
            <p:ph type="title"/>
          </p:nvPr>
        </p:nvSpPr>
        <p:spPr/>
        <p:txBody>
          <a:bodyPr/>
          <a:lstStyle/>
          <a:p>
            <a:r>
              <a:rPr lang="en-US" altLang="zh-CN" dirty="0"/>
              <a:t>5.1 </a:t>
            </a:r>
            <a:r>
              <a:rPr lang="zh-CN" altLang="en-US" dirty="0"/>
              <a:t>二分图的最大匹配</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9411" name="Rectangle 3"/>
          <p:cNvSpPr>
            <a:spLocks noGrp="1" noChangeArrowheads="1"/>
          </p:cNvSpPr>
          <p:nvPr>
            <p:ph type="body" idx="4294967295"/>
          </p:nvPr>
        </p:nvSpPr>
        <p:spPr>
          <a:xfrm>
            <a:off x="783756" y="1616075"/>
            <a:ext cx="7772400" cy="4953000"/>
          </a:xfrm>
        </p:spPr>
        <p:txBody>
          <a:bodyPr/>
          <a:lstStyle/>
          <a:p>
            <a:pPr>
              <a:buFont typeface="Wingdings" panose="05000000000000000000" pitchFamily="2" charset="2"/>
              <a:buNone/>
            </a:pPr>
            <a:r>
              <a:rPr lang="en-US" altLang="zh-CN" sz="2400" dirty="0"/>
              <a:t>1</a:t>
            </a:r>
            <a:r>
              <a:rPr lang="zh-CN" altLang="en-US" sz="2400" dirty="0"/>
              <a:t>、</a:t>
            </a:r>
            <a:r>
              <a:rPr lang="zh-CN" altLang="en-US" sz="2400" dirty="0">
                <a:solidFill>
                  <a:schemeClr val="accent1"/>
                </a:solidFill>
                <a:ea typeface="楷体_GB2312" pitchFamily="49" charset="-122"/>
              </a:rPr>
              <a:t>二分图</a:t>
            </a:r>
            <a:r>
              <a:rPr lang="zh-CN" altLang="en-US" sz="2400" dirty="0">
                <a:ea typeface="楷体_GB2312" pitchFamily="49" charset="-122"/>
              </a:rPr>
              <a:t>的匹配问题</a:t>
            </a:r>
            <a:endParaRPr lang="zh-CN" altLang="en-US" sz="2400" dirty="0">
              <a:ea typeface="楷体_GB2312" pitchFamily="49" charset="-122"/>
            </a:endParaRPr>
          </a:p>
          <a:p>
            <a:pPr>
              <a:buFont typeface="Wingdings" panose="05000000000000000000" pitchFamily="2" charset="2"/>
              <a:buNone/>
            </a:pPr>
            <a:r>
              <a:rPr lang="zh-CN" altLang="en-US" sz="2400" dirty="0">
                <a:ea typeface="楷体_GB2312" pitchFamily="49" charset="-122"/>
              </a:rPr>
              <a:t>     图中的节点可分为两个集合，</a:t>
            </a:r>
            <a:r>
              <a:rPr lang="en-US" altLang="zh-CN" sz="2400" i="1" dirty="0">
                <a:ea typeface="楷体_GB2312" pitchFamily="49" charset="-122"/>
              </a:rPr>
              <a:t>X</a:t>
            </a:r>
            <a:r>
              <a:rPr lang="en-US" altLang="zh-CN" sz="2400" dirty="0">
                <a:ea typeface="楷体_GB2312" pitchFamily="49" charset="-122"/>
              </a:rPr>
              <a:t>, </a:t>
            </a:r>
            <a:r>
              <a:rPr lang="en-US" altLang="zh-CN" sz="2400" i="1" dirty="0">
                <a:ea typeface="楷体_GB2312" pitchFamily="49" charset="-122"/>
              </a:rPr>
              <a:t>Y</a:t>
            </a:r>
            <a:r>
              <a:rPr lang="zh-CN" altLang="en-US" sz="2400" dirty="0">
                <a:ea typeface="楷体_GB2312" pitchFamily="49" charset="-122"/>
              </a:rPr>
              <a:t>，</a:t>
            </a:r>
            <a:r>
              <a:rPr lang="en-US" altLang="zh-CN" sz="2400" i="1" dirty="0">
                <a:ea typeface="楷体_GB2312" pitchFamily="49" charset="-122"/>
              </a:rPr>
              <a:t>X </a:t>
            </a:r>
            <a:r>
              <a:rPr lang="zh-CN" altLang="en-US" sz="2400" dirty="0">
                <a:ea typeface="楷体_GB2312" pitchFamily="49" charset="-122"/>
              </a:rPr>
              <a:t>与 </a:t>
            </a:r>
            <a:r>
              <a:rPr lang="en-US" altLang="zh-CN" sz="2400" i="1" dirty="0">
                <a:ea typeface="楷体_GB2312" pitchFamily="49" charset="-122"/>
              </a:rPr>
              <a:t>Y</a:t>
            </a:r>
            <a:r>
              <a:rPr lang="en-US" altLang="zh-CN" sz="2400" dirty="0">
                <a:ea typeface="楷体_GB2312" pitchFamily="49" charset="-122"/>
              </a:rPr>
              <a:t> </a:t>
            </a:r>
            <a:r>
              <a:rPr lang="zh-CN" altLang="en-US" sz="2400" dirty="0">
                <a:ea typeface="楷体_GB2312" pitchFamily="49" charset="-122"/>
              </a:rPr>
              <a:t>之间有边相连，但 </a:t>
            </a:r>
            <a:r>
              <a:rPr lang="en-US" altLang="zh-CN" sz="2400" i="1" dirty="0">
                <a:ea typeface="楷体_GB2312" pitchFamily="49" charset="-122"/>
              </a:rPr>
              <a:t>X</a:t>
            </a:r>
            <a:r>
              <a:rPr lang="en-US" altLang="zh-CN" sz="2400" dirty="0">
                <a:ea typeface="楷体_GB2312" pitchFamily="49" charset="-122"/>
              </a:rPr>
              <a:t> </a:t>
            </a:r>
            <a:r>
              <a:rPr lang="zh-CN" altLang="en-US" sz="2400" dirty="0">
                <a:ea typeface="楷体_GB2312" pitchFamily="49" charset="-122"/>
              </a:rPr>
              <a:t>内部和 </a:t>
            </a:r>
            <a:r>
              <a:rPr lang="en-US" altLang="zh-CN" sz="2400" i="1" dirty="0">
                <a:ea typeface="楷体_GB2312" pitchFamily="49" charset="-122"/>
              </a:rPr>
              <a:t>Y</a:t>
            </a:r>
            <a:r>
              <a:rPr lang="en-US" altLang="zh-CN" sz="2400" dirty="0">
                <a:ea typeface="楷体_GB2312" pitchFamily="49" charset="-122"/>
              </a:rPr>
              <a:t> </a:t>
            </a:r>
            <a:r>
              <a:rPr lang="zh-CN" altLang="en-US" sz="2400" dirty="0">
                <a:ea typeface="楷体_GB2312" pitchFamily="49" charset="-122"/>
              </a:rPr>
              <a:t>内部无关联边</a:t>
            </a:r>
            <a:endParaRPr lang="zh-CN" altLang="en-US" sz="2400" dirty="0">
              <a:ea typeface="楷体_GB2312" pitchFamily="49" charset="-122"/>
            </a:endParaRPr>
          </a:p>
          <a:p>
            <a:pPr lvl="1"/>
            <a:r>
              <a:rPr lang="zh-CN" altLang="en-US" sz="2400" dirty="0"/>
              <a:t>运输问题实际上是二分图的最小费用最大流问题</a:t>
            </a:r>
            <a:endParaRPr lang="zh-CN" altLang="en-US" sz="2400" dirty="0"/>
          </a:p>
          <a:p>
            <a:pPr lvl="1"/>
            <a:r>
              <a:rPr lang="zh-CN" altLang="en-US" sz="2400" dirty="0"/>
              <a:t>任务分配问题实际上是二分图的匹配问题</a:t>
            </a:r>
            <a:endParaRPr lang="zh-CN" altLang="en-US" sz="2400" dirty="0"/>
          </a:p>
          <a:p>
            <a:pPr>
              <a:buFont typeface="Wingdings" panose="05000000000000000000" pitchFamily="2" charset="2"/>
              <a:buNone/>
            </a:pPr>
            <a:r>
              <a:rPr lang="en-US" altLang="zh-CN" sz="2400" dirty="0"/>
              <a:t>2</a:t>
            </a:r>
            <a:r>
              <a:rPr lang="zh-CN" altLang="en-US" sz="2400" dirty="0"/>
              <a:t>、</a:t>
            </a:r>
            <a:r>
              <a:rPr lang="zh-CN" altLang="en-US" sz="2400" dirty="0">
                <a:solidFill>
                  <a:schemeClr val="accent1"/>
                </a:solidFill>
                <a:ea typeface="楷体_GB2312" pitchFamily="49" charset="-122"/>
              </a:rPr>
              <a:t>非二分图</a:t>
            </a:r>
            <a:r>
              <a:rPr lang="zh-CN" altLang="en-US" sz="2400" dirty="0">
                <a:ea typeface="楷体_GB2312" pitchFamily="49" charset="-122"/>
              </a:rPr>
              <a:t>的匹配问题</a:t>
            </a:r>
            <a:endParaRPr lang="zh-CN" altLang="en-US" sz="2400" dirty="0">
              <a:ea typeface="楷体_GB2312" pitchFamily="49" charset="-122"/>
            </a:endParaRPr>
          </a:p>
          <a:p>
            <a:pPr lvl="1"/>
            <a:r>
              <a:rPr lang="zh-CN" altLang="zh-CN" sz="2400" dirty="0"/>
              <a:t>最大基数匹配</a:t>
            </a:r>
            <a:r>
              <a:rPr lang="en-US" altLang="zh-CN" sz="2400" dirty="0"/>
              <a:t>(</a:t>
            </a:r>
            <a:r>
              <a:rPr lang="en-US" altLang="zh-CN" sz="2400" i="1" dirty="0"/>
              <a:t>maximum cardinality matching</a:t>
            </a:r>
            <a:r>
              <a:rPr lang="en-US" altLang="zh-CN" sz="2400" dirty="0"/>
              <a:t>)</a:t>
            </a:r>
            <a:endParaRPr lang="en-US" altLang="zh-CN" sz="2400" dirty="0"/>
          </a:p>
          <a:p>
            <a:pPr lvl="1"/>
            <a:r>
              <a:rPr lang="zh-CN" altLang="zh-CN" sz="2400" dirty="0"/>
              <a:t>最大权匹配</a:t>
            </a:r>
            <a:r>
              <a:rPr lang="en-US" altLang="zh-CN" sz="2400" dirty="0"/>
              <a:t>(</a:t>
            </a:r>
            <a:r>
              <a:rPr lang="en-US" altLang="zh-CN" sz="2400" i="1" dirty="0"/>
              <a:t>maximum weight matching</a:t>
            </a:r>
            <a:r>
              <a:rPr lang="en-US" altLang="zh-CN" sz="2400" dirty="0"/>
              <a:t>)</a:t>
            </a:r>
            <a:endParaRPr lang="en-US" altLang="zh-CN" sz="2400" dirty="0"/>
          </a:p>
          <a:p>
            <a:pPr lvl="1"/>
            <a:r>
              <a:rPr lang="zh-CN" altLang="zh-CN" sz="2400" dirty="0"/>
              <a:t>最小完全匹配</a:t>
            </a:r>
            <a:r>
              <a:rPr lang="en-US" altLang="zh-CN" sz="2400" dirty="0"/>
              <a:t>(</a:t>
            </a:r>
            <a:r>
              <a:rPr lang="en-US" altLang="zh-CN" sz="2400" i="1" dirty="0"/>
              <a:t>minimum weight perfect matching</a:t>
            </a:r>
            <a:r>
              <a:rPr lang="en-US" altLang="zh-CN" sz="2400" dirty="0"/>
              <a:t>)</a:t>
            </a:r>
            <a:endParaRPr lang="en-US" altLang="zh-CN" sz="2400" dirty="0"/>
          </a:p>
          <a:p>
            <a:pPr lvl="1"/>
            <a:r>
              <a:rPr lang="zh-CN" altLang="en-US" sz="2400" dirty="0"/>
              <a:t>最优分数匹配</a:t>
            </a:r>
            <a:r>
              <a:rPr lang="en-US" altLang="zh-CN" sz="2400" dirty="0"/>
              <a:t>(</a:t>
            </a:r>
            <a:r>
              <a:rPr lang="en-US" altLang="zh-CN" sz="2400" i="1" dirty="0"/>
              <a:t>optimal fractional matching</a:t>
            </a:r>
            <a:r>
              <a:rPr lang="en-US" altLang="zh-CN" sz="2400" dirty="0"/>
              <a:t>)</a:t>
            </a:r>
            <a:endParaRPr lang="en-US" altLang="zh-CN" sz="2400" dirty="0"/>
          </a:p>
        </p:txBody>
      </p:sp>
      <p:sp>
        <p:nvSpPr>
          <p:cNvPr id="41988" name="矩形 6"/>
          <p:cNvSpPr>
            <a:spLocks noChangeArrowheads="1"/>
          </p:cNvSpPr>
          <p:nvPr/>
        </p:nvSpPr>
        <p:spPr bwMode="auto">
          <a:xfrm>
            <a:off x="478060" y="1212850"/>
            <a:ext cx="4979988" cy="452438"/>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(2) </a:t>
            </a:r>
            <a:r>
              <a:rPr kumimoji="1" lang="zh-CN" altLang="en-US" sz="2600" b="1" i="0" u="none" strike="noStrike" kern="1200" cap="none" spc="0" normalizeH="0" baseline="0" noProof="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图的匹配问题</a:t>
            </a:r>
            <a:endParaRPr kumimoji="1" lang="en-US" altLang="zh-CN" sz="26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
        <p:nvSpPr>
          <p:cNvPr id="6" name="标题 6"/>
          <p:cNvSpPr>
            <a:spLocks noGrp="1"/>
          </p:cNvSpPr>
          <p:nvPr>
            <p:ph type="title"/>
          </p:nvPr>
        </p:nvSpPr>
        <p:spPr/>
        <p:txBody>
          <a:bodyPr/>
          <a:lstStyle/>
          <a:p>
            <a:r>
              <a:rPr lang="en-US" altLang="zh-CN" dirty="0"/>
              <a:t>5.1 </a:t>
            </a:r>
            <a:r>
              <a:rPr lang="zh-CN" altLang="en-US" dirty="0"/>
              <a:t>二分图的最大匹配</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9411">
                                            <p:txEl>
                                              <p:pRg st="2" end="2"/>
                                            </p:txEl>
                                          </p:spTgt>
                                        </p:tgtEl>
                                        <p:attrNameLst>
                                          <p:attrName>style.visibility</p:attrName>
                                        </p:attrNameLst>
                                      </p:cBhvr>
                                      <p:to>
                                        <p:strVal val="visible"/>
                                      </p:to>
                                    </p:set>
                                    <p:animEffect transition="in" filter="wipe(left)">
                                      <p:cBhvr>
                                        <p:cTn id="7" dur="500"/>
                                        <p:tgtEl>
                                          <p:spTgt spid="11694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9411">
                                            <p:txEl>
                                              <p:pRg st="3" end="3"/>
                                            </p:txEl>
                                          </p:spTgt>
                                        </p:tgtEl>
                                        <p:attrNameLst>
                                          <p:attrName>style.visibility</p:attrName>
                                        </p:attrNameLst>
                                      </p:cBhvr>
                                      <p:to>
                                        <p:strVal val="visible"/>
                                      </p:to>
                                    </p:set>
                                    <p:animEffect transition="in" filter="wipe(left)">
                                      <p:cBhvr>
                                        <p:cTn id="12" dur="500"/>
                                        <p:tgtEl>
                                          <p:spTgt spid="11694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69411">
                                            <p:txEl>
                                              <p:pRg st="4" end="4"/>
                                            </p:txEl>
                                          </p:spTgt>
                                        </p:tgtEl>
                                        <p:attrNameLst>
                                          <p:attrName>style.visibility</p:attrName>
                                        </p:attrNameLst>
                                      </p:cBhvr>
                                      <p:to>
                                        <p:strVal val="visible"/>
                                      </p:to>
                                    </p:set>
                                    <p:animEffect transition="in" filter="wipe(left)">
                                      <p:cBhvr>
                                        <p:cTn id="17" dur="500"/>
                                        <p:tgtEl>
                                          <p:spTgt spid="11694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69411">
                                            <p:txEl>
                                              <p:pRg st="5" end="5"/>
                                            </p:txEl>
                                          </p:spTgt>
                                        </p:tgtEl>
                                        <p:attrNameLst>
                                          <p:attrName>style.visibility</p:attrName>
                                        </p:attrNameLst>
                                      </p:cBhvr>
                                      <p:to>
                                        <p:strVal val="visible"/>
                                      </p:to>
                                    </p:set>
                                    <p:animEffect transition="in" filter="wipe(left)">
                                      <p:cBhvr>
                                        <p:cTn id="22" dur="500"/>
                                        <p:tgtEl>
                                          <p:spTgt spid="116941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69411">
                                            <p:txEl>
                                              <p:pRg st="6" end="6"/>
                                            </p:txEl>
                                          </p:spTgt>
                                        </p:tgtEl>
                                        <p:attrNameLst>
                                          <p:attrName>style.visibility</p:attrName>
                                        </p:attrNameLst>
                                      </p:cBhvr>
                                      <p:to>
                                        <p:strVal val="visible"/>
                                      </p:to>
                                    </p:set>
                                    <p:animEffect transition="in" filter="wipe(left)">
                                      <p:cBhvr>
                                        <p:cTn id="27" dur="500"/>
                                        <p:tgtEl>
                                          <p:spTgt spid="116941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69411">
                                            <p:txEl>
                                              <p:pRg st="7" end="7"/>
                                            </p:txEl>
                                          </p:spTgt>
                                        </p:tgtEl>
                                        <p:attrNameLst>
                                          <p:attrName>style.visibility</p:attrName>
                                        </p:attrNameLst>
                                      </p:cBhvr>
                                      <p:to>
                                        <p:strVal val="visible"/>
                                      </p:to>
                                    </p:set>
                                    <p:animEffect transition="in" filter="wipe(left)">
                                      <p:cBhvr>
                                        <p:cTn id="32" dur="500"/>
                                        <p:tgtEl>
                                          <p:spTgt spid="116941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69411">
                                            <p:txEl>
                                              <p:pRg st="8" end="8"/>
                                            </p:txEl>
                                          </p:spTgt>
                                        </p:tgtEl>
                                        <p:attrNameLst>
                                          <p:attrName>style.visibility</p:attrName>
                                        </p:attrNameLst>
                                      </p:cBhvr>
                                      <p:to>
                                        <p:strVal val="visible"/>
                                      </p:to>
                                    </p:set>
                                    <p:animEffect transition="in" filter="wipe(left)">
                                      <p:cBhvr>
                                        <p:cTn id="37" dur="500"/>
                                        <p:tgtEl>
                                          <p:spTgt spid="1169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9411" grpId="0" bldLvl="2" autoUpdateAnimBg="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6" name="Rectangle 2"/>
          <p:cNvSpPr>
            <a:spLocks noChangeArrowheads="1"/>
          </p:cNvSpPr>
          <p:nvPr/>
        </p:nvSpPr>
        <p:spPr bwMode="auto">
          <a:xfrm>
            <a:off x="1126440" y="1851025"/>
            <a:ext cx="7625674" cy="4114800"/>
          </a:xfrm>
          <a:prstGeom prst="rect">
            <a:avLst/>
          </a:prstGeom>
          <a:noFill/>
          <a:ln w="9525">
            <a:noFill/>
            <a:miter lim="800000"/>
          </a:ln>
        </p:spPr>
        <p:txBody>
          <a:bodyPr/>
          <a:lstStyle/>
          <a:p>
            <a:pPr marL="624205" marR="0" lvl="0" indent="-624205"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定义</a:t>
            </a:r>
            <a:r>
              <a:rPr kumimoji="1" lang="en-US" altLang="zh-CN"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5.1.1</a:t>
            </a: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a:t>
            </a:r>
            <a:r>
              <a:rPr kumimoji="1" lang="zh-CN" altLang="en-US" sz="26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令</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是图</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的边子集，若</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中任意两</a:t>
            </a:r>
            <a:endPar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624205" marR="0" lvl="0" indent="-624205"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条边都没有共同顶点，则称</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为</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的一个</a:t>
            </a:r>
            <a:r>
              <a:rPr kumimoji="1" lang="zh-CN" altLang="en-US" sz="26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rPr>
              <a:t>匹配</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a:t>
            </a:r>
            <a:endPar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624205" marR="0" lvl="0" indent="-624205"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其中与</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的边相关联的结点称为</a:t>
            </a:r>
            <a:r>
              <a:rPr kumimoji="1" lang="zh-CN" altLang="en-US" sz="26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rPr>
              <a:t>饱和点</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，否则</a:t>
            </a:r>
            <a:endPar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624205" marR="0" lvl="0" indent="-624205"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称为</a:t>
            </a:r>
            <a:r>
              <a:rPr kumimoji="1" lang="zh-CN" altLang="en-US" sz="26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rPr>
              <a:t>非饱和点</a:t>
            </a:r>
            <a:endParaRPr kumimoji="1" lang="en-US" altLang="zh-CN" sz="26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endParaRPr>
          </a:p>
          <a:p>
            <a:pPr marL="624205" marR="0" lvl="0" indent="-624205"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endPar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624205" marR="0" lvl="0" indent="-624205"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定义</a:t>
            </a:r>
            <a:r>
              <a:rPr kumimoji="1" lang="en-US" altLang="zh-CN"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5.1.2 </a:t>
            </a: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设</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是</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G=(V,E)</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中的一个匹配，若在</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中加入任意一条边所得集合都不是匹配</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则称</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为</a:t>
            </a:r>
            <a:r>
              <a:rPr kumimoji="1" lang="zh-CN" altLang="en-US" sz="26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rPr>
              <a:t>极大匹配</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a:t>
            </a:r>
            <a:endPar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624205" marR="0" lvl="0" indent="-624205"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如果对</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的任意匹配</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都有</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，则称</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为一个</a:t>
            </a:r>
            <a:r>
              <a:rPr kumimoji="1" lang="zh-CN" altLang="en-US" sz="26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rPr>
              <a:t>最大匹配</a:t>
            </a:r>
            <a:endParaRPr kumimoji="1" lang="zh-CN" altLang="en-US" sz="26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endParaRPr>
          </a:p>
          <a:p>
            <a:pPr marL="624205" marR="0" lvl="0" indent="-624205"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endParaRPr kumimoji="1" lang="en-US" altLang="zh-CN" sz="26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endParaRPr>
          </a:p>
        </p:txBody>
      </p:sp>
      <p:sp>
        <p:nvSpPr>
          <p:cNvPr id="43012" name="矩形 4"/>
          <p:cNvSpPr>
            <a:spLocks noChangeArrowheads="1"/>
          </p:cNvSpPr>
          <p:nvPr/>
        </p:nvSpPr>
        <p:spPr bwMode="auto">
          <a:xfrm>
            <a:off x="481915" y="1265238"/>
            <a:ext cx="4978400" cy="480131"/>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8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(3) </a:t>
            </a:r>
            <a:r>
              <a:rPr kumimoji="1" lang="zh-CN" altLang="en-US" sz="28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匹配的基本概念</a:t>
            </a:r>
            <a:endParaRPr kumimoji="1" lang="en-US" altLang="zh-CN" sz="28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
        <p:nvSpPr>
          <p:cNvPr id="6" name="标题 6"/>
          <p:cNvSpPr>
            <a:spLocks noGrp="1"/>
          </p:cNvSpPr>
          <p:nvPr>
            <p:ph type="title"/>
          </p:nvPr>
        </p:nvSpPr>
        <p:spPr/>
        <p:txBody>
          <a:bodyPr/>
          <a:lstStyle/>
          <a:p>
            <a:r>
              <a:rPr lang="en-US" altLang="zh-CN" dirty="0"/>
              <a:t>5.1 </a:t>
            </a:r>
            <a:r>
              <a:rPr lang="zh-CN" altLang="en-US" dirty="0"/>
              <a:t>二分图的最大匹配</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01826">
                                            <p:txEl>
                                              <p:pRg st="0" end="0"/>
                                            </p:txEl>
                                          </p:spTgt>
                                        </p:tgtEl>
                                        <p:attrNameLst>
                                          <p:attrName>style.visibility</p:attrName>
                                        </p:attrNameLst>
                                      </p:cBhvr>
                                      <p:to>
                                        <p:strVal val="visible"/>
                                      </p:to>
                                    </p:set>
                                    <p:animEffect transition="in" filter="blinds(horizontal)">
                                      <p:cBhvr>
                                        <p:cTn id="7" dur="500"/>
                                        <p:tgtEl>
                                          <p:spTgt spid="110182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01826">
                                            <p:txEl>
                                              <p:pRg st="1" end="1"/>
                                            </p:txEl>
                                          </p:spTgt>
                                        </p:tgtEl>
                                        <p:attrNameLst>
                                          <p:attrName>style.visibility</p:attrName>
                                        </p:attrNameLst>
                                      </p:cBhvr>
                                      <p:to>
                                        <p:strVal val="visible"/>
                                      </p:to>
                                    </p:set>
                                    <p:animEffect transition="in" filter="blinds(horizontal)">
                                      <p:cBhvr>
                                        <p:cTn id="10" dur="500"/>
                                        <p:tgtEl>
                                          <p:spTgt spid="110182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01826">
                                            <p:txEl>
                                              <p:pRg st="2" end="2"/>
                                            </p:txEl>
                                          </p:spTgt>
                                        </p:tgtEl>
                                        <p:attrNameLst>
                                          <p:attrName>style.visibility</p:attrName>
                                        </p:attrNameLst>
                                      </p:cBhvr>
                                      <p:to>
                                        <p:strVal val="visible"/>
                                      </p:to>
                                    </p:set>
                                    <p:animEffect transition="in" filter="blinds(horizontal)">
                                      <p:cBhvr>
                                        <p:cTn id="15" dur="500"/>
                                        <p:tgtEl>
                                          <p:spTgt spid="1101826">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101826">
                                            <p:txEl>
                                              <p:pRg st="3" end="3"/>
                                            </p:txEl>
                                          </p:spTgt>
                                        </p:tgtEl>
                                        <p:attrNameLst>
                                          <p:attrName>style.visibility</p:attrName>
                                        </p:attrNameLst>
                                      </p:cBhvr>
                                      <p:to>
                                        <p:strVal val="visible"/>
                                      </p:to>
                                    </p:set>
                                    <p:animEffect transition="in" filter="blinds(horizontal)">
                                      <p:cBhvr>
                                        <p:cTn id="18" dur="500"/>
                                        <p:tgtEl>
                                          <p:spTgt spid="110182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101826">
                                            <p:txEl>
                                              <p:pRg st="5" end="5"/>
                                            </p:txEl>
                                          </p:spTgt>
                                        </p:tgtEl>
                                        <p:attrNameLst>
                                          <p:attrName>style.visibility</p:attrName>
                                        </p:attrNameLst>
                                      </p:cBhvr>
                                      <p:to>
                                        <p:strVal val="visible"/>
                                      </p:to>
                                    </p:set>
                                    <p:animEffect transition="in" filter="blinds(horizontal)">
                                      <p:cBhvr>
                                        <p:cTn id="23" dur="500"/>
                                        <p:tgtEl>
                                          <p:spTgt spid="1101826">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101826">
                                            <p:txEl>
                                              <p:pRg st="6" end="6"/>
                                            </p:txEl>
                                          </p:spTgt>
                                        </p:tgtEl>
                                        <p:attrNameLst>
                                          <p:attrName>style.visibility</p:attrName>
                                        </p:attrNameLst>
                                      </p:cBhvr>
                                      <p:to>
                                        <p:strVal val="visible"/>
                                      </p:to>
                                    </p:set>
                                    <p:animEffect transition="in" filter="blinds(horizontal)">
                                      <p:cBhvr>
                                        <p:cTn id="28" dur="500"/>
                                        <p:tgtEl>
                                          <p:spTgt spid="11018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50" name="Rectangle 2"/>
          <p:cNvSpPr>
            <a:spLocks noChangeArrowheads="1"/>
          </p:cNvSpPr>
          <p:nvPr/>
        </p:nvSpPr>
        <p:spPr bwMode="auto">
          <a:xfrm>
            <a:off x="739998" y="4092575"/>
            <a:ext cx="3824287" cy="1984375"/>
          </a:xfrm>
          <a:prstGeom prst="rect">
            <a:avLst/>
          </a:prstGeom>
          <a:noFill/>
          <a:ln w="9525">
            <a:noFill/>
            <a:miter lim="800000"/>
          </a:ln>
        </p:spPr>
        <p:txBody>
          <a:bodyPr lIns="0" tIns="0" rIns="0" bIns="0">
            <a:spAutoFit/>
          </a:bodyPr>
          <a:lstStyle/>
          <a:p>
            <a:pPr marL="0" marR="0" lvl="0" indent="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极大匹配：</a:t>
            </a:r>
            <a:endPar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e</a:t>
            </a:r>
            <a:r>
              <a:rPr kumimoji="1" lang="en-US" altLang="zh-CN" sz="26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2</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e</a:t>
            </a:r>
            <a:r>
              <a:rPr kumimoji="1" lang="en-US" altLang="zh-CN" sz="26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6</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 </a:t>
            </a:r>
            <a:endPar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 e</a:t>
            </a:r>
            <a:r>
              <a:rPr kumimoji="1" lang="en-US" altLang="zh-CN" sz="26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3</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e</a:t>
            </a:r>
            <a:r>
              <a:rPr kumimoji="1" lang="en-US" altLang="zh-CN" sz="26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5</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endPar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 e</a:t>
            </a:r>
            <a:r>
              <a:rPr kumimoji="1" lang="en-US" altLang="zh-CN" sz="26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1</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e</a:t>
            </a:r>
            <a:r>
              <a:rPr kumimoji="1" lang="en-US" altLang="zh-CN" sz="26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4</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e</a:t>
            </a:r>
            <a:r>
              <a:rPr kumimoji="1" lang="en-US" altLang="zh-CN" sz="26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7</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等</a:t>
            </a:r>
            <a:endPar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最大匹配：</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e</a:t>
            </a:r>
            <a:r>
              <a:rPr kumimoji="1" lang="en-US" altLang="zh-CN" sz="26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1</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e</a:t>
            </a:r>
            <a:r>
              <a:rPr kumimoji="1" lang="en-US" altLang="zh-CN" sz="26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4</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e</a:t>
            </a:r>
            <a:r>
              <a:rPr kumimoji="1" lang="en-US" altLang="zh-CN" sz="26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7</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endPar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p:txBody>
      </p:sp>
      <p:pic>
        <p:nvPicPr>
          <p:cNvPr id="1102851" name="Picture 3" descr="182b"/>
          <p:cNvPicPr>
            <a:picLocks noChangeAspect="1" noChangeArrowheads="1"/>
          </p:cNvPicPr>
          <p:nvPr/>
        </p:nvPicPr>
        <p:blipFill>
          <a:blip r:embed="rId1" cstate="print"/>
          <a:srcRect/>
          <a:stretch>
            <a:fillRect/>
          </a:stretch>
        </p:blipFill>
        <p:spPr bwMode="auto">
          <a:xfrm>
            <a:off x="4975448" y="1825625"/>
            <a:ext cx="3640137" cy="2170113"/>
          </a:xfrm>
          <a:prstGeom prst="rect">
            <a:avLst/>
          </a:prstGeom>
          <a:noFill/>
          <a:ln w="9525">
            <a:noFill/>
            <a:miter lim="800000"/>
            <a:headEnd/>
            <a:tailEnd/>
          </a:ln>
        </p:spPr>
      </p:pic>
      <p:pic>
        <p:nvPicPr>
          <p:cNvPr id="44036" name="Picture 4" descr="182a"/>
          <p:cNvPicPr>
            <a:picLocks noChangeAspect="1" noChangeArrowheads="1"/>
          </p:cNvPicPr>
          <p:nvPr/>
        </p:nvPicPr>
        <p:blipFill>
          <a:blip r:embed="rId2" cstate="print"/>
          <a:srcRect/>
          <a:stretch>
            <a:fillRect/>
          </a:stretch>
        </p:blipFill>
        <p:spPr bwMode="auto">
          <a:xfrm>
            <a:off x="1233710" y="1822450"/>
            <a:ext cx="2743200" cy="2263775"/>
          </a:xfrm>
          <a:prstGeom prst="rect">
            <a:avLst/>
          </a:prstGeom>
          <a:noFill/>
          <a:ln w="9525">
            <a:noFill/>
            <a:miter lim="800000"/>
            <a:headEnd/>
            <a:tailEnd/>
          </a:ln>
        </p:spPr>
      </p:pic>
      <p:sp>
        <p:nvSpPr>
          <p:cNvPr id="1102854" name="Rectangle 6"/>
          <p:cNvSpPr>
            <a:spLocks noChangeArrowheads="1"/>
          </p:cNvSpPr>
          <p:nvPr/>
        </p:nvSpPr>
        <p:spPr bwMode="auto">
          <a:xfrm>
            <a:off x="5067523" y="4106863"/>
            <a:ext cx="3463925" cy="1984375"/>
          </a:xfrm>
          <a:prstGeom prst="rect">
            <a:avLst/>
          </a:prstGeom>
          <a:noFill/>
          <a:ln w="9525">
            <a:noFill/>
            <a:miter lim="800000"/>
          </a:ln>
        </p:spPr>
        <p:txBody>
          <a:bodyPr lIns="0" tIns="0" rIns="0" bIns="0">
            <a:spAutoFit/>
          </a:bodyPr>
          <a:lstStyle/>
          <a:p>
            <a:pPr marL="0" marR="0" lvl="0" indent="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极大匹配： </a:t>
            </a:r>
            <a:endPar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e</a:t>
            </a:r>
            <a:r>
              <a:rPr kumimoji="1" lang="en-US" altLang="zh-CN" sz="26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1</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e</a:t>
            </a:r>
            <a:r>
              <a:rPr kumimoji="1" lang="en-US" altLang="zh-CN" sz="26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3</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 </a:t>
            </a:r>
            <a:endPar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 e</a:t>
            </a:r>
            <a:r>
              <a:rPr kumimoji="1" lang="en-US" altLang="zh-CN" sz="26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2</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e</a:t>
            </a:r>
            <a:r>
              <a:rPr kumimoji="1" lang="en-US" altLang="zh-CN" sz="26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4</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 </a:t>
            </a:r>
            <a:endPar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 e</a:t>
            </a:r>
            <a:r>
              <a:rPr kumimoji="1" lang="en-US" altLang="zh-CN" sz="26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4</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e</a:t>
            </a:r>
            <a:r>
              <a:rPr kumimoji="1" lang="en-US" altLang="zh-CN" sz="26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7</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 </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等</a:t>
            </a:r>
            <a:endPar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最大匹配：同极大匹配</a:t>
            </a:r>
            <a:endPar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p:txBody>
      </p:sp>
      <p:sp>
        <p:nvSpPr>
          <p:cNvPr id="44039" name="矩形 7"/>
          <p:cNvSpPr>
            <a:spLocks noChangeArrowheads="1"/>
          </p:cNvSpPr>
          <p:nvPr/>
        </p:nvSpPr>
        <p:spPr bwMode="auto">
          <a:xfrm>
            <a:off x="438373" y="1265238"/>
            <a:ext cx="4978400" cy="452437"/>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(3) </a:t>
            </a:r>
            <a:r>
              <a:rPr kumimoji="1" lang="zh-CN" altLang="en-US" sz="26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匹配的基本概念</a:t>
            </a:r>
            <a:endPar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
        <p:nvSpPr>
          <p:cNvPr id="9" name="标题 6"/>
          <p:cNvSpPr>
            <a:spLocks noGrp="1"/>
          </p:cNvSpPr>
          <p:nvPr>
            <p:ph type="title"/>
          </p:nvPr>
        </p:nvSpPr>
        <p:spPr/>
        <p:txBody>
          <a:bodyPr/>
          <a:lstStyle/>
          <a:p>
            <a:r>
              <a:rPr lang="en-US" altLang="zh-CN" dirty="0"/>
              <a:t>5.1 </a:t>
            </a:r>
            <a:r>
              <a:rPr lang="zh-CN" altLang="en-US" dirty="0"/>
              <a:t>二分图的最大匹配</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02850">
                                            <p:txEl>
                                              <p:pRg st="0" end="0"/>
                                            </p:txEl>
                                          </p:spTgt>
                                        </p:tgtEl>
                                        <p:attrNameLst>
                                          <p:attrName>style.visibility</p:attrName>
                                        </p:attrNameLst>
                                      </p:cBhvr>
                                      <p:to>
                                        <p:strVal val="visible"/>
                                      </p:to>
                                    </p:set>
                                    <p:animEffect transition="in" filter="blinds(horizontal)">
                                      <p:cBhvr>
                                        <p:cTn id="7" dur="500"/>
                                        <p:tgtEl>
                                          <p:spTgt spid="11028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02850">
                                            <p:txEl>
                                              <p:pRg st="1" end="1"/>
                                            </p:txEl>
                                          </p:spTgt>
                                        </p:tgtEl>
                                        <p:attrNameLst>
                                          <p:attrName>style.visibility</p:attrName>
                                        </p:attrNameLst>
                                      </p:cBhvr>
                                      <p:to>
                                        <p:strVal val="visible"/>
                                      </p:to>
                                    </p:set>
                                    <p:animEffect transition="in" filter="blinds(horizontal)">
                                      <p:cBhvr>
                                        <p:cTn id="12" dur="500"/>
                                        <p:tgtEl>
                                          <p:spTgt spid="11028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02850">
                                            <p:txEl>
                                              <p:pRg st="2" end="2"/>
                                            </p:txEl>
                                          </p:spTgt>
                                        </p:tgtEl>
                                        <p:attrNameLst>
                                          <p:attrName>style.visibility</p:attrName>
                                        </p:attrNameLst>
                                      </p:cBhvr>
                                      <p:to>
                                        <p:strVal val="visible"/>
                                      </p:to>
                                    </p:set>
                                    <p:animEffect transition="in" filter="blinds(horizontal)">
                                      <p:cBhvr>
                                        <p:cTn id="17" dur="500"/>
                                        <p:tgtEl>
                                          <p:spTgt spid="11028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02850">
                                            <p:txEl>
                                              <p:pRg st="3" end="3"/>
                                            </p:txEl>
                                          </p:spTgt>
                                        </p:tgtEl>
                                        <p:attrNameLst>
                                          <p:attrName>style.visibility</p:attrName>
                                        </p:attrNameLst>
                                      </p:cBhvr>
                                      <p:to>
                                        <p:strVal val="visible"/>
                                      </p:to>
                                    </p:set>
                                    <p:animEffect transition="in" filter="blinds(horizontal)">
                                      <p:cBhvr>
                                        <p:cTn id="22" dur="500"/>
                                        <p:tgtEl>
                                          <p:spTgt spid="11028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02850">
                                            <p:txEl>
                                              <p:pRg st="4" end="4"/>
                                            </p:txEl>
                                          </p:spTgt>
                                        </p:tgtEl>
                                        <p:attrNameLst>
                                          <p:attrName>style.visibility</p:attrName>
                                        </p:attrNameLst>
                                      </p:cBhvr>
                                      <p:to>
                                        <p:strVal val="visible"/>
                                      </p:to>
                                    </p:set>
                                    <p:animEffect transition="in" filter="blinds(horizontal)">
                                      <p:cBhvr>
                                        <p:cTn id="27" dur="500"/>
                                        <p:tgtEl>
                                          <p:spTgt spid="110285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10285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02854">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102854">
                                            <p:txEl>
                                              <p:pRg st="1" end="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02854">
                                            <p:txEl>
                                              <p:pRg st="2" end="2"/>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102854">
                                            <p:txEl>
                                              <p:pRg st="3" end="3"/>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1028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ChangeArrowheads="1"/>
          </p:cNvSpPr>
          <p:nvPr/>
        </p:nvSpPr>
        <p:spPr bwMode="auto">
          <a:xfrm>
            <a:off x="622068" y="2314575"/>
            <a:ext cx="8280400" cy="1571625"/>
          </a:xfrm>
          <a:prstGeom prst="rect">
            <a:avLst/>
          </a:prstGeom>
          <a:noFill/>
          <a:ln w="9525">
            <a:noFill/>
            <a:miter lim="800000"/>
          </a:ln>
        </p:spPr>
        <p:txBody>
          <a:bodyPr/>
          <a:lstStyle/>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定义</a:t>
            </a:r>
            <a:r>
              <a:rPr kumimoji="1" lang="en-US" altLang="zh-CN"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5.1.4</a:t>
            </a: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设</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P</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是</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中关于匹配</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的一条交互道路，</a:t>
            </a:r>
            <a:endPar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如果</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P</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的两个端点是关于</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的非饱和点，那么它就称为</a:t>
            </a: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可增广道路</a:t>
            </a:r>
            <a:endPar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endParaRPr>
          </a:p>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endPar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endPar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p:txBody>
      </p:sp>
      <p:sp>
        <p:nvSpPr>
          <p:cNvPr id="45059" name="Rectangle 5"/>
          <p:cNvSpPr>
            <a:spLocks noChangeArrowheads="1"/>
          </p:cNvSpPr>
          <p:nvPr/>
        </p:nvSpPr>
        <p:spPr bwMode="auto">
          <a:xfrm>
            <a:off x="618893" y="1211263"/>
            <a:ext cx="7867650" cy="892552"/>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定义</a:t>
            </a:r>
            <a:r>
              <a:rPr kumimoji="1" lang="en-US" altLang="zh-CN"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5.1.3</a:t>
            </a: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给定了</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的一个匹配</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中属于</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与不属于</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的边交替出现的道路称为</a:t>
            </a:r>
            <a:r>
              <a:rPr kumimoji="1" lang="zh-CN" altLang="en-US" sz="26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rPr>
              <a:t>交互道路</a:t>
            </a:r>
            <a:endParaRPr kumimoji="1" lang="zh-CN" altLang="en-US" sz="26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endParaRPr>
          </a:p>
        </p:txBody>
      </p:sp>
      <p:sp>
        <p:nvSpPr>
          <p:cNvPr id="6" name="标题 6"/>
          <p:cNvSpPr>
            <a:spLocks noGrp="1"/>
          </p:cNvSpPr>
          <p:nvPr>
            <p:ph type="title"/>
          </p:nvPr>
        </p:nvSpPr>
        <p:spPr/>
        <p:txBody>
          <a:bodyPr/>
          <a:lstStyle/>
          <a:p>
            <a:r>
              <a:rPr lang="en-US" altLang="zh-CN" dirty="0"/>
              <a:t>5.1 </a:t>
            </a:r>
            <a:r>
              <a:rPr lang="zh-CN" altLang="en-US" dirty="0"/>
              <a:t>二分图的最大匹配</a:t>
            </a:r>
            <a:endParaRPr lang="zh-CN" altLang="en-US" dirty="0"/>
          </a:p>
        </p:txBody>
      </p:sp>
      <p:cxnSp>
        <p:nvCxnSpPr>
          <p:cNvPr id="3" name="直接连接符 2"/>
          <p:cNvCxnSpPr/>
          <p:nvPr/>
        </p:nvCxnSpPr>
        <p:spPr>
          <a:xfrm>
            <a:off x="2070759" y="5176157"/>
            <a:ext cx="1012372" cy="5715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083131" y="5747657"/>
            <a:ext cx="12573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4288491" y="5170261"/>
            <a:ext cx="1221922" cy="577397"/>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4288491" y="5008418"/>
            <a:ext cx="1509636" cy="7392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798127" y="5008417"/>
            <a:ext cx="1371600" cy="55443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09599" y="5207371"/>
            <a:ext cx="1461160" cy="757011"/>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05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103874">
                                            <p:txEl>
                                              <p:pRg st="0" end="0"/>
                                            </p:txEl>
                                          </p:spTgt>
                                        </p:tgtEl>
                                        <p:attrNameLst>
                                          <p:attrName>style.visibility</p:attrName>
                                        </p:attrNameLst>
                                      </p:cBhvr>
                                      <p:to>
                                        <p:strVal val="visible"/>
                                      </p:to>
                                    </p:set>
                                    <p:animEffect transition="in" filter="blinds(horizontal)">
                                      <p:cBhvr>
                                        <p:cTn id="46" dur="500"/>
                                        <p:tgtEl>
                                          <p:spTgt spid="1103874">
                                            <p:txEl>
                                              <p:pRg st="0" end="0"/>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1103874">
                                            <p:txEl>
                                              <p:pRg st="1" end="1"/>
                                            </p:txEl>
                                          </p:spTgt>
                                        </p:tgtEl>
                                        <p:attrNameLst>
                                          <p:attrName>style.visibility</p:attrName>
                                        </p:attrNameLst>
                                      </p:cBhvr>
                                      <p:to>
                                        <p:strVal val="visible"/>
                                      </p:to>
                                    </p:set>
                                    <p:animEffect transition="in" filter="blinds(horizontal)">
                                      <p:cBhvr>
                                        <p:cTn id="49" dur="500"/>
                                        <p:tgtEl>
                                          <p:spTgt spid="110387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ChangeArrowheads="1"/>
          </p:cNvSpPr>
          <p:nvPr/>
        </p:nvSpPr>
        <p:spPr bwMode="auto">
          <a:xfrm>
            <a:off x="609599" y="1275484"/>
            <a:ext cx="8280400" cy="3746500"/>
          </a:xfrm>
          <a:prstGeom prst="rect">
            <a:avLst/>
          </a:prstGeom>
          <a:noFill/>
          <a:ln w="9525">
            <a:noFill/>
            <a:miter lim="800000"/>
          </a:ln>
        </p:spPr>
        <p:txBody>
          <a:bodyPr/>
          <a:lstStyle/>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定义</a:t>
            </a:r>
            <a:r>
              <a:rPr kumimoji="1" lang="en-US" altLang="zh-CN"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5.1.4</a:t>
            </a: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设</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P</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是</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中关于匹配</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的一条交互道路，</a:t>
            </a:r>
            <a:endPar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如果</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P</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的两个端点是关于</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的非饱和点，那么它就称为</a:t>
            </a: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可增广道路</a:t>
            </a:r>
            <a:endPar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endParaRPr>
          </a:p>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5E2CAE"/>
                </a:solidFill>
                <a:effectLst/>
                <a:uLnTx/>
                <a:uFillTx/>
                <a:latin typeface="Arial" panose="020B0604020202020204" pitchFamily="34" charset="0"/>
                <a:ea typeface="楷体_GB2312" pitchFamily="49" charset="-122"/>
                <a:cs typeface="+mn-cs"/>
              </a:rPr>
              <a:t>注：</a:t>
            </a:r>
            <a:endParaRPr kumimoji="1" lang="zh-CN" altLang="en-US" sz="2600" b="1" i="0" u="none" strike="noStrike" kern="1200" cap="none" spc="0" normalizeH="0" baseline="0" noProof="0" dirty="0">
              <a:ln>
                <a:noFill/>
              </a:ln>
              <a:solidFill>
                <a:srgbClr val="5E2CAE"/>
              </a:solidFill>
              <a:effectLst/>
              <a:uLnTx/>
              <a:uFillTx/>
              <a:latin typeface="Arial" panose="020B0604020202020204" pitchFamily="34" charset="0"/>
              <a:ea typeface="楷体_GB2312" pitchFamily="49" charset="-122"/>
              <a:cs typeface="+mn-cs"/>
            </a:endParaRPr>
          </a:p>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可增广道路</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P</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一定包含奇数条边，且其中不属于匹配</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的边比</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中的边多一条</a:t>
            </a:r>
            <a:endPar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同时</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P⊕M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仍然是一个匹配，它使</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P</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的两个端点变成了饱和点，此时</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|M’|=|M|+1, </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即</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 </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是比</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更大的匹配</a:t>
            </a:r>
            <a:endPar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若边</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e=</a:t>
            </a:r>
            <a:r>
              <a:rPr kumimoji="1" lang="en-US" altLang="zh-CN" sz="2600" b="1" i="0" u="none" strike="noStrike" kern="1200" cap="none" spc="0" normalizeH="0" baseline="0" noProof="0" dirty="0" err="1">
                <a:ln>
                  <a:noFill/>
                </a:ln>
                <a:solidFill>
                  <a:srgbClr val="000514"/>
                </a:solidFill>
                <a:effectLst/>
                <a:uLnTx/>
                <a:uFillTx/>
                <a:latin typeface="Arial" panose="020B0604020202020204" pitchFamily="34" charset="0"/>
                <a:ea typeface="楷体_GB2312" pitchFamily="49" charset="-122"/>
                <a:cs typeface="+mn-cs"/>
              </a:rPr>
              <a:t>v</a:t>
            </a:r>
            <a:r>
              <a:rPr kumimoji="1" lang="en-US" altLang="zh-CN" sz="2600" b="1" i="0" u="none" strike="noStrike" kern="1200" cap="none" spc="0" normalizeH="0" baseline="-25000" noProof="0" dirty="0" err="1">
                <a:ln>
                  <a:noFill/>
                </a:ln>
                <a:solidFill>
                  <a:srgbClr val="000514"/>
                </a:solidFill>
                <a:effectLst/>
                <a:uLnTx/>
                <a:uFillTx/>
                <a:latin typeface="Arial" panose="020B0604020202020204" pitchFamily="34" charset="0"/>
                <a:ea typeface="楷体_GB2312" pitchFamily="49" charset="-122"/>
                <a:cs typeface="+mn-cs"/>
              </a:rPr>
              <a:t>i</a:t>
            </a:r>
            <a:r>
              <a:rPr kumimoji="1" lang="en-US" altLang="zh-CN" sz="2600" b="1" i="0" u="none" strike="noStrike" kern="1200" cap="none" spc="0" normalizeH="0" baseline="0" noProof="0" dirty="0" err="1">
                <a:ln>
                  <a:noFill/>
                </a:ln>
                <a:solidFill>
                  <a:srgbClr val="000514"/>
                </a:solidFill>
                <a:effectLst/>
                <a:uLnTx/>
                <a:uFillTx/>
                <a:latin typeface="Arial" panose="020B0604020202020204" pitchFamily="34" charset="0"/>
                <a:ea typeface="楷体_GB2312" pitchFamily="49" charset="-122"/>
                <a:cs typeface="+mn-cs"/>
              </a:rPr>
              <a:t>v</a:t>
            </a:r>
            <a:r>
              <a:rPr kumimoji="1" lang="en-US" altLang="zh-CN" sz="2600" b="1" i="0" u="none" strike="noStrike" kern="1200" cap="none" spc="0" normalizeH="0" baseline="-25000" noProof="0" dirty="0" err="1">
                <a:ln>
                  <a:noFill/>
                </a:ln>
                <a:solidFill>
                  <a:srgbClr val="000514"/>
                </a:solidFill>
                <a:effectLst/>
                <a:uLnTx/>
                <a:uFillTx/>
                <a:latin typeface="Arial" panose="020B0604020202020204" pitchFamily="34" charset="0"/>
                <a:ea typeface="楷体_GB2312" pitchFamily="49" charset="-122"/>
                <a:cs typeface="+mn-cs"/>
              </a:rPr>
              <a:t>j</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中的两个点都是非饱和点</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则</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e</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也为增广路</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a:t>
            </a:r>
            <a:endPar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endPar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endPar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p:txBody>
      </p:sp>
      <p:sp>
        <p:nvSpPr>
          <p:cNvPr id="6" name="标题 6"/>
          <p:cNvSpPr>
            <a:spLocks noGrp="1"/>
          </p:cNvSpPr>
          <p:nvPr>
            <p:ph type="title"/>
          </p:nvPr>
        </p:nvSpPr>
        <p:spPr/>
        <p:txBody>
          <a:bodyPr/>
          <a:lstStyle/>
          <a:p>
            <a:r>
              <a:rPr lang="en-US" altLang="zh-CN" dirty="0"/>
              <a:t>5.1 </a:t>
            </a:r>
            <a:r>
              <a:rPr lang="zh-CN" altLang="en-US" dirty="0"/>
              <a:t>二分图的最大匹配</a:t>
            </a:r>
            <a:endParaRPr lang="zh-CN" altLang="en-US" dirty="0"/>
          </a:p>
        </p:txBody>
      </p:sp>
      <p:grpSp>
        <p:nvGrpSpPr>
          <p:cNvPr id="4" name="组合 3"/>
          <p:cNvGrpSpPr/>
          <p:nvPr/>
        </p:nvGrpSpPr>
        <p:grpSpPr>
          <a:xfrm>
            <a:off x="2104900" y="5589051"/>
            <a:ext cx="6560128" cy="978004"/>
            <a:chOff x="2104900" y="5589051"/>
            <a:chExt cx="6560128" cy="978004"/>
          </a:xfrm>
        </p:grpSpPr>
        <p:cxnSp>
          <p:nvCxnSpPr>
            <p:cNvPr id="5" name="直接连接符 4"/>
            <p:cNvCxnSpPr/>
            <p:nvPr/>
          </p:nvCxnSpPr>
          <p:spPr>
            <a:xfrm>
              <a:off x="3566060" y="5778830"/>
              <a:ext cx="1012372" cy="5715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578432" y="6350330"/>
              <a:ext cx="12573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5835732" y="5589051"/>
              <a:ext cx="1509636" cy="7392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293428" y="5611090"/>
              <a:ext cx="1371600" cy="55443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2104900" y="5810044"/>
              <a:ext cx="1461160" cy="757011"/>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518009" y="5625234"/>
            <a:ext cx="1443034" cy="36962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03874">
                                            <p:txEl>
                                              <p:pRg st="2" end="2"/>
                                            </p:txEl>
                                          </p:spTgt>
                                        </p:tgtEl>
                                        <p:attrNameLst>
                                          <p:attrName>style.visibility</p:attrName>
                                        </p:attrNameLst>
                                      </p:cBhvr>
                                      <p:to>
                                        <p:strVal val="visible"/>
                                      </p:to>
                                    </p:set>
                                    <p:animEffect transition="in" filter="blinds(horizontal)">
                                      <p:cBhvr>
                                        <p:cTn id="7" dur="500"/>
                                        <p:tgtEl>
                                          <p:spTgt spid="110387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03874">
                                            <p:txEl>
                                              <p:pRg st="3" end="3"/>
                                            </p:txEl>
                                          </p:spTgt>
                                        </p:tgtEl>
                                        <p:attrNameLst>
                                          <p:attrName>style.visibility</p:attrName>
                                        </p:attrNameLst>
                                      </p:cBhvr>
                                      <p:to>
                                        <p:strVal val="visible"/>
                                      </p:to>
                                    </p:set>
                                    <p:animEffect transition="in" filter="blinds(horizontal)">
                                      <p:cBhvr>
                                        <p:cTn id="12" dur="500"/>
                                        <p:tgtEl>
                                          <p:spTgt spid="110387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103874">
                                            <p:txEl>
                                              <p:pRg st="4" end="4"/>
                                            </p:txEl>
                                          </p:spTgt>
                                        </p:tgtEl>
                                        <p:attrNameLst>
                                          <p:attrName>style.visibility</p:attrName>
                                        </p:attrNameLst>
                                      </p:cBhvr>
                                      <p:to>
                                        <p:strVal val="visible"/>
                                      </p:to>
                                    </p:set>
                                    <p:animEffect transition="in" filter="blinds(horizontal)">
                                      <p:cBhvr>
                                        <p:cTn id="21" dur="500"/>
                                        <p:tgtEl>
                                          <p:spTgt spid="110387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103874">
                                            <p:txEl>
                                              <p:pRg st="5" end="5"/>
                                            </p:txEl>
                                          </p:spTgt>
                                        </p:tgtEl>
                                        <p:attrNameLst>
                                          <p:attrName>style.visibility</p:attrName>
                                        </p:attrNameLst>
                                      </p:cBhvr>
                                      <p:to>
                                        <p:strVal val="visible"/>
                                      </p:to>
                                    </p:set>
                                    <p:animEffect transition="in" filter="blinds(horizontal)">
                                      <p:cBhvr>
                                        <p:cTn id="26" dur="500"/>
                                        <p:tgtEl>
                                          <p:spTgt spid="110387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Rectangle 2"/>
          <p:cNvSpPr>
            <a:spLocks noChangeArrowheads="1"/>
          </p:cNvSpPr>
          <p:nvPr/>
        </p:nvSpPr>
        <p:spPr bwMode="auto">
          <a:xfrm>
            <a:off x="635904" y="1709861"/>
            <a:ext cx="8667750" cy="575437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rPr>
              <a:t>定理</a:t>
            </a:r>
            <a:r>
              <a:rPr kumimoji="1" lang="en-US" altLang="zh-CN" sz="28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rPr>
              <a:t>4.6.1  </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一个非空图</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 γ(G)</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2</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当且仅当它没有</a:t>
            </a:r>
            <a:endPar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奇回路</a:t>
            </a:r>
            <a:endPar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algn="l" defTabSz="914400" rtl="0" eaLnBrk="1" fontAlgn="base" latinLnBrk="0" hangingPunct="1">
              <a:lnSpc>
                <a:spcPct val="100000"/>
              </a:lnSpc>
              <a:buClrTx/>
              <a:buSzTx/>
              <a:buFontTx/>
              <a:buNone/>
              <a:defRPr/>
            </a:pPr>
            <a:r>
              <a:rPr kumimoji="1" lang="en-US" altLang="zh-CN" sz="2400" b="1" i="0" u="none" strike="noStrike" kern="1200" cap="none" spc="0" normalizeH="0" baseline="0" noProof="0" dirty="0">
                <a:ln>
                  <a:noFill/>
                </a:ln>
                <a:gradFill>
                  <a:gsLst>
                    <a:gs pos="0">
                      <a:srgbClr val="14CD68"/>
                    </a:gs>
                    <a:gs pos="100000">
                      <a:srgbClr val="0B6E38"/>
                    </a:gs>
                  </a:gsLst>
                  <a:lin scaled="0"/>
                </a:gradFill>
                <a:effectLst/>
                <a:uLnTx/>
                <a:uFillTx/>
                <a:latin typeface="Times New Roman" panose="02020603050405020304" pitchFamily="18" charset="0"/>
                <a:ea typeface="+mn-ea"/>
                <a:cs typeface="Times New Roman" panose="02020603050405020304" pitchFamily="18" charset="0"/>
              </a:rPr>
              <a:t>//无论这个图是否有回路，都一定可以生成林</a:t>
            </a:r>
            <a:endParaRPr kumimoji="1" lang="en-US" altLang="zh-CN" sz="2400" b="1" i="0" u="none" strike="noStrike" kern="1200" cap="none" spc="0" normalizeH="0" baseline="0" noProof="0" dirty="0">
              <a:ln>
                <a:noFill/>
              </a:ln>
              <a:gradFill>
                <a:gsLst>
                  <a:gs pos="0">
                    <a:srgbClr val="14CD68"/>
                  </a:gs>
                  <a:gs pos="100000">
                    <a:srgbClr val="0B6E38"/>
                  </a:gs>
                </a:gsLst>
                <a:lin scaled="0"/>
              </a:gra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证明</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充分性</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构造法</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在</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中确定一个林</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，其每个连通子图都是树</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γ(T)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由于每个回路都是偶回路，所以加入每一条余树边都不会使结点着色发生变化，因此</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γ(G)</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gradFill>
                  <a:gsLst>
                    <a:gs pos="0">
                      <a:srgbClr val="14CD68"/>
                    </a:gs>
                    <a:gs pos="100000">
                      <a:srgbClr val="0B6E38"/>
                    </a:gs>
                  </a:gsLst>
                  <a:lin scaled="0"/>
                </a:gradFill>
                <a:effectLst/>
                <a:uLnTx/>
                <a:uFillTx/>
                <a:latin typeface="Times New Roman" panose="02020603050405020304" pitchFamily="18" charset="0"/>
                <a:ea typeface="+mn-ea"/>
                <a:cs typeface="Times New Roman" panose="02020603050405020304" pitchFamily="18" charset="0"/>
              </a:rPr>
              <a:t>//</a:t>
            </a:r>
            <a:r>
              <a:rPr kumimoji="1" lang="zh-CN" altLang="en-US" sz="2400" b="1" i="0" u="none" strike="noStrike" kern="1200" cap="none" spc="0" normalizeH="0" baseline="0" noProof="0" dirty="0">
                <a:ln>
                  <a:noFill/>
                </a:ln>
                <a:gradFill>
                  <a:gsLst>
                    <a:gs pos="0">
                      <a:srgbClr val="14CD68"/>
                    </a:gs>
                    <a:gs pos="100000">
                      <a:srgbClr val="0B6E38"/>
                    </a:gs>
                  </a:gsLst>
                  <a:lin scaled="0"/>
                </a:gradFill>
                <a:effectLst/>
                <a:uLnTx/>
                <a:uFillTx/>
                <a:latin typeface="Times New Roman" panose="02020603050405020304" pitchFamily="18" charset="0"/>
                <a:ea typeface="+mn-ea"/>
                <a:cs typeface="Times New Roman" panose="02020603050405020304" pitchFamily="18" charset="0"/>
              </a:rPr>
              <a:t>林的定义：</a:t>
            </a:r>
            <a:r>
              <a:rPr lang="zh-CN" altLang="en-US" noProof="0" dirty="0">
                <a:ln>
                  <a:noFill/>
                </a:ln>
                <a:gradFill>
                  <a:gsLst>
                    <a:gs pos="0">
                      <a:srgbClr val="14CD68"/>
                    </a:gs>
                    <a:gs pos="100000">
                      <a:srgbClr val="0B6E38"/>
                    </a:gs>
                  </a:gsLst>
                  <a:lin scaled="0"/>
                </a:gradFill>
                <a:effectLst/>
                <a:uLnTx/>
                <a:uFillTx/>
                <a:latin typeface="Tahoma" panose="020B0604030504040204" pitchFamily="34" charset="0"/>
                <a:sym typeface="+mn-ea"/>
              </a:rPr>
              <a:t>一个图</a:t>
            </a:r>
            <a:r>
              <a:rPr lang="en-US" altLang="zh-CN" noProof="0" dirty="0">
                <a:ln>
                  <a:noFill/>
                </a:ln>
                <a:gradFill>
                  <a:gsLst>
                    <a:gs pos="0">
                      <a:srgbClr val="14CD68"/>
                    </a:gs>
                    <a:gs pos="100000">
                      <a:srgbClr val="0B6E38"/>
                    </a:gs>
                  </a:gsLst>
                  <a:lin scaled="0"/>
                </a:gradFill>
                <a:effectLst/>
                <a:uLnTx/>
                <a:uFillTx/>
                <a:latin typeface="Tahoma" panose="020B0604030504040204" pitchFamily="34" charset="0"/>
                <a:sym typeface="+mn-ea"/>
              </a:rPr>
              <a:t>G=(V,E)</a:t>
            </a:r>
            <a:r>
              <a:rPr lang="zh-CN" altLang="en-US" noProof="0" dirty="0">
                <a:ln>
                  <a:noFill/>
                </a:ln>
                <a:gradFill>
                  <a:gsLst>
                    <a:gs pos="0">
                      <a:srgbClr val="14CD68"/>
                    </a:gs>
                    <a:gs pos="100000">
                      <a:srgbClr val="0B6E38"/>
                    </a:gs>
                  </a:gsLst>
                  <a:lin scaled="0"/>
                </a:gradFill>
                <a:effectLst/>
                <a:uLnTx/>
                <a:uFillTx/>
                <a:latin typeface="Tahoma" panose="020B0604030504040204" pitchFamily="34" charset="0"/>
                <a:sym typeface="+mn-ea"/>
              </a:rPr>
              <a:t>，若不含任何回路，则称为林，若此图是连通的，则称为树（连通子图是树，不一定这棵树需要含有所有的点）</a:t>
            </a:r>
            <a:endParaRPr kumimoji="1" lang="en-US" altLang="zh-CN" sz="2400" b="1" i="0" u="none" strike="noStrike" kern="1200" cap="none" spc="0" normalizeH="0" baseline="0" noProof="0" dirty="0">
              <a:ln>
                <a:noFill/>
              </a:ln>
              <a:gradFill>
                <a:gsLst>
                  <a:gs pos="0">
                    <a:srgbClr val="14CD68"/>
                  </a:gs>
                  <a:gs pos="100000">
                    <a:srgbClr val="0B6E38"/>
                  </a:gs>
                </a:gsLst>
                <a:lin scaled="0"/>
              </a:gra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必要性</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反证法</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如果</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中有奇回路，则</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γ(G) ≥3</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，矛盾</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没有奇回路，要么没有回路，要么只有偶回路。没有回路则构成林，非空图且为林，色数为</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。如果只有偶数回路，那么</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045508" name="Rectangle 4"/>
          <p:cNvSpPr>
            <a:spLocks noChangeArrowheads="1"/>
          </p:cNvSpPr>
          <p:nvPr/>
        </p:nvSpPr>
        <p:spPr bwMode="auto">
          <a:xfrm>
            <a:off x="635904" y="5840770"/>
            <a:ext cx="4773930" cy="2306955"/>
          </a:xfrm>
          <a:prstGeom prst="rect">
            <a:avLst/>
          </a:prstGeom>
          <a:noFill/>
          <a:ln w="9525">
            <a:noFill/>
            <a:miter lim="800000"/>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rPr>
              <a:t>  </a:t>
            </a:r>
            <a:endParaRPr kumimoji="1" lang="zh-CN" altLang="en-US" sz="24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rPr>
              <a:t>推论</a:t>
            </a:r>
            <a:r>
              <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：二分图中的回路都是偶回路</a:t>
            </a:r>
            <a:endParaRPr kumimoji="1"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6" name="标题 5"/>
          <p:cNvSpPr>
            <a:spLocks noGrp="1"/>
          </p:cNvSpPr>
          <p:nvPr>
            <p:ph type="title"/>
          </p:nvPr>
        </p:nvSpPr>
        <p:spPr/>
        <p:txBody>
          <a:bodyPr/>
          <a:lstStyle/>
          <a:p>
            <a:r>
              <a:rPr lang="zh-CN" altLang="en-US" dirty="0"/>
              <a:t>顶点的着色</a:t>
            </a:r>
            <a:endParaRPr lang="zh-CN" altLang="en-US" dirty="0"/>
          </a:p>
        </p:txBody>
      </p:sp>
      <p:sp>
        <p:nvSpPr>
          <p:cNvPr id="5" name="矩形 5"/>
          <p:cNvSpPr>
            <a:spLocks noChangeArrowheads="1"/>
          </p:cNvSpPr>
          <p:nvPr/>
        </p:nvSpPr>
        <p:spPr bwMode="auto">
          <a:xfrm>
            <a:off x="342900" y="1233488"/>
            <a:ext cx="3098800" cy="449262"/>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(2) </a:t>
            </a:r>
            <a:r>
              <a:rPr kumimoji="1" lang="zh-CN" altLang="en-US" sz="26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特例图的色数</a:t>
            </a:r>
            <a:endPar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4898" name="Picture 2" descr="183c"/>
          <p:cNvPicPr>
            <a:picLocks noChangeAspect="1" noChangeArrowheads="1"/>
          </p:cNvPicPr>
          <p:nvPr/>
        </p:nvPicPr>
        <p:blipFill>
          <a:blip r:embed="rId1" cstate="print"/>
          <a:srcRect/>
          <a:stretch>
            <a:fillRect/>
          </a:stretch>
        </p:blipFill>
        <p:spPr bwMode="auto">
          <a:xfrm>
            <a:off x="3484785" y="3384550"/>
            <a:ext cx="2319338" cy="2355850"/>
          </a:xfrm>
          <a:prstGeom prst="rect">
            <a:avLst/>
          </a:prstGeom>
          <a:noFill/>
          <a:ln w="9525">
            <a:noFill/>
            <a:miter lim="800000"/>
            <a:headEnd/>
            <a:tailEnd/>
          </a:ln>
        </p:spPr>
      </p:pic>
      <p:pic>
        <p:nvPicPr>
          <p:cNvPr id="1104899" name="Picture 3" descr="183b"/>
          <p:cNvPicPr>
            <a:picLocks noChangeAspect="1" noChangeArrowheads="1"/>
          </p:cNvPicPr>
          <p:nvPr/>
        </p:nvPicPr>
        <p:blipFill>
          <a:blip r:embed="rId2" cstate="print"/>
          <a:srcRect/>
          <a:stretch>
            <a:fillRect/>
          </a:stretch>
        </p:blipFill>
        <p:spPr bwMode="auto">
          <a:xfrm>
            <a:off x="3484785" y="1268413"/>
            <a:ext cx="2276475" cy="2311400"/>
          </a:xfrm>
          <a:prstGeom prst="rect">
            <a:avLst/>
          </a:prstGeom>
          <a:noFill/>
          <a:ln w="9525">
            <a:noFill/>
            <a:miter lim="800000"/>
            <a:headEnd/>
            <a:tailEnd/>
          </a:ln>
        </p:spPr>
      </p:pic>
      <p:pic>
        <p:nvPicPr>
          <p:cNvPr id="46084" name="Picture 4" descr="183a"/>
          <p:cNvPicPr>
            <a:picLocks noChangeAspect="1" noChangeArrowheads="1"/>
          </p:cNvPicPr>
          <p:nvPr/>
        </p:nvPicPr>
        <p:blipFill>
          <a:blip r:embed="rId3" cstate="print"/>
          <a:srcRect/>
          <a:stretch>
            <a:fillRect/>
          </a:stretch>
        </p:blipFill>
        <p:spPr bwMode="auto">
          <a:xfrm>
            <a:off x="424085" y="2124075"/>
            <a:ext cx="2409825" cy="2446338"/>
          </a:xfrm>
          <a:prstGeom prst="rect">
            <a:avLst/>
          </a:prstGeom>
          <a:noFill/>
          <a:ln w="9525">
            <a:noFill/>
            <a:miter lim="800000"/>
            <a:headEnd/>
            <a:tailEnd/>
          </a:ln>
        </p:spPr>
      </p:pic>
      <p:sp>
        <p:nvSpPr>
          <p:cNvPr id="1104901" name="Rectangle 5"/>
          <p:cNvSpPr>
            <a:spLocks noChangeArrowheads="1"/>
          </p:cNvSpPr>
          <p:nvPr/>
        </p:nvSpPr>
        <p:spPr bwMode="auto">
          <a:xfrm>
            <a:off x="344707" y="5836331"/>
            <a:ext cx="8712200" cy="457200"/>
          </a:xfrm>
          <a:prstGeom prst="rect">
            <a:avLst/>
          </a:prstGeom>
          <a:noFill/>
          <a:ln w="9525">
            <a:noFill/>
            <a:miter lim="800000"/>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FFCC00"/>
              </a:buClr>
              <a:buSzPct val="70000"/>
              <a:buFont typeface="Wingdings" panose="05000000000000000000" pitchFamily="2" charset="2"/>
              <a:buNone/>
              <a:defRPr/>
            </a:pPr>
            <a:r>
              <a:rPr kumimoji="1" lang="en-US" altLang="zh-CN" sz="25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mn-cs"/>
                <a:sym typeface="Symbol" panose="05050102010706020507" pitchFamily="18" charset="2"/>
              </a:rPr>
              <a:t></a:t>
            </a:r>
            <a:r>
              <a:rPr kumimoji="1" lang="en-US" altLang="zh-CN" sz="25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mn-cs"/>
              </a:rPr>
              <a:t> = e</a:t>
            </a:r>
            <a:r>
              <a:rPr kumimoji="1" lang="en-US" altLang="zh-CN" sz="2500" b="1" i="0" u="none" strike="noStrike" kern="1200" cap="none" spc="0" normalizeH="0" baseline="-25000" noProof="0" dirty="0">
                <a:ln>
                  <a:noFill/>
                </a:ln>
                <a:solidFill>
                  <a:srgbClr val="003399"/>
                </a:solidFill>
                <a:effectLst/>
                <a:uLnTx/>
                <a:uFillTx/>
                <a:latin typeface="Arial" panose="020B0604020202020204" pitchFamily="34" charset="0"/>
                <a:ea typeface="楷体_GB2312" pitchFamily="49" charset="-122"/>
                <a:cs typeface="+mn-cs"/>
              </a:rPr>
              <a:t>2</a:t>
            </a:r>
            <a:r>
              <a:rPr kumimoji="1" lang="en-US" altLang="zh-CN" sz="25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mn-cs"/>
              </a:rPr>
              <a:t>e</a:t>
            </a:r>
            <a:r>
              <a:rPr kumimoji="1" lang="en-US" altLang="zh-CN" sz="2500" b="1" i="0" u="none" strike="noStrike" kern="1200" cap="none" spc="0" normalizeH="0" baseline="-25000" noProof="0" dirty="0">
                <a:ln>
                  <a:noFill/>
                </a:ln>
                <a:solidFill>
                  <a:srgbClr val="003399"/>
                </a:solidFill>
                <a:effectLst/>
                <a:uLnTx/>
                <a:uFillTx/>
                <a:latin typeface="Arial" panose="020B0604020202020204" pitchFamily="34" charset="0"/>
                <a:ea typeface="楷体_GB2312" pitchFamily="49" charset="-122"/>
                <a:cs typeface="+mn-cs"/>
              </a:rPr>
              <a:t>3</a:t>
            </a:r>
            <a:r>
              <a:rPr kumimoji="1" lang="en-US" altLang="zh-CN" sz="25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mn-cs"/>
              </a:rPr>
              <a:t>e</a:t>
            </a:r>
            <a:r>
              <a:rPr kumimoji="1" lang="en-US" altLang="zh-CN" sz="2500" b="1" i="0" u="none" strike="noStrike" kern="1200" cap="none" spc="0" normalizeH="0" baseline="-25000" noProof="0" dirty="0">
                <a:ln>
                  <a:noFill/>
                </a:ln>
                <a:solidFill>
                  <a:srgbClr val="003399"/>
                </a:solidFill>
                <a:effectLst/>
                <a:uLnTx/>
                <a:uFillTx/>
                <a:latin typeface="Arial" panose="020B0604020202020204" pitchFamily="34" charset="0"/>
                <a:ea typeface="楷体_GB2312" pitchFamily="49" charset="-122"/>
                <a:cs typeface="+mn-cs"/>
              </a:rPr>
              <a:t>4</a:t>
            </a:r>
            <a:r>
              <a:rPr kumimoji="1" lang="en-US" altLang="zh-CN" sz="25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mn-cs"/>
              </a:rPr>
              <a:t>e</a:t>
            </a:r>
            <a:r>
              <a:rPr kumimoji="1" lang="en-US" altLang="zh-CN" sz="2500" b="1" i="0" u="none" strike="noStrike" kern="1200" cap="none" spc="0" normalizeH="0" baseline="-25000" noProof="0" dirty="0">
                <a:ln>
                  <a:noFill/>
                </a:ln>
                <a:solidFill>
                  <a:srgbClr val="003399"/>
                </a:solidFill>
                <a:effectLst/>
                <a:uLnTx/>
                <a:uFillTx/>
                <a:latin typeface="Arial" panose="020B0604020202020204" pitchFamily="34" charset="0"/>
                <a:ea typeface="楷体_GB2312" pitchFamily="49" charset="-122"/>
                <a:cs typeface="+mn-cs"/>
              </a:rPr>
              <a:t>7</a:t>
            </a:r>
            <a:r>
              <a:rPr kumimoji="1" lang="en-US" altLang="zh-CN" sz="25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mn-cs"/>
              </a:rPr>
              <a:t>e</a:t>
            </a:r>
            <a:r>
              <a:rPr kumimoji="1" lang="en-US" altLang="zh-CN" sz="2500" b="1" i="0" u="none" strike="noStrike" kern="1200" cap="none" spc="0" normalizeH="0" baseline="-25000" noProof="0" dirty="0">
                <a:ln>
                  <a:noFill/>
                </a:ln>
                <a:solidFill>
                  <a:srgbClr val="003399"/>
                </a:solidFill>
                <a:effectLst/>
                <a:uLnTx/>
                <a:uFillTx/>
                <a:latin typeface="Arial" panose="020B0604020202020204" pitchFamily="34" charset="0"/>
                <a:ea typeface="楷体_GB2312" pitchFamily="49" charset="-122"/>
                <a:cs typeface="+mn-cs"/>
              </a:rPr>
              <a:t>6</a:t>
            </a:r>
            <a:r>
              <a:rPr kumimoji="1" lang="zh-CN" altLang="en-US" sz="25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mn-cs"/>
              </a:rPr>
              <a:t>是关于</a:t>
            </a:r>
            <a:r>
              <a:rPr kumimoji="1" lang="en-US" altLang="zh-CN" sz="25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mn-cs"/>
              </a:rPr>
              <a:t>M</a:t>
            </a:r>
            <a:r>
              <a:rPr kumimoji="1" lang="en-US" altLang="zh-CN" sz="2500" b="1" i="0" u="none" strike="noStrike" kern="1200" cap="none" spc="0" normalizeH="0" baseline="-25000" noProof="0" dirty="0">
                <a:ln>
                  <a:noFill/>
                </a:ln>
                <a:solidFill>
                  <a:srgbClr val="003399"/>
                </a:solidFill>
                <a:effectLst/>
                <a:uLnTx/>
                <a:uFillTx/>
                <a:latin typeface="Arial" panose="020B0604020202020204" pitchFamily="34" charset="0"/>
                <a:ea typeface="楷体_GB2312" pitchFamily="49" charset="-122"/>
                <a:cs typeface="+mn-cs"/>
              </a:rPr>
              <a:t>1</a:t>
            </a:r>
            <a:r>
              <a:rPr kumimoji="1" lang="zh-CN" altLang="en-US" sz="25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mn-cs"/>
              </a:rPr>
              <a:t>的可增广路径。</a:t>
            </a:r>
            <a:r>
              <a:rPr kumimoji="1" lang="en-US" altLang="zh-CN" sz="25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mn-cs"/>
              </a:rPr>
              <a:t>M</a:t>
            </a:r>
            <a:r>
              <a:rPr kumimoji="1" lang="en-US" altLang="zh-CN" sz="2500" b="1" i="0" u="none" strike="noStrike" kern="1200" cap="none" spc="0" normalizeH="0" baseline="-25000" noProof="0" dirty="0">
                <a:ln>
                  <a:noFill/>
                </a:ln>
                <a:solidFill>
                  <a:srgbClr val="003399"/>
                </a:solidFill>
                <a:effectLst/>
                <a:uLnTx/>
                <a:uFillTx/>
                <a:latin typeface="Arial" panose="020B0604020202020204" pitchFamily="34" charset="0"/>
                <a:ea typeface="楷体_GB2312" pitchFamily="49" charset="-122"/>
                <a:cs typeface="+mn-cs"/>
              </a:rPr>
              <a:t>2</a:t>
            </a:r>
            <a:r>
              <a:rPr kumimoji="1" lang="zh-CN" altLang="en-US" sz="25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mn-cs"/>
              </a:rPr>
              <a:t>没有可增广路径。</a:t>
            </a:r>
            <a:endParaRPr kumimoji="1" lang="zh-CN" altLang="en-US" sz="25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mn-cs"/>
            </a:endParaRPr>
          </a:p>
        </p:txBody>
      </p:sp>
      <p:sp>
        <p:nvSpPr>
          <p:cNvPr id="1104903" name="Rectangle 7"/>
          <p:cNvSpPr>
            <a:spLocks noChangeArrowheads="1"/>
          </p:cNvSpPr>
          <p:nvPr/>
        </p:nvSpPr>
        <p:spPr bwMode="auto">
          <a:xfrm>
            <a:off x="6229573" y="1538288"/>
            <a:ext cx="2449512" cy="1235075"/>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5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rPr>
              <a:t>M</a:t>
            </a:r>
            <a:r>
              <a:rPr kumimoji="1" lang="en-US" altLang="zh-CN" sz="2500" b="1" i="0" u="none" strike="noStrike" kern="1200" cap="none" spc="0" normalizeH="0" baseline="-25000" noProof="0">
                <a:ln>
                  <a:noFill/>
                </a:ln>
                <a:solidFill>
                  <a:srgbClr val="000514"/>
                </a:solidFill>
                <a:effectLst/>
                <a:uLnTx/>
                <a:uFillTx/>
                <a:latin typeface="Arial" panose="020B0604020202020204" pitchFamily="34" charset="0"/>
                <a:ea typeface="楷体_GB2312" pitchFamily="49" charset="-122"/>
                <a:cs typeface="+mn-cs"/>
              </a:rPr>
              <a:t>1</a:t>
            </a:r>
            <a:r>
              <a:rPr kumimoji="1" lang="en-US" altLang="zh-CN" sz="25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rPr>
              <a:t> = { e</a:t>
            </a:r>
            <a:r>
              <a:rPr kumimoji="1" lang="en-US" altLang="zh-CN" sz="2500" b="1" i="0" u="none" strike="noStrike" kern="1200" cap="none" spc="0" normalizeH="0" baseline="-25000" noProof="0">
                <a:ln>
                  <a:noFill/>
                </a:ln>
                <a:solidFill>
                  <a:srgbClr val="000514"/>
                </a:solidFill>
                <a:effectLst/>
                <a:uLnTx/>
                <a:uFillTx/>
                <a:latin typeface="Arial" panose="020B0604020202020204" pitchFamily="34" charset="0"/>
                <a:ea typeface="楷体_GB2312" pitchFamily="49" charset="-122"/>
                <a:cs typeface="+mn-cs"/>
              </a:rPr>
              <a:t>3</a:t>
            </a:r>
            <a:r>
              <a:rPr kumimoji="1" lang="en-US" altLang="zh-CN" sz="25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rPr>
              <a:t>, e</a:t>
            </a:r>
            <a:r>
              <a:rPr kumimoji="1" lang="en-US" altLang="zh-CN" sz="2500" b="1" i="0" u="none" strike="noStrike" kern="1200" cap="none" spc="0" normalizeH="0" baseline="-25000" noProof="0">
                <a:ln>
                  <a:noFill/>
                </a:ln>
                <a:solidFill>
                  <a:srgbClr val="000514"/>
                </a:solidFill>
                <a:effectLst/>
                <a:uLnTx/>
                <a:uFillTx/>
                <a:latin typeface="Arial" panose="020B0604020202020204" pitchFamily="34" charset="0"/>
                <a:ea typeface="楷体_GB2312" pitchFamily="49" charset="-122"/>
                <a:cs typeface="+mn-cs"/>
              </a:rPr>
              <a:t>7</a:t>
            </a:r>
            <a:r>
              <a:rPr kumimoji="1" lang="en-US" altLang="zh-CN" sz="25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rPr>
              <a:t> }</a:t>
            </a:r>
            <a:r>
              <a:rPr kumimoji="1" lang="zh-CN" altLang="en-US" sz="25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rPr>
              <a:t>，</a:t>
            </a:r>
            <a:endParaRPr kumimoji="1" lang="zh-CN" altLang="en-US" sz="25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5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rPr>
              <a:t>不是最大匹配，</a:t>
            </a:r>
            <a:endParaRPr kumimoji="1" lang="zh-CN" altLang="en-US" sz="25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5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endParaRPr>
          </a:p>
        </p:txBody>
      </p:sp>
      <p:sp>
        <p:nvSpPr>
          <p:cNvPr id="1104904" name="Rectangle 8"/>
          <p:cNvSpPr>
            <a:spLocks noChangeArrowheads="1"/>
          </p:cNvSpPr>
          <p:nvPr/>
        </p:nvSpPr>
        <p:spPr bwMode="auto">
          <a:xfrm>
            <a:off x="6139085" y="3473450"/>
            <a:ext cx="2924175" cy="854075"/>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5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rPr>
              <a:t>M</a:t>
            </a:r>
            <a:r>
              <a:rPr kumimoji="1" lang="en-US" altLang="zh-CN" sz="2500" b="1" i="0" u="none" strike="noStrike" kern="1200" cap="none" spc="0" normalizeH="0" baseline="-25000" noProof="0">
                <a:ln>
                  <a:noFill/>
                </a:ln>
                <a:solidFill>
                  <a:srgbClr val="000514"/>
                </a:solidFill>
                <a:effectLst/>
                <a:uLnTx/>
                <a:uFillTx/>
                <a:latin typeface="Arial" panose="020B0604020202020204" pitchFamily="34" charset="0"/>
                <a:ea typeface="楷体_GB2312" pitchFamily="49" charset="-122"/>
                <a:cs typeface="+mn-cs"/>
              </a:rPr>
              <a:t>2</a:t>
            </a:r>
            <a:r>
              <a:rPr kumimoji="1" lang="en-US" altLang="zh-CN" sz="25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rPr>
              <a:t> = { e</a:t>
            </a:r>
            <a:r>
              <a:rPr kumimoji="1" lang="en-US" altLang="zh-CN" sz="2500" b="1" i="0" u="none" strike="noStrike" kern="1200" cap="none" spc="0" normalizeH="0" baseline="-25000" noProof="0">
                <a:ln>
                  <a:noFill/>
                </a:ln>
                <a:solidFill>
                  <a:srgbClr val="000514"/>
                </a:solidFill>
                <a:effectLst/>
                <a:uLnTx/>
                <a:uFillTx/>
                <a:latin typeface="Arial" panose="020B0604020202020204" pitchFamily="34" charset="0"/>
                <a:ea typeface="楷体_GB2312" pitchFamily="49" charset="-122"/>
                <a:cs typeface="+mn-cs"/>
              </a:rPr>
              <a:t>2</a:t>
            </a:r>
            <a:r>
              <a:rPr kumimoji="1" lang="en-US" altLang="zh-CN" sz="25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rPr>
              <a:t>, e</a:t>
            </a:r>
            <a:r>
              <a:rPr kumimoji="1" lang="en-US" altLang="zh-CN" sz="2500" b="1" i="0" u="none" strike="noStrike" kern="1200" cap="none" spc="0" normalizeH="0" baseline="-25000" noProof="0">
                <a:ln>
                  <a:noFill/>
                </a:ln>
                <a:solidFill>
                  <a:srgbClr val="000514"/>
                </a:solidFill>
                <a:effectLst/>
                <a:uLnTx/>
                <a:uFillTx/>
                <a:latin typeface="Arial" panose="020B0604020202020204" pitchFamily="34" charset="0"/>
                <a:ea typeface="楷体_GB2312" pitchFamily="49" charset="-122"/>
                <a:cs typeface="+mn-cs"/>
              </a:rPr>
              <a:t>4</a:t>
            </a:r>
            <a:r>
              <a:rPr kumimoji="1" lang="en-US" altLang="zh-CN" sz="25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rPr>
              <a:t>, e</a:t>
            </a:r>
            <a:r>
              <a:rPr kumimoji="1" lang="en-US" altLang="zh-CN" sz="2500" b="1" i="0" u="none" strike="noStrike" kern="1200" cap="none" spc="0" normalizeH="0" baseline="-25000" noProof="0">
                <a:ln>
                  <a:noFill/>
                </a:ln>
                <a:solidFill>
                  <a:srgbClr val="000514"/>
                </a:solidFill>
                <a:effectLst/>
                <a:uLnTx/>
                <a:uFillTx/>
                <a:latin typeface="Arial" panose="020B0604020202020204" pitchFamily="34" charset="0"/>
                <a:ea typeface="楷体_GB2312" pitchFamily="49" charset="-122"/>
                <a:cs typeface="+mn-cs"/>
              </a:rPr>
              <a:t>6</a:t>
            </a:r>
            <a:r>
              <a:rPr kumimoji="1" lang="en-US" altLang="zh-CN" sz="25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rPr>
              <a:t> }</a:t>
            </a:r>
            <a:r>
              <a:rPr kumimoji="1" lang="zh-CN" altLang="en-US" sz="25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rPr>
              <a:t>，</a:t>
            </a:r>
            <a:endParaRPr kumimoji="1" lang="zh-CN" altLang="en-US" sz="25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5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rPr>
              <a:t>是最大匹配</a:t>
            </a:r>
            <a:endParaRPr kumimoji="1" lang="zh-CN" altLang="en-US" sz="25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endParaRPr>
          </a:p>
        </p:txBody>
      </p:sp>
      <p:sp>
        <p:nvSpPr>
          <p:cNvPr id="1104905" name="AutoShape 9"/>
          <p:cNvSpPr>
            <a:spLocks noChangeArrowheads="1"/>
          </p:cNvSpPr>
          <p:nvPr/>
        </p:nvSpPr>
        <p:spPr bwMode="auto">
          <a:xfrm rot="-1360280">
            <a:off x="2938685" y="2276475"/>
            <a:ext cx="404813" cy="539750"/>
          </a:xfrm>
          <a:prstGeom prst="rightArrow">
            <a:avLst>
              <a:gd name="adj1" fmla="val 50000"/>
              <a:gd name="adj2" fmla="val 25000"/>
            </a:avLst>
          </a:prstGeom>
          <a:solidFill>
            <a:schemeClr val="accent1"/>
          </a:solidFill>
          <a:ln w="9525">
            <a:solidFill>
              <a:schemeClr val="tx1"/>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04906" name="AutoShape 10"/>
          <p:cNvSpPr>
            <a:spLocks noChangeArrowheads="1"/>
          </p:cNvSpPr>
          <p:nvPr/>
        </p:nvSpPr>
        <p:spPr bwMode="auto">
          <a:xfrm rot="1689755">
            <a:off x="2854548" y="3789363"/>
            <a:ext cx="404812" cy="539750"/>
          </a:xfrm>
          <a:prstGeom prst="rightArrow">
            <a:avLst>
              <a:gd name="adj1" fmla="val 50000"/>
              <a:gd name="adj2" fmla="val 25000"/>
            </a:avLst>
          </a:prstGeom>
          <a:solidFill>
            <a:schemeClr val="accent1"/>
          </a:solidFill>
          <a:ln w="9525">
            <a:solidFill>
              <a:schemeClr val="tx1"/>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 name="标题 6"/>
          <p:cNvSpPr>
            <a:spLocks noGrp="1"/>
          </p:cNvSpPr>
          <p:nvPr>
            <p:ph type="title"/>
          </p:nvPr>
        </p:nvSpPr>
        <p:spPr/>
        <p:txBody>
          <a:bodyPr/>
          <a:lstStyle/>
          <a:p>
            <a:r>
              <a:rPr lang="en-US" altLang="zh-CN" dirty="0"/>
              <a:t>5.1 </a:t>
            </a:r>
            <a:r>
              <a:rPr lang="zh-CN" altLang="en-US" dirty="0"/>
              <a:t>二分图的最大匹配</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4905"/>
                                        </p:tgtEl>
                                        <p:attrNameLst>
                                          <p:attrName>style.visibility</p:attrName>
                                        </p:attrNameLst>
                                      </p:cBhvr>
                                      <p:to>
                                        <p:strVal val="visible"/>
                                      </p:to>
                                    </p:set>
                                    <p:animEffect transition="in" filter="wipe(left)">
                                      <p:cBhvr>
                                        <p:cTn id="7" dur="500"/>
                                        <p:tgtEl>
                                          <p:spTgt spid="110490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04899"/>
                                        </p:tgtEl>
                                        <p:attrNameLst>
                                          <p:attrName>style.visibility</p:attrName>
                                        </p:attrNameLst>
                                      </p:cBhvr>
                                      <p:to>
                                        <p:strVal val="visible"/>
                                      </p:to>
                                    </p:set>
                                    <p:animEffect transition="in" filter="wipe(left)">
                                      <p:cBhvr>
                                        <p:cTn id="11" dur="500"/>
                                        <p:tgtEl>
                                          <p:spTgt spid="110489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104903"/>
                                        </p:tgtEl>
                                        <p:attrNameLst>
                                          <p:attrName>style.visibility</p:attrName>
                                        </p:attrNameLst>
                                      </p:cBhvr>
                                      <p:to>
                                        <p:strVal val="visible"/>
                                      </p:to>
                                    </p:set>
                                    <p:animEffect transition="in" filter="blinds(horizontal)">
                                      <p:cBhvr>
                                        <p:cTn id="16" dur="500"/>
                                        <p:tgtEl>
                                          <p:spTgt spid="110490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04906"/>
                                        </p:tgtEl>
                                        <p:attrNameLst>
                                          <p:attrName>style.visibility</p:attrName>
                                        </p:attrNameLst>
                                      </p:cBhvr>
                                      <p:to>
                                        <p:strVal val="visible"/>
                                      </p:to>
                                    </p:set>
                                    <p:animEffect transition="in" filter="wipe(left)">
                                      <p:cBhvr>
                                        <p:cTn id="21" dur="500"/>
                                        <p:tgtEl>
                                          <p:spTgt spid="1104906"/>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104898"/>
                                        </p:tgtEl>
                                        <p:attrNameLst>
                                          <p:attrName>style.visibility</p:attrName>
                                        </p:attrNameLst>
                                      </p:cBhvr>
                                      <p:to>
                                        <p:strVal val="visible"/>
                                      </p:to>
                                    </p:set>
                                    <p:animEffect transition="in" filter="wipe(left)">
                                      <p:cBhvr>
                                        <p:cTn id="25" dur="500"/>
                                        <p:tgtEl>
                                          <p:spTgt spid="110489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04904"/>
                                        </p:tgtEl>
                                        <p:attrNameLst>
                                          <p:attrName>style.visibility</p:attrName>
                                        </p:attrNameLst>
                                      </p:cBhvr>
                                      <p:to>
                                        <p:strVal val="visible"/>
                                      </p:to>
                                    </p:set>
                                    <p:animEffect transition="in" filter="blinds(horizontal)">
                                      <p:cBhvr>
                                        <p:cTn id="30" dur="500"/>
                                        <p:tgtEl>
                                          <p:spTgt spid="110490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04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4901" grpId="0"/>
      <p:bldP spid="1104903" grpId="0"/>
      <p:bldP spid="1104904" grpId="0"/>
      <p:bldP spid="1104905" grpId="0" animBg="1"/>
      <p:bldP spid="110490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562426" y="1281111"/>
            <a:ext cx="8166100" cy="982770"/>
          </a:xfrm>
          <a:prstGeom prst="rect">
            <a:avLst/>
          </a:prstGeom>
          <a:noFill/>
          <a:ln w="9525">
            <a:noFill/>
            <a:miter lim="800000"/>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FFCC00"/>
              </a:buClr>
              <a:buSzPct val="70000"/>
              <a:buFont typeface="Wingdings" panose="05000000000000000000" pitchFamily="2" charset="2"/>
              <a:buNone/>
              <a:defRPr/>
            </a:pPr>
            <a:r>
              <a:rPr kumimoji="1"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定理</a:t>
            </a:r>
            <a:r>
              <a:rPr kumimoji="1" lang="en-US" altLang="zh-CN" sz="28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5.1.1</a:t>
            </a:r>
            <a:r>
              <a:rPr kumimoji="1" lang="en-US" altLang="zh-CN" sz="28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M</a:t>
            </a:r>
            <a:r>
              <a:rPr kumimoji="1" lang="zh-CN" altLang="en-US" sz="28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为</a:t>
            </a:r>
            <a:r>
              <a:rPr kumimoji="1" lang="en-US" altLang="zh-CN" sz="28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G</a:t>
            </a:r>
            <a:r>
              <a:rPr kumimoji="1" lang="zh-CN" altLang="en-US" sz="28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的最大匹配</a:t>
            </a:r>
            <a:r>
              <a:rPr kumimoji="1" lang="en-US" altLang="zh-CN" sz="28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r>
              <a:rPr kumimoji="1" lang="zh-CN" altLang="en-US" sz="28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当且仅当</a:t>
            </a:r>
            <a:r>
              <a:rPr kumimoji="1" lang="en-US" altLang="zh-CN" sz="28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G</a:t>
            </a:r>
            <a:r>
              <a:rPr kumimoji="1" lang="zh-CN" altLang="en-US" sz="28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不含关于</a:t>
            </a:r>
            <a:r>
              <a:rPr kumimoji="1" lang="en-US" altLang="zh-CN" sz="28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endParaRPr kumimoji="1" lang="en-US" altLang="zh-CN" sz="28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20000"/>
              </a:lnSpc>
              <a:spcBef>
                <a:spcPct val="0"/>
              </a:spcBef>
              <a:spcAft>
                <a:spcPct val="0"/>
              </a:spcAft>
              <a:buClr>
                <a:srgbClr val="FFCC00"/>
              </a:buClr>
              <a:buSzPct val="70000"/>
              <a:buFont typeface="Wingdings" panose="05000000000000000000" pitchFamily="2" charset="2"/>
              <a:buNone/>
              <a:defRPr/>
            </a:pPr>
            <a:r>
              <a:rPr kumimoji="1" lang="en-US" altLang="zh-CN" sz="28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r>
              <a:rPr kumimoji="1" lang="zh-CN" altLang="en-US" sz="28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的可增广路径。（</a:t>
            </a:r>
            <a:r>
              <a:rPr kumimoji="1" lang="en-US" altLang="zh-CN" sz="28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Berge 1957)</a:t>
            </a:r>
            <a:endParaRPr kumimoji="1" lang="en-US" altLang="zh-CN" sz="28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p:txBody>
      </p:sp>
      <p:sp>
        <p:nvSpPr>
          <p:cNvPr id="1105923" name="Rectangle 3"/>
          <p:cNvSpPr>
            <a:spLocks noChangeArrowheads="1"/>
          </p:cNvSpPr>
          <p:nvPr/>
        </p:nvSpPr>
        <p:spPr bwMode="auto">
          <a:xfrm>
            <a:off x="620484" y="2531380"/>
            <a:ext cx="8278813" cy="3810000"/>
          </a:xfrm>
          <a:prstGeom prst="rect">
            <a:avLst/>
          </a:prstGeom>
          <a:noFill/>
          <a:ln w="9525">
            <a:noFill/>
            <a:miter lim="800000"/>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证明：</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1) </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必要性</a:t>
            </a:r>
            <a:endPar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2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假设</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为</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中最大匹配。</a:t>
            </a:r>
            <a:endPar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2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若</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中存在</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的可增广路径</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sym typeface="Symbol" panose="05050102010706020507" pitchFamily="18" charset="2"/>
              </a:rPr>
              <a:t></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则</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sym typeface="Symbol" panose="05050102010706020507" pitchFamily="18" charset="2"/>
              </a:rPr>
              <a:t></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中在</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中的边比不在</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中的少</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1</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a:t>
            </a:r>
            <a:endPar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2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设</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 = (M∪</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sym typeface="Symbol" panose="05050102010706020507" pitchFamily="18" charset="2"/>
              </a:rPr>
              <a:t></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(E)) - (M∩</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sym typeface="Symbol" panose="05050102010706020507" pitchFamily="18" charset="2"/>
              </a:rPr>
              <a:t></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(E)) = M</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sym typeface="Symbol" panose="05050102010706020507" pitchFamily="18" charset="2"/>
              </a:rPr>
              <a:t></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(E), </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则</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中边彼此不邻</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且</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比</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多一条边</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即</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是比</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多一条边的匹配</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这就与“</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是最大匹配”相矛盾。</a:t>
            </a:r>
            <a:endPar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20000"/>
              </a:lnSpc>
              <a:spcBef>
                <a:spcPct val="0"/>
              </a:spcBef>
              <a:spcAft>
                <a:spcPct val="0"/>
              </a:spcAft>
              <a:buClr>
                <a:srgbClr val="FFCC00"/>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所以</a:t>
            </a:r>
            <a:r>
              <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M</a:t>
            </a:r>
            <a:r>
              <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不含可增广路径。</a:t>
            </a:r>
            <a:endParaRPr kumimoji="1" lang="zh-CN" altLang="en-US"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p:txBody>
      </p:sp>
      <p:sp>
        <p:nvSpPr>
          <p:cNvPr id="6" name="标题 6"/>
          <p:cNvSpPr>
            <a:spLocks noGrp="1"/>
          </p:cNvSpPr>
          <p:nvPr>
            <p:ph type="title"/>
          </p:nvPr>
        </p:nvSpPr>
        <p:spPr/>
        <p:txBody>
          <a:bodyPr/>
          <a:lstStyle/>
          <a:p>
            <a:r>
              <a:rPr lang="en-US" altLang="zh-CN" dirty="0"/>
              <a:t>5.1 </a:t>
            </a:r>
            <a:r>
              <a:rPr lang="zh-CN" altLang="en-US" dirty="0"/>
              <a:t>二分图的最大匹配</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2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0592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10592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0592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059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6" name="Rectangle 2"/>
          <p:cNvSpPr>
            <a:spLocks noChangeArrowheads="1"/>
          </p:cNvSpPr>
          <p:nvPr/>
        </p:nvSpPr>
        <p:spPr bwMode="auto">
          <a:xfrm>
            <a:off x="431800" y="1272948"/>
            <a:ext cx="8166100" cy="1204912"/>
          </a:xfrm>
          <a:prstGeom prst="rect">
            <a:avLst/>
          </a:prstGeom>
          <a:noFill/>
          <a:ln w="9525">
            <a:noFill/>
            <a:miter lim="800000"/>
          </a:ln>
        </p:spPr>
        <p:txBody>
          <a:bodyPr lIns="0" tIns="0" rIns="0" bIns="0">
            <a:spAutoFit/>
          </a:bodyPr>
          <a:lstStyle/>
          <a:p>
            <a:pPr marL="0" marR="0" lvl="0" indent="535305" algn="l" defTabSz="914400" rtl="0" eaLnBrk="1" fontAlgn="base" latinLnBrk="0" hangingPunct="1">
              <a:lnSpc>
                <a:spcPct val="120000"/>
              </a:lnSpc>
              <a:spcBef>
                <a:spcPct val="0"/>
              </a:spcBef>
              <a:spcAft>
                <a:spcPct val="0"/>
              </a:spcAft>
              <a:buClr>
                <a:srgbClr val="FFCC00"/>
              </a:buClr>
              <a:buSzPct val="70000"/>
              <a:buFont typeface="Wingdings" panose="05000000000000000000" pitchFamily="2" charset="2"/>
              <a:buNone/>
              <a:defRPr/>
            </a:pP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2) </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充分性</a:t>
            </a:r>
            <a:endPar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0" marR="0" lvl="0" indent="535305" algn="l" defTabSz="914400" rtl="0" eaLnBrk="1" fontAlgn="base" latinLnBrk="0" hangingPunct="1">
              <a:lnSpc>
                <a:spcPct val="120000"/>
              </a:lnSpc>
              <a:spcBef>
                <a:spcPct val="0"/>
              </a:spcBef>
              <a:spcAft>
                <a:spcPct val="0"/>
              </a:spcAft>
              <a:buClr>
                <a:srgbClr val="FFCC00"/>
              </a:buClr>
              <a:buSzPct val="70000"/>
              <a:buFont typeface="Wingdings" panose="05000000000000000000" pitchFamily="2" charset="2"/>
              <a:buNone/>
              <a:defRPr/>
            </a:pP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设</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M</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是</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G</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中不含可增广路径的匹配</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M</a:t>
            </a:r>
            <a:r>
              <a:rPr kumimoji="1" lang="en-US" altLang="zh-CN" sz="22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1</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是</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G</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中的最大匹配。</a:t>
            </a:r>
            <a:endParaRPr kumimoji="1" lang="zh-CN" altLang="en-US" sz="3200" b="1" i="0" u="none" strike="noStrike" kern="1200" cap="none" spc="0" normalizeH="0" baseline="0" noProof="0" dirty="0">
              <a:ln>
                <a:noFill/>
              </a:ln>
              <a:solidFill>
                <a:srgbClr val="000514"/>
              </a:solidFill>
              <a:effectLst/>
              <a:uLnTx/>
              <a:uFillTx/>
              <a:latin typeface="Garamond" panose="02020404030301010803" pitchFamily="18" charset="0"/>
              <a:ea typeface="宋体" panose="02010600030101010101" pitchFamily="2" charset="-122"/>
              <a:cs typeface="+mn-cs"/>
            </a:endParaRPr>
          </a:p>
          <a:p>
            <a:pPr marL="0" marR="0" lvl="0" indent="535305" algn="l" defTabSz="914400" rtl="0" eaLnBrk="1" fontAlgn="base" latinLnBrk="0" hangingPunct="1">
              <a:lnSpc>
                <a:spcPct val="120000"/>
              </a:lnSpc>
              <a:spcBef>
                <a:spcPct val="0"/>
              </a:spcBef>
              <a:spcAft>
                <a:spcPct val="0"/>
              </a:spcAft>
              <a:buClr>
                <a:srgbClr val="FFCC00"/>
              </a:buClr>
              <a:buSzPct val="70000"/>
              <a:buFont typeface="Wingdings" panose="05000000000000000000" pitchFamily="2" charset="2"/>
              <a:buNone/>
              <a:defRPr/>
            </a:pP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下面证明</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|M| = |M</a:t>
            </a:r>
            <a:r>
              <a:rPr kumimoji="1" lang="en-US" altLang="zh-CN" sz="22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1</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。设</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H = G[M</a:t>
            </a:r>
            <a:r>
              <a:rPr kumimoji="1" lang="en-US" altLang="zh-CN" sz="22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1</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sym typeface="Symbol" panose="05050102010706020507" pitchFamily="18" charset="2"/>
              </a:rPr>
              <a:t></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a:t>
            </a:r>
            <a:endPar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p:txBody>
      </p:sp>
      <p:sp>
        <p:nvSpPr>
          <p:cNvPr id="1106947" name="Rectangle 3"/>
          <p:cNvSpPr>
            <a:spLocks noChangeArrowheads="1"/>
          </p:cNvSpPr>
          <p:nvPr/>
        </p:nvSpPr>
        <p:spPr bwMode="auto">
          <a:xfrm>
            <a:off x="431800" y="2639780"/>
            <a:ext cx="8166100" cy="1004888"/>
          </a:xfrm>
          <a:prstGeom prst="rect">
            <a:avLst/>
          </a:prstGeom>
          <a:noFill/>
          <a:ln w="9525">
            <a:noFill/>
            <a:miter lim="800000"/>
          </a:ln>
        </p:spPr>
        <p:txBody>
          <a:bodyPr lIns="0" tIns="0" rIns="0" bIns="0">
            <a:spAutoFit/>
          </a:bodyPr>
          <a:lstStyle/>
          <a:p>
            <a:pPr marL="802005" marR="0" lvl="0" indent="-26670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Blip>
                <a:blip r:embed="rId1"/>
              </a:buBlip>
              <a:defRPr/>
            </a:pPr>
            <a:r>
              <a:rPr kumimoji="1" lang="zh-CN" altLang="en-US" sz="22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rPr>
              <a:t>当</a:t>
            </a:r>
            <a:r>
              <a:rPr kumimoji="1" lang="en-US" altLang="zh-CN" sz="22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rPr>
              <a:t>H = </a:t>
            </a:r>
            <a:r>
              <a:rPr kumimoji="1" lang="en-US" altLang="zh-CN" sz="22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sym typeface="Symbol" panose="05050102010706020507" pitchFamily="18" charset="2"/>
              </a:rPr>
              <a:t></a:t>
            </a:r>
            <a:r>
              <a:rPr kumimoji="1" lang="zh-CN" altLang="en-US" sz="22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rPr>
              <a:t>时</a:t>
            </a:r>
            <a:endParaRPr kumimoji="1" lang="zh-CN" altLang="en-US" sz="22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endParaRPr>
          </a:p>
          <a:p>
            <a:pPr marL="802005" marR="0" lvl="0" indent="-26670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2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rPr>
              <a:t>   显然</a:t>
            </a:r>
            <a:r>
              <a:rPr kumimoji="1" lang="en-US" altLang="zh-CN" sz="22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rPr>
              <a:t>, M = M</a:t>
            </a:r>
            <a:r>
              <a:rPr kumimoji="1" lang="en-US" altLang="zh-CN" sz="2200" b="1" i="0" u="none" strike="noStrike" kern="1200" cap="none" spc="0" normalizeH="0" baseline="-25000" noProof="0">
                <a:ln>
                  <a:noFill/>
                </a:ln>
                <a:solidFill>
                  <a:srgbClr val="000514"/>
                </a:solidFill>
                <a:effectLst/>
                <a:uLnTx/>
                <a:uFillTx/>
                <a:latin typeface="Arial" panose="020B0604020202020204" pitchFamily="34" charset="0"/>
                <a:ea typeface="楷体_GB2312" pitchFamily="49" charset="-122"/>
                <a:cs typeface="+mn-cs"/>
              </a:rPr>
              <a:t>1</a:t>
            </a:r>
            <a:r>
              <a:rPr kumimoji="1" lang="en-US" altLang="zh-CN" sz="22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rPr>
              <a:t>, </a:t>
            </a:r>
            <a:r>
              <a:rPr kumimoji="1" lang="zh-CN" altLang="en-US" sz="22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rPr>
              <a:t>所以</a:t>
            </a:r>
            <a:r>
              <a:rPr kumimoji="1" lang="en-US" altLang="zh-CN" sz="22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rPr>
              <a:t>, M</a:t>
            </a:r>
            <a:r>
              <a:rPr kumimoji="1" lang="zh-CN" altLang="en-US" sz="22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rPr>
              <a:t>为</a:t>
            </a:r>
            <a:r>
              <a:rPr kumimoji="1" lang="en-US" altLang="zh-CN" sz="22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rPr>
              <a:t>G</a:t>
            </a:r>
            <a:r>
              <a:rPr kumimoji="1" lang="zh-CN" altLang="en-US" sz="22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rPr>
              <a:t>中最大匹配。</a:t>
            </a:r>
            <a:endParaRPr kumimoji="1" lang="zh-CN" altLang="en-US" sz="22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endParaRPr>
          </a:p>
          <a:p>
            <a:pPr marL="802005" marR="0" lvl="0" indent="-26670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Blip>
                <a:blip r:embed="rId1"/>
              </a:buBlip>
              <a:defRPr/>
            </a:pPr>
            <a:r>
              <a:rPr kumimoji="1" lang="zh-CN" altLang="en-US" sz="22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rPr>
              <a:t>若</a:t>
            </a:r>
            <a:r>
              <a:rPr kumimoji="1" lang="en-US" altLang="zh-CN" sz="22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rPr>
              <a:t>H </a:t>
            </a:r>
            <a:r>
              <a:rPr kumimoji="1" lang="en-US" altLang="zh-CN" sz="22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zh-CN" altLang="en-US" sz="22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rPr>
              <a:t>时</a:t>
            </a:r>
            <a:endParaRPr kumimoji="1" lang="zh-CN" altLang="en-US" sz="2200" b="1" i="0" u="none" strike="noStrike" kern="1200" cap="none" spc="0" normalizeH="0" baseline="0" noProof="0">
              <a:ln>
                <a:noFill/>
              </a:ln>
              <a:solidFill>
                <a:srgbClr val="000514"/>
              </a:solidFill>
              <a:effectLst/>
              <a:uLnTx/>
              <a:uFillTx/>
              <a:latin typeface="Arial" panose="020B0604020202020204" pitchFamily="34" charset="0"/>
              <a:ea typeface="楷体_GB2312" pitchFamily="49" charset="-122"/>
              <a:cs typeface="+mn-cs"/>
            </a:endParaRPr>
          </a:p>
        </p:txBody>
      </p:sp>
      <p:sp>
        <p:nvSpPr>
          <p:cNvPr id="1106948" name="Rectangle 4"/>
          <p:cNvSpPr>
            <a:spLocks noChangeArrowheads="1"/>
          </p:cNvSpPr>
          <p:nvPr/>
        </p:nvSpPr>
        <p:spPr bwMode="auto">
          <a:xfrm>
            <a:off x="611188" y="3674830"/>
            <a:ext cx="8166100" cy="2679700"/>
          </a:xfrm>
          <a:prstGeom prst="rect">
            <a:avLst/>
          </a:prstGeom>
          <a:noFill/>
          <a:ln w="9525">
            <a:noFill/>
            <a:miter lim="800000"/>
          </a:ln>
        </p:spPr>
        <p:txBody>
          <a:bodyPr lIns="0" tIns="0" rIns="0" bIns="0">
            <a:spAutoFit/>
          </a:bodyPr>
          <a:lstStyle/>
          <a:p>
            <a:pPr marL="539750" marR="0" lvl="0" indent="-508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由于</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和</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en-US" altLang="zh-CN" sz="22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1</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都是匹配</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所以</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H</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各连通分支要么是由</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和</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en-US" altLang="zh-CN" sz="22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1</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中的边组成的交错圈</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在交错圈上</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和</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en-US" altLang="zh-CN" sz="22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1</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中的边数相等</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要么为由</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和</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en-US" altLang="zh-CN" sz="22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1 </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的边组成的交错路径。</a:t>
            </a:r>
            <a:endPar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539750" marR="0" lvl="0" indent="-508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由已知条件可知</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M</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不含可增广路径</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M</a:t>
            </a:r>
            <a:r>
              <a:rPr kumimoji="1" lang="en-US" altLang="zh-CN" sz="22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1</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是最大匹配。由必要条件可知</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M</a:t>
            </a:r>
            <a:r>
              <a:rPr kumimoji="1" lang="en-US" altLang="zh-CN" sz="22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1</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中也无可增广的交错路径。</a:t>
            </a:r>
            <a:endPar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539750" marR="0" lvl="0" indent="-508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所以</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在由</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和</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en-US" altLang="zh-CN" sz="22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1</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组成的交错路径上</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M</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和</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en-US" altLang="zh-CN" sz="22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1</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的边也相等</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即</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M</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与</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M</a:t>
            </a:r>
            <a:r>
              <a:rPr kumimoji="1" lang="en-US" altLang="zh-CN" sz="2200" b="1" i="0" u="none" strike="noStrike" kern="1200" cap="none" spc="0" normalizeH="0" baseline="-25000" noProof="0" dirty="0">
                <a:ln>
                  <a:noFill/>
                </a:ln>
                <a:solidFill>
                  <a:srgbClr val="000514"/>
                </a:solidFill>
                <a:effectLst/>
                <a:uLnTx/>
                <a:uFillTx/>
                <a:latin typeface="Arial" panose="020B0604020202020204" pitchFamily="34" charset="0"/>
                <a:ea typeface="楷体_GB2312" pitchFamily="49" charset="-122"/>
                <a:cs typeface="+mn-cs"/>
              </a:rPr>
              <a:t>1</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边的个数相同。</a:t>
            </a:r>
            <a:endPar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a:p>
            <a:pPr marL="539750" marR="0" lvl="0" indent="-5080" algn="l" defTabSz="914400" rtl="0" eaLnBrk="1" fontAlgn="base" latinLnBrk="0" hangingPunct="1">
              <a:lnSpc>
                <a:spcPct val="100000"/>
              </a:lnSpc>
              <a:spcBef>
                <a:spcPct val="0"/>
              </a:spcBef>
              <a:spcAft>
                <a:spcPct val="0"/>
              </a:spcAft>
              <a:buClr>
                <a:srgbClr val="FFCC00"/>
              </a:buClr>
              <a:buSzPct val="70000"/>
              <a:buFont typeface="Wingdings" panose="05000000000000000000" pitchFamily="2" charset="2"/>
              <a:buNone/>
              <a:defRPr/>
            </a:pP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因此</a:t>
            </a:r>
            <a:r>
              <a:rPr kumimoji="1" lang="en-US" altLang="zh-CN"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 M</a:t>
            </a:r>
            <a:r>
              <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rPr>
              <a:t>为最大匹配。</a:t>
            </a:r>
            <a:endParaRPr kumimoji="1" lang="zh-CN" altLang="en-US" sz="22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mn-cs"/>
            </a:endParaRPr>
          </a:p>
        </p:txBody>
      </p:sp>
      <p:sp>
        <p:nvSpPr>
          <p:cNvPr id="7" name="标题 6"/>
          <p:cNvSpPr>
            <a:spLocks noGrp="1"/>
          </p:cNvSpPr>
          <p:nvPr>
            <p:ph type="title"/>
          </p:nvPr>
        </p:nvSpPr>
        <p:spPr/>
        <p:txBody>
          <a:bodyPr/>
          <a:lstStyle/>
          <a:p>
            <a:r>
              <a:rPr lang="en-US" altLang="zh-CN" dirty="0"/>
              <a:t>5.1 </a:t>
            </a:r>
            <a:r>
              <a:rPr lang="zh-CN" altLang="en-US" dirty="0"/>
              <a:t>二分图的最大匹配</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69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694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0694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06947">
                                            <p:txEl>
                                              <p:pRg st="2" end="2"/>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106948">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06948">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06948">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10694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ChangeArrowheads="1"/>
          </p:cNvSpPr>
          <p:nvPr/>
        </p:nvSpPr>
        <p:spPr bwMode="auto">
          <a:xfrm>
            <a:off x="675135" y="1314450"/>
            <a:ext cx="7848600" cy="1766637"/>
          </a:xfrm>
          <a:prstGeom prst="rect">
            <a:avLst/>
          </a:prstGeom>
          <a:noFill/>
          <a:ln w="9525">
            <a:noFill/>
            <a:miter lim="800000"/>
          </a:ln>
        </p:spPr>
        <p:txBody>
          <a:bodyPr>
            <a:spAutoFit/>
          </a:bodyPr>
          <a:lstStyle/>
          <a:p>
            <a:pPr>
              <a:spcBef>
                <a:spcPct val="20000"/>
              </a:spcBef>
              <a:buClr>
                <a:schemeClr val="hlink"/>
              </a:buClr>
              <a:buSzPct val="70000"/>
              <a:buFont typeface="Wingdings" panose="05000000000000000000" pitchFamily="2" charset="2"/>
              <a:buNone/>
            </a:pPr>
            <a:r>
              <a:rPr lang="zh-CN" altLang="en-US" sz="3200" b="1" dirty="0">
                <a:solidFill>
                  <a:srgbClr val="000000"/>
                </a:solidFill>
                <a:latin typeface="Garamond" panose="02020404030301010803" pitchFamily="18" charset="0"/>
              </a:rPr>
              <a:t>课本</a:t>
            </a:r>
            <a:r>
              <a:rPr lang="en-US" altLang="zh-CN" sz="3200" b="1" dirty="0">
                <a:solidFill>
                  <a:srgbClr val="000000"/>
                </a:solidFill>
                <a:latin typeface="Garamond" panose="02020404030301010803" pitchFamily="18" charset="0"/>
              </a:rPr>
              <a:t>P88</a:t>
            </a:r>
            <a:r>
              <a:rPr lang="zh-CN" altLang="en-US" sz="3200" b="1" dirty="0">
                <a:solidFill>
                  <a:srgbClr val="000000"/>
                </a:solidFill>
                <a:latin typeface="Garamond" panose="02020404030301010803" pitchFamily="18" charset="0"/>
              </a:rPr>
              <a:t>，习题</a:t>
            </a:r>
            <a:r>
              <a:rPr lang="zh-CN" altLang="en-US" sz="3200" dirty="0">
                <a:solidFill>
                  <a:srgbClr val="000000"/>
                </a:solidFill>
                <a:latin typeface="Garamond" panose="02020404030301010803" pitchFamily="18" charset="0"/>
              </a:rPr>
              <a:t>四第</a:t>
            </a:r>
            <a:r>
              <a:rPr lang="en-US" altLang="zh-CN" sz="3200" b="1" dirty="0">
                <a:solidFill>
                  <a:srgbClr val="000000"/>
                </a:solidFill>
                <a:latin typeface="Garamond" panose="02020404030301010803" pitchFamily="18" charset="0"/>
              </a:rPr>
              <a:t> </a:t>
            </a:r>
            <a:r>
              <a:rPr lang="en-US" altLang="zh-CN" sz="3200" dirty="0">
                <a:solidFill>
                  <a:srgbClr val="000000"/>
                </a:solidFill>
                <a:latin typeface="Garamond" panose="02020404030301010803" pitchFamily="18" charset="0"/>
              </a:rPr>
              <a:t>9,11,13</a:t>
            </a:r>
            <a:r>
              <a:rPr lang="zh-CN" altLang="en-US" sz="3200" dirty="0">
                <a:solidFill>
                  <a:srgbClr val="000000"/>
                </a:solidFill>
                <a:latin typeface="Garamond" panose="02020404030301010803" pitchFamily="18" charset="0"/>
              </a:rPr>
              <a:t>题</a:t>
            </a:r>
            <a:endParaRPr lang="en-US" altLang="zh-CN" sz="3200" dirty="0">
              <a:solidFill>
                <a:srgbClr val="000000"/>
              </a:solidFill>
              <a:latin typeface="Garamond" panose="02020404030301010803" pitchFamily="18" charset="0"/>
            </a:endParaRPr>
          </a:p>
          <a:p>
            <a:pPr>
              <a:spcBef>
                <a:spcPct val="20000"/>
              </a:spcBef>
              <a:buClr>
                <a:schemeClr val="hlink"/>
              </a:buClr>
              <a:buSzPct val="70000"/>
              <a:buFont typeface="Wingdings" panose="05000000000000000000" pitchFamily="2" charset="2"/>
              <a:buNone/>
            </a:pPr>
            <a:endParaRPr lang="en-US" altLang="zh-CN" sz="3200" b="1" dirty="0">
              <a:solidFill>
                <a:srgbClr val="000000"/>
              </a:solidFill>
              <a:latin typeface="Garamond" panose="02020404030301010803" pitchFamily="18" charset="0"/>
            </a:endParaRPr>
          </a:p>
          <a:p>
            <a:pPr>
              <a:spcBef>
                <a:spcPct val="20000"/>
              </a:spcBef>
              <a:buClr>
                <a:schemeClr val="hlink"/>
              </a:buClr>
              <a:buSzPct val="70000"/>
              <a:buFont typeface="Wingdings" panose="05000000000000000000" pitchFamily="2" charset="2"/>
              <a:buNone/>
            </a:pPr>
            <a:endParaRPr lang="en-US" altLang="zh-CN" sz="3200" b="1" dirty="0">
              <a:solidFill>
                <a:srgbClr val="000000"/>
              </a:solidFill>
              <a:latin typeface="Garamond" panose="02020404030301010803" pitchFamily="18" charset="0"/>
            </a:endParaRPr>
          </a:p>
        </p:txBody>
      </p:sp>
      <p:sp>
        <p:nvSpPr>
          <p:cNvPr id="4" name="标题 3"/>
          <p:cNvSpPr>
            <a:spLocks noGrp="1"/>
          </p:cNvSpPr>
          <p:nvPr>
            <p:ph type="title"/>
          </p:nvPr>
        </p:nvSpPr>
        <p:spPr/>
        <p:txBody>
          <a:bodyPr/>
          <a:lstStyle/>
          <a:p>
            <a:r>
              <a:rPr lang="zh-CN" altLang="en-US" dirty="0"/>
              <a:t>作业</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2"/>
          <p:cNvSpPr>
            <a:spLocks noChangeArrowheads="1"/>
          </p:cNvSpPr>
          <p:nvPr/>
        </p:nvSpPr>
        <p:spPr bwMode="auto">
          <a:xfrm>
            <a:off x="342900" y="1682864"/>
            <a:ext cx="8667750" cy="538480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FF0066"/>
                </a:solidFill>
                <a:effectLst/>
                <a:uLnTx/>
                <a:uFillTx/>
                <a:latin typeface="Arial" panose="020B0604020202020204" pitchFamily="34" charset="0"/>
                <a:ea typeface="楷体_GB2312" pitchFamily="49" charset="-122"/>
                <a:cs typeface="+mn-cs"/>
              </a:rPr>
              <a:t>例：</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平面连通图</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的域可</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2</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着色当且仅当</a:t>
            </a:r>
            <a:r>
              <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中存在</a:t>
            </a:r>
            <a:endPar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欧拉回路</a:t>
            </a:r>
            <a:endPar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证明</a:t>
            </a:r>
            <a:endParaRPr kumimoji="1" lang="zh-CN" altLang="en-US" sz="2400" b="1" i="0" u="none" strike="noStrike" kern="1200" cap="none" spc="0" normalizeH="0" baseline="0" noProof="0" dirty="0">
              <a:ln>
                <a:noFill/>
              </a:ln>
              <a:solidFill>
                <a:srgbClr val="000000"/>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   </a:t>
            </a:r>
            <a:r>
              <a:rPr kumimoji="1" lang="en-US" altLang="zh-CN" sz="2400" b="1" i="0" u="none" strike="noStrike" kern="1200" cap="none" spc="0" normalizeH="0" baseline="0" noProof="0" dirty="0">
                <a:ln>
                  <a:noFill/>
                </a:ln>
                <a:solidFill>
                  <a:srgbClr val="000000"/>
                </a:solidFill>
                <a:effectLst/>
                <a:uLnTx/>
                <a:uFillTx/>
                <a:latin typeface="+mn-ea"/>
                <a:ea typeface="+mn-ea"/>
                <a:cs typeface="+mn-cs"/>
              </a:rPr>
              <a:t>G</a:t>
            </a: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存在对偶图</a:t>
            </a:r>
            <a:r>
              <a:rPr kumimoji="1" lang="en-US" altLang="zh-CN" sz="2400" b="1" i="0" u="none" strike="noStrike" kern="1200" cap="none" spc="0" normalizeH="0" baseline="0" noProof="0" dirty="0">
                <a:ln>
                  <a:noFill/>
                </a:ln>
                <a:solidFill>
                  <a:srgbClr val="000000"/>
                </a:solidFill>
                <a:effectLst/>
                <a:uLnTx/>
                <a:uFillTx/>
                <a:latin typeface="+mn-ea"/>
                <a:ea typeface="+mn-ea"/>
                <a:cs typeface="+mn-cs"/>
              </a:rPr>
              <a:t>G*</a:t>
            </a: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，原命题变为：</a:t>
            </a:r>
            <a:endParaRPr kumimoji="1" lang="zh-CN" altLang="en-US" sz="2400" b="1" i="0" u="none" strike="noStrike" kern="1200" cap="none" spc="0" normalizeH="0" baseline="0" noProof="0" dirty="0">
              <a:ln>
                <a:noFill/>
              </a:ln>
              <a:solidFill>
                <a:srgbClr val="000000"/>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   </a:t>
            </a:r>
            <a:r>
              <a:rPr kumimoji="1" lang="en-US" altLang="zh-CN" sz="2400" b="1" i="0" u="none" strike="noStrike" kern="1200" cap="none" spc="0" normalizeH="0" baseline="0" noProof="0" dirty="0">
                <a:ln>
                  <a:noFill/>
                </a:ln>
                <a:solidFill>
                  <a:srgbClr val="000000"/>
                </a:solidFill>
                <a:effectLst/>
                <a:uLnTx/>
                <a:uFillTx/>
                <a:latin typeface="+mn-ea"/>
                <a:ea typeface="+mn-ea"/>
                <a:cs typeface="+mn-cs"/>
              </a:rPr>
              <a:t>G*</a:t>
            </a: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点</a:t>
            </a:r>
            <a:r>
              <a:rPr kumimoji="1" lang="en-US" altLang="zh-CN" sz="2400" b="1" i="0" u="none" strike="noStrike" kern="1200" cap="none" spc="0" normalizeH="0" baseline="0" noProof="0" dirty="0">
                <a:ln>
                  <a:noFill/>
                </a:ln>
                <a:solidFill>
                  <a:srgbClr val="000000"/>
                </a:solidFill>
                <a:effectLst/>
                <a:uLnTx/>
                <a:uFillTx/>
                <a:latin typeface="+mn-ea"/>
                <a:ea typeface="+mn-ea"/>
                <a:cs typeface="+mn-cs"/>
              </a:rPr>
              <a:t>2</a:t>
            </a: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着色当且仅当连通图</a:t>
            </a:r>
            <a:r>
              <a:rPr kumimoji="1" lang="en-US" altLang="zh-CN" sz="2400" b="1" i="0" u="none" strike="noStrike" kern="1200" cap="none" spc="0" normalizeH="0" baseline="0" noProof="0" dirty="0">
                <a:ln>
                  <a:noFill/>
                </a:ln>
                <a:solidFill>
                  <a:srgbClr val="000000"/>
                </a:solidFill>
                <a:effectLst/>
                <a:uLnTx/>
                <a:uFillTx/>
                <a:latin typeface="+mn-ea"/>
                <a:ea typeface="+mn-ea"/>
                <a:cs typeface="+mn-cs"/>
              </a:rPr>
              <a:t>G</a:t>
            </a: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有欧拉回路。</a:t>
            </a:r>
            <a:endParaRPr kumimoji="1" lang="zh-CN" altLang="en-US" sz="2400" b="1" i="0" u="none" strike="noStrike" kern="1200" cap="none" spc="0" normalizeH="0" baseline="0" noProof="0" dirty="0">
              <a:ln>
                <a:noFill/>
              </a:ln>
              <a:solidFill>
                <a:srgbClr val="000000"/>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  必要性</a:t>
            </a:r>
            <a:endParaRPr kumimoji="1" lang="zh-CN" altLang="en-US" sz="2400" b="1" i="0" u="none" strike="noStrike" kern="1200" cap="none" spc="0" normalizeH="0" baseline="0" noProof="0" dirty="0">
              <a:ln>
                <a:noFill/>
              </a:ln>
              <a:solidFill>
                <a:srgbClr val="000000"/>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   </a:t>
            </a:r>
            <a:r>
              <a:rPr kumimoji="1" lang="zh-CN" altLang="zh-CN" sz="2400" b="1" i="0" u="none" strike="noStrike" kern="1200" cap="none" spc="0" normalizeH="0" baseline="0" noProof="0" dirty="0">
                <a:ln>
                  <a:noFill/>
                </a:ln>
                <a:solidFill>
                  <a:srgbClr val="000000"/>
                </a:solidFill>
                <a:effectLst/>
                <a:uLnTx/>
                <a:uFillTx/>
                <a:latin typeface="+mn-ea"/>
                <a:ea typeface="+mn-ea"/>
                <a:cs typeface="+mn-cs"/>
              </a:rPr>
              <a:t>由定理4.6.1(即γ(G)＝2当且仅当它没有奇回路), </a:t>
            </a:r>
            <a:endParaRPr kumimoji="1" lang="en-US" altLang="zh-CN" sz="2400" b="1" i="0" u="none" strike="noStrike" kern="1200" cap="none" spc="0" normalizeH="0" baseline="0" noProof="0" dirty="0">
              <a:ln>
                <a:noFill/>
              </a:ln>
              <a:solidFill>
                <a:srgbClr val="000000"/>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dirty="0">
                <a:solidFill>
                  <a:srgbClr val="000000"/>
                </a:solidFill>
                <a:latin typeface="+mn-ea"/>
                <a:ea typeface="+mn-ea"/>
              </a:rPr>
              <a:t>   </a:t>
            </a:r>
            <a:r>
              <a:rPr kumimoji="1" lang="zh-CN" altLang="zh-CN" sz="2400" b="1" i="0" u="none" strike="noStrike" kern="1200" cap="none" spc="0" normalizeH="0" baseline="0" noProof="0" dirty="0">
                <a:ln>
                  <a:noFill/>
                </a:ln>
                <a:solidFill>
                  <a:srgbClr val="000000"/>
                </a:solidFill>
                <a:effectLst/>
                <a:uLnTx/>
                <a:uFillTx/>
                <a:latin typeface="+mn-ea"/>
                <a:ea typeface="+mn-ea"/>
                <a:cs typeface="+mn-cs"/>
              </a:rPr>
              <a:t>因为G*可点2着色，G*无奇回路，即每个回路都是偶回路</a:t>
            </a:r>
            <a:endParaRPr kumimoji="1" lang="zh-CN" altLang="zh-CN" sz="2400" b="1" i="0" u="none" strike="noStrike" kern="1200" cap="none" spc="0" normalizeH="0" baseline="0" noProof="0" dirty="0">
              <a:ln>
                <a:noFill/>
              </a:ln>
              <a:solidFill>
                <a:srgbClr val="000000"/>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   </a:t>
            </a:r>
            <a:r>
              <a:rPr kumimoji="1" lang="zh-CN" altLang="zh-CN" sz="2400" b="1" i="0" u="none" strike="noStrike" kern="1200" cap="none" spc="0" normalizeH="0" baseline="0" noProof="0" dirty="0">
                <a:ln>
                  <a:noFill/>
                </a:ln>
                <a:solidFill>
                  <a:srgbClr val="000000"/>
                </a:solidFill>
                <a:effectLst/>
                <a:uLnTx/>
                <a:uFillTx/>
                <a:latin typeface="+mn-ea"/>
                <a:ea typeface="+mn-ea"/>
                <a:cs typeface="+mn-cs"/>
              </a:rPr>
              <a:t>G*的域的每个边界数都是偶数</a:t>
            </a:r>
            <a:endParaRPr kumimoji="1" lang="zh-CN" altLang="zh-CN" sz="2400" b="1" i="0" u="none" strike="noStrike" kern="1200" cap="none" spc="0" normalizeH="0" baseline="0" noProof="0" dirty="0">
              <a:ln>
                <a:noFill/>
              </a:ln>
              <a:solidFill>
                <a:srgbClr val="000000"/>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   </a:t>
            </a:r>
            <a:r>
              <a:rPr kumimoji="1" lang="zh-CN" altLang="zh-CN" sz="2400" b="1" i="0" u="none" strike="noStrike" kern="1200" cap="none" spc="0" normalizeH="0" baseline="0" noProof="0" dirty="0">
                <a:ln>
                  <a:noFill/>
                </a:ln>
                <a:solidFill>
                  <a:srgbClr val="000000"/>
                </a:solidFill>
                <a:effectLst/>
                <a:uLnTx/>
                <a:uFillTx/>
                <a:latin typeface="+mn-ea"/>
                <a:ea typeface="+mn-ea"/>
                <a:cs typeface="+mn-cs"/>
              </a:rPr>
              <a:t>由于(G*)*=G，G*的每个域f</a:t>
            </a:r>
            <a:r>
              <a:rPr kumimoji="1" lang="zh-CN" altLang="zh-CN" sz="2400" b="1" i="0" u="none" strike="noStrike" kern="1200" cap="none" spc="0" normalizeH="0" baseline="-25000" noProof="0" dirty="0">
                <a:ln>
                  <a:noFill/>
                </a:ln>
                <a:solidFill>
                  <a:srgbClr val="000000"/>
                </a:solidFill>
                <a:effectLst/>
                <a:uLnTx/>
                <a:uFillTx/>
                <a:latin typeface="+mn-ea"/>
                <a:ea typeface="+mn-ea"/>
                <a:cs typeface="+mn-cs"/>
              </a:rPr>
              <a:t>i</a:t>
            </a:r>
            <a:r>
              <a:rPr kumimoji="1" lang="zh-CN" altLang="zh-CN" sz="2400" b="1" i="0" u="none" strike="noStrike" kern="1200" cap="none" spc="0" normalizeH="0" baseline="0" noProof="0" dirty="0">
                <a:ln>
                  <a:noFill/>
                </a:ln>
                <a:solidFill>
                  <a:srgbClr val="000000"/>
                </a:solidFill>
                <a:effectLst/>
                <a:uLnTx/>
                <a:uFillTx/>
                <a:latin typeface="+mn-ea"/>
                <a:ea typeface="+mn-ea"/>
                <a:cs typeface="+mn-cs"/>
              </a:rPr>
              <a:t>内都有G的一个结点v</a:t>
            </a:r>
            <a:r>
              <a:rPr kumimoji="1" lang="zh-CN" altLang="zh-CN" sz="2400" b="1" i="0" u="none" strike="noStrike" kern="1200" cap="none" spc="0" normalizeH="0" baseline="-25000" noProof="0" dirty="0">
                <a:ln>
                  <a:noFill/>
                </a:ln>
                <a:solidFill>
                  <a:srgbClr val="000000"/>
                </a:solidFill>
                <a:effectLst/>
                <a:uLnTx/>
                <a:uFillTx/>
                <a:latin typeface="+mn-ea"/>
                <a:ea typeface="+mn-ea"/>
                <a:cs typeface="+mn-cs"/>
              </a:rPr>
              <a:t>i</a:t>
            </a:r>
            <a:r>
              <a:rPr kumimoji="1" lang="zh-CN" altLang="zh-CN" sz="2400" b="1" i="0" u="none" strike="noStrike" kern="1200" cap="none" spc="0" normalizeH="0" baseline="0" noProof="0" dirty="0">
                <a:ln>
                  <a:noFill/>
                </a:ln>
                <a:solidFill>
                  <a:srgbClr val="000000"/>
                </a:solidFill>
                <a:effectLst/>
                <a:uLnTx/>
                <a:uFillTx/>
                <a:latin typeface="+mn-ea"/>
                <a:ea typeface="+mn-ea"/>
                <a:cs typeface="+mn-cs"/>
              </a:rPr>
              <a:t>，</a:t>
            </a:r>
            <a:endParaRPr kumimoji="1" lang="zh-CN" altLang="en-US" sz="2400" b="1" i="0" u="none" strike="noStrike" kern="1200" cap="none" spc="0" normalizeH="0" baseline="0" noProof="0" dirty="0">
              <a:ln>
                <a:noFill/>
              </a:ln>
              <a:solidFill>
                <a:srgbClr val="000000"/>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    </a:t>
            </a:r>
            <a:r>
              <a:rPr kumimoji="1" lang="zh-CN" altLang="zh-CN" sz="2400" b="1" i="0" u="none" strike="noStrike" kern="1200" cap="none" spc="0" normalizeH="0" baseline="0" noProof="0" dirty="0">
                <a:ln>
                  <a:noFill/>
                </a:ln>
                <a:solidFill>
                  <a:srgbClr val="000000"/>
                </a:solidFill>
                <a:effectLst/>
                <a:uLnTx/>
                <a:uFillTx/>
                <a:latin typeface="+mn-ea"/>
                <a:ea typeface="+mn-ea"/>
                <a:cs typeface="+mn-cs"/>
              </a:rPr>
              <a:t>由D过程知，d(v</a:t>
            </a:r>
            <a:r>
              <a:rPr kumimoji="1" lang="zh-CN" altLang="zh-CN" sz="2400" b="1" i="0" u="none" strike="noStrike" kern="1200" cap="none" spc="0" normalizeH="0" baseline="-25000" noProof="0" dirty="0">
                <a:ln>
                  <a:noFill/>
                </a:ln>
                <a:solidFill>
                  <a:srgbClr val="000000"/>
                </a:solidFill>
                <a:effectLst/>
                <a:uLnTx/>
                <a:uFillTx/>
                <a:latin typeface="+mn-ea"/>
                <a:ea typeface="+mn-ea"/>
                <a:cs typeface="+mn-cs"/>
              </a:rPr>
              <a:t>i</a:t>
            </a:r>
            <a:r>
              <a:rPr kumimoji="1" lang="zh-CN" altLang="zh-CN" sz="2400" b="1" i="0" u="none" strike="noStrike" kern="1200" cap="none" spc="0" normalizeH="0" baseline="0" noProof="0" dirty="0">
                <a:ln>
                  <a:noFill/>
                </a:ln>
                <a:solidFill>
                  <a:srgbClr val="000000"/>
                </a:solidFill>
                <a:effectLst/>
                <a:uLnTx/>
                <a:uFillTx/>
                <a:latin typeface="+mn-ea"/>
                <a:ea typeface="+mn-ea"/>
                <a:cs typeface="+mn-cs"/>
              </a:rPr>
              <a:t>)是偶数</a:t>
            </a:r>
            <a:endParaRPr kumimoji="1" lang="zh-CN" altLang="zh-CN" sz="2400" b="1" i="0" u="none" strike="noStrike" kern="1200" cap="none" spc="0" normalizeH="0" baseline="0" noProof="0" dirty="0">
              <a:ln>
                <a:noFill/>
              </a:ln>
              <a:solidFill>
                <a:srgbClr val="000000"/>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gradFill>
                  <a:gsLst>
                    <a:gs pos="0">
                      <a:srgbClr val="14CD68"/>
                    </a:gs>
                    <a:gs pos="100000">
                      <a:srgbClr val="0B6E38"/>
                    </a:gs>
                  </a:gsLst>
                  <a:lin scaled="0"/>
                </a:gradFill>
                <a:effectLst/>
                <a:uLnTx/>
                <a:uFillTx/>
                <a:latin typeface="+mn-ea"/>
                <a:ea typeface="+mn-ea"/>
                <a:cs typeface="+mn-cs"/>
              </a:rPr>
              <a:t>    //</a:t>
            </a:r>
            <a:r>
              <a:rPr kumimoji="1" lang="zh-CN" altLang="en-US" sz="2400" b="1" i="0" u="none" strike="noStrike" kern="1200" cap="none" spc="0" normalizeH="0" baseline="0" noProof="0" dirty="0">
                <a:ln>
                  <a:noFill/>
                </a:ln>
                <a:gradFill>
                  <a:gsLst>
                    <a:gs pos="0">
                      <a:srgbClr val="14CD68"/>
                    </a:gs>
                    <a:gs pos="100000">
                      <a:srgbClr val="0B6E38"/>
                    </a:gs>
                  </a:gsLst>
                  <a:lin scaled="0"/>
                </a:gradFill>
                <a:effectLst/>
                <a:uLnTx/>
                <a:uFillTx/>
                <a:latin typeface="+mn-ea"/>
                <a:ea typeface="+mn-ea"/>
                <a:cs typeface="+mn-cs"/>
              </a:rPr>
              <a:t>域的边界数和点的入度的关系</a:t>
            </a:r>
            <a:endParaRPr kumimoji="1" lang="zh-CN" altLang="zh-CN" sz="2400" b="1" i="0" u="none" strike="noStrike" kern="1200" cap="none" spc="0" normalizeH="0" baseline="0" noProof="0" dirty="0">
              <a:ln>
                <a:noFill/>
              </a:ln>
              <a:gradFill>
                <a:gsLst>
                  <a:gs pos="0">
                    <a:srgbClr val="14CD68"/>
                  </a:gs>
                  <a:gs pos="100000">
                    <a:srgbClr val="0B6E38"/>
                  </a:gs>
                </a:gsLst>
                <a:lin scaled="0"/>
              </a:gra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    </a:t>
            </a:r>
            <a:r>
              <a:rPr kumimoji="1" lang="zh-CN" altLang="zh-CN" sz="2400" b="1" i="0" u="none" strike="noStrike" kern="1200" cap="none" spc="0" normalizeH="0" baseline="0" noProof="0" dirty="0">
                <a:ln>
                  <a:noFill/>
                </a:ln>
                <a:solidFill>
                  <a:srgbClr val="000000"/>
                </a:solidFill>
                <a:effectLst/>
                <a:uLnTx/>
                <a:uFillTx/>
                <a:latin typeface="+mn-ea"/>
                <a:ea typeface="+mn-ea"/>
                <a:cs typeface="+mn-cs"/>
              </a:rPr>
              <a:t>故G有欧拉回路</a:t>
            </a:r>
            <a:endParaRPr kumimoji="1" lang="zh-CN" altLang="en-US" sz="2400" b="1" i="0" u="none" strike="noStrike" kern="1200" cap="none" spc="0" normalizeH="0" baseline="0" noProof="0" dirty="0">
              <a:ln>
                <a:noFill/>
              </a:ln>
              <a:solidFill>
                <a:srgbClr val="000000"/>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5" name="标题 5"/>
          <p:cNvSpPr>
            <a:spLocks noGrp="1"/>
          </p:cNvSpPr>
          <p:nvPr>
            <p:ph type="title"/>
          </p:nvPr>
        </p:nvSpPr>
        <p:spPr/>
        <p:txBody>
          <a:bodyPr/>
          <a:lstStyle/>
          <a:p>
            <a:r>
              <a:rPr lang="zh-CN" altLang="en-US" dirty="0"/>
              <a:t>顶点的着色</a:t>
            </a:r>
            <a:endParaRPr lang="zh-CN" altLang="en-US" dirty="0"/>
          </a:p>
        </p:txBody>
      </p:sp>
      <p:sp>
        <p:nvSpPr>
          <p:cNvPr id="4" name="矩形 5"/>
          <p:cNvSpPr>
            <a:spLocks noChangeArrowheads="1"/>
          </p:cNvSpPr>
          <p:nvPr/>
        </p:nvSpPr>
        <p:spPr bwMode="auto">
          <a:xfrm>
            <a:off x="342900" y="1233488"/>
            <a:ext cx="3098800" cy="449262"/>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(2) </a:t>
            </a:r>
            <a:r>
              <a:rPr kumimoji="1" lang="zh-CN" altLang="en-US" sz="26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特例图的色数</a:t>
            </a:r>
            <a:endPar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46530">
                                            <p:txEl>
                                              <p:pRg st="2" end="2"/>
                                            </p:txEl>
                                          </p:spTgt>
                                        </p:tgtEl>
                                        <p:attrNameLst>
                                          <p:attrName>style.visibility</p:attrName>
                                        </p:attrNameLst>
                                      </p:cBhvr>
                                      <p:to>
                                        <p:strVal val="visible"/>
                                      </p:to>
                                    </p:set>
                                    <p:animEffect transition="in" filter="blinds(horizontal)">
                                      <p:cBhvr>
                                        <p:cTn id="7" dur="500"/>
                                        <p:tgtEl>
                                          <p:spTgt spid="104653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6530">
                                            <p:txEl>
                                              <p:pRg st="3" end="3"/>
                                            </p:txEl>
                                          </p:spTgt>
                                        </p:tgtEl>
                                        <p:attrNameLst>
                                          <p:attrName>style.visibility</p:attrName>
                                        </p:attrNameLst>
                                      </p:cBhvr>
                                      <p:to>
                                        <p:strVal val="visible"/>
                                      </p:to>
                                    </p:set>
                                    <p:animEffect transition="in" filter="blinds(horizontal)">
                                      <p:cBhvr>
                                        <p:cTn id="12" dur="500"/>
                                        <p:tgtEl>
                                          <p:spTgt spid="104653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46530">
                                            <p:txEl>
                                              <p:pRg st="4" end="4"/>
                                            </p:txEl>
                                          </p:spTgt>
                                        </p:tgtEl>
                                        <p:attrNameLst>
                                          <p:attrName>style.visibility</p:attrName>
                                        </p:attrNameLst>
                                      </p:cBhvr>
                                      <p:to>
                                        <p:strVal val="visible"/>
                                      </p:to>
                                    </p:set>
                                    <p:animEffect transition="in" filter="blinds(horizontal)">
                                      <p:cBhvr>
                                        <p:cTn id="17" dur="500"/>
                                        <p:tgtEl>
                                          <p:spTgt spid="104653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46530">
                                            <p:txEl>
                                              <p:pRg st="5" end="5"/>
                                            </p:txEl>
                                          </p:spTgt>
                                        </p:tgtEl>
                                        <p:attrNameLst>
                                          <p:attrName>style.visibility</p:attrName>
                                        </p:attrNameLst>
                                      </p:cBhvr>
                                      <p:to>
                                        <p:strVal val="visible"/>
                                      </p:to>
                                    </p:set>
                                    <p:animEffect transition="in" filter="blinds(horizontal)">
                                      <p:cBhvr>
                                        <p:cTn id="22" dur="500"/>
                                        <p:tgtEl>
                                          <p:spTgt spid="1046530">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46530">
                                            <p:txEl>
                                              <p:pRg st="6" end="6"/>
                                            </p:txEl>
                                          </p:spTgt>
                                        </p:tgtEl>
                                        <p:attrNameLst>
                                          <p:attrName>style.visibility</p:attrName>
                                        </p:attrNameLst>
                                      </p:cBhvr>
                                      <p:to>
                                        <p:strVal val="visible"/>
                                      </p:to>
                                    </p:set>
                                    <p:animEffect transition="in" filter="blinds(horizontal)">
                                      <p:cBhvr>
                                        <p:cTn id="27" dur="500"/>
                                        <p:tgtEl>
                                          <p:spTgt spid="104653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46530">
                                            <p:txEl>
                                              <p:pRg st="7" end="7"/>
                                            </p:txEl>
                                          </p:spTgt>
                                        </p:tgtEl>
                                        <p:attrNameLst>
                                          <p:attrName>style.visibility</p:attrName>
                                        </p:attrNameLst>
                                      </p:cBhvr>
                                      <p:to>
                                        <p:strVal val="visible"/>
                                      </p:to>
                                    </p:set>
                                    <p:animEffect transition="in" filter="blinds(horizontal)">
                                      <p:cBhvr>
                                        <p:cTn id="32" dur="500"/>
                                        <p:tgtEl>
                                          <p:spTgt spid="1046530">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46530">
                                            <p:txEl>
                                              <p:pRg st="8" end="8"/>
                                            </p:txEl>
                                          </p:spTgt>
                                        </p:tgtEl>
                                        <p:attrNameLst>
                                          <p:attrName>style.visibility</p:attrName>
                                        </p:attrNameLst>
                                      </p:cBhvr>
                                      <p:to>
                                        <p:strVal val="visible"/>
                                      </p:to>
                                    </p:set>
                                    <p:animEffect transition="in" filter="blinds(horizontal)">
                                      <p:cBhvr>
                                        <p:cTn id="37" dur="500"/>
                                        <p:tgtEl>
                                          <p:spTgt spid="1046530">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46530">
                                            <p:txEl>
                                              <p:pRg st="9" end="9"/>
                                            </p:txEl>
                                          </p:spTgt>
                                        </p:tgtEl>
                                        <p:attrNameLst>
                                          <p:attrName>style.visibility</p:attrName>
                                        </p:attrNameLst>
                                      </p:cBhvr>
                                      <p:to>
                                        <p:strVal val="visible"/>
                                      </p:to>
                                    </p:set>
                                    <p:animEffect transition="in" filter="blinds(horizontal)">
                                      <p:cBhvr>
                                        <p:cTn id="42" dur="500"/>
                                        <p:tgtEl>
                                          <p:spTgt spid="1046530">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46530">
                                            <p:txEl>
                                              <p:pRg st="10" end="10"/>
                                            </p:txEl>
                                          </p:spTgt>
                                        </p:tgtEl>
                                        <p:attrNameLst>
                                          <p:attrName>style.visibility</p:attrName>
                                        </p:attrNameLst>
                                      </p:cBhvr>
                                      <p:to>
                                        <p:strVal val="visible"/>
                                      </p:to>
                                    </p:set>
                                    <p:animEffect transition="in" filter="blinds(horizontal)">
                                      <p:cBhvr>
                                        <p:cTn id="47" dur="500"/>
                                        <p:tgtEl>
                                          <p:spTgt spid="1046530">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46530">
                                            <p:txEl>
                                              <p:pRg st="11" end="11"/>
                                            </p:txEl>
                                          </p:spTgt>
                                        </p:tgtEl>
                                        <p:attrNameLst>
                                          <p:attrName>style.visibility</p:attrName>
                                        </p:attrNameLst>
                                      </p:cBhvr>
                                      <p:to>
                                        <p:strVal val="visible"/>
                                      </p:to>
                                    </p:set>
                                    <p:animEffect transition="in" filter="blinds(horizontal)">
                                      <p:cBhvr>
                                        <p:cTn id="52" dur="500"/>
                                        <p:tgtEl>
                                          <p:spTgt spid="1046530">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046530">
                                            <p:txEl>
                                              <p:pRg st="12" end="12"/>
                                            </p:txEl>
                                          </p:spTgt>
                                        </p:tgtEl>
                                        <p:attrNameLst>
                                          <p:attrName>style.visibility</p:attrName>
                                        </p:attrNameLst>
                                      </p:cBhvr>
                                      <p:to>
                                        <p:strVal val="visible"/>
                                      </p:to>
                                    </p:set>
                                    <p:animEffect transition="in" filter="blinds(horizontal)">
                                      <p:cBhvr>
                                        <p:cTn id="57" dur="500"/>
                                        <p:tgtEl>
                                          <p:spTgt spid="104653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4" name="Rectangle 2"/>
          <p:cNvSpPr>
            <a:spLocks noChangeArrowheads="1"/>
          </p:cNvSpPr>
          <p:nvPr/>
        </p:nvSpPr>
        <p:spPr bwMode="auto">
          <a:xfrm>
            <a:off x="566738" y="1897792"/>
            <a:ext cx="7200900" cy="6092825"/>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要证：</a:t>
            </a:r>
            <a:r>
              <a:rPr kumimoji="1" lang="zh-CN" altLang="en-US" sz="2600" b="1" i="0"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连通图</a:t>
            </a:r>
            <a:r>
              <a:rPr kumimoji="1" lang="en-US" altLang="zh-CN" sz="2600" b="1" i="0"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rPr>
              <a:t>有欧拉回路则</a:t>
            </a:r>
            <a:r>
              <a:rPr lang="en-US" altLang="zh-CN" sz="2600" noProof="0" dirty="0">
                <a:ln>
                  <a:noFill/>
                </a:ln>
                <a:gradFill>
                  <a:gsLst>
                    <a:gs pos="0">
                      <a:srgbClr val="14CD68"/>
                    </a:gs>
                    <a:gs pos="100000">
                      <a:srgbClr val="0B6E38"/>
                    </a:gs>
                  </a:gsLst>
                  <a:lin scaled="0"/>
                </a:gradFill>
                <a:effectLst/>
                <a:uLnTx/>
                <a:uFillTx/>
                <a:ea typeface="楷体_GB2312" pitchFamily="49" charset="-122"/>
                <a:sym typeface="+mn-ea"/>
              </a:rPr>
              <a:t>G*</a:t>
            </a:r>
            <a:r>
              <a:rPr lang="zh-CN" altLang="en-US" sz="2600" noProof="0" dirty="0">
                <a:ln>
                  <a:noFill/>
                </a:ln>
                <a:gradFill>
                  <a:gsLst>
                    <a:gs pos="0">
                      <a:srgbClr val="14CD68"/>
                    </a:gs>
                    <a:gs pos="100000">
                      <a:srgbClr val="0B6E38"/>
                    </a:gs>
                  </a:gsLst>
                  <a:lin scaled="0"/>
                </a:gradFill>
                <a:effectLst/>
                <a:uLnTx/>
                <a:uFillTx/>
                <a:ea typeface="楷体_GB2312" pitchFamily="49" charset="-122"/>
                <a:sym typeface="+mn-ea"/>
              </a:rPr>
              <a:t>点</a:t>
            </a:r>
            <a:r>
              <a:rPr lang="en-US" altLang="zh-CN" sz="2600" noProof="0" dirty="0">
                <a:ln>
                  <a:noFill/>
                </a:ln>
                <a:gradFill>
                  <a:gsLst>
                    <a:gs pos="0">
                      <a:srgbClr val="14CD68"/>
                    </a:gs>
                    <a:gs pos="100000">
                      <a:srgbClr val="0B6E38"/>
                    </a:gs>
                  </a:gsLst>
                  <a:lin scaled="0"/>
                </a:gradFill>
                <a:effectLst/>
                <a:uLnTx/>
                <a:uFillTx/>
                <a:ea typeface="楷体_GB2312" pitchFamily="49" charset="-122"/>
                <a:sym typeface="+mn-ea"/>
              </a:rPr>
              <a:t>2</a:t>
            </a:r>
            <a:r>
              <a:rPr lang="zh-CN" altLang="en-US" sz="2600" noProof="0" dirty="0">
                <a:ln>
                  <a:noFill/>
                </a:ln>
                <a:gradFill>
                  <a:gsLst>
                    <a:gs pos="0">
                      <a:srgbClr val="14CD68"/>
                    </a:gs>
                    <a:gs pos="100000">
                      <a:srgbClr val="0B6E38"/>
                    </a:gs>
                  </a:gsLst>
                  <a:lin scaled="0"/>
                </a:gradFill>
                <a:effectLst/>
                <a:uLnTx/>
                <a:uFillTx/>
                <a:ea typeface="楷体_GB2312" pitchFamily="49" charset="-122"/>
                <a:sym typeface="+mn-ea"/>
              </a:rPr>
              <a:t>着色</a:t>
            </a:r>
            <a:endParaRPr kumimoji="1" lang="zh-CN" altLang="en-US" sz="2600" b="1" i="0" u="none" strike="noStrike" kern="1200" cap="none" spc="0" normalizeH="0" baseline="0" noProof="0" dirty="0">
              <a:ln>
                <a:noFill/>
              </a:ln>
              <a:gradFill>
                <a:gsLst>
                  <a:gs pos="0">
                    <a:srgbClr val="14CD68"/>
                  </a:gs>
                  <a:gs pos="100000">
                    <a:srgbClr val="0B6E38"/>
                  </a:gs>
                </a:gsLst>
                <a:lin scaled="0"/>
              </a:gra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充分性</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有欧拉回路</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即</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中每个结点</a:t>
            </a:r>
            <a:r>
              <a:rPr lang="en-US" altLang="zh-CN" sz="26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mn-ea"/>
              </a:rPr>
              <a:t>v</a:t>
            </a:r>
            <a:r>
              <a:rPr lang="en-US" altLang="zh-CN" sz="260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mn-ea"/>
              </a:rPr>
              <a:t>i</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的度都是偶数</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因此</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中包围每个结点</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en-US" altLang="zh-CN" sz="2600"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的回路都是偶回路</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600" b="1" i="0" u="none" strike="noStrike" kern="1200" cap="none" spc="0" normalizeH="0" baseline="0" noProof="0" dirty="0">
                <a:ln>
                  <a:noFill/>
                </a:ln>
                <a:gradFill>
                  <a:gsLst>
                    <a:gs pos="0">
                      <a:srgbClr val="14CD68"/>
                    </a:gs>
                    <a:gs pos="100000">
                      <a:srgbClr val="0B6E38"/>
                    </a:gs>
                  </a:gsLst>
                  <a:lin scaled="0"/>
                </a:gradFill>
                <a:effectLst/>
                <a:uLnTx/>
                <a:uFillTx/>
                <a:ea typeface="楷体_GB2312" pitchFamily="49" charset="-122"/>
              </a:rPr>
              <a:t>   什么叫做包围的</a:t>
            </a:r>
            <a:r>
              <a:rPr lang="zh-CN" altLang="en-US" sz="2600" noProof="0" dirty="0">
                <a:ln>
                  <a:noFill/>
                </a:ln>
                <a:gradFill>
                  <a:gsLst>
                    <a:gs pos="0">
                      <a:srgbClr val="14CD68"/>
                    </a:gs>
                    <a:gs pos="100000">
                      <a:srgbClr val="0B6E38"/>
                    </a:gs>
                  </a:gsLst>
                  <a:lin scaled="0"/>
                </a:gradFill>
                <a:effectLst/>
                <a:uLnTx/>
                <a:uFillTx/>
                <a:ea typeface="楷体_GB2312" pitchFamily="49" charset="-122"/>
                <a:sym typeface="+mn-ea"/>
              </a:rPr>
              <a:t>vi</a:t>
            </a:r>
            <a:r>
              <a:rPr kumimoji="1" lang="zh-CN" altLang="en-US" sz="2600" b="1" i="0" u="none" strike="noStrike" kern="1200" cap="none" spc="0" normalizeH="0" baseline="0" noProof="0" dirty="0">
                <a:ln>
                  <a:noFill/>
                </a:ln>
                <a:gradFill>
                  <a:gsLst>
                    <a:gs pos="0">
                      <a:srgbClr val="14CD68"/>
                    </a:gs>
                    <a:gs pos="100000">
                      <a:srgbClr val="0B6E38"/>
                    </a:gs>
                  </a:gsLst>
                  <a:lin scaled="0"/>
                </a:gradFill>
                <a:effectLst/>
                <a:uLnTx/>
                <a:uFillTx/>
                <a:ea typeface="楷体_GB2312" pitchFamily="49" charset="-122"/>
              </a:rPr>
              <a:t>回路？就是包围</a:t>
            </a:r>
            <a:r>
              <a:rPr lang="zh-CN" altLang="en-US" sz="2600" noProof="0" dirty="0">
                <a:ln>
                  <a:noFill/>
                </a:ln>
                <a:gradFill>
                  <a:gsLst>
                    <a:gs pos="0">
                      <a:srgbClr val="14CD68"/>
                    </a:gs>
                    <a:gs pos="100000">
                      <a:srgbClr val="0B6E38"/>
                    </a:gs>
                  </a:gsLst>
                  <a:lin scaled="0"/>
                </a:gradFill>
                <a:effectLst/>
                <a:uLnTx/>
                <a:uFillTx/>
                <a:ea typeface="楷体_GB2312" pitchFamily="49" charset="-122"/>
                <a:sym typeface="+mn-ea"/>
              </a:rPr>
              <a:t>vi的面积最小的域的所有边界，回顾对偶图的作法，这个域的边界数是</a:t>
            </a:r>
            <a:r>
              <a:rPr lang="en-US" altLang="zh-CN" sz="2600" noProof="0" dirty="0">
                <a:ln>
                  <a:noFill/>
                </a:ln>
                <a:gradFill>
                  <a:gsLst>
                    <a:gs pos="0">
                      <a:srgbClr val="14CD68"/>
                    </a:gs>
                    <a:gs pos="100000">
                      <a:srgbClr val="0B6E38"/>
                    </a:gs>
                  </a:gsLst>
                  <a:lin scaled="0"/>
                </a:gradFill>
                <a:effectLst/>
                <a:uLnTx/>
                <a:uFillTx/>
                <a:ea typeface="楷体_GB2312" pitchFamily="49" charset="-122"/>
                <a:sym typeface="+mn-ea"/>
              </a:rPr>
              <a:t>vi</a:t>
            </a:r>
            <a:r>
              <a:rPr lang="zh-CN" altLang="en-US" sz="2600" noProof="0" dirty="0">
                <a:ln>
                  <a:noFill/>
                </a:ln>
                <a:gradFill>
                  <a:gsLst>
                    <a:gs pos="0">
                      <a:srgbClr val="14CD68"/>
                    </a:gs>
                    <a:gs pos="100000">
                      <a:srgbClr val="0B6E38"/>
                    </a:gs>
                  </a:gsLst>
                  <a:lin scaled="0"/>
                </a:gradFill>
                <a:effectLst/>
                <a:uLnTx/>
                <a:uFillTx/>
                <a:ea typeface="楷体_GB2312" pitchFamily="49" charset="-122"/>
                <a:sym typeface="+mn-ea"/>
              </a:rPr>
              <a:t>的度    G*的回路都是偶回路</a:t>
            </a:r>
            <a:endParaRPr kumimoji="1" lang="zh-CN" altLang="en-US" sz="2600" b="1" i="0" u="none" strike="noStrike" kern="1200" cap="none" spc="0" normalizeH="0" baseline="0" noProof="0" dirty="0">
              <a:ln>
                <a:noFill/>
              </a:ln>
              <a:gradFill>
                <a:gsLst>
                  <a:gs pos="0">
                    <a:srgbClr val="14CD68"/>
                  </a:gs>
                  <a:gs pos="100000">
                    <a:srgbClr val="0B6E38"/>
                  </a:gs>
                </a:gsLst>
                <a:lin scaled="0"/>
              </a:gradFill>
              <a:effectLst/>
              <a:uLnTx/>
              <a:uFillTx/>
              <a:ea typeface="楷体_GB2312" pitchFamily="49" charset="-122"/>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由于任意两个偶回路的对称差依然是偶回路</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所以</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中没有奇回路，</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γ(G*)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a:t>
            </a:r>
            <a:endPar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5" name="标题 5"/>
          <p:cNvSpPr>
            <a:spLocks noGrp="1"/>
          </p:cNvSpPr>
          <p:nvPr>
            <p:ph type="title"/>
          </p:nvPr>
        </p:nvSpPr>
        <p:spPr/>
        <p:txBody>
          <a:bodyPr/>
          <a:lstStyle/>
          <a:p>
            <a:r>
              <a:rPr lang="zh-CN" altLang="en-US" dirty="0"/>
              <a:t>顶点的着色</a:t>
            </a:r>
            <a:endParaRPr lang="zh-CN" altLang="en-US" dirty="0"/>
          </a:p>
        </p:txBody>
      </p:sp>
      <p:sp>
        <p:nvSpPr>
          <p:cNvPr id="4" name="矩形 5"/>
          <p:cNvSpPr>
            <a:spLocks noChangeArrowheads="1"/>
          </p:cNvSpPr>
          <p:nvPr/>
        </p:nvSpPr>
        <p:spPr bwMode="auto">
          <a:xfrm>
            <a:off x="342900" y="1233488"/>
            <a:ext cx="3098800" cy="449262"/>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(2) </a:t>
            </a:r>
            <a:r>
              <a:rPr kumimoji="1" lang="zh-CN" altLang="en-US" sz="26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特例图的色数</a:t>
            </a:r>
            <a:endPar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47554">
                                            <p:txEl>
                                              <p:pRg st="2" end="2"/>
                                            </p:txEl>
                                          </p:spTgt>
                                        </p:tgtEl>
                                        <p:attrNameLst>
                                          <p:attrName>style.visibility</p:attrName>
                                        </p:attrNameLst>
                                      </p:cBhvr>
                                      <p:to>
                                        <p:strVal val="visible"/>
                                      </p:to>
                                    </p:set>
                                    <p:animEffect transition="in" filter="blinds(horizontal)">
                                      <p:cBhvr>
                                        <p:cTn id="7" dur="500"/>
                                        <p:tgtEl>
                                          <p:spTgt spid="104755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7554">
                                            <p:txEl>
                                              <p:pRg st="3" end="3"/>
                                            </p:txEl>
                                          </p:spTgt>
                                        </p:tgtEl>
                                        <p:attrNameLst>
                                          <p:attrName>style.visibility</p:attrName>
                                        </p:attrNameLst>
                                      </p:cBhvr>
                                      <p:to>
                                        <p:strVal val="visible"/>
                                      </p:to>
                                    </p:set>
                                    <p:animEffect transition="in" filter="blinds(horizontal)">
                                      <p:cBhvr>
                                        <p:cTn id="12" dur="500"/>
                                        <p:tgtEl>
                                          <p:spTgt spid="104755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47554">
                                            <p:txEl>
                                              <p:pRg st="4" end="4"/>
                                            </p:txEl>
                                          </p:spTgt>
                                        </p:tgtEl>
                                        <p:attrNameLst>
                                          <p:attrName>style.visibility</p:attrName>
                                        </p:attrNameLst>
                                      </p:cBhvr>
                                      <p:to>
                                        <p:strVal val="visible"/>
                                      </p:to>
                                    </p:set>
                                    <p:animEffect transition="in" filter="blinds(horizontal)">
                                      <p:cBhvr>
                                        <p:cTn id="17" dur="500"/>
                                        <p:tgtEl>
                                          <p:spTgt spid="104755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47554">
                                            <p:txEl>
                                              <p:pRg st="5" end="5"/>
                                            </p:txEl>
                                          </p:spTgt>
                                        </p:tgtEl>
                                        <p:attrNameLst>
                                          <p:attrName>style.visibility</p:attrName>
                                        </p:attrNameLst>
                                      </p:cBhvr>
                                      <p:to>
                                        <p:strVal val="visible"/>
                                      </p:to>
                                    </p:set>
                                    <p:animEffect transition="in" filter="blinds(horizontal)">
                                      <p:cBhvr>
                                        <p:cTn id="22" dur="500"/>
                                        <p:tgtEl>
                                          <p:spTgt spid="104755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47554">
                                            <p:txEl>
                                              <p:pRg st="6" end="6"/>
                                            </p:txEl>
                                          </p:spTgt>
                                        </p:tgtEl>
                                        <p:attrNameLst>
                                          <p:attrName>style.visibility</p:attrName>
                                        </p:attrNameLst>
                                      </p:cBhvr>
                                      <p:to>
                                        <p:strVal val="visible"/>
                                      </p:to>
                                    </p:set>
                                    <p:animEffect transition="in" filter="blinds(horizontal)">
                                      <p:cBhvr>
                                        <p:cTn id="27" dur="500"/>
                                        <p:tgtEl>
                                          <p:spTgt spid="104755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47554">
                                            <p:txEl>
                                              <p:pRg st="7" end="7"/>
                                            </p:txEl>
                                          </p:spTgt>
                                        </p:tgtEl>
                                        <p:attrNameLst>
                                          <p:attrName>style.visibility</p:attrName>
                                        </p:attrNameLst>
                                      </p:cBhvr>
                                      <p:to>
                                        <p:strVal val="visible"/>
                                      </p:to>
                                    </p:set>
                                    <p:animEffect transition="in" filter="blinds(horizontal)">
                                      <p:cBhvr>
                                        <p:cTn id="32" dur="500"/>
                                        <p:tgtEl>
                                          <p:spTgt spid="104755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Rectangle 2"/>
          <p:cNvSpPr>
            <a:spLocks noChangeArrowheads="1"/>
          </p:cNvSpPr>
          <p:nvPr/>
        </p:nvSpPr>
        <p:spPr bwMode="auto">
          <a:xfrm>
            <a:off x="376833" y="2211184"/>
            <a:ext cx="8640762" cy="4365298"/>
          </a:xfrm>
          <a:prstGeom prst="rect">
            <a:avLst/>
          </a:prstGeom>
          <a:noFill/>
          <a:ln w="9525">
            <a:noFill/>
            <a:miter lim="800000"/>
          </a:ln>
        </p:spPr>
        <p:txBody>
          <a:bodyPr lIns="0" tIns="0" rIns="0" bIns="0">
            <a:spAutoFit/>
          </a:bodyPr>
          <a:lstStyle/>
          <a:p>
            <a:pPr marL="0" marR="0" lvl="0" indent="63373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对</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的阶数</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n</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进行归纳。</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63373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当</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n = 1</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时</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结论显然为真。</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63373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当</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n = k(k </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时</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结论成立。</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63373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当</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n = k+1</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时</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63373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设</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v</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为</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中一个顶点</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令</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 = G-v,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则</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的阶数为</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k</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63373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由归纳假设可知</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en-US"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γ</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 </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(G’)+1 </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(G)+1</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63373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当将</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还原成</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时</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由于</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至多与</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中</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个顶点相邻</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endPar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63373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而在</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的点着色中</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个顶点至多用了</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种颜色。</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63373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所以</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在</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(G)+1</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种颜色中至少存在一种颜色给</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涂色</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使</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633730" algn="l" defTabSz="914400" rtl="0" eaLnBrk="1" fontAlgn="base" latinLnBrk="0" hangingPunct="1">
              <a:lnSpc>
                <a:spcPct val="110000"/>
              </a:lnSpc>
              <a:spcBef>
                <a:spcPct val="0"/>
              </a:spcBef>
              <a:spcAft>
                <a:spcPct val="0"/>
              </a:spcAft>
              <a:buClr>
                <a:srgbClr val="89AAD3"/>
              </a:buClr>
              <a:buSzPct val="70000"/>
              <a:buFont typeface="Wingdings" panose="05000000000000000000" pitchFamily="2" charset="2"/>
              <a:buNone/>
              <a:defRPr/>
            </a:pP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与相邻顶点涂不同颜色。</a:t>
            </a:r>
            <a:endPar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90115" name="Rectangle 3"/>
          <p:cNvSpPr>
            <a:spLocks noChangeArrowheads="1"/>
          </p:cNvSpPr>
          <p:nvPr/>
        </p:nvSpPr>
        <p:spPr bwMode="auto">
          <a:xfrm>
            <a:off x="376833" y="1622221"/>
            <a:ext cx="8802687" cy="432426"/>
          </a:xfrm>
          <a:prstGeom prst="rect">
            <a:avLst/>
          </a:prstGeom>
          <a:noFill/>
          <a:ln w="9525">
            <a:noFill/>
            <a:miter lim="800000"/>
          </a:ln>
        </p:spPr>
        <p:txBody>
          <a:bodyPr lIns="0" tIns="0" rIns="0" bIns="0">
            <a:spAutoFit/>
          </a:bodyPr>
          <a:lstStyle/>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定理</a:t>
            </a:r>
            <a:r>
              <a:rPr kumimoji="1" lang="en-US" altLang="zh-CN"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4.6.2</a:t>
            </a:r>
            <a:r>
              <a:rPr kumimoji="1" lang="en-US" altLang="zh-CN" sz="2600" b="1" i="0" u="none" strike="noStrike" kern="1200" cap="none" spc="0" normalizeH="0" baseline="0" noProof="0" dirty="0">
                <a:ln>
                  <a:noFill/>
                </a:ln>
                <a:solidFill>
                  <a:srgbClr val="E8DED8"/>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对于任意不含自环的图</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有</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γ</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(G)+1</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1048580" name="Rectangle 4"/>
          <p:cNvSpPr>
            <a:spLocks noChangeArrowheads="1"/>
          </p:cNvSpPr>
          <p:nvPr/>
        </p:nvSpPr>
        <p:spPr bwMode="auto">
          <a:xfrm>
            <a:off x="376833" y="2109584"/>
            <a:ext cx="8166100" cy="432426"/>
          </a:xfrm>
          <a:prstGeom prst="rect">
            <a:avLst/>
          </a:prstGeom>
          <a:noFill/>
          <a:ln w="9525">
            <a:noFill/>
            <a:miter lim="800000"/>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证</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90117" name="AutoShape 5"/>
          <p:cNvSpPr>
            <a:spLocks noChangeArrowheads="1"/>
          </p:cNvSpPr>
          <p:nvPr/>
        </p:nvSpPr>
        <p:spPr bwMode="auto">
          <a:xfrm>
            <a:off x="6523491" y="577056"/>
            <a:ext cx="2141537" cy="809625"/>
          </a:xfrm>
          <a:prstGeom prst="wedgeEllipseCallout">
            <a:avLst>
              <a:gd name="adj1" fmla="val -194"/>
              <a:gd name="adj2" fmla="val 78095"/>
            </a:avLst>
          </a:prstGeom>
          <a:solidFill>
            <a:schemeClr val="accent1"/>
          </a:solidFill>
          <a:ln w="9525">
            <a:solidFill>
              <a:schemeClr val="tx1"/>
            </a:solidFill>
            <a:miter lim="800000"/>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图中结点的最大度数</a:t>
            </a:r>
            <a:endParaRPr kumimoji="1"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 name="标题 5"/>
          <p:cNvSpPr>
            <a:spLocks noGrp="1"/>
          </p:cNvSpPr>
          <p:nvPr>
            <p:ph type="title"/>
          </p:nvPr>
        </p:nvSpPr>
        <p:spPr/>
        <p:txBody>
          <a:bodyPr/>
          <a:lstStyle/>
          <a:p>
            <a:r>
              <a:rPr lang="zh-CN" altLang="en-US" dirty="0"/>
              <a:t>顶点的着色</a:t>
            </a:r>
            <a:endParaRPr lang="zh-CN" altLang="en-US" dirty="0"/>
          </a:p>
        </p:txBody>
      </p:sp>
      <p:sp>
        <p:nvSpPr>
          <p:cNvPr id="7" name="矩形 7"/>
          <p:cNvSpPr>
            <a:spLocks noChangeArrowheads="1"/>
          </p:cNvSpPr>
          <p:nvPr/>
        </p:nvSpPr>
        <p:spPr bwMode="auto">
          <a:xfrm>
            <a:off x="292100" y="1162050"/>
            <a:ext cx="4525963" cy="449263"/>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(3) </a:t>
            </a:r>
            <a:r>
              <a:rPr kumimoji="1" lang="zh-CN" altLang="en-US" sz="26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点着色的色数上界</a:t>
            </a:r>
            <a:endPar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graphicFrame>
        <p:nvGraphicFramePr>
          <p:cNvPr id="9" name="Object 3"/>
          <p:cNvGraphicFramePr>
            <a:graphicFrameLocks noChangeAspect="1"/>
          </p:cNvGraphicFramePr>
          <p:nvPr/>
        </p:nvGraphicFramePr>
        <p:xfrm>
          <a:off x="6545064" y="1838434"/>
          <a:ext cx="2235200" cy="2095500"/>
        </p:xfrm>
        <a:graphic>
          <a:graphicData uri="http://schemas.openxmlformats.org/presentationml/2006/ole">
            <mc:AlternateContent xmlns:mc="http://schemas.openxmlformats.org/markup-compatibility/2006">
              <mc:Choice xmlns:v="urn:schemas-microsoft-com:vml" Requires="v">
                <p:oleObj spid="_x0000_s312344" name="Visio" r:id="rId1" imgW="2348230" imgH="2020570" progId="Visio.Drawing.11">
                  <p:embed/>
                </p:oleObj>
              </mc:Choice>
              <mc:Fallback>
                <p:oleObj name="Visio" r:id="rId1" imgW="2348230" imgH="2020570" progId="Visio.Drawing.11">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064" y="1838434"/>
                        <a:ext cx="2235200" cy="209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5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857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4857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4857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4857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4857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857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48578">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48578">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48578">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4857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617987" y="2335767"/>
            <a:ext cx="8166100" cy="960263"/>
          </a:xfrm>
          <a:prstGeom prst="rect">
            <a:avLst/>
          </a:prstGeom>
          <a:noFill/>
          <a:ln w="9525">
            <a:noFill/>
            <a:miter lim="800000"/>
          </a:ln>
        </p:spPr>
        <p:txBody>
          <a:bodyPr lIns="0" tIns="0" rIns="0" bIns="0">
            <a:spAutoFit/>
          </a:bodyPr>
          <a:lstStyle/>
          <a:p>
            <a:pPr marL="0" marR="0" lvl="0" indent="63373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当图</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既不是完全图也不是奇圈时</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定理</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4.2.2</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给出的色数的上界可以改进。</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1049603" name="Rectangle 3"/>
          <p:cNvSpPr>
            <a:spLocks noChangeArrowheads="1"/>
          </p:cNvSpPr>
          <p:nvPr/>
        </p:nvSpPr>
        <p:spPr bwMode="auto">
          <a:xfrm>
            <a:off x="617987" y="4243942"/>
            <a:ext cx="8166100" cy="433067"/>
          </a:xfrm>
          <a:prstGeom prst="rect">
            <a:avLst/>
          </a:prstGeom>
          <a:noFill/>
          <a:ln w="9525">
            <a:noFill/>
            <a:miter lim="800000"/>
          </a:ln>
        </p:spPr>
        <p:txBody>
          <a:bodyPr lIns="0" tIns="0" rIns="0" bIns="0">
            <a:spAutoFit/>
          </a:bodyPr>
          <a:lstStyle/>
          <a:p>
            <a:pPr marL="0" marR="0" lvl="0" indent="633730"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本定理称为布鲁克斯</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en-US" altLang="zh-CN" sz="2600" b="1" i="0" u="none" strike="noStrike" kern="1200" cap="none" spc="0" normalizeH="0" baseline="0" noProof="0" dirty="0">
                <a:ln>
                  <a:noFill/>
                </a:ln>
                <a:solidFill>
                  <a:srgbClr val="000000"/>
                </a:solidFill>
                <a:effectLst/>
                <a:uLnTx/>
                <a:uFillTx/>
                <a:latin typeface="Franklin Gothic Book" pitchFamily="34" charset="0"/>
                <a:ea typeface="楷体_GB2312" pitchFamily="49" charset="-122"/>
                <a:cs typeface="+mn-cs"/>
              </a:rPr>
              <a:t>Brooks</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定理</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证明从略。</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1049604" name="Rectangle 4"/>
          <p:cNvSpPr>
            <a:spLocks noChangeArrowheads="1"/>
          </p:cNvSpPr>
          <p:nvPr/>
        </p:nvSpPr>
        <p:spPr bwMode="auto">
          <a:xfrm>
            <a:off x="617987" y="3307317"/>
            <a:ext cx="8166100" cy="912558"/>
          </a:xfrm>
          <a:prstGeom prst="rect">
            <a:avLst/>
          </a:prstGeom>
          <a:noFill/>
          <a:ln w="9525">
            <a:noFill/>
            <a:miter lim="800000"/>
          </a:ln>
        </p:spPr>
        <p:txBody>
          <a:bodyPr lIns="0" tIns="0" rIns="0" bIns="0">
            <a:spAutoFit/>
          </a:bodyPr>
          <a:lstStyle/>
          <a:p>
            <a:pPr marL="1519555" marR="0" lvl="0" indent="-1519555" algn="l" defTabSz="914400" rtl="0" eaLnBrk="1" fontAlgn="base" latinLnBrk="0" hangingPunct="1">
              <a:lnSpc>
                <a:spcPct val="120000"/>
              </a:lnSpc>
              <a:spcBef>
                <a:spcPct val="0"/>
              </a:spcBef>
              <a:spcAft>
                <a:spcPct val="0"/>
              </a:spcAft>
              <a:buClr>
                <a:srgbClr val="89AAD3"/>
              </a:buClr>
              <a:buSzPct val="70000"/>
              <a:buFont typeface="Wingdings" panose="05000000000000000000" pitchFamily="2" charset="2"/>
              <a:buNone/>
              <a:defRPr/>
            </a:pPr>
            <a:r>
              <a:rPr kumimoji="1" lang="zh-CN" altLang="en-US"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定理</a:t>
            </a:r>
            <a:r>
              <a:rPr kumimoji="1" lang="en-US" altLang="zh-CN" sz="26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4.6.3</a:t>
            </a:r>
            <a:r>
              <a:rPr kumimoji="1" lang="en-US" altLang="zh-CN" sz="2600" b="1" i="0" u="none" strike="noStrike" kern="1200" cap="none" spc="0" normalizeH="0" baseline="0" noProof="0" dirty="0">
                <a:ln>
                  <a:noFill/>
                </a:ln>
                <a:solidFill>
                  <a:srgbClr val="E8DED8"/>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设连通图</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不是完全图</a:t>
            </a:r>
            <a:r>
              <a:rPr kumimoji="1" lang="en-US" altLang="zh-CN" sz="2600" b="1" i="0" u="none" strike="noStrike" kern="1200" cap="none" spc="0" normalizeH="0" baseline="0" noProof="0" dirty="0" err="1">
                <a:ln>
                  <a:noFill/>
                </a:ln>
                <a:solidFill>
                  <a:srgbClr val="000000"/>
                </a:solidFill>
                <a:effectLst/>
                <a:uLnTx/>
                <a:uFillTx/>
                <a:latin typeface="Arial" panose="020B0604020202020204" pitchFamily="34" charset="0"/>
                <a:ea typeface="楷体_GB2312" pitchFamily="49" charset="-122"/>
                <a:cs typeface="+mn-cs"/>
              </a:rPr>
              <a:t>K</a:t>
            </a:r>
            <a:r>
              <a:rPr kumimoji="1" lang="en-US" altLang="zh-CN" sz="2600" b="1" i="0" u="none" strike="noStrike" kern="1200" cap="none" spc="0" normalizeH="0" baseline="-25000" noProof="0" dirty="0" err="1">
                <a:ln>
                  <a:noFill/>
                </a:ln>
                <a:solidFill>
                  <a:srgbClr val="000000"/>
                </a:solidFill>
                <a:effectLst/>
                <a:uLnTx/>
                <a:uFillTx/>
                <a:latin typeface="Arial" panose="020B0604020202020204" pitchFamily="34" charset="0"/>
                <a:ea typeface="楷体_GB2312" pitchFamily="49" charset="-122"/>
                <a:cs typeface="+mn-cs"/>
              </a:rPr>
              <a:t>n</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(n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3),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也不是奇圈</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则</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 </a:t>
            </a:r>
            <a:r>
              <a:rPr kumimoji="1" lang="en-US"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γ</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sym typeface="Symbol" panose="05050102010706020507" pitchFamily="18" charset="2"/>
              </a:rPr>
              <a:t> </a:t>
            </a:r>
            <a:r>
              <a:rPr kumimoji="1" lang="en-US" altLang="zh-CN"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rPr>
              <a:t>。</a:t>
            </a:r>
            <a:endParaRPr kumimoji="1"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pitchFamily="49" charset="-122"/>
              <a:cs typeface="+mn-cs"/>
            </a:endParaRPr>
          </a:p>
        </p:txBody>
      </p:sp>
      <p:sp>
        <p:nvSpPr>
          <p:cNvPr id="7" name="标题 5"/>
          <p:cNvSpPr>
            <a:spLocks noGrp="1"/>
          </p:cNvSpPr>
          <p:nvPr>
            <p:ph type="title"/>
          </p:nvPr>
        </p:nvSpPr>
        <p:spPr/>
        <p:txBody>
          <a:bodyPr/>
          <a:lstStyle/>
          <a:p>
            <a:r>
              <a:rPr lang="zh-CN" altLang="en-US" dirty="0"/>
              <a:t>顶点的着色</a:t>
            </a:r>
            <a:endParaRPr lang="zh-CN" altLang="en-US" dirty="0"/>
          </a:p>
        </p:txBody>
      </p:sp>
      <p:sp>
        <p:nvSpPr>
          <p:cNvPr id="6" name="矩形 7"/>
          <p:cNvSpPr>
            <a:spLocks noChangeArrowheads="1"/>
          </p:cNvSpPr>
          <p:nvPr/>
        </p:nvSpPr>
        <p:spPr bwMode="auto">
          <a:xfrm>
            <a:off x="292100" y="1329690"/>
            <a:ext cx="4525963" cy="449263"/>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en-US" altLang="zh-CN" sz="26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(3) </a:t>
            </a:r>
            <a:r>
              <a:rPr kumimoji="1" lang="zh-CN" altLang="en-US" sz="26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点着色的色数上界</a:t>
            </a:r>
            <a:endPar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
        <p:nvSpPr>
          <p:cNvPr id="8" name="矩形 6"/>
          <p:cNvSpPr>
            <a:spLocks noChangeArrowheads="1"/>
          </p:cNvSpPr>
          <p:nvPr/>
        </p:nvSpPr>
        <p:spPr bwMode="auto">
          <a:xfrm>
            <a:off x="712788" y="1910830"/>
            <a:ext cx="4403725" cy="450850"/>
          </a:xfrm>
          <a:prstGeom prst="rect">
            <a:avLst/>
          </a:prstGeom>
          <a:noFill/>
          <a:ln w="9525">
            <a:noFill/>
            <a:miter lim="800000"/>
          </a:ln>
        </p:spPr>
        <p:txBody>
          <a:bodyPr>
            <a:spAutoFit/>
          </a:bodyPr>
          <a:lstStyle/>
          <a:p>
            <a:pPr marL="355600" marR="0" lvl="0" indent="-268605" algn="l" defTabSz="914400" rtl="0" eaLnBrk="1" fontAlgn="base" latinLnBrk="0" hangingPunct="1">
              <a:lnSpc>
                <a:spcPct val="90000"/>
              </a:lnSpc>
              <a:spcBef>
                <a:spcPct val="20000"/>
              </a:spcBef>
              <a:spcAft>
                <a:spcPct val="0"/>
              </a:spcAft>
              <a:buClr>
                <a:srgbClr val="FFFFCC"/>
              </a:buClr>
              <a:buSzPct val="60000"/>
              <a:buFontTx/>
              <a:buNone/>
              <a:defRPr/>
            </a:pPr>
            <a:r>
              <a:rPr kumimoji="1" lang="zh-CN" altLang="en-US" sz="26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色数的</a:t>
            </a:r>
            <a:r>
              <a:rPr kumimoji="1" lang="en-US" altLang="zh-CN" sz="26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Brooks</a:t>
            </a:r>
            <a:r>
              <a:rPr kumimoji="1" lang="zh-CN" altLang="en-US" sz="2600" b="1" i="0" u="none" strike="noStrike" kern="1200" cap="none" spc="0" normalizeH="0" baseline="0" noProof="0" dirty="0">
                <a:ln>
                  <a:noFill/>
                </a:ln>
                <a:solidFill>
                  <a:srgbClr val="003399"/>
                </a:solidFill>
                <a:effectLst/>
                <a:uLnTx/>
                <a:uFillTx/>
                <a:latin typeface="Arial" panose="020B0604020202020204" pitchFamily="34" charset="0"/>
                <a:ea typeface="楷体_GB2312" pitchFamily="49" charset="-122"/>
                <a:cs typeface="Times New Roman" panose="02020603050405020304" pitchFamily="18" charset="0"/>
              </a:rPr>
              <a:t>定理</a:t>
            </a:r>
            <a:endParaRPr kumimoji="1" lang="en-US" altLang="zh-CN" sz="2600" b="1" i="0" u="none" strike="noStrike" kern="1200" cap="none" spc="0" normalizeH="0" baseline="0" noProof="0" dirty="0">
              <a:ln>
                <a:noFill/>
              </a:ln>
              <a:solidFill>
                <a:srgbClr val="000514"/>
              </a:solidFill>
              <a:effectLst/>
              <a:uLnTx/>
              <a:uFillTx/>
              <a:latin typeface="Arial" panose="020B0604020202020204" pitchFamily="34"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96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96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03" grpId="0"/>
      <p:bldP spid="104960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9758</Words>
  <Application>WPS 演示</Application>
  <PresentationFormat>全屏显示(4:3)</PresentationFormat>
  <Paragraphs>748</Paragraphs>
  <Slides>53</Slides>
  <Notes>2</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39</vt:i4>
      </vt:variant>
      <vt:variant>
        <vt:lpstr>幻灯片标题</vt:lpstr>
      </vt:variant>
      <vt:variant>
        <vt:i4>53</vt:i4>
      </vt:variant>
    </vt:vector>
  </HeadingPairs>
  <TitlesOfParts>
    <vt:vector size="114" baseType="lpstr">
      <vt:lpstr>Arial</vt:lpstr>
      <vt:lpstr>宋体</vt:lpstr>
      <vt:lpstr>Wingdings</vt:lpstr>
      <vt:lpstr>Calibri</vt:lpstr>
      <vt:lpstr>MS PGothic</vt:lpstr>
      <vt:lpstr>MS PMincho</vt:lpstr>
      <vt:lpstr>Yu Gothic</vt:lpstr>
      <vt:lpstr>MS Mincho</vt:lpstr>
      <vt:lpstr>黑体</vt:lpstr>
      <vt:lpstr>Arial Unicode MS</vt:lpstr>
      <vt:lpstr>Times New Roman</vt:lpstr>
      <vt:lpstr>楷体_GB2312</vt:lpstr>
      <vt:lpstr>新宋体</vt:lpstr>
      <vt:lpstr>Symbol</vt:lpstr>
      <vt:lpstr>Tahoma</vt:lpstr>
      <vt:lpstr>Franklin Gothic Book</vt:lpstr>
      <vt:lpstr>微软雅黑</vt:lpstr>
      <vt:lpstr>Arial Unicode MS</vt:lpstr>
      <vt:lpstr>Garamond</vt:lpstr>
      <vt:lpstr>MT Extra</vt:lpstr>
      <vt:lpstr>Monotype Corsiva</vt:lpstr>
      <vt:lpstr>热</vt:lpstr>
      <vt:lpstr>Visio.Drawing.11</vt:lpstr>
      <vt:lpstr>Equation.3</vt:lpstr>
      <vt:lpstr>Equation.3</vt:lpstr>
      <vt:lpstr>Equation.3</vt:lpstr>
      <vt:lpstr>Equation.3</vt:lpstr>
      <vt:lpstr>Equation.3</vt:lpstr>
      <vt:lpstr>Equation.3</vt:lpstr>
      <vt:lpstr>Equation.3</vt:lpstr>
      <vt:lpstr>Equation.3</vt:lpstr>
      <vt:lpstr>Equation.3</vt:lpstr>
      <vt:lpstr>Equation.3</vt:lpstr>
      <vt:lpstr>Visio.Drawing.11</vt:lpstr>
      <vt:lpstr>Equation.3</vt:lpstr>
      <vt:lpstr>Equation.3</vt:lpstr>
      <vt:lpstr>Equation.3</vt:lpstr>
      <vt:lpstr>Equation.3</vt:lpstr>
      <vt:lpstr>Equation.KSEE3</vt:lpstr>
      <vt:lpstr>Equation.3</vt:lpstr>
      <vt:lpstr>Equation.3</vt:lpstr>
      <vt:lpstr>Equation.3</vt:lpstr>
      <vt:lpstr>Equation.3</vt:lpstr>
      <vt:lpstr>Equation.3</vt:lpstr>
      <vt:lpstr>Visio.Drawing.11</vt:lpstr>
      <vt:lpstr>Equation.3</vt:lpstr>
      <vt:lpstr>Equation.3</vt:lpstr>
      <vt:lpstr>Equation.3</vt:lpstr>
      <vt:lpstr>Equation.3</vt:lpstr>
      <vt:lpstr>Equation.3</vt:lpstr>
      <vt:lpstr>Equation.3</vt:lpstr>
      <vt:lpstr>Equation.3</vt:lpstr>
      <vt:lpstr>Equation.3</vt:lpstr>
      <vt:lpstr>Visio.Drawing.11</vt:lpstr>
      <vt:lpstr>Visio.Drawing.11</vt:lpstr>
      <vt:lpstr>Equation.3</vt:lpstr>
      <vt:lpstr>Equation.3</vt:lpstr>
      <vt:lpstr>Equation.3</vt:lpstr>
      <vt:lpstr>Equation.3</vt:lpstr>
      <vt:lpstr>Equation.3</vt:lpstr>
      <vt:lpstr>Equation.3</vt:lpstr>
      <vt:lpstr>PowerPoint 演示文稿</vt:lpstr>
      <vt:lpstr>第四章 平面图和图的着色 </vt:lpstr>
      <vt:lpstr>顶点的着色</vt:lpstr>
      <vt:lpstr>顶点的着色</vt:lpstr>
      <vt:lpstr>顶点的着色</vt:lpstr>
      <vt:lpstr>顶点的着色</vt:lpstr>
      <vt:lpstr>顶点的着色</vt:lpstr>
      <vt:lpstr>顶点的着色</vt:lpstr>
      <vt:lpstr>顶点的着色</vt:lpstr>
      <vt:lpstr>顶点的着色</vt:lpstr>
      <vt:lpstr>顶点的着色</vt:lpstr>
      <vt:lpstr>顶点的着色</vt:lpstr>
      <vt:lpstr>顶点的着色</vt:lpstr>
      <vt:lpstr>顶点的着色</vt:lpstr>
      <vt:lpstr>色数的确定</vt:lpstr>
      <vt:lpstr>色数的确定</vt:lpstr>
      <vt:lpstr>色数的确定</vt:lpstr>
      <vt:lpstr>色数多项式</vt:lpstr>
      <vt:lpstr>色数的确定</vt:lpstr>
      <vt:lpstr>色数多项式</vt:lpstr>
      <vt:lpstr>色数多项式</vt:lpstr>
      <vt:lpstr>边的着色</vt:lpstr>
      <vt:lpstr>边的着色</vt:lpstr>
      <vt:lpstr>边的着色</vt:lpstr>
      <vt:lpstr>边的着色</vt:lpstr>
      <vt:lpstr>边的着色</vt:lpstr>
      <vt:lpstr>边的着色</vt:lpstr>
      <vt:lpstr>面的着色</vt:lpstr>
      <vt:lpstr>面的着色</vt:lpstr>
      <vt:lpstr>面的着色</vt:lpstr>
      <vt:lpstr>平面图</vt:lpstr>
      <vt:lpstr>面的着色</vt:lpstr>
      <vt:lpstr>面的着色</vt:lpstr>
      <vt:lpstr>面的着色</vt:lpstr>
      <vt:lpstr>面的着色</vt:lpstr>
      <vt:lpstr>面的着色</vt:lpstr>
      <vt:lpstr>面的着色</vt:lpstr>
      <vt:lpstr>面的着色</vt:lpstr>
      <vt:lpstr>本章小结</vt:lpstr>
      <vt:lpstr>第五章 匹配与网络流 </vt:lpstr>
      <vt:lpstr>第五章 匹配与网络流 </vt:lpstr>
      <vt:lpstr>5.1  二分图的最大匹配</vt:lpstr>
      <vt:lpstr>5.1 二分图的最大匹配</vt:lpstr>
      <vt:lpstr>5.1 二分图的最大匹配</vt:lpstr>
      <vt:lpstr>5.1 二分图的最大匹配</vt:lpstr>
      <vt:lpstr>5.1 二分图的最大匹配</vt:lpstr>
      <vt:lpstr>5.1 二分图的最大匹配</vt:lpstr>
      <vt:lpstr>5.1 二分图的最大匹配</vt:lpstr>
      <vt:lpstr>5.1 二分图的最大匹配</vt:lpstr>
      <vt:lpstr>5.1 二分图的最大匹配</vt:lpstr>
      <vt:lpstr>5.1 二分图的最大匹配</vt:lpstr>
      <vt:lpstr>5.1 二分图的最大匹配</vt:lpstr>
      <vt:lpstr>作业</vt:lpstr>
    </vt:vector>
  </TitlesOfParts>
  <Company>软件学院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清华大学图像处理课件</dc:title>
  <dc:creator>chenli</dc:creator>
  <cp:lastModifiedBy>zhaochen20</cp:lastModifiedBy>
  <cp:revision>707</cp:revision>
  <dcterms:created xsi:type="dcterms:W3CDTF">1900-01-01T00:00:00Z</dcterms:created>
  <dcterms:modified xsi:type="dcterms:W3CDTF">2021-06-15T08:05:41Z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D8C3F51333C94112A3ADAC3C01635249</vt:lpwstr>
  </property>
  <property fmtid="{D5CDD505-2E9C-101B-9397-08002B2CF9AE}" pid="3" name="KSOProductBuildVer">
    <vt:lpwstr>2052-11.1.0.10577</vt:lpwstr>
  </property>
</Properties>
</file>