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  <p:sldMasterId id="2147483685" r:id="rId5"/>
    <p:sldMasterId id="2147483697" r:id="rId6"/>
  </p:sldMasterIdLst>
  <p:notesMasterIdLst>
    <p:notesMasterId r:id="rId8"/>
  </p:notesMasterIdLst>
  <p:handoutMasterIdLst>
    <p:handoutMasterId r:id="rId70"/>
  </p:handoutMasterIdLst>
  <p:sldIdLst>
    <p:sldId id="256" r:id="rId7"/>
    <p:sldId id="597" r:id="rId9"/>
    <p:sldId id="598" r:id="rId10"/>
    <p:sldId id="445" r:id="rId11"/>
    <p:sldId id="446" r:id="rId12"/>
    <p:sldId id="447" r:id="rId13"/>
    <p:sldId id="448" r:id="rId14"/>
    <p:sldId id="449" r:id="rId15"/>
    <p:sldId id="599" r:id="rId16"/>
    <p:sldId id="451" r:id="rId17"/>
    <p:sldId id="588" r:id="rId18"/>
    <p:sldId id="452" r:id="rId19"/>
    <p:sldId id="453" r:id="rId20"/>
    <p:sldId id="601" r:id="rId21"/>
    <p:sldId id="455" r:id="rId22"/>
    <p:sldId id="456" r:id="rId23"/>
    <p:sldId id="457" r:id="rId24"/>
    <p:sldId id="459" r:id="rId25"/>
    <p:sldId id="458" r:id="rId26"/>
    <p:sldId id="460" r:id="rId27"/>
    <p:sldId id="461" r:id="rId28"/>
    <p:sldId id="602" r:id="rId29"/>
    <p:sldId id="463" r:id="rId30"/>
    <p:sldId id="464" r:id="rId31"/>
    <p:sldId id="594" r:id="rId32"/>
    <p:sldId id="465" r:id="rId33"/>
    <p:sldId id="593" r:id="rId34"/>
    <p:sldId id="592" r:id="rId35"/>
    <p:sldId id="589" r:id="rId36"/>
    <p:sldId id="468" r:id="rId37"/>
    <p:sldId id="467" r:id="rId38"/>
    <p:sldId id="644" r:id="rId39"/>
    <p:sldId id="501" r:id="rId40"/>
    <p:sldId id="502" r:id="rId41"/>
    <p:sldId id="503" r:id="rId42"/>
    <p:sldId id="504" r:id="rId43"/>
    <p:sldId id="505" r:id="rId44"/>
    <p:sldId id="506" r:id="rId45"/>
    <p:sldId id="651" r:id="rId46"/>
    <p:sldId id="509" r:id="rId47"/>
    <p:sldId id="510" r:id="rId48"/>
    <p:sldId id="511" r:id="rId49"/>
    <p:sldId id="512" r:id="rId50"/>
    <p:sldId id="515" r:id="rId51"/>
    <p:sldId id="516" r:id="rId52"/>
    <p:sldId id="517" r:id="rId53"/>
    <p:sldId id="518" r:id="rId54"/>
    <p:sldId id="519" r:id="rId55"/>
    <p:sldId id="603" r:id="rId56"/>
    <p:sldId id="663" r:id="rId57"/>
    <p:sldId id="664" r:id="rId58"/>
    <p:sldId id="665" r:id="rId59"/>
    <p:sldId id="666" r:id="rId60"/>
    <p:sldId id="667" r:id="rId61"/>
    <p:sldId id="668" r:id="rId62"/>
    <p:sldId id="669" r:id="rId63"/>
    <p:sldId id="671" r:id="rId64"/>
    <p:sldId id="672" r:id="rId65"/>
    <p:sldId id="675" r:id="rId66"/>
    <p:sldId id="676" r:id="rId67"/>
    <p:sldId id="677" r:id="rId68"/>
    <p:sldId id="473" r:id="rId69"/>
  </p:sldIdLst>
  <p:sldSz cx="9144000" cy="6858000" type="screen4x3"/>
  <p:notesSz cx="6735445" cy="9865995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16F3EE"/>
    <a:srgbClr val="9933FF"/>
    <a:srgbClr val="CCECFF"/>
    <a:srgbClr val="FF5050"/>
    <a:srgbClr val="FF0000"/>
    <a:srgbClr val="000000"/>
    <a:srgbClr val="0000CC"/>
    <a:srgbClr val="FFCC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0" autoAdjust="0"/>
    <p:restoredTop sz="90146" autoAdjust="0"/>
  </p:normalViewPr>
  <p:slideViewPr>
    <p:cSldViewPr snapToGrid="0">
      <p:cViewPr varScale="1">
        <p:scale>
          <a:sx n="111" d="100"/>
          <a:sy n="111" d="100"/>
        </p:scale>
        <p:origin x="1838" y="67"/>
      </p:cViewPr>
      <p:guideLst>
        <p:guide orient="horz" pos="2152"/>
        <p:guide pos="288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152" y="68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69" Type="http://schemas.openxmlformats.org/officeDocument/2006/relationships/slide" Target="slides/slide62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0" Type="http://schemas.openxmlformats.org/officeDocument/2006/relationships/slide" Target="slides/slide53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2.xml"/><Relationship Id="rId58" Type="http://schemas.openxmlformats.org/officeDocument/2006/relationships/slide" Target="slides/slide51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l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r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l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r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1ABA0ECA-718A-4B3E-8C25-B97E9311319A}" type="slidenum">
              <a:rPr lang="en-US" altLang="ja-JP"/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l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r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2363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0738" y="4699000"/>
            <a:ext cx="5389562" cy="4440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/>
          <a:p>
            <a:pPr lvl="0"/>
            <a:r>
              <a:rPr lang="ja-JP" altLang="en-US" noProof="0"/>
              <a:t>マスタ テキストの書式設定</a:t>
            </a:r>
            <a:endParaRPr lang="ja-JP" altLang="en-US" noProof="0"/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l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r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2D44F612-6E70-4630-AAF0-6C87F44533E2}" type="slidenum">
              <a:rPr lang="en-US" altLang="ja-JP"/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0CBCB-4BB0-4EE6-B090-D3CEA7CA3E20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6499"/>
            <a:ext cx="4939560" cy="4439841"/>
          </a:xfrm>
          <a:noFill/>
        </p:spPr>
        <p:txBody>
          <a:bodyPr/>
          <a:lstStyle/>
          <a:p>
            <a:pPr eaLnBrk="1" hangingPunct="1"/>
            <a:endParaRPr lang="zh-CN" altLang="zh-CN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44F612-6E70-4630-AAF0-6C87F44533E2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4F612-6E70-4630-AAF0-6C87F44533E2}" type="slidenum">
              <a:rPr lang="en-US" altLang="ja-JP" smtClean="0"/>
            </a:fld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/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/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/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30A690-F317-4ED3-8476-06A468B1BCC6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675D5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675D5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/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/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/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/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/>
            </a:fld>
            <a:endParaRPr lang="en-US" altLang="ja-JP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/>
            </a:fld>
            <a:endParaRPr lang="en-US" altLang="ja-JP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/>
            </a:fld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/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/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/>
            </a:fld>
            <a:endParaRPr lang="en-US" altLang="ja-JP"/>
          </a:p>
        </p:txBody>
      </p:sp>
      <p:sp>
        <p:nvSpPr>
          <p:cNvPr id="16" name="Freeform 5"/>
          <p:cNvSpPr/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ln w="12700">
            <a:solidFill>
              <a:schemeClr val="tx2"/>
            </a:solidFill>
          </a:ln>
          <a:solidFill>
            <a:schemeClr val="bg1"/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˃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+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/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ln w="12700">
            <a:solidFill>
              <a:schemeClr val="tx2"/>
            </a:solidFill>
          </a:ln>
          <a:solidFill>
            <a:schemeClr val="bg1"/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/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ln w="12700">
            <a:solidFill>
              <a:schemeClr val="tx2"/>
            </a:solidFill>
          </a:ln>
          <a:solidFill>
            <a:schemeClr val="bg1"/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˃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+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/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ln w="12700">
            <a:solidFill>
              <a:schemeClr val="tx2"/>
            </a:solidFill>
          </a:ln>
          <a:solidFill>
            <a:schemeClr val="bg1"/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˃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+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/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0" Type="http://schemas.openxmlformats.org/officeDocument/2006/relationships/slideLayout" Target="../slideLayouts/slideLayout18.xml"/><Relationship Id="rId2" Type="http://schemas.openxmlformats.org/officeDocument/2006/relationships/tags" Target="../tags/tag3.xml"/><Relationship Id="rId19" Type="http://schemas.openxmlformats.org/officeDocument/2006/relationships/tags" Target="../tags/tag18.xml"/><Relationship Id="rId18" Type="http://schemas.openxmlformats.org/officeDocument/2006/relationships/image" Target="../media/image34.png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image" Target="../media/image33.png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image" Target="../media/image36.png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31.xml"/><Relationship Id="rId14" Type="http://schemas.openxmlformats.org/officeDocument/2006/relationships/image" Target="../media/image34.png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9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image" Target="../media/image37.png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44.xml"/><Relationship Id="rId14" Type="http://schemas.openxmlformats.org/officeDocument/2006/relationships/image" Target="../media/image34.png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tags" Target="../tags/tag3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7" Type="http://schemas.openxmlformats.org/officeDocument/2006/relationships/image" Target="../media/image47.jpe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7.xml"/><Relationship Id="rId1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7.xml"/><Relationship Id="rId1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7.xml"/><Relationship Id="rId1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3.xml"/><Relationship Id="rId4" Type="http://schemas.openxmlformats.org/officeDocument/2006/relationships/image" Target="../media/image51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0.wmf"/><Relationship Id="rId1" Type="http://schemas.openxmlformats.org/officeDocument/2006/relationships/oleObject" Target="../embeddings/oleObject1.bin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52.jpeg"/><Relationship Id="rId2" Type="http://schemas.openxmlformats.org/officeDocument/2006/relationships/hyperlink" Target="http://www.tsp.gatech.edu/" TargetMode="External"/><Relationship Id="rId1" Type="http://schemas.openxmlformats.org/officeDocument/2006/relationships/hyperlink" Target="http://www.math.uwaterloo.ca/tsp/" TargetMode="External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hyperlink" Target="http://www.math.uwaterloo.ca/tsp/history/tspinfo/d15112_info.html" TargetMode="External"/><Relationship Id="rId8" Type="http://schemas.openxmlformats.org/officeDocument/2006/relationships/hyperlink" Target="http://www.math.uwaterloo.ca/tsp/history/tspinfo/usa13509_info.html" TargetMode="External"/><Relationship Id="rId7" Type="http://schemas.openxmlformats.org/officeDocument/2006/relationships/hyperlink" Target="http://www.math.uwaterloo.ca/tsp/history/tspinfo/pla7397_info.html" TargetMode="External"/><Relationship Id="rId6" Type="http://schemas.openxmlformats.org/officeDocument/2006/relationships/hyperlink" Target="http://www.math.uwaterloo.ca/tsp/history/tspinfo/pr2392_info.html" TargetMode="External"/><Relationship Id="rId5" Type="http://schemas.openxmlformats.org/officeDocument/2006/relationships/hyperlink" Target="http://www.math.uwaterloo.ca/tsp/history/tspinfo/gr666_info.html" TargetMode="External"/><Relationship Id="rId4" Type="http://schemas.openxmlformats.org/officeDocument/2006/relationships/hyperlink" Target="http://www.math.uwaterloo.ca/tsp/history/tspinfo/att532_info.html" TargetMode="External"/><Relationship Id="rId3" Type="http://schemas.openxmlformats.org/officeDocument/2006/relationships/hyperlink" Target="http://www.math.uwaterloo.ca/tsp/history/tspinfo/lin318_info.html" TargetMode="External"/><Relationship Id="rId2" Type="http://schemas.openxmlformats.org/officeDocument/2006/relationships/hyperlink" Target="http://www.math.uwaterloo.ca/tsp/history/tspinfo/gr120_info.html" TargetMode="External"/><Relationship Id="rId12" Type="http://schemas.openxmlformats.org/officeDocument/2006/relationships/slideLayout" Target="../slideLayouts/slideLayout23.xml"/><Relationship Id="rId11" Type="http://schemas.openxmlformats.org/officeDocument/2006/relationships/image" Target="../media/image53.jpeg"/><Relationship Id="rId10" Type="http://schemas.openxmlformats.org/officeDocument/2006/relationships/hyperlink" Target="http://www.math.uwaterloo.ca/tsp/history/tspinfo/sw24978_info.html" TargetMode="External"/><Relationship Id="rId1" Type="http://schemas.openxmlformats.org/officeDocument/2006/relationships/hyperlink" Target="http://www.math.uwaterloo.ca/tsp/history/tspinfo/dantzig42_info.html" TargetMode="Externa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54.png"/><Relationship Id="rId2" Type="http://schemas.openxmlformats.org/officeDocument/2006/relationships/hyperlink" Target="http://www.tsp.gatech.edu/" TargetMode="External"/><Relationship Id="rId1" Type="http://schemas.openxmlformats.org/officeDocument/2006/relationships/hyperlink" Target="http://www.math.uwaterloo.ca/tsp/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56.wmf"/><Relationship Id="rId1" Type="http://schemas.openxmlformats.org/officeDocument/2006/relationships/oleObject" Target="../embeddings/oleObject3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png"/><Relationship Id="rId8" Type="http://schemas.openxmlformats.org/officeDocument/2006/relationships/image" Target="../media/image64.png"/><Relationship Id="rId7" Type="http://schemas.openxmlformats.org/officeDocument/2006/relationships/image" Target="../media/image63.png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0" Type="http://schemas.openxmlformats.org/officeDocument/2006/relationships/slideLayout" Target="../slideLayouts/slideLayout23.xml"/><Relationship Id="rId2" Type="http://schemas.openxmlformats.org/officeDocument/2006/relationships/image" Target="../media/image58.png"/><Relationship Id="rId19" Type="http://schemas.openxmlformats.org/officeDocument/2006/relationships/image" Target="../media/image75.png"/><Relationship Id="rId18" Type="http://schemas.openxmlformats.org/officeDocument/2006/relationships/image" Target="../media/image74.png"/><Relationship Id="rId17" Type="http://schemas.openxmlformats.org/officeDocument/2006/relationships/image" Target="../media/image73.png"/><Relationship Id="rId16" Type="http://schemas.openxmlformats.org/officeDocument/2006/relationships/image" Target="../media/image72.png"/><Relationship Id="rId15" Type="http://schemas.openxmlformats.org/officeDocument/2006/relationships/image" Target="../media/image71.png"/><Relationship Id="rId14" Type="http://schemas.openxmlformats.org/officeDocument/2006/relationships/image" Target="../media/image70.png"/><Relationship Id="rId13" Type="http://schemas.openxmlformats.org/officeDocument/2006/relationships/image" Target="../media/image69.png"/><Relationship Id="rId12" Type="http://schemas.openxmlformats.org/officeDocument/2006/relationships/image" Target="../media/image68.png"/><Relationship Id="rId11" Type="http://schemas.openxmlformats.org/officeDocument/2006/relationships/image" Target="../media/image67.png"/><Relationship Id="rId10" Type="http://schemas.openxmlformats.org/officeDocument/2006/relationships/image" Target="../media/image66.png"/><Relationship Id="rId1" Type="http://schemas.openxmlformats.org/officeDocument/2006/relationships/image" Target="../media/image57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56.w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356866" y="5170378"/>
            <a:ext cx="5490610" cy="94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normAutofit fontScale="85000" lnSpcReduction="20000"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r>
              <a:rPr kumimoji="0"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陈莉</a:t>
            </a:r>
            <a:endParaRPr kumimoji="0" lang="zh-CN" altLang="en-US" b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清华大学软件学院</a:t>
            </a:r>
            <a:endParaRPr kumimoji="0" lang="zh-CN" altLang="en-US" b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计算机辅助设计、图形与可视化研究所</a:t>
            </a:r>
            <a:endParaRPr kumimoji="0" lang="zh-CN" altLang="en-US" sz="2800" b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9"/>
          <p:cNvSpPr>
            <a:spLocks noChangeArrowheads="1"/>
          </p:cNvSpPr>
          <p:nvPr/>
        </p:nvSpPr>
        <p:spPr bwMode="auto">
          <a:xfrm>
            <a:off x="6777245" y="6065954"/>
            <a:ext cx="1858962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/>
            <a:fld id="{D2CAC426-C6FE-4338-ACBA-3820BE5C03D2}" type="datetime2">
              <a:rPr kumimoji="1" lang="zh-CN" altLang="en-US" sz="1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</a:fld>
            <a:endParaRPr lang="en-US" altLang="zh-CN" sz="1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41630" y="1682752"/>
            <a:ext cx="6750750" cy="46369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eaLnBrk="1" fontAlgn="auto" hangingPunct="1">
              <a:spcAft>
                <a:spcPts val="0"/>
              </a:spcAft>
              <a:defRPr/>
            </a:pPr>
            <a:r>
              <a:rPr kumimoji="0" lang="zh-CN" altLang="en-US" sz="72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>     </a:t>
            </a:r>
            <a:r>
              <a:rPr kumimoji="0" lang="zh-CN" altLang="en-US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离散数学</a:t>
            </a:r>
            <a:r>
              <a:rPr kumimoji="0"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II</a:t>
            </a:r>
            <a:br>
              <a:rPr kumimoji="0"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kumimoji="0" lang="en-US" altLang="zh-CN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―</a:t>
            </a:r>
            <a:r>
              <a:rPr kumimoji="0" lang="zh-CN" altLang="en-US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图论第四讲</a:t>
            </a:r>
            <a:br>
              <a:rPr kumimoji="0" lang="en-US" altLang="zh-CN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br>
              <a:rPr kumimoji="0" lang="en-US" altLang="zh-CN" sz="72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endParaRPr kumimoji="0" lang="zh-CN" altLang="en-US" sz="7200" dirty="0">
              <a:ln>
                <a:noFill/>
              </a:ln>
              <a:solidFill>
                <a:srgbClr val="C84340">
                  <a:lumMod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323850" y="1341438"/>
            <a:ext cx="8496300" cy="41549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2.3.9  </a:t>
            </a:r>
            <a:r>
              <a:rPr lang="zh-CN" altLang="en-US" dirty="0">
                <a:solidFill>
                  <a:srgbClr val="000000"/>
                </a:solidFill>
              </a:rPr>
              <a:t>计算机编码盘的设计。设有编码盘其表面被等分成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baseline="30000" dirty="0">
                <a:solidFill>
                  <a:srgbClr val="000000"/>
                </a:solidFill>
              </a:rPr>
              <a:t>4</a:t>
            </a:r>
            <a:r>
              <a:rPr lang="zh-CN" altLang="en-US" dirty="0">
                <a:solidFill>
                  <a:srgbClr val="000000"/>
                </a:solidFill>
              </a:rPr>
              <a:t>个部分，其中每一部分分别用绝缘体或导体组成。绝缘体部分给出信号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，导体部分给出信号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，在图中阴影部分表示导体。空白部分表示绝缘体，根据编码盘的位置，触点将得到信息</a:t>
            </a:r>
            <a:r>
              <a:rPr lang="en-US" altLang="zh-CN" dirty="0">
                <a:solidFill>
                  <a:srgbClr val="000000"/>
                </a:solidFill>
              </a:rPr>
              <a:t>1101</a:t>
            </a:r>
            <a:r>
              <a:rPr lang="zh-CN" altLang="en-US" dirty="0">
                <a:solidFill>
                  <a:srgbClr val="000000"/>
                </a:solidFill>
              </a:rPr>
              <a:t>，如果编码盘沿顺时针方向旋转一个部分，触点将有信息</a:t>
            </a:r>
            <a:r>
              <a:rPr lang="en-US" altLang="zh-CN" dirty="0">
                <a:solidFill>
                  <a:srgbClr val="000000"/>
                </a:solidFill>
              </a:rPr>
              <a:t>1010</a:t>
            </a:r>
            <a:r>
              <a:rPr lang="zh-CN" altLang="en-US" dirty="0">
                <a:solidFill>
                  <a:srgbClr val="000000"/>
                </a:solidFill>
              </a:rPr>
              <a:t>。问编码盘上</a:t>
            </a:r>
            <a:r>
              <a:rPr lang="en-US" altLang="zh-CN" dirty="0">
                <a:solidFill>
                  <a:srgbClr val="000000"/>
                </a:solidFill>
              </a:rPr>
              <a:t>16</a:t>
            </a:r>
            <a:r>
              <a:rPr lang="zh-CN" altLang="en-US" dirty="0">
                <a:solidFill>
                  <a:srgbClr val="000000"/>
                </a:solidFill>
              </a:rPr>
              <a:t>个部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分怎样安排导体及绝缘体，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才能使编码盘每旋转一个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部分，四个触点能得到一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组不同的四位二进制数信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息？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80899" name="Picture 3" descr="d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261178" y="3686066"/>
            <a:ext cx="46799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欧拉道路与回路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欧拉道路与回路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567141" y="3237145"/>
            <a:ext cx="1231957" cy="78148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4D5B6B">
                    <a:lumMod val="50000"/>
                  </a:srgbClr>
                </a:solidFill>
              </a:rPr>
              <a:t>0000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cxnSp>
        <p:nvCxnSpPr>
          <p:cNvPr id="5" name="曲线连接符 4"/>
          <p:cNvCxnSpPr/>
          <p:nvPr/>
        </p:nvCxnSpPr>
        <p:spPr>
          <a:xfrm flipH="1">
            <a:off x="1833349" y="3237145"/>
            <a:ext cx="699540" cy="12700"/>
          </a:xfrm>
          <a:prstGeom prst="curvedConnector5">
            <a:avLst>
              <a:gd name="adj1" fmla="val 274"/>
              <a:gd name="adj2" fmla="val -4236984"/>
              <a:gd name="adj3" fmla="val 99726"/>
            </a:avLst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951162" y="4783011"/>
            <a:ext cx="1231957" cy="78148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4D5B6B">
                    <a:lumMod val="50000"/>
                  </a:srgbClr>
                </a:solidFill>
              </a:rPr>
              <a:t>0001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cxnSp>
        <p:nvCxnSpPr>
          <p:cNvPr id="11" name="直接箭头连接符 10"/>
          <p:cNvCxnSpPr>
            <a:endCxn id="10" idx="0"/>
          </p:cNvCxnSpPr>
          <p:nvPr/>
        </p:nvCxnSpPr>
        <p:spPr>
          <a:xfrm flipH="1">
            <a:off x="1567141" y="4017905"/>
            <a:ext cx="482449" cy="765106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74"/>
              <p:cNvSpPr txBox="1"/>
              <p:nvPr/>
            </p:nvSpPr>
            <p:spPr>
              <a:xfrm>
                <a:off x="217918" y="4192576"/>
                <a:ext cx="1499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𝟎𝟎𝟎𝟏</m:t>
                      </m:r>
                    </m:oMath>
                  </m:oMathPara>
                </a14:m>
                <a:endParaRPr lang="zh-CN" altLang="en-US" sz="2000" dirty="0">
                  <a:solidFill>
                    <a:srgbClr val="4D5B6B"/>
                  </a:solidFill>
                </a:endParaRPr>
              </a:p>
            </p:txBody>
          </p:sp>
        </mc:Choice>
        <mc:Fallback>
          <p:sp>
            <p:nvSpPr>
              <p:cNvPr id="12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18" y="4192576"/>
                <a:ext cx="1499018" cy="400110"/>
              </a:xfrm>
              <a:prstGeom prst="rect">
                <a:avLst/>
              </a:prstGeom>
              <a:blipFill rotWithShape="1">
                <a:blip r:embed="rId1"/>
                <a:stretch>
                  <a:fillRect l="-8" t="-76" r="35" b="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74"/>
              <p:cNvSpPr txBox="1"/>
              <p:nvPr/>
            </p:nvSpPr>
            <p:spPr>
              <a:xfrm>
                <a:off x="2049589" y="2153377"/>
                <a:ext cx="1499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𝟎𝟎𝟎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4D5B6B"/>
                  </a:solidFill>
                </a:endParaRPr>
              </a:p>
            </p:txBody>
          </p:sp>
        </mc:Choice>
        <mc:Fallback>
          <p:sp>
            <p:nvSpPr>
              <p:cNvPr id="13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89" y="2153377"/>
                <a:ext cx="1499018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30" t="-23" r="15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/>
          <p:cNvSpPr/>
          <p:nvPr/>
        </p:nvSpPr>
        <p:spPr>
          <a:xfrm>
            <a:off x="3532342" y="3437200"/>
            <a:ext cx="1231957" cy="78148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4D5B6B">
                    <a:lumMod val="50000"/>
                  </a:srgbClr>
                </a:solidFill>
              </a:rPr>
              <a:t>1000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cxnSp>
        <p:nvCxnSpPr>
          <p:cNvPr id="17" name="曲线连接符 16"/>
          <p:cNvCxnSpPr>
            <a:endCxn id="4" idx="6"/>
          </p:cNvCxnSpPr>
          <p:nvPr/>
        </p:nvCxnSpPr>
        <p:spPr>
          <a:xfrm rot="10800000" flipV="1">
            <a:off x="2799099" y="3627888"/>
            <a:ext cx="883039" cy="1"/>
          </a:xfrm>
          <a:prstGeom prst="curvedConnector3">
            <a:avLst>
              <a:gd name="adj1" fmla="val 50000"/>
            </a:avLst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0" idx="6"/>
          </p:cNvCxnSpPr>
          <p:nvPr/>
        </p:nvCxnSpPr>
        <p:spPr>
          <a:xfrm flipH="1">
            <a:off x="2183119" y="4217960"/>
            <a:ext cx="1831674" cy="955796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74"/>
              <p:cNvSpPr txBox="1"/>
              <p:nvPr/>
            </p:nvSpPr>
            <p:spPr>
              <a:xfrm>
                <a:off x="3098956" y="4620038"/>
                <a:ext cx="1499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𝟎𝟎𝟎𝟏</m:t>
                      </m:r>
                    </m:oMath>
                  </m:oMathPara>
                </a14:m>
                <a:endParaRPr lang="zh-CN" altLang="en-US" sz="2000" dirty="0">
                  <a:solidFill>
                    <a:srgbClr val="4D5B6B"/>
                  </a:solidFill>
                </a:endParaRPr>
              </a:p>
            </p:txBody>
          </p:sp>
        </mc:Choice>
        <mc:Fallback>
          <p:sp>
            <p:nvSpPr>
              <p:cNvPr id="20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956" y="4620038"/>
                <a:ext cx="1499018" cy="400110"/>
              </a:xfrm>
              <a:prstGeom prst="rect">
                <a:avLst/>
              </a:prstGeom>
              <a:blipFill rotWithShape="1">
                <a:blip r:embed="rId1"/>
                <a:stretch>
                  <a:fillRect l="-10" t="-103" r="38" b="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74"/>
              <p:cNvSpPr txBox="1"/>
              <p:nvPr/>
            </p:nvSpPr>
            <p:spPr>
              <a:xfrm>
                <a:off x="2999072" y="2863148"/>
                <a:ext cx="1499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𝟎𝟎𝟎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4D5B6B"/>
                  </a:solidFill>
                </a:endParaRPr>
              </a:p>
            </p:txBody>
          </p:sp>
        </mc:Choice>
        <mc:Fallback>
          <p:sp>
            <p:nvSpPr>
              <p:cNvPr id="21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072" y="2863148"/>
                <a:ext cx="1499018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0" t="-142" r="26" b="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/>
          <p:cNvSpPr/>
          <p:nvPr/>
        </p:nvSpPr>
        <p:spPr>
          <a:xfrm>
            <a:off x="6947782" y="3072302"/>
            <a:ext cx="1231957" cy="78148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000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27" name="曲线连接符 26"/>
          <p:cNvCxnSpPr/>
          <p:nvPr/>
        </p:nvCxnSpPr>
        <p:spPr>
          <a:xfrm flipH="1">
            <a:off x="7213990" y="3072302"/>
            <a:ext cx="699540" cy="12700"/>
          </a:xfrm>
          <a:prstGeom prst="curvedConnector5">
            <a:avLst>
              <a:gd name="adj1" fmla="val 274"/>
              <a:gd name="adj2" fmla="val -4236984"/>
              <a:gd name="adj3" fmla="val 99726"/>
            </a:avLst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331803" y="4618168"/>
            <a:ext cx="1231957" cy="78148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001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29" name="直接箭头连接符 28"/>
          <p:cNvCxnSpPr>
            <a:endCxn id="28" idx="0"/>
          </p:cNvCxnSpPr>
          <p:nvPr/>
        </p:nvCxnSpPr>
        <p:spPr>
          <a:xfrm flipH="1">
            <a:off x="6947782" y="3853062"/>
            <a:ext cx="482449" cy="765106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74"/>
              <p:cNvSpPr txBox="1"/>
              <p:nvPr/>
            </p:nvSpPr>
            <p:spPr>
              <a:xfrm>
                <a:off x="5598559" y="4027733"/>
                <a:ext cx="1499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𝟎𝟎𝟎𝟏</m:t>
                      </m:r>
                    </m:oMath>
                  </m:oMathPara>
                </a14:m>
                <a:endParaRPr lang="zh-CN" altLang="en-US" sz="2000" dirty="0">
                  <a:solidFill>
                    <a:srgbClr val="4D5B6B"/>
                  </a:solidFill>
                </a:endParaRPr>
              </a:p>
            </p:txBody>
          </p:sp>
        </mc:Choice>
        <mc:Fallback>
          <p:sp>
            <p:nvSpPr>
              <p:cNvPr id="30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559" y="4027733"/>
                <a:ext cx="1499018" cy="400110"/>
              </a:xfrm>
              <a:prstGeom prst="rect">
                <a:avLst/>
              </a:prstGeom>
              <a:blipFill rotWithShape="1">
                <a:blip r:embed="rId1"/>
                <a:stretch>
                  <a:fillRect l="-27" t="-141" r="12" b="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74"/>
              <p:cNvSpPr txBox="1"/>
              <p:nvPr/>
            </p:nvSpPr>
            <p:spPr>
              <a:xfrm>
                <a:off x="7430230" y="1988534"/>
                <a:ext cx="1499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𝟎𝟎𝟎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4D5B6B"/>
                  </a:solidFill>
                </a:endParaRPr>
              </a:p>
            </p:txBody>
          </p:sp>
        </mc:Choice>
        <mc:Fallback>
          <p:sp>
            <p:nvSpPr>
              <p:cNvPr id="31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230" y="1988534"/>
                <a:ext cx="1499018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6" t="-87" r="34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1134318" y="5695767"/>
            <a:ext cx="3327145" cy="954107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</a:rPr>
              <a:t>冗余，四位二进制数建模为节点</a:t>
            </a:r>
            <a:endParaRPr lang="zh-CN" altLang="en-US" sz="2800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6045110" y="5686980"/>
            <a:ext cx="2770239" cy="954107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</a:rPr>
              <a:t>简洁，四位二进制数建模为边</a:t>
            </a:r>
            <a:endParaRPr lang="zh-CN" altLang="en-US" sz="2800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箭头: 左右 2"/>
          <p:cNvSpPr/>
          <p:nvPr/>
        </p:nvSpPr>
        <p:spPr>
          <a:xfrm>
            <a:off x="4498090" y="6018933"/>
            <a:ext cx="976735" cy="5232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/>
      <p:bldP spid="13" grpId="0"/>
      <p:bldP spid="16" grpId="0" animBg="1"/>
      <p:bldP spid="20" grpId="0"/>
      <p:bldP spid="21" grpId="0"/>
      <p:bldP spid="26" grpId="0" animBg="1"/>
      <p:bldP spid="28" grpId="0" animBg="1"/>
      <p:bldP spid="30" grpId="0"/>
      <p:bldP spid="31" grpId="0"/>
      <p:bldP spid="22" grpId="0"/>
      <p:bldP spid="23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323850" y="1341438"/>
            <a:ext cx="4824413" cy="501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rgbClr val="5E2CAE"/>
                </a:solidFill>
              </a:rPr>
              <a:t>如何进行建模？</a:t>
            </a:r>
            <a:endParaRPr lang="zh-CN" altLang="en-US" sz="2800" dirty="0">
              <a:solidFill>
                <a:srgbClr val="5E2CAE"/>
              </a:solidFill>
            </a:endParaRP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–</a:t>
            </a:r>
            <a:r>
              <a:rPr lang="zh-CN" altLang="en-US" dirty="0">
                <a:solidFill>
                  <a:srgbClr val="000000"/>
                </a:solidFill>
              </a:rPr>
              <a:t>每次旋转时，输出中有三位不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   变，如</a:t>
            </a:r>
            <a:r>
              <a:rPr lang="en-US" altLang="zh-CN" dirty="0" err="1">
                <a:solidFill>
                  <a:srgbClr val="000000"/>
                </a:solidFill>
              </a:rPr>
              <a:t>xabc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变成</a:t>
            </a:r>
            <a:r>
              <a:rPr lang="en-US" altLang="zh-CN" dirty="0" err="1">
                <a:solidFill>
                  <a:srgbClr val="000000"/>
                </a:solidFill>
                <a:ea typeface="华文细黑" panose="02010600040101010101" pitchFamily="2" charset="-122"/>
              </a:rPr>
              <a:t>abcy</a:t>
            </a:r>
            <a:endParaRPr lang="en-US" altLang="zh-CN" dirty="0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 – </a:t>
            </a:r>
            <a:r>
              <a:rPr lang="zh-CN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将四位数字的后三位作为结点</a:t>
            </a:r>
            <a:endParaRPr lang="zh-CN" altLang="en-US" dirty="0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• </a:t>
            </a:r>
            <a:r>
              <a:rPr lang="zh-CN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八种组合情况作为八个结点</a:t>
            </a:r>
            <a:endParaRPr lang="zh-CN" altLang="en-US" dirty="0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• </a:t>
            </a:r>
            <a:r>
              <a:rPr lang="zh-CN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每次旋转可以从一个结点到另</a:t>
            </a:r>
            <a:endParaRPr lang="zh-CN" altLang="en-US" dirty="0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      一个结点</a:t>
            </a:r>
            <a:endParaRPr lang="zh-CN" altLang="en-US" dirty="0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– </a:t>
            </a:r>
            <a:r>
              <a:rPr lang="zh-CN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有两种可能，即</a:t>
            </a:r>
            <a:r>
              <a:rPr lang="en-US" altLang="zh-CN" dirty="0" err="1">
                <a:solidFill>
                  <a:srgbClr val="000000"/>
                </a:solidFill>
                <a:ea typeface="华文细黑" panose="02010600040101010101" pitchFamily="2" charset="-122"/>
              </a:rPr>
              <a:t>abc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-&gt;bc1, </a:t>
            </a:r>
            <a:endParaRPr lang="en-US" altLang="zh-CN" dirty="0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ea typeface="华文细黑" panose="02010600040101010101" pitchFamily="2" charset="-122"/>
              </a:rPr>
              <a:t>abc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-&gt;bc0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endParaRPr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输出为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abc1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或者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abc0</a:t>
            </a:r>
            <a:endParaRPr lang="en-US" altLang="zh-CN" dirty="0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dirty="0">
              <a:solidFill>
                <a:srgbClr val="FFFFFF"/>
              </a:solidFill>
              <a:ea typeface="华文细黑" panose="02010600040101010101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欧拉道路与回路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008466" y="1336337"/>
            <a:ext cx="3665285" cy="5246155"/>
            <a:chOff x="5008466" y="1336337"/>
            <a:chExt cx="3665285" cy="5246155"/>
          </a:xfrm>
        </p:grpSpPr>
        <p:sp>
          <p:nvSpPr>
            <p:cNvPr id="52" name="椭圆 51"/>
            <p:cNvSpPr/>
            <p:nvPr/>
          </p:nvSpPr>
          <p:spPr>
            <a:xfrm>
              <a:off x="6447546" y="1553149"/>
              <a:ext cx="699540" cy="449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4D5B6B">
                      <a:lumMod val="50000"/>
                    </a:srgbClr>
                  </a:solidFill>
                </a:rPr>
                <a:t>000</a:t>
              </a:r>
              <a:endParaRPr lang="zh-CN" alt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7541486" y="2357910"/>
              <a:ext cx="699540" cy="449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4D5B6B">
                      <a:lumMod val="50000"/>
                    </a:srgbClr>
                  </a:solidFill>
                </a:rPr>
                <a:t>100</a:t>
              </a:r>
              <a:endParaRPr lang="zh-CN" alt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6447546" y="3125503"/>
              <a:ext cx="699540" cy="449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4D5B6B">
                      <a:lumMod val="50000"/>
                    </a:srgbClr>
                  </a:solidFill>
                </a:rPr>
                <a:t>010</a:t>
              </a:r>
              <a:endParaRPr lang="zh-CN" alt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6447545" y="5882954"/>
              <a:ext cx="699540" cy="449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4D5B6B">
                      <a:lumMod val="50000"/>
                    </a:srgbClr>
                  </a:solidFill>
                </a:rPr>
                <a:t>111</a:t>
              </a:r>
              <a:endParaRPr lang="zh-CN" alt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7541485" y="5100377"/>
              <a:ext cx="699540" cy="449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4D5B6B">
                      <a:lumMod val="50000"/>
                    </a:srgbClr>
                  </a:solidFill>
                </a:rPr>
                <a:t>110</a:t>
              </a:r>
              <a:endParaRPr lang="zh-CN" alt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5369455" y="5097484"/>
              <a:ext cx="699540" cy="449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4D5B6B">
                      <a:lumMod val="50000"/>
                    </a:srgbClr>
                  </a:solidFill>
                </a:rPr>
                <a:t>011</a:t>
              </a:r>
              <a:endParaRPr lang="zh-CN" alt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6447546" y="4332742"/>
              <a:ext cx="699540" cy="449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4D5B6B">
                      <a:lumMod val="50000"/>
                    </a:srgbClr>
                  </a:solidFill>
                </a:rPr>
                <a:t>101</a:t>
              </a:r>
              <a:endParaRPr lang="zh-CN" alt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5376655" y="2363669"/>
              <a:ext cx="699540" cy="449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4D5B6B">
                      <a:lumMod val="50000"/>
                    </a:srgbClr>
                  </a:solidFill>
                </a:rPr>
                <a:t>001</a:t>
              </a:r>
              <a:endParaRPr lang="zh-CN" altLang="en-US" sz="1100" dirty="0">
                <a:solidFill>
                  <a:srgbClr val="FFFFFF"/>
                </a:solidFill>
              </a:endParaRPr>
            </a:p>
          </p:txBody>
        </p:sp>
        <p:cxnSp>
          <p:nvCxnSpPr>
            <p:cNvPr id="60" name="直接箭头连接符 59"/>
            <p:cNvCxnSpPr>
              <a:stCxn id="52" idx="3"/>
              <a:endCxn id="59" idx="7"/>
            </p:cNvCxnSpPr>
            <p:nvPr/>
          </p:nvCxnSpPr>
          <p:spPr>
            <a:xfrm flipH="1">
              <a:off x="5973750" y="1936468"/>
              <a:ext cx="576242" cy="492968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3" idx="1"/>
              <a:endCxn id="52" idx="5"/>
            </p:cNvCxnSpPr>
            <p:nvPr/>
          </p:nvCxnSpPr>
          <p:spPr>
            <a:xfrm flipH="1" flipV="1">
              <a:off x="7044641" y="1936468"/>
              <a:ext cx="599290" cy="487209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3" idx="2"/>
              <a:endCxn id="59" idx="6"/>
            </p:cNvCxnSpPr>
            <p:nvPr/>
          </p:nvCxnSpPr>
          <p:spPr>
            <a:xfrm flipH="1">
              <a:off x="6076194" y="2582453"/>
              <a:ext cx="1465292" cy="5759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9" idx="5"/>
              <a:endCxn id="54" idx="1"/>
            </p:cNvCxnSpPr>
            <p:nvPr/>
          </p:nvCxnSpPr>
          <p:spPr>
            <a:xfrm>
              <a:off x="5973750" y="2746988"/>
              <a:ext cx="576242" cy="444282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3" idx="3"/>
              <a:endCxn id="54" idx="7"/>
            </p:cNvCxnSpPr>
            <p:nvPr/>
          </p:nvCxnSpPr>
          <p:spPr>
            <a:xfrm flipH="1">
              <a:off x="7044641" y="2741229"/>
              <a:ext cx="599290" cy="450041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54" idx="3"/>
              <a:endCxn id="58" idx="1"/>
            </p:cNvCxnSpPr>
            <p:nvPr/>
          </p:nvCxnSpPr>
          <p:spPr>
            <a:xfrm>
              <a:off x="6549991" y="3508822"/>
              <a:ext cx="0" cy="889687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58" idx="7"/>
              <a:endCxn id="54" idx="5"/>
            </p:cNvCxnSpPr>
            <p:nvPr/>
          </p:nvCxnSpPr>
          <p:spPr>
            <a:xfrm flipV="1">
              <a:off x="7044641" y="3508822"/>
              <a:ext cx="0" cy="889687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59" idx="4"/>
              <a:endCxn id="57" idx="0"/>
            </p:cNvCxnSpPr>
            <p:nvPr/>
          </p:nvCxnSpPr>
          <p:spPr>
            <a:xfrm flipH="1">
              <a:off x="5719225" y="2812756"/>
              <a:ext cx="7200" cy="2284728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56" idx="0"/>
              <a:endCxn id="53" idx="4"/>
            </p:cNvCxnSpPr>
            <p:nvPr/>
          </p:nvCxnSpPr>
          <p:spPr>
            <a:xfrm flipV="1">
              <a:off x="7891256" y="2806997"/>
              <a:ext cx="1" cy="2293380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8" idx="3"/>
              <a:endCxn id="57" idx="7"/>
            </p:cNvCxnSpPr>
            <p:nvPr/>
          </p:nvCxnSpPr>
          <p:spPr>
            <a:xfrm flipH="1">
              <a:off x="5966550" y="4716061"/>
              <a:ext cx="583441" cy="447191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57" idx="5"/>
              <a:endCxn id="55" idx="1"/>
            </p:cNvCxnSpPr>
            <p:nvPr/>
          </p:nvCxnSpPr>
          <p:spPr>
            <a:xfrm>
              <a:off x="5966550" y="5480804"/>
              <a:ext cx="583440" cy="467918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7" idx="6"/>
              <a:endCxn id="56" idx="2"/>
            </p:cNvCxnSpPr>
            <p:nvPr/>
          </p:nvCxnSpPr>
          <p:spPr>
            <a:xfrm>
              <a:off x="6068995" y="5322028"/>
              <a:ext cx="1472491" cy="2893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56" idx="1"/>
              <a:endCxn id="58" idx="5"/>
            </p:cNvCxnSpPr>
            <p:nvPr/>
          </p:nvCxnSpPr>
          <p:spPr>
            <a:xfrm flipH="1" flipV="1">
              <a:off x="7044641" y="4716061"/>
              <a:ext cx="599289" cy="450084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55" idx="7"/>
              <a:endCxn id="56" idx="3"/>
            </p:cNvCxnSpPr>
            <p:nvPr/>
          </p:nvCxnSpPr>
          <p:spPr>
            <a:xfrm flipV="1">
              <a:off x="7044640" y="5483697"/>
              <a:ext cx="599290" cy="465025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6376684" y="1336337"/>
                  <a:ext cx="824519" cy="259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𝟎𝟎𝟎𝟎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684" y="1336337"/>
                  <a:ext cx="824519" cy="259438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604918" y="1946393"/>
                  <a:ext cx="824519" cy="259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𝟎𝟎𝟎𝟏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4918" y="1946393"/>
                  <a:ext cx="824519" cy="259438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6396582" y="2323014"/>
                  <a:ext cx="824519" cy="259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𝟗</m:t>
                            </m:r>
                          </m:sub>
                        </m:sSub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𝟏𝟎𝟎𝟏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582" y="2323014"/>
                  <a:ext cx="824519" cy="259438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7231672" y="1953977"/>
                  <a:ext cx="824519" cy="259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𝟖</m:t>
                            </m:r>
                          </m:sub>
                        </m:sSub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𝟏𝟎𝟎𝟎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672" y="1953977"/>
                  <a:ext cx="824519" cy="259438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5008466" y="3725907"/>
                  <a:ext cx="824519" cy="259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𝟎𝟎𝟏𝟏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466" y="3725907"/>
                  <a:ext cx="824519" cy="259438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7768378" y="3707841"/>
                  <a:ext cx="905373" cy="259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𝟏𝟐</m:t>
                            </m:r>
                          </m:sub>
                        </m:sSub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𝟏𝟏𝟎𝟎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378" y="3707841"/>
                  <a:ext cx="905373" cy="259438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5471897" y="5613825"/>
                  <a:ext cx="824519" cy="259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𝟕</m:t>
                            </m:r>
                          </m:sub>
                        </m:sSub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𝟎𝟏𝟏𝟏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1897" y="5613825"/>
                  <a:ext cx="824519" cy="259438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6313807" y="6323054"/>
                  <a:ext cx="947850" cy="259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𝟏𝟓</m:t>
                            </m:r>
                          </m:sub>
                        </m:sSub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𝟏𝟏𝟏𝟏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807" y="6323054"/>
                  <a:ext cx="947850" cy="259438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274854" y="5623515"/>
                  <a:ext cx="937133" cy="259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𝟏𝟒</m:t>
                            </m:r>
                          </m:sub>
                        </m:sSub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𝟏𝟏𝟏𝟎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4854" y="5623515"/>
                  <a:ext cx="937133" cy="259438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6420801" y="5287132"/>
                  <a:ext cx="824519" cy="259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𝟔</m:t>
                            </m:r>
                          </m:sub>
                        </m:sSub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𝟎𝟏𝟏𝟎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801" y="5287132"/>
                  <a:ext cx="824519" cy="259438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5815184" y="3903337"/>
                  <a:ext cx="824519" cy="259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𝟎𝟏𝟎𝟏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5184" y="3903337"/>
                  <a:ext cx="824519" cy="259438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6945830" y="3895087"/>
                  <a:ext cx="883537" cy="259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𝟏𝟎</m:t>
                            </m:r>
                          </m:sub>
                        </m:sSub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𝟏𝟎𝟏𝟎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5830" y="3895087"/>
                  <a:ext cx="883537" cy="259438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5682776" y="2979462"/>
                  <a:ext cx="824519" cy="259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𝟎𝟎𝟏𝟎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2776" y="2979462"/>
                  <a:ext cx="824519" cy="259438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7059941" y="2977559"/>
                  <a:ext cx="82451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𝟒</m:t>
                            </m:r>
                          </m:sub>
                        </m:sSub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𝟎𝟏𝟎𝟎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941" y="2977559"/>
                  <a:ext cx="824519" cy="230832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5638092" y="4686232"/>
                  <a:ext cx="913278" cy="259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𝟏𝟏</m:t>
                            </m:r>
                          </m:sub>
                        </m:sSub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𝟏𝟎𝟏𝟏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092" y="4686232"/>
                  <a:ext cx="913278" cy="259438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7043637" y="4666427"/>
                  <a:ext cx="913278" cy="259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  <m:t>𝟏𝟑</m:t>
                            </m:r>
                          </m:sub>
                        </m:sSub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𝟏𝟏𝟎𝟏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3637" y="4666427"/>
                  <a:ext cx="913278" cy="259438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曲线连接符 89"/>
            <p:cNvCxnSpPr/>
            <p:nvPr/>
          </p:nvCxnSpPr>
          <p:spPr>
            <a:xfrm flipH="1">
              <a:off x="6459071" y="1777692"/>
              <a:ext cx="699540" cy="12700"/>
            </a:xfrm>
            <a:prstGeom prst="curvedConnector5">
              <a:avLst>
                <a:gd name="adj1" fmla="val 274"/>
                <a:gd name="adj2" fmla="val -4236984"/>
                <a:gd name="adj3" fmla="val 99726"/>
              </a:avLst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曲线连接符 90"/>
            <p:cNvCxnSpPr>
              <a:stCxn id="55" idx="2"/>
              <a:endCxn id="55" idx="6"/>
            </p:cNvCxnSpPr>
            <p:nvPr/>
          </p:nvCxnSpPr>
          <p:spPr>
            <a:xfrm rot="10800000" flipH="1">
              <a:off x="6447545" y="6107498"/>
              <a:ext cx="699540" cy="12700"/>
            </a:xfrm>
            <a:prstGeom prst="curvedConnector5">
              <a:avLst>
                <a:gd name="adj1" fmla="val -824"/>
                <a:gd name="adj2" fmla="val -4357992"/>
                <a:gd name="adj3" fmla="val 98627"/>
              </a:avLst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8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8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8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8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8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8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87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87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323850" y="1341438"/>
            <a:ext cx="5040313" cy="27022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rgbClr val="5E2CAE"/>
                </a:solidFill>
              </a:rPr>
              <a:t>构造有向连通图</a:t>
            </a:r>
            <a:endParaRPr lang="zh-CN" altLang="en-US" sz="2800" dirty="0">
              <a:solidFill>
                <a:srgbClr val="5E2CAE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其中有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16</a:t>
            </a:r>
            <a:r>
              <a:rPr lang="en-US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条边，包括了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16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种输出，每个结点的度都是偶数</a:t>
            </a:r>
            <a:endParaRPr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因此存在欧拉回路</a:t>
            </a:r>
            <a:r>
              <a:rPr lang="en-US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en-US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且任何一条欧拉回路都是一种可行方案例如</a:t>
            </a:r>
            <a:endParaRPr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dirty="0">
              <a:solidFill>
                <a:srgbClr val="FFFFFF"/>
              </a:solidFill>
              <a:ea typeface="华文细黑" panose="02010600040101010101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欧拉道路与回路</a:t>
            </a:r>
            <a:endParaRPr lang="zh-CN" altLang="en-US" dirty="0"/>
          </a:p>
        </p:txBody>
      </p:sp>
      <p:sp>
        <p:nvSpPr>
          <p:cNvPr id="116" name="椭圆 115"/>
          <p:cNvSpPr/>
          <p:nvPr/>
        </p:nvSpPr>
        <p:spPr>
          <a:xfrm>
            <a:off x="6447546" y="1553149"/>
            <a:ext cx="699540" cy="449087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4D5B6B">
                    <a:lumMod val="50000"/>
                  </a:srgbClr>
                </a:solidFill>
              </a:rPr>
              <a:t>000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7541486" y="2357910"/>
            <a:ext cx="699540" cy="449087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4D5B6B">
                    <a:lumMod val="50000"/>
                  </a:srgbClr>
                </a:solidFill>
              </a:rPr>
              <a:t>100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6447546" y="3125503"/>
            <a:ext cx="699540" cy="449087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4D5B6B">
                    <a:lumMod val="50000"/>
                  </a:srgbClr>
                </a:solidFill>
              </a:rPr>
              <a:t>010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6447545" y="5882954"/>
            <a:ext cx="699540" cy="449087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4D5B6B">
                    <a:lumMod val="50000"/>
                  </a:srgbClr>
                </a:solidFill>
              </a:rPr>
              <a:t>111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7541485" y="5100377"/>
            <a:ext cx="699540" cy="449087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4D5B6B">
                    <a:lumMod val="50000"/>
                  </a:srgbClr>
                </a:solidFill>
              </a:rPr>
              <a:t>110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5369455" y="5097484"/>
            <a:ext cx="699540" cy="449087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4D5B6B">
                    <a:lumMod val="50000"/>
                  </a:srgbClr>
                </a:solidFill>
              </a:rPr>
              <a:t>011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6447546" y="4332742"/>
            <a:ext cx="699540" cy="449087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4D5B6B">
                    <a:lumMod val="50000"/>
                  </a:srgbClr>
                </a:solidFill>
              </a:rPr>
              <a:t>101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5376655" y="2363669"/>
            <a:ext cx="699540" cy="449087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4D5B6B">
                    <a:lumMod val="50000"/>
                  </a:srgbClr>
                </a:solidFill>
              </a:rPr>
              <a:t>001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cxnSp>
        <p:nvCxnSpPr>
          <p:cNvPr id="124" name="直接箭头连接符 123"/>
          <p:cNvCxnSpPr>
            <a:stCxn id="116" idx="3"/>
            <a:endCxn id="123" idx="7"/>
          </p:cNvCxnSpPr>
          <p:nvPr/>
        </p:nvCxnSpPr>
        <p:spPr>
          <a:xfrm flipH="1">
            <a:off x="5973750" y="1936468"/>
            <a:ext cx="576242" cy="492968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7" idx="1"/>
            <a:endCxn id="116" idx="5"/>
          </p:cNvCxnSpPr>
          <p:nvPr/>
        </p:nvCxnSpPr>
        <p:spPr>
          <a:xfrm flipH="1" flipV="1">
            <a:off x="7044641" y="1936468"/>
            <a:ext cx="599290" cy="487209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17" idx="2"/>
            <a:endCxn id="123" idx="6"/>
          </p:cNvCxnSpPr>
          <p:nvPr/>
        </p:nvCxnSpPr>
        <p:spPr>
          <a:xfrm flipH="1">
            <a:off x="6076194" y="2582453"/>
            <a:ext cx="1465292" cy="5759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23" idx="5"/>
            <a:endCxn id="118" idx="1"/>
          </p:cNvCxnSpPr>
          <p:nvPr/>
        </p:nvCxnSpPr>
        <p:spPr>
          <a:xfrm>
            <a:off x="5973750" y="2746988"/>
            <a:ext cx="576242" cy="444282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17" idx="3"/>
            <a:endCxn id="118" idx="7"/>
          </p:cNvCxnSpPr>
          <p:nvPr/>
        </p:nvCxnSpPr>
        <p:spPr>
          <a:xfrm flipH="1">
            <a:off x="7044641" y="2741229"/>
            <a:ext cx="599290" cy="450041"/>
          </a:xfrm>
          <a:prstGeom prst="straightConnector1">
            <a:avLst/>
          </a:prstGeom>
          <a:ln w="19050">
            <a:solidFill>
              <a:srgbClr val="0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18" idx="3"/>
            <a:endCxn id="122" idx="1"/>
          </p:cNvCxnSpPr>
          <p:nvPr/>
        </p:nvCxnSpPr>
        <p:spPr>
          <a:xfrm>
            <a:off x="6549991" y="3508822"/>
            <a:ext cx="0" cy="889687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2" idx="7"/>
            <a:endCxn id="118" idx="5"/>
          </p:cNvCxnSpPr>
          <p:nvPr/>
        </p:nvCxnSpPr>
        <p:spPr>
          <a:xfrm flipV="1">
            <a:off x="7044641" y="3508822"/>
            <a:ext cx="0" cy="889687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123" idx="4"/>
            <a:endCxn id="121" idx="0"/>
          </p:cNvCxnSpPr>
          <p:nvPr/>
        </p:nvCxnSpPr>
        <p:spPr>
          <a:xfrm flipH="1">
            <a:off x="5719225" y="2812756"/>
            <a:ext cx="7200" cy="2284728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0" idx="0"/>
            <a:endCxn id="117" idx="4"/>
          </p:cNvCxnSpPr>
          <p:nvPr/>
        </p:nvCxnSpPr>
        <p:spPr>
          <a:xfrm flipV="1">
            <a:off x="7891256" y="2806997"/>
            <a:ext cx="1" cy="2293380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122" idx="3"/>
            <a:endCxn id="121" idx="7"/>
          </p:cNvCxnSpPr>
          <p:nvPr/>
        </p:nvCxnSpPr>
        <p:spPr>
          <a:xfrm flipH="1">
            <a:off x="5966550" y="4716061"/>
            <a:ext cx="583441" cy="447191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21" idx="5"/>
            <a:endCxn id="119" idx="1"/>
          </p:cNvCxnSpPr>
          <p:nvPr/>
        </p:nvCxnSpPr>
        <p:spPr>
          <a:xfrm>
            <a:off x="5966550" y="5480804"/>
            <a:ext cx="583440" cy="467918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1" idx="6"/>
            <a:endCxn id="120" idx="2"/>
          </p:cNvCxnSpPr>
          <p:nvPr/>
        </p:nvCxnSpPr>
        <p:spPr>
          <a:xfrm>
            <a:off x="6068995" y="5322028"/>
            <a:ext cx="1472491" cy="2893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20" idx="1"/>
            <a:endCxn id="122" idx="5"/>
          </p:cNvCxnSpPr>
          <p:nvPr/>
        </p:nvCxnSpPr>
        <p:spPr>
          <a:xfrm flipH="1" flipV="1">
            <a:off x="7044641" y="4716061"/>
            <a:ext cx="599289" cy="450084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19" idx="7"/>
            <a:endCxn id="120" idx="3"/>
          </p:cNvCxnSpPr>
          <p:nvPr/>
        </p:nvCxnSpPr>
        <p:spPr>
          <a:xfrm flipV="1">
            <a:off x="7044640" y="5483697"/>
            <a:ext cx="599290" cy="465025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6376684" y="1336337"/>
                <a:ext cx="824519" cy="25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𝟎</m:t>
                          </m:r>
                        </m:sub>
                      </m:sSub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𝟎𝟎𝟎𝟎</m:t>
                      </m:r>
                    </m:oMath>
                  </m:oMathPara>
                </a14:m>
                <a:endParaRPr lang="zh-CN" altLang="en-US" sz="900" dirty="0">
                  <a:solidFill>
                    <a:srgbClr val="4D5B6B"/>
                  </a:solidFill>
                </a:endParaRPr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684" y="1336337"/>
                <a:ext cx="824519" cy="259438"/>
              </a:xfrm>
              <a:prstGeom prst="rect">
                <a:avLst/>
              </a:prstGeom>
              <a:blipFill rotWithShape="1">
                <a:blip r:embed="rId1"/>
                <a:stretch>
                  <a:fillRect l="-2" t="-114" r="37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/>
              <p:cNvSpPr txBox="1"/>
              <p:nvPr/>
            </p:nvSpPr>
            <p:spPr>
              <a:xfrm>
                <a:off x="5604918" y="1946393"/>
                <a:ext cx="824519" cy="25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𝟏</m:t>
                          </m:r>
                        </m:sub>
                      </m:sSub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𝟎𝟎𝟎𝟏</m:t>
                      </m:r>
                    </m:oMath>
                  </m:oMathPara>
                </a14:m>
                <a:endParaRPr lang="zh-CN" altLang="en-US" sz="900" dirty="0">
                  <a:solidFill>
                    <a:srgbClr val="4D5B6B"/>
                  </a:solidFill>
                </a:endParaRPr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918" y="1946393"/>
                <a:ext cx="824519" cy="259438"/>
              </a:xfrm>
              <a:prstGeom prst="rect">
                <a:avLst/>
              </a:prstGeom>
              <a:blipFill rotWithShape="1">
                <a:blip r:embed="rId2"/>
                <a:stretch>
                  <a:fillRect l="-49" t="-45" r="8" b="1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/>
              <p:cNvSpPr txBox="1"/>
              <p:nvPr/>
            </p:nvSpPr>
            <p:spPr>
              <a:xfrm>
                <a:off x="6396582" y="2323014"/>
                <a:ext cx="824519" cy="25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𝟗</m:t>
                          </m:r>
                        </m:sub>
                      </m:sSub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𝟏𝟎𝟎𝟏</m:t>
                      </m:r>
                    </m:oMath>
                  </m:oMathPara>
                </a14:m>
                <a:endParaRPr lang="zh-CN" altLang="en-US" sz="900" dirty="0">
                  <a:solidFill>
                    <a:srgbClr val="4D5B6B"/>
                  </a:solidFill>
                </a:endParaRPr>
              </a:p>
            </p:txBody>
          </p:sp>
        </mc:Choice>
        <mc:Fallback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582" y="2323014"/>
                <a:ext cx="824519" cy="259438"/>
              </a:xfrm>
              <a:prstGeom prst="rect">
                <a:avLst/>
              </a:prstGeom>
              <a:blipFill rotWithShape="1">
                <a:blip r:embed="rId3"/>
                <a:stretch>
                  <a:fillRect l="-28" t="-71" r="63" b="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7231672" y="1953977"/>
                <a:ext cx="824519" cy="25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𝟖</m:t>
                          </m:r>
                        </m:sub>
                      </m:sSub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𝟏𝟎𝟎𝟎</m:t>
                      </m:r>
                    </m:oMath>
                  </m:oMathPara>
                </a14:m>
                <a:endParaRPr lang="zh-CN" altLang="en-US" sz="900" dirty="0">
                  <a:solidFill>
                    <a:srgbClr val="4D5B6B"/>
                  </a:solidFill>
                </a:endParaRPr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72" y="1953977"/>
                <a:ext cx="824519" cy="259438"/>
              </a:xfrm>
              <a:prstGeom prst="rect">
                <a:avLst/>
              </a:prstGeom>
              <a:blipFill rotWithShape="1">
                <a:blip r:embed="rId4"/>
                <a:stretch>
                  <a:fillRect l="-35" t="-32" r="70" b="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/>
              <p:cNvSpPr txBox="1"/>
              <p:nvPr/>
            </p:nvSpPr>
            <p:spPr>
              <a:xfrm>
                <a:off x="5008466" y="3725907"/>
                <a:ext cx="824519" cy="25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𝟑</m:t>
                          </m:r>
                        </m:sub>
                      </m:sSub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𝟎𝟎𝟏𝟏</m:t>
                      </m:r>
                    </m:oMath>
                  </m:oMathPara>
                </a14:m>
                <a:endParaRPr lang="zh-CN" altLang="en-US" sz="900" dirty="0">
                  <a:solidFill>
                    <a:srgbClr val="4D5B6B"/>
                  </a:solidFill>
                </a:endParaRPr>
              </a:p>
            </p:txBody>
          </p:sp>
        </mc:Choice>
        <mc:Fallback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466" y="3725907"/>
                <a:ext cx="824519" cy="259438"/>
              </a:xfrm>
              <a:prstGeom prst="rect">
                <a:avLst/>
              </a:prstGeom>
              <a:blipFill rotWithShape="1">
                <a:blip r:embed="rId5"/>
                <a:stretch>
                  <a:fillRect l="-27" t="-140" r="62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7768378" y="3707841"/>
                <a:ext cx="905373" cy="25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𝟏𝟐</m:t>
                          </m:r>
                        </m:sub>
                      </m:sSub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𝟏𝟏𝟎𝟎</m:t>
                      </m:r>
                    </m:oMath>
                  </m:oMathPara>
                </a14:m>
                <a:endParaRPr lang="zh-CN" altLang="en-US" sz="900" dirty="0">
                  <a:solidFill>
                    <a:srgbClr val="4D5B6B"/>
                  </a:solidFill>
                </a:endParaRPr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378" y="3707841"/>
                <a:ext cx="905373" cy="259438"/>
              </a:xfrm>
              <a:prstGeom prst="rect">
                <a:avLst/>
              </a:prstGeom>
              <a:blipFill rotWithShape="1">
                <a:blip r:embed="rId6"/>
                <a:stretch>
                  <a:fillRect l="-47" t="-29" r="32" b="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>
                <a:off x="5471897" y="5613825"/>
                <a:ext cx="824519" cy="25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𝟕</m:t>
                          </m:r>
                        </m:sub>
                      </m:sSub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𝟎𝟏𝟏𝟏</m:t>
                      </m:r>
                    </m:oMath>
                  </m:oMathPara>
                </a14:m>
                <a:endParaRPr lang="zh-CN" altLang="en-US" sz="900" dirty="0">
                  <a:solidFill>
                    <a:srgbClr val="4D5B6B"/>
                  </a:solidFill>
                </a:endParaRPr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897" y="5613825"/>
                <a:ext cx="824519" cy="259438"/>
              </a:xfrm>
              <a:prstGeom prst="rect">
                <a:avLst/>
              </a:prstGeom>
              <a:blipFill rotWithShape="1">
                <a:blip r:embed="rId7"/>
                <a:stretch>
                  <a:fillRect l="-12" t="-164" r="47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6313807" y="6323054"/>
                <a:ext cx="947850" cy="25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𝟏𝟓</m:t>
                          </m:r>
                        </m:sub>
                      </m:sSub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𝟏𝟏𝟏𝟏</m:t>
                      </m:r>
                    </m:oMath>
                  </m:oMathPara>
                </a14:m>
                <a:endParaRPr lang="zh-CN" altLang="en-US" sz="900" dirty="0">
                  <a:solidFill>
                    <a:srgbClr val="4D5B6B"/>
                  </a:solidFill>
                </a:endParaRPr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807" y="6323054"/>
                <a:ext cx="947850" cy="259438"/>
              </a:xfrm>
              <a:prstGeom prst="rect">
                <a:avLst/>
              </a:prstGeom>
              <a:blipFill rotWithShape="1">
                <a:blip r:embed="rId8"/>
                <a:stretch>
                  <a:fillRect t="-138" r="46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7274854" y="5623515"/>
                <a:ext cx="937133" cy="25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𝟏𝟒</m:t>
                          </m:r>
                        </m:sub>
                      </m:sSub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𝟏𝟏𝟏𝟎</m:t>
                      </m:r>
                    </m:oMath>
                  </m:oMathPara>
                </a14:m>
                <a:endParaRPr lang="zh-CN" altLang="en-US" sz="900" dirty="0">
                  <a:solidFill>
                    <a:srgbClr val="4D5B6B"/>
                  </a:solidFill>
                </a:endParaRPr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4" y="5623515"/>
                <a:ext cx="937133" cy="259438"/>
              </a:xfrm>
              <a:prstGeom prst="rect">
                <a:avLst/>
              </a:prstGeom>
              <a:blipFill rotWithShape="1">
                <a:blip r:embed="rId9"/>
                <a:stretch>
                  <a:fillRect l="-31" t="-227" r="18" b="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6420801" y="5287132"/>
                <a:ext cx="824519" cy="25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𝟔</m:t>
                          </m:r>
                        </m:sub>
                      </m:sSub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𝟎𝟏𝟏𝟎</m:t>
                      </m:r>
                    </m:oMath>
                  </m:oMathPara>
                </a14:m>
                <a:endParaRPr lang="zh-CN" altLang="en-US" sz="900" dirty="0">
                  <a:solidFill>
                    <a:srgbClr val="4D5B6B"/>
                  </a:solidFill>
                </a:endParaRPr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801" y="5287132"/>
                <a:ext cx="824519" cy="259438"/>
              </a:xfrm>
              <a:prstGeom prst="rect">
                <a:avLst/>
              </a:prstGeom>
              <a:blipFill rotWithShape="1">
                <a:blip r:embed="rId10"/>
                <a:stretch>
                  <a:fillRect l="-38" t="-47" r="73" b="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5815184" y="3903337"/>
                <a:ext cx="824519" cy="25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𝟓</m:t>
                          </m:r>
                        </m:sub>
                      </m:sSub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𝟎𝟏𝟎𝟏</m:t>
                      </m:r>
                    </m:oMath>
                  </m:oMathPara>
                </a14:m>
                <a:endParaRPr lang="zh-CN" altLang="en-US" sz="900" dirty="0">
                  <a:solidFill>
                    <a:srgbClr val="4D5B6B"/>
                  </a:solidFill>
                </a:endParaRPr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184" y="3903337"/>
                <a:ext cx="824519" cy="259438"/>
              </a:xfrm>
              <a:prstGeom prst="rect">
                <a:avLst/>
              </a:prstGeom>
              <a:blipFill rotWithShape="1">
                <a:blip r:embed="rId11"/>
                <a:stretch>
                  <a:fillRect l="-59" t="-242" r="17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6945830" y="3895087"/>
                <a:ext cx="883537" cy="25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𝟏𝟎</m:t>
                          </m:r>
                        </m:sub>
                      </m:sSub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𝟏𝟎𝟏𝟎</m:t>
                      </m:r>
                    </m:oMath>
                  </m:oMathPara>
                </a14:m>
                <a:endParaRPr lang="zh-CN" altLang="en-US" sz="900" dirty="0">
                  <a:solidFill>
                    <a:srgbClr val="4D5B6B"/>
                  </a:solidFill>
                </a:endParaRPr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830" y="3895087"/>
                <a:ext cx="883537" cy="259438"/>
              </a:xfrm>
              <a:prstGeom prst="rect">
                <a:avLst/>
              </a:prstGeom>
              <a:blipFill rotWithShape="1">
                <a:blip r:embed="rId12"/>
                <a:stretch>
                  <a:fillRect l="-23" t="-244" r="51" b="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5682776" y="2979462"/>
                <a:ext cx="824519" cy="25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𝟐</m:t>
                          </m:r>
                        </m:sub>
                      </m:sSub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𝟎𝟎𝟏𝟎</m:t>
                      </m:r>
                    </m:oMath>
                  </m:oMathPara>
                </a14:m>
                <a:endParaRPr lang="zh-CN" altLang="en-US" sz="900" dirty="0">
                  <a:solidFill>
                    <a:srgbClr val="4D5B6B"/>
                  </a:solidFill>
                </a:endParaRPr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776" y="2979462"/>
                <a:ext cx="824519" cy="259438"/>
              </a:xfrm>
              <a:prstGeom prst="rect">
                <a:avLst/>
              </a:prstGeom>
              <a:blipFill rotWithShape="1">
                <a:blip r:embed="rId13"/>
                <a:stretch>
                  <a:fillRect l="-20" t="-16" r="55" b="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/>
              <p:cNvSpPr txBox="1"/>
              <p:nvPr/>
            </p:nvSpPr>
            <p:spPr>
              <a:xfrm>
                <a:off x="7059941" y="2977559"/>
                <a:ext cx="82451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𝟒</m:t>
                          </m:r>
                        </m:sub>
                      </m:sSub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𝟎𝟏𝟎𝟎</m:t>
                      </m:r>
                    </m:oMath>
                  </m:oMathPara>
                </a14:m>
                <a:endParaRPr lang="zh-CN" altLang="en-US" sz="900" dirty="0">
                  <a:solidFill>
                    <a:srgbClr val="4D5B6B"/>
                  </a:solidFill>
                </a:endParaRPr>
              </a:p>
            </p:txBody>
          </p:sp>
        </mc:Choice>
        <mc:Fallback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941" y="2977559"/>
                <a:ext cx="824519" cy="230832"/>
              </a:xfrm>
              <a:prstGeom prst="rect">
                <a:avLst/>
              </a:prstGeom>
              <a:blipFill rotWithShape="1">
                <a:blip r:embed="rId14"/>
                <a:stretch>
                  <a:fillRect l="-1" t="-19" r="36" b="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/>
              <p:cNvSpPr txBox="1"/>
              <p:nvPr/>
            </p:nvSpPr>
            <p:spPr>
              <a:xfrm>
                <a:off x="5638092" y="4686232"/>
                <a:ext cx="913278" cy="25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𝟏𝟏</m:t>
                          </m:r>
                        </m:sub>
                      </m:sSub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𝟏𝟎𝟏𝟏</m:t>
                      </m:r>
                    </m:oMath>
                  </m:oMathPara>
                </a14:m>
                <a:endParaRPr lang="zh-CN" altLang="en-US" sz="900" dirty="0">
                  <a:solidFill>
                    <a:srgbClr val="4D5B6B"/>
                  </a:solidFill>
                </a:endParaRPr>
              </a:p>
            </p:txBody>
          </p:sp>
        </mc:Choice>
        <mc:Fallback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092" y="4686232"/>
                <a:ext cx="913278" cy="259438"/>
              </a:xfrm>
              <a:prstGeom prst="rect">
                <a:avLst/>
              </a:prstGeom>
              <a:blipFill rotWithShape="1">
                <a:blip r:embed="rId15"/>
                <a:stretch>
                  <a:fillRect l="-62" t="-219" r="8" b="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/>
              <p:cNvSpPr txBox="1"/>
              <p:nvPr/>
            </p:nvSpPr>
            <p:spPr>
              <a:xfrm>
                <a:off x="7043637" y="4666427"/>
                <a:ext cx="913278" cy="25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𝟏𝟑</m:t>
                          </m:r>
                        </m:sub>
                      </m:sSub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𝟏𝟏𝟎𝟏</m:t>
                      </m:r>
                    </m:oMath>
                  </m:oMathPara>
                </a14:m>
                <a:endParaRPr lang="zh-CN" altLang="en-US" sz="900" dirty="0">
                  <a:solidFill>
                    <a:srgbClr val="4D5B6B"/>
                  </a:solidFill>
                </a:endParaRPr>
              </a:p>
            </p:txBody>
          </p:sp>
        </mc:Choice>
        <mc:Fallback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637" y="4666427"/>
                <a:ext cx="913278" cy="259438"/>
              </a:xfrm>
              <a:prstGeom prst="rect">
                <a:avLst/>
              </a:prstGeom>
              <a:blipFill rotWithShape="1">
                <a:blip r:embed="rId16"/>
                <a:stretch>
                  <a:fillRect l="-24" t="-172" r="40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曲线连接符 42"/>
          <p:cNvCxnSpPr/>
          <p:nvPr/>
        </p:nvCxnSpPr>
        <p:spPr>
          <a:xfrm flipH="1">
            <a:off x="6459071" y="1777692"/>
            <a:ext cx="699540" cy="12700"/>
          </a:xfrm>
          <a:prstGeom prst="curvedConnector5">
            <a:avLst>
              <a:gd name="adj1" fmla="val 274"/>
              <a:gd name="adj2" fmla="val -4236984"/>
              <a:gd name="adj3" fmla="val 99726"/>
            </a:avLst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119" idx="2"/>
            <a:endCxn id="119" idx="6"/>
          </p:cNvCxnSpPr>
          <p:nvPr/>
        </p:nvCxnSpPr>
        <p:spPr>
          <a:xfrm rot="10800000" flipH="1">
            <a:off x="6447545" y="6107498"/>
            <a:ext cx="699540" cy="12700"/>
          </a:xfrm>
          <a:prstGeom prst="curvedConnector5">
            <a:avLst>
              <a:gd name="adj1" fmla="val -824"/>
              <a:gd name="adj2" fmla="val -4357992"/>
              <a:gd name="adj3" fmla="val 98627"/>
            </a:avLst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45" name="矩形 82944"/>
          <p:cNvSpPr/>
          <p:nvPr/>
        </p:nvSpPr>
        <p:spPr>
          <a:xfrm>
            <a:off x="540392" y="3526076"/>
            <a:ext cx="3160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0000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101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00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110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1111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"</a:t>
            </a:r>
            <a:endParaRPr lang="en-US" altLang="zh-CN" dirty="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540989" y="3522034"/>
            <a:ext cx="3160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“</a:t>
            </a:r>
            <a:r>
              <a:rPr lang="en-US" altLang="zh-CN" dirty="0">
                <a:solidFill>
                  <a:srgbClr val="00B050"/>
                </a:solidFill>
                <a:ea typeface="华文细黑" panose="02010600040101010101" pitchFamily="2" charset="-122"/>
              </a:rPr>
              <a:t>0000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101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00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110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1111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"</a:t>
            </a:r>
            <a:endParaRPr lang="en-US" altLang="zh-CN" dirty="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542685" y="3523886"/>
            <a:ext cx="3160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0</a:t>
            </a:r>
            <a:r>
              <a:rPr lang="en-US" altLang="zh-CN" dirty="0">
                <a:solidFill>
                  <a:srgbClr val="00B050"/>
                </a:solidFill>
                <a:ea typeface="华文细黑" panose="02010600040101010101" pitchFamily="2" charset="-122"/>
              </a:rPr>
              <a:t>000</a:t>
            </a:r>
            <a:r>
              <a:rPr lang="en-US" altLang="en-US" dirty="0">
                <a:solidFill>
                  <a:srgbClr val="00B050"/>
                </a:solidFill>
                <a:ea typeface="华文细黑" panose="02010600040101010101" pitchFamily="2" charset="-122"/>
              </a:rPr>
              <a:t>1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01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00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110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1111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"</a:t>
            </a:r>
            <a:endParaRPr lang="en-US" altLang="zh-CN" dirty="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540989" y="3526076"/>
            <a:ext cx="3160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00</a:t>
            </a:r>
            <a:r>
              <a:rPr lang="en-US" altLang="zh-CN" dirty="0">
                <a:solidFill>
                  <a:srgbClr val="00B050"/>
                </a:solidFill>
                <a:ea typeface="华文细黑" panose="02010600040101010101" pitchFamily="2" charset="-122"/>
              </a:rPr>
              <a:t>00</a:t>
            </a:r>
            <a:r>
              <a:rPr lang="en-US" altLang="en-US" dirty="0">
                <a:solidFill>
                  <a:srgbClr val="00B050"/>
                </a:solidFill>
                <a:ea typeface="华文细黑" panose="02010600040101010101" pitchFamily="2" charset="-122"/>
              </a:rPr>
              <a:t>10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00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110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1111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"</a:t>
            </a:r>
            <a:endParaRPr lang="en-US" altLang="zh-CN" dirty="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544889" y="3523282"/>
            <a:ext cx="3160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000</a:t>
            </a:r>
            <a:r>
              <a:rPr lang="en-US" altLang="zh-CN" dirty="0">
                <a:solidFill>
                  <a:srgbClr val="00B050"/>
                </a:solidFill>
                <a:ea typeface="华文细黑" panose="02010600040101010101" pitchFamily="2" charset="-122"/>
              </a:rPr>
              <a:t>0</a:t>
            </a:r>
            <a:r>
              <a:rPr lang="en-US" altLang="en-US" dirty="0">
                <a:solidFill>
                  <a:srgbClr val="00B050"/>
                </a:solidFill>
                <a:ea typeface="华文细黑" panose="02010600040101010101" pitchFamily="2" charset="-122"/>
              </a:rPr>
              <a:t>101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00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110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1111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"</a:t>
            </a:r>
            <a:endParaRPr lang="en-US" altLang="zh-CN" dirty="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544889" y="3527023"/>
            <a:ext cx="3160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0000</a:t>
            </a:r>
            <a:r>
              <a:rPr lang="en-US" altLang="en-US" dirty="0">
                <a:solidFill>
                  <a:srgbClr val="00B050"/>
                </a:solidFill>
                <a:ea typeface="华文细黑" panose="02010600040101010101" pitchFamily="2" charset="-122"/>
              </a:rPr>
              <a:t>101</a:t>
            </a:r>
            <a:r>
              <a:rPr lang="en-US" altLang="zh-CN" dirty="0">
                <a:solidFill>
                  <a:srgbClr val="00B050"/>
                </a:solidFill>
                <a:ea typeface="华文细黑" panose="02010600040101010101" pitchFamily="2" charset="-122"/>
              </a:rPr>
              <a:t>0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0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110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1111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"</a:t>
            </a:r>
            <a:endParaRPr lang="en-US" altLang="zh-CN" dirty="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540198" y="3528442"/>
            <a:ext cx="3160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0000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1</a:t>
            </a:r>
            <a:r>
              <a:rPr lang="en-US" altLang="en-US" dirty="0">
                <a:solidFill>
                  <a:srgbClr val="00B050"/>
                </a:solidFill>
                <a:ea typeface="华文细黑" panose="02010600040101010101" pitchFamily="2" charset="-122"/>
              </a:rPr>
              <a:t>01</a:t>
            </a:r>
            <a:r>
              <a:rPr lang="en-US" altLang="zh-CN" dirty="0">
                <a:solidFill>
                  <a:srgbClr val="00B050"/>
                </a:solidFill>
                <a:ea typeface="华文细黑" panose="02010600040101010101" pitchFamily="2" charset="-122"/>
              </a:rPr>
              <a:t>00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110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1111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"</a:t>
            </a:r>
            <a:endParaRPr lang="en-US" altLang="zh-CN" dirty="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540989" y="3526183"/>
            <a:ext cx="3160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0000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10</a:t>
            </a:r>
            <a:r>
              <a:rPr lang="en-US" altLang="en-US" dirty="0">
                <a:solidFill>
                  <a:srgbClr val="00B050"/>
                </a:solidFill>
                <a:ea typeface="华文细黑" panose="02010600040101010101" pitchFamily="2" charset="-122"/>
              </a:rPr>
              <a:t>1</a:t>
            </a:r>
            <a:r>
              <a:rPr lang="en-US" altLang="zh-CN" dirty="0">
                <a:solidFill>
                  <a:srgbClr val="00B050"/>
                </a:solidFill>
                <a:ea typeface="华文细黑" panose="02010600040101010101" pitchFamily="2" charset="-122"/>
              </a:rPr>
              <a:t>00</a:t>
            </a:r>
            <a:r>
              <a:rPr lang="en-US" altLang="en-US" dirty="0">
                <a:solidFill>
                  <a:srgbClr val="00B050"/>
                </a:solidFill>
                <a:ea typeface="华文细黑" panose="02010600040101010101" pitchFamily="2" charset="-122"/>
              </a:rPr>
              <a:t>1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10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1111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"</a:t>
            </a:r>
            <a:endParaRPr lang="en-US" altLang="zh-CN" dirty="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41513" y="3523948"/>
            <a:ext cx="3160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0000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101</a:t>
            </a:r>
            <a:r>
              <a:rPr lang="en-US" altLang="zh-CN" dirty="0">
                <a:solidFill>
                  <a:srgbClr val="00B050"/>
                </a:solidFill>
                <a:ea typeface="华文细黑" panose="02010600040101010101" pitchFamily="2" charset="-122"/>
              </a:rPr>
              <a:t>00</a:t>
            </a:r>
            <a:r>
              <a:rPr lang="en-US" altLang="en-US" dirty="0">
                <a:solidFill>
                  <a:srgbClr val="00B050"/>
                </a:solidFill>
                <a:ea typeface="华文细黑" panose="02010600040101010101" pitchFamily="2" charset="-122"/>
              </a:rPr>
              <a:t>11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0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1111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"</a:t>
            </a:r>
            <a:endParaRPr lang="en-US" altLang="zh-CN" dirty="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544889" y="3527897"/>
            <a:ext cx="3160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0000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101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0</a:t>
            </a:r>
            <a:r>
              <a:rPr lang="en-US" altLang="zh-CN" dirty="0">
                <a:solidFill>
                  <a:srgbClr val="00B050"/>
                </a:solidFill>
                <a:ea typeface="华文细黑" panose="02010600040101010101" pitchFamily="2" charset="-122"/>
              </a:rPr>
              <a:t>0</a:t>
            </a:r>
            <a:r>
              <a:rPr lang="en-US" altLang="en-US" dirty="0">
                <a:solidFill>
                  <a:srgbClr val="00B050"/>
                </a:solidFill>
                <a:ea typeface="华文细黑" panose="02010600040101010101" pitchFamily="2" charset="-122"/>
              </a:rPr>
              <a:t>110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1111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"</a:t>
            </a:r>
            <a:endParaRPr lang="en-US" altLang="zh-CN" dirty="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549197" y="3528442"/>
            <a:ext cx="3160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0000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101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00</a:t>
            </a:r>
            <a:r>
              <a:rPr lang="en-US" altLang="en-US" dirty="0">
                <a:solidFill>
                  <a:srgbClr val="00B050"/>
                </a:solidFill>
                <a:ea typeface="华文细黑" panose="02010600040101010101" pitchFamily="2" charset="-122"/>
              </a:rPr>
              <a:t>110</a:t>
            </a:r>
            <a:r>
              <a:rPr lang="en-US" altLang="zh-CN" dirty="0">
                <a:solidFill>
                  <a:srgbClr val="00B050"/>
                </a:solidFill>
                <a:ea typeface="华文细黑" panose="02010600040101010101" pitchFamily="2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111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"</a:t>
            </a:r>
            <a:endParaRPr lang="en-US" altLang="zh-CN" dirty="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541513" y="3527724"/>
            <a:ext cx="3160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0000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101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00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1</a:t>
            </a:r>
            <a:r>
              <a:rPr lang="en-US" altLang="en-US" dirty="0">
                <a:solidFill>
                  <a:srgbClr val="00B050"/>
                </a:solidFill>
                <a:ea typeface="华文细黑" panose="02010600040101010101" pitchFamily="2" charset="-122"/>
              </a:rPr>
              <a:t>10</a:t>
            </a:r>
            <a:r>
              <a:rPr lang="en-US" altLang="zh-CN" dirty="0">
                <a:solidFill>
                  <a:srgbClr val="00B050"/>
                </a:solidFill>
                <a:ea typeface="华文细黑" panose="02010600040101010101" pitchFamily="2" charset="-122"/>
              </a:rPr>
              <a:t>11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11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"</a:t>
            </a:r>
            <a:endParaRPr lang="en-US" altLang="zh-CN" dirty="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540283" y="3527539"/>
            <a:ext cx="3160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0000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101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00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11</a:t>
            </a:r>
            <a:r>
              <a:rPr lang="en-US" altLang="en-US" dirty="0">
                <a:solidFill>
                  <a:srgbClr val="00B050"/>
                </a:solidFill>
                <a:ea typeface="华文细黑" panose="02010600040101010101" pitchFamily="2" charset="-122"/>
              </a:rPr>
              <a:t>0</a:t>
            </a:r>
            <a:r>
              <a:rPr lang="en-US" altLang="zh-CN" dirty="0">
                <a:solidFill>
                  <a:srgbClr val="00B050"/>
                </a:solidFill>
                <a:ea typeface="华文细黑" panose="02010600040101010101" pitchFamily="2" charset="-122"/>
              </a:rPr>
              <a:t>111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1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"</a:t>
            </a:r>
            <a:endParaRPr lang="en-US" altLang="zh-CN" dirty="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540198" y="3520802"/>
            <a:ext cx="3160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0000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101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00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110</a:t>
            </a:r>
            <a:r>
              <a:rPr lang="en-US" altLang="zh-CN" dirty="0">
                <a:solidFill>
                  <a:srgbClr val="00B050"/>
                </a:solidFill>
                <a:ea typeface="华文细黑" panose="02010600040101010101" pitchFamily="2" charset="-122"/>
              </a:rPr>
              <a:t>1111</a:t>
            </a:r>
            <a:r>
              <a:rPr lang="en-US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"</a:t>
            </a:r>
            <a:endParaRPr lang="en-US" altLang="zh-CN" dirty="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9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9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2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1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6" dur="11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0" dur="1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4" dur="1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1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8" dur="11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1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2" dur="11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1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6" dur="1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1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1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0" dur="11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1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1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4" dur="11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1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8" dur="11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1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11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62" dur="11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1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11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6" dur="11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1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1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0" dur="1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000"/>
                            </p:stCondLst>
                            <p:childTnLst>
                              <p:par>
                                <p:cTn id="2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5" grpId="0"/>
      <p:bldP spid="82945" grpId="1"/>
      <p:bldP spid="167" grpId="0"/>
      <p:bldP spid="167" grpId="1"/>
      <p:bldP spid="168" grpId="0"/>
      <p:bldP spid="168" grpId="1"/>
      <p:bldP spid="169" grpId="0"/>
      <p:bldP spid="169" grpId="1"/>
      <p:bldP spid="170" grpId="0"/>
      <p:bldP spid="170" grpId="1"/>
      <p:bldP spid="171" grpId="0"/>
      <p:bldP spid="171" grpId="1"/>
      <p:bldP spid="172" grpId="0"/>
      <p:bldP spid="172" grpId="1"/>
      <p:bldP spid="173" grpId="0"/>
      <p:bldP spid="173" grpId="1"/>
      <p:bldP spid="174" grpId="0"/>
      <p:bldP spid="174" grpId="1"/>
      <p:bldP spid="175" grpId="0"/>
      <p:bldP spid="175" grpId="1"/>
      <p:bldP spid="176" grpId="0"/>
      <p:bldP spid="176" grpId="1"/>
      <p:bldP spid="177" grpId="0"/>
      <p:bldP spid="177" grpId="1"/>
      <p:bldP spid="178" grpId="0"/>
      <p:bldP spid="178" grpId="1"/>
      <p:bldP spid="1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道路与回路</a:t>
            </a:r>
            <a:endParaRPr lang="zh-CN" alt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道路与回路的定义和相关概念</a:t>
            </a:r>
            <a:endParaRPr lang="zh-CN" altLang="zh-CN" sz="28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道路与回路的判定方法</a:t>
            </a:r>
            <a:endParaRPr lang="zh-CN" altLang="zh-CN" sz="28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zh-CN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欧拉道路与回路</a:t>
            </a:r>
            <a:endParaRPr lang="zh-CN" altLang="zh-CN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rgbClr val="FF0066"/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rgbClr val="FF0066"/>
                </a:solidFill>
                <a:latin typeface="+mn-ea"/>
                <a:ea typeface="+mn-ea"/>
              </a:rPr>
              <a:t>哈密顿道路与回路</a:t>
            </a:r>
            <a:endParaRPr lang="zh-CN" altLang="zh-CN" sz="2800" b="1" dirty="0">
              <a:solidFill>
                <a:srgbClr val="FF0066"/>
              </a:solidFill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旅行商问题与分支定界法</a:t>
            </a:r>
            <a:endParaRPr lang="zh-CN" altLang="zh-CN" sz="2800" b="1" dirty="0"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最短路径</a:t>
            </a:r>
            <a:endParaRPr lang="zh-CN" altLang="zh-CN" sz="2800" b="1" dirty="0"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关键路径</a:t>
            </a:r>
            <a:endParaRPr lang="zh-CN" altLang="zh-CN" sz="2800" b="1" dirty="0"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中国邮路</a:t>
            </a:r>
            <a:endParaRPr lang="zh-CN" altLang="en-US" sz="28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Oval 2"/>
          <p:cNvSpPr>
            <a:spLocks noChangeArrowheads="1"/>
          </p:cNvSpPr>
          <p:nvPr/>
        </p:nvSpPr>
        <p:spPr bwMode="auto">
          <a:xfrm>
            <a:off x="4030663" y="114141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4995" name="Oval 3"/>
          <p:cNvSpPr>
            <a:spLocks noChangeArrowheads="1"/>
          </p:cNvSpPr>
          <p:nvPr/>
        </p:nvSpPr>
        <p:spPr bwMode="auto">
          <a:xfrm>
            <a:off x="1727200" y="250983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4996" name="Oval 4"/>
          <p:cNvSpPr>
            <a:spLocks noChangeArrowheads="1"/>
          </p:cNvSpPr>
          <p:nvPr/>
        </p:nvSpPr>
        <p:spPr bwMode="auto">
          <a:xfrm>
            <a:off x="6767513" y="25098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4997" name="Oval 5"/>
          <p:cNvSpPr>
            <a:spLocks noChangeArrowheads="1"/>
          </p:cNvSpPr>
          <p:nvPr/>
        </p:nvSpPr>
        <p:spPr bwMode="auto">
          <a:xfrm>
            <a:off x="3382963" y="55340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4998" name="Oval 6"/>
          <p:cNvSpPr>
            <a:spLocks noChangeArrowheads="1"/>
          </p:cNvSpPr>
          <p:nvPr/>
        </p:nvSpPr>
        <p:spPr bwMode="auto">
          <a:xfrm>
            <a:off x="5543550" y="55340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4999" name="Oval 7"/>
          <p:cNvSpPr>
            <a:spLocks noChangeArrowheads="1"/>
          </p:cNvSpPr>
          <p:nvPr/>
        </p:nvSpPr>
        <p:spPr bwMode="auto">
          <a:xfrm>
            <a:off x="4030663" y="20066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00" name="Oval 8"/>
          <p:cNvSpPr>
            <a:spLocks noChangeArrowheads="1"/>
          </p:cNvSpPr>
          <p:nvPr/>
        </p:nvSpPr>
        <p:spPr bwMode="auto">
          <a:xfrm>
            <a:off x="2735263" y="27257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01" name="Oval 9"/>
          <p:cNvSpPr>
            <a:spLocks noChangeArrowheads="1"/>
          </p:cNvSpPr>
          <p:nvPr/>
        </p:nvSpPr>
        <p:spPr bwMode="auto">
          <a:xfrm>
            <a:off x="5830888" y="27257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02" name="Oval 10"/>
          <p:cNvSpPr>
            <a:spLocks noChangeArrowheads="1"/>
          </p:cNvSpPr>
          <p:nvPr/>
        </p:nvSpPr>
        <p:spPr bwMode="auto">
          <a:xfrm>
            <a:off x="3743325" y="45989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03" name="Oval 11"/>
          <p:cNvSpPr>
            <a:spLocks noChangeArrowheads="1"/>
          </p:cNvSpPr>
          <p:nvPr/>
        </p:nvSpPr>
        <p:spPr bwMode="auto">
          <a:xfrm>
            <a:off x="5254625" y="46704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04" name="Oval 12"/>
          <p:cNvSpPr>
            <a:spLocks noChangeArrowheads="1"/>
          </p:cNvSpPr>
          <p:nvPr/>
        </p:nvSpPr>
        <p:spPr bwMode="auto">
          <a:xfrm>
            <a:off x="4030663" y="29416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05" name="Oval 13"/>
          <p:cNvSpPr>
            <a:spLocks noChangeArrowheads="1"/>
          </p:cNvSpPr>
          <p:nvPr/>
        </p:nvSpPr>
        <p:spPr bwMode="auto">
          <a:xfrm>
            <a:off x="4822825" y="258286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06" name="Oval 14"/>
          <p:cNvSpPr>
            <a:spLocks noChangeArrowheads="1"/>
          </p:cNvSpPr>
          <p:nvPr/>
        </p:nvSpPr>
        <p:spPr bwMode="auto">
          <a:xfrm>
            <a:off x="3382963" y="34464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07" name="Oval 15"/>
          <p:cNvSpPr>
            <a:spLocks noChangeArrowheads="1"/>
          </p:cNvSpPr>
          <p:nvPr/>
        </p:nvSpPr>
        <p:spPr bwMode="auto">
          <a:xfrm>
            <a:off x="5327650" y="344646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08" name="Oval 16"/>
          <p:cNvSpPr>
            <a:spLocks noChangeArrowheads="1"/>
          </p:cNvSpPr>
          <p:nvPr/>
        </p:nvSpPr>
        <p:spPr bwMode="auto">
          <a:xfrm>
            <a:off x="3598863" y="25828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09" name="Oval 17"/>
          <p:cNvSpPr>
            <a:spLocks noChangeArrowheads="1"/>
          </p:cNvSpPr>
          <p:nvPr/>
        </p:nvSpPr>
        <p:spPr bwMode="auto">
          <a:xfrm>
            <a:off x="4535488" y="43830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10" name="Oval 18"/>
          <p:cNvSpPr>
            <a:spLocks noChangeArrowheads="1"/>
          </p:cNvSpPr>
          <p:nvPr/>
        </p:nvSpPr>
        <p:spPr bwMode="auto">
          <a:xfrm>
            <a:off x="4535488" y="38068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11" name="Oval 19"/>
          <p:cNvSpPr>
            <a:spLocks noChangeArrowheads="1"/>
          </p:cNvSpPr>
          <p:nvPr/>
        </p:nvSpPr>
        <p:spPr bwMode="auto">
          <a:xfrm>
            <a:off x="4103688" y="34464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12" name="Oval 20"/>
          <p:cNvSpPr>
            <a:spLocks noChangeArrowheads="1"/>
          </p:cNvSpPr>
          <p:nvPr/>
        </p:nvSpPr>
        <p:spPr bwMode="auto">
          <a:xfrm>
            <a:off x="4606925" y="294163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13" name="Oval 21"/>
          <p:cNvSpPr>
            <a:spLocks noChangeArrowheads="1"/>
          </p:cNvSpPr>
          <p:nvPr/>
        </p:nvSpPr>
        <p:spPr bwMode="auto">
          <a:xfrm>
            <a:off x="4751388" y="34464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14" name="Line 22"/>
          <p:cNvSpPr>
            <a:spLocks noChangeShapeType="1"/>
          </p:cNvSpPr>
          <p:nvPr/>
        </p:nvSpPr>
        <p:spPr bwMode="auto">
          <a:xfrm flipH="1">
            <a:off x="1798638" y="1214438"/>
            <a:ext cx="2305050" cy="13684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15" name="Line 23"/>
          <p:cNvSpPr>
            <a:spLocks noChangeShapeType="1"/>
          </p:cNvSpPr>
          <p:nvPr/>
        </p:nvSpPr>
        <p:spPr bwMode="auto">
          <a:xfrm>
            <a:off x="4103688" y="1214438"/>
            <a:ext cx="2808287" cy="13684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16" name="Line 24"/>
          <p:cNvSpPr>
            <a:spLocks noChangeShapeType="1"/>
          </p:cNvSpPr>
          <p:nvPr/>
        </p:nvSpPr>
        <p:spPr bwMode="auto">
          <a:xfrm>
            <a:off x="1798638" y="2582863"/>
            <a:ext cx="1584325" cy="30241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17" name="Line 25"/>
          <p:cNvSpPr>
            <a:spLocks noChangeShapeType="1"/>
          </p:cNvSpPr>
          <p:nvPr/>
        </p:nvSpPr>
        <p:spPr bwMode="auto">
          <a:xfrm>
            <a:off x="3527425" y="5607050"/>
            <a:ext cx="2087563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18" name="Line 26"/>
          <p:cNvSpPr>
            <a:spLocks noChangeShapeType="1"/>
          </p:cNvSpPr>
          <p:nvPr/>
        </p:nvSpPr>
        <p:spPr bwMode="auto">
          <a:xfrm flipH="1">
            <a:off x="5614988" y="2582863"/>
            <a:ext cx="1296987" cy="30241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19" name="Line 27"/>
          <p:cNvSpPr>
            <a:spLocks noChangeShapeType="1"/>
          </p:cNvSpPr>
          <p:nvPr/>
        </p:nvSpPr>
        <p:spPr bwMode="auto">
          <a:xfrm>
            <a:off x="4103688" y="1214438"/>
            <a:ext cx="1587" cy="863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20" name="Line 28"/>
          <p:cNvSpPr>
            <a:spLocks noChangeShapeType="1"/>
          </p:cNvSpPr>
          <p:nvPr/>
        </p:nvSpPr>
        <p:spPr bwMode="auto">
          <a:xfrm flipH="1">
            <a:off x="5903913" y="2582863"/>
            <a:ext cx="935037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21" name="Line 29"/>
          <p:cNvSpPr>
            <a:spLocks noChangeShapeType="1"/>
          </p:cNvSpPr>
          <p:nvPr/>
        </p:nvSpPr>
        <p:spPr bwMode="auto">
          <a:xfrm>
            <a:off x="5327650" y="4741863"/>
            <a:ext cx="287338" cy="8651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22" name="Line 30"/>
          <p:cNvSpPr>
            <a:spLocks noChangeShapeType="1"/>
          </p:cNvSpPr>
          <p:nvPr/>
        </p:nvSpPr>
        <p:spPr bwMode="auto">
          <a:xfrm flipH="1">
            <a:off x="3454400" y="4670425"/>
            <a:ext cx="358775" cy="9366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23" name="Line 31"/>
          <p:cNvSpPr>
            <a:spLocks noChangeShapeType="1"/>
          </p:cNvSpPr>
          <p:nvPr/>
        </p:nvSpPr>
        <p:spPr bwMode="auto">
          <a:xfrm>
            <a:off x="1798638" y="2582863"/>
            <a:ext cx="1008062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24" name="Line 32"/>
          <p:cNvSpPr>
            <a:spLocks noChangeShapeType="1"/>
          </p:cNvSpPr>
          <p:nvPr/>
        </p:nvSpPr>
        <p:spPr bwMode="auto">
          <a:xfrm flipH="1">
            <a:off x="5327650" y="3517900"/>
            <a:ext cx="71438" cy="12239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25" name="Line 33"/>
          <p:cNvSpPr>
            <a:spLocks noChangeShapeType="1"/>
          </p:cNvSpPr>
          <p:nvPr/>
        </p:nvSpPr>
        <p:spPr bwMode="auto">
          <a:xfrm flipH="1">
            <a:off x="5399088" y="2798763"/>
            <a:ext cx="504825" cy="7191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26" name="Line 34"/>
          <p:cNvSpPr>
            <a:spLocks noChangeShapeType="1"/>
          </p:cNvSpPr>
          <p:nvPr/>
        </p:nvSpPr>
        <p:spPr bwMode="auto">
          <a:xfrm>
            <a:off x="3454400" y="3517900"/>
            <a:ext cx="360363" cy="11525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27" name="Line 35"/>
          <p:cNvSpPr>
            <a:spLocks noChangeShapeType="1"/>
          </p:cNvSpPr>
          <p:nvPr/>
        </p:nvSpPr>
        <p:spPr bwMode="auto">
          <a:xfrm>
            <a:off x="2806700" y="2798763"/>
            <a:ext cx="649288" cy="7016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28" name="Line 36"/>
          <p:cNvSpPr>
            <a:spLocks noChangeShapeType="1"/>
          </p:cNvSpPr>
          <p:nvPr/>
        </p:nvSpPr>
        <p:spPr bwMode="auto">
          <a:xfrm>
            <a:off x="4606925" y="4454525"/>
            <a:ext cx="720725" cy="2889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29" name="Line 37"/>
          <p:cNvSpPr>
            <a:spLocks noChangeShapeType="1"/>
          </p:cNvSpPr>
          <p:nvPr/>
        </p:nvSpPr>
        <p:spPr bwMode="auto">
          <a:xfrm flipH="1">
            <a:off x="3814763" y="4445000"/>
            <a:ext cx="765175" cy="2428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30" name="Line 38"/>
          <p:cNvSpPr>
            <a:spLocks noChangeShapeType="1"/>
          </p:cNvSpPr>
          <p:nvPr/>
        </p:nvSpPr>
        <p:spPr bwMode="auto">
          <a:xfrm flipH="1">
            <a:off x="3743325" y="2078038"/>
            <a:ext cx="360363" cy="5762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31" name="Line 39"/>
          <p:cNvSpPr>
            <a:spLocks noChangeShapeType="1"/>
          </p:cNvSpPr>
          <p:nvPr/>
        </p:nvSpPr>
        <p:spPr bwMode="auto">
          <a:xfrm flipV="1">
            <a:off x="2806700" y="2654300"/>
            <a:ext cx="863600" cy="1444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32" name="Line 40"/>
          <p:cNvSpPr>
            <a:spLocks noChangeShapeType="1"/>
          </p:cNvSpPr>
          <p:nvPr/>
        </p:nvSpPr>
        <p:spPr bwMode="auto">
          <a:xfrm>
            <a:off x="4175125" y="2078038"/>
            <a:ext cx="720725" cy="5762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33" name="Line 41"/>
          <p:cNvSpPr>
            <a:spLocks noChangeShapeType="1"/>
          </p:cNvSpPr>
          <p:nvPr/>
        </p:nvSpPr>
        <p:spPr bwMode="auto">
          <a:xfrm>
            <a:off x="4895850" y="2654300"/>
            <a:ext cx="1008063" cy="1444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34" name="Line 42"/>
          <p:cNvSpPr>
            <a:spLocks noChangeShapeType="1"/>
          </p:cNvSpPr>
          <p:nvPr/>
        </p:nvSpPr>
        <p:spPr bwMode="auto">
          <a:xfrm>
            <a:off x="4103688" y="3014663"/>
            <a:ext cx="64770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35" name="Line 43"/>
          <p:cNvSpPr>
            <a:spLocks noChangeShapeType="1"/>
          </p:cNvSpPr>
          <p:nvPr/>
        </p:nvSpPr>
        <p:spPr bwMode="auto">
          <a:xfrm flipH="1">
            <a:off x="4678363" y="2654300"/>
            <a:ext cx="217487" cy="43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36" name="Line 44"/>
          <p:cNvSpPr>
            <a:spLocks noChangeShapeType="1"/>
          </p:cNvSpPr>
          <p:nvPr/>
        </p:nvSpPr>
        <p:spPr bwMode="auto">
          <a:xfrm>
            <a:off x="3670300" y="2654300"/>
            <a:ext cx="433388" cy="3603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37" name="Line 45"/>
          <p:cNvSpPr>
            <a:spLocks noChangeShapeType="1"/>
          </p:cNvSpPr>
          <p:nvPr/>
        </p:nvSpPr>
        <p:spPr bwMode="auto">
          <a:xfrm>
            <a:off x="3454400" y="3517900"/>
            <a:ext cx="720725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38" name="Line 46"/>
          <p:cNvSpPr>
            <a:spLocks noChangeShapeType="1"/>
          </p:cNvSpPr>
          <p:nvPr/>
        </p:nvSpPr>
        <p:spPr bwMode="auto">
          <a:xfrm>
            <a:off x="4822825" y="3517900"/>
            <a:ext cx="576263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39" name="Line 47"/>
          <p:cNvSpPr>
            <a:spLocks noChangeShapeType="1"/>
          </p:cNvSpPr>
          <p:nvPr/>
        </p:nvSpPr>
        <p:spPr bwMode="auto">
          <a:xfrm>
            <a:off x="4606925" y="3878263"/>
            <a:ext cx="1588" cy="5762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40" name="Line 48"/>
          <p:cNvSpPr>
            <a:spLocks noChangeShapeType="1"/>
          </p:cNvSpPr>
          <p:nvPr/>
        </p:nvSpPr>
        <p:spPr bwMode="auto">
          <a:xfrm>
            <a:off x="4678363" y="3014663"/>
            <a:ext cx="144462" cy="43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41" name="Line 49"/>
          <p:cNvSpPr>
            <a:spLocks noChangeShapeType="1"/>
          </p:cNvSpPr>
          <p:nvPr/>
        </p:nvSpPr>
        <p:spPr bwMode="auto">
          <a:xfrm>
            <a:off x="4103688" y="3014663"/>
            <a:ext cx="71437" cy="5032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42" name="Line 50"/>
          <p:cNvSpPr>
            <a:spLocks noChangeShapeType="1"/>
          </p:cNvSpPr>
          <p:nvPr/>
        </p:nvSpPr>
        <p:spPr bwMode="auto">
          <a:xfrm>
            <a:off x="4175125" y="3517900"/>
            <a:ext cx="431800" cy="3603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43" name="Line 51"/>
          <p:cNvSpPr>
            <a:spLocks noChangeShapeType="1"/>
          </p:cNvSpPr>
          <p:nvPr/>
        </p:nvSpPr>
        <p:spPr bwMode="auto">
          <a:xfrm flipH="1">
            <a:off x="4606925" y="3500438"/>
            <a:ext cx="242888" cy="377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28" name="Line 52"/>
          <p:cNvSpPr>
            <a:spLocks noChangeShapeType="1"/>
          </p:cNvSpPr>
          <p:nvPr/>
        </p:nvSpPr>
        <p:spPr bwMode="auto">
          <a:xfrm>
            <a:off x="1798638" y="2582863"/>
            <a:ext cx="1584325" cy="3024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29" name="Line 53"/>
          <p:cNvSpPr>
            <a:spLocks noChangeShapeType="1"/>
          </p:cNvSpPr>
          <p:nvPr/>
        </p:nvSpPr>
        <p:spPr bwMode="auto">
          <a:xfrm flipH="1">
            <a:off x="3455988" y="4670425"/>
            <a:ext cx="358775" cy="936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30" name="Line 54"/>
          <p:cNvSpPr>
            <a:spLocks noChangeShapeType="1"/>
          </p:cNvSpPr>
          <p:nvPr/>
        </p:nvSpPr>
        <p:spPr bwMode="auto">
          <a:xfrm flipH="1">
            <a:off x="3814763" y="4445000"/>
            <a:ext cx="811212" cy="225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31" name="Line 55"/>
          <p:cNvSpPr>
            <a:spLocks noChangeShapeType="1"/>
          </p:cNvSpPr>
          <p:nvPr/>
        </p:nvSpPr>
        <p:spPr bwMode="auto">
          <a:xfrm>
            <a:off x="4625975" y="3905250"/>
            <a:ext cx="1588" cy="576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32" name="Line 56"/>
          <p:cNvSpPr>
            <a:spLocks noChangeShapeType="1"/>
          </p:cNvSpPr>
          <p:nvPr/>
        </p:nvSpPr>
        <p:spPr bwMode="auto">
          <a:xfrm flipH="1">
            <a:off x="4625975" y="3500438"/>
            <a:ext cx="223838" cy="377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33" name="Line 57"/>
          <p:cNvSpPr>
            <a:spLocks noChangeShapeType="1"/>
          </p:cNvSpPr>
          <p:nvPr/>
        </p:nvSpPr>
        <p:spPr bwMode="auto">
          <a:xfrm>
            <a:off x="4670425" y="3005138"/>
            <a:ext cx="144463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34" name="Line 58"/>
          <p:cNvSpPr>
            <a:spLocks noChangeShapeType="1"/>
          </p:cNvSpPr>
          <p:nvPr/>
        </p:nvSpPr>
        <p:spPr bwMode="auto">
          <a:xfrm>
            <a:off x="4086225" y="3005138"/>
            <a:ext cx="5842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35" name="Line 59"/>
          <p:cNvSpPr>
            <a:spLocks noChangeShapeType="1"/>
          </p:cNvSpPr>
          <p:nvPr/>
        </p:nvSpPr>
        <p:spPr bwMode="auto">
          <a:xfrm>
            <a:off x="4086225" y="3005138"/>
            <a:ext cx="71438" cy="503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36" name="Line 60"/>
          <p:cNvSpPr>
            <a:spLocks noChangeShapeType="1"/>
          </p:cNvSpPr>
          <p:nvPr/>
        </p:nvSpPr>
        <p:spPr bwMode="auto">
          <a:xfrm>
            <a:off x="3455988" y="3500438"/>
            <a:ext cx="720725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37" name="Line 61"/>
          <p:cNvSpPr>
            <a:spLocks noChangeShapeType="1"/>
          </p:cNvSpPr>
          <p:nvPr/>
        </p:nvSpPr>
        <p:spPr bwMode="auto">
          <a:xfrm>
            <a:off x="2825750" y="2825750"/>
            <a:ext cx="630238" cy="6746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38" name="Line 62"/>
          <p:cNvSpPr>
            <a:spLocks noChangeShapeType="1"/>
          </p:cNvSpPr>
          <p:nvPr/>
        </p:nvSpPr>
        <p:spPr bwMode="auto">
          <a:xfrm flipV="1">
            <a:off x="2825750" y="2644775"/>
            <a:ext cx="863600" cy="1444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39" name="Line 63"/>
          <p:cNvSpPr>
            <a:spLocks noChangeShapeType="1"/>
          </p:cNvSpPr>
          <p:nvPr/>
        </p:nvSpPr>
        <p:spPr bwMode="auto">
          <a:xfrm flipH="1">
            <a:off x="3725863" y="2060575"/>
            <a:ext cx="360362" cy="576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40" name="Line 64"/>
          <p:cNvSpPr>
            <a:spLocks noChangeShapeType="1"/>
          </p:cNvSpPr>
          <p:nvPr/>
        </p:nvSpPr>
        <p:spPr bwMode="auto">
          <a:xfrm>
            <a:off x="4130675" y="2060575"/>
            <a:ext cx="720725" cy="576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41" name="Line 65"/>
          <p:cNvSpPr>
            <a:spLocks noChangeShapeType="1"/>
          </p:cNvSpPr>
          <p:nvPr/>
        </p:nvSpPr>
        <p:spPr bwMode="auto">
          <a:xfrm>
            <a:off x="4895850" y="2644775"/>
            <a:ext cx="1008063" cy="1444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42" name="Line 66"/>
          <p:cNvSpPr>
            <a:spLocks noChangeShapeType="1"/>
          </p:cNvSpPr>
          <p:nvPr/>
        </p:nvSpPr>
        <p:spPr bwMode="auto">
          <a:xfrm flipH="1">
            <a:off x="5391150" y="2781300"/>
            <a:ext cx="504825" cy="7191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43" name="Line 67"/>
          <p:cNvSpPr>
            <a:spLocks noChangeShapeType="1"/>
          </p:cNvSpPr>
          <p:nvPr/>
        </p:nvSpPr>
        <p:spPr bwMode="auto">
          <a:xfrm flipH="1">
            <a:off x="5345113" y="3455988"/>
            <a:ext cx="71437" cy="12239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44" name="Line 68"/>
          <p:cNvSpPr>
            <a:spLocks noChangeShapeType="1"/>
          </p:cNvSpPr>
          <p:nvPr/>
        </p:nvSpPr>
        <p:spPr bwMode="auto">
          <a:xfrm>
            <a:off x="5300663" y="4716463"/>
            <a:ext cx="287337" cy="865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45" name="Line 69"/>
          <p:cNvSpPr>
            <a:spLocks noChangeShapeType="1"/>
          </p:cNvSpPr>
          <p:nvPr/>
        </p:nvSpPr>
        <p:spPr bwMode="auto">
          <a:xfrm flipH="1">
            <a:off x="5578475" y="2600325"/>
            <a:ext cx="1296988" cy="30241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46" name="Line 70"/>
          <p:cNvSpPr>
            <a:spLocks noChangeShapeType="1"/>
          </p:cNvSpPr>
          <p:nvPr/>
        </p:nvSpPr>
        <p:spPr bwMode="auto">
          <a:xfrm>
            <a:off x="4067175" y="1214438"/>
            <a:ext cx="2808288" cy="1368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47" name="Line 71"/>
          <p:cNvSpPr>
            <a:spLocks noChangeShapeType="1"/>
          </p:cNvSpPr>
          <p:nvPr/>
        </p:nvSpPr>
        <p:spPr bwMode="auto">
          <a:xfrm flipH="1">
            <a:off x="1781175" y="1231900"/>
            <a:ext cx="2305050" cy="1368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65" name="Text Box 73"/>
          <p:cNvSpPr txBox="1">
            <a:spLocks noChangeArrowheads="1"/>
          </p:cNvSpPr>
          <p:nvPr/>
        </p:nvSpPr>
        <p:spPr bwMode="auto">
          <a:xfrm>
            <a:off x="402886" y="5743485"/>
            <a:ext cx="8265204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游览十二面体上的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20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个顶点（世界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20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个城市），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30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条棱边对应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20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个城市间的交通路线，怎样能够每个城市只经过一次并回到出发点</a:t>
            </a:r>
            <a:endParaRPr lang="zh-CN" altLang="en-US" dirty="0">
              <a:solidFill>
                <a:srgbClr val="003399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85066" name="Text Box 74"/>
          <p:cNvSpPr txBox="1">
            <a:spLocks noChangeArrowheads="1"/>
          </p:cNvSpPr>
          <p:nvPr/>
        </p:nvSpPr>
        <p:spPr bwMode="auto">
          <a:xfrm>
            <a:off x="481239" y="5235121"/>
            <a:ext cx="2476500" cy="427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Hamilton 1856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年</a:t>
            </a:r>
            <a:endParaRPr lang="zh-CN" altLang="en-US" sz="2200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77" name="Rectangle 7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哈密尔顿周游世界问题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3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3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3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3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33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33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3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33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33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33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33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33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3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828" grpId="0" animBg="1"/>
      <p:bldP spid="331829" grpId="0" animBg="1"/>
      <p:bldP spid="331830" grpId="0" animBg="1"/>
      <p:bldP spid="331831" grpId="0" animBg="1"/>
      <p:bldP spid="331832" grpId="0" animBg="1"/>
      <p:bldP spid="331833" grpId="0" animBg="1"/>
      <p:bldP spid="331834" grpId="0" animBg="1"/>
      <p:bldP spid="331835" grpId="0" animBg="1"/>
      <p:bldP spid="331836" grpId="0" animBg="1"/>
      <p:bldP spid="331837" grpId="0" animBg="1"/>
      <p:bldP spid="331838" grpId="0" animBg="1"/>
      <p:bldP spid="331839" grpId="0" animBg="1"/>
      <p:bldP spid="331840" grpId="0" animBg="1"/>
      <p:bldP spid="331841" grpId="0" animBg="1"/>
      <p:bldP spid="331842" grpId="0" animBg="1"/>
      <p:bldP spid="331843" grpId="0" animBg="1"/>
      <p:bldP spid="331844" grpId="0" animBg="1"/>
      <p:bldP spid="331845" grpId="0" animBg="1"/>
      <p:bldP spid="331846" grpId="0" animBg="1"/>
      <p:bldP spid="3318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哈密顿回路与哈密顿通路</a:t>
            </a:r>
            <a:endParaRPr lang="zh-CN" alt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3300"/>
                </a:solidFill>
                <a:latin typeface="宋体" panose="02010600030101010101" pitchFamily="2" charset="-122"/>
              </a:rPr>
              <a:t>哈密顿通路</a:t>
            </a:r>
            <a:r>
              <a:rPr lang="en-US" altLang="zh-CN" sz="2400" dirty="0">
                <a:latin typeface="宋体" panose="02010600030101010101" pitchFamily="2" charset="-122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</a:rPr>
              <a:t>无向连通图的一条经过所有顶点一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     次且仅一次的通路，简记</a:t>
            </a:r>
            <a:r>
              <a:rPr lang="en-US" altLang="zh-CN" sz="2400" dirty="0">
                <a:latin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宋体" panose="02010600030101010101" pitchFamily="2" charset="-122"/>
              </a:rPr>
              <a:t>-</a:t>
            </a:r>
            <a:r>
              <a:rPr lang="zh-CN" altLang="en-US" sz="2400" dirty="0">
                <a:latin typeface="宋体" panose="02010600030101010101" pitchFamily="2" charset="-122"/>
              </a:rPr>
              <a:t>通路</a:t>
            </a:r>
            <a:r>
              <a:rPr lang="en-US" altLang="zh-CN" sz="2400" dirty="0">
                <a:latin typeface="宋体" panose="02010600030101010101" pitchFamily="2" charset="-122"/>
              </a:rPr>
              <a:t>.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3300"/>
                </a:solidFill>
                <a:latin typeface="宋体" panose="02010600030101010101" pitchFamily="2" charset="-122"/>
              </a:rPr>
              <a:t>哈密顿回路</a:t>
            </a:r>
            <a:r>
              <a:rPr lang="en-US" altLang="zh-CN" sz="2400" dirty="0">
                <a:latin typeface="宋体" panose="02010600030101010101" pitchFamily="2" charset="-122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</a:rPr>
              <a:t>无向连通图中经过所有顶点一次且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     仅一次的回路，简记</a:t>
            </a:r>
            <a:r>
              <a:rPr lang="en-US" altLang="zh-CN" sz="2400" dirty="0">
                <a:latin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宋体" panose="02010600030101010101" pitchFamily="2" charset="-122"/>
              </a:rPr>
              <a:t>-</a:t>
            </a:r>
            <a:r>
              <a:rPr lang="zh-CN" altLang="en-US" sz="2400" dirty="0">
                <a:latin typeface="宋体" panose="02010600030101010101" pitchFamily="2" charset="-122"/>
              </a:rPr>
              <a:t>回路</a:t>
            </a:r>
            <a:r>
              <a:rPr lang="en-US" altLang="zh-CN" sz="2400" dirty="0">
                <a:latin typeface="宋体" panose="02010600030101010101" pitchFamily="2" charset="-122"/>
              </a:rPr>
              <a:t>.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3300"/>
                </a:solidFill>
                <a:latin typeface="宋体" panose="02010600030101010101" pitchFamily="2" charset="-122"/>
              </a:rPr>
              <a:t>哈密顿图</a:t>
            </a:r>
            <a:r>
              <a:rPr lang="en-US" altLang="zh-CN" sz="2400" dirty="0">
                <a:latin typeface="宋体" panose="02010600030101010101" pitchFamily="2" charset="-122"/>
              </a:rPr>
              <a:t>:  </a:t>
            </a:r>
            <a:r>
              <a:rPr lang="zh-CN" altLang="en-US" sz="2400" dirty="0">
                <a:latin typeface="宋体" panose="02010600030101010101" pitchFamily="2" charset="-122"/>
              </a:rPr>
              <a:t>具有哈密顿回路的图</a:t>
            </a:r>
            <a:r>
              <a:rPr lang="en-US" altLang="zh-CN" sz="2400" dirty="0">
                <a:latin typeface="宋体" panose="02010600030101010101" pitchFamily="2" charset="-122"/>
              </a:rPr>
              <a:t>.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3300"/>
                </a:solidFill>
                <a:latin typeface="宋体" panose="02010600030101010101" pitchFamily="2" charset="-122"/>
              </a:rPr>
              <a:t>半哈密顿图</a:t>
            </a:r>
            <a:r>
              <a:rPr lang="en-US" altLang="zh-CN" sz="2400" dirty="0">
                <a:latin typeface="宋体" panose="02010600030101010101" pitchFamily="2" charset="-122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</a:rPr>
              <a:t>具有哈密顿通路的图</a:t>
            </a:r>
            <a:r>
              <a:rPr lang="en-US" altLang="zh-CN" sz="2400" dirty="0">
                <a:latin typeface="宋体" panose="02010600030101010101" pitchFamily="2" charset="-122"/>
              </a:rPr>
              <a:t>.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说明：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</a:rPr>
              <a:t>- </a:t>
            </a:r>
            <a:r>
              <a:rPr lang="zh-CN" altLang="en-US" sz="2400" dirty="0">
                <a:latin typeface="宋体" panose="02010600030101010101" pitchFamily="2" charset="-122"/>
              </a:rPr>
              <a:t>哈密顿通路是初级通路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</a:rPr>
              <a:t>- </a:t>
            </a:r>
            <a:r>
              <a:rPr lang="zh-CN" altLang="en-US" sz="2400" dirty="0">
                <a:latin typeface="宋体" panose="02010600030101010101" pitchFamily="2" charset="-122"/>
              </a:rPr>
              <a:t>哈密顿回路是初级回路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</a:rPr>
              <a:t>- </a:t>
            </a:r>
            <a:r>
              <a:rPr lang="zh-CN" altLang="en-US" sz="2400" dirty="0">
                <a:latin typeface="宋体" panose="02010600030101010101" pitchFamily="2" charset="-122"/>
              </a:rPr>
              <a:t>环与重边不影响图的哈密顿性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</a:rPr>
              <a:t>故只考虑简单图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pic>
        <p:nvPicPr>
          <p:cNvPr id="86020" name="Picture 4" descr="15-9(1)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686550" y="3384550"/>
            <a:ext cx="18954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628650" y="1284060"/>
            <a:ext cx="2592388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rgbClr val="E8DED8"/>
                </a:solidFill>
                <a:latin typeface="Garamond" panose="02020404030301010803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基本术语</a:t>
            </a:r>
            <a:endParaRPr lang="zh-CN" altLang="en-US" sz="3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566738" y="1268413"/>
            <a:ext cx="8077200" cy="2895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有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7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个人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, A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会讲英语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, B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会讲英语和汉语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, C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会讲英语、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意大利语和俄语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, D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会讲日语和汉语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, E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会讲德语和意大利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语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, F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会讲法语、日语和俄语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, G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会讲法语和德语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问能否将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他们沿圆桌安排就坐成一圈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使得每个人都能与两旁的人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交谈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?</a:t>
            </a:r>
            <a:endParaRPr lang="en-US" altLang="zh-CN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431800" y="3473450"/>
            <a:ext cx="5991225" cy="90486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解： 作无向图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每人是一个顶点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         2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人之间有边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他们有共同的语言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194425" y="3573463"/>
            <a:ext cx="2362200" cy="1828800"/>
            <a:chOff x="3744" y="2928"/>
            <a:chExt cx="1488" cy="1152"/>
          </a:xfrm>
        </p:grpSpPr>
        <p:pic>
          <p:nvPicPr>
            <p:cNvPr id="87048" name="Picture 5" descr="图6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936" y="3072"/>
              <a:ext cx="1108" cy="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049" name="Text Box 6"/>
            <p:cNvSpPr txBox="1">
              <a:spLocks noChangeArrowheads="1"/>
            </p:cNvSpPr>
            <p:nvPr/>
          </p:nvSpPr>
          <p:spPr bwMode="auto">
            <a:xfrm>
              <a:off x="4848" y="2976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050" name="Text Box 7"/>
            <p:cNvSpPr txBox="1">
              <a:spLocks noChangeArrowheads="1"/>
            </p:cNvSpPr>
            <p:nvPr/>
          </p:nvSpPr>
          <p:spPr bwMode="auto">
            <a:xfrm>
              <a:off x="4992" y="3360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051" name="Text Box 8"/>
            <p:cNvSpPr txBox="1">
              <a:spLocks noChangeArrowheads="1"/>
            </p:cNvSpPr>
            <p:nvPr/>
          </p:nvSpPr>
          <p:spPr bwMode="auto">
            <a:xfrm>
              <a:off x="4752" y="3696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052" name="Text Box 9"/>
            <p:cNvSpPr txBox="1">
              <a:spLocks noChangeArrowheads="1"/>
            </p:cNvSpPr>
            <p:nvPr/>
          </p:nvSpPr>
          <p:spPr bwMode="auto">
            <a:xfrm>
              <a:off x="4128" y="3792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053" name="Text Box 10"/>
            <p:cNvSpPr txBox="1">
              <a:spLocks noChangeArrowheads="1"/>
            </p:cNvSpPr>
            <p:nvPr/>
          </p:nvSpPr>
          <p:spPr bwMode="auto">
            <a:xfrm>
              <a:off x="3792" y="3552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054" name="Text Box 11"/>
            <p:cNvSpPr txBox="1">
              <a:spLocks noChangeArrowheads="1"/>
            </p:cNvSpPr>
            <p:nvPr/>
          </p:nvSpPr>
          <p:spPr bwMode="auto">
            <a:xfrm>
              <a:off x="3744" y="3216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055" name="Text Box 12"/>
            <p:cNvSpPr txBox="1">
              <a:spLocks noChangeArrowheads="1"/>
            </p:cNvSpPr>
            <p:nvPr/>
          </p:nvSpPr>
          <p:spPr bwMode="auto">
            <a:xfrm>
              <a:off x="4272" y="2928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33837" name="Text Box 13"/>
          <p:cNvSpPr txBox="1">
            <a:spLocks noChangeArrowheads="1"/>
          </p:cNvSpPr>
          <p:nvPr/>
        </p:nvSpPr>
        <p:spPr bwMode="auto">
          <a:xfrm>
            <a:off x="1150938" y="4419600"/>
            <a:ext cx="5029200" cy="90486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ACEGFDBA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是一条哈密顿回路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按此顺序就坐即可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3839" name="Rectangle 15"/>
          <p:cNvSpPr>
            <a:spLocks noChangeArrowheads="1"/>
          </p:cNvSpPr>
          <p:nvPr/>
        </p:nvSpPr>
        <p:spPr bwMode="auto">
          <a:xfrm>
            <a:off x="714375" y="5553859"/>
            <a:ext cx="7651750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哈密顿图的实质是能将图中所有的顶点排在同一个圈中</a:t>
            </a:r>
            <a:r>
              <a:rPr lang="en-US" altLang="zh-CN" sz="2800" dirty="0">
                <a:solidFill>
                  <a:srgbClr val="C00000"/>
                </a:solidFill>
              </a:rPr>
              <a:t>.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  <p:sp>
        <p:nvSpPr>
          <p:cNvPr id="20" name="Rectangle 14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哈密顿回路应用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/>
      <p:bldP spid="333837" grpId="0"/>
      <p:bldP spid="3338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566738" y="1268413"/>
            <a:ext cx="8077200" cy="2895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画出四个结点的连通图，分别具有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(a)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既是哈密顿图也是欧拉图；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(b)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既是哈密顿图也是半欧拉图；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(c)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是哈密顿图但不是欧拉图也不是半欧拉图；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(d)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既是半哈密顿图也是欧拉图；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(e)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不是半哈密顿图也不是哈密顿图但是欧拉图；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(f)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既是半哈密顿图也是半欧拉图；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22288" y="4508500"/>
            <a:ext cx="1304925" cy="1566863"/>
            <a:chOff x="329" y="2840"/>
            <a:chExt cx="822" cy="987"/>
          </a:xfrm>
        </p:grpSpPr>
        <p:sp>
          <p:nvSpPr>
            <p:cNvPr id="89138" name="Rectangle 5"/>
            <p:cNvSpPr>
              <a:spLocks noChangeArrowheads="1"/>
            </p:cNvSpPr>
            <p:nvPr/>
          </p:nvSpPr>
          <p:spPr bwMode="auto">
            <a:xfrm>
              <a:off x="385" y="2869"/>
              <a:ext cx="709" cy="62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39" name="Oval 6"/>
            <p:cNvSpPr>
              <a:spLocks noChangeArrowheads="1"/>
            </p:cNvSpPr>
            <p:nvPr/>
          </p:nvSpPr>
          <p:spPr bwMode="auto">
            <a:xfrm>
              <a:off x="329" y="2840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40" name="Oval 7"/>
            <p:cNvSpPr>
              <a:spLocks noChangeArrowheads="1"/>
            </p:cNvSpPr>
            <p:nvPr/>
          </p:nvSpPr>
          <p:spPr bwMode="auto">
            <a:xfrm>
              <a:off x="1037" y="3436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41" name="Oval 8"/>
            <p:cNvSpPr>
              <a:spLocks noChangeArrowheads="1"/>
            </p:cNvSpPr>
            <p:nvPr/>
          </p:nvSpPr>
          <p:spPr bwMode="auto">
            <a:xfrm>
              <a:off x="357" y="3436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42" name="Oval 9"/>
            <p:cNvSpPr>
              <a:spLocks noChangeArrowheads="1"/>
            </p:cNvSpPr>
            <p:nvPr/>
          </p:nvSpPr>
          <p:spPr bwMode="auto">
            <a:xfrm>
              <a:off x="1066" y="2840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43" name="Text Box 10"/>
            <p:cNvSpPr txBox="1">
              <a:spLocks noChangeArrowheads="1"/>
            </p:cNvSpPr>
            <p:nvPr/>
          </p:nvSpPr>
          <p:spPr bwMode="auto">
            <a:xfrm>
              <a:off x="612" y="3577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00"/>
                  </a:solidFill>
                </a:rPr>
                <a:t>(a)</a:t>
              </a:r>
              <a:endParaRPr lang="en-US" altLang="zh-CN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1"/>
          <p:cNvGrpSpPr/>
          <p:nvPr/>
        </p:nvGrpSpPr>
        <p:grpSpPr bwMode="auto">
          <a:xfrm>
            <a:off x="1871663" y="4508500"/>
            <a:ext cx="1304925" cy="1566863"/>
            <a:chOff x="329" y="2840"/>
            <a:chExt cx="822" cy="987"/>
          </a:xfrm>
        </p:grpSpPr>
        <p:sp>
          <p:nvSpPr>
            <p:cNvPr id="89132" name="Rectangle 12"/>
            <p:cNvSpPr>
              <a:spLocks noChangeArrowheads="1"/>
            </p:cNvSpPr>
            <p:nvPr/>
          </p:nvSpPr>
          <p:spPr bwMode="auto">
            <a:xfrm>
              <a:off x="385" y="2869"/>
              <a:ext cx="709" cy="62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33" name="Oval 13"/>
            <p:cNvSpPr>
              <a:spLocks noChangeArrowheads="1"/>
            </p:cNvSpPr>
            <p:nvPr/>
          </p:nvSpPr>
          <p:spPr bwMode="auto">
            <a:xfrm>
              <a:off x="329" y="2840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34" name="Oval 14"/>
            <p:cNvSpPr>
              <a:spLocks noChangeArrowheads="1"/>
            </p:cNvSpPr>
            <p:nvPr/>
          </p:nvSpPr>
          <p:spPr bwMode="auto">
            <a:xfrm>
              <a:off x="1037" y="3436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35" name="Oval 15"/>
            <p:cNvSpPr>
              <a:spLocks noChangeArrowheads="1"/>
            </p:cNvSpPr>
            <p:nvPr/>
          </p:nvSpPr>
          <p:spPr bwMode="auto">
            <a:xfrm>
              <a:off x="357" y="3436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36" name="Oval 16"/>
            <p:cNvSpPr>
              <a:spLocks noChangeArrowheads="1"/>
            </p:cNvSpPr>
            <p:nvPr/>
          </p:nvSpPr>
          <p:spPr bwMode="auto">
            <a:xfrm>
              <a:off x="1066" y="2840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37" name="Text Box 17"/>
            <p:cNvSpPr txBox="1">
              <a:spLocks noChangeArrowheads="1"/>
            </p:cNvSpPr>
            <p:nvPr/>
          </p:nvSpPr>
          <p:spPr bwMode="auto">
            <a:xfrm>
              <a:off x="612" y="3577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00"/>
                  </a:solidFill>
                </a:rPr>
                <a:t>(b)</a:t>
              </a:r>
              <a:endParaRPr lang="en-US" altLang="zh-CN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9094" name="Line 18"/>
          <p:cNvSpPr>
            <a:spLocks noChangeShapeType="1"/>
          </p:cNvSpPr>
          <p:nvPr/>
        </p:nvSpPr>
        <p:spPr bwMode="auto">
          <a:xfrm flipH="1">
            <a:off x="1962150" y="4554538"/>
            <a:ext cx="1123950" cy="9445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4" name="Group 19"/>
          <p:cNvGrpSpPr/>
          <p:nvPr/>
        </p:nvGrpSpPr>
        <p:grpSpPr bwMode="auto">
          <a:xfrm>
            <a:off x="3222625" y="4508500"/>
            <a:ext cx="1304925" cy="1566863"/>
            <a:chOff x="329" y="2840"/>
            <a:chExt cx="822" cy="987"/>
          </a:xfrm>
        </p:grpSpPr>
        <p:sp>
          <p:nvSpPr>
            <p:cNvPr id="89126" name="Rectangle 20"/>
            <p:cNvSpPr>
              <a:spLocks noChangeArrowheads="1"/>
            </p:cNvSpPr>
            <p:nvPr/>
          </p:nvSpPr>
          <p:spPr bwMode="auto">
            <a:xfrm>
              <a:off x="385" y="2869"/>
              <a:ext cx="709" cy="62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27" name="Oval 21"/>
            <p:cNvSpPr>
              <a:spLocks noChangeArrowheads="1"/>
            </p:cNvSpPr>
            <p:nvPr/>
          </p:nvSpPr>
          <p:spPr bwMode="auto">
            <a:xfrm>
              <a:off x="329" y="2840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28" name="Oval 22"/>
            <p:cNvSpPr>
              <a:spLocks noChangeArrowheads="1"/>
            </p:cNvSpPr>
            <p:nvPr/>
          </p:nvSpPr>
          <p:spPr bwMode="auto">
            <a:xfrm>
              <a:off x="1037" y="3436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29" name="Oval 23"/>
            <p:cNvSpPr>
              <a:spLocks noChangeArrowheads="1"/>
            </p:cNvSpPr>
            <p:nvPr/>
          </p:nvSpPr>
          <p:spPr bwMode="auto">
            <a:xfrm>
              <a:off x="357" y="3436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30" name="Oval 24"/>
            <p:cNvSpPr>
              <a:spLocks noChangeArrowheads="1"/>
            </p:cNvSpPr>
            <p:nvPr/>
          </p:nvSpPr>
          <p:spPr bwMode="auto">
            <a:xfrm>
              <a:off x="1066" y="2840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31" name="Text Box 25"/>
            <p:cNvSpPr txBox="1">
              <a:spLocks noChangeArrowheads="1"/>
            </p:cNvSpPr>
            <p:nvPr/>
          </p:nvSpPr>
          <p:spPr bwMode="auto">
            <a:xfrm>
              <a:off x="612" y="3577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00"/>
                  </a:solidFill>
                </a:rPr>
                <a:t>(c)</a:t>
              </a:r>
              <a:endParaRPr lang="en-US" altLang="zh-CN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9096" name="Line 26"/>
          <p:cNvSpPr>
            <a:spLocks noChangeShapeType="1"/>
          </p:cNvSpPr>
          <p:nvPr/>
        </p:nvSpPr>
        <p:spPr bwMode="auto">
          <a:xfrm flipH="1">
            <a:off x="3313113" y="4554538"/>
            <a:ext cx="1123950" cy="9445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9097" name="Line 27"/>
          <p:cNvSpPr>
            <a:spLocks noChangeShapeType="1"/>
          </p:cNvSpPr>
          <p:nvPr/>
        </p:nvSpPr>
        <p:spPr bwMode="auto">
          <a:xfrm>
            <a:off x="3311525" y="4554538"/>
            <a:ext cx="1081088" cy="9445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9098" name="Oval 28"/>
          <p:cNvSpPr>
            <a:spLocks noChangeArrowheads="1"/>
          </p:cNvSpPr>
          <p:nvPr/>
        </p:nvSpPr>
        <p:spPr bwMode="auto">
          <a:xfrm>
            <a:off x="7451725" y="4508500"/>
            <a:ext cx="134938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9099" name="Oval 29"/>
          <p:cNvSpPr>
            <a:spLocks noChangeArrowheads="1"/>
          </p:cNvSpPr>
          <p:nvPr/>
        </p:nvSpPr>
        <p:spPr bwMode="auto">
          <a:xfrm>
            <a:off x="8575675" y="5454650"/>
            <a:ext cx="134938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9100" name="Oval 30"/>
          <p:cNvSpPr>
            <a:spLocks noChangeArrowheads="1"/>
          </p:cNvSpPr>
          <p:nvPr/>
        </p:nvSpPr>
        <p:spPr bwMode="auto">
          <a:xfrm>
            <a:off x="7496175" y="5454650"/>
            <a:ext cx="134938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9101" name="Oval 31"/>
          <p:cNvSpPr>
            <a:spLocks noChangeArrowheads="1"/>
          </p:cNvSpPr>
          <p:nvPr/>
        </p:nvSpPr>
        <p:spPr bwMode="auto">
          <a:xfrm>
            <a:off x="8621713" y="4508500"/>
            <a:ext cx="134937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9102" name="Text Box 32"/>
          <p:cNvSpPr txBox="1">
            <a:spLocks noChangeArrowheads="1"/>
          </p:cNvSpPr>
          <p:nvPr/>
        </p:nvSpPr>
        <p:spPr bwMode="auto">
          <a:xfrm>
            <a:off x="7900988" y="5678488"/>
            <a:ext cx="4508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(f)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89103" name="Freeform 33"/>
          <p:cNvSpPr/>
          <p:nvPr/>
        </p:nvSpPr>
        <p:spPr bwMode="auto">
          <a:xfrm>
            <a:off x="7497763" y="4554538"/>
            <a:ext cx="1169987" cy="989012"/>
          </a:xfrm>
          <a:custGeom>
            <a:avLst/>
            <a:gdLst>
              <a:gd name="T0" fmla="*/ 2147483647 w 709"/>
              <a:gd name="T1" fmla="*/ 2147483647 h 623"/>
              <a:gd name="T2" fmla="*/ 0 w 709"/>
              <a:gd name="T3" fmla="*/ 0 h 623"/>
              <a:gd name="T4" fmla="*/ 2147483647 w 709"/>
              <a:gd name="T5" fmla="*/ 0 h 623"/>
              <a:gd name="T6" fmla="*/ 2147483647 w 709"/>
              <a:gd name="T7" fmla="*/ 2147483647 h 623"/>
              <a:gd name="T8" fmla="*/ 0 60000 65536"/>
              <a:gd name="T9" fmla="*/ 0 60000 65536"/>
              <a:gd name="T10" fmla="*/ 0 60000 65536"/>
              <a:gd name="T11" fmla="*/ 0 60000 65536"/>
              <a:gd name="T12" fmla="*/ 0 w 709"/>
              <a:gd name="T13" fmla="*/ 0 h 623"/>
              <a:gd name="T14" fmla="*/ 709 w 709"/>
              <a:gd name="T15" fmla="*/ 623 h 6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9" h="623">
                <a:moveTo>
                  <a:pt x="28" y="623"/>
                </a:moveTo>
                <a:lnTo>
                  <a:pt x="0" y="0"/>
                </a:lnTo>
                <a:lnTo>
                  <a:pt x="709" y="0"/>
                </a:lnTo>
                <a:lnTo>
                  <a:pt x="709" y="623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5" name="Group 34"/>
          <p:cNvGrpSpPr/>
          <p:nvPr/>
        </p:nvGrpSpPr>
        <p:grpSpPr bwMode="auto">
          <a:xfrm>
            <a:off x="4795838" y="4508500"/>
            <a:ext cx="1304925" cy="1566863"/>
            <a:chOff x="3021" y="2840"/>
            <a:chExt cx="822" cy="987"/>
          </a:xfrm>
        </p:grpSpPr>
        <p:sp>
          <p:nvSpPr>
            <p:cNvPr id="89117" name="Text Box 35"/>
            <p:cNvSpPr txBox="1">
              <a:spLocks noChangeArrowheads="1"/>
            </p:cNvSpPr>
            <p:nvPr/>
          </p:nvSpPr>
          <p:spPr bwMode="auto">
            <a:xfrm>
              <a:off x="3249" y="3577"/>
              <a:ext cx="31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00"/>
                  </a:solidFill>
                </a:rPr>
                <a:t>(d)</a:t>
              </a:r>
              <a:endParaRPr lang="en-US" altLang="zh-CN" sz="2000" dirty="0">
                <a:solidFill>
                  <a:srgbClr val="000000"/>
                </a:solidFill>
              </a:endParaRPr>
            </a:p>
          </p:txBody>
        </p:sp>
        <p:sp>
          <p:nvSpPr>
            <p:cNvPr id="89118" name="Oval 36"/>
            <p:cNvSpPr>
              <a:spLocks noChangeArrowheads="1"/>
            </p:cNvSpPr>
            <p:nvPr/>
          </p:nvSpPr>
          <p:spPr bwMode="auto">
            <a:xfrm>
              <a:off x="3021" y="2840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19" name="Oval 37"/>
            <p:cNvSpPr>
              <a:spLocks noChangeArrowheads="1"/>
            </p:cNvSpPr>
            <p:nvPr/>
          </p:nvSpPr>
          <p:spPr bwMode="auto">
            <a:xfrm>
              <a:off x="3729" y="3436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20" name="Oval 38"/>
            <p:cNvSpPr>
              <a:spLocks noChangeArrowheads="1"/>
            </p:cNvSpPr>
            <p:nvPr/>
          </p:nvSpPr>
          <p:spPr bwMode="auto">
            <a:xfrm>
              <a:off x="3049" y="3436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21" name="Oval 39"/>
            <p:cNvSpPr>
              <a:spLocks noChangeArrowheads="1"/>
            </p:cNvSpPr>
            <p:nvPr/>
          </p:nvSpPr>
          <p:spPr bwMode="auto">
            <a:xfrm>
              <a:off x="3758" y="2840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22" name="Freeform 40"/>
            <p:cNvSpPr/>
            <p:nvPr/>
          </p:nvSpPr>
          <p:spPr bwMode="auto">
            <a:xfrm>
              <a:off x="3050" y="2869"/>
              <a:ext cx="737" cy="623"/>
            </a:xfrm>
            <a:custGeom>
              <a:avLst/>
              <a:gdLst>
                <a:gd name="T0" fmla="*/ 33 w 709"/>
                <a:gd name="T1" fmla="*/ 623 h 623"/>
                <a:gd name="T2" fmla="*/ 0 w 709"/>
                <a:gd name="T3" fmla="*/ 0 h 623"/>
                <a:gd name="T4" fmla="*/ 860 w 709"/>
                <a:gd name="T5" fmla="*/ 0 h 623"/>
                <a:gd name="T6" fmla="*/ 860 w 709"/>
                <a:gd name="T7" fmla="*/ 623 h 6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9"/>
                <a:gd name="T13" fmla="*/ 0 h 623"/>
                <a:gd name="T14" fmla="*/ 709 w 709"/>
                <a:gd name="T15" fmla="*/ 623 h 6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9" h="623">
                  <a:moveTo>
                    <a:pt x="28" y="623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623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23" name="Freeform 41"/>
            <p:cNvSpPr/>
            <p:nvPr/>
          </p:nvSpPr>
          <p:spPr bwMode="auto">
            <a:xfrm>
              <a:off x="3078" y="2897"/>
              <a:ext cx="85" cy="595"/>
            </a:xfrm>
            <a:custGeom>
              <a:avLst/>
              <a:gdLst>
                <a:gd name="T0" fmla="*/ 0 w 85"/>
                <a:gd name="T1" fmla="*/ 0 h 595"/>
                <a:gd name="T2" fmla="*/ 85 w 85"/>
                <a:gd name="T3" fmla="*/ 312 h 595"/>
                <a:gd name="T4" fmla="*/ 0 w 85"/>
                <a:gd name="T5" fmla="*/ 595 h 595"/>
                <a:gd name="T6" fmla="*/ 0 60000 65536"/>
                <a:gd name="T7" fmla="*/ 0 60000 65536"/>
                <a:gd name="T8" fmla="*/ 0 60000 65536"/>
                <a:gd name="T9" fmla="*/ 0 w 85"/>
                <a:gd name="T10" fmla="*/ 0 h 595"/>
                <a:gd name="T11" fmla="*/ 85 w 85"/>
                <a:gd name="T12" fmla="*/ 595 h 5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595">
                  <a:moveTo>
                    <a:pt x="0" y="0"/>
                  </a:moveTo>
                  <a:cubicBezTo>
                    <a:pt x="42" y="106"/>
                    <a:pt x="85" y="213"/>
                    <a:pt x="85" y="312"/>
                  </a:cubicBezTo>
                  <a:cubicBezTo>
                    <a:pt x="85" y="411"/>
                    <a:pt x="42" y="503"/>
                    <a:pt x="0" y="595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24" name="Freeform 42"/>
            <p:cNvSpPr/>
            <p:nvPr/>
          </p:nvSpPr>
          <p:spPr bwMode="auto">
            <a:xfrm>
              <a:off x="3050" y="2869"/>
              <a:ext cx="737" cy="118"/>
            </a:xfrm>
            <a:custGeom>
              <a:avLst/>
              <a:gdLst>
                <a:gd name="T0" fmla="*/ 0 w 737"/>
                <a:gd name="T1" fmla="*/ 0 h 118"/>
                <a:gd name="T2" fmla="*/ 369 w 737"/>
                <a:gd name="T3" fmla="*/ 113 h 118"/>
                <a:gd name="T4" fmla="*/ 737 w 737"/>
                <a:gd name="T5" fmla="*/ 28 h 118"/>
                <a:gd name="T6" fmla="*/ 0 60000 65536"/>
                <a:gd name="T7" fmla="*/ 0 60000 65536"/>
                <a:gd name="T8" fmla="*/ 0 60000 65536"/>
                <a:gd name="T9" fmla="*/ 0 w 737"/>
                <a:gd name="T10" fmla="*/ 0 h 118"/>
                <a:gd name="T11" fmla="*/ 737 w 737"/>
                <a:gd name="T12" fmla="*/ 118 h 1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7" h="118">
                  <a:moveTo>
                    <a:pt x="0" y="0"/>
                  </a:moveTo>
                  <a:cubicBezTo>
                    <a:pt x="123" y="54"/>
                    <a:pt x="246" y="108"/>
                    <a:pt x="369" y="113"/>
                  </a:cubicBezTo>
                  <a:cubicBezTo>
                    <a:pt x="492" y="118"/>
                    <a:pt x="614" y="73"/>
                    <a:pt x="737" y="28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25" name="Freeform 43"/>
            <p:cNvSpPr/>
            <p:nvPr/>
          </p:nvSpPr>
          <p:spPr bwMode="auto">
            <a:xfrm>
              <a:off x="3640" y="2869"/>
              <a:ext cx="147" cy="623"/>
            </a:xfrm>
            <a:custGeom>
              <a:avLst/>
              <a:gdLst>
                <a:gd name="T0" fmla="*/ 147 w 147"/>
                <a:gd name="T1" fmla="*/ 0 h 623"/>
                <a:gd name="T2" fmla="*/ 5 w 147"/>
                <a:gd name="T3" fmla="*/ 312 h 623"/>
                <a:gd name="T4" fmla="*/ 119 w 147"/>
                <a:gd name="T5" fmla="*/ 623 h 623"/>
                <a:gd name="T6" fmla="*/ 0 60000 65536"/>
                <a:gd name="T7" fmla="*/ 0 60000 65536"/>
                <a:gd name="T8" fmla="*/ 0 60000 65536"/>
                <a:gd name="T9" fmla="*/ 0 w 147"/>
                <a:gd name="T10" fmla="*/ 0 h 623"/>
                <a:gd name="T11" fmla="*/ 147 w 147"/>
                <a:gd name="T12" fmla="*/ 623 h 6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" h="623">
                  <a:moveTo>
                    <a:pt x="147" y="0"/>
                  </a:moveTo>
                  <a:cubicBezTo>
                    <a:pt x="78" y="104"/>
                    <a:pt x="10" y="208"/>
                    <a:pt x="5" y="312"/>
                  </a:cubicBezTo>
                  <a:cubicBezTo>
                    <a:pt x="0" y="416"/>
                    <a:pt x="59" y="519"/>
                    <a:pt x="119" y="623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44"/>
          <p:cNvGrpSpPr/>
          <p:nvPr/>
        </p:nvGrpSpPr>
        <p:grpSpPr bwMode="auto">
          <a:xfrm>
            <a:off x="6192838" y="4508500"/>
            <a:ext cx="944562" cy="1566863"/>
            <a:chOff x="3901" y="2840"/>
            <a:chExt cx="595" cy="987"/>
          </a:xfrm>
        </p:grpSpPr>
        <p:sp>
          <p:nvSpPr>
            <p:cNvPr id="89106" name="Text Box 45"/>
            <p:cNvSpPr txBox="1">
              <a:spLocks noChangeArrowheads="1"/>
            </p:cNvSpPr>
            <p:nvPr/>
          </p:nvSpPr>
          <p:spPr bwMode="auto">
            <a:xfrm>
              <a:off x="4071" y="3577"/>
              <a:ext cx="31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00"/>
                  </a:solidFill>
                </a:rPr>
                <a:t>(e)</a:t>
              </a:r>
              <a:endParaRPr lang="en-US" altLang="zh-CN" sz="2000" dirty="0">
                <a:solidFill>
                  <a:srgbClr val="000000"/>
                </a:solidFill>
              </a:endParaRPr>
            </a:p>
          </p:txBody>
        </p:sp>
        <p:sp>
          <p:nvSpPr>
            <p:cNvPr id="89107" name="Oval 46"/>
            <p:cNvSpPr>
              <a:spLocks noChangeArrowheads="1"/>
            </p:cNvSpPr>
            <p:nvPr/>
          </p:nvSpPr>
          <p:spPr bwMode="auto">
            <a:xfrm>
              <a:off x="3901" y="2840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08" name="Oval 47"/>
            <p:cNvSpPr>
              <a:spLocks noChangeArrowheads="1"/>
            </p:cNvSpPr>
            <p:nvPr/>
          </p:nvSpPr>
          <p:spPr bwMode="auto">
            <a:xfrm>
              <a:off x="4411" y="2840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09" name="Oval 48"/>
            <p:cNvSpPr>
              <a:spLocks noChangeArrowheads="1"/>
            </p:cNvSpPr>
            <p:nvPr/>
          </p:nvSpPr>
          <p:spPr bwMode="auto">
            <a:xfrm>
              <a:off x="3901" y="3407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10" name="Oval 49"/>
            <p:cNvSpPr>
              <a:spLocks noChangeArrowheads="1"/>
            </p:cNvSpPr>
            <p:nvPr/>
          </p:nvSpPr>
          <p:spPr bwMode="auto">
            <a:xfrm>
              <a:off x="4411" y="3436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11" name="Freeform 50"/>
            <p:cNvSpPr/>
            <p:nvPr/>
          </p:nvSpPr>
          <p:spPr bwMode="auto">
            <a:xfrm>
              <a:off x="3957" y="2897"/>
              <a:ext cx="57" cy="539"/>
            </a:xfrm>
            <a:custGeom>
              <a:avLst/>
              <a:gdLst>
                <a:gd name="T0" fmla="*/ 0 w 57"/>
                <a:gd name="T1" fmla="*/ 0 h 539"/>
                <a:gd name="T2" fmla="*/ 57 w 57"/>
                <a:gd name="T3" fmla="*/ 284 h 539"/>
                <a:gd name="T4" fmla="*/ 0 w 57"/>
                <a:gd name="T5" fmla="*/ 539 h 539"/>
                <a:gd name="T6" fmla="*/ 0 60000 65536"/>
                <a:gd name="T7" fmla="*/ 0 60000 65536"/>
                <a:gd name="T8" fmla="*/ 0 60000 65536"/>
                <a:gd name="T9" fmla="*/ 0 w 57"/>
                <a:gd name="T10" fmla="*/ 0 h 539"/>
                <a:gd name="T11" fmla="*/ 57 w 57"/>
                <a:gd name="T12" fmla="*/ 539 h 5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" h="539">
                  <a:moveTo>
                    <a:pt x="0" y="0"/>
                  </a:moveTo>
                  <a:cubicBezTo>
                    <a:pt x="28" y="97"/>
                    <a:pt x="57" y="194"/>
                    <a:pt x="57" y="284"/>
                  </a:cubicBezTo>
                  <a:cubicBezTo>
                    <a:pt x="57" y="374"/>
                    <a:pt x="28" y="456"/>
                    <a:pt x="0" y="539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12" name="Freeform 51"/>
            <p:cNvSpPr/>
            <p:nvPr/>
          </p:nvSpPr>
          <p:spPr bwMode="auto">
            <a:xfrm>
              <a:off x="3929" y="2897"/>
              <a:ext cx="510" cy="57"/>
            </a:xfrm>
            <a:custGeom>
              <a:avLst/>
              <a:gdLst>
                <a:gd name="T0" fmla="*/ 0 w 510"/>
                <a:gd name="T1" fmla="*/ 0 h 57"/>
                <a:gd name="T2" fmla="*/ 255 w 510"/>
                <a:gd name="T3" fmla="*/ 57 h 57"/>
                <a:gd name="T4" fmla="*/ 510 w 510"/>
                <a:gd name="T5" fmla="*/ 0 h 57"/>
                <a:gd name="T6" fmla="*/ 0 60000 65536"/>
                <a:gd name="T7" fmla="*/ 0 60000 65536"/>
                <a:gd name="T8" fmla="*/ 0 60000 65536"/>
                <a:gd name="T9" fmla="*/ 0 w 510"/>
                <a:gd name="T10" fmla="*/ 0 h 57"/>
                <a:gd name="T11" fmla="*/ 510 w 510"/>
                <a:gd name="T12" fmla="*/ 57 h 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0" h="57">
                  <a:moveTo>
                    <a:pt x="0" y="0"/>
                  </a:moveTo>
                  <a:cubicBezTo>
                    <a:pt x="85" y="28"/>
                    <a:pt x="170" y="57"/>
                    <a:pt x="255" y="57"/>
                  </a:cubicBezTo>
                  <a:cubicBezTo>
                    <a:pt x="340" y="57"/>
                    <a:pt x="425" y="28"/>
                    <a:pt x="51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13" name="Freeform 52"/>
            <p:cNvSpPr/>
            <p:nvPr/>
          </p:nvSpPr>
          <p:spPr bwMode="auto">
            <a:xfrm>
              <a:off x="3929" y="2897"/>
              <a:ext cx="539" cy="567"/>
            </a:xfrm>
            <a:custGeom>
              <a:avLst/>
              <a:gdLst>
                <a:gd name="T0" fmla="*/ 0 w 539"/>
                <a:gd name="T1" fmla="*/ 0 h 567"/>
                <a:gd name="T2" fmla="*/ 425 w 539"/>
                <a:gd name="T3" fmla="*/ 227 h 567"/>
                <a:gd name="T4" fmla="*/ 539 w 539"/>
                <a:gd name="T5" fmla="*/ 567 h 567"/>
                <a:gd name="T6" fmla="*/ 0 60000 65536"/>
                <a:gd name="T7" fmla="*/ 0 60000 65536"/>
                <a:gd name="T8" fmla="*/ 0 60000 65536"/>
                <a:gd name="T9" fmla="*/ 0 w 539"/>
                <a:gd name="T10" fmla="*/ 0 h 567"/>
                <a:gd name="T11" fmla="*/ 539 w 539"/>
                <a:gd name="T12" fmla="*/ 567 h 5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9" h="567">
                  <a:moveTo>
                    <a:pt x="0" y="0"/>
                  </a:moveTo>
                  <a:cubicBezTo>
                    <a:pt x="167" y="66"/>
                    <a:pt x="335" y="133"/>
                    <a:pt x="425" y="227"/>
                  </a:cubicBezTo>
                  <a:cubicBezTo>
                    <a:pt x="515" y="321"/>
                    <a:pt x="527" y="444"/>
                    <a:pt x="539" y="567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14" name="Line 53"/>
            <p:cNvSpPr>
              <a:spLocks noChangeShapeType="1"/>
            </p:cNvSpPr>
            <p:nvPr/>
          </p:nvSpPr>
          <p:spPr bwMode="auto">
            <a:xfrm>
              <a:off x="3929" y="2897"/>
              <a:ext cx="0" cy="53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15" name="Line 54"/>
            <p:cNvSpPr>
              <a:spLocks noChangeShapeType="1"/>
            </p:cNvSpPr>
            <p:nvPr/>
          </p:nvSpPr>
          <p:spPr bwMode="auto">
            <a:xfrm>
              <a:off x="3929" y="2869"/>
              <a:ext cx="53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16" name="Line 55"/>
            <p:cNvSpPr>
              <a:spLocks noChangeShapeType="1"/>
            </p:cNvSpPr>
            <p:nvPr/>
          </p:nvSpPr>
          <p:spPr bwMode="auto">
            <a:xfrm>
              <a:off x="3929" y="2897"/>
              <a:ext cx="539" cy="5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58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animBg="1"/>
      <p:bldP spid="89096" grpId="0" animBg="1"/>
      <p:bldP spid="89097" grpId="0" animBg="1"/>
      <p:bldP spid="89098" grpId="0" animBg="1"/>
      <p:bldP spid="89099" grpId="0" animBg="1"/>
      <p:bldP spid="89100" grpId="0" animBg="1"/>
      <p:bldP spid="89101" grpId="0" animBg="1"/>
      <p:bldP spid="89102" grpId="0"/>
      <p:bldP spid="8910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ChangeArrowheads="1"/>
          </p:cNvSpPr>
          <p:nvPr/>
        </p:nvSpPr>
        <p:spPr bwMode="auto">
          <a:xfrm>
            <a:off x="684213" y="1341438"/>
            <a:ext cx="7704137" cy="53245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5E2CAE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说明</a:t>
            </a:r>
            <a:r>
              <a:rPr lang="zh-CN" altLang="en-US" sz="2800" dirty="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：</a:t>
            </a:r>
            <a:endParaRPr lang="zh-CN" altLang="en-US" sz="2800" dirty="0">
              <a:solidFill>
                <a:srgbClr val="000000"/>
              </a:solidFill>
              <a:latin typeface="Tahoma" panose="020B0604030504040204" pitchFamily="34" charset="0"/>
              <a:sym typeface="MT Extra" panose="05050102010205020202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1) </a:t>
            </a:r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目前为止，还没有找到简单的充要条件来判断哈密顿 回路的存在性。</a:t>
            </a:r>
            <a:endParaRPr lang="zh-CN" altLang="en-US" dirty="0">
              <a:solidFill>
                <a:srgbClr val="000000"/>
              </a:solidFill>
              <a:latin typeface="Tahoma" panose="020B0604030504040204" pitchFamily="34" charset="0"/>
              <a:sym typeface="MT Extra" panose="05050102010205020202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2) </a:t>
            </a:r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但已经有许多定理对其存在性给出了充分条件。</a:t>
            </a:r>
            <a:endParaRPr lang="zh-CN" altLang="en-US" dirty="0">
              <a:solidFill>
                <a:srgbClr val="000000"/>
              </a:solidFill>
              <a:latin typeface="Tahoma" panose="020B0604030504040204" pitchFamily="34" charset="0"/>
              <a:sym typeface="MT Extra" panose="05050102010205020202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3) </a:t>
            </a:r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某些性质可用来判明一个图没有哈密顿回路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如：</a:t>
            </a:r>
            <a:endParaRPr lang="zh-CN" altLang="en-US" dirty="0">
              <a:solidFill>
                <a:srgbClr val="000000"/>
              </a:solidFill>
              <a:latin typeface="Tahoma" panose="020B0604030504040204" pitchFamily="34" charset="0"/>
              <a:sym typeface="MT Extra" panose="05050102010205020202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     带有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度顶点的图没有哈密顿回路。</a:t>
            </a:r>
            <a:endParaRPr lang="zh-CN" altLang="en-US" dirty="0">
              <a:solidFill>
                <a:srgbClr val="000000"/>
              </a:solidFill>
              <a:latin typeface="Tahoma" panose="020B0604030504040204" pitchFamily="34" charset="0"/>
              <a:sym typeface="MT Extra" panose="05050102010205020202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4) </a:t>
            </a:r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若图中有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度顶点，则关联这个顶点两条边属于任何哈密顿回路。</a:t>
            </a:r>
            <a:endParaRPr lang="zh-CN" altLang="en-US" dirty="0">
              <a:solidFill>
                <a:srgbClr val="000000"/>
              </a:solidFill>
              <a:latin typeface="Tahoma" panose="020B0604030504040204" pitchFamily="34" charset="0"/>
              <a:sym typeface="MT Extra" panose="05050102010205020202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5) </a:t>
            </a:r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每个顶点只能有两条关联的边在哈密顿回路内。</a:t>
            </a:r>
            <a:endParaRPr lang="zh-CN" altLang="en-US" dirty="0">
              <a:solidFill>
                <a:srgbClr val="000000"/>
              </a:solidFill>
              <a:latin typeface="Tahoma" panose="020B0604030504040204" pitchFamily="34" charset="0"/>
              <a:sym typeface="MT Extra" panose="05050102010205020202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6) </a:t>
            </a:r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哈密顿回路不能包含更小的回路。</a:t>
            </a:r>
            <a:endParaRPr lang="zh-CN" altLang="en-US" dirty="0">
              <a:solidFill>
                <a:srgbClr val="000000"/>
              </a:solidFill>
              <a:latin typeface="Tahoma" panose="020B0604030504040204" pitchFamily="34" charset="0"/>
              <a:sym typeface="MT Extra" panose="05050102010205020202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     </a:t>
            </a:r>
            <a:endParaRPr lang="zh-CN" altLang="en-US" dirty="0">
              <a:solidFill>
                <a:srgbClr val="000000"/>
              </a:solidFill>
              <a:latin typeface="Tahoma" panose="020B0604030504040204" pitchFamily="34" charset="0"/>
              <a:sym typeface="MT Extra" panose="05050102010205020202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000000"/>
              </a:solidFill>
              <a:latin typeface="Tahoma" panose="020B0604030504040204" pitchFamily="34" charset="0"/>
              <a:sym typeface="MT Extra" panose="05050102010205020202" pitchFamily="18" charset="2"/>
            </a:endParaRPr>
          </a:p>
        </p:txBody>
      </p:sp>
      <p:sp>
        <p:nvSpPr>
          <p:cNvPr id="6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哈密顿</a:t>
            </a:r>
            <a:r>
              <a:rPr lang="zh-CN" altLang="en-US" dirty="0"/>
              <a:t>回路判定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5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5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5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5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5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5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5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道路与回路</a:t>
            </a:r>
            <a:endParaRPr lang="zh-CN" alt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道路与回路的定义和相关概念</a:t>
            </a:r>
            <a:endParaRPr lang="zh-CN" altLang="zh-CN" sz="28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道路与回路的判定方法</a:t>
            </a:r>
            <a:endParaRPr lang="zh-CN" altLang="zh-CN" sz="28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rgbClr val="FF0066"/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rgbClr val="FF0066"/>
                </a:solidFill>
                <a:latin typeface="+mn-ea"/>
                <a:ea typeface="+mn-ea"/>
              </a:rPr>
              <a:t>欧拉道路与回路</a:t>
            </a:r>
            <a:endParaRPr lang="zh-CN" altLang="zh-CN" sz="2800" b="1" dirty="0">
              <a:solidFill>
                <a:srgbClr val="FF0066"/>
              </a:solidFill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哈密顿道路与回路</a:t>
            </a:r>
            <a:endParaRPr lang="zh-CN" altLang="zh-CN" sz="2800" b="1" dirty="0"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旅行商问题与分支定界法</a:t>
            </a:r>
            <a:endParaRPr lang="zh-CN" altLang="zh-CN" sz="2800" b="1" dirty="0"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最短路径</a:t>
            </a:r>
            <a:endParaRPr lang="zh-CN" altLang="zh-CN" sz="2800" b="1" dirty="0"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关键路径</a:t>
            </a:r>
            <a:endParaRPr lang="zh-CN" altLang="zh-CN" sz="2800" b="1" dirty="0"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中国邮路</a:t>
            </a:r>
            <a:endParaRPr lang="zh-CN" altLang="en-US" sz="28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116013" y="2636838"/>
            <a:ext cx="6248400" cy="1752600"/>
            <a:chOff x="1056" y="1344"/>
            <a:chExt cx="3936" cy="1104"/>
          </a:xfrm>
        </p:grpSpPr>
        <p:grpSp>
          <p:nvGrpSpPr>
            <p:cNvPr id="3" name="Group 3"/>
            <p:cNvGrpSpPr/>
            <p:nvPr/>
          </p:nvGrpSpPr>
          <p:grpSpPr bwMode="auto">
            <a:xfrm>
              <a:off x="4080" y="1344"/>
              <a:ext cx="912" cy="912"/>
              <a:chOff x="1200" y="960"/>
              <a:chExt cx="912" cy="912"/>
            </a:xfrm>
          </p:grpSpPr>
          <p:sp>
            <p:nvSpPr>
              <p:cNvPr id="90146" name="Line 4"/>
              <p:cNvSpPr>
                <a:spLocks noChangeShapeType="1"/>
              </p:cNvSpPr>
              <p:nvPr/>
            </p:nvSpPr>
            <p:spPr bwMode="auto">
              <a:xfrm flipH="1">
                <a:off x="1296" y="1104"/>
                <a:ext cx="336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0147" name="Text Box 5"/>
              <p:cNvSpPr txBox="1">
                <a:spLocks noChangeArrowheads="1"/>
              </p:cNvSpPr>
              <p:nvPr/>
            </p:nvSpPr>
            <p:spPr bwMode="auto">
              <a:xfrm>
                <a:off x="1536" y="960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  <a:latin typeface="Times New Roman" panose="02020603050405020304" pitchFamily="18" charset="0"/>
                    <a:sym typeface="MT Extra" panose="05050102010205020202" pitchFamily="18" charset="2"/>
                  </a:rPr>
                  <a:t></a:t>
                </a:r>
                <a:endPara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sym typeface="MT Extra" panose="05050102010205020202" pitchFamily="18" charset="2"/>
                </a:endParaRPr>
              </a:p>
            </p:txBody>
          </p:sp>
          <p:sp>
            <p:nvSpPr>
              <p:cNvPr id="90148" name="Text Box 6"/>
              <p:cNvSpPr txBox="1">
                <a:spLocks noChangeArrowheads="1"/>
              </p:cNvSpPr>
              <p:nvPr/>
            </p:nvSpPr>
            <p:spPr bwMode="auto">
              <a:xfrm>
                <a:off x="1200" y="1248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  <a:latin typeface="Times New Roman" panose="02020603050405020304" pitchFamily="18" charset="0"/>
                    <a:sym typeface="MT Extra" panose="05050102010205020202" pitchFamily="18" charset="2"/>
                  </a:rPr>
                  <a:t></a:t>
                </a:r>
                <a:endPara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sym typeface="MT Extra" panose="05050102010205020202" pitchFamily="18" charset="2"/>
                </a:endParaRPr>
              </a:p>
            </p:txBody>
          </p:sp>
          <p:sp>
            <p:nvSpPr>
              <p:cNvPr id="90149" name="Text Box 7"/>
              <p:cNvSpPr txBox="1">
                <a:spLocks noChangeArrowheads="1"/>
              </p:cNvSpPr>
              <p:nvPr/>
            </p:nvSpPr>
            <p:spPr bwMode="auto">
              <a:xfrm>
                <a:off x="1824" y="1248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  <a:latin typeface="Times New Roman" panose="02020603050405020304" pitchFamily="18" charset="0"/>
                    <a:sym typeface="MT Extra" panose="05050102010205020202" pitchFamily="18" charset="2"/>
                  </a:rPr>
                  <a:t></a:t>
                </a:r>
                <a:endPara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sym typeface="MT Extra" panose="05050102010205020202" pitchFamily="18" charset="2"/>
                </a:endParaRPr>
              </a:p>
            </p:txBody>
          </p:sp>
          <p:sp>
            <p:nvSpPr>
              <p:cNvPr id="90150" name="Text Box 8"/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  <a:latin typeface="Times New Roman" panose="02020603050405020304" pitchFamily="18" charset="0"/>
                    <a:sym typeface="MT Extra" panose="05050102010205020202" pitchFamily="18" charset="2"/>
                  </a:rPr>
                  <a:t></a:t>
                </a:r>
                <a:endPara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sym typeface="MT Extra" panose="05050102010205020202" pitchFamily="18" charset="2"/>
                </a:endParaRPr>
              </a:p>
            </p:txBody>
          </p:sp>
          <p:sp>
            <p:nvSpPr>
              <p:cNvPr id="90151" name="Text Box 9"/>
              <p:cNvSpPr txBox="1">
                <a:spLocks noChangeArrowheads="1"/>
              </p:cNvSpPr>
              <p:nvPr/>
            </p:nvSpPr>
            <p:spPr bwMode="auto">
              <a:xfrm>
                <a:off x="1680" y="1584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  <a:latin typeface="Times New Roman" panose="02020603050405020304" pitchFamily="18" charset="0"/>
                    <a:sym typeface="MT Extra" panose="05050102010205020202" pitchFamily="18" charset="2"/>
                  </a:rPr>
                  <a:t></a:t>
                </a:r>
                <a:endPara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sym typeface="MT Extra" panose="05050102010205020202" pitchFamily="18" charset="2"/>
                </a:endParaRPr>
              </a:p>
            </p:txBody>
          </p:sp>
          <p:sp>
            <p:nvSpPr>
              <p:cNvPr id="90152" name="Line 10"/>
              <p:cNvSpPr>
                <a:spLocks noChangeShapeType="1"/>
              </p:cNvSpPr>
              <p:nvPr/>
            </p:nvSpPr>
            <p:spPr bwMode="auto">
              <a:xfrm>
                <a:off x="1296" y="1392"/>
                <a:ext cx="144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0153" name="Line 11"/>
              <p:cNvSpPr>
                <a:spLocks noChangeShapeType="1"/>
              </p:cNvSpPr>
              <p:nvPr/>
            </p:nvSpPr>
            <p:spPr bwMode="auto">
              <a:xfrm>
                <a:off x="1632" y="1104"/>
                <a:ext cx="288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0154" name="Line 12"/>
              <p:cNvSpPr>
                <a:spLocks noChangeShapeType="1"/>
              </p:cNvSpPr>
              <p:nvPr/>
            </p:nvSpPr>
            <p:spPr bwMode="auto">
              <a:xfrm flipH="1">
                <a:off x="1776" y="1392"/>
                <a:ext cx="144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0155" name="Line 13"/>
              <p:cNvSpPr>
                <a:spLocks noChangeShapeType="1"/>
              </p:cNvSpPr>
              <p:nvPr/>
            </p:nvSpPr>
            <p:spPr bwMode="auto">
              <a:xfrm>
                <a:off x="1440" y="1728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</p:grpSp>
        <p:sp>
          <p:nvSpPr>
            <p:cNvPr id="90118" name="Line 14"/>
            <p:cNvSpPr>
              <a:spLocks noChangeShapeType="1"/>
            </p:cNvSpPr>
            <p:nvPr/>
          </p:nvSpPr>
          <p:spPr bwMode="auto">
            <a:xfrm flipH="1">
              <a:off x="3168" y="168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0119" name="Text Box 15"/>
            <p:cNvSpPr txBox="1">
              <a:spLocks noChangeArrowheads="1"/>
            </p:cNvSpPr>
            <p:nvPr/>
          </p:nvSpPr>
          <p:spPr bwMode="auto">
            <a:xfrm>
              <a:off x="1104" y="144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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</p:txBody>
        </p:sp>
        <p:sp>
          <p:nvSpPr>
            <p:cNvPr id="90120" name="Text Box 16"/>
            <p:cNvSpPr txBox="1">
              <a:spLocks noChangeArrowheads="1"/>
            </p:cNvSpPr>
            <p:nvPr/>
          </p:nvSpPr>
          <p:spPr bwMode="auto">
            <a:xfrm>
              <a:off x="3072" y="15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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</p:txBody>
        </p:sp>
        <p:sp>
          <p:nvSpPr>
            <p:cNvPr id="90121" name="Text Box 17"/>
            <p:cNvSpPr txBox="1">
              <a:spLocks noChangeArrowheads="1"/>
            </p:cNvSpPr>
            <p:nvPr/>
          </p:nvSpPr>
          <p:spPr bwMode="auto">
            <a:xfrm>
              <a:off x="3600" y="15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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</p:txBody>
        </p:sp>
        <p:sp>
          <p:nvSpPr>
            <p:cNvPr id="90122" name="Text Box 18"/>
            <p:cNvSpPr txBox="1">
              <a:spLocks noChangeArrowheads="1"/>
            </p:cNvSpPr>
            <p:nvPr/>
          </p:nvSpPr>
          <p:spPr bwMode="auto">
            <a:xfrm>
              <a:off x="3072" y="18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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</p:txBody>
        </p:sp>
        <p:sp>
          <p:nvSpPr>
            <p:cNvPr id="90123" name="Text Box 19"/>
            <p:cNvSpPr txBox="1">
              <a:spLocks noChangeArrowheads="1"/>
            </p:cNvSpPr>
            <p:nvPr/>
          </p:nvSpPr>
          <p:spPr bwMode="auto">
            <a:xfrm>
              <a:off x="3600" y="18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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</p:txBody>
        </p:sp>
        <p:sp>
          <p:nvSpPr>
            <p:cNvPr id="90124" name="Line 20"/>
            <p:cNvSpPr>
              <a:spLocks noChangeShapeType="1"/>
            </p:cNvSpPr>
            <p:nvPr/>
          </p:nvSpPr>
          <p:spPr bwMode="auto">
            <a:xfrm>
              <a:off x="3168" y="1728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0125" name="Line 21"/>
            <p:cNvSpPr>
              <a:spLocks noChangeShapeType="1"/>
            </p:cNvSpPr>
            <p:nvPr/>
          </p:nvSpPr>
          <p:spPr bwMode="auto">
            <a:xfrm flipV="1">
              <a:off x="3168" y="1680"/>
              <a:ext cx="52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0126" name="Line 22"/>
            <p:cNvSpPr>
              <a:spLocks noChangeShapeType="1"/>
            </p:cNvSpPr>
            <p:nvPr/>
          </p:nvSpPr>
          <p:spPr bwMode="auto">
            <a:xfrm flipH="1">
              <a:off x="3696" y="1728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0127" name="Line 23"/>
            <p:cNvSpPr>
              <a:spLocks noChangeShapeType="1"/>
            </p:cNvSpPr>
            <p:nvPr/>
          </p:nvSpPr>
          <p:spPr bwMode="auto">
            <a:xfrm>
              <a:off x="3168" y="2016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0128" name="Text Box 24"/>
            <p:cNvSpPr txBox="1">
              <a:spLocks noChangeArrowheads="1"/>
            </p:cNvSpPr>
            <p:nvPr/>
          </p:nvSpPr>
          <p:spPr bwMode="auto">
            <a:xfrm>
              <a:off x="1104" y="182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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</p:txBody>
        </p:sp>
        <p:sp>
          <p:nvSpPr>
            <p:cNvPr id="90129" name="Text Box 25"/>
            <p:cNvSpPr txBox="1">
              <a:spLocks noChangeArrowheads="1"/>
            </p:cNvSpPr>
            <p:nvPr/>
          </p:nvSpPr>
          <p:spPr bwMode="auto">
            <a:xfrm>
              <a:off x="2208" y="144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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</p:txBody>
        </p:sp>
        <p:sp>
          <p:nvSpPr>
            <p:cNvPr id="90130" name="Text Box 26"/>
            <p:cNvSpPr txBox="1">
              <a:spLocks noChangeArrowheads="1"/>
            </p:cNvSpPr>
            <p:nvPr/>
          </p:nvSpPr>
          <p:spPr bwMode="auto">
            <a:xfrm>
              <a:off x="1920" y="182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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</p:txBody>
        </p:sp>
        <p:sp>
          <p:nvSpPr>
            <p:cNvPr id="90131" name="Text Box 27"/>
            <p:cNvSpPr txBox="1">
              <a:spLocks noChangeArrowheads="1"/>
            </p:cNvSpPr>
            <p:nvPr/>
          </p:nvSpPr>
          <p:spPr bwMode="auto">
            <a:xfrm>
              <a:off x="2448" y="182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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</p:txBody>
        </p:sp>
        <p:sp>
          <p:nvSpPr>
            <p:cNvPr id="90132" name="Line 28"/>
            <p:cNvSpPr>
              <a:spLocks noChangeShapeType="1"/>
            </p:cNvSpPr>
            <p:nvPr/>
          </p:nvSpPr>
          <p:spPr bwMode="auto">
            <a:xfrm flipH="1">
              <a:off x="2016" y="1584"/>
              <a:ext cx="288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0133" name="Line 29"/>
            <p:cNvSpPr>
              <a:spLocks noChangeShapeType="1"/>
            </p:cNvSpPr>
            <p:nvPr/>
          </p:nvSpPr>
          <p:spPr bwMode="auto">
            <a:xfrm>
              <a:off x="2304" y="1584"/>
              <a:ext cx="24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0134" name="Line 30"/>
            <p:cNvSpPr>
              <a:spLocks noChangeShapeType="1"/>
            </p:cNvSpPr>
            <p:nvPr/>
          </p:nvSpPr>
          <p:spPr bwMode="auto">
            <a:xfrm>
              <a:off x="2016" y="1968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0135" name="Line 31"/>
            <p:cNvSpPr>
              <a:spLocks noChangeShapeType="1"/>
            </p:cNvSpPr>
            <p:nvPr/>
          </p:nvSpPr>
          <p:spPr bwMode="auto">
            <a:xfrm>
              <a:off x="3168" y="1680"/>
              <a:ext cx="52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0136" name="Line 32"/>
            <p:cNvSpPr>
              <a:spLocks noChangeShapeType="1"/>
            </p:cNvSpPr>
            <p:nvPr/>
          </p:nvSpPr>
          <p:spPr bwMode="auto">
            <a:xfrm>
              <a:off x="1200" y="1584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0137" name="Line 33"/>
            <p:cNvSpPr>
              <a:spLocks noChangeShapeType="1"/>
            </p:cNvSpPr>
            <p:nvPr/>
          </p:nvSpPr>
          <p:spPr bwMode="auto">
            <a:xfrm>
              <a:off x="4176" y="1776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0138" name="Line 34"/>
            <p:cNvSpPr>
              <a:spLocks noChangeShapeType="1"/>
            </p:cNvSpPr>
            <p:nvPr/>
          </p:nvSpPr>
          <p:spPr bwMode="auto">
            <a:xfrm flipH="1">
              <a:off x="4320" y="1776"/>
              <a:ext cx="48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0139" name="Line 35"/>
            <p:cNvSpPr>
              <a:spLocks noChangeShapeType="1"/>
            </p:cNvSpPr>
            <p:nvPr/>
          </p:nvSpPr>
          <p:spPr bwMode="auto">
            <a:xfrm flipV="1">
              <a:off x="4320" y="1536"/>
              <a:ext cx="192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0140" name="Line 36"/>
            <p:cNvSpPr>
              <a:spLocks noChangeShapeType="1"/>
            </p:cNvSpPr>
            <p:nvPr/>
          </p:nvSpPr>
          <p:spPr bwMode="auto">
            <a:xfrm>
              <a:off x="4512" y="1488"/>
              <a:ext cx="144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0141" name="Line 37"/>
            <p:cNvSpPr>
              <a:spLocks noChangeShapeType="1"/>
            </p:cNvSpPr>
            <p:nvPr/>
          </p:nvSpPr>
          <p:spPr bwMode="auto">
            <a:xfrm>
              <a:off x="4176" y="1776"/>
              <a:ext cx="48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0142" name="Text Box 38"/>
            <p:cNvSpPr txBox="1">
              <a:spLocks noChangeArrowheads="1"/>
            </p:cNvSpPr>
            <p:nvPr/>
          </p:nvSpPr>
          <p:spPr bwMode="auto">
            <a:xfrm>
              <a:off x="1056" y="211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K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2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</p:txBody>
        </p:sp>
        <p:sp>
          <p:nvSpPr>
            <p:cNvPr id="90143" name="Text Box 39"/>
            <p:cNvSpPr txBox="1">
              <a:spLocks noChangeArrowheads="1"/>
            </p:cNvSpPr>
            <p:nvPr/>
          </p:nvSpPr>
          <p:spPr bwMode="auto">
            <a:xfrm>
              <a:off x="2160" y="21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K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3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</p:txBody>
        </p:sp>
        <p:sp>
          <p:nvSpPr>
            <p:cNvPr id="90144" name="Text Box 40"/>
            <p:cNvSpPr txBox="1">
              <a:spLocks noChangeArrowheads="1"/>
            </p:cNvSpPr>
            <p:nvPr/>
          </p:nvSpPr>
          <p:spPr bwMode="auto">
            <a:xfrm>
              <a:off x="3216" y="21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K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4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</p:txBody>
        </p:sp>
        <p:sp>
          <p:nvSpPr>
            <p:cNvPr id="90145" name="Text Box 41"/>
            <p:cNvSpPr txBox="1">
              <a:spLocks noChangeArrowheads="1"/>
            </p:cNvSpPr>
            <p:nvPr/>
          </p:nvSpPr>
          <p:spPr bwMode="auto">
            <a:xfrm>
              <a:off x="4368" y="21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K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5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</p:txBody>
        </p:sp>
      </p:grpSp>
      <p:sp>
        <p:nvSpPr>
          <p:cNvPr id="90115" name="Rectangle 42"/>
          <p:cNvSpPr>
            <a:spLocks noChangeArrowheads="1"/>
          </p:cNvSpPr>
          <p:nvPr/>
        </p:nvSpPr>
        <p:spPr bwMode="auto">
          <a:xfrm>
            <a:off x="684213" y="1341438"/>
            <a:ext cx="6173787" cy="1031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至少有</a:t>
            </a:r>
            <a:r>
              <a:rPr lang="en-US" altLang="zh-CN" sz="280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3</a:t>
            </a:r>
            <a:r>
              <a:rPr lang="zh-CN" altLang="en-US" sz="280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个点的完全图是</a:t>
            </a:r>
            <a:r>
              <a:rPr lang="en-US" altLang="zh-CN" sz="280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H</a:t>
            </a:r>
            <a:r>
              <a:rPr lang="zh-CN" altLang="en-US" sz="280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图</a:t>
            </a:r>
            <a:r>
              <a:rPr lang="en-US" altLang="zh-CN" sz="280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.</a:t>
            </a:r>
            <a:endParaRPr lang="en-US" altLang="zh-CN" sz="2800">
              <a:solidFill>
                <a:srgbClr val="000000"/>
              </a:solidFill>
              <a:latin typeface="Tahoma" panose="020B0604030504040204" pitchFamily="34" charset="0"/>
              <a:sym typeface="MT Extra" panose="05050102010205020202" pitchFamily="18" charset="2"/>
            </a:endParaRP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证明</a:t>
            </a:r>
            <a:r>
              <a:rPr lang="en-US" altLang="zh-CN" sz="280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:</a:t>
            </a:r>
            <a:r>
              <a:rPr lang="zh-CN" altLang="en-US" sz="280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略</a:t>
            </a: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  <a:sym typeface="MT Extra" panose="05050102010205020202" pitchFamily="18" charset="2"/>
            </a:endParaRPr>
          </a:p>
        </p:txBody>
      </p:sp>
      <p:sp>
        <p:nvSpPr>
          <p:cNvPr id="49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 descr="15-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46125" y="2484438"/>
            <a:ext cx="7697788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522288" y="1493838"/>
            <a:ext cx="65849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5E2CAE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说明下图是否是哈密顿图、半哈密顿图？</a:t>
            </a:r>
            <a:endParaRPr lang="zh-CN" altLang="en-US" sz="2800">
              <a:solidFill>
                <a:srgbClr val="5E2CAE"/>
              </a:solidFill>
              <a:latin typeface="Tahoma" panose="020B0604030504040204" pitchFamily="34" charset="0"/>
              <a:sym typeface="MT Extra" panose="05050102010205020202" pitchFamily="18" charset="2"/>
            </a:endParaRPr>
          </a:p>
        </p:txBody>
      </p:sp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1231900" y="4756150"/>
            <a:ext cx="1403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5E2CAE"/>
                </a:solidFill>
                <a:sym typeface="MT Extra" panose="05050102010205020202" pitchFamily="18" charset="2"/>
              </a:rPr>
              <a:t>哈密顿图</a:t>
            </a:r>
            <a:endParaRPr lang="zh-CN" altLang="en-US">
              <a:solidFill>
                <a:srgbClr val="5E2CAE"/>
              </a:solidFill>
              <a:sym typeface="MT Extra" panose="05050102010205020202" pitchFamily="18" charset="2"/>
            </a:endParaRPr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3167063" y="4745038"/>
            <a:ext cx="1403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5E2CAE"/>
                </a:solidFill>
                <a:sym typeface="MT Extra" panose="05050102010205020202" pitchFamily="18" charset="2"/>
              </a:rPr>
              <a:t>哈密顿图</a:t>
            </a:r>
            <a:endParaRPr lang="zh-CN" altLang="en-US">
              <a:solidFill>
                <a:srgbClr val="5E2CAE"/>
              </a:solidFill>
              <a:sym typeface="MT Extra" panose="05050102010205020202" pitchFamily="18" charset="2"/>
            </a:endParaRPr>
          </a:p>
        </p:txBody>
      </p:sp>
      <p:sp>
        <p:nvSpPr>
          <p:cNvPr id="370695" name="Rectangle 7"/>
          <p:cNvSpPr>
            <a:spLocks noChangeArrowheads="1"/>
          </p:cNvSpPr>
          <p:nvPr/>
        </p:nvSpPr>
        <p:spPr bwMode="auto">
          <a:xfrm>
            <a:off x="5057775" y="4745038"/>
            <a:ext cx="1708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5E2CAE"/>
                </a:solidFill>
                <a:sym typeface="MT Extra" panose="05050102010205020202" pitchFamily="18" charset="2"/>
              </a:rPr>
              <a:t>半哈密顿图</a:t>
            </a:r>
            <a:endParaRPr lang="zh-CN" altLang="en-US">
              <a:solidFill>
                <a:srgbClr val="5E2CAE"/>
              </a:solidFill>
              <a:sym typeface="MT Extra" panose="05050102010205020202" pitchFamily="18" charset="2"/>
            </a:endParaRPr>
          </a:p>
        </p:txBody>
      </p:sp>
      <p:sp>
        <p:nvSpPr>
          <p:cNvPr id="370696" name="Rectangle 8"/>
          <p:cNvSpPr>
            <a:spLocks noChangeArrowheads="1"/>
          </p:cNvSpPr>
          <p:nvPr/>
        </p:nvSpPr>
        <p:spPr bwMode="auto">
          <a:xfrm>
            <a:off x="7083425" y="4745038"/>
            <a:ext cx="1098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5E2CAE"/>
                </a:solidFill>
                <a:sym typeface="MT Extra" panose="05050102010205020202" pitchFamily="18" charset="2"/>
              </a:rPr>
              <a:t>都不是</a:t>
            </a:r>
            <a:endParaRPr lang="zh-CN" altLang="en-US">
              <a:solidFill>
                <a:srgbClr val="5E2CAE"/>
              </a:solidFill>
              <a:sym typeface="MT Extra" panose="05050102010205020202" pitchFamily="18" charset="2"/>
            </a:endParaRPr>
          </a:p>
        </p:txBody>
      </p:sp>
      <p:sp>
        <p:nvSpPr>
          <p:cNvPr id="14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3" grpId="0"/>
      <p:bldP spid="370694" grpId="0"/>
      <p:bldP spid="370695" grpId="0"/>
      <p:bldP spid="3706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95863" y="499426"/>
            <a:ext cx="8537575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关于下面三张图是否有哈密顿回路，下面哪个描述正确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193800" y="1909317"/>
            <a:ext cx="195451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三个都没有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4532294" y="1909317"/>
            <a:ext cx="2926787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有一张图有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193801" y="2722066"/>
            <a:ext cx="195451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有两张图有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4532294" y="2746723"/>
            <a:ext cx="306230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三张图都有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479425" y="197361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3622675" y="197361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79425" y="278064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3622675" y="2777152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10"/>
            </p:custDataLst>
          </p:nvPr>
        </p:nvSpPr>
        <p:spPr>
          <a:xfrm>
            <a:off x="7273402" y="6223000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2" name="Oval 9"/>
          <p:cNvSpPr>
            <a:spLocks noChangeArrowheads="1"/>
          </p:cNvSpPr>
          <p:nvPr/>
        </p:nvSpPr>
        <p:spPr bwMode="auto">
          <a:xfrm>
            <a:off x="961519" y="410125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Oval 10"/>
          <p:cNvSpPr>
            <a:spLocks noChangeArrowheads="1"/>
          </p:cNvSpPr>
          <p:nvPr/>
        </p:nvSpPr>
        <p:spPr bwMode="auto">
          <a:xfrm>
            <a:off x="1537781" y="453305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" name="Oval 11"/>
          <p:cNvSpPr>
            <a:spLocks noChangeArrowheads="1"/>
          </p:cNvSpPr>
          <p:nvPr/>
        </p:nvSpPr>
        <p:spPr bwMode="auto">
          <a:xfrm>
            <a:off x="2185481" y="410125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" name="Oval 12"/>
          <p:cNvSpPr>
            <a:spLocks noChangeArrowheads="1"/>
          </p:cNvSpPr>
          <p:nvPr/>
        </p:nvSpPr>
        <p:spPr bwMode="auto">
          <a:xfrm>
            <a:off x="2185481" y="4966442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Oval 13"/>
          <p:cNvSpPr>
            <a:spLocks noChangeArrowheads="1"/>
          </p:cNvSpPr>
          <p:nvPr/>
        </p:nvSpPr>
        <p:spPr bwMode="auto">
          <a:xfrm>
            <a:off x="961519" y="4966442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>
            <a:off x="1032956" y="4174279"/>
            <a:ext cx="1223963" cy="863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V="1">
            <a:off x="1032956" y="4174279"/>
            <a:ext cx="1152525" cy="863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" name="Line 20"/>
          <p:cNvSpPr>
            <a:spLocks noChangeShapeType="1"/>
          </p:cNvSpPr>
          <p:nvPr/>
        </p:nvSpPr>
        <p:spPr bwMode="auto">
          <a:xfrm>
            <a:off x="1032956" y="4174279"/>
            <a:ext cx="0" cy="863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>
            <a:off x="2256919" y="4174279"/>
            <a:ext cx="0" cy="863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6094790" y="4129829"/>
            <a:ext cx="1711325" cy="90011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" name="Line 23"/>
          <p:cNvSpPr>
            <a:spLocks noChangeShapeType="1"/>
          </p:cNvSpPr>
          <p:nvPr/>
        </p:nvSpPr>
        <p:spPr bwMode="auto">
          <a:xfrm flipV="1">
            <a:off x="6094790" y="4579092"/>
            <a:ext cx="855663" cy="450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" name="Line 24"/>
          <p:cNvSpPr>
            <a:spLocks noChangeShapeType="1"/>
          </p:cNvSpPr>
          <p:nvPr/>
        </p:nvSpPr>
        <p:spPr bwMode="auto">
          <a:xfrm>
            <a:off x="6950453" y="4579092"/>
            <a:ext cx="855662" cy="450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" name="Line 25"/>
          <p:cNvSpPr>
            <a:spLocks noChangeShapeType="1"/>
          </p:cNvSpPr>
          <p:nvPr/>
        </p:nvSpPr>
        <p:spPr bwMode="auto">
          <a:xfrm flipH="1">
            <a:off x="6590090" y="4579092"/>
            <a:ext cx="360363" cy="450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>
            <a:off x="6950453" y="4579092"/>
            <a:ext cx="314325" cy="450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" name="Line 27"/>
          <p:cNvSpPr>
            <a:spLocks noChangeShapeType="1"/>
          </p:cNvSpPr>
          <p:nvPr/>
        </p:nvSpPr>
        <p:spPr bwMode="auto">
          <a:xfrm flipH="1">
            <a:off x="6455153" y="4129829"/>
            <a:ext cx="495300" cy="6746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" name="Line 28"/>
          <p:cNvSpPr>
            <a:spLocks noChangeShapeType="1"/>
          </p:cNvSpPr>
          <p:nvPr/>
        </p:nvSpPr>
        <p:spPr bwMode="auto">
          <a:xfrm>
            <a:off x="6950453" y="4129829"/>
            <a:ext cx="539750" cy="7191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" name="Line 29"/>
          <p:cNvSpPr>
            <a:spLocks noChangeShapeType="1"/>
          </p:cNvSpPr>
          <p:nvPr/>
        </p:nvSpPr>
        <p:spPr bwMode="auto">
          <a:xfrm>
            <a:off x="6590090" y="5029942"/>
            <a:ext cx="360363" cy="4492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" name="Line 30"/>
          <p:cNvSpPr>
            <a:spLocks noChangeShapeType="1"/>
          </p:cNvSpPr>
          <p:nvPr/>
        </p:nvSpPr>
        <p:spPr bwMode="auto">
          <a:xfrm flipH="1">
            <a:off x="6950453" y="5029942"/>
            <a:ext cx="314325" cy="4492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" name="Line 31"/>
          <p:cNvSpPr>
            <a:spLocks noChangeShapeType="1"/>
          </p:cNvSpPr>
          <p:nvPr/>
        </p:nvSpPr>
        <p:spPr bwMode="auto">
          <a:xfrm>
            <a:off x="6950453" y="5479204"/>
            <a:ext cx="0" cy="4048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" name="Line 32"/>
          <p:cNvSpPr>
            <a:spLocks noChangeShapeType="1"/>
          </p:cNvSpPr>
          <p:nvPr/>
        </p:nvSpPr>
        <p:spPr bwMode="auto">
          <a:xfrm>
            <a:off x="6094790" y="5029942"/>
            <a:ext cx="855663" cy="8540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 flipH="1">
            <a:off x="6950453" y="5029942"/>
            <a:ext cx="855662" cy="8540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3" name="Rectangle 34"/>
          <p:cNvSpPr>
            <a:spLocks noChangeArrowheads="1"/>
          </p:cNvSpPr>
          <p:nvPr/>
        </p:nvSpPr>
        <p:spPr bwMode="auto">
          <a:xfrm>
            <a:off x="7445753" y="4490192"/>
            <a:ext cx="3111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7760078" y="3813917"/>
            <a:ext cx="3111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Rectangle 36"/>
          <p:cNvSpPr>
            <a:spLocks noChangeArrowheads="1"/>
          </p:cNvSpPr>
          <p:nvPr/>
        </p:nvSpPr>
        <p:spPr bwMode="auto">
          <a:xfrm>
            <a:off x="6815515" y="3769467"/>
            <a:ext cx="3111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" name="Rectangle 37"/>
          <p:cNvSpPr>
            <a:spLocks noChangeArrowheads="1"/>
          </p:cNvSpPr>
          <p:nvPr/>
        </p:nvSpPr>
        <p:spPr bwMode="auto">
          <a:xfrm>
            <a:off x="6769478" y="4309217"/>
            <a:ext cx="3111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" name="Rectangle 38"/>
          <p:cNvSpPr>
            <a:spLocks noChangeArrowheads="1"/>
          </p:cNvSpPr>
          <p:nvPr/>
        </p:nvSpPr>
        <p:spPr bwMode="auto">
          <a:xfrm>
            <a:off x="6229728" y="4490192"/>
            <a:ext cx="3111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5780465" y="4804517"/>
            <a:ext cx="3111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" name="Rectangle 40"/>
          <p:cNvSpPr>
            <a:spLocks noChangeArrowheads="1"/>
          </p:cNvSpPr>
          <p:nvPr/>
        </p:nvSpPr>
        <p:spPr bwMode="auto">
          <a:xfrm>
            <a:off x="5915403" y="3769467"/>
            <a:ext cx="3111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Rectangle 41"/>
          <p:cNvSpPr>
            <a:spLocks noChangeArrowheads="1"/>
          </p:cNvSpPr>
          <p:nvPr/>
        </p:nvSpPr>
        <p:spPr bwMode="auto">
          <a:xfrm>
            <a:off x="6364665" y="4804517"/>
            <a:ext cx="3111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Rectangle 42"/>
          <p:cNvSpPr>
            <a:spLocks noChangeArrowheads="1"/>
          </p:cNvSpPr>
          <p:nvPr/>
        </p:nvSpPr>
        <p:spPr bwMode="auto">
          <a:xfrm>
            <a:off x="6815515" y="4714029"/>
            <a:ext cx="3111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Rectangle 43"/>
          <p:cNvSpPr>
            <a:spLocks noChangeArrowheads="1"/>
          </p:cNvSpPr>
          <p:nvPr/>
        </p:nvSpPr>
        <p:spPr bwMode="auto">
          <a:xfrm>
            <a:off x="7220328" y="4939454"/>
            <a:ext cx="3111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" name="Rectangle 44"/>
          <p:cNvSpPr>
            <a:spLocks noChangeArrowheads="1"/>
          </p:cNvSpPr>
          <p:nvPr/>
        </p:nvSpPr>
        <p:spPr bwMode="auto">
          <a:xfrm>
            <a:off x="7895015" y="4804517"/>
            <a:ext cx="3111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" name="Rectangle 45"/>
          <p:cNvSpPr>
            <a:spLocks noChangeArrowheads="1"/>
          </p:cNvSpPr>
          <p:nvPr/>
        </p:nvSpPr>
        <p:spPr bwMode="auto">
          <a:xfrm>
            <a:off x="6950453" y="5253779"/>
            <a:ext cx="3111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Rectangle 46"/>
          <p:cNvSpPr>
            <a:spLocks noChangeArrowheads="1"/>
          </p:cNvSpPr>
          <p:nvPr/>
        </p:nvSpPr>
        <p:spPr bwMode="auto">
          <a:xfrm>
            <a:off x="6950453" y="5749079"/>
            <a:ext cx="3111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endParaRPr lang="en-US" altLang="zh-CN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Oval 47"/>
          <p:cNvSpPr>
            <a:spLocks noChangeArrowheads="1"/>
          </p:cNvSpPr>
          <p:nvPr/>
        </p:nvSpPr>
        <p:spPr bwMode="auto">
          <a:xfrm>
            <a:off x="6005890" y="4039342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7" name="Oval 48"/>
          <p:cNvSpPr>
            <a:spLocks noChangeArrowheads="1"/>
          </p:cNvSpPr>
          <p:nvPr/>
        </p:nvSpPr>
        <p:spPr bwMode="auto">
          <a:xfrm>
            <a:off x="6859965" y="4039342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8" name="Oval 49"/>
          <p:cNvSpPr>
            <a:spLocks noChangeArrowheads="1"/>
          </p:cNvSpPr>
          <p:nvPr/>
        </p:nvSpPr>
        <p:spPr bwMode="auto">
          <a:xfrm>
            <a:off x="6410703" y="4760067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9" name="Oval 50"/>
          <p:cNvSpPr>
            <a:spLocks noChangeArrowheads="1"/>
          </p:cNvSpPr>
          <p:nvPr/>
        </p:nvSpPr>
        <p:spPr bwMode="auto">
          <a:xfrm>
            <a:off x="7760078" y="4039342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0" name="Oval 51"/>
          <p:cNvSpPr>
            <a:spLocks noChangeArrowheads="1"/>
          </p:cNvSpPr>
          <p:nvPr/>
        </p:nvSpPr>
        <p:spPr bwMode="auto">
          <a:xfrm>
            <a:off x="6859965" y="4534642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" name="Oval 52"/>
          <p:cNvSpPr>
            <a:spLocks noChangeArrowheads="1"/>
          </p:cNvSpPr>
          <p:nvPr/>
        </p:nvSpPr>
        <p:spPr bwMode="auto">
          <a:xfrm>
            <a:off x="6005890" y="493945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2" name="Oval 53"/>
          <p:cNvSpPr>
            <a:spLocks noChangeArrowheads="1"/>
          </p:cNvSpPr>
          <p:nvPr/>
        </p:nvSpPr>
        <p:spPr bwMode="auto">
          <a:xfrm>
            <a:off x="6545640" y="498390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3" name="Oval 54"/>
          <p:cNvSpPr>
            <a:spLocks noChangeArrowheads="1"/>
          </p:cNvSpPr>
          <p:nvPr/>
        </p:nvSpPr>
        <p:spPr bwMode="auto">
          <a:xfrm>
            <a:off x="6859965" y="498390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" name="Oval 55"/>
          <p:cNvSpPr>
            <a:spLocks noChangeArrowheads="1"/>
          </p:cNvSpPr>
          <p:nvPr/>
        </p:nvSpPr>
        <p:spPr bwMode="auto">
          <a:xfrm>
            <a:off x="6859965" y="5388717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5" name="Oval 56"/>
          <p:cNvSpPr>
            <a:spLocks noChangeArrowheads="1"/>
          </p:cNvSpPr>
          <p:nvPr/>
        </p:nvSpPr>
        <p:spPr bwMode="auto">
          <a:xfrm>
            <a:off x="7715628" y="498390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6" name="Oval 57"/>
          <p:cNvSpPr>
            <a:spLocks noChangeArrowheads="1"/>
          </p:cNvSpPr>
          <p:nvPr/>
        </p:nvSpPr>
        <p:spPr bwMode="auto">
          <a:xfrm>
            <a:off x="7175878" y="493945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7" name="Oval 58"/>
          <p:cNvSpPr>
            <a:spLocks noChangeArrowheads="1"/>
          </p:cNvSpPr>
          <p:nvPr/>
        </p:nvSpPr>
        <p:spPr bwMode="auto">
          <a:xfrm>
            <a:off x="6906003" y="5795117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8" name="Oval 59"/>
          <p:cNvSpPr>
            <a:spLocks noChangeArrowheads="1"/>
          </p:cNvSpPr>
          <p:nvPr/>
        </p:nvSpPr>
        <p:spPr bwMode="auto">
          <a:xfrm>
            <a:off x="7399715" y="4760067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69" name="Group 60"/>
          <p:cNvGrpSpPr/>
          <p:nvPr/>
        </p:nvGrpSpPr>
        <p:grpSpPr bwMode="auto">
          <a:xfrm>
            <a:off x="2757805" y="3766152"/>
            <a:ext cx="2743200" cy="2057400"/>
            <a:chOff x="3504" y="1296"/>
            <a:chExt cx="1728" cy="1296"/>
          </a:xfrm>
        </p:grpSpPr>
        <p:pic>
          <p:nvPicPr>
            <p:cNvPr id="70" name="Picture 61" descr="图6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96" y="1440"/>
              <a:ext cx="1359" cy="1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" name="Text Box 62"/>
            <p:cNvSpPr txBox="1">
              <a:spLocks noChangeArrowheads="1"/>
            </p:cNvSpPr>
            <p:nvPr/>
          </p:nvSpPr>
          <p:spPr bwMode="auto">
            <a:xfrm>
              <a:off x="4416" y="1296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" name="Text Box 63"/>
            <p:cNvSpPr txBox="1">
              <a:spLocks noChangeArrowheads="1"/>
            </p:cNvSpPr>
            <p:nvPr/>
          </p:nvSpPr>
          <p:spPr bwMode="auto">
            <a:xfrm>
              <a:off x="4416" y="1632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" name="Text Box 64"/>
            <p:cNvSpPr txBox="1">
              <a:spLocks noChangeArrowheads="1"/>
            </p:cNvSpPr>
            <p:nvPr/>
          </p:nvSpPr>
          <p:spPr bwMode="auto">
            <a:xfrm>
              <a:off x="4368" y="1872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" name="Text Box 65"/>
            <p:cNvSpPr txBox="1">
              <a:spLocks noChangeArrowheads="1"/>
            </p:cNvSpPr>
            <p:nvPr/>
          </p:nvSpPr>
          <p:spPr bwMode="auto">
            <a:xfrm>
              <a:off x="3840" y="2112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" name="Text Box 66"/>
            <p:cNvSpPr txBox="1">
              <a:spLocks noChangeArrowheads="1"/>
            </p:cNvSpPr>
            <p:nvPr/>
          </p:nvSpPr>
          <p:spPr bwMode="auto">
            <a:xfrm>
              <a:off x="4560" y="2304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" name="Text Box 67"/>
            <p:cNvSpPr txBox="1">
              <a:spLocks noChangeArrowheads="1"/>
            </p:cNvSpPr>
            <p:nvPr/>
          </p:nvSpPr>
          <p:spPr bwMode="auto">
            <a:xfrm>
              <a:off x="3504" y="2256"/>
              <a:ext cx="336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f</a:t>
              </a:r>
              <a:endPara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" name="Text Box 68"/>
            <p:cNvSpPr txBox="1">
              <a:spLocks noChangeArrowheads="1"/>
            </p:cNvSpPr>
            <p:nvPr/>
          </p:nvSpPr>
          <p:spPr bwMode="auto">
            <a:xfrm>
              <a:off x="4992" y="2160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8" name="Oval 69"/>
          <p:cNvSpPr>
            <a:spLocks noChangeArrowheads="1"/>
          </p:cNvSpPr>
          <p:nvPr/>
        </p:nvSpPr>
        <p:spPr bwMode="auto">
          <a:xfrm>
            <a:off x="4018280" y="3991577"/>
            <a:ext cx="244475" cy="2238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9" name="Oval 70"/>
          <p:cNvSpPr>
            <a:spLocks noChangeArrowheads="1"/>
          </p:cNvSpPr>
          <p:nvPr/>
        </p:nvSpPr>
        <p:spPr bwMode="auto">
          <a:xfrm>
            <a:off x="3072130" y="5521927"/>
            <a:ext cx="244475" cy="2238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0" name="Oval 71"/>
          <p:cNvSpPr>
            <a:spLocks noChangeArrowheads="1"/>
          </p:cNvSpPr>
          <p:nvPr/>
        </p:nvSpPr>
        <p:spPr bwMode="auto">
          <a:xfrm>
            <a:off x="5007292" y="5521927"/>
            <a:ext cx="244475" cy="2238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1" name="Oval 72"/>
          <p:cNvSpPr>
            <a:spLocks noChangeArrowheads="1"/>
          </p:cNvSpPr>
          <p:nvPr/>
        </p:nvSpPr>
        <p:spPr bwMode="auto">
          <a:xfrm>
            <a:off x="4062730" y="4531327"/>
            <a:ext cx="244475" cy="2238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" name="Oval 73"/>
          <p:cNvSpPr>
            <a:spLocks noChangeArrowheads="1"/>
          </p:cNvSpPr>
          <p:nvPr/>
        </p:nvSpPr>
        <p:spPr bwMode="auto">
          <a:xfrm>
            <a:off x="4018280" y="4982177"/>
            <a:ext cx="244475" cy="2238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3" name="Oval 74"/>
          <p:cNvSpPr>
            <a:spLocks noChangeArrowheads="1"/>
          </p:cNvSpPr>
          <p:nvPr/>
        </p:nvSpPr>
        <p:spPr bwMode="auto">
          <a:xfrm>
            <a:off x="4511992" y="5296502"/>
            <a:ext cx="244475" cy="2238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4" name="Oval 75"/>
          <p:cNvSpPr>
            <a:spLocks noChangeArrowheads="1"/>
          </p:cNvSpPr>
          <p:nvPr/>
        </p:nvSpPr>
        <p:spPr bwMode="auto">
          <a:xfrm>
            <a:off x="3567430" y="5252052"/>
            <a:ext cx="244475" cy="2238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0" name="组合 19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9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ChangeArrowheads="1"/>
          </p:cNvSpPr>
          <p:nvPr/>
        </p:nvSpPr>
        <p:spPr bwMode="auto">
          <a:xfrm>
            <a:off x="502920" y="1318847"/>
            <a:ext cx="8342142" cy="52191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定理</a:t>
            </a:r>
            <a:r>
              <a:rPr lang="en-US" altLang="zh-CN" dirty="0">
                <a:solidFill>
                  <a:srgbClr val="FF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若图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G=&lt;V,E&gt;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有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H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回路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则对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任何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非空子集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S,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均有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  <a:sym typeface="MT Extra" panose="05050102010205020202" pitchFamily="18" charset="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(G-S)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≤|S|,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其中</a:t>
            </a:r>
            <a:r>
              <a:rPr lang="en-US" altLang="zh-CN" i="1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(G-S)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是从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中删去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中所有结点及与这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  <a:sym typeface="Symbol" panose="05050102010706020507" pitchFamily="18" charset="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些结点关联的边所得到的子图的连通分支数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.  </a:t>
            </a:r>
            <a:endParaRPr lang="en-US" altLang="zh-CN" dirty="0">
              <a:solidFill>
                <a:srgbClr val="000000"/>
              </a:solidFill>
              <a:latin typeface="Garamond" panose="02020404030301010803" pitchFamily="18" charset="0"/>
              <a:sym typeface="MT Extra" panose="05050102010205020202" pitchFamily="18" charset="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证明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设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是图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的一条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H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回路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则对于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的任何非空子集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S,</a:t>
            </a:r>
            <a:endParaRPr lang="en-US" altLang="zh-CN" dirty="0">
              <a:solidFill>
                <a:srgbClr val="000000"/>
              </a:solidFill>
              <a:latin typeface="Garamond" panose="02020404030301010803" pitchFamily="18" charset="0"/>
              <a:sym typeface="MT Extra" panose="05050102010205020202" pitchFamily="18" charset="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        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中删去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中任意一个结点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后, 则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C-v</a:t>
            </a:r>
            <a:r>
              <a:rPr lang="en-US" altLang="zh-CN" baseline="-250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仍是连通的路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, </a:t>
            </a:r>
            <a:endParaRPr lang="en-US" altLang="zh-CN" dirty="0">
              <a:solidFill>
                <a:srgbClr val="000000"/>
              </a:solidFill>
              <a:latin typeface="Garamond" panose="02020404030301010803" pitchFamily="18" charset="0"/>
              <a:sym typeface="MT Extra" panose="05050102010205020202" pitchFamily="18" charset="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        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若再删去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中的另一个结点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则</a:t>
            </a:r>
            <a:r>
              <a:rPr lang="en-US" altLang="zh-CN" i="1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(C-v</a:t>
            </a:r>
            <a:r>
              <a:rPr lang="en-US" altLang="zh-CN" baseline="-250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 -</a:t>
            </a:r>
            <a:r>
              <a:rPr lang="en-US" altLang="zh-CN" baseline="-250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 2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≤2,</a:t>
            </a:r>
            <a:endParaRPr lang="en-US" altLang="zh-CN" dirty="0">
              <a:solidFill>
                <a:srgbClr val="000000"/>
              </a:solidFill>
              <a:latin typeface="Garamond" panose="02020404030301010803" pitchFamily="18" charset="0"/>
              <a:sym typeface="Symbol" panose="05050102010706020507" pitchFamily="18" charset="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         若删去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中的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个结点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则</a:t>
            </a:r>
            <a:r>
              <a:rPr lang="en-US" altLang="zh-CN" i="1" dirty="0" err="1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p</a:t>
            </a:r>
            <a:r>
              <a:rPr lang="en-US" altLang="zh-CN" dirty="0" err="1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≤k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,</a:t>
            </a:r>
            <a:endParaRPr lang="en-US" altLang="zh-CN" dirty="0">
              <a:solidFill>
                <a:srgbClr val="000000"/>
              </a:solidFill>
              <a:latin typeface="Garamond" panose="02020404030301010803" pitchFamily="18" charset="0"/>
              <a:sym typeface="Symbol" panose="05050102010706020507" pitchFamily="18" charset="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en-US" altLang="zh-CN" i="1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          p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(C-v</a:t>
            </a:r>
            <a:r>
              <a:rPr lang="en-US" altLang="zh-CN" baseline="-250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 -</a:t>
            </a:r>
            <a:r>
              <a:rPr lang="en-US" altLang="zh-CN" baseline="-250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 2 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-...-</a:t>
            </a:r>
            <a:r>
              <a:rPr lang="en-US" altLang="zh-CN" dirty="0" err="1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≤|S| . </a:t>
            </a:r>
            <a:endParaRPr lang="en-US" altLang="zh-CN" dirty="0">
              <a:solidFill>
                <a:srgbClr val="000000"/>
              </a:solidFill>
              <a:latin typeface="Garamond" panose="02020404030301010803" pitchFamily="18" charset="0"/>
              <a:sym typeface="Symbol" panose="05050102010706020507" pitchFamily="18" charset="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        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因为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H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回路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所以它包含了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的所有结点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即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的生成子图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所以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C-S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也是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G-S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的生成子图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故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  <a:sym typeface="Symbol" panose="05050102010706020507" pitchFamily="18" charset="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i="1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(G-S)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≤ </a:t>
            </a:r>
            <a:r>
              <a:rPr lang="en-US" altLang="zh-CN" i="1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(C-S)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≤|S|.  </a:t>
            </a:r>
            <a:endParaRPr lang="en-US" altLang="zh-CN" dirty="0">
              <a:solidFill>
                <a:srgbClr val="000000"/>
              </a:solidFill>
              <a:latin typeface="Garamond" panose="02020404030301010803" pitchFamily="18" charset="0"/>
              <a:sym typeface="Symbol" panose="05050102010706020507" pitchFamily="18" charset="2"/>
            </a:endParaRPr>
          </a:p>
        </p:txBody>
      </p:sp>
      <p:sp>
        <p:nvSpPr>
          <p:cNvPr id="6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哈密顿回路判定必要条件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 autoUpdateAnimBg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476250" y="1222659"/>
            <a:ext cx="8147050" cy="10751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推论</a:t>
            </a:r>
            <a:r>
              <a:rPr lang="en-US" altLang="zh-CN" sz="2800" dirty="0">
                <a:solidFill>
                  <a:srgbClr val="FF0000"/>
                </a:solidFill>
              </a:rPr>
              <a:t>1 </a:t>
            </a:r>
            <a:r>
              <a:rPr lang="zh-CN" altLang="en-US" sz="2800" dirty="0">
                <a:solidFill>
                  <a:srgbClr val="000000"/>
                </a:solidFill>
              </a:rPr>
              <a:t>若图</a:t>
            </a:r>
            <a:r>
              <a:rPr lang="en-US" altLang="zh-CN" sz="2800" dirty="0">
                <a:solidFill>
                  <a:srgbClr val="000000"/>
                </a:solidFill>
              </a:rPr>
              <a:t>G=&lt;V,E&gt;</a:t>
            </a:r>
            <a:r>
              <a:rPr lang="zh-CN" altLang="en-US" sz="2800" dirty="0">
                <a:solidFill>
                  <a:srgbClr val="000000"/>
                </a:solidFill>
              </a:rPr>
              <a:t>有</a:t>
            </a:r>
            <a:r>
              <a:rPr lang="en-US" altLang="zh-CN" sz="2800" dirty="0">
                <a:solidFill>
                  <a:srgbClr val="000000"/>
                </a:solidFill>
              </a:rPr>
              <a:t>H-</a:t>
            </a:r>
            <a:r>
              <a:rPr lang="zh-CN" altLang="en-US" sz="2800" dirty="0">
                <a:solidFill>
                  <a:srgbClr val="000000"/>
                </a:solidFill>
              </a:rPr>
              <a:t>道路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  <a:r>
              <a:rPr lang="zh-CN" altLang="en-US" sz="2800" dirty="0">
                <a:solidFill>
                  <a:srgbClr val="000000"/>
                </a:solidFill>
              </a:rPr>
              <a:t>则对</a:t>
            </a:r>
            <a:r>
              <a:rPr lang="en-US" altLang="zh-CN" sz="2800" dirty="0">
                <a:solidFill>
                  <a:srgbClr val="000000"/>
                </a:solidFill>
              </a:rPr>
              <a:t>V</a:t>
            </a:r>
            <a:r>
              <a:rPr lang="zh-CN" altLang="en-US" sz="2800" dirty="0">
                <a:solidFill>
                  <a:srgbClr val="000000"/>
                </a:solidFill>
              </a:rPr>
              <a:t>的任何非空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000000"/>
                </a:solidFill>
              </a:rPr>
              <a:t>          子集</a:t>
            </a:r>
            <a:r>
              <a:rPr lang="en-US" altLang="zh-CN" sz="2800" dirty="0">
                <a:solidFill>
                  <a:srgbClr val="000000"/>
                </a:solidFill>
              </a:rPr>
              <a:t>S, </a:t>
            </a:r>
            <a:r>
              <a:rPr lang="zh-CN" altLang="en-US" sz="2800" dirty="0">
                <a:solidFill>
                  <a:srgbClr val="000000"/>
                </a:solidFill>
              </a:rPr>
              <a:t>均有</a:t>
            </a:r>
            <a:r>
              <a:rPr lang="en-US" altLang="zh-CN" sz="2800" i="1" dirty="0">
                <a:solidFill>
                  <a:srgbClr val="000000"/>
                </a:solidFill>
              </a:rPr>
              <a:t>p</a:t>
            </a:r>
            <a:r>
              <a:rPr lang="en-US" altLang="zh-CN" sz="2800" dirty="0">
                <a:solidFill>
                  <a:srgbClr val="000000"/>
                </a:solidFill>
              </a:rPr>
              <a:t>(G-S)≤|S|+1. 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509301" y="2489907"/>
            <a:ext cx="8351838" cy="2786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FF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证明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:  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设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P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是图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的一条起于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u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终于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v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的一条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H-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路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,</a:t>
            </a:r>
            <a:endParaRPr lang="en-US" altLang="zh-CN" sz="2600" dirty="0">
              <a:solidFill>
                <a:srgbClr val="000000"/>
              </a:solidFill>
              <a:latin typeface="Garamond" panose="02020404030301010803" pitchFamily="18" charset="0"/>
              <a:sym typeface="MT Extra" panose="05050102010205020202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           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令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G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=G+(</a:t>
            </a:r>
            <a:r>
              <a:rPr lang="en-US" altLang="zh-CN" sz="2600" dirty="0" err="1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u,v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),  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显然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G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</a:rPr>
              <a:t>是哈密顿图</a:t>
            </a:r>
            <a:endParaRPr lang="zh-CN" altLang="en-US" sz="26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</a:rPr>
              <a:t>           </a:t>
            </a:r>
            <a:r>
              <a:rPr lang="en-US" altLang="zh-CN" sz="2600" i="1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p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(G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 -S)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≤ |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S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|</a:t>
            </a:r>
            <a:endParaRPr lang="en-US" altLang="zh-CN" sz="2600" dirty="0">
              <a:solidFill>
                <a:srgbClr val="000000"/>
              </a:solidFill>
              <a:latin typeface="Garamond" panose="02020404030301010803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i="1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            p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(G -S)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= </a:t>
            </a:r>
            <a:r>
              <a:rPr lang="en-US" altLang="zh-CN" sz="2600" i="1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p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(G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 -S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-(</a:t>
            </a:r>
            <a:r>
              <a:rPr lang="en-US" altLang="zh-CN" sz="2600" dirty="0" err="1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u,v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))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≤ </a:t>
            </a:r>
            <a:r>
              <a:rPr lang="en-US" altLang="zh-CN" sz="2600" i="1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p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(G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 -S)+1</a:t>
            </a:r>
            <a:endParaRPr lang="en-US" altLang="zh-CN" sz="2600" dirty="0">
              <a:solidFill>
                <a:srgbClr val="000000"/>
              </a:solidFill>
              <a:latin typeface="Garamond" panose="02020404030301010803" pitchFamily="18" charset="0"/>
              <a:sym typeface="MT Extra" panose="05050102010205020202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           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≤ |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S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|+1</a:t>
            </a:r>
            <a:endParaRPr lang="en-US" altLang="zh-CN" sz="2600" dirty="0">
              <a:solidFill>
                <a:srgbClr val="000000"/>
              </a:solidFill>
              <a:latin typeface="Garamond" panose="02020404030301010803" pitchFamily="18" charset="0"/>
              <a:sym typeface="Symbol" panose="05050102010706020507" pitchFamily="18" charset="2"/>
            </a:endParaRPr>
          </a:p>
        </p:txBody>
      </p:sp>
      <p:sp>
        <p:nvSpPr>
          <p:cNvPr id="10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哈密顿回路判定必要条件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/>
      <p:bldP spid="33997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476250" y="1314450"/>
            <a:ext cx="74263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推论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en-US" altLang="zh-CN" sz="2800" dirty="0">
                <a:solidFill>
                  <a:srgbClr val="E8DED8"/>
                </a:solidFill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</a:rPr>
              <a:t>有割点的图不是哈密顿图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476250" y="1898650"/>
            <a:ext cx="8010525" cy="885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600" dirty="0">
                <a:solidFill>
                  <a:srgbClr val="FF0000"/>
                </a:solidFill>
                <a:sym typeface="MT Extra" panose="05050102010205020202" pitchFamily="18" charset="2"/>
              </a:rPr>
              <a:t>证明</a:t>
            </a:r>
            <a:r>
              <a:rPr lang="en-US" altLang="zh-CN" sz="2600" dirty="0">
                <a:solidFill>
                  <a:srgbClr val="000000"/>
                </a:solidFill>
                <a:sym typeface="MT Extra" panose="05050102010205020202" pitchFamily="18" charset="2"/>
              </a:rPr>
              <a:t>:  </a:t>
            </a:r>
            <a:r>
              <a:rPr lang="zh-CN" altLang="en-US" sz="2600" dirty="0">
                <a:solidFill>
                  <a:srgbClr val="000000"/>
                </a:solidFill>
              </a:rPr>
              <a:t>设</a:t>
            </a:r>
            <a:r>
              <a:rPr lang="en-US" altLang="zh-CN" sz="2600" i="1" dirty="0">
                <a:solidFill>
                  <a:srgbClr val="000000"/>
                </a:solidFill>
              </a:rPr>
              <a:t>v</a:t>
            </a:r>
            <a:r>
              <a:rPr lang="zh-CN" altLang="en-US" sz="2600" dirty="0">
                <a:solidFill>
                  <a:srgbClr val="000000"/>
                </a:solidFill>
              </a:rPr>
              <a:t>为割点</a:t>
            </a:r>
            <a:r>
              <a:rPr lang="en-US" altLang="zh-CN" sz="2600" dirty="0">
                <a:solidFill>
                  <a:srgbClr val="000000"/>
                </a:solidFill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</a:rPr>
              <a:t>则</a:t>
            </a:r>
            <a:r>
              <a:rPr lang="en-US" altLang="zh-CN" sz="2600" i="1" dirty="0">
                <a:solidFill>
                  <a:srgbClr val="000000"/>
                </a:solidFill>
              </a:rPr>
              <a:t>p</a:t>
            </a:r>
            <a:r>
              <a:rPr lang="en-US" altLang="zh-CN" sz="2600" dirty="0">
                <a:solidFill>
                  <a:srgbClr val="000000"/>
                </a:solidFill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</a:rPr>
              <a:t>G</a:t>
            </a:r>
            <a:r>
              <a:rPr lang="en-US" altLang="zh-CN" sz="2600" dirty="0" err="1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600" i="1" dirty="0" err="1">
                <a:solidFill>
                  <a:srgbClr val="000000"/>
                </a:solidFill>
              </a:rPr>
              <a:t>v</a:t>
            </a:r>
            <a:r>
              <a:rPr lang="en-US" altLang="zh-CN" sz="2600" dirty="0">
                <a:solidFill>
                  <a:srgbClr val="000000"/>
                </a:solidFill>
              </a:rPr>
              <a:t>) </a:t>
            </a:r>
            <a:r>
              <a:rPr lang="en-US" altLang="zh-CN" sz="2600" dirty="0">
                <a:solidFill>
                  <a:srgbClr val="000000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600" dirty="0">
                <a:solidFill>
                  <a:srgbClr val="000000"/>
                </a:solidFill>
              </a:rPr>
              <a:t> 2&gt;|{</a:t>
            </a:r>
            <a:r>
              <a:rPr lang="en-US" altLang="zh-CN" sz="2600" i="1" dirty="0">
                <a:solidFill>
                  <a:srgbClr val="000000"/>
                </a:solidFill>
              </a:rPr>
              <a:t>v</a:t>
            </a:r>
            <a:r>
              <a:rPr lang="en-US" altLang="zh-CN" sz="2600" dirty="0">
                <a:solidFill>
                  <a:srgbClr val="000000"/>
                </a:solidFill>
              </a:rPr>
              <a:t>}|=1. </a:t>
            </a:r>
            <a:endParaRPr lang="en-US" altLang="zh-CN" sz="2600" dirty="0">
              <a:solidFill>
                <a:srgbClr val="000000"/>
              </a:solidFill>
            </a:endParaRPr>
          </a:p>
          <a:p>
            <a:r>
              <a:rPr lang="en-US" altLang="zh-CN" sz="2600" dirty="0">
                <a:solidFill>
                  <a:srgbClr val="000000"/>
                </a:solidFill>
              </a:rPr>
              <a:t>           </a:t>
            </a:r>
            <a:r>
              <a:rPr lang="zh-CN" altLang="en-US" sz="2600" dirty="0">
                <a:solidFill>
                  <a:srgbClr val="000000"/>
                </a:solidFill>
              </a:rPr>
              <a:t>根据定理</a:t>
            </a:r>
            <a:r>
              <a:rPr lang="en-US" altLang="zh-CN" sz="2600" dirty="0">
                <a:solidFill>
                  <a:srgbClr val="000000"/>
                </a:solidFill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</a:rPr>
              <a:t>得证。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10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哈密顿回路判定必要条件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611188" y="1358900"/>
            <a:ext cx="7921625" cy="1441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E8DED8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rgbClr val="5E2CAE"/>
                </a:solidFill>
                <a:latin typeface="Times New Roman" panose="02020603050405020304" pitchFamily="18" charset="0"/>
              </a:rPr>
              <a:t>注意：定理中的条件是哈密顿图的必要条件</a:t>
            </a:r>
            <a:r>
              <a:rPr lang="en-US" altLang="zh-CN" sz="2600">
                <a:solidFill>
                  <a:srgbClr val="5E2CAE"/>
                </a:solidFill>
                <a:latin typeface="Times New Roman" panose="02020603050405020304" pitchFamily="18" charset="0"/>
              </a:rPr>
              <a:t>, </a:t>
            </a:r>
            <a:endParaRPr lang="en-US" altLang="zh-CN" sz="2600">
              <a:solidFill>
                <a:srgbClr val="5E2CAE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Clr>
                <a:srgbClr val="E8DED8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rgbClr val="5E2CAE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sz="2600">
                <a:solidFill>
                  <a:srgbClr val="5E2CAE"/>
                </a:solidFill>
                <a:latin typeface="Times New Roman" panose="02020603050405020304" pitchFamily="18" charset="0"/>
              </a:rPr>
              <a:t>但不是充分条件</a:t>
            </a:r>
            <a:r>
              <a:rPr lang="en-US" altLang="zh-CN" sz="2600">
                <a:solidFill>
                  <a:srgbClr val="5E2CAE"/>
                </a:solidFill>
                <a:latin typeface="Times New Roman" panose="02020603050405020304" pitchFamily="18" charset="0"/>
              </a:rPr>
              <a:t>.</a:t>
            </a:r>
            <a:endParaRPr lang="en-US" altLang="zh-CN" sz="2600">
              <a:solidFill>
                <a:srgbClr val="5E2CAE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E8DED8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rgbClr val="FF0000"/>
                </a:solidFill>
                <a:latin typeface="Times New Roman" panose="02020603050405020304" pitchFamily="18" charset="0"/>
              </a:rPr>
              <a:t>            </a:t>
            </a:r>
            <a:endParaRPr lang="en-US" altLang="zh-CN" sz="2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5236" name="Picture 4" descr="彼德森图"/>
          <p:cNvPicPr>
            <a:picLocks noChangeAspect="1" noChangeArrowheads="1"/>
          </p:cNvPicPr>
          <p:nvPr/>
        </p:nvPicPr>
        <p:blipFill>
          <a:blip r:embed="rId1" cstate="print"/>
          <a:srcRect l="34821"/>
          <a:stretch>
            <a:fillRect/>
          </a:stretch>
        </p:blipFill>
        <p:spPr bwMode="auto">
          <a:xfrm>
            <a:off x="2997200" y="2663825"/>
            <a:ext cx="2744788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3267075" y="5454650"/>
            <a:ext cx="21193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Tahoma" panose="020B0604030504040204" pitchFamily="34" charset="0"/>
              </a:rPr>
              <a:t>Petersen</a:t>
            </a:r>
            <a:r>
              <a:rPr lang="zh-CN" altLang="en-US" sz="2800">
                <a:solidFill>
                  <a:srgbClr val="000000"/>
                </a:solidFill>
                <a:latin typeface="Tahoma" panose="020B0604030504040204" pitchFamily="34" charset="0"/>
              </a:rPr>
              <a:t>图</a:t>
            </a: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6281738" y="5138738"/>
            <a:ext cx="2520950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3399"/>
                </a:solidFill>
              </a:rPr>
              <a:t>满足必要条件，但不是哈密顿图</a:t>
            </a:r>
            <a:endParaRPr lang="zh-CN" altLang="en-US">
              <a:solidFill>
                <a:srgbClr val="FF3399"/>
              </a:solidFill>
            </a:endParaRPr>
          </a:p>
        </p:txBody>
      </p:sp>
      <p:sp>
        <p:nvSpPr>
          <p:cNvPr id="9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哈密顿回路判定必要条件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509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此处添加题目描述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是哈密顿图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不是哈密顿图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6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0" name="Group 8"/>
          <p:cNvGrpSpPr/>
          <p:nvPr/>
        </p:nvGrpSpPr>
        <p:grpSpPr bwMode="auto">
          <a:xfrm>
            <a:off x="5427196" y="2234406"/>
            <a:ext cx="2811369" cy="2369964"/>
            <a:chOff x="2880" y="1680"/>
            <a:chExt cx="1248" cy="1013"/>
          </a:xfrm>
        </p:grpSpPr>
        <p:pic>
          <p:nvPicPr>
            <p:cNvPr id="22" name="Picture 9" descr="图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880" y="1680"/>
              <a:ext cx="1248" cy="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3360" y="2496"/>
              <a:ext cx="336" cy="197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1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509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此处添加题目描述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是哈密顿图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不是哈密顿图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6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1" name="Picture 6" descr="图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72112" y="2624930"/>
            <a:ext cx="2957513" cy="2151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1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 bwMode="auto">
          <a:xfrm>
            <a:off x="5657561" y="4027679"/>
            <a:ext cx="1905000" cy="1752600"/>
            <a:chOff x="1536" y="1680"/>
            <a:chExt cx="1200" cy="1104"/>
          </a:xfrm>
        </p:grpSpPr>
        <p:pic>
          <p:nvPicPr>
            <p:cNvPr id="96276" name="Picture 6" descr="图6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536" y="1680"/>
              <a:ext cx="1200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277" name="Text Box 7"/>
            <p:cNvSpPr txBox="1">
              <a:spLocks noChangeArrowheads="1"/>
            </p:cNvSpPr>
            <p:nvPr/>
          </p:nvSpPr>
          <p:spPr bwMode="auto">
            <a:xfrm>
              <a:off x="1968" y="2496"/>
              <a:ext cx="336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8"/>
          <p:cNvGrpSpPr/>
          <p:nvPr/>
        </p:nvGrpSpPr>
        <p:grpSpPr bwMode="auto">
          <a:xfrm>
            <a:off x="1810041" y="3814915"/>
            <a:ext cx="1981200" cy="1752600"/>
            <a:chOff x="2880" y="1680"/>
            <a:chExt cx="1248" cy="1104"/>
          </a:xfrm>
        </p:grpSpPr>
        <p:pic>
          <p:nvPicPr>
            <p:cNvPr id="96274" name="Picture 9" descr="图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80" y="1680"/>
              <a:ext cx="1248" cy="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275" name="Text Box 10"/>
            <p:cNvSpPr txBox="1">
              <a:spLocks noChangeArrowheads="1"/>
            </p:cNvSpPr>
            <p:nvPr/>
          </p:nvSpPr>
          <p:spPr bwMode="auto">
            <a:xfrm>
              <a:off x="3360" y="2496"/>
              <a:ext cx="336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2"/>
          <p:cNvGrpSpPr/>
          <p:nvPr/>
        </p:nvGrpSpPr>
        <p:grpSpPr bwMode="auto">
          <a:xfrm>
            <a:off x="6038561" y="4027679"/>
            <a:ext cx="1182688" cy="1335087"/>
            <a:chOff x="1776" y="1680"/>
            <a:chExt cx="745" cy="841"/>
          </a:xfrm>
        </p:grpSpPr>
        <p:pic>
          <p:nvPicPr>
            <p:cNvPr id="96269" name="Picture 13" descr="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76" y="2064"/>
              <a:ext cx="73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6270" name="Picture 14" descr="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12" y="2064"/>
              <a:ext cx="73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6271" name="Picture 15" descr="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064"/>
              <a:ext cx="73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6272" name="Picture 16" descr="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12" y="1680"/>
              <a:ext cx="73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6273" name="Picture 17" descr="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12" y="2448"/>
              <a:ext cx="73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18"/>
          <p:cNvGrpSpPr/>
          <p:nvPr/>
        </p:nvGrpSpPr>
        <p:grpSpPr bwMode="auto">
          <a:xfrm>
            <a:off x="2267241" y="4119715"/>
            <a:ext cx="1106488" cy="877887"/>
            <a:chOff x="3168" y="1872"/>
            <a:chExt cx="697" cy="553"/>
          </a:xfrm>
        </p:grpSpPr>
        <p:pic>
          <p:nvPicPr>
            <p:cNvPr id="96266" name="Picture 19" descr="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04" y="1872"/>
              <a:ext cx="73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6267" name="Picture 20" descr="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68" y="2352"/>
              <a:ext cx="73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6268" name="Picture 21" descr="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92" y="2352"/>
              <a:ext cx="73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6264" name="Rectangle 22"/>
          <p:cNvSpPr>
            <a:spLocks noChangeArrowheads="1"/>
          </p:cNvSpPr>
          <p:nvPr/>
        </p:nvSpPr>
        <p:spPr bwMode="auto">
          <a:xfrm>
            <a:off x="611188" y="1358900"/>
            <a:ext cx="7921625" cy="1441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E8DED8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注意：定理中的条件是哈密顿图的必要条件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Clr>
                <a:srgbClr val="E8DED8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但不是充分条件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E8DED8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</a:rPr>
              <a:t>可利用该定理判断某些图不是哈密顿图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</a:rPr>
              <a:t>.  </a:t>
            </a:r>
            <a:endParaRPr lang="en-US" altLang="zh-CN" sz="26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哈密顿回路判定必要条件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上堂课回顾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>
          <a:xfrm>
            <a:off x="638627" y="1259112"/>
            <a:ext cx="8231053" cy="443629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道路与回路的基本概念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简单、初级道路（回路）、连通、连通支、连通度、点割集、割点、边割集、桥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道路与回路判定方</a:t>
            </a:r>
            <a:r>
              <a:rPr lang="zh-CN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法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lang="en-US" altLang="zh-CN" sz="32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Warshall</a:t>
            </a:r>
            <a:r>
              <a:rPr lang="en-US" altLang="zh-CN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算法、搜索法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欧拉回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道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路判定的充要条件</a:t>
            </a:r>
            <a:endParaRPr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lang="en-US" altLang="zh-CN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endParaRPr lang="zh-CN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9599" y="4742310"/>
            <a:ext cx="8461375" cy="1932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   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无向连通图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有欧拉回路的充要条件是各顶点的度</a:t>
            </a:r>
            <a:endParaRPr lang="zh-CN" altLang="en-US" sz="26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      都是偶数</a:t>
            </a:r>
            <a:endParaRPr lang="zh-CN" altLang="en-US" sz="26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   若无向连通图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中只有两个奇顶点，</a:t>
            </a:r>
            <a:endParaRPr lang="zh-CN" altLang="en-US" sz="26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      则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存在欧拉道路</a:t>
            </a:r>
            <a:endParaRPr lang="zh-CN" altLang="en-US" sz="26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611188" y="1223963"/>
            <a:ext cx="814705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推论</a:t>
            </a:r>
            <a:r>
              <a:rPr lang="en-US" altLang="zh-CN" sz="2800" dirty="0">
                <a:solidFill>
                  <a:srgbClr val="FF0000"/>
                </a:solidFill>
              </a:rPr>
              <a:t>3 </a:t>
            </a:r>
            <a:r>
              <a:rPr lang="zh-CN" altLang="en-US" sz="2800" dirty="0">
                <a:solidFill>
                  <a:srgbClr val="000000"/>
                </a:solidFill>
              </a:rPr>
              <a:t>若图</a:t>
            </a:r>
            <a:r>
              <a:rPr lang="en-US" altLang="zh-CN" sz="2800" dirty="0">
                <a:solidFill>
                  <a:srgbClr val="000000"/>
                </a:solidFill>
              </a:rPr>
              <a:t>G=&lt;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</a:rPr>
              <a:t> ,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</a:rPr>
              <a:t> ,E&gt;</a:t>
            </a:r>
            <a:r>
              <a:rPr lang="zh-CN" altLang="en-US" sz="2800" dirty="0">
                <a:solidFill>
                  <a:srgbClr val="000000"/>
                </a:solidFill>
              </a:rPr>
              <a:t>为二分图且有哈密顿回路</a:t>
            </a:r>
            <a:r>
              <a:rPr lang="en-US" altLang="zh-CN" sz="2800" dirty="0">
                <a:solidFill>
                  <a:srgbClr val="000000"/>
                </a:solidFill>
              </a:rPr>
              <a:t>,  </a:t>
            </a:r>
            <a:endParaRPr lang="en-US" altLang="zh-CN" sz="2800" dirty="0">
              <a:solidFill>
                <a:srgbClr val="000000"/>
              </a:solidFill>
            </a:endParaRPr>
          </a:p>
          <a:p>
            <a:r>
              <a:rPr lang="en-US" altLang="zh-CN" sz="2800" dirty="0">
                <a:solidFill>
                  <a:srgbClr val="000000"/>
                </a:solidFill>
              </a:rPr>
              <a:t>           </a:t>
            </a:r>
            <a:r>
              <a:rPr lang="zh-CN" altLang="en-US" sz="2800" dirty="0">
                <a:solidFill>
                  <a:srgbClr val="000000"/>
                </a:solidFill>
              </a:rPr>
              <a:t>则</a:t>
            </a:r>
            <a:r>
              <a:rPr lang="en-US" altLang="zh-CN" sz="2800" dirty="0">
                <a:solidFill>
                  <a:srgbClr val="000000"/>
                </a:solidFill>
              </a:rPr>
              <a:t>| 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1 </a:t>
            </a:r>
            <a:r>
              <a:rPr lang="en-US" altLang="zh-CN" sz="2800" dirty="0">
                <a:solidFill>
                  <a:srgbClr val="000000"/>
                </a:solidFill>
              </a:rPr>
              <a:t>|= | 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anose="02020404030301010803" pitchFamily="18" charset="0"/>
                <a:sym typeface="MT Extra" panose="05050102010205020202" pitchFamily="18" charset="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</a:rPr>
              <a:t>|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pic>
        <p:nvPicPr>
          <p:cNvPr id="374788" name="Picture 4" descr="图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599" y="3059113"/>
            <a:ext cx="4365625" cy="254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4789" name="Text Box 5"/>
          <p:cNvSpPr txBox="1">
            <a:spLocks noChangeArrowheads="1"/>
          </p:cNvSpPr>
          <p:nvPr/>
        </p:nvSpPr>
        <p:spPr bwMode="auto">
          <a:xfrm>
            <a:off x="384174" y="4364038"/>
            <a:ext cx="4508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74790" name="Text Box 6"/>
          <p:cNvSpPr txBox="1">
            <a:spLocks noChangeArrowheads="1"/>
          </p:cNvSpPr>
          <p:nvPr/>
        </p:nvSpPr>
        <p:spPr bwMode="auto">
          <a:xfrm>
            <a:off x="2635249" y="2698750"/>
            <a:ext cx="4508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74791" name="Text Box 7"/>
          <p:cNvSpPr txBox="1">
            <a:spLocks noChangeArrowheads="1"/>
          </p:cNvSpPr>
          <p:nvPr/>
        </p:nvSpPr>
        <p:spPr bwMode="auto">
          <a:xfrm>
            <a:off x="2814637" y="5578475"/>
            <a:ext cx="4508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74792" name="Text Box 8"/>
          <p:cNvSpPr txBox="1">
            <a:spLocks noChangeArrowheads="1"/>
          </p:cNvSpPr>
          <p:nvPr/>
        </p:nvSpPr>
        <p:spPr bwMode="auto">
          <a:xfrm>
            <a:off x="3219449" y="4273550"/>
            <a:ext cx="4508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74793" name="Text Box 9"/>
          <p:cNvSpPr txBox="1">
            <a:spLocks noChangeArrowheads="1"/>
          </p:cNvSpPr>
          <p:nvPr/>
        </p:nvSpPr>
        <p:spPr bwMode="auto">
          <a:xfrm>
            <a:off x="3263899" y="3554413"/>
            <a:ext cx="4508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74794" name="Text Box 10"/>
          <p:cNvSpPr txBox="1">
            <a:spLocks noChangeArrowheads="1"/>
          </p:cNvSpPr>
          <p:nvPr/>
        </p:nvSpPr>
        <p:spPr bwMode="auto">
          <a:xfrm>
            <a:off x="1958974" y="4319588"/>
            <a:ext cx="4508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74795" name="Text Box 11"/>
          <p:cNvSpPr txBox="1">
            <a:spLocks noChangeArrowheads="1"/>
          </p:cNvSpPr>
          <p:nvPr/>
        </p:nvSpPr>
        <p:spPr bwMode="auto">
          <a:xfrm>
            <a:off x="1870074" y="3598863"/>
            <a:ext cx="4508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74796" name="Text Box 12"/>
          <p:cNvSpPr txBox="1">
            <a:spLocks noChangeArrowheads="1"/>
          </p:cNvSpPr>
          <p:nvPr/>
        </p:nvSpPr>
        <p:spPr bwMode="auto">
          <a:xfrm>
            <a:off x="4929187" y="4183063"/>
            <a:ext cx="4508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74797" name="Text Box 13"/>
          <p:cNvSpPr txBox="1">
            <a:spLocks noChangeArrowheads="1"/>
          </p:cNvSpPr>
          <p:nvPr/>
        </p:nvSpPr>
        <p:spPr bwMode="auto">
          <a:xfrm>
            <a:off x="1284287" y="4319588"/>
            <a:ext cx="4508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74798" name="Text Box 14"/>
          <p:cNvSpPr txBox="1">
            <a:spLocks noChangeArrowheads="1"/>
          </p:cNvSpPr>
          <p:nvPr/>
        </p:nvSpPr>
        <p:spPr bwMode="auto">
          <a:xfrm>
            <a:off x="2589212" y="4408488"/>
            <a:ext cx="4508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74799" name="Text Box 15"/>
          <p:cNvSpPr txBox="1">
            <a:spLocks noChangeArrowheads="1"/>
          </p:cNvSpPr>
          <p:nvPr/>
        </p:nvSpPr>
        <p:spPr bwMode="auto">
          <a:xfrm>
            <a:off x="3759199" y="4364038"/>
            <a:ext cx="4508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74800" name="Text Box 16"/>
          <p:cNvSpPr txBox="1">
            <a:spLocks noChangeArrowheads="1"/>
          </p:cNvSpPr>
          <p:nvPr/>
        </p:nvSpPr>
        <p:spPr bwMode="auto">
          <a:xfrm>
            <a:off x="3894137" y="5848350"/>
            <a:ext cx="292576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5E2CAE"/>
                </a:solidFill>
              </a:rPr>
              <a:t>没有哈密顿回路</a:t>
            </a:r>
            <a:endParaRPr lang="zh-CN" altLang="en-US" dirty="0">
              <a:solidFill>
                <a:srgbClr val="5E2CAE"/>
              </a:solidFill>
            </a:endParaRPr>
          </a:p>
        </p:txBody>
      </p:sp>
      <p:sp>
        <p:nvSpPr>
          <p:cNvPr id="19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哈密顿回路判定必要条件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9" grpId="0"/>
      <p:bldP spid="374790" grpId="0"/>
      <p:bldP spid="374791" grpId="0"/>
      <p:bldP spid="374792" grpId="0"/>
      <p:bldP spid="374793" grpId="0"/>
      <p:bldP spid="374794" grpId="0"/>
      <p:bldP spid="374795" grpId="0"/>
      <p:bldP spid="374796" grpId="0"/>
      <p:bldP spid="374797" grpId="0"/>
      <p:bldP spid="374798" grpId="0"/>
      <p:bldP spid="374799" grpId="0"/>
      <p:bldP spid="37480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522517" y="1263535"/>
            <a:ext cx="8388727" cy="5688811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1/4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国际象棋盘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(4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方格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上的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跳马问题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马是否能恰好经过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每一个方格一次后回到原处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?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解 每个方格看作一个顶点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个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顶点之间有边当且仅当马可以从一个方格跳到另一个方格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得到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阶图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如左图红边所示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取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},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 6 &gt;|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|,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见右图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由定理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图中无哈密顿回路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故问题无解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在国际象棋盘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(8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8)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上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跳马问题是否有解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? 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73765" name="Picture 5" descr="15-10"/>
          <p:cNvPicPr>
            <a:picLocks noChangeAspect="1" noChangeArrowheads="1"/>
          </p:cNvPicPr>
          <p:nvPr/>
        </p:nvPicPr>
        <p:blipFill>
          <a:blip r:embed="rId1" cstate="print"/>
          <a:srcRect r="70625" b="8347"/>
          <a:stretch>
            <a:fillRect/>
          </a:stretch>
        </p:blipFill>
        <p:spPr bwMode="auto">
          <a:xfrm>
            <a:off x="4782705" y="1215074"/>
            <a:ext cx="2050357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哈密顿回路判定必要条件</a:t>
            </a:r>
            <a:endParaRPr lang="zh-CN" altLang="en-US" dirty="0"/>
          </a:p>
        </p:txBody>
      </p:sp>
      <p:pic>
        <p:nvPicPr>
          <p:cNvPr id="6" name="Picture 5" descr="15-10"/>
          <p:cNvPicPr>
            <a:picLocks noChangeAspect="1" noChangeArrowheads="1"/>
          </p:cNvPicPr>
          <p:nvPr/>
        </p:nvPicPr>
        <p:blipFill>
          <a:blip r:embed="rId1" cstate="print"/>
          <a:srcRect l="32431" r="35136" b="8347"/>
          <a:stretch>
            <a:fillRect/>
          </a:stretch>
        </p:blipFill>
        <p:spPr bwMode="auto">
          <a:xfrm>
            <a:off x="6880168" y="1234470"/>
            <a:ext cx="2263832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3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3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3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37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37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468313" y="1341438"/>
            <a:ext cx="8496300" cy="4624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2.4.1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若简单图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任两点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u,v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恒有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  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d(u)+d(v)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≥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则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中存在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Hamilton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道路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468313" y="2565400"/>
            <a:ext cx="8137525" cy="9971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证明（思路？）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•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基本思路：构造法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哈密顿道路判定充分条件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322614" y="4849586"/>
            <a:ext cx="669472" cy="3755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992086" y="5225143"/>
            <a:ext cx="8543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846387" y="5225143"/>
            <a:ext cx="811213" cy="3109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657600" y="5225143"/>
            <a:ext cx="555171" cy="3109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4212771" y="4689825"/>
            <a:ext cx="324304" cy="5353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537075" y="3873520"/>
            <a:ext cx="0" cy="8163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2726871" y="5225144"/>
            <a:ext cx="119516" cy="7406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712165" y="3492050"/>
            <a:ext cx="3320824" cy="27638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AutoNum type="arabicParenBoth"/>
              <a:defRPr/>
            </a:pPr>
            <a:r>
              <a:rPr lang="zh-CN" altLang="en-US" sz="2800" dirty="0">
                <a:solidFill>
                  <a:srgbClr val="5E2C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连通图</a:t>
            </a:r>
            <a:endParaRPr lang="en-US" altLang="zh-CN" sz="2800" dirty="0">
              <a:solidFill>
                <a:srgbClr val="5E2CA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AutoNum type="arabicParenBoth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这条极长初级道路是回路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AutoNum type="arabicParenBoth"/>
              <a:defRPr/>
            </a:pPr>
            <a:r>
              <a:rPr lang="zh-CN" altLang="en-US" sz="2800" dirty="0">
                <a:solidFill>
                  <a:srgbClr val="5E2C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只要没结果所有结点，就必然还能扩展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1322615" y="3869840"/>
            <a:ext cx="3214460" cy="97974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468313" y="1233863"/>
            <a:ext cx="8496300" cy="4624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2.4.1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若简单图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任两点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u,v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恒有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  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d(u)+d(v)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≥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则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中存在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Hamilton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道路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468313" y="2529542"/>
            <a:ext cx="8137525" cy="3761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证明（思路？）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•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基本思路：构造法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先证是连通的 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）构造连通图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道路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反证法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不连通，则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至少有两个连通分支，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设为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，取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v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d(u)|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|-1, d(v)|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|-1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d(u)+d(v)|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|-1+ |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|-1 n-2,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矛盾。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所以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连通。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哈密顿道路判定充分条件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ChangeArrowheads="1"/>
          </p:cNvSpPr>
          <p:nvPr/>
        </p:nvSpPr>
        <p:spPr bwMode="auto">
          <a:xfrm>
            <a:off x="539750" y="1196975"/>
            <a:ext cx="8604250" cy="47212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证明（续）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）构造连通图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道路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–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设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P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的包含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l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个结点的极长初级道路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, P=(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i1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,v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i2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,…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il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，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   则与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i1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和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il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相邻的点都在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P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上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–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若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l=n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,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则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P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H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道路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–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若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l&lt;n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要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证明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中一定存在经过结点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i1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,v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i2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,…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il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的初级回路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C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假设这条初级道路不是初级回路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    设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i1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,v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ip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) ∈E(G)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，则不能有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ip-1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,v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il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) ∈E(G)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，否则删除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ip-1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,v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ip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，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    上图形成一个回路。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     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哈密顿道路判定充分条件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椭圆 1"/>
              <p:cNvSpPr/>
              <p:nvPr/>
            </p:nvSpPr>
            <p:spPr>
              <a:xfrm>
                <a:off x="1598279" y="3672968"/>
                <a:ext cx="407253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𝒊</m:t>
                          </m:r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2" name="椭圆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79" y="3672968"/>
                <a:ext cx="407253" cy="391886"/>
              </a:xfrm>
              <a:prstGeom prst="ellipse">
                <a:avLst/>
              </a:prstGeom>
              <a:blipFill rotWithShape="1">
                <a:blip r:embed="rId1"/>
                <a:stretch>
                  <a:fillRect l="-2023" t="-2139" r="-1821" b="-1889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椭圆 5"/>
              <p:cNvSpPr/>
              <p:nvPr/>
            </p:nvSpPr>
            <p:spPr>
              <a:xfrm>
                <a:off x="2526765" y="3672968"/>
                <a:ext cx="407253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𝒊</m:t>
                          </m:r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765" y="3672968"/>
                <a:ext cx="407253" cy="391886"/>
              </a:xfrm>
              <a:prstGeom prst="ellipse">
                <a:avLst/>
              </a:prstGeom>
              <a:blipFill rotWithShape="1">
                <a:blip r:embed="rId2"/>
                <a:stretch>
                  <a:fillRect l="-2052" t="-2139" r="-1793" b="-1889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椭圆 7"/>
              <p:cNvSpPr/>
              <p:nvPr/>
            </p:nvSpPr>
            <p:spPr>
              <a:xfrm>
                <a:off x="3465499" y="3672968"/>
                <a:ext cx="407253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𝒊</m:t>
                          </m:r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499" y="3672968"/>
                <a:ext cx="407253" cy="391886"/>
              </a:xfrm>
              <a:prstGeom prst="ellipse">
                <a:avLst/>
              </a:prstGeom>
              <a:blipFill rotWithShape="1">
                <a:blip r:embed="rId3"/>
                <a:stretch>
                  <a:fillRect l="-2102" t="-2139" r="-1899" b="-1889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椭圆 8"/>
              <p:cNvSpPr/>
              <p:nvPr/>
            </p:nvSpPr>
            <p:spPr>
              <a:xfrm>
                <a:off x="4575843" y="3672967"/>
                <a:ext cx="388043" cy="3918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𝒊𝒑</m:t>
                          </m:r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843" y="3672967"/>
                <a:ext cx="388043" cy="391887"/>
              </a:xfrm>
              <a:prstGeom prst="ellipse">
                <a:avLst/>
              </a:prstGeom>
              <a:blipFill rotWithShape="1">
                <a:blip r:embed="rId4"/>
                <a:stretch>
                  <a:fillRect l="-2136" t="-2139" r="-27796" b="-1889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椭圆 9"/>
              <p:cNvSpPr/>
              <p:nvPr/>
            </p:nvSpPr>
            <p:spPr>
              <a:xfrm>
                <a:off x="5495366" y="3672968"/>
                <a:ext cx="407253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𝒊𝒑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10" name="椭圆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366" y="3672968"/>
                <a:ext cx="407253" cy="391886"/>
              </a:xfrm>
              <a:prstGeom prst="ellipse">
                <a:avLst/>
              </a:prstGeom>
              <a:blipFill rotWithShape="1">
                <a:blip r:embed="rId5"/>
                <a:stretch>
                  <a:fillRect l="-2046" t="-2139" r="-1799" b="-1889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椭圆 10"/>
              <p:cNvSpPr/>
              <p:nvPr/>
            </p:nvSpPr>
            <p:spPr>
              <a:xfrm>
                <a:off x="6634656" y="3672968"/>
                <a:ext cx="407253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𝒊𝒍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11" name="椭圆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656" y="3672968"/>
                <a:ext cx="407253" cy="391886"/>
              </a:xfrm>
              <a:prstGeom prst="ellipse">
                <a:avLst/>
              </a:prstGeom>
              <a:blipFill rotWithShape="1">
                <a:blip r:embed="rId6"/>
                <a:stretch>
                  <a:fillRect l="-2070" t="-2139" r="-1930" b="-1889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/>
          <p:cNvCxnSpPr>
            <a:endCxn id="6" idx="2"/>
          </p:cNvCxnSpPr>
          <p:nvPr/>
        </p:nvCxnSpPr>
        <p:spPr>
          <a:xfrm>
            <a:off x="2005532" y="3868910"/>
            <a:ext cx="52123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934018" y="3863786"/>
            <a:ext cx="52123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872752" y="3863785"/>
            <a:ext cx="260616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307218" y="3863787"/>
            <a:ext cx="260616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385" name="Picture 1" descr="C:\Users\qinghua\AppData\Roaming\Tencent\Users\1275842678\QQ\WinTemp\RichOle\EU)`U39@``R_5P4ZA4EV)RF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053" y="3751866"/>
            <a:ext cx="138113" cy="22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接连接符 30"/>
          <p:cNvCxnSpPr/>
          <p:nvPr/>
        </p:nvCxnSpPr>
        <p:spPr>
          <a:xfrm>
            <a:off x="4963886" y="3861221"/>
            <a:ext cx="52123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913182" y="3861221"/>
            <a:ext cx="260616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347648" y="3861223"/>
            <a:ext cx="260616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1" descr="C:\Users\qinghua\AppData\Roaming\Tencent\Users\1275842678\QQ\WinTemp\RichOle\EU)`U39@``R_5P4ZA4EV)RF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3" y="3749302"/>
            <a:ext cx="138113" cy="22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任意多边形 34"/>
          <p:cNvSpPr/>
          <p:nvPr/>
        </p:nvSpPr>
        <p:spPr>
          <a:xfrm>
            <a:off x="1876425" y="3390844"/>
            <a:ext cx="3733800" cy="276281"/>
          </a:xfrm>
          <a:custGeom>
            <a:avLst/>
            <a:gdLst>
              <a:gd name="connsiteX0" fmla="*/ 0 w 3733800"/>
              <a:gd name="connsiteY0" fmla="*/ 257231 h 276281"/>
              <a:gd name="connsiteX1" fmla="*/ 1933575 w 3733800"/>
              <a:gd name="connsiteY1" fmla="*/ 56 h 276281"/>
              <a:gd name="connsiteX2" fmla="*/ 3733800 w 3733800"/>
              <a:gd name="connsiteY2" fmla="*/ 276281 h 27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800" h="276281">
                <a:moveTo>
                  <a:pt x="0" y="257231"/>
                </a:moveTo>
                <a:cubicBezTo>
                  <a:pt x="655637" y="127056"/>
                  <a:pt x="1311275" y="-3119"/>
                  <a:pt x="1933575" y="56"/>
                </a:cubicBezTo>
                <a:cubicBezTo>
                  <a:pt x="2555875" y="3231"/>
                  <a:pt x="3144837" y="139756"/>
                  <a:pt x="3733800" y="276281"/>
                </a:cubicBez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4781550" y="4086225"/>
            <a:ext cx="2009775" cy="276281"/>
          </a:xfrm>
          <a:custGeom>
            <a:avLst/>
            <a:gdLst>
              <a:gd name="connsiteX0" fmla="*/ 0 w 2009775"/>
              <a:gd name="connsiteY0" fmla="*/ 19050 h 276281"/>
              <a:gd name="connsiteX1" fmla="*/ 1028700 w 2009775"/>
              <a:gd name="connsiteY1" fmla="*/ 276225 h 276281"/>
              <a:gd name="connsiteX2" fmla="*/ 2009775 w 2009775"/>
              <a:gd name="connsiteY2" fmla="*/ 0 h 27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9775" h="276281">
                <a:moveTo>
                  <a:pt x="0" y="19050"/>
                </a:moveTo>
                <a:cubicBezTo>
                  <a:pt x="346869" y="149225"/>
                  <a:pt x="693738" y="279400"/>
                  <a:pt x="1028700" y="276225"/>
                </a:cubicBezTo>
                <a:cubicBezTo>
                  <a:pt x="1363662" y="273050"/>
                  <a:pt x="1686718" y="136525"/>
                  <a:pt x="2009775" y="0"/>
                </a:cubicBez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87648" y="5446562"/>
            <a:ext cx="7427022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设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d(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i1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)=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k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则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d(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il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)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≤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l-k-1</a:t>
            </a:r>
            <a:r>
              <a:rPr kumimoji="1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，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则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d(v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i1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)+d(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il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)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≤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 l-1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&lt;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 n-1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，与已知矛盾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     因此存在回路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C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ChangeArrowheads="1"/>
          </p:cNvSpPr>
          <p:nvPr/>
        </p:nvSpPr>
        <p:spPr bwMode="auto">
          <a:xfrm>
            <a:off x="539750" y="1196975"/>
            <a:ext cx="8604250" cy="3216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证明（续）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）构造连通图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道路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设C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i1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i2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,…v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il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,v</a:t>
            </a:r>
            <a:r>
              <a:rPr kumimoji="1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i1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由于G连通，故存在C之外的结点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与C中的某点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iq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相邻</a:t>
            </a:r>
            <a:endParaRPr kumimoji="1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可构造长为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l+1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的初级道路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P=(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,v</a:t>
            </a:r>
            <a:r>
              <a:rPr kumimoji="1" lang="en-US" alt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iq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,v</a:t>
            </a:r>
            <a:r>
              <a:rPr kumimoji="1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iq+1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,,…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il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,v</a:t>
            </a:r>
            <a:r>
              <a:rPr kumimoji="1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i1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…v</a:t>
            </a:r>
            <a:r>
              <a:rPr kumimoji="1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iq-1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</a:t>
            </a:r>
            <a:endParaRPr kumimoji="1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如此构造直到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=n</a:t>
            </a:r>
            <a:endParaRPr kumimoji="1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因此存在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P为H道路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7860" name="AutoShape 4"/>
          <p:cNvSpPr>
            <a:spLocks noChangeArrowheads="1"/>
          </p:cNvSpPr>
          <p:nvPr/>
        </p:nvSpPr>
        <p:spPr bwMode="auto">
          <a:xfrm>
            <a:off x="5111750" y="3968750"/>
            <a:ext cx="3105150" cy="811213"/>
          </a:xfrm>
          <a:prstGeom prst="cloudCallout">
            <a:avLst>
              <a:gd name="adj1" fmla="val -86296"/>
              <a:gd name="adj2" fmla="val -15958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扩大路径法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哈密顿道路判定充分条件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468313" y="1268413"/>
            <a:ext cx="8496300" cy="4624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推论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2.4.1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若简单图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中任两点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u,v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恒有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d(u)+d(v)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≥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中存在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Hamilton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回路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884" name="Rectangle 4"/>
          <p:cNvSpPr>
            <a:spLocks noChangeArrowheads="1"/>
          </p:cNvSpPr>
          <p:nvPr/>
        </p:nvSpPr>
        <p:spPr bwMode="auto">
          <a:xfrm>
            <a:off x="468313" y="2276475"/>
            <a:ext cx="8137525" cy="2687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证明                                     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由定理可知，G中存在哈密顿道路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H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，设H为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v</a:t>
            </a:r>
            <a:r>
              <a:rPr kumimoji="1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1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,v</a:t>
            </a:r>
            <a:r>
              <a:rPr kumimoji="1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2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,…,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v</a:t>
            </a:r>
            <a:r>
              <a:rPr kumimoji="1" lang="en-US" alt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n</a:t>
            </a:r>
            <a:endParaRPr kumimoji="1" lang="en-US" altLang="en-US" sz="2400" b="1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假设不存在H回路</a:t>
            </a:r>
            <a:endParaRPr kumimoji="1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设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d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(v</a:t>
            </a:r>
            <a:r>
              <a:rPr kumimoji="1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1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)=k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,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则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d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(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v</a:t>
            </a:r>
            <a:r>
              <a:rPr kumimoji="1" lang="en-US" alt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n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)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≤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n-k-1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 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原因见定理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2.4.1)</a:t>
            </a:r>
            <a:endParaRPr kumimoji="1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则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d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(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v</a:t>
            </a:r>
            <a:r>
              <a:rPr kumimoji="1" lang="en-US" alt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n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)+d(v</a:t>
            </a:r>
            <a:r>
              <a:rPr kumimoji="1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1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)&lt;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n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，与已知矛盾</a:t>
            </a:r>
            <a:endParaRPr kumimoji="1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因此存在初级回路C，即H回路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378885" name="Rectangle 5"/>
          <p:cNvSpPr>
            <a:spLocks noChangeArrowheads="1"/>
          </p:cNvSpPr>
          <p:nvPr/>
        </p:nvSpPr>
        <p:spPr bwMode="auto">
          <a:xfrm>
            <a:off x="395288" y="5084763"/>
            <a:ext cx="8748712" cy="9787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推论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2.4.2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若简单图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中每个结点的度都大于等于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n/2,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中存在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Hamilton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回路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。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（又叫狄拉克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Dirac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定理）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6300789" y="2276475"/>
            <a:ext cx="28432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又叫奥尔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Ore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定理）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887" name="AutoShape 7"/>
          <p:cNvSpPr>
            <a:spLocks noChangeArrowheads="1"/>
          </p:cNvSpPr>
          <p:nvPr/>
        </p:nvSpPr>
        <p:spPr bwMode="auto">
          <a:xfrm>
            <a:off x="5868785" y="3933825"/>
            <a:ext cx="3275215" cy="792163"/>
          </a:xfrm>
          <a:prstGeom prst="wedgeEllipseCallout">
            <a:avLst>
              <a:gd name="adj1" fmla="val -30736"/>
              <a:gd name="adj2" fmla="val 1009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都是充分条件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哈密顿道路判定充分条件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8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8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8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5" grpId="0"/>
      <p:bldP spid="37888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7" name="Rectangle 3"/>
          <p:cNvSpPr>
            <a:spLocks noChangeArrowheads="1"/>
          </p:cNvSpPr>
          <p:nvPr/>
        </p:nvSpPr>
        <p:spPr bwMode="auto">
          <a:xfrm>
            <a:off x="468313" y="1268413"/>
            <a:ext cx="8496300" cy="4624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注意这是充分条件，不是必要条件 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有些图有哈密顿回路，但既不满足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Dirac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定理，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也不满足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Ore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定理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829755" y="3792284"/>
            <a:ext cx="1600200" cy="1577975"/>
            <a:chOff x="2976" y="2126"/>
            <a:chExt cx="1008" cy="994"/>
          </a:xfrm>
        </p:grpSpPr>
        <p:sp>
          <p:nvSpPr>
            <p:cNvPr id="103431" name="AutoShape 5"/>
            <p:cNvSpPr>
              <a:spLocks noChangeArrowheads="1"/>
            </p:cNvSpPr>
            <p:nvPr/>
          </p:nvSpPr>
          <p:spPr bwMode="auto">
            <a:xfrm>
              <a:off x="3168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32" name="AutoShape 6"/>
            <p:cNvSpPr>
              <a:spLocks noChangeArrowheads="1"/>
            </p:cNvSpPr>
            <p:nvPr/>
          </p:nvSpPr>
          <p:spPr bwMode="auto">
            <a:xfrm>
              <a:off x="369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33" name="AutoShape 7"/>
            <p:cNvSpPr>
              <a:spLocks noChangeArrowheads="1"/>
            </p:cNvSpPr>
            <p:nvPr/>
          </p:nvSpPr>
          <p:spPr bwMode="auto">
            <a:xfrm>
              <a:off x="2976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34" name="AutoShape 8"/>
            <p:cNvSpPr>
              <a:spLocks noChangeArrowheads="1"/>
            </p:cNvSpPr>
            <p:nvPr/>
          </p:nvSpPr>
          <p:spPr bwMode="auto">
            <a:xfrm>
              <a:off x="3888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35" name="AutoShape 9"/>
            <p:cNvSpPr>
              <a:spLocks noChangeArrowheads="1"/>
            </p:cNvSpPr>
            <p:nvPr/>
          </p:nvSpPr>
          <p:spPr bwMode="auto">
            <a:xfrm>
              <a:off x="3422" y="212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03436" name="AutoShape 10"/>
            <p:cNvCxnSpPr>
              <a:cxnSpLocks noChangeShapeType="1"/>
              <a:stCxn id="103433" idx="4"/>
              <a:endCxn id="103431" idx="1"/>
            </p:cNvCxnSpPr>
            <p:nvPr/>
          </p:nvCxnSpPr>
          <p:spPr bwMode="auto">
            <a:xfrm>
              <a:off x="3024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</p:spPr>
        </p:cxnSp>
        <p:cxnSp>
          <p:nvCxnSpPr>
            <p:cNvPr id="103437" name="AutoShape 11"/>
            <p:cNvCxnSpPr>
              <a:cxnSpLocks noChangeShapeType="1"/>
              <a:stCxn id="103431" idx="6"/>
              <a:endCxn id="103432" idx="2"/>
            </p:cNvCxnSpPr>
            <p:nvPr/>
          </p:nvCxnSpPr>
          <p:spPr bwMode="auto">
            <a:xfrm>
              <a:off x="3264" y="3072"/>
              <a:ext cx="43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</p:spPr>
        </p:cxnSp>
        <p:cxnSp>
          <p:nvCxnSpPr>
            <p:cNvPr id="103438" name="AutoShape 12"/>
            <p:cNvCxnSpPr>
              <a:cxnSpLocks noChangeShapeType="1"/>
              <a:stCxn id="103432" idx="7"/>
              <a:endCxn id="103434" idx="4"/>
            </p:cNvCxnSpPr>
            <p:nvPr/>
          </p:nvCxnSpPr>
          <p:spPr bwMode="auto">
            <a:xfrm flipV="1">
              <a:off x="3778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</p:spPr>
        </p:cxnSp>
        <p:cxnSp>
          <p:nvCxnSpPr>
            <p:cNvPr id="103439" name="AutoShape 13"/>
            <p:cNvCxnSpPr>
              <a:cxnSpLocks noChangeShapeType="1"/>
              <a:stCxn id="103434" idx="1"/>
              <a:endCxn id="103435" idx="5"/>
            </p:cNvCxnSpPr>
            <p:nvPr/>
          </p:nvCxnSpPr>
          <p:spPr bwMode="auto">
            <a:xfrm flipH="1" flipV="1">
              <a:off x="3504" y="2208"/>
              <a:ext cx="398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</p:spPr>
        </p:cxnSp>
        <p:cxnSp>
          <p:nvCxnSpPr>
            <p:cNvPr id="103440" name="AutoShape 14"/>
            <p:cNvCxnSpPr>
              <a:cxnSpLocks noChangeShapeType="1"/>
              <a:stCxn id="103433" idx="7"/>
              <a:endCxn id="103435" idx="3"/>
            </p:cNvCxnSpPr>
            <p:nvPr/>
          </p:nvCxnSpPr>
          <p:spPr bwMode="auto">
            <a:xfrm flipV="1">
              <a:off x="3058" y="2208"/>
              <a:ext cx="378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</p:spPr>
        </p:cxnSp>
      </p:grpSp>
      <p:pic>
        <p:nvPicPr>
          <p:cNvPr id="379920" name="Picture 16" descr="15-9(1)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365371" y="3163634"/>
            <a:ext cx="2663825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哈密顿道路判定充分条件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ChangeArrowheads="1"/>
          </p:cNvSpPr>
          <p:nvPr/>
        </p:nvSpPr>
        <p:spPr bwMode="auto">
          <a:xfrm>
            <a:off x="611188" y="1268413"/>
            <a:ext cx="7848600" cy="475297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某次国际会议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人参加，已知每人至少与其余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人中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人有共同语言，问服务员能否将他们安排在同一张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圆桌就座，使得每个人都能与两边的人交谈？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作无向图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=&lt;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其中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={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为与会者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={(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|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u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与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有共同语言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且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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}.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为简单图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根据条件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于是，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)+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由定理可知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为哈密顿图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服务员在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中找一条哈密顿回路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，按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中相邻关系安排座位即可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哈密顿道路判定充分条件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0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611188" y="1268413"/>
            <a:ext cx="7848600" cy="475297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n&gt;2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）个人中，设任意两人合在一起能认识其余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个人，则他们可以站成一排，使相邻者相识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根据题意，任意两个结点</a:t>
            </a:r>
            <a:r>
              <a:rPr kumimoji="1" lang="en-US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合在一起能认识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其余n-2个人，即有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d(</a:t>
            </a:r>
            <a:r>
              <a:rPr kumimoji="1" lang="en-US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)+d(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≥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n-2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kumimoji="1" lang="en-US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认识，则有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d(</a:t>
            </a:r>
            <a:r>
              <a:rPr kumimoji="1" lang="en-US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)+d(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≥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kumimoji="1" lang="en-US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不认识，因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每个人至少认识一个人，设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任一个</a:t>
            </a:r>
            <a:r>
              <a:rPr kumimoji="1" lang="en-US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认识的人为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必认识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否则</a:t>
            </a:r>
            <a:r>
              <a:rPr kumimoji="1" lang="en-US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合起来不认识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，与已知矛盾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</a:t>
            </a:r>
            <a:r>
              <a:rPr kumimoji="1" lang="en-US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同时认识其余的人中的至少一个人，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即有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d(</a:t>
            </a:r>
            <a:r>
              <a:rPr kumimoji="1" lang="en-US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)+d(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≥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哈密顿道路判定充分条件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1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300"/>
                                        <p:tgtEl>
                                          <p:spTgt spid="381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1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1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1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81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1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19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611188" y="1341438"/>
            <a:ext cx="8135937" cy="31416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如图，给定一个由</a:t>
            </a:r>
            <a:r>
              <a:rPr lang="en-US" altLang="zh-CN" sz="2800">
                <a:solidFill>
                  <a:srgbClr val="000000"/>
                </a:solidFill>
                <a:cs typeface="Times New Roman" panose="02020603050405020304" pitchFamily="18" charset="0"/>
              </a:rPr>
              <a:t>16</a:t>
            </a:r>
            <a:r>
              <a:rPr lang="zh-CN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条线段构成的图形，证明不能引一条折线与每一线段恰好相交一次</a:t>
            </a:r>
            <a:r>
              <a:rPr lang="zh-CN" altLang="en-US" sz="28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（折线可以是不封闭和自由相交的，但它的顶点不在给定的线段上，而边也不通过线段的公共端点）</a:t>
            </a:r>
            <a:endParaRPr lang="zh-CN" altLang="en-US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</a:pPr>
            <a:endParaRPr lang="zh-CN" altLang="en-US" sz="2800">
              <a:solidFill>
                <a:srgbClr val="000000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</a:pPr>
            <a:endParaRPr lang="en-US" altLang="zh-CN" sz="2800">
              <a:solidFill>
                <a:srgbClr val="000000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auto">
          <a:xfrm>
            <a:off x="2771775" y="3644900"/>
            <a:ext cx="1295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>
            <a:off x="4356100" y="3644900"/>
            <a:ext cx="1368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2700338" y="3789363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4211638" y="3789363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5867400" y="3789363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2771775" y="4797425"/>
            <a:ext cx="504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>
            <a:off x="3563938" y="4797425"/>
            <a:ext cx="504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>
            <a:off x="4427538" y="4797425"/>
            <a:ext cx="504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>
            <a:off x="5219700" y="4797425"/>
            <a:ext cx="504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>
            <a:off x="2700338" y="4941888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>
            <a:off x="3419475" y="4941888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5867400" y="4941888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>
            <a:off x="2771775" y="5949950"/>
            <a:ext cx="504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>
            <a:off x="3563938" y="5949950"/>
            <a:ext cx="14398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4770" name="Line 18"/>
          <p:cNvSpPr>
            <a:spLocks noChangeShapeType="1"/>
          </p:cNvSpPr>
          <p:nvPr/>
        </p:nvSpPr>
        <p:spPr bwMode="auto">
          <a:xfrm>
            <a:off x="5219700" y="5949950"/>
            <a:ext cx="504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>
            <a:off x="5076825" y="4941888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课堂讨论题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468313" y="1268413"/>
            <a:ext cx="8496300" cy="4624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引理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2.4.1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简单图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是不相邻结点，满足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d(v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)+d(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≥n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存在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回路的充要条件是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G+(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回路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468313" y="2276475"/>
            <a:ext cx="8137525" cy="3481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证明                                     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 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必要性显然</a:t>
            </a:r>
            <a:endParaRPr kumimoji="1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充分性：假设G不存在H回路</a:t>
            </a:r>
            <a:endParaRPr kumimoji="1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G+(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的H回路定有边经过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)，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删去此边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G中存在以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为端点的H道路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根据假设，有d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(v</a:t>
            </a:r>
            <a:r>
              <a:rPr kumimoji="1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)+d(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en-US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&lt;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n，与已知矛盾</a:t>
            </a:r>
            <a:endParaRPr kumimoji="1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因此充分性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满足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2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2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2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2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2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2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522288" y="1268413"/>
            <a:ext cx="8147050" cy="155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2.4.2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闭合图：若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和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是简单图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的不相邻结点，满足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d(v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)+d(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j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 ≥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，则令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G’=G+(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重复上述过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程，直到不再有这样的结点对。最终得到的图称为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闭合图，记为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C(G)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4" name="AutoShape 4"/>
          <p:cNvSpPr>
            <a:spLocks noChangeAspect="1" noChangeArrowheads="1" noTextEdit="1"/>
          </p:cNvSpPr>
          <p:nvPr/>
        </p:nvSpPr>
        <p:spPr bwMode="auto">
          <a:xfrm>
            <a:off x="1909763" y="2871788"/>
            <a:ext cx="4392612" cy="1330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3281363" y="2979738"/>
            <a:ext cx="1323975" cy="1120775"/>
            <a:chOff x="2071" y="1774"/>
            <a:chExt cx="834" cy="706"/>
          </a:xfrm>
        </p:grpSpPr>
        <p:sp>
          <p:nvSpPr>
            <p:cNvPr id="107660" name="Freeform 6"/>
            <p:cNvSpPr/>
            <p:nvPr/>
          </p:nvSpPr>
          <p:spPr bwMode="auto">
            <a:xfrm>
              <a:off x="2303" y="1798"/>
              <a:ext cx="575" cy="2"/>
            </a:xfrm>
            <a:custGeom>
              <a:avLst/>
              <a:gdLst>
                <a:gd name="T0" fmla="*/ 575 w 575"/>
                <a:gd name="T1" fmla="*/ 0 h 2"/>
                <a:gd name="T2" fmla="*/ 286 w 575"/>
                <a:gd name="T3" fmla="*/ 2 h 2"/>
                <a:gd name="T4" fmla="*/ 0 w 575"/>
                <a:gd name="T5" fmla="*/ 0 h 2"/>
                <a:gd name="T6" fmla="*/ 0 w 575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5"/>
                <a:gd name="T13" fmla="*/ 0 h 2"/>
                <a:gd name="T14" fmla="*/ 575 w 57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5" h="2">
                  <a:moveTo>
                    <a:pt x="575" y="0"/>
                  </a:moveTo>
                  <a:lnTo>
                    <a:pt x="286" y="2"/>
                  </a:lnTo>
                  <a:lnTo>
                    <a:pt x="0" y="0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61" name="Freeform 7"/>
            <p:cNvSpPr/>
            <p:nvPr/>
          </p:nvSpPr>
          <p:spPr bwMode="auto">
            <a:xfrm>
              <a:off x="2878" y="1798"/>
              <a:ext cx="1" cy="656"/>
            </a:xfrm>
            <a:custGeom>
              <a:avLst/>
              <a:gdLst>
                <a:gd name="T0" fmla="*/ 0 w 1"/>
                <a:gd name="T1" fmla="*/ 0 h 656"/>
                <a:gd name="T2" fmla="*/ 1 w 1"/>
                <a:gd name="T3" fmla="*/ 330 h 656"/>
                <a:gd name="T4" fmla="*/ 0 w 1"/>
                <a:gd name="T5" fmla="*/ 656 h 656"/>
                <a:gd name="T6" fmla="*/ 0 w 1"/>
                <a:gd name="T7" fmla="*/ 656 h 6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656"/>
                <a:gd name="T14" fmla="*/ 1 w 1"/>
                <a:gd name="T15" fmla="*/ 656 h 6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656">
                  <a:moveTo>
                    <a:pt x="0" y="0"/>
                  </a:moveTo>
                  <a:lnTo>
                    <a:pt x="1" y="330"/>
                  </a:lnTo>
                  <a:lnTo>
                    <a:pt x="0" y="65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62" name="Freeform 8"/>
            <p:cNvSpPr/>
            <p:nvPr/>
          </p:nvSpPr>
          <p:spPr bwMode="auto">
            <a:xfrm>
              <a:off x="2303" y="1798"/>
              <a:ext cx="1" cy="652"/>
            </a:xfrm>
            <a:custGeom>
              <a:avLst/>
              <a:gdLst>
                <a:gd name="T0" fmla="*/ 0 w 1"/>
                <a:gd name="T1" fmla="*/ 0 h 652"/>
                <a:gd name="T2" fmla="*/ 1 w 1"/>
                <a:gd name="T3" fmla="*/ 328 h 652"/>
                <a:gd name="T4" fmla="*/ 0 w 1"/>
                <a:gd name="T5" fmla="*/ 652 h 652"/>
                <a:gd name="T6" fmla="*/ 0 w 1"/>
                <a:gd name="T7" fmla="*/ 652 h 6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652"/>
                <a:gd name="T14" fmla="*/ 1 w 1"/>
                <a:gd name="T15" fmla="*/ 652 h 6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652">
                  <a:moveTo>
                    <a:pt x="0" y="0"/>
                  </a:moveTo>
                  <a:lnTo>
                    <a:pt x="1" y="328"/>
                  </a:lnTo>
                  <a:lnTo>
                    <a:pt x="0" y="65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63" name="Freeform 9"/>
            <p:cNvSpPr/>
            <p:nvPr/>
          </p:nvSpPr>
          <p:spPr bwMode="auto">
            <a:xfrm>
              <a:off x="2303" y="2450"/>
              <a:ext cx="575" cy="4"/>
            </a:xfrm>
            <a:custGeom>
              <a:avLst/>
              <a:gdLst>
                <a:gd name="T0" fmla="*/ 0 w 575"/>
                <a:gd name="T1" fmla="*/ 0 h 4"/>
                <a:gd name="T2" fmla="*/ 290 w 575"/>
                <a:gd name="T3" fmla="*/ 0 h 4"/>
                <a:gd name="T4" fmla="*/ 575 w 575"/>
                <a:gd name="T5" fmla="*/ 4 h 4"/>
                <a:gd name="T6" fmla="*/ 575 w 575"/>
                <a:gd name="T7" fmla="*/ 4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5"/>
                <a:gd name="T13" fmla="*/ 0 h 4"/>
                <a:gd name="T14" fmla="*/ 575 w 575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5" h="4">
                  <a:moveTo>
                    <a:pt x="0" y="0"/>
                  </a:moveTo>
                  <a:lnTo>
                    <a:pt x="290" y="0"/>
                  </a:lnTo>
                  <a:lnTo>
                    <a:pt x="575" y="4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64" name="Oval 10"/>
            <p:cNvSpPr>
              <a:spLocks noChangeArrowheads="1"/>
            </p:cNvSpPr>
            <p:nvPr/>
          </p:nvSpPr>
          <p:spPr bwMode="auto">
            <a:xfrm>
              <a:off x="2274" y="1774"/>
              <a:ext cx="53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65" name="Freeform 11"/>
            <p:cNvSpPr/>
            <p:nvPr/>
          </p:nvSpPr>
          <p:spPr bwMode="auto">
            <a:xfrm>
              <a:off x="2274" y="1774"/>
              <a:ext cx="53" cy="54"/>
            </a:xfrm>
            <a:custGeom>
              <a:avLst/>
              <a:gdLst>
                <a:gd name="T0" fmla="*/ 53 w 53"/>
                <a:gd name="T1" fmla="*/ 28 h 54"/>
                <a:gd name="T2" fmla="*/ 27 w 53"/>
                <a:gd name="T3" fmla="*/ 0 h 54"/>
                <a:gd name="T4" fmla="*/ 0 w 53"/>
                <a:gd name="T5" fmla="*/ 28 h 54"/>
                <a:gd name="T6" fmla="*/ 27 w 53"/>
                <a:gd name="T7" fmla="*/ 54 h 54"/>
                <a:gd name="T8" fmla="*/ 53 w 53"/>
                <a:gd name="T9" fmla="*/ 28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54"/>
                <a:gd name="T17" fmla="*/ 53 w 5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54">
                  <a:moveTo>
                    <a:pt x="53" y="28"/>
                  </a:move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1" y="54"/>
                    <a:pt x="53" y="42"/>
                    <a:pt x="53" y="28"/>
                  </a:cubicBez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66" name="Freeform 12"/>
            <p:cNvSpPr/>
            <p:nvPr/>
          </p:nvSpPr>
          <p:spPr bwMode="auto">
            <a:xfrm>
              <a:off x="2071" y="2095"/>
              <a:ext cx="171" cy="75"/>
            </a:xfrm>
            <a:custGeom>
              <a:avLst/>
              <a:gdLst>
                <a:gd name="T0" fmla="*/ 0 w 171"/>
                <a:gd name="T1" fmla="*/ 15 h 75"/>
                <a:gd name="T2" fmla="*/ 134 w 171"/>
                <a:gd name="T3" fmla="*/ 15 h 75"/>
                <a:gd name="T4" fmla="*/ 134 w 171"/>
                <a:gd name="T5" fmla="*/ 0 h 75"/>
                <a:gd name="T6" fmla="*/ 171 w 171"/>
                <a:gd name="T7" fmla="*/ 38 h 75"/>
                <a:gd name="T8" fmla="*/ 134 w 171"/>
                <a:gd name="T9" fmla="*/ 75 h 75"/>
                <a:gd name="T10" fmla="*/ 134 w 171"/>
                <a:gd name="T11" fmla="*/ 60 h 75"/>
                <a:gd name="T12" fmla="*/ 0 w 171"/>
                <a:gd name="T13" fmla="*/ 60 h 75"/>
                <a:gd name="T14" fmla="*/ 0 w 171"/>
                <a:gd name="T15" fmla="*/ 15 h 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1"/>
                <a:gd name="T25" fmla="*/ 0 h 75"/>
                <a:gd name="T26" fmla="*/ 171 w 171"/>
                <a:gd name="T27" fmla="*/ 75 h 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1" h="75">
                  <a:moveTo>
                    <a:pt x="0" y="15"/>
                  </a:moveTo>
                  <a:lnTo>
                    <a:pt x="134" y="15"/>
                  </a:lnTo>
                  <a:lnTo>
                    <a:pt x="134" y="0"/>
                  </a:lnTo>
                  <a:lnTo>
                    <a:pt x="171" y="38"/>
                  </a:lnTo>
                  <a:lnTo>
                    <a:pt x="134" y="75"/>
                  </a:lnTo>
                  <a:lnTo>
                    <a:pt x="134" y="60"/>
                  </a:lnTo>
                  <a:lnTo>
                    <a:pt x="0" y="6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67" name="Freeform 13"/>
            <p:cNvSpPr/>
            <p:nvPr/>
          </p:nvSpPr>
          <p:spPr bwMode="auto">
            <a:xfrm>
              <a:off x="2071" y="2095"/>
              <a:ext cx="171" cy="75"/>
            </a:xfrm>
            <a:custGeom>
              <a:avLst/>
              <a:gdLst>
                <a:gd name="T0" fmla="*/ 0 w 171"/>
                <a:gd name="T1" fmla="*/ 15 h 75"/>
                <a:gd name="T2" fmla="*/ 134 w 171"/>
                <a:gd name="T3" fmla="*/ 15 h 75"/>
                <a:gd name="T4" fmla="*/ 134 w 171"/>
                <a:gd name="T5" fmla="*/ 0 h 75"/>
                <a:gd name="T6" fmla="*/ 171 w 171"/>
                <a:gd name="T7" fmla="*/ 38 h 75"/>
                <a:gd name="T8" fmla="*/ 134 w 171"/>
                <a:gd name="T9" fmla="*/ 75 h 75"/>
                <a:gd name="T10" fmla="*/ 134 w 171"/>
                <a:gd name="T11" fmla="*/ 60 h 75"/>
                <a:gd name="T12" fmla="*/ 0 w 171"/>
                <a:gd name="T13" fmla="*/ 60 h 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"/>
                <a:gd name="T22" fmla="*/ 0 h 75"/>
                <a:gd name="T23" fmla="*/ 171 w 171"/>
                <a:gd name="T24" fmla="*/ 75 h 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" h="75">
                  <a:moveTo>
                    <a:pt x="0" y="15"/>
                  </a:moveTo>
                  <a:lnTo>
                    <a:pt x="134" y="15"/>
                  </a:lnTo>
                  <a:lnTo>
                    <a:pt x="134" y="0"/>
                  </a:lnTo>
                  <a:lnTo>
                    <a:pt x="171" y="38"/>
                  </a:lnTo>
                  <a:lnTo>
                    <a:pt x="134" y="75"/>
                  </a:lnTo>
                  <a:lnTo>
                    <a:pt x="134" y="60"/>
                  </a:lnTo>
                  <a:lnTo>
                    <a:pt x="0" y="6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68" name="Freeform 14"/>
            <p:cNvSpPr/>
            <p:nvPr/>
          </p:nvSpPr>
          <p:spPr bwMode="auto">
            <a:xfrm>
              <a:off x="2308" y="1802"/>
              <a:ext cx="570" cy="648"/>
            </a:xfrm>
            <a:custGeom>
              <a:avLst/>
              <a:gdLst>
                <a:gd name="T0" fmla="*/ 0 w 570"/>
                <a:gd name="T1" fmla="*/ 648 h 648"/>
                <a:gd name="T2" fmla="*/ 288 w 570"/>
                <a:gd name="T3" fmla="*/ 323 h 648"/>
                <a:gd name="T4" fmla="*/ 570 w 570"/>
                <a:gd name="T5" fmla="*/ 0 h 648"/>
                <a:gd name="T6" fmla="*/ 570 w 570"/>
                <a:gd name="T7" fmla="*/ 0 h 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0"/>
                <a:gd name="T13" fmla="*/ 0 h 648"/>
                <a:gd name="T14" fmla="*/ 570 w 570"/>
                <a:gd name="T15" fmla="*/ 648 h 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0" h="648">
                  <a:moveTo>
                    <a:pt x="0" y="648"/>
                  </a:moveTo>
                  <a:lnTo>
                    <a:pt x="288" y="323"/>
                  </a:lnTo>
                  <a:lnTo>
                    <a:pt x="570" y="0"/>
                  </a:ln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69" name="Oval 15"/>
            <p:cNvSpPr>
              <a:spLocks noChangeArrowheads="1"/>
            </p:cNvSpPr>
            <p:nvPr/>
          </p:nvSpPr>
          <p:spPr bwMode="auto">
            <a:xfrm>
              <a:off x="2274" y="2421"/>
              <a:ext cx="53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70" name="Oval 16"/>
            <p:cNvSpPr>
              <a:spLocks noChangeArrowheads="1"/>
            </p:cNvSpPr>
            <p:nvPr/>
          </p:nvSpPr>
          <p:spPr bwMode="auto">
            <a:xfrm>
              <a:off x="2274" y="2421"/>
              <a:ext cx="53" cy="54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71" name="Oval 17"/>
            <p:cNvSpPr>
              <a:spLocks noChangeArrowheads="1"/>
            </p:cNvSpPr>
            <p:nvPr/>
          </p:nvSpPr>
          <p:spPr bwMode="auto">
            <a:xfrm>
              <a:off x="2852" y="2427"/>
              <a:ext cx="53" cy="5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72" name="Oval 18"/>
            <p:cNvSpPr>
              <a:spLocks noChangeArrowheads="1"/>
            </p:cNvSpPr>
            <p:nvPr/>
          </p:nvSpPr>
          <p:spPr bwMode="auto">
            <a:xfrm>
              <a:off x="2852" y="2427"/>
              <a:ext cx="53" cy="53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73" name="Oval 19"/>
            <p:cNvSpPr>
              <a:spLocks noChangeArrowheads="1"/>
            </p:cNvSpPr>
            <p:nvPr/>
          </p:nvSpPr>
          <p:spPr bwMode="auto">
            <a:xfrm>
              <a:off x="2852" y="1774"/>
              <a:ext cx="53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74" name="Freeform 20"/>
            <p:cNvSpPr/>
            <p:nvPr/>
          </p:nvSpPr>
          <p:spPr bwMode="auto">
            <a:xfrm>
              <a:off x="2852" y="1774"/>
              <a:ext cx="53" cy="54"/>
            </a:xfrm>
            <a:custGeom>
              <a:avLst/>
              <a:gdLst>
                <a:gd name="T0" fmla="*/ 53 w 53"/>
                <a:gd name="T1" fmla="*/ 28 h 54"/>
                <a:gd name="T2" fmla="*/ 26 w 53"/>
                <a:gd name="T3" fmla="*/ 0 h 54"/>
                <a:gd name="T4" fmla="*/ 0 w 53"/>
                <a:gd name="T5" fmla="*/ 28 h 54"/>
                <a:gd name="T6" fmla="*/ 26 w 53"/>
                <a:gd name="T7" fmla="*/ 54 h 54"/>
                <a:gd name="T8" fmla="*/ 53 w 53"/>
                <a:gd name="T9" fmla="*/ 28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54"/>
                <a:gd name="T17" fmla="*/ 53 w 5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54">
                  <a:moveTo>
                    <a:pt x="53" y="28"/>
                  </a:move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41" y="54"/>
                    <a:pt x="53" y="42"/>
                    <a:pt x="53" y="28"/>
                  </a:cubicBez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21"/>
          <p:cNvGrpSpPr/>
          <p:nvPr/>
        </p:nvGrpSpPr>
        <p:grpSpPr bwMode="auto">
          <a:xfrm>
            <a:off x="4706938" y="2979738"/>
            <a:ext cx="1316037" cy="1120775"/>
            <a:chOff x="2969" y="1774"/>
            <a:chExt cx="829" cy="706"/>
          </a:xfrm>
        </p:grpSpPr>
        <p:sp>
          <p:nvSpPr>
            <p:cNvPr id="107644" name="Freeform 22"/>
            <p:cNvSpPr/>
            <p:nvPr/>
          </p:nvSpPr>
          <p:spPr bwMode="auto">
            <a:xfrm>
              <a:off x="3199" y="1798"/>
              <a:ext cx="575" cy="2"/>
            </a:xfrm>
            <a:custGeom>
              <a:avLst/>
              <a:gdLst>
                <a:gd name="T0" fmla="*/ 575 w 575"/>
                <a:gd name="T1" fmla="*/ 0 h 2"/>
                <a:gd name="T2" fmla="*/ 285 w 575"/>
                <a:gd name="T3" fmla="*/ 2 h 2"/>
                <a:gd name="T4" fmla="*/ 0 w 575"/>
                <a:gd name="T5" fmla="*/ 0 h 2"/>
                <a:gd name="T6" fmla="*/ 0 w 575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5"/>
                <a:gd name="T13" fmla="*/ 0 h 2"/>
                <a:gd name="T14" fmla="*/ 575 w 57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5" h="2">
                  <a:moveTo>
                    <a:pt x="575" y="0"/>
                  </a:moveTo>
                  <a:lnTo>
                    <a:pt x="285" y="2"/>
                  </a:lnTo>
                  <a:lnTo>
                    <a:pt x="0" y="0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45" name="Freeform 23"/>
            <p:cNvSpPr/>
            <p:nvPr/>
          </p:nvSpPr>
          <p:spPr bwMode="auto">
            <a:xfrm>
              <a:off x="3774" y="1798"/>
              <a:ext cx="1" cy="656"/>
            </a:xfrm>
            <a:custGeom>
              <a:avLst/>
              <a:gdLst>
                <a:gd name="T0" fmla="*/ 0 w 1"/>
                <a:gd name="T1" fmla="*/ 0 h 656"/>
                <a:gd name="T2" fmla="*/ 1 w 1"/>
                <a:gd name="T3" fmla="*/ 330 h 656"/>
                <a:gd name="T4" fmla="*/ 0 w 1"/>
                <a:gd name="T5" fmla="*/ 656 h 656"/>
                <a:gd name="T6" fmla="*/ 0 w 1"/>
                <a:gd name="T7" fmla="*/ 656 h 6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656"/>
                <a:gd name="T14" fmla="*/ 1 w 1"/>
                <a:gd name="T15" fmla="*/ 656 h 6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656">
                  <a:moveTo>
                    <a:pt x="0" y="0"/>
                  </a:moveTo>
                  <a:lnTo>
                    <a:pt x="1" y="330"/>
                  </a:lnTo>
                  <a:lnTo>
                    <a:pt x="0" y="65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46" name="Freeform 24"/>
            <p:cNvSpPr/>
            <p:nvPr/>
          </p:nvSpPr>
          <p:spPr bwMode="auto">
            <a:xfrm>
              <a:off x="3199" y="1798"/>
              <a:ext cx="1" cy="652"/>
            </a:xfrm>
            <a:custGeom>
              <a:avLst/>
              <a:gdLst>
                <a:gd name="T0" fmla="*/ 0 w 1"/>
                <a:gd name="T1" fmla="*/ 0 h 652"/>
                <a:gd name="T2" fmla="*/ 1 w 1"/>
                <a:gd name="T3" fmla="*/ 328 h 652"/>
                <a:gd name="T4" fmla="*/ 0 w 1"/>
                <a:gd name="T5" fmla="*/ 652 h 652"/>
                <a:gd name="T6" fmla="*/ 0 w 1"/>
                <a:gd name="T7" fmla="*/ 652 h 6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652"/>
                <a:gd name="T14" fmla="*/ 1 w 1"/>
                <a:gd name="T15" fmla="*/ 652 h 6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652">
                  <a:moveTo>
                    <a:pt x="0" y="0"/>
                  </a:moveTo>
                  <a:lnTo>
                    <a:pt x="1" y="328"/>
                  </a:lnTo>
                  <a:lnTo>
                    <a:pt x="0" y="65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47" name="Freeform 25"/>
            <p:cNvSpPr/>
            <p:nvPr/>
          </p:nvSpPr>
          <p:spPr bwMode="auto">
            <a:xfrm>
              <a:off x="3199" y="2450"/>
              <a:ext cx="575" cy="4"/>
            </a:xfrm>
            <a:custGeom>
              <a:avLst/>
              <a:gdLst>
                <a:gd name="T0" fmla="*/ 0 w 575"/>
                <a:gd name="T1" fmla="*/ 0 h 4"/>
                <a:gd name="T2" fmla="*/ 289 w 575"/>
                <a:gd name="T3" fmla="*/ 0 h 4"/>
                <a:gd name="T4" fmla="*/ 575 w 575"/>
                <a:gd name="T5" fmla="*/ 4 h 4"/>
                <a:gd name="T6" fmla="*/ 575 w 575"/>
                <a:gd name="T7" fmla="*/ 4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5"/>
                <a:gd name="T13" fmla="*/ 0 h 4"/>
                <a:gd name="T14" fmla="*/ 575 w 575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5" h="4">
                  <a:moveTo>
                    <a:pt x="0" y="0"/>
                  </a:moveTo>
                  <a:lnTo>
                    <a:pt x="289" y="0"/>
                  </a:lnTo>
                  <a:lnTo>
                    <a:pt x="575" y="4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48" name="Freeform 26"/>
            <p:cNvSpPr/>
            <p:nvPr/>
          </p:nvSpPr>
          <p:spPr bwMode="auto">
            <a:xfrm>
              <a:off x="2969" y="2095"/>
              <a:ext cx="171" cy="75"/>
            </a:xfrm>
            <a:custGeom>
              <a:avLst/>
              <a:gdLst>
                <a:gd name="T0" fmla="*/ 0 w 171"/>
                <a:gd name="T1" fmla="*/ 15 h 75"/>
                <a:gd name="T2" fmla="*/ 134 w 171"/>
                <a:gd name="T3" fmla="*/ 15 h 75"/>
                <a:gd name="T4" fmla="*/ 134 w 171"/>
                <a:gd name="T5" fmla="*/ 0 h 75"/>
                <a:gd name="T6" fmla="*/ 171 w 171"/>
                <a:gd name="T7" fmla="*/ 38 h 75"/>
                <a:gd name="T8" fmla="*/ 134 w 171"/>
                <a:gd name="T9" fmla="*/ 75 h 75"/>
                <a:gd name="T10" fmla="*/ 134 w 171"/>
                <a:gd name="T11" fmla="*/ 60 h 75"/>
                <a:gd name="T12" fmla="*/ 0 w 171"/>
                <a:gd name="T13" fmla="*/ 60 h 75"/>
                <a:gd name="T14" fmla="*/ 0 w 171"/>
                <a:gd name="T15" fmla="*/ 15 h 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1"/>
                <a:gd name="T25" fmla="*/ 0 h 75"/>
                <a:gd name="T26" fmla="*/ 171 w 171"/>
                <a:gd name="T27" fmla="*/ 75 h 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1" h="75">
                  <a:moveTo>
                    <a:pt x="0" y="15"/>
                  </a:moveTo>
                  <a:lnTo>
                    <a:pt x="134" y="15"/>
                  </a:lnTo>
                  <a:lnTo>
                    <a:pt x="134" y="0"/>
                  </a:lnTo>
                  <a:lnTo>
                    <a:pt x="171" y="38"/>
                  </a:lnTo>
                  <a:lnTo>
                    <a:pt x="134" y="75"/>
                  </a:lnTo>
                  <a:lnTo>
                    <a:pt x="134" y="60"/>
                  </a:lnTo>
                  <a:lnTo>
                    <a:pt x="0" y="6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49" name="Freeform 27"/>
            <p:cNvSpPr/>
            <p:nvPr/>
          </p:nvSpPr>
          <p:spPr bwMode="auto">
            <a:xfrm>
              <a:off x="2969" y="2095"/>
              <a:ext cx="171" cy="75"/>
            </a:xfrm>
            <a:custGeom>
              <a:avLst/>
              <a:gdLst>
                <a:gd name="T0" fmla="*/ 0 w 171"/>
                <a:gd name="T1" fmla="*/ 15 h 75"/>
                <a:gd name="T2" fmla="*/ 134 w 171"/>
                <a:gd name="T3" fmla="*/ 15 h 75"/>
                <a:gd name="T4" fmla="*/ 134 w 171"/>
                <a:gd name="T5" fmla="*/ 0 h 75"/>
                <a:gd name="T6" fmla="*/ 171 w 171"/>
                <a:gd name="T7" fmla="*/ 38 h 75"/>
                <a:gd name="T8" fmla="*/ 134 w 171"/>
                <a:gd name="T9" fmla="*/ 75 h 75"/>
                <a:gd name="T10" fmla="*/ 134 w 171"/>
                <a:gd name="T11" fmla="*/ 60 h 75"/>
                <a:gd name="T12" fmla="*/ 0 w 171"/>
                <a:gd name="T13" fmla="*/ 60 h 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"/>
                <a:gd name="T22" fmla="*/ 0 h 75"/>
                <a:gd name="T23" fmla="*/ 171 w 171"/>
                <a:gd name="T24" fmla="*/ 75 h 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" h="75">
                  <a:moveTo>
                    <a:pt x="0" y="15"/>
                  </a:moveTo>
                  <a:lnTo>
                    <a:pt x="134" y="15"/>
                  </a:lnTo>
                  <a:lnTo>
                    <a:pt x="134" y="0"/>
                  </a:lnTo>
                  <a:lnTo>
                    <a:pt x="171" y="38"/>
                  </a:lnTo>
                  <a:lnTo>
                    <a:pt x="134" y="75"/>
                  </a:lnTo>
                  <a:lnTo>
                    <a:pt x="134" y="60"/>
                  </a:lnTo>
                  <a:lnTo>
                    <a:pt x="0" y="6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50" name="Freeform 28"/>
            <p:cNvSpPr/>
            <p:nvPr/>
          </p:nvSpPr>
          <p:spPr bwMode="auto">
            <a:xfrm>
              <a:off x="3201" y="1798"/>
              <a:ext cx="573" cy="654"/>
            </a:xfrm>
            <a:custGeom>
              <a:avLst/>
              <a:gdLst>
                <a:gd name="T0" fmla="*/ 0 w 573"/>
                <a:gd name="T1" fmla="*/ 0 h 654"/>
                <a:gd name="T2" fmla="*/ 289 w 573"/>
                <a:gd name="T3" fmla="*/ 328 h 654"/>
                <a:gd name="T4" fmla="*/ 573 w 573"/>
                <a:gd name="T5" fmla="*/ 654 h 654"/>
                <a:gd name="T6" fmla="*/ 573 w 573"/>
                <a:gd name="T7" fmla="*/ 654 h 6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3"/>
                <a:gd name="T13" fmla="*/ 0 h 654"/>
                <a:gd name="T14" fmla="*/ 573 w 573"/>
                <a:gd name="T15" fmla="*/ 654 h 6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3" h="654">
                  <a:moveTo>
                    <a:pt x="0" y="0"/>
                  </a:moveTo>
                  <a:lnTo>
                    <a:pt x="289" y="328"/>
                  </a:lnTo>
                  <a:lnTo>
                    <a:pt x="573" y="654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51" name="Freeform 29"/>
            <p:cNvSpPr/>
            <p:nvPr/>
          </p:nvSpPr>
          <p:spPr bwMode="auto">
            <a:xfrm>
              <a:off x="3199" y="1799"/>
              <a:ext cx="567" cy="649"/>
            </a:xfrm>
            <a:custGeom>
              <a:avLst/>
              <a:gdLst>
                <a:gd name="T0" fmla="*/ 567 w 567"/>
                <a:gd name="T1" fmla="*/ 0 h 649"/>
                <a:gd name="T2" fmla="*/ 281 w 567"/>
                <a:gd name="T3" fmla="*/ 326 h 649"/>
                <a:gd name="T4" fmla="*/ 0 w 567"/>
                <a:gd name="T5" fmla="*/ 649 h 649"/>
                <a:gd name="T6" fmla="*/ 0 w 567"/>
                <a:gd name="T7" fmla="*/ 649 h 6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7"/>
                <a:gd name="T13" fmla="*/ 0 h 649"/>
                <a:gd name="T14" fmla="*/ 567 w 567"/>
                <a:gd name="T15" fmla="*/ 649 h 6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7" h="649">
                  <a:moveTo>
                    <a:pt x="567" y="0"/>
                  </a:moveTo>
                  <a:lnTo>
                    <a:pt x="281" y="326"/>
                  </a:lnTo>
                  <a:lnTo>
                    <a:pt x="0" y="649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52" name="Oval 30"/>
            <p:cNvSpPr>
              <a:spLocks noChangeArrowheads="1"/>
            </p:cNvSpPr>
            <p:nvPr/>
          </p:nvSpPr>
          <p:spPr bwMode="auto">
            <a:xfrm>
              <a:off x="3172" y="1774"/>
              <a:ext cx="54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53" name="Freeform 31"/>
            <p:cNvSpPr/>
            <p:nvPr/>
          </p:nvSpPr>
          <p:spPr bwMode="auto">
            <a:xfrm>
              <a:off x="3172" y="1774"/>
              <a:ext cx="54" cy="54"/>
            </a:xfrm>
            <a:custGeom>
              <a:avLst/>
              <a:gdLst>
                <a:gd name="T0" fmla="*/ 54 w 54"/>
                <a:gd name="T1" fmla="*/ 28 h 54"/>
                <a:gd name="T2" fmla="*/ 27 w 54"/>
                <a:gd name="T3" fmla="*/ 0 h 54"/>
                <a:gd name="T4" fmla="*/ 0 w 54"/>
                <a:gd name="T5" fmla="*/ 28 h 54"/>
                <a:gd name="T6" fmla="*/ 27 w 54"/>
                <a:gd name="T7" fmla="*/ 54 h 54"/>
                <a:gd name="T8" fmla="*/ 54 w 54"/>
                <a:gd name="T9" fmla="*/ 28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54"/>
                <a:gd name="T17" fmla="*/ 54 w 54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54">
                  <a:moveTo>
                    <a:pt x="54" y="28"/>
                  </a:move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8"/>
                  </a:cubicBez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54" name="Oval 32"/>
            <p:cNvSpPr>
              <a:spLocks noChangeArrowheads="1"/>
            </p:cNvSpPr>
            <p:nvPr/>
          </p:nvSpPr>
          <p:spPr bwMode="auto">
            <a:xfrm>
              <a:off x="3172" y="2421"/>
              <a:ext cx="54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55" name="Oval 33"/>
            <p:cNvSpPr>
              <a:spLocks noChangeArrowheads="1"/>
            </p:cNvSpPr>
            <p:nvPr/>
          </p:nvSpPr>
          <p:spPr bwMode="auto">
            <a:xfrm>
              <a:off x="3172" y="2421"/>
              <a:ext cx="54" cy="54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56" name="Oval 34"/>
            <p:cNvSpPr>
              <a:spLocks noChangeArrowheads="1"/>
            </p:cNvSpPr>
            <p:nvPr/>
          </p:nvSpPr>
          <p:spPr bwMode="auto">
            <a:xfrm>
              <a:off x="3744" y="2427"/>
              <a:ext cx="54" cy="5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57" name="Oval 35"/>
            <p:cNvSpPr>
              <a:spLocks noChangeArrowheads="1"/>
            </p:cNvSpPr>
            <p:nvPr/>
          </p:nvSpPr>
          <p:spPr bwMode="auto">
            <a:xfrm>
              <a:off x="3744" y="2427"/>
              <a:ext cx="54" cy="53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58" name="Oval 36"/>
            <p:cNvSpPr>
              <a:spLocks noChangeArrowheads="1"/>
            </p:cNvSpPr>
            <p:nvPr/>
          </p:nvSpPr>
          <p:spPr bwMode="auto">
            <a:xfrm>
              <a:off x="3744" y="1774"/>
              <a:ext cx="54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59" name="Freeform 37"/>
            <p:cNvSpPr/>
            <p:nvPr/>
          </p:nvSpPr>
          <p:spPr bwMode="auto">
            <a:xfrm>
              <a:off x="3744" y="1774"/>
              <a:ext cx="54" cy="54"/>
            </a:xfrm>
            <a:custGeom>
              <a:avLst/>
              <a:gdLst>
                <a:gd name="T0" fmla="*/ 54 w 54"/>
                <a:gd name="T1" fmla="*/ 28 h 54"/>
                <a:gd name="T2" fmla="*/ 27 w 54"/>
                <a:gd name="T3" fmla="*/ 0 h 54"/>
                <a:gd name="T4" fmla="*/ 0 w 54"/>
                <a:gd name="T5" fmla="*/ 28 h 54"/>
                <a:gd name="T6" fmla="*/ 27 w 54"/>
                <a:gd name="T7" fmla="*/ 54 h 54"/>
                <a:gd name="T8" fmla="*/ 54 w 54"/>
                <a:gd name="T9" fmla="*/ 28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54"/>
                <a:gd name="T17" fmla="*/ 54 w 54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54">
                  <a:moveTo>
                    <a:pt x="54" y="28"/>
                  </a:move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8"/>
                  </a:cubicBez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38"/>
          <p:cNvGrpSpPr/>
          <p:nvPr/>
        </p:nvGrpSpPr>
        <p:grpSpPr bwMode="auto">
          <a:xfrm>
            <a:off x="2178050" y="2971800"/>
            <a:ext cx="1001713" cy="1128713"/>
            <a:chOff x="1376" y="1769"/>
            <a:chExt cx="631" cy="711"/>
          </a:xfrm>
        </p:grpSpPr>
        <p:sp>
          <p:nvSpPr>
            <p:cNvPr id="107632" name="Freeform 39"/>
            <p:cNvSpPr/>
            <p:nvPr/>
          </p:nvSpPr>
          <p:spPr bwMode="auto">
            <a:xfrm>
              <a:off x="1405" y="1798"/>
              <a:ext cx="575" cy="2"/>
            </a:xfrm>
            <a:custGeom>
              <a:avLst/>
              <a:gdLst>
                <a:gd name="T0" fmla="*/ 575 w 575"/>
                <a:gd name="T1" fmla="*/ 0 h 2"/>
                <a:gd name="T2" fmla="*/ 286 w 575"/>
                <a:gd name="T3" fmla="*/ 2 h 2"/>
                <a:gd name="T4" fmla="*/ 0 w 575"/>
                <a:gd name="T5" fmla="*/ 0 h 2"/>
                <a:gd name="T6" fmla="*/ 0 w 575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5"/>
                <a:gd name="T13" fmla="*/ 0 h 2"/>
                <a:gd name="T14" fmla="*/ 575 w 57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5" h="2">
                  <a:moveTo>
                    <a:pt x="575" y="0"/>
                  </a:moveTo>
                  <a:lnTo>
                    <a:pt x="286" y="2"/>
                  </a:lnTo>
                  <a:lnTo>
                    <a:pt x="0" y="0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33" name="Freeform 40"/>
            <p:cNvSpPr/>
            <p:nvPr/>
          </p:nvSpPr>
          <p:spPr bwMode="auto">
            <a:xfrm>
              <a:off x="1980" y="1798"/>
              <a:ext cx="1" cy="656"/>
            </a:xfrm>
            <a:custGeom>
              <a:avLst/>
              <a:gdLst>
                <a:gd name="T0" fmla="*/ 0 w 1"/>
                <a:gd name="T1" fmla="*/ 0 h 656"/>
                <a:gd name="T2" fmla="*/ 1 w 1"/>
                <a:gd name="T3" fmla="*/ 330 h 656"/>
                <a:gd name="T4" fmla="*/ 0 w 1"/>
                <a:gd name="T5" fmla="*/ 656 h 656"/>
                <a:gd name="T6" fmla="*/ 0 w 1"/>
                <a:gd name="T7" fmla="*/ 656 h 6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656"/>
                <a:gd name="T14" fmla="*/ 1 w 1"/>
                <a:gd name="T15" fmla="*/ 656 h 6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656">
                  <a:moveTo>
                    <a:pt x="0" y="0"/>
                  </a:moveTo>
                  <a:lnTo>
                    <a:pt x="1" y="330"/>
                  </a:lnTo>
                  <a:lnTo>
                    <a:pt x="0" y="65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34" name="Freeform 41"/>
            <p:cNvSpPr/>
            <p:nvPr/>
          </p:nvSpPr>
          <p:spPr bwMode="auto">
            <a:xfrm>
              <a:off x="1405" y="1798"/>
              <a:ext cx="1" cy="652"/>
            </a:xfrm>
            <a:custGeom>
              <a:avLst/>
              <a:gdLst>
                <a:gd name="T0" fmla="*/ 0 w 1"/>
                <a:gd name="T1" fmla="*/ 0 h 652"/>
                <a:gd name="T2" fmla="*/ 1 w 1"/>
                <a:gd name="T3" fmla="*/ 328 h 652"/>
                <a:gd name="T4" fmla="*/ 0 w 1"/>
                <a:gd name="T5" fmla="*/ 652 h 652"/>
                <a:gd name="T6" fmla="*/ 0 w 1"/>
                <a:gd name="T7" fmla="*/ 652 h 6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652"/>
                <a:gd name="T14" fmla="*/ 1 w 1"/>
                <a:gd name="T15" fmla="*/ 652 h 6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652">
                  <a:moveTo>
                    <a:pt x="0" y="0"/>
                  </a:moveTo>
                  <a:lnTo>
                    <a:pt x="1" y="328"/>
                  </a:lnTo>
                  <a:lnTo>
                    <a:pt x="0" y="65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35" name="Freeform 42"/>
            <p:cNvSpPr/>
            <p:nvPr/>
          </p:nvSpPr>
          <p:spPr bwMode="auto">
            <a:xfrm>
              <a:off x="1405" y="2450"/>
              <a:ext cx="575" cy="4"/>
            </a:xfrm>
            <a:custGeom>
              <a:avLst/>
              <a:gdLst>
                <a:gd name="T0" fmla="*/ 0 w 575"/>
                <a:gd name="T1" fmla="*/ 0 h 4"/>
                <a:gd name="T2" fmla="*/ 289 w 575"/>
                <a:gd name="T3" fmla="*/ 0 h 4"/>
                <a:gd name="T4" fmla="*/ 575 w 575"/>
                <a:gd name="T5" fmla="*/ 4 h 4"/>
                <a:gd name="T6" fmla="*/ 575 w 575"/>
                <a:gd name="T7" fmla="*/ 4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5"/>
                <a:gd name="T13" fmla="*/ 0 h 4"/>
                <a:gd name="T14" fmla="*/ 575 w 575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5" h="4">
                  <a:moveTo>
                    <a:pt x="0" y="0"/>
                  </a:moveTo>
                  <a:lnTo>
                    <a:pt x="289" y="0"/>
                  </a:lnTo>
                  <a:lnTo>
                    <a:pt x="575" y="4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36" name="Oval 43"/>
            <p:cNvSpPr>
              <a:spLocks noChangeArrowheads="1"/>
            </p:cNvSpPr>
            <p:nvPr/>
          </p:nvSpPr>
          <p:spPr bwMode="auto">
            <a:xfrm>
              <a:off x="1376" y="1774"/>
              <a:ext cx="53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37" name="Freeform 44"/>
            <p:cNvSpPr/>
            <p:nvPr/>
          </p:nvSpPr>
          <p:spPr bwMode="auto">
            <a:xfrm>
              <a:off x="1376" y="1774"/>
              <a:ext cx="53" cy="54"/>
            </a:xfrm>
            <a:custGeom>
              <a:avLst/>
              <a:gdLst>
                <a:gd name="T0" fmla="*/ 53 w 53"/>
                <a:gd name="T1" fmla="*/ 28 h 54"/>
                <a:gd name="T2" fmla="*/ 27 w 53"/>
                <a:gd name="T3" fmla="*/ 0 h 54"/>
                <a:gd name="T4" fmla="*/ 0 w 53"/>
                <a:gd name="T5" fmla="*/ 28 h 54"/>
                <a:gd name="T6" fmla="*/ 27 w 53"/>
                <a:gd name="T7" fmla="*/ 54 h 54"/>
                <a:gd name="T8" fmla="*/ 53 w 53"/>
                <a:gd name="T9" fmla="*/ 28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54"/>
                <a:gd name="T17" fmla="*/ 53 w 5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54">
                  <a:moveTo>
                    <a:pt x="53" y="28"/>
                  </a:move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1" y="54"/>
                    <a:pt x="53" y="42"/>
                    <a:pt x="53" y="28"/>
                  </a:cubicBez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38" name="Oval 45"/>
            <p:cNvSpPr>
              <a:spLocks noChangeArrowheads="1"/>
            </p:cNvSpPr>
            <p:nvPr/>
          </p:nvSpPr>
          <p:spPr bwMode="auto">
            <a:xfrm>
              <a:off x="1954" y="1769"/>
              <a:ext cx="53" cy="5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39" name="Oval 46"/>
            <p:cNvSpPr>
              <a:spLocks noChangeArrowheads="1"/>
            </p:cNvSpPr>
            <p:nvPr/>
          </p:nvSpPr>
          <p:spPr bwMode="auto">
            <a:xfrm>
              <a:off x="1954" y="1769"/>
              <a:ext cx="53" cy="53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40" name="Oval 47"/>
            <p:cNvSpPr>
              <a:spLocks noChangeArrowheads="1"/>
            </p:cNvSpPr>
            <p:nvPr/>
          </p:nvSpPr>
          <p:spPr bwMode="auto">
            <a:xfrm>
              <a:off x="1954" y="2427"/>
              <a:ext cx="53" cy="5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41" name="Oval 48"/>
            <p:cNvSpPr>
              <a:spLocks noChangeArrowheads="1"/>
            </p:cNvSpPr>
            <p:nvPr/>
          </p:nvSpPr>
          <p:spPr bwMode="auto">
            <a:xfrm>
              <a:off x="1954" y="2427"/>
              <a:ext cx="53" cy="53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42" name="Oval 49"/>
            <p:cNvSpPr>
              <a:spLocks noChangeArrowheads="1"/>
            </p:cNvSpPr>
            <p:nvPr/>
          </p:nvSpPr>
          <p:spPr bwMode="auto">
            <a:xfrm>
              <a:off x="1376" y="2421"/>
              <a:ext cx="53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43" name="Oval 50"/>
            <p:cNvSpPr>
              <a:spLocks noChangeArrowheads="1"/>
            </p:cNvSpPr>
            <p:nvPr/>
          </p:nvSpPr>
          <p:spPr bwMode="auto">
            <a:xfrm>
              <a:off x="1376" y="2421"/>
              <a:ext cx="53" cy="54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7528" name="AutoShape 51"/>
          <p:cNvSpPr>
            <a:spLocks noChangeAspect="1" noChangeArrowheads="1" noTextEdit="1"/>
          </p:cNvSpPr>
          <p:nvPr/>
        </p:nvSpPr>
        <p:spPr bwMode="auto">
          <a:xfrm>
            <a:off x="701675" y="4238625"/>
            <a:ext cx="7956550" cy="181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Group 52"/>
          <p:cNvGrpSpPr/>
          <p:nvPr/>
        </p:nvGrpSpPr>
        <p:grpSpPr bwMode="auto">
          <a:xfrm>
            <a:off x="733425" y="4270375"/>
            <a:ext cx="1590675" cy="1755775"/>
            <a:chOff x="451" y="2614"/>
            <a:chExt cx="1002" cy="1106"/>
          </a:xfrm>
        </p:grpSpPr>
        <p:sp>
          <p:nvSpPr>
            <p:cNvPr id="107612" name="Freeform 53"/>
            <p:cNvSpPr/>
            <p:nvPr/>
          </p:nvSpPr>
          <p:spPr bwMode="auto">
            <a:xfrm>
              <a:off x="476" y="2923"/>
              <a:ext cx="1" cy="502"/>
            </a:xfrm>
            <a:custGeom>
              <a:avLst/>
              <a:gdLst>
                <a:gd name="T0" fmla="*/ 1 w 1"/>
                <a:gd name="T1" fmla="*/ 0 h 502"/>
                <a:gd name="T2" fmla="*/ 0 w 1"/>
                <a:gd name="T3" fmla="*/ 252 h 502"/>
                <a:gd name="T4" fmla="*/ 1 w 1"/>
                <a:gd name="T5" fmla="*/ 502 h 502"/>
                <a:gd name="T6" fmla="*/ 1 w 1"/>
                <a:gd name="T7" fmla="*/ 502 h 5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502"/>
                <a:gd name="T14" fmla="*/ 1 w 1"/>
                <a:gd name="T15" fmla="*/ 502 h 5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502">
                  <a:moveTo>
                    <a:pt x="1" y="0"/>
                  </a:moveTo>
                  <a:lnTo>
                    <a:pt x="0" y="252"/>
                  </a:lnTo>
                  <a:lnTo>
                    <a:pt x="1" y="50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13" name="Freeform 54"/>
            <p:cNvSpPr/>
            <p:nvPr/>
          </p:nvSpPr>
          <p:spPr bwMode="auto">
            <a:xfrm>
              <a:off x="952" y="2627"/>
              <a:ext cx="476" cy="296"/>
            </a:xfrm>
            <a:custGeom>
              <a:avLst/>
              <a:gdLst>
                <a:gd name="T0" fmla="*/ 0 w 476"/>
                <a:gd name="T1" fmla="*/ 0 h 296"/>
                <a:gd name="T2" fmla="*/ 240 w 476"/>
                <a:gd name="T3" fmla="*/ 148 h 296"/>
                <a:gd name="T4" fmla="*/ 476 w 476"/>
                <a:gd name="T5" fmla="*/ 296 h 296"/>
                <a:gd name="T6" fmla="*/ 476 w 476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296"/>
                <a:gd name="T14" fmla="*/ 476 w 476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296">
                  <a:moveTo>
                    <a:pt x="0" y="0"/>
                  </a:moveTo>
                  <a:lnTo>
                    <a:pt x="240" y="148"/>
                  </a:lnTo>
                  <a:lnTo>
                    <a:pt x="476" y="29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14" name="Freeform 55"/>
            <p:cNvSpPr/>
            <p:nvPr/>
          </p:nvSpPr>
          <p:spPr bwMode="auto">
            <a:xfrm>
              <a:off x="477" y="2627"/>
              <a:ext cx="475" cy="296"/>
            </a:xfrm>
            <a:custGeom>
              <a:avLst/>
              <a:gdLst>
                <a:gd name="T0" fmla="*/ 475 w 475"/>
                <a:gd name="T1" fmla="*/ 0 h 296"/>
                <a:gd name="T2" fmla="*/ 236 w 475"/>
                <a:gd name="T3" fmla="*/ 148 h 296"/>
                <a:gd name="T4" fmla="*/ 0 w 475"/>
                <a:gd name="T5" fmla="*/ 296 h 296"/>
                <a:gd name="T6" fmla="*/ 0 w 475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5"/>
                <a:gd name="T13" fmla="*/ 0 h 296"/>
                <a:gd name="T14" fmla="*/ 475 w 475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5" h="296">
                  <a:moveTo>
                    <a:pt x="475" y="0"/>
                  </a:moveTo>
                  <a:lnTo>
                    <a:pt x="236" y="148"/>
                  </a:lnTo>
                  <a:lnTo>
                    <a:pt x="0" y="29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15" name="Freeform 56"/>
            <p:cNvSpPr/>
            <p:nvPr/>
          </p:nvSpPr>
          <p:spPr bwMode="auto">
            <a:xfrm>
              <a:off x="962" y="3421"/>
              <a:ext cx="466" cy="286"/>
            </a:xfrm>
            <a:custGeom>
              <a:avLst/>
              <a:gdLst>
                <a:gd name="T0" fmla="*/ 466 w 466"/>
                <a:gd name="T1" fmla="*/ 0 h 286"/>
                <a:gd name="T2" fmla="*/ 231 w 466"/>
                <a:gd name="T3" fmla="*/ 143 h 286"/>
                <a:gd name="T4" fmla="*/ 0 w 466"/>
                <a:gd name="T5" fmla="*/ 286 h 286"/>
                <a:gd name="T6" fmla="*/ 0 w 466"/>
                <a:gd name="T7" fmla="*/ 286 h 2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6"/>
                <a:gd name="T13" fmla="*/ 0 h 286"/>
                <a:gd name="T14" fmla="*/ 466 w 466"/>
                <a:gd name="T15" fmla="*/ 286 h 2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6" h="286">
                  <a:moveTo>
                    <a:pt x="466" y="0"/>
                  </a:moveTo>
                  <a:lnTo>
                    <a:pt x="231" y="143"/>
                  </a:lnTo>
                  <a:lnTo>
                    <a:pt x="0" y="28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16" name="Freeform 57"/>
            <p:cNvSpPr/>
            <p:nvPr/>
          </p:nvSpPr>
          <p:spPr bwMode="auto">
            <a:xfrm>
              <a:off x="477" y="3425"/>
              <a:ext cx="485" cy="282"/>
            </a:xfrm>
            <a:custGeom>
              <a:avLst/>
              <a:gdLst>
                <a:gd name="T0" fmla="*/ 0 w 485"/>
                <a:gd name="T1" fmla="*/ 0 h 282"/>
                <a:gd name="T2" fmla="*/ 245 w 485"/>
                <a:gd name="T3" fmla="*/ 141 h 282"/>
                <a:gd name="T4" fmla="*/ 485 w 485"/>
                <a:gd name="T5" fmla="*/ 282 h 282"/>
                <a:gd name="T6" fmla="*/ 485 w 485"/>
                <a:gd name="T7" fmla="*/ 282 h 2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5"/>
                <a:gd name="T13" fmla="*/ 0 h 282"/>
                <a:gd name="T14" fmla="*/ 485 w 485"/>
                <a:gd name="T15" fmla="*/ 282 h 2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5" h="282">
                  <a:moveTo>
                    <a:pt x="0" y="0"/>
                  </a:moveTo>
                  <a:lnTo>
                    <a:pt x="245" y="141"/>
                  </a:lnTo>
                  <a:lnTo>
                    <a:pt x="485" y="28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17" name="Freeform 58"/>
            <p:cNvSpPr/>
            <p:nvPr/>
          </p:nvSpPr>
          <p:spPr bwMode="auto">
            <a:xfrm>
              <a:off x="1426" y="2923"/>
              <a:ext cx="2" cy="498"/>
            </a:xfrm>
            <a:custGeom>
              <a:avLst/>
              <a:gdLst>
                <a:gd name="T0" fmla="*/ 2 w 2"/>
                <a:gd name="T1" fmla="*/ 0 h 498"/>
                <a:gd name="T2" fmla="*/ 0 w 2"/>
                <a:gd name="T3" fmla="*/ 250 h 498"/>
                <a:gd name="T4" fmla="*/ 2 w 2"/>
                <a:gd name="T5" fmla="*/ 498 h 498"/>
                <a:gd name="T6" fmla="*/ 2 w 2"/>
                <a:gd name="T7" fmla="*/ 498 h 4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498"/>
                <a:gd name="T14" fmla="*/ 2 w 2"/>
                <a:gd name="T15" fmla="*/ 498 h 4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498">
                  <a:moveTo>
                    <a:pt x="2" y="0"/>
                  </a:moveTo>
                  <a:lnTo>
                    <a:pt x="0" y="250"/>
                  </a:lnTo>
                  <a:lnTo>
                    <a:pt x="2" y="498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18" name="Freeform 59"/>
            <p:cNvSpPr/>
            <p:nvPr/>
          </p:nvSpPr>
          <p:spPr bwMode="auto">
            <a:xfrm>
              <a:off x="477" y="2633"/>
              <a:ext cx="476" cy="786"/>
            </a:xfrm>
            <a:custGeom>
              <a:avLst/>
              <a:gdLst>
                <a:gd name="T0" fmla="*/ 476 w 476"/>
                <a:gd name="T1" fmla="*/ 0 h 786"/>
                <a:gd name="T2" fmla="*/ 236 w 476"/>
                <a:gd name="T3" fmla="*/ 394 h 786"/>
                <a:gd name="T4" fmla="*/ 0 w 476"/>
                <a:gd name="T5" fmla="*/ 786 h 786"/>
                <a:gd name="T6" fmla="*/ 0 w 476"/>
                <a:gd name="T7" fmla="*/ 786 h 7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786"/>
                <a:gd name="T14" fmla="*/ 476 w 476"/>
                <a:gd name="T15" fmla="*/ 786 h 7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786">
                  <a:moveTo>
                    <a:pt x="476" y="0"/>
                  </a:moveTo>
                  <a:lnTo>
                    <a:pt x="236" y="394"/>
                  </a:lnTo>
                  <a:lnTo>
                    <a:pt x="0" y="78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19" name="Freeform 60"/>
            <p:cNvSpPr/>
            <p:nvPr/>
          </p:nvSpPr>
          <p:spPr bwMode="auto">
            <a:xfrm>
              <a:off x="950" y="2628"/>
              <a:ext cx="478" cy="793"/>
            </a:xfrm>
            <a:custGeom>
              <a:avLst/>
              <a:gdLst>
                <a:gd name="T0" fmla="*/ 478 w 478"/>
                <a:gd name="T1" fmla="*/ 793 h 793"/>
                <a:gd name="T2" fmla="*/ 237 w 478"/>
                <a:gd name="T3" fmla="*/ 395 h 793"/>
                <a:gd name="T4" fmla="*/ 0 w 478"/>
                <a:gd name="T5" fmla="*/ 0 h 793"/>
                <a:gd name="T6" fmla="*/ 0 w 478"/>
                <a:gd name="T7" fmla="*/ 0 h 7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"/>
                <a:gd name="T13" fmla="*/ 0 h 793"/>
                <a:gd name="T14" fmla="*/ 478 w 478"/>
                <a:gd name="T15" fmla="*/ 793 h 7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" h="793">
                  <a:moveTo>
                    <a:pt x="478" y="793"/>
                  </a:moveTo>
                  <a:lnTo>
                    <a:pt x="237" y="395"/>
                  </a:lnTo>
                  <a:lnTo>
                    <a:pt x="0" y="0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20" name="Oval 61"/>
            <p:cNvSpPr>
              <a:spLocks noChangeArrowheads="1"/>
            </p:cNvSpPr>
            <p:nvPr/>
          </p:nvSpPr>
          <p:spPr bwMode="auto">
            <a:xfrm>
              <a:off x="926" y="3668"/>
              <a:ext cx="52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21" name="Oval 62"/>
            <p:cNvSpPr>
              <a:spLocks noChangeArrowheads="1"/>
            </p:cNvSpPr>
            <p:nvPr/>
          </p:nvSpPr>
          <p:spPr bwMode="auto">
            <a:xfrm>
              <a:off x="926" y="3668"/>
              <a:ext cx="52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22" name="Oval 63"/>
            <p:cNvSpPr>
              <a:spLocks noChangeArrowheads="1"/>
            </p:cNvSpPr>
            <p:nvPr/>
          </p:nvSpPr>
          <p:spPr bwMode="auto">
            <a:xfrm>
              <a:off x="451" y="3399"/>
              <a:ext cx="52" cy="5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23" name="Oval 64"/>
            <p:cNvSpPr>
              <a:spLocks noChangeArrowheads="1"/>
            </p:cNvSpPr>
            <p:nvPr/>
          </p:nvSpPr>
          <p:spPr bwMode="auto">
            <a:xfrm>
              <a:off x="451" y="3399"/>
              <a:ext cx="52" cy="51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24" name="Oval 65"/>
            <p:cNvSpPr>
              <a:spLocks noChangeArrowheads="1"/>
            </p:cNvSpPr>
            <p:nvPr/>
          </p:nvSpPr>
          <p:spPr bwMode="auto">
            <a:xfrm>
              <a:off x="1402" y="3399"/>
              <a:ext cx="51" cy="5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25" name="Oval 66"/>
            <p:cNvSpPr>
              <a:spLocks noChangeArrowheads="1"/>
            </p:cNvSpPr>
            <p:nvPr/>
          </p:nvSpPr>
          <p:spPr bwMode="auto">
            <a:xfrm>
              <a:off x="1402" y="3399"/>
              <a:ext cx="51" cy="51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26" name="Oval 67"/>
            <p:cNvSpPr>
              <a:spLocks noChangeArrowheads="1"/>
            </p:cNvSpPr>
            <p:nvPr/>
          </p:nvSpPr>
          <p:spPr bwMode="auto">
            <a:xfrm>
              <a:off x="1402" y="2897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27" name="Oval 68"/>
            <p:cNvSpPr>
              <a:spLocks noChangeArrowheads="1"/>
            </p:cNvSpPr>
            <p:nvPr/>
          </p:nvSpPr>
          <p:spPr bwMode="auto">
            <a:xfrm>
              <a:off x="1402" y="2897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28" name="Oval 69"/>
            <p:cNvSpPr>
              <a:spLocks noChangeArrowheads="1"/>
            </p:cNvSpPr>
            <p:nvPr/>
          </p:nvSpPr>
          <p:spPr bwMode="auto">
            <a:xfrm>
              <a:off x="451" y="2897"/>
              <a:ext cx="52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29" name="Oval 70"/>
            <p:cNvSpPr>
              <a:spLocks noChangeArrowheads="1"/>
            </p:cNvSpPr>
            <p:nvPr/>
          </p:nvSpPr>
          <p:spPr bwMode="auto">
            <a:xfrm>
              <a:off x="451" y="2897"/>
              <a:ext cx="52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30" name="Oval 71"/>
            <p:cNvSpPr>
              <a:spLocks noChangeArrowheads="1"/>
            </p:cNvSpPr>
            <p:nvPr/>
          </p:nvSpPr>
          <p:spPr bwMode="auto">
            <a:xfrm>
              <a:off x="926" y="2614"/>
              <a:ext cx="52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31" name="Oval 72"/>
            <p:cNvSpPr>
              <a:spLocks noChangeArrowheads="1"/>
            </p:cNvSpPr>
            <p:nvPr/>
          </p:nvSpPr>
          <p:spPr bwMode="auto">
            <a:xfrm>
              <a:off x="926" y="2614"/>
              <a:ext cx="52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Group 73"/>
          <p:cNvGrpSpPr/>
          <p:nvPr/>
        </p:nvGrpSpPr>
        <p:grpSpPr bwMode="auto">
          <a:xfrm>
            <a:off x="2430463" y="4270375"/>
            <a:ext cx="1912937" cy="1755775"/>
            <a:chOff x="1520" y="2614"/>
            <a:chExt cx="1205" cy="1106"/>
          </a:xfrm>
        </p:grpSpPr>
        <p:sp>
          <p:nvSpPr>
            <p:cNvPr id="107588" name="Freeform 74"/>
            <p:cNvSpPr/>
            <p:nvPr/>
          </p:nvSpPr>
          <p:spPr bwMode="auto">
            <a:xfrm>
              <a:off x="1748" y="2923"/>
              <a:ext cx="1" cy="502"/>
            </a:xfrm>
            <a:custGeom>
              <a:avLst/>
              <a:gdLst>
                <a:gd name="T0" fmla="*/ 1 w 1"/>
                <a:gd name="T1" fmla="*/ 0 h 502"/>
                <a:gd name="T2" fmla="*/ 0 w 1"/>
                <a:gd name="T3" fmla="*/ 252 h 502"/>
                <a:gd name="T4" fmla="*/ 1 w 1"/>
                <a:gd name="T5" fmla="*/ 502 h 502"/>
                <a:gd name="T6" fmla="*/ 1 w 1"/>
                <a:gd name="T7" fmla="*/ 502 h 5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502"/>
                <a:gd name="T14" fmla="*/ 1 w 1"/>
                <a:gd name="T15" fmla="*/ 502 h 5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502">
                  <a:moveTo>
                    <a:pt x="1" y="0"/>
                  </a:moveTo>
                  <a:lnTo>
                    <a:pt x="0" y="252"/>
                  </a:lnTo>
                  <a:lnTo>
                    <a:pt x="1" y="50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89" name="Freeform 75"/>
            <p:cNvSpPr/>
            <p:nvPr/>
          </p:nvSpPr>
          <p:spPr bwMode="auto">
            <a:xfrm>
              <a:off x="2224" y="2627"/>
              <a:ext cx="476" cy="296"/>
            </a:xfrm>
            <a:custGeom>
              <a:avLst/>
              <a:gdLst>
                <a:gd name="T0" fmla="*/ 0 w 476"/>
                <a:gd name="T1" fmla="*/ 0 h 296"/>
                <a:gd name="T2" fmla="*/ 240 w 476"/>
                <a:gd name="T3" fmla="*/ 148 h 296"/>
                <a:gd name="T4" fmla="*/ 476 w 476"/>
                <a:gd name="T5" fmla="*/ 296 h 296"/>
                <a:gd name="T6" fmla="*/ 476 w 476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296"/>
                <a:gd name="T14" fmla="*/ 476 w 476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296">
                  <a:moveTo>
                    <a:pt x="0" y="0"/>
                  </a:moveTo>
                  <a:lnTo>
                    <a:pt x="240" y="148"/>
                  </a:lnTo>
                  <a:lnTo>
                    <a:pt x="476" y="29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90" name="Freeform 76"/>
            <p:cNvSpPr/>
            <p:nvPr/>
          </p:nvSpPr>
          <p:spPr bwMode="auto">
            <a:xfrm>
              <a:off x="1749" y="2627"/>
              <a:ext cx="475" cy="296"/>
            </a:xfrm>
            <a:custGeom>
              <a:avLst/>
              <a:gdLst>
                <a:gd name="T0" fmla="*/ 475 w 475"/>
                <a:gd name="T1" fmla="*/ 0 h 296"/>
                <a:gd name="T2" fmla="*/ 236 w 475"/>
                <a:gd name="T3" fmla="*/ 148 h 296"/>
                <a:gd name="T4" fmla="*/ 0 w 475"/>
                <a:gd name="T5" fmla="*/ 296 h 296"/>
                <a:gd name="T6" fmla="*/ 0 w 475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5"/>
                <a:gd name="T13" fmla="*/ 0 h 296"/>
                <a:gd name="T14" fmla="*/ 475 w 475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5" h="296">
                  <a:moveTo>
                    <a:pt x="475" y="0"/>
                  </a:moveTo>
                  <a:lnTo>
                    <a:pt x="236" y="148"/>
                  </a:lnTo>
                  <a:lnTo>
                    <a:pt x="0" y="29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91" name="Freeform 77"/>
            <p:cNvSpPr/>
            <p:nvPr/>
          </p:nvSpPr>
          <p:spPr bwMode="auto">
            <a:xfrm>
              <a:off x="2235" y="3421"/>
              <a:ext cx="464" cy="286"/>
            </a:xfrm>
            <a:custGeom>
              <a:avLst/>
              <a:gdLst>
                <a:gd name="T0" fmla="*/ 464 w 464"/>
                <a:gd name="T1" fmla="*/ 0 h 286"/>
                <a:gd name="T2" fmla="*/ 230 w 464"/>
                <a:gd name="T3" fmla="*/ 143 h 286"/>
                <a:gd name="T4" fmla="*/ 0 w 464"/>
                <a:gd name="T5" fmla="*/ 286 h 286"/>
                <a:gd name="T6" fmla="*/ 0 w 464"/>
                <a:gd name="T7" fmla="*/ 286 h 2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4"/>
                <a:gd name="T13" fmla="*/ 0 h 286"/>
                <a:gd name="T14" fmla="*/ 464 w 464"/>
                <a:gd name="T15" fmla="*/ 286 h 2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4" h="286">
                  <a:moveTo>
                    <a:pt x="464" y="0"/>
                  </a:moveTo>
                  <a:lnTo>
                    <a:pt x="230" y="143"/>
                  </a:lnTo>
                  <a:lnTo>
                    <a:pt x="0" y="28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92" name="Freeform 78"/>
            <p:cNvSpPr/>
            <p:nvPr/>
          </p:nvSpPr>
          <p:spPr bwMode="auto">
            <a:xfrm>
              <a:off x="1749" y="3425"/>
              <a:ext cx="486" cy="282"/>
            </a:xfrm>
            <a:custGeom>
              <a:avLst/>
              <a:gdLst>
                <a:gd name="T0" fmla="*/ 0 w 486"/>
                <a:gd name="T1" fmla="*/ 0 h 282"/>
                <a:gd name="T2" fmla="*/ 245 w 486"/>
                <a:gd name="T3" fmla="*/ 141 h 282"/>
                <a:gd name="T4" fmla="*/ 486 w 486"/>
                <a:gd name="T5" fmla="*/ 282 h 282"/>
                <a:gd name="T6" fmla="*/ 486 w 486"/>
                <a:gd name="T7" fmla="*/ 282 h 2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6"/>
                <a:gd name="T13" fmla="*/ 0 h 282"/>
                <a:gd name="T14" fmla="*/ 486 w 486"/>
                <a:gd name="T15" fmla="*/ 282 h 2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6" h="282">
                  <a:moveTo>
                    <a:pt x="0" y="0"/>
                  </a:moveTo>
                  <a:lnTo>
                    <a:pt x="245" y="141"/>
                  </a:lnTo>
                  <a:lnTo>
                    <a:pt x="486" y="28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93" name="Freeform 79"/>
            <p:cNvSpPr/>
            <p:nvPr/>
          </p:nvSpPr>
          <p:spPr bwMode="auto">
            <a:xfrm>
              <a:off x="2698" y="2923"/>
              <a:ext cx="2" cy="498"/>
            </a:xfrm>
            <a:custGeom>
              <a:avLst/>
              <a:gdLst>
                <a:gd name="T0" fmla="*/ 2 w 2"/>
                <a:gd name="T1" fmla="*/ 0 h 498"/>
                <a:gd name="T2" fmla="*/ 0 w 2"/>
                <a:gd name="T3" fmla="*/ 250 h 498"/>
                <a:gd name="T4" fmla="*/ 1 w 2"/>
                <a:gd name="T5" fmla="*/ 498 h 498"/>
                <a:gd name="T6" fmla="*/ 1 w 2"/>
                <a:gd name="T7" fmla="*/ 498 h 4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498"/>
                <a:gd name="T14" fmla="*/ 2 w 2"/>
                <a:gd name="T15" fmla="*/ 498 h 4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498">
                  <a:moveTo>
                    <a:pt x="2" y="0"/>
                  </a:moveTo>
                  <a:lnTo>
                    <a:pt x="0" y="250"/>
                  </a:lnTo>
                  <a:lnTo>
                    <a:pt x="1" y="498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94" name="Freeform 80"/>
            <p:cNvSpPr/>
            <p:nvPr/>
          </p:nvSpPr>
          <p:spPr bwMode="auto">
            <a:xfrm>
              <a:off x="1749" y="2633"/>
              <a:ext cx="476" cy="786"/>
            </a:xfrm>
            <a:custGeom>
              <a:avLst/>
              <a:gdLst>
                <a:gd name="T0" fmla="*/ 476 w 476"/>
                <a:gd name="T1" fmla="*/ 0 h 786"/>
                <a:gd name="T2" fmla="*/ 236 w 476"/>
                <a:gd name="T3" fmla="*/ 394 h 786"/>
                <a:gd name="T4" fmla="*/ 0 w 476"/>
                <a:gd name="T5" fmla="*/ 786 h 786"/>
                <a:gd name="T6" fmla="*/ 0 w 476"/>
                <a:gd name="T7" fmla="*/ 786 h 7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786"/>
                <a:gd name="T14" fmla="*/ 476 w 476"/>
                <a:gd name="T15" fmla="*/ 786 h 7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786">
                  <a:moveTo>
                    <a:pt x="476" y="0"/>
                  </a:moveTo>
                  <a:lnTo>
                    <a:pt x="236" y="394"/>
                  </a:lnTo>
                  <a:lnTo>
                    <a:pt x="0" y="78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95" name="Freeform 81"/>
            <p:cNvSpPr/>
            <p:nvPr/>
          </p:nvSpPr>
          <p:spPr bwMode="auto">
            <a:xfrm>
              <a:off x="2223" y="2628"/>
              <a:ext cx="476" cy="793"/>
            </a:xfrm>
            <a:custGeom>
              <a:avLst/>
              <a:gdLst>
                <a:gd name="T0" fmla="*/ 476 w 476"/>
                <a:gd name="T1" fmla="*/ 793 h 793"/>
                <a:gd name="T2" fmla="*/ 235 w 476"/>
                <a:gd name="T3" fmla="*/ 395 h 793"/>
                <a:gd name="T4" fmla="*/ 0 w 476"/>
                <a:gd name="T5" fmla="*/ 0 h 793"/>
                <a:gd name="T6" fmla="*/ 0 w 476"/>
                <a:gd name="T7" fmla="*/ 0 h 7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793"/>
                <a:gd name="T14" fmla="*/ 476 w 476"/>
                <a:gd name="T15" fmla="*/ 793 h 7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793">
                  <a:moveTo>
                    <a:pt x="476" y="793"/>
                  </a:moveTo>
                  <a:lnTo>
                    <a:pt x="235" y="395"/>
                  </a:lnTo>
                  <a:lnTo>
                    <a:pt x="0" y="0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96" name="Freeform 82"/>
            <p:cNvSpPr/>
            <p:nvPr/>
          </p:nvSpPr>
          <p:spPr bwMode="auto">
            <a:xfrm>
              <a:off x="1749" y="3415"/>
              <a:ext cx="950" cy="10"/>
            </a:xfrm>
            <a:custGeom>
              <a:avLst/>
              <a:gdLst>
                <a:gd name="T0" fmla="*/ 950 w 950"/>
                <a:gd name="T1" fmla="*/ 0 h 10"/>
                <a:gd name="T2" fmla="*/ 473 w 950"/>
                <a:gd name="T3" fmla="*/ 4 h 10"/>
                <a:gd name="T4" fmla="*/ 0 w 950"/>
                <a:gd name="T5" fmla="*/ 10 h 10"/>
                <a:gd name="T6" fmla="*/ 0 w 950"/>
                <a:gd name="T7" fmla="*/ 10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0"/>
                <a:gd name="T13" fmla="*/ 0 h 10"/>
                <a:gd name="T14" fmla="*/ 950 w 950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0" h="10">
                  <a:moveTo>
                    <a:pt x="950" y="0"/>
                  </a:moveTo>
                  <a:lnTo>
                    <a:pt x="473" y="4"/>
                  </a:lnTo>
                  <a:lnTo>
                    <a:pt x="0" y="10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97" name="Freeform 83"/>
            <p:cNvSpPr/>
            <p:nvPr/>
          </p:nvSpPr>
          <p:spPr bwMode="auto">
            <a:xfrm>
              <a:off x="2223" y="2636"/>
              <a:ext cx="8" cy="1069"/>
            </a:xfrm>
            <a:custGeom>
              <a:avLst/>
              <a:gdLst>
                <a:gd name="T0" fmla="*/ 0 w 8"/>
                <a:gd name="T1" fmla="*/ 0 h 1069"/>
                <a:gd name="T2" fmla="*/ 5 w 8"/>
                <a:gd name="T3" fmla="*/ 538 h 1069"/>
                <a:gd name="T4" fmla="*/ 8 w 8"/>
                <a:gd name="T5" fmla="*/ 1069 h 1069"/>
                <a:gd name="T6" fmla="*/ 8 w 8"/>
                <a:gd name="T7" fmla="*/ 1069 h 10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069"/>
                <a:gd name="T14" fmla="*/ 8 w 8"/>
                <a:gd name="T15" fmla="*/ 1069 h 10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069">
                  <a:moveTo>
                    <a:pt x="0" y="0"/>
                  </a:moveTo>
                  <a:lnTo>
                    <a:pt x="5" y="538"/>
                  </a:lnTo>
                  <a:lnTo>
                    <a:pt x="8" y="1069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98" name="Oval 84"/>
            <p:cNvSpPr>
              <a:spLocks noChangeArrowheads="1"/>
            </p:cNvSpPr>
            <p:nvPr/>
          </p:nvSpPr>
          <p:spPr bwMode="auto">
            <a:xfrm>
              <a:off x="2674" y="3386"/>
              <a:ext cx="51" cy="5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99" name="Oval 85"/>
            <p:cNvSpPr>
              <a:spLocks noChangeArrowheads="1"/>
            </p:cNvSpPr>
            <p:nvPr/>
          </p:nvSpPr>
          <p:spPr bwMode="auto">
            <a:xfrm>
              <a:off x="2674" y="3386"/>
              <a:ext cx="51" cy="51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00" name="Oval 86"/>
            <p:cNvSpPr>
              <a:spLocks noChangeArrowheads="1"/>
            </p:cNvSpPr>
            <p:nvPr/>
          </p:nvSpPr>
          <p:spPr bwMode="auto">
            <a:xfrm>
              <a:off x="2674" y="2897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01" name="Oval 87"/>
            <p:cNvSpPr>
              <a:spLocks noChangeArrowheads="1"/>
            </p:cNvSpPr>
            <p:nvPr/>
          </p:nvSpPr>
          <p:spPr bwMode="auto">
            <a:xfrm>
              <a:off x="2674" y="2897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02" name="Oval 88"/>
            <p:cNvSpPr>
              <a:spLocks noChangeArrowheads="1"/>
            </p:cNvSpPr>
            <p:nvPr/>
          </p:nvSpPr>
          <p:spPr bwMode="auto">
            <a:xfrm>
              <a:off x="2211" y="3668"/>
              <a:ext cx="52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03" name="Oval 89"/>
            <p:cNvSpPr>
              <a:spLocks noChangeArrowheads="1"/>
            </p:cNvSpPr>
            <p:nvPr/>
          </p:nvSpPr>
          <p:spPr bwMode="auto">
            <a:xfrm>
              <a:off x="2211" y="3668"/>
              <a:ext cx="52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04" name="Oval 90"/>
            <p:cNvSpPr>
              <a:spLocks noChangeArrowheads="1"/>
            </p:cNvSpPr>
            <p:nvPr/>
          </p:nvSpPr>
          <p:spPr bwMode="auto">
            <a:xfrm>
              <a:off x="2199" y="2614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05" name="Oval 91"/>
            <p:cNvSpPr>
              <a:spLocks noChangeArrowheads="1"/>
            </p:cNvSpPr>
            <p:nvPr/>
          </p:nvSpPr>
          <p:spPr bwMode="auto">
            <a:xfrm>
              <a:off x="2199" y="2614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06" name="Oval 92"/>
            <p:cNvSpPr>
              <a:spLocks noChangeArrowheads="1"/>
            </p:cNvSpPr>
            <p:nvPr/>
          </p:nvSpPr>
          <p:spPr bwMode="auto">
            <a:xfrm>
              <a:off x="1723" y="3399"/>
              <a:ext cx="51" cy="5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07" name="Oval 93"/>
            <p:cNvSpPr>
              <a:spLocks noChangeArrowheads="1"/>
            </p:cNvSpPr>
            <p:nvPr/>
          </p:nvSpPr>
          <p:spPr bwMode="auto">
            <a:xfrm>
              <a:off x="1723" y="3399"/>
              <a:ext cx="51" cy="51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08" name="Oval 94"/>
            <p:cNvSpPr>
              <a:spLocks noChangeArrowheads="1"/>
            </p:cNvSpPr>
            <p:nvPr/>
          </p:nvSpPr>
          <p:spPr bwMode="auto">
            <a:xfrm>
              <a:off x="1723" y="2897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09" name="Oval 95"/>
            <p:cNvSpPr>
              <a:spLocks noChangeArrowheads="1"/>
            </p:cNvSpPr>
            <p:nvPr/>
          </p:nvSpPr>
          <p:spPr bwMode="auto">
            <a:xfrm>
              <a:off x="1723" y="2897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10" name="Freeform 96"/>
            <p:cNvSpPr/>
            <p:nvPr/>
          </p:nvSpPr>
          <p:spPr bwMode="auto">
            <a:xfrm>
              <a:off x="1520" y="3157"/>
              <a:ext cx="165" cy="72"/>
            </a:xfrm>
            <a:custGeom>
              <a:avLst/>
              <a:gdLst>
                <a:gd name="T0" fmla="*/ 0 w 165"/>
                <a:gd name="T1" fmla="*/ 14 h 72"/>
                <a:gd name="T2" fmla="*/ 128 w 165"/>
                <a:gd name="T3" fmla="*/ 14 h 72"/>
                <a:gd name="T4" fmla="*/ 128 w 165"/>
                <a:gd name="T5" fmla="*/ 0 h 72"/>
                <a:gd name="T6" fmla="*/ 165 w 165"/>
                <a:gd name="T7" fmla="*/ 36 h 72"/>
                <a:gd name="T8" fmla="*/ 128 w 165"/>
                <a:gd name="T9" fmla="*/ 72 h 72"/>
                <a:gd name="T10" fmla="*/ 128 w 165"/>
                <a:gd name="T11" fmla="*/ 57 h 72"/>
                <a:gd name="T12" fmla="*/ 0 w 165"/>
                <a:gd name="T13" fmla="*/ 57 h 72"/>
                <a:gd name="T14" fmla="*/ 0 w 165"/>
                <a:gd name="T15" fmla="*/ 14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5"/>
                <a:gd name="T25" fmla="*/ 0 h 72"/>
                <a:gd name="T26" fmla="*/ 165 w 165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5" h="72">
                  <a:moveTo>
                    <a:pt x="0" y="14"/>
                  </a:moveTo>
                  <a:lnTo>
                    <a:pt x="128" y="14"/>
                  </a:lnTo>
                  <a:lnTo>
                    <a:pt x="128" y="0"/>
                  </a:lnTo>
                  <a:lnTo>
                    <a:pt x="165" y="36"/>
                  </a:lnTo>
                  <a:lnTo>
                    <a:pt x="128" y="72"/>
                  </a:lnTo>
                  <a:lnTo>
                    <a:pt x="128" y="57"/>
                  </a:lnTo>
                  <a:lnTo>
                    <a:pt x="0" y="5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11" name="Freeform 97"/>
            <p:cNvSpPr/>
            <p:nvPr/>
          </p:nvSpPr>
          <p:spPr bwMode="auto">
            <a:xfrm>
              <a:off x="1520" y="3157"/>
              <a:ext cx="165" cy="72"/>
            </a:xfrm>
            <a:custGeom>
              <a:avLst/>
              <a:gdLst>
                <a:gd name="T0" fmla="*/ 0 w 165"/>
                <a:gd name="T1" fmla="*/ 14 h 72"/>
                <a:gd name="T2" fmla="*/ 128 w 165"/>
                <a:gd name="T3" fmla="*/ 14 h 72"/>
                <a:gd name="T4" fmla="*/ 128 w 165"/>
                <a:gd name="T5" fmla="*/ 0 h 72"/>
                <a:gd name="T6" fmla="*/ 165 w 165"/>
                <a:gd name="T7" fmla="*/ 36 h 72"/>
                <a:gd name="T8" fmla="*/ 128 w 165"/>
                <a:gd name="T9" fmla="*/ 72 h 72"/>
                <a:gd name="T10" fmla="*/ 128 w 165"/>
                <a:gd name="T11" fmla="*/ 57 h 72"/>
                <a:gd name="T12" fmla="*/ 0 w 165"/>
                <a:gd name="T13" fmla="*/ 5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72"/>
                <a:gd name="T23" fmla="*/ 165 w 165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72">
                  <a:moveTo>
                    <a:pt x="0" y="14"/>
                  </a:moveTo>
                  <a:lnTo>
                    <a:pt x="128" y="14"/>
                  </a:lnTo>
                  <a:lnTo>
                    <a:pt x="128" y="0"/>
                  </a:lnTo>
                  <a:lnTo>
                    <a:pt x="165" y="36"/>
                  </a:lnTo>
                  <a:lnTo>
                    <a:pt x="128" y="72"/>
                  </a:lnTo>
                  <a:lnTo>
                    <a:pt x="128" y="57"/>
                  </a:lnTo>
                  <a:lnTo>
                    <a:pt x="0" y="57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Group 98"/>
          <p:cNvGrpSpPr/>
          <p:nvPr/>
        </p:nvGrpSpPr>
        <p:grpSpPr bwMode="auto">
          <a:xfrm>
            <a:off x="4465638" y="4270375"/>
            <a:ext cx="1938337" cy="1755775"/>
            <a:chOff x="2802" y="2614"/>
            <a:chExt cx="1221" cy="1106"/>
          </a:xfrm>
        </p:grpSpPr>
        <p:sp>
          <p:nvSpPr>
            <p:cNvPr id="107562" name="Freeform 99"/>
            <p:cNvSpPr/>
            <p:nvPr/>
          </p:nvSpPr>
          <p:spPr bwMode="auto">
            <a:xfrm>
              <a:off x="3045" y="2923"/>
              <a:ext cx="1" cy="502"/>
            </a:xfrm>
            <a:custGeom>
              <a:avLst/>
              <a:gdLst>
                <a:gd name="T0" fmla="*/ 1 w 1"/>
                <a:gd name="T1" fmla="*/ 0 h 502"/>
                <a:gd name="T2" fmla="*/ 0 w 1"/>
                <a:gd name="T3" fmla="*/ 252 h 502"/>
                <a:gd name="T4" fmla="*/ 1 w 1"/>
                <a:gd name="T5" fmla="*/ 502 h 502"/>
                <a:gd name="T6" fmla="*/ 1 w 1"/>
                <a:gd name="T7" fmla="*/ 502 h 5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502"/>
                <a:gd name="T14" fmla="*/ 1 w 1"/>
                <a:gd name="T15" fmla="*/ 502 h 5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502">
                  <a:moveTo>
                    <a:pt x="1" y="0"/>
                  </a:moveTo>
                  <a:lnTo>
                    <a:pt x="0" y="252"/>
                  </a:lnTo>
                  <a:lnTo>
                    <a:pt x="1" y="50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63" name="Freeform 100"/>
            <p:cNvSpPr/>
            <p:nvPr/>
          </p:nvSpPr>
          <p:spPr bwMode="auto">
            <a:xfrm>
              <a:off x="3522" y="2627"/>
              <a:ext cx="475" cy="296"/>
            </a:xfrm>
            <a:custGeom>
              <a:avLst/>
              <a:gdLst>
                <a:gd name="T0" fmla="*/ 0 w 475"/>
                <a:gd name="T1" fmla="*/ 0 h 296"/>
                <a:gd name="T2" fmla="*/ 239 w 475"/>
                <a:gd name="T3" fmla="*/ 148 h 296"/>
                <a:gd name="T4" fmla="*/ 475 w 475"/>
                <a:gd name="T5" fmla="*/ 296 h 296"/>
                <a:gd name="T6" fmla="*/ 475 w 475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5"/>
                <a:gd name="T13" fmla="*/ 0 h 296"/>
                <a:gd name="T14" fmla="*/ 475 w 475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5" h="296">
                  <a:moveTo>
                    <a:pt x="0" y="0"/>
                  </a:moveTo>
                  <a:lnTo>
                    <a:pt x="239" y="148"/>
                  </a:lnTo>
                  <a:lnTo>
                    <a:pt x="475" y="29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64" name="Freeform 101"/>
            <p:cNvSpPr/>
            <p:nvPr/>
          </p:nvSpPr>
          <p:spPr bwMode="auto">
            <a:xfrm>
              <a:off x="3046" y="2627"/>
              <a:ext cx="476" cy="296"/>
            </a:xfrm>
            <a:custGeom>
              <a:avLst/>
              <a:gdLst>
                <a:gd name="T0" fmla="*/ 476 w 476"/>
                <a:gd name="T1" fmla="*/ 0 h 296"/>
                <a:gd name="T2" fmla="*/ 236 w 476"/>
                <a:gd name="T3" fmla="*/ 148 h 296"/>
                <a:gd name="T4" fmla="*/ 0 w 476"/>
                <a:gd name="T5" fmla="*/ 296 h 296"/>
                <a:gd name="T6" fmla="*/ 0 w 476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296"/>
                <a:gd name="T14" fmla="*/ 476 w 476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296">
                  <a:moveTo>
                    <a:pt x="476" y="0"/>
                  </a:moveTo>
                  <a:lnTo>
                    <a:pt x="236" y="148"/>
                  </a:lnTo>
                  <a:lnTo>
                    <a:pt x="0" y="29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65" name="Freeform 102"/>
            <p:cNvSpPr/>
            <p:nvPr/>
          </p:nvSpPr>
          <p:spPr bwMode="auto">
            <a:xfrm>
              <a:off x="3532" y="3421"/>
              <a:ext cx="465" cy="286"/>
            </a:xfrm>
            <a:custGeom>
              <a:avLst/>
              <a:gdLst>
                <a:gd name="T0" fmla="*/ 465 w 465"/>
                <a:gd name="T1" fmla="*/ 0 h 286"/>
                <a:gd name="T2" fmla="*/ 230 w 465"/>
                <a:gd name="T3" fmla="*/ 143 h 286"/>
                <a:gd name="T4" fmla="*/ 0 w 465"/>
                <a:gd name="T5" fmla="*/ 286 h 286"/>
                <a:gd name="T6" fmla="*/ 0 w 465"/>
                <a:gd name="T7" fmla="*/ 286 h 2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5"/>
                <a:gd name="T13" fmla="*/ 0 h 286"/>
                <a:gd name="T14" fmla="*/ 465 w 465"/>
                <a:gd name="T15" fmla="*/ 286 h 2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5" h="286">
                  <a:moveTo>
                    <a:pt x="465" y="0"/>
                  </a:moveTo>
                  <a:lnTo>
                    <a:pt x="230" y="143"/>
                  </a:lnTo>
                  <a:lnTo>
                    <a:pt x="0" y="28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66" name="Freeform 103"/>
            <p:cNvSpPr/>
            <p:nvPr/>
          </p:nvSpPr>
          <p:spPr bwMode="auto">
            <a:xfrm>
              <a:off x="3046" y="3425"/>
              <a:ext cx="486" cy="282"/>
            </a:xfrm>
            <a:custGeom>
              <a:avLst/>
              <a:gdLst>
                <a:gd name="T0" fmla="*/ 0 w 486"/>
                <a:gd name="T1" fmla="*/ 0 h 282"/>
                <a:gd name="T2" fmla="*/ 245 w 486"/>
                <a:gd name="T3" fmla="*/ 141 h 282"/>
                <a:gd name="T4" fmla="*/ 486 w 486"/>
                <a:gd name="T5" fmla="*/ 282 h 282"/>
                <a:gd name="T6" fmla="*/ 486 w 486"/>
                <a:gd name="T7" fmla="*/ 282 h 2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6"/>
                <a:gd name="T13" fmla="*/ 0 h 282"/>
                <a:gd name="T14" fmla="*/ 486 w 486"/>
                <a:gd name="T15" fmla="*/ 282 h 2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6" h="282">
                  <a:moveTo>
                    <a:pt x="0" y="0"/>
                  </a:moveTo>
                  <a:lnTo>
                    <a:pt x="245" y="141"/>
                  </a:lnTo>
                  <a:lnTo>
                    <a:pt x="486" y="28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67" name="Freeform 104"/>
            <p:cNvSpPr/>
            <p:nvPr/>
          </p:nvSpPr>
          <p:spPr bwMode="auto">
            <a:xfrm>
              <a:off x="3996" y="2923"/>
              <a:ext cx="1" cy="498"/>
            </a:xfrm>
            <a:custGeom>
              <a:avLst/>
              <a:gdLst>
                <a:gd name="T0" fmla="*/ 1 w 1"/>
                <a:gd name="T1" fmla="*/ 0 h 498"/>
                <a:gd name="T2" fmla="*/ 0 w 1"/>
                <a:gd name="T3" fmla="*/ 250 h 498"/>
                <a:gd name="T4" fmla="*/ 1 w 1"/>
                <a:gd name="T5" fmla="*/ 498 h 498"/>
                <a:gd name="T6" fmla="*/ 1 w 1"/>
                <a:gd name="T7" fmla="*/ 498 h 4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498"/>
                <a:gd name="T14" fmla="*/ 1 w 1"/>
                <a:gd name="T15" fmla="*/ 498 h 4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498">
                  <a:moveTo>
                    <a:pt x="1" y="0"/>
                  </a:moveTo>
                  <a:lnTo>
                    <a:pt x="0" y="250"/>
                  </a:lnTo>
                  <a:lnTo>
                    <a:pt x="1" y="498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68" name="Freeform 105"/>
            <p:cNvSpPr/>
            <p:nvPr/>
          </p:nvSpPr>
          <p:spPr bwMode="auto">
            <a:xfrm>
              <a:off x="3046" y="2633"/>
              <a:ext cx="477" cy="786"/>
            </a:xfrm>
            <a:custGeom>
              <a:avLst/>
              <a:gdLst>
                <a:gd name="T0" fmla="*/ 477 w 477"/>
                <a:gd name="T1" fmla="*/ 0 h 786"/>
                <a:gd name="T2" fmla="*/ 236 w 477"/>
                <a:gd name="T3" fmla="*/ 394 h 786"/>
                <a:gd name="T4" fmla="*/ 0 w 477"/>
                <a:gd name="T5" fmla="*/ 786 h 786"/>
                <a:gd name="T6" fmla="*/ 0 w 477"/>
                <a:gd name="T7" fmla="*/ 786 h 7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7"/>
                <a:gd name="T13" fmla="*/ 0 h 786"/>
                <a:gd name="T14" fmla="*/ 477 w 477"/>
                <a:gd name="T15" fmla="*/ 786 h 7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7" h="786">
                  <a:moveTo>
                    <a:pt x="477" y="0"/>
                  </a:moveTo>
                  <a:lnTo>
                    <a:pt x="236" y="394"/>
                  </a:lnTo>
                  <a:lnTo>
                    <a:pt x="0" y="78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69" name="Freeform 106"/>
            <p:cNvSpPr/>
            <p:nvPr/>
          </p:nvSpPr>
          <p:spPr bwMode="auto">
            <a:xfrm>
              <a:off x="3520" y="2628"/>
              <a:ext cx="477" cy="793"/>
            </a:xfrm>
            <a:custGeom>
              <a:avLst/>
              <a:gdLst>
                <a:gd name="T0" fmla="*/ 477 w 477"/>
                <a:gd name="T1" fmla="*/ 793 h 793"/>
                <a:gd name="T2" fmla="*/ 236 w 477"/>
                <a:gd name="T3" fmla="*/ 395 h 793"/>
                <a:gd name="T4" fmla="*/ 0 w 477"/>
                <a:gd name="T5" fmla="*/ 0 h 793"/>
                <a:gd name="T6" fmla="*/ 0 w 477"/>
                <a:gd name="T7" fmla="*/ 0 h 7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7"/>
                <a:gd name="T13" fmla="*/ 0 h 793"/>
                <a:gd name="T14" fmla="*/ 477 w 477"/>
                <a:gd name="T15" fmla="*/ 793 h 7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7" h="793">
                  <a:moveTo>
                    <a:pt x="477" y="793"/>
                  </a:moveTo>
                  <a:lnTo>
                    <a:pt x="236" y="395"/>
                  </a:lnTo>
                  <a:lnTo>
                    <a:pt x="0" y="0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70" name="Freeform 107"/>
            <p:cNvSpPr/>
            <p:nvPr/>
          </p:nvSpPr>
          <p:spPr bwMode="auto">
            <a:xfrm>
              <a:off x="3046" y="3415"/>
              <a:ext cx="951" cy="10"/>
            </a:xfrm>
            <a:custGeom>
              <a:avLst/>
              <a:gdLst>
                <a:gd name="T0" fmla="*/ 951 w 951"/>
                <a:gd name="T1" fmla="*/ 0 h 10"/>
                <a:gd name="T2" fmla="*/ 473 w 951"/>
                <a:gd name="T3" fmla="*/ 4 h 10"/>
                <a:gd name="T4" fmla="*/ 0 w 951"/>
                <a:gd name="T5" fmla="*/ 10 h 10"/>
                <a:gd name="T6" fmla="*/ 0 w 951"/>
                <a:gd name="T7" fmla="*/ 10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1"/>
                <a:gd name="T13" fmla="*/ 0 h 10"/>
                <a:gd name="T14" fmla="*/ 951 w 951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1" h="10">
                  <a:moveTo>
                    <a:pt x="951" y="0"/>
                  </a:moveTo>
                  <a:lnTo>
                    <a:pt x="473" y="4"/>
                  </a:lnTo>
                  <a:lnTo>
                    <a:pt x="0" y="10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71" name="Freeform 108"/>
            <p:cNvSpPr/>
            <p:nvPr/>
          </p:nvSpPr>
          <p:spPr bwMode="auto">
            <a:xfrm>
              <a:off x="3522" y="2634"/>
              <a:ext cx="10" cy="1073"/>
            </a:xfrm>
            <a:custGeom>
              <a:avLst/>
              <a:gdLst>
                <a:gd name="T0" fmla="*/ 0 w 10"/>
                <a:gd name="T1" fmla="*/ 0 h 1073"/>
                <a:gd name="T2" fmla="*/ 6 w 10"/>
                <a:gd name="T3" fmla="*/ 540 h 1073"/>
                <a:gd name="T4" fmla="*/ 10 w 10"/>
                <a:gd name="T5" fmla="*/ 1073 h 1073"/>
                <a:gd name="T6" fmla="*/ 10 w 10"/>
                <a:gd name="T7" fmla="*/ 1073 h 10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1073"/>
                <a:gd name="T14" fmla="*/ 10 w 10"/>
                <a:gd name="T15" fmla="*/ 1073 h 10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1073">
                  <a:moveTo>
                    <a:pt x="0" y="0"/>
                  </a:moveTo>
                  <a:lnTo>
                    <a:pt x="6" y="540"/>
                  </a:lnTo>
                  <a:lnTo>
                    <a:pt x="10" y="1073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72" name="Freeform 109"/>
            <p:cNvSpPr/>
            <p:nvPr/>
          </p:nvSpPr>
          <p:spPr bwMode="auto">
            <a:xfrm>
              <a:off x="3046" y="2929"/>
              <a:ext cx="951" cy="486"/>
            </a:xfrm>
            <a:custGeom>
              <a:avLst/>
              <a:gdLst>
                <a:gd name="T0" fmla="*/ 0 w 951"/>
                <a:gd name="T1" fmla="*/ 0 h 486"/>
                <a:gd name="T2" fmla="*/ 479 w 951"/>
                <a:gd name="T3" fmla="*/ 243 h 486"/>
                <a:gd name="T4" fmla="*/ 951 w 951"/>
                <a:gd name="T5" fmla="*/ 486 h 486"/>
                <a:gd name="T6" fmla="*/ 951 w 951"/>
                <a:gd name="T7" fmla="*/ 486 h 4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1"/>
                <a:gd name="T13" fmla="*/ 0 h 486"/>
                <a:gd name="T14" fmla="*/ 951 w 951"/>
                <a:gd name="T15" fmla="*/ 486 h 4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1" h="486">
                  <a:moveTo>
                    <a:pt x="0" y="0"/>
                  </a:moveTo>
                  <a:lnTo>
                    <a:pt x="479" y="243"/>
                  </a:lnTo>
                  <a:lnTo>
                    <a:pt x="951" y="486"/>
                  </a:lnTo>
                </a:path>
              </a:pathLst>
            </a:custGeom>
            <a:noFill/>
            <a:ln w="31750" cap="rnd">
              <a:solidFill>
                <a:srgbClr val="FF99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73" name="Freeform 110"/>
            <p:cNvSpPr/>
            <p:nvPr/>
          </p:nvSpPr>
          <p:spPr bwMode="auto">
            <a:xfrm>
              <a:off x="3046" y="2933"/>
              <a:ext cx="951" cy="488"/>
            </a:xfrm>
            <a:custGeom>
              <a:avLst/>
              <a:gdLst>
                <a:gd name="T0" fmla="*/ 951 w 951"/>
                <a:gd name="T1" fmla="*/ 0 h 488"/>
                <a:gd name="T2" fmla="*/ 472 w 951"/>
                <a:gd name="T3" fmla="*/ 244 h 488"/>
                <a:gd name="T4" fmla="*/ 0 w 951"/>
                <a:gd name="T5" fmla="*/ 488 h 488"/>
                <a:gd name="T6" fmla="*/ 0 w 951"/>
                <a:gd name="T7" fmla="*/ 488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1"/>
                <a:gd name="T13" fmla="*/ 0 h 488"/>
                <a:gd name="T14" fmla="*/ 951 w 951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1" h="488">
                  <a:moveTo>
                    <a:pt x="951" y="0"/>
                  </a:moveTo>
                  <a:lnTo>
                    <a:pt x="472" y="244"/>
                  </a:lnTo>
                  <a:lnTo>
                    <a:pt x="0" y="488"/>
                  </a:lnTo>
                </a:path>
              </a:pathLst>
            </a:custGeom>
            <a:noFill/>
            <a:ln w="31750" cap="rnd">
              <a:solidFill>
                <a:srgbClr val="FF99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74" name="Oval 111"/>
            <p:cNvSpPr>
              <a:spLocks noChangeArrowheads="1"/>
            </p:cNvSpPr>
            <p:nvPr/>
          </p:nvSpPr>
          <p:spPr bwMode="auto">
            <a:xfrm>
              <a:off x="3972" y="3399"/>
              <a:ext cx="51" cy="5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75" name="Oval 112"/>
            <p:cNvSpPr>
              <a:spLocks noChangeArrowheads="1"/>
            </p:cNvSpPr>
            <p:nvPr/>
          </p:nvSpPr>
          <p:spPr bwMode="auto">
            <a:xfrm>
              <a:off x="3972" y="3399"/>
              <a:ext cx="51" cy="51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76" name="Oval 113"/>
            <p:cNvSpPr>
              <a:spLocks noChangeArrowheads="1"/>
            </p:cNvSpPr>
            <p:nvPr/>
          </p:nvSpPr>
          <p:spPr bwMode="auto">
            <a:xfrm>
              <a:off x="3972" y="2897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77" name="Oval 114"/>
            <p:cNvSpPr>
              <a:spLocks noChangeArrowheads="1"/>
            </p:cNvSpPr>
            <p:nvPr/>
          </p:nvSpPr>
          <p:spPr bwMode="auto">
            <a:xfrm>
              <a:off x="3972" y="2897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78" name="Oval 115"/>
            <p:cNvSpPr>
              <a:spLocks noChangeArrowheads="1"/>
            </p:cNvSpPr>
            <p:nvPr/>
          </p:nvSpPr>
          <p:spPr bwMode="auto">
            <a:xfrm>
              <a:off x="3509" y="3668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79" name="Oval 116"/>
            <p:cNvSpPr>
              <a:spLocks noChangeArrowheads="1"/>
            </p:cNvSpPr>
            <p:nvPr/>
          </p:nvSpPr>
          <p:spPr bwMode="auto">
            <a:xfrm>
              <a:off x="3509" y="3668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80" name="Oval 117"/>
            <p:cNvSpPr>
              <a:spLocks noChangeArrowheads="1"/>
            </p:cNvSpPr>
            <p:nvPr/>
          </p:nvSpPr>
          <p:spPr bwMode="auto">
            <a:xfrm>
              <a:off x="3496" y="2614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81" name="Oval 118"/>
            <p:cNvSpPr>
              <a:spLocks noChangeArrowheads="1"/>
            </p:cNvSpPr>
            <p:nvPr/>
          </p:nvSpPr>
          <p:spPr bwMode="auto">
            <a:xfrm>
              <a:off x="3496" y="2614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82" name="Oval 119"/>
            <p:cNvSpPr>
              <a:spLocks noChangeArrowheads="1"/>
            </p:cNvSpPr>
            <p:nvPr/>
          </p:nvSpPr>
          <p:spPr bwMode="auto">
            <a:xfrm>
              <a:off x="3021" y="3399"/>
              <a:ext cx="51" cy="5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83" name="Oval 120"/>
            <p:cNvSpPr>
              <a:spLocks noChangeArrowheads="1"/>
            </p:cNvSpPr>
            <p:nvPr/>
          </p:nvSpPr>
          <p:spPr bwMode="auto">
            <a:xfrm>
              <a:off x="3021" y="3399"/>
              <a:ext cx="51" cy="51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84" name="Oval 121"/>
            <p:cNvSpPr>
              <a:spLocks noChangeArrowheads="1"/>
            </p:cNvSpPr>
            <p:nvPr/>
          </p:nvSpPr>
          <p:spPr bwMode="auto">
            <a:xfrm>
              <a:off x="3021" y="2897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85" name="Oval 122"/>
            <p:cNvSpPr>
              <a:spLocks noChangeArrowheads="1"/>
            </p:cNvSpPr>
            <p:nvPr/>
          </p:nvSpPr>
          <p:spPr bwMode="auto">
            <a:xfrm>
              <a:off x="3021" y="2897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86" name="Freeform 123"/>
            <p:cNvSpPr/>
            <p:nvPr/>
          </p:nvSpPr>
          <p:spPr bwMode="auto">
            <a:xfrm>
              <a:off x="2802" y="3131"/>
              <a:ext cx="165" cy="72"/>
            </a:xfrm>
            <a:custGeom>
              <a:avLst/>
              <a:gdLst>
                <a:gd name="T0" fmla="*/ 0 w 165"/>
                <a:gd name="T1" fmla="*/ 15 h 72"/>
                <a:gd name="T2" fmla="*/ 129 w 165"/>
                <a:gd name="T3" fmla="*/ 15 h 72"/>
                <a:gd name="T4" fmla="*/ 129 w 165"/>
                <a:gd name="T5" fmla="*/ 0 h 72"/>
                <a:gd name="T6" fmla="*/ 165 w 165"/>
                <a:gd name="T7" fmla="*/ 36 h 72"/>
                <a:gd name="T8" fmla="*/ 129 w 165"/>
                <a:gd name="T9" fmla="*/ 72 h 72"/>
                <a:gd name="T10" fmla="*/ 129 w 165"/>
                <a:gd name="T11" fmla="*/ 58 h 72"/>
                <a:gd name="T12" fmla="*/ 0 w 165"/>
                <a:gd name="T13" fmla="*/ 58 h 72"/>
                <a:gd name="T14" fmla="*/ 0 w 165"/>
                <a:gd name="T15" fmla="*/ 15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5"/>
                <a:gd name="T25" fmla="*/ 0 h 72"/>
                <a:gd name="T26" fmla="*/ 165 w 165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5" h="72">
                  <a:moveTo>
                    <a:pt x="0" y="15"/>
                  </a:moveTo>
                  <a:lnTo>
                    <a:pt x="129" y="15"/>
                  </a:lnTo>
                  <a:lnTo>
                    <a:pt x="129" y="0"/>
                  </a:lnTo>
                  <a:lnTo>
                    <a:pt x="165" y="36"/>
                  </a:lnTo>
                  <a:lnTo>
                    <a:pt x="129" y="72"/>
                  </a:lnTo>
                  <a:lnTo>
                    <a:pt x="129" y="58"/>
                  </a:lnTo>
                  <a:lnTo>
                    <a:pt x="0" y="5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87" name="Freeform 124"/>
            <p:cNvSpPr/>
            <p:nvPr/>
          </p:nvSpPr>
          <p:spPr bwMode="auto">
            <a:xfrm>
              <a:off x="2802" y="3131"/>
              <a:ext cx="165" cy="72"/>
            </a:xfrm>
            <a:custGeom>
              <a:avLst/>
              <a:gdLst>
                <a:gd name="T0" fmla="*/ 0 w 165"/>
                <a:gd name="T1" fmla="*/ 15 h 72"/>
                <a:gd name="T2" fmla="*/ 129 w 165"/>
                <a:gd name="T3" fmla="*/ 15 h 72"/>
                <a:gd name="T4" fmla="*/ 129 w 165"/>
                <a:gd name="T5" fmla="*/ 0 h 72"/>
                <a:gd name="T6" fmla="*/ 165 w 165"/>
                <a:gd name="T7" fmla="*/ 36 h 72"/>
                <a:gd name="T8" fmla="*/ 129 w 165"/>
                <a:gd name="T9" fmla="*/ 72 h 72"/>
                <a:gd name="T10" fmla="*/ 129 w 165"/>
                <a:gd name="T11" fmla="*/ 58 h 72"/>
                <a:gd name="T12" fmla="*/ 0 w 165"/>
                <a:gd name="T13" fmla="*/ 58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72"/>
                <a:gd name="T23" fmla="*/ 165 w 165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72">
                  <a:moveTo>
                    <a:pt x="0" y="15"/>
                  </a:moveTo>
                  <a:lnTo>
                    <a:pt x="129" y="15"/>
                  </a:lnTo>
                  <a:lnTo>
                    <a:pt x="129" y="0"/>
                  </a:lnTo>
                  <a:lnTo>
                    <a:pt x="165" y="36"/>
                  </a:lnTo>
                  <a:lnTo>
                    <a:pt x="129" y="72"/>
                  </a:lnTo>
                  <a:lnTo>
                    <a:pt x="129" y="58"/>
                  </a:lnTo>
                  <a:lnTo>
                    <a:pt x="0" y="58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Group 125"/>
          <p:cNvGrpSpPr/>
          <p:nvPr/>
        </p:nvGrpSpPr>
        <p:grpSpPr bwMode="auto">
          <a:xfrm>
            <a:off x="6607175" y="4270375"/>
            <a:ext cx="2019300" cy="1755775"/>
            <a:chOff x="4151" y="2614"/>
            <a:chExt cx="1272" cy="1106"/>
          </a:xfrm>
        </p:grpSpPr>
        <p:sp>
          <p:nvSpPr>
            <p:cNvPr id="107533" name="Freeform 126"/>
            <p:cNvSpPr/>
            <p:nvPr/>
          </p:nvSpPr>
          <p:spPr bwMode="auto">
            <a:xfrm>
              <a:off x="4446" y="2923"/>
              <a:ext cx="1" cy="502"/>
            </a:xfrm>
            <a:custGeom>
              <a:avLst/>
              <a:gdLst>
                <a:gd name="T0" fmla="*/ 1 w 1"/>
                <a:gd name="T1" fmla="*/ 0 h 502"/>
                <a:gd name="T2" fmla="*/ 0 w 1"/>
                <a:gd name="T3" fmla="*/ 252 h 502"/>
                <a:gd name="T4" fmla="*/ 1 w 1"/>
                <a:gd name="T5" fmla="*/ 502 h 502"/>
                <a:gd name="T6" fmla="*/ 1 w 1"/>
                <a:gd name="T7" fmla="*/ 502 h 5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502"/>
                <a:gd name="T14" fmla="*/ 1 w 1"/>
                <a:gd name="T15" fmla="*/ 502 h 5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502">
                  <a:moveTo>
                    <a:pt x="1" y="0"/>
                  </a:moveTo>
                  <a:lnTo>
                    <a:pt x="0" y="252"/>
                  </a:lnTo>
                  <a:lnTo>
                    <a:pt x="1" y="50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34" name="Freeform 127"/>
            <p:cNvSpPr/>
            <p:nvPr/>
          </p:nvSpPr>
          <p:spPr bwMode="auto">
            <a:xfrm>
              <a:off x="4922" y="2627"/>
              <a:ext cx="476" cy="296"/>
            </a:xfrm>
            <a:custGeom>
              <a:avLst/>
              <a:gdLst>
                <a:gd name="T0" fmla="*/ 0 w 476"/>
                <a:gd name="T1" fmla="*/ 0 h 296"/>
                <a:gd name="T2" fmla="*/ 240 w 476"/>
                <a:gd name="T3" fmla="*/ 148 h 296"/>
                <a:gd name="T4" fmla="*/ 476 w 476"/>
                <a:gd name="T5" fmla="*/ 296 h 296"/>
                <a:gd name="T6" fmla="*/ 476 w 476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296"/>
                <a:gd name="T14" fmla="*/ 476 w 476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296">
                  <a:moveTo>
                    <a:pt x="0" y="0"/>
                  </a:moveTo>
                  <a:lnTo>
                    <a:pt x="240" y="148"/>
                  </a:lnTo>
                  <a:lnTo>
                    <a:pt x="476" y="29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35" name="Freeform 128"/>
            <p:cNvSpPr/>
            <p:nvPr/>
          </p:nvSpPr>
          <p:spPr bwMode="auto">
            <a:xfrm>
              <a:off x="4447" y="2627"/>
              <a:ext cx="475" cy="296"/>
            </a:xfrm>
            <a:custGeom>
              <a:avLst/>
              <a:gdLst>
                <a:gd name="T0" fmla="*/ 475 w 475"/>
                <a:gd name="T1" fmla="*/ 0 h 296"/>
                <a:gd name="T2" fmla="*/ 236 w 475"/>
                <a:gd name="T3" fmla="*/ 148 h 296"/>
                <a:gd name="T4" fmla="*/ 0 w 475"/>
                <a:gd name="T5" fmla="*/ 296 h 296"/>
                <a:gd name="T6" fmla="*/ 0 w 475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5"/>
                <a:gd name="T13" fmla="*/ 0 h 296"/>
                <a:gd name="T14" fmla="*/ 475 w 475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5" h="296">
                  <a:moveTo>
                    <a:pt x="475" y="0"/>
                  </a:moveTo>
                  <a:lnTo>
                    <a:pt x="236" y="148"/>
                  </a:lnTo>
                  <a:lnTo>
                    <a:pt x="0" y="29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36" name="Freeform 129"/>
            <p:cNvSpPr/>
            <p:nvPr/>
          </p:nvSpPr>
          <p:spPr bwMode="auto">
            <a:xfrm>
              <a:off x="4933" y="3421"/>
              <a:ext cx="464" cy="286"/>
            </a:xfrm>
            <a:custGeom>
              <a:avLst/>
              <a:gdLst>
                <a:gd name="T0" fmla="*/ 464 w 464"/>
                <a:gd name="T1" fmla="*/ 0 h 286"/>
                <a:gd name="T2" fmla="*/ 230 w 464"/>
                <a:gd name="T3" fmla="*/ 143 h 286"/>
                <a:gd name="T4" fmla="*/ 0 w 464"/>
                <a:gd name="T5" fmla="*/ 286 h 286"/>
                <a:gd name="T6" fmla="*/ 0 w 464"/>
                <a:gd name="T7" fmla="*/ 286 h 2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4"/>
                <a:gd name="T13" fmla="*/ 0 h 286"/>
                <a:gd name="T14" fmla="*/ 464 w 464"/>
                <a:gd name="T15" fmla="*/ 286 h 2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4" h="286">
                  <a:moveTo>
                    <a:pt x="464" y="0"/>
                  </a:moveTo>
                  <a:lnTo>
                    <a:pt x="230" y="143"/>
                  </a:lnTo>
                  <a:lnTo>
                    <a:pt x="0" y="28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37" name="Freeform 130"/>
            <p:cNvSpPr/>
            <p:nvPr/>
          </p:nvSpPr>
          <p:spPr bwMode="auto">
            <a:xfrm>
              <a:off x="4447" y="3425"/>
              <a:ext cx="486" cy="282"/>
            </a:xfrm>
            <a:custGeom>
              <a:avLst/>
              <a:gdLst>
                <a:gd name="T0" fmla="*/ 0 w 486"/>
                <a:gd name="T1" fmla="*/ 0 h 282"/>
                <a:gd name="T2" fmla="*/ 245 w 486"/>
                <a:gd name="T3" fmla="*/ 141 h 282"/>
                <a:gd name="T4" fmla="*/ 486 w 486"/>
                <a:gd name="T5" fmla="*/ 282 h 282"/>
                <a:gd name="T6" fmla="*/ 486 w 486"/>
                <a:gd name="T7" fmla="*/ 282 h 2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6"/>
                <a:gd name="T13" fmla="*/ 0 h 282"/>
                <a:gd name="T14" fmla="*/ 486 w 486"/>
                <a:gd name="T15" fmla="*/ 282 h 2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6" h="282">
                  <a:moveTo>
                    <a:pt x="0" y="0"/>
                  </a:moveTo>
                  <a:lnTo>
                    <a:pt x="245" y="141"/>
                  </a:lnTo>
                  <a:lnTo>
                    <a:pt x="486" y="28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38" name="Freeform 131"/>
            <p:cNvSpPr/>
            <p:nvPr/>
          </p:nvSpPr>
          <p:spPr bwMode="auto">
            <a:xfrm>
              <a:off x="5396" y="2923"/>
              <a:ext cx="2" cy="498"/>
            </a:xfrm>
            <a:custGeom>
              <a:avLst/>
              <a:gdLst>
                <a:gd name="T0" fmla="*/ 2 w 2"/>
                <a:gd name="T1" fmla="*/ 0 h 498"/>
                <a:gd name="T2" fmla="*/ 0 w 2"/>
                <a:gd name="T3" fmla="*/ 250 h 498"/>
                <a:gd name="T4" fmla="*/ 1 w 2"/>
                <a:gd name="T5" fmla="*/ 498 h 498"/>
                <a:gd name="T6" fmla="*/ 1 w 2"/>
                <a:gd name="T7" fmla="*/ 498 h 4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498"/>
                <a:gd name="T14" fmla="*/ 2 w 2"/>
                <a:gd name="T15" fmla="*/ 498 h 4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498">
                  <a:moveTo>
                    <a:pt x="2" y="0"/>
                  </a:moveTo>
                  <a:lnTo>
                    <a:pt x="0" y="250"/>
                  </a:lnTo>
                  <a:lnTo>
                    <a:pt x="1" y="498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39" name="Freeform 132"/>
            <p:cNvSpPr/>
            <p:nvPr/>
          </p:nvSpPr>
          <p:spPr bwMode="auto">
            <a:xfrm>
              <a:off x="4447" y="2633"/>
              <a:ext cx="477" cy="786"/>
            </a:xfrm>
            <a:custGeom>
              <a:avLst/>
              <a:gdLst>
                <a:gd name="T0" fmla="*/ 477 w 477"/>
                <a:gd name="T1" fmla="*/ 0 h 786"/>
                <a:gd name="T2" fmla="*/ 236 w 477"/>
                <a:gd name="T3" fmla="*/ 394 h 786"/>
                <a:gd name="T4" fmla="*/ 0 w 477"/>
                <a:gd name="T5" fmla="*/ 786 h 786"/>
                <a:gd name="T6" fmla="*/ 0 w 477"/>
                <a:gd name="T7" fmla="*/ 786 h 7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7"/>
                <a:gd name="T13" fmla="*/ 0 h 786"/>
                <a:gd name="T14" fmla="*/ 477 w 477"/>
                <a:gd name="T15" fmla="*/ 786 h 7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7" h="786">
                  <a:moveTo>
                    <a:pt x="477" y="0"/>
                  </a:moveTo>
                  <a:lnTo>
                    <a:pt x="236" y="394"/>
                  </a:lnTo>
                  <a:lnTo>
                    <a:pt x="0" y="78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40" name="Freeform 133"/>
            <p:cNvSpPr/>
            <p:nvPr/>
          </p:nvSpPr>
          <p:spPr bwMode="auto">
            <a:xfrm>
              <a:off x="4921" y="2628"/>
              <a:ext cx="476" cy="793"/>
            </a:xfrm>
            <a:custGeom>
              <a:avLst/>
              <a:gdLst>
                <a:gd name="T0" fmla="*/ 476 w 476"/>
                <a:gd name="T1" fmla="*/ 793 h 793"/>
                <a:gd name="T2" fmla="*/ 236 w 476"/>
                <a:gd name="T3" fmla="*/ 395 h 793"/>
                <a:gd name="T4" fmla="*/ 0 w 476"/>
                <a:gd name="T5" fmla="*/ 0 h 793"/>
                <a:gd name="T6" fmla="*/ 0 w 476"/>
                <a:gd name="T7" fmla="*/ 0 h 7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793"/>
                <a:gd name="T14" fmla="*/ 476 w 476"/>
                <a:gd name="T15" fmla="*/ 793 h 7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793">
                  <a:moveTo>
                    <a:pt x="476" y="793"/>
                  </a:moveTo>
                  <a:lnTo>
                    <a:pt x="236" y="395"/>
                  </a:lnTo>
                  <a:lnTo>
                    <a:pt x="0" y="0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41" name="Freeform 134"/>
            <p:cNvSpPr/>
            <p:nvPr/>
          </p:nvSpPr>
          <p:spPr bwMode="auto">
            <a:xfrm>
              <a:off x="4447" y="3415"/>
              <a:ext cx="950" cy="10"/>
            </a:xfrm>
            <a:custGeom>
              <a:avLst/>
              <a:gdLst>
                <a:gd name="T0" fmla="*/ 950 w 950"/>
                <a:gd name="T1" fmla="*/ 0 h 10"/>
                <a:gd name="T2" fmla="*/ 473 w 950"/>
                <a:gd name="T3" fmla="*/ 4 h 10"/>
                <a:gd name="T4" fmla="*/ 0 w 950"/>
                <a:gd name="T5" fmla="*/ 10 h 10"/>
                <a:gd name="T6" fmla="*/ 0 w 950"/>
                <a:gd name="T7" fmla="*/ 10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0"/>
                <a:gd name="T13" fmla="*/ 0 h 10"/>
                <a:gd name="T14" fmla="*/ 950 w 950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0" h="10">
                  <a:moveTo>
                    <a:pt x="950" y="0"/>
                  </a:moveTo>
                  <a:lnTo>
                    <a:pt x="473" y="4"/>
                  </a:lnTo>
                  <a:lnTo>
                    <a:pt x="0" y="10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42" name="Freeform 135"/>
            <p:cNvSpPr/>
            <p:nvPr/>
          </p:nvSpPr>
          <p:spPr bwMode="auto">
            <a:xfrm>
              <a:off x="4923" y="2634"/>
              <a:ext cx="10" cy="1073"/>
            </a:xfrm>
            <a:custGeom>
              <a:avLst/>
              <a:gdLst>
                <a:gd name="T0" fmla="*/ 0 w 10"/>
                <a:gd name="T1" fmla="*/ 0 h 1073"/>
                <a:gd name="T2" fmla="*/ 6 w 10"/>
                <a:gd name="T3" fmla="*/ 540 h 1073"/>
                <a:gd name="T4" fmla="*/ 10 w 10"/>
                <a:gd name="T5" fmla="*/ 1073 h 1073"/>
                <a:gd name="T6" fmla="*/ 10 w 10"/>
                <a:gd name="T7" fmla="*/ 1073 h 10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1073"/>
                <a:gd name="T14" fmla="*/ 10 w 10"/>
                <a:gd name="T15" fmla="*/ 1073 h 10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1073">
                  <a:moveTo>
                    <a:pt x="0" y="0"/>
                  </a:moveTo>
                  <a:lnTo>
                    <a:pt x="6" y="540"/>
                  </a:lnTo>
                  <a:lnTo>
                    <a:pt x="10" y="1073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43" name="Freeform 136"/>
            <p:cNvSpPr/>
            <p:nvPr/>
          </p:nvSpPr>
          <p:spPr bwMode="auto">
            <a:xfrm>
              <a:off x="4447" y="2929"/>
              <a:ext cx="951" cy="486"/>
            </a:xfrm>
            <a:custGeom>
              <a:avLst/>
              <a:gdLst>
                <a:gd name="T0" fmla="*/ 0 w 951"/>
                <a:gd name="T1" fmla="*/ 0 h 486"/>
                <a:gd name="T2" fmla="*/ 479 w 951"/>
                <a:gd name="T3" fmla="*/ 243 h 486"/>
                <a:gd name="T4" fmla="*/ 951 w 951"/>
                <a:gd name="T5" fmla="*/ 486 h 486"/>
                <a:gd name="T6" fmla="*/ 951 w 951"/>
                <a:gd name="T7" fmla="*/ 486 h 4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1"/>
                <a:gd name="T13" fmla="*/ 0 h 486"/>
                <a:gd name="T14" fmla="*/ 951 w 951"/>
                <a:gd name="T15" fmla="*/ 486 h 4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1" h="486">
                  <a:moveTo>
                    <a:pt x="0" y="0"/>
                  </a:moveTo>
                  <a:lnTo>
                    <a:pt x="479" y="243"/>
                  </a:lnTo>
                  <a:lnTo>
                    <a:pt x="951" y="486"/>
                  </a:lnTo>
                </a:path>
              </a:pathLst>
            </a:custGeom>
            <a:noFill/>
            <a:ln w="31750" cap="rnd">
              <a:solidFill>
                <a:srgbClr val="FF99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44" name="Freeform 137"/>
            <p:cNvSpPr/>
            <p:nvPr/>
          </p:nvSpPr>
          <p:spPr bwMode="auto">
            <a:xfrm>
              <a:off x="4447" y="2933"/>
              <a:ext cx="951" cy="488"/>
            </a:xfrm>
            <a:custGeom>
              <a:avLst/>
              <a:gdLst>
                <a:gd name="T0" fmla="*/ 951 w 951"/>
                <a:gd name="T1" fmla="*/ 0 h 488"/>
                <a:gd name="T2" fmla="*/ 472 w 951"/>
                <a:gd name="T3" fmla="*/ 244 h 488"/>
                <a:gd name="T4" fmla="*/ 0 w 951"/>
                <a:gd name="T5" fmla="*/ 488 h 488"/>
                <a:gd name="T6" fmla="*/ 0 w 951"/>
                <a:gd name="T7" fmla="*/ 488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1"/>
                <a:gd name="T13" fmla="*/ 0 h 488"/>
                <a:gd name="T14" fmla="*/ 951 w 951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1" h="488">
                  <a:moveTo>
                    <a:pt x="951" y="0"/>
                  </a:moveTo>
                  <a:lnTo>
                    <a:pt x="472" y="244"/>
                  </a:lnTo>
                  <a:lnTo>
                    <a:pt x="0" y="488"/>
                  </a:lnTo>
                </a:path>
              </a:pathLst>
            </a:custGeom>
            <a:noFill/>
            <a:ln w="31750" cap="rnd">
              <a:solidFill>
                <a:srgbClr val="FF99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45" name="Freeform 138"/>
            <p:cNvSpPr/>
            <p:nvPr/>
          </p:nvSpPr>
          <p:spPr bwMode="auto">
            <a:xfrm>
              <a:off x="4449" y="2922"/>
              <a:ext cx="946" cy="12"/>
            </a:xfrm>
            <a:custGeom>
              <a:avLst/>
              <a:gdLst>
                <a:gd name="T0" fmla="*/ 0 w 946"/>
                <a:gd name="T1" fmla="*/ 0 h 12"/>
                <a:gd name="T2" fmla="*/ 476 w 946"/>
                <a:gd name="T3" fmla="*/ 5 h 12"/>
                <a:gd name="T4" fmla="*/ 946 w 946"/>
                <a:gd name="T5" fmla="*/ 12 h 12"/>
                <a:gd name="T6" fmla="*/ 946 w 946"/>
                <a:gd name="T7" fmla="*/ 12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6"/>
                <a:gd name="T13" fmla="*/ 0 h 12"/>
                <a:gd name="T14" fmla="*/ 946 w 94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6" h="12">
                  <a:moveTo>
                    <a:pt x="0" y="0"/>
                  </a:moveTo>
                  <a:lnTo>
                    <a:pt x="476" y="5"/>
                  </a:lnTo>
                  <a:lnTo>
                    <a:pt x="946" y="12"/>
                  </a:ln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46" name="Freeform 139"/>
            <p:cNvSpPr/>
            <p:nvPr/>
          </p:nvSpPr>
          <p:spPr bwMode="auto">
            <a:xfrm>
              <a:off x="4933" y="2936"/>
              <a:ext cx="464" cy="765"/>
            </a:xfrm>
            <a:custGeom>
              <a:avLst/>
              <a:gdLst>
                <a:gd name="T0" fmla="*/ 0 w 464"/>
                <a:gd name="T1" fmla="*/ 765 h 765"/>
                <a:gd name="T2" fmla="*/ 234 w 464"/>
                <a:gd name="T3" fmla="*/ 381 h 765"/>
                <a:gd name="T4" fmla="*/ 464 w 464"/>
                <a:gd name="T5" fmla="*/ 0 h 765"/>
                <a:gd name="T6" fmla="*/ 464 w 464"/>
                <a:gd name="T7" fmla="*/ 0 h 7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4"/>
                <a:gd name="T13" fmla="*/ 0 h 765"/>
                <a:gd name="T14" fmla="*/ 464 w 464"/>
                <a:gd name="T15" fmla="*/ 765 h 7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4" h="765">
                  <a:moveTo>
                    <a:pt x="0" y="765"/>
                  </a:moveTo>
                  <a:lnTo>
                    <a:pt x="234" y="381"/>
                  </a:lnTo>
                  <a:lnTo>
                    <a:pt x="464" y="0"/>
                  </a:ln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47" name="Freeform 140"/>
            <p:cNvSpPr/>
            <p:nvPr/>
          </p:nvSpPr>
          <p:spPr bwMode="auto">
            <a:xfrm>
              <a:off x="4447" y="2926"/>
              <a:ext cx="486" cy="772"/>
            </a:xfrm>
            <a:custGeom>
              <a:avLst/>
              <a:gdLst>
                <a:gd name="T0" fmla="*/ 0 w 486"/>
                <a:gd name="T1" fmla="*/ 0 h 772"/>
                <a:gd name="T2" fmla="*/ 245 w 486"/>
                <a:gd name="T3" fmla="*/ 387 h 772"/>
                <a:gd name="T4" fmla="*/ 486 w 486"/>
                <a:gd name="T5" fmla="*/ 772 h 772"/>
                <a:gd name="T6" fmla="*/ 486 w 486"/>
                <a:gd name="T7" fmla="*/ 772 h 7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6"/>
                <a:gd name="T13" fmla="*/ 0 h 772"/>
                <a:gd name="T14" fmla="*/ 486 w 486"/>
                <a:gd name="T15" fmla="*/ 772 h 7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6" h="772">
                  <a:moveTo>
                    <a:pt x="0" y="0"/>
                  </a:moveTo>
                  <a:lnTo>
                    <a:pt x="245" y="387"/>
                  </a:lnTo>
                  <a:lnTo>
                    <a:pt x="486" y="772"/>
                  </a:ln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48" name="Oval 141"/>
            <p:cNvSpPr>
              <a:spLocks noChangeArrowheads="1"/>
            </p:cNvSpPr>
            <p:nvPr/>
          </p:nvSpPr>
          <p:spPr bwMode="auto">
            <a:xfrm>
              <a:off x="5372" y="3386"/>
              <a:ext cx="51" cy="5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49" name="Oval 142"/>
            <p:cNvSpPr>
              <a:spLocks noChangeArrowheads="1"/>
            </p:cNvSpPr>
            <p:nvPr/>
          </p:nvSpPr>
          <p:spPr bwMode="auto">
            <a:xfrm>
              <a:off x="5372" y="3386"/>
              <a:ext cx="51" cy="51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50" name="Oval 143"/>
            <p:cNvSpPr>
              <a:spLocks noChangeArrowheads="1"/>
            </p:cNvSpPr>
            <p:nvPr/>
          </p:nvSpPr>
          <p:spPr bwMode="auto">
            <a:xfrm>
              <a:off x="5372" y="2897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51" name="Oval 144"/>
            <p:cNvSpPr>
              <a:spLocks noChangeArrowheads="1"/>
            </p:cNvSpPr>
            <p:nvPr/>
          </p:nvSpPr>
          <p:spPr bwMode="auto">
            <a:xfrm>
              <a:off x="5372" y="2897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52" name="Oval 145"/>
            <p:cNvSpPr>
              <a:spLocks noChangeArrowheads="1"/>
            </p:cNvSpPr>
            <p:nvPr/>
          </p:nvSpPr>
          <p:spPr bwMode="auto">
            <a:xfrm>
              <a:off x="4909" y="3668"/>
              <a:ext cx="52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53" name="Oval 146"/>
            <p:cNvSpPr>
              <a:spLocks noChangeArrowheads="1"/>
            </p:cNvSpPr>
            <p:nvPr/>
          </p:nvSpPr>
          <p:spPr bwMode="auto">
            <a:xfrm>
              <a:off x="4909" y="3668"/>
              <a:ext cx="52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54" name="Oval 147"/>
            <p:cNvSpPr>
              <a:spLocks noChangeArrowheads="1"/>
            </p:cNvSpPr>
            <p:nvPr/>
          </p:nvSpPr>
          <p:spPr bwMode="auto">
            <a:xfrm>
              <a:off x="4896" y="2614"/>
              <a:ext cx="52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55" name="Oval 148"/>
            <p:cNvSpPr>
              <a:spLocks noChangeArrowheads="1"/>
            </p:cNvSpPr>
            <p:nvPr/>
          </p:nvSpPr>
          <p:spPr bwMode="auto">
            <a:xfrm>
              <a:off x="4896" y="2614"/>
              <a:ext cx="52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56" name="Oval 149"/>
            <p:cNvSpPr>
              <a:spLocks noChangeArrowheads="1"/>
            </p:cNvSpPr>
            <p:nvPr/>
          </p:nvSpPr>
          <p:spPr bwMode="auto">
            <a:xfrm>
              <a:off x="4421" y="3399"/>
              <a:ext cx="51" cy="5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57" name="Oval 150"/>
            <p:cNvSpPr>
              <a:spLocks noChangeArrowheads="1"/>
            </p:cNvSpPr>
            <p:nvPr/>
          </p:nvSpPr>
          <p:spPr bwMode="auto">
            <a:xfrm>
              <a:off x="4421" y="3399"/>
              <a:ext cx="51" cy="51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58" name="Oval 151"/>
            <p:cNvSpPr>
              <a:spLocks noChangeArrowheads="1"/>
            </p:cNvSpPr>
            <p:nvPr/>
          </p:nvSpPr>
          <p:spPr bwMode="auto">
            <a:xfrm>
              <a:off x="4421" y="2897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59" name="Oval 152"/>
            <p:cNvSpPr>
              <a:spLocks noChangeArrowheads="1"/>
            </p:cNvSpPr>
            <p:nvPr/>
          </p:nvSpPr>
          <p:spPr bwMode="auto">
            <a:xfrm>
              <a:off x="4421" y="2897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60" name="Freeform 153"/>
            <p:cNvSpPr/>
            <p:nvPr/>
          </p:nvSpPr>
          <p:spPr bwMode="auto">
            <a:xfrm>
              <a:off x="4151" y="3131"/>
              <a:ext cx="165" cy="72"/>
            </a:xfrm>
            <a:custGeom>
              <a:avLst/>
              <a:gdLst>
                <a:gd name="T0" fmla="*/ 0 w 165"/>
                <a:gd name="T1" fmla="*/ 15 h 72"/>
                <a:gd name="T2" fmla="*/ 129 w 165"/>
                <a:gd name="T3" fmla="*/ 15 h 72"/>
                <a:gd name="T4" fmla="*/ 129 w 165"/>
                <a:gd name="T5" fmla="*/ 0 h 72"/>
                <a:gd name="T6" fmla="*/ 165 w 165"/>
                <a:gd name="T7" fmla="*/ 36 h 72"/>
                <a:gd name="T8" fmla="*/ 129 w 165"/>
                <a:gd name="T9" fmla="*/ 72 h 72"/>
                <a:gd name="T10" fmla="*/ 129 w 165"/>
                <a:gd name="T11" fmla="*/ 58 h 72"/>
                <a:gd name="T12" fmla="*/ 0 w 165"/>
                <a:gd name="T13" fmla="*/ 58 h 72"/>
                <a:gd name="T14" fmla="*/ 0 w 165"/>
                <a:gd name="T15" fmla="*/ 15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5"/>
                <a:gd name="T25" fmla="*/ 0 h 72"/>
                <a:gd name="T26" fmla="*/ 165 w 165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5" h="72">
                  <a:moveTo>
                    <a:pt x="0" y="15"/>
                  </a:moveTo>
                  <a:lnTo>
                    <a:pt x="129" y="15"/>
                  </a:lnTo>
                  <a:lnTo>
                    <a:pt x="129" y="0"/>
                  </a:lnTo>
                  <a:lnTo>
                    <a:pt x="165" y="36"/>
                  </a:lnTo>
                  <a:lnTo>
                    <a:pt x="129" y="72"/>
                  </a:lnTo>
                  <a:lnTo>
                    <a:pt x="129" y="58"/>
                  </a:lnTo>
                  <a:lnTo>
                    <a:pt x="0" y="5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61" name="Freeform 154"/>
            <p:cNvSpPr/>
            <p:nvPr/>
          </p:nvSpPr>
          <p:spPr bwMode="auto">
            <a:xfrm>
              <a:off x="4151" y="3131"/>
              <a:ext cx="165" cy="72"/>
            </a:xfrm>
            <a:custGeom>
              <a:avLst/>
              <a:gdLst>
                <a:gd name="T0" fmla="*/ 0 w 165"/>
                <a:gd name="T1" fmla="*/ 15 h 72"/>
                <a:gd name="T2" fmla="*/ 129 w 165"/>
                <a:gd name="T3" fmla="*/ 15 h 72"/>
                <a:gd name="T4" fmla="*/ 129 w 165"/>
                <a:gd name="T5" fmla="*/ 0 h 72"/>
                <a:gd name="T6" fmla="*/ 165 w 165"/>
                <a:gd name="T7" fmla="*/ 36 h 72"/>
                <a:gd name="T8" fmla="*/ 129 w 165"/>
                <a:gd name="T9" fmla="*/ 72 h 72"/>
                <a:gd name="T10" fmla="*/ 129 w 165"/>
                <a:gd name="T11" fmla="*/ 58 h 72"/>
                <a:gd name="T12" fmla="*/ 0 w 165"/>
                <a:gd name="T13" fmla="*/ 58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72"/>
                <a:gd name="T23" fmla="*/ 165 w 165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72">
                  <a:moveTo>
                    <a:pt x="0" y="15"/>
                  </a:moveTo>
                  <a:lnTo>
                    <a:pt x="129" y="15"/>
                  </a:lnTo>
                  <a:lnTo>
                    <a:pt x="129" y="0"/>
                  </a:lnTo>
                  <a:lnTo>
                    <a:pt x="165" y="36"/>
                  </a:lnTo>
                  <a:lnTo>
                    <a:pt x="129" y="72"/>
                  </a:lnTo>
                  <a:lnTo>
                    <a:pt x="129" y="58"/>
                  </a:lnTo>
                  <a:lnTo>
                    <a:pt x="0" y="58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7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68313" y="1268413"/>
            <a:ext cx="8496300" cy="4624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引理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2.4.2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简单图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的闭合图是唯一的。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5028" name="Rectangle 4"/>
              <p:cNvSpPr>
                <a:spLocks noChangeArrowheads="1"/>
              </p:cNvSpPr>
              <p:nvPr/>
            </p:nvSpPr>
            <p:spPr bwMode="auto">
              <a:xfrm>
                <a:off x="476250" y="1763713"/>
                <a:ext cx="8137525" cy="41303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证明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𝑮</m:t>
                        </m:r>
                      </m:e>
                    </m:d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𝑮</m:t>
                        </m:r>
                      </m:e>
                    </m:d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是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G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的两个闭合图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={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,…,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𝒓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}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,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𝒔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𝑮</m:t>
                        </m:r>
                      </m:e>
                    </m:d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𝑮</m:t>
                        </m:r>
                      </m:e>
                    </m:d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中新加入的边集合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需证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，为不失一般性，假设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i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+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=(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𝒖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,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𝒗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)∈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是构造时第一条不属于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的边，令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𝑯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=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𝑮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U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 </m:t>
                    </m:r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{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,…,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𝒊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}</m:t>
                    </m:r>
                  </m:oMath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由于构造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时加入了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i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+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rPr>
                  <a:t>，则有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𝒅</m:t>
                    </m:r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𝒖</m:t>
                        </m:r>
                      </m:e>
                    </m:d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+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𝒅</m:t>
                    </m:r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𝒗</m:t>
                        </m:r>
                      </m:e>
                    </m:d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ea typeface="Cambria Math" panose="02040503050406030204"/>
                        <a:cs typeface="+mn-cs"/>
                      </a:rPr>
                      <m:t>≥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ea typeface="Cambria Math" panose="02040503050406030204"/>
                        <a:cs typeface="+mn-cs"/>
                      </a:rPr>
                      <m:t>𝒏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rPr>
                  <a:t>，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rPr>
                  <a:t>     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rPr>
                  <a:t>但是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(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𝒖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,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𝒗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)∉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𝑮</m:t>
                        </m:r>
                      </m:e>
                    </m:d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rPr>
                  <a:t>，与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𝑮</m:t>
                        </m:r>
                      </m:e>
                    </m:d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rPr>
                  <a:t>是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𝑮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rPr>
                  <a:t>的闭合图矛盾</a:t>
                </a:r>
                <a:endParaRPr kumimoji="1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8502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250" y="1763713"/>
                <a:ext cx="8137525" cy="4130361"/>
              </a:xfrm>
              <a:prstGeom prst="rect">
                <a:avLst/>
              </a:prstGeom>
              <a:blipFill rotWithShape="1">
                <a:blip r:embed="rId1"/>
                <a:stretch>
                  <a:fillRect t="-8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5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5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5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5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5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86053" name="Rectangle 5"/>
              <p:cNvSpPr>
                <a:spLocks noChangeArrowheads="1"/>
              </p:cNvSpPr>
              <p:nvPr/>
            </p:nvSpPr>
            <p:spPr bwMode="auto">
              <a:xfrm>
                <a:off x="476250" y="2438400"/>
                <a:ext cx="8137525" cy="400417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证明 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   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𝑪</m:t>
                    </m:r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𝑮</m:t>
                        </m:r>
                      </m:e>
                    </m:d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=</m:t>
                    </m:r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𝑮</m:t>
                    </m:r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U</m:t>
                    </m:r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𝑳</m:t>
                    </m:r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 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={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,…,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𝒓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}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由引理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2.4.1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和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2.4.2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   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𝑮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有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𝑯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回路       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𝑮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有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𝑯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回路     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…      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𝑮</m:t>
                    </m:r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U</m:t>
                    </m:r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𝑳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有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𝑯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回路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由于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𝑪</m:t>
                    </m:r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𝑮</m:t>
                        </m:r>
                      </m:e>
                    </m:d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唯一，定理得证。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  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  <a:defRPr/>
                </a:pP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推论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2.4.3  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若简单图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G(n&gt;2)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的闭合图是完全图，</a:t>
                </a: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 typeface="Wingdings" panose="05000000000000000000" pitchFamily="2" charset="2"/>
                  <a:buNone/>
                  <a:defRPr/>
                </a:pP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         则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有哈密顿回路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细黑" panose="02010600040101010101" pitchFamily="2" charset="-122"/>
                    <a:cs typeface="+mn-cs"/>
                  </a:rPr>
                  <a:t>。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                                 </a:t>
                </a:r>
                <a:endParaRPr kumimoji="1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8605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250" y="2438400"/>
                <a:ext cx="8137525" cy="4004173"/>
              </a:xfrm>
              <a:prstGeom prst="rect">
                <a:avLst/>
              </a:prstGeom>
              <a:blipFill rotWithShape="1">
                <a:blip r:embed="rId1"/>
                <a:stretch>
                  <a:fillRect b="12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476250" y="1223963"/>
            <a:ext cx="8496300" cy="1169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2.4.2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简单图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存在哈密顿回路的充要条件是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其闭合图存在哈密顿回路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+mn-cs"/>
              </a:rPr>
              <a:t>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8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</a:t>
            </a:r>
            <a:endParaRPr lang="zh-CN" altLang="en-US" dirty="0"/>
          </a:p>
        </p:txBody>
      </p:sp>
      <p:sp>
        <p:nvSpPr>
          <p:cNvPr id="2" name="左右箭头 1"/>
          <p:cNvSpPr/>
          <p:nvPr/>
        </p:nvSpPr>
        <p:spPr>
          <a:xfrm>
            <a:off x="2543175" y="4152900"/>
            <a:ext cx="333375" cy="142875"/>
          </a:xfrm>
          <a:prstGeom prst="left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左右箭头 6"/>
          <p:cNvSpPr/>
          <p:nvPr/>
        </p:nvSpPr>
        <p:spPr>
          <a:xfrm>
            <a:off x="5156200" y="4138611"/>
            <a:ext cx="333375" cy="142875"/>
          </a:xfrm>
          <a:prstGeom prst="left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左右箭头 8"/>
          <p:cNvSpPr/>
          <p:nvPr/>
        </p:nvSpPr>
        <p:spPr>
          <a:xfrm>
            <a:off x="5972175" y="4119561"/>
            <a:ext cx="333375" cy="142875"/>
          </a:xfrm>
          <a:prstGeom prst="left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6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6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6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6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6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6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6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341313" y="1403350"/>
            <a:ext cx="6273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欧拉回路与哈密顿回路的比较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87076" name="Group 4"/>
          <p:cNvGraphicFramePr>
            <a:graphicFrameLocks noGrp="1"/>
          </p:cNvGraphicFramePr>
          <p:nvPr/>
        </p:nvGraphicFramePr>
        <p:xfrm>
          <a:off x="566738" y="2484438"/>
          <a:ext cx="7875587" cy="3134360"/>
        </p:xfrm>
        <a:graphic>
          <a:graphicData uri="http://schemas.openxmlformats.org/drawingml/2006/table">
            <a:tbl>
              <a:tblPr/>
              <a:tblGrid>
                <a:gridCol w="2625725"/>
                <a:gridCol w="2624137"/>
                <a:gridCol w="2625725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欧拉回路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哈密顿回路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回路类型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简单回路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初级回路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回路定义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过所有边一次且仅一次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过所有点一次且仅一次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如何判断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有充要条件     简单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无充要条件     复杂 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</a:tr>
            </a:tbl>
          </a:graphicData>
        </a:graphic>
      </p:graphicFrame>
      <p:sp>
        <p:nvSpPr>
          <p:cNvPr id="7" name="标题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341313" y="1854200"/>
            <a:ext cx="8461375" cy="4298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无向连通图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有欧拉回路的充要条件是各顶点的度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都是偶数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若无向连通图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中只有两个奇顶点，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存在欧拉道路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若有向连通图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中各个结点的正负度相等，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中存在有向欧拉回路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若有向连通图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中只有两个结点的正负度不相等，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而且其中一个入度比出度多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，另一个入度比出度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少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，则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中存在有向欧拉通路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323850" y="1196975"/>
            <a:ext cx="6273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欧拉回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道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路判定的充要条件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ChangeArrowheads="1"/>
          </p:cNvSpPr>
          <p:nvPr/>
        </p:nvSpPr>
        <p:spPr bwMode="auto">
          <a:xfrm>
            <a:off x="341313" y="1898650"/>
            <a:ext cx="8802687" cy="3822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若图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G=&lt;V,E&gt;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有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H-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圈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则对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的任何非空子集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S, </a:t>
            </a:r>
            <a:endParaRPr kumimoji="1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均有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p(G-S)≤|S|,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其中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p(G-S)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是从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中删去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中所有结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点及与这些结点关联的边所得到的子图的连通分支数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 </a:t>
            </a:r>
            <a:endParaRPr kumimoji="1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若图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G=&lt;V,E&gt;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有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H-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道路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则对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的任何非空子集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S, </a:t>
            </a:r>
            <a:endParaRPr kumimoji="1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均有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p(G-S)≤|S|+1. </a:t>
            </a:r>
            <a:endParaRPr kumimoji="1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有割点的图不是哈密顿图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若图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G=&lt;V1 ,V2 ,E&gt;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为二分图且有哈密顿回路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 </a:t>
            </a:r>
            <a:endParaRPr kumimoji="1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则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| V1 |= | V2|</a:t>
            </a:r>
            <a:endParaRPr kumimoji="1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323850" y="1196975"/>
            <a:ext cx="6273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哈密顿回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道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路判定的必要条件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0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0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0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0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0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ChangeArrowheads="1"/>
          </p:cNvSpPr>
          <p:nvPr/>
        </p:nvSpPr>
        <p:spPr bwMode="auto">
          <a:xfrm>
            <a:off x="341313" y="1898650"/>
            <a:ext cx="8461375" cy="3822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若简单图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中任两点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u,v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恒有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d(u)+d(v) ≥n-1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，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中存在</a:t>
            </a:r>
            <a:r>
              <a:rPr kumimoji="1" lang="en-US" alt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哈密顿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道路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若简单图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中任两点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u,v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恒有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d(u)+d(v) ≥n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，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中存在</a:t>
            </a:r>
            <a:r>
              <a:rPr kumimoji="1" lang="en-US" alt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哈密顿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回路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若简单图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中任意一点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d(v) ≥n/2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，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中存在</a:t>
            </a:r>
            <a:r>
              <a:rPr kumimoji="1" lang="en-US" alt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哈密顿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回路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若简单图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G(n&gt;2)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的闭合图是完全图，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有</a:t>
            </a:r>
            <a:r>
              <a:rPr kumimoji="1" lang="en-US" alt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哈密顿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回路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23850" y="1196975"/>
            <a:ext cx="6273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哈密顿回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道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路判定的充分条件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9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9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9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9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9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89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323850" y="1403350"/>
            <a:ext cx="882015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判断一个图是否有哈密顿回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道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路的可行方法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1313" y="2079625"/>
            <a:ext cx="8461375" cy="15573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不满足必要条件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满足充分条件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搜索出一条哈密顿回路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道路与回路</a:t>
            </a:r>
            <a:endParaRPr lang="zh-CN" alt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道路与回路的定义和相关概念</a:t>
            </a:r>
            <a:endParaRPr lang="zh-CN" altLang="zh-CN" sz="28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道路与回路的判定方法</a:t>
            </a:r>
            <a:endParaRPr lang="zh-CN" altLang="zh-CN" sz="28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欧拉道路与回路</a:t>
            </a:r>
            <a:endParaRPr lang="zh-CN" altLang="zh-CN" dirty="0">
              <a:solidFill>
                <a:schemeClr val="bg1">
                  <a:lumMod val="75000"/>
                </a:schemeClr>
              </a:solidFill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哈密顿道路与回路</a:t>
            </a:r>
            <a:endParaRPr lang="zh-CN" altLang="zh-CN" dirty="0">
              <a:solidFill>
                <a:schemeClr val="bg1">
                  <a:lumMod val="75000"/>
                </a:schemeClr>
              </a:solidFill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rgbClr val="FF0066"/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rgbClr val="FF0066"/>
                </a:solidFill>
                <a:latin typeface="+mn-ea"/>
                <a:ea typeface="+mn-ea"/>
              </a:rPr>
              <a:t>旅行商问题</a:t>
            </a:r>
            <a:endParaRPr lang="zh-CN" altLang="zh-CN" sz="2800" b="1" dirty="0">
              <a:solidFill>
                <a:srgbClr val="FF0066"/>
              </a:solidFill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最短路径</a:t>
            </a:r>
            <a:endParaRPr lang="zh-CN" altLang="zh-CN" sz="2800" b="1" dirty="0"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关键路径</a:t>
            </a:r>
            <a:endParaRPr lang="zh-CN" altLang="zh-CN" sz="2800" b="1" dirty="0">
              <a:latin typeface="+mn-ea"/>
              <a:ea typeface="+mn-ea"/>
            </a:endParaRP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中国邮路</a:t>
            </a:r>
            <a:endParaRPr lang="zh-CN" altLang="en-US" sz="28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611188" y="1341438"/>
            <a:ext cx="8135937" cy="2228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如图，给定一个由</a:t>
            </a:r>
            <a:r>
              <a:rPr lang="en-US" altLang="zh-CN" sz="2800">
                <a:solidFill>
                  <a:srgbClr val="000000"/>
                </a:solidFill>
                <a:cs typeface="Times New Roman" panose="02020603050405020304" pitchFamily="18" charset="0"/>
              </a:rPr>
              <a:t>16</a:t>
            </a:r>
            <a:r>
              <a:rPr lang="zh-CN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条线段构成的图形，证明不能引一条折线与每一线段恰好相交一次</a:t>
            </a:r>
            <a:r>
              <a:rPr lang="zh-CN" altLang="en-US" sz="28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解：建模</a:t>
            </a:r>
            <a:endParaRPr lang="zh-CN" altLang="en-US" sz="2800">
              <a:solidFill>
                <a:srgbClr val="000000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</a:pPr>
            <a:endParaRPr lang="en-US" altLang="zh-CN" sz="2800">
              <a:solidFill>
                <a:srgbClr val="000000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>
            <a:off x="1042988" y="3141663"/>
            <a:ext cx="1295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2627313" y="3141663"/>
            <a:ext cx="1368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>
            <a:off x="971550" y="3286125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2482850" y="3286125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>
            <a:off x="4138613" y="3286125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>
            <a:off x="1042988" y="4294188"/>
            <a:ext cx="504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1835150" y="4294188"/>
            <a:ext cx="504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2698750" y="4294188"/>
            <a:ext cx="504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5788" name="Line 12"/>
          <p:cNvSpPr>
            <a:spLocks noChangeShapeType="1"/>
          </p:cNvSpPr>
          <p:nvPr/>
        </p:nvSpPr>
        <p:spPr bwMode="auto">
          <a:xfrm>
            <a:off x="3490913" y="4294188"/>
            <a:ext cx="504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>
            <a:off x="971550" y="4438650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1690688" y="4438650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5791" name="Line 15"/>
          <p:cNvSpPr>
            <a:spLocks noChangeShapeType="1"/>
          </p:cNvSpPr>
          <p:nvPr/>
        </p:nvSpPr>
        <p:spPr bwMode="auto">
          <a:xfrm>
            <a:off x="4138613" y="4438650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1042988" y="5446713"/>
            <a:ext cx="504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>
            <a:off x="1835150" y="5446713"/>
            <a:ext cx="1439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5794" name="Line 18"/>
          <p:cNvSpPr>
            <a:spLocks noChangeShapeType="1"/>
          </p:cNvSpPr>
          <p:nvPr/>
        </p:nvSpPr>
        <p:spPr bwMode="auto">
          <a:xfrm>
            <a:off x="3490913" y="5446713"/>
            <a:ext cx="504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>
            <a:off x="3348038" y="4438650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580" name="Text Box 20"/>
          <p:cNvSpPr txBox="1">
            <a:spLocks noChangeArrowheads="1"/>
          </p:cNvSpPr>
          <p:nvPr/>
        </p:nvSpPr>
        <p:spPr bwMode="auto">
          <a:xfrm>
            <a:off x="4572000" y="4292600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5E2CAE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>
                <a:solidFill>
                  <a:srgbClr val="5E2CAE"/>
                </a:solidFill>
                <a:latin typeface="Times New Roman" panose="02020603050405020304" pitchFamily="18" charset="0"/>
              </a:rPr>
              <a:t>1</a:t>
            </a:r>
            <a:endParaRPr lang="en-US" altLang="zh-CN" i="1" baseline="-25000">
              <a:solidFill>
                <a:srgbClr val="5E2CA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2581" name="Text Box 21"/>
          <p:cNvSpPr txBox="1">
            <a:spLocks noChangeArrowheads="1"/>
          </p:cNvSpPr>
          <p:nvPr/>
        </p:nvSpPr>
        <p:spPr bwMode="auto">
          <a:xfrm>
            <a:off x="1474788" y="3430588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5E2CAE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>
                <a:solidFill>
                  <a:srgbClr val="5E2CAE"/>
                </a:solidFill>
                <a:latin typeface="Times New Roman" panose="02020603050405020304" pitchFamily="18" charset="0"/>
              </a:rPr>
              <a:t>2</a:t>
            </a:r>
            <a:endParaRPr lang="en-US" altLang="zh-CN" i="1" baseline="-25000">
              <a:solidFill>
                <a:srgbClr val="5E2CA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2582" name="Text Box 22"/>
          <p:cNvSpPr txBox="1">
            <a:spLocks noChangeArrowheads="1"/>
          </p:cNvSpPr>
          <p:nvPr/>
        </p:nvSpPr>
        <p:spPr bwMode="auto">
          <a:xfrm>
            <a:off x="3203575" y="3430588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5E2CAE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>
                <a:solidFill>
                  <a:srgbClr val="5E2CAE"/>
                </a:solidFill>
                <a:latin typeface="Times New Roman" panose="02020603050405020304" pitchFamily="18" charset="0"/>
              </a:rPr>
              <a:t>3</a:t>
            </a:r>
            <a:endParaRPr lang="en-US" altLang="zh-CN" i="1" baseline="-25000">
              <a:solidFill>
                <a:srgbClr val="5E2CA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2583" name="Text Box 23"/>
          <p:cNvSpPr txBox="1">
            <a:spLocks noChangeArrowheads="1"/>
          </p:cNvSpPr>
          <p:nvPr/>
        </p:nvSpPr>
        <p:spPr bwMode="auto">
          <a:xfrm>
            <a:off x="1042988" y="4654550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5E2CAE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>
                <a:solidFill>
                  <a:srgbClr val="5E2CAE"/>
                </a:solidFill>
                <a:latin typeface="Times New Roman" panose="02020603050405020304" pitchFamily="18" charset="0"/>
              </a:rPr>
              <a:t>4</a:t>
            </a:r>
            <a:endParaRPr lang="en-US" altLang="zh-CN" i="1" baseline="-25000">
              <a:solidFill>
                <a:srgbClr val="5E2CA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2584" name="Text Box 24"/>
          <p:cNvSpPr txBox="1">
            <a:spLocks noChangeArrowheads="1"/>
          </p:cNvSpPr>
          <p:nvPr/>
        </p:nvSpPr>
        <p:spPr bwMode="auto">
          <a:xfrm>
            <a:off x="2195513" y="4654550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5E2CAE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>
                <a:solidFill>
                  <a:srgbClr val="5E2CAE"/>
                </a:solidFill>
                <a:latin typeface="Times New Roman" panose="02020603050405020304" pitchFamily="18" charset="0"/>
              </a:rPr>
              <a:t>5</a:t>
            </a:r>
            <a:endParaRPr lang="en-US" altLang="zh-CN" i="1" baseline="-25000">
              <a:solidFill>
                <a:srgbClr val="5E2CA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2585" name="Text Box 25"/>
          <p:cNvSpPr txBox="1">
            <a:spLocks noChangeArrowheads="1"/>
          </p:cNvSpPr>
          <p:nvPr/>
        </p:nvSpPr>
        <p:spPr bwMode="auto">
          <a:xfrm>
            <a:off x="3490913" y="4654550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5E2CAE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>
                <a:solidFill>
                  <a:srgbClr val="5E2CAE"/>
                </a:solidFill>
                <a:latin typeface="Times New Roman" panose="02020603050405020304" pitchFamily="18" charset="0"/>
              </a:rPr>
              <a:t>6</a:t>
            </a:r>
            <a:endParaRPr lang="en-US" altLang="zh-CN" i="1" baseline="-25000">
              <a:solidFill>
                <a:srgbClr val="5E2CA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2586" name="Oval 26"/>
          <p:cNvSpPr>
            <a:spLocks noChangeArrowheads="1"/>
          </p:cNvSpPr>
          <p:nvPr/>
        </p:nvSpPr>
        <p:spPr bwMode="auto">
          <a:xfrm>
            <a:off x="6804025" y="350043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587" name="Oval 27"/>
          <p:cNvSpPr>
            <a:spLocks noChangeArrowheads="1"/>
          </p:cNvSpPr>
          <p:nvPr/>
        </p:nvSpPr>
        <p:spPr bwMode="auto">
          <a:xfrm>
            <a:off x="6804025" y="41497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588" name="Oval 28"/>
          <p:cNvSpPr>
            <a:spLocks noChangeArrowheads="1"/>
          </p:cNvSpPr>
          <p:nvPr/>
        </p:nvSpPr>
        <p:spPr bwMode="auto">
          <a:xfrm>
            <a:off x="5724525" y="422116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589" name="Oval 29"/>
          <p:cNvSpPr>
            <a:spLocks noChangeArrowheads="1"/>
          </p:cNvSpPr>
          <p:nvPr/>
        </p:nvSpPr>
        <p:spPr bwMode="auto">
          <a:xfrm>
            <a:off x="6804025" y="47974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590" name="Oval 30"/>
          <p:cNvSpPr>
            <a:spLocks noChangeArrowheads="1"/>
          </p:cNvSpPr>
          <p:nvPr/>
        </p:nvSpPr>
        <p:spPr bwMode="auto">
          <a:xfrm>
            <a:off x="8101013" y="35004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591" name="Oval 31"/>
          <p:cNvSpPr>
            <a:spLocks noChangeArrowheads="1"/>
          </p:cNvSpPr>
          <p:nvPr/>
        </p:nvSpPr>
        <p:spPr bwMode="auto">
          <a:xfrm>
            <a:off x="680402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592" name="Text Box 32"/>
          <p:cNvSpPr txBox="1">
            <a:spLocks noChangeArrowheads="1"/>
          </p:cNvSpPr>
          <p:nvPr/>
        </p:nvSpPr>
        <p:spPr bwMode="auto">
          <a:xfrm>
            <a:off x="5508625" y="4365625"/>
            <a:ext cx="50482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5E2CAE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i="1" baseline="-25000">
                <a:solidFill>
                  <a:srgbClr val="5E2CAE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 i="1" baseline="-25000">
              <a:solidFill>
                <a:srgbClr val="5E2CA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2593" name="Text Box 33"/>
          <p:cNvSpPr txBox="1">
            <a:spLocks noChangeArrowheads="1"/>
          </p:cNvSpPr>
          <p:nvPr/>
        </p:nvSpPr>
        <p:spPr bwMode="auto">
          <a:xfrm>
            <a:off x="6877050" y="3141663"/>
            <a:ext cx="50482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olidFill>
                  <a:srgbClr val="5E2CAE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rgbClr val="5E2CAE"/>
                </a:solidFill>
                <a:latin typeface="Times New Roman" panose="02020603050405020304" pitchFamily="18" charset="0"/>
              </a:rPr>
              <a:t>2</a:t>
            </a:r>
            <a:endParaRPr lang="en-US" altLang="zh-CN" sz="2000" i="1" baseline="-25000" dirty="0">
              <a:solidFill>
                <a:srgbClr val="5E2CA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2594" name="Text Box 34"/>
          <p:cNvSpPr txBox="1">
            <a:spLocks noChangeArrowheads="1"/>
          </p:cNvSpPr>
          <p:nvPr/>
        </p:nvSpPr>
        <p:spPr bwMode="auto">
          <a:xfrm>
            <a:off x="8172450" y="3141663"/>
            <a:ext cx="50482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5E2CAE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i="1" baseline="-25000">
                <a:solidFill>
                  <a:srgbClr val="5E2CAE"/>
                </a:solidFill>
                <a:latin typeface="Times New Roman" panose="02020603050405020304" pitchFamily="18" charset="0"/>
              </a:rPr>
              <a:t>3</a:t>
            </a:r>
            <a:endParaRPr lang="en-US" altLang="zh-CN" sz="2000" i="1" baseline="-25000">
              <a:solidFill>
                <a:srgbClr val="5E2CA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2595" name="Text Box 35"/>
          <p:cNvSpPr txBox="1">
            <a:spLocks noChangeArrowheads="1"/>
          </p:cNvSpPr>
          <p:nvPr/>
        </p:nvSpPr>
        <p:spPr bwMode="auto">
          <a:xfrm>
            <a:off x="6948488" y="4005263"/>
            <a:ext cx="50482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5E2CAE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i="1" baseline="-25000">
                <a:solidFill>
                  <a:srgbClr val="5E2CAE"/>
                </a:solidFill>
                <a:latin typeface="Times New Roman" panose="02020603050405020304" pitchFamily="18" charset="0"/>
              </a:rPr>
              <a:t>4</a:t>
            </a:r>
            <a:endParaRPr lang="en-US" altLang="zh-CN" sz="2000" i="1" baseline="-25000">
              <a:solidFill>
                <a:srgbClr val="5E2CA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2596" name="Text Box 36"/>
          <p:cNvSpPr txBox="1">
            <a:spLocks noChangeArrowheads="1"/>
          </p:cNvSpPr>
          <p:nvPr/>
        </p:nvSpPr>
        <p:spPr bwMode="auto">
          <a:xfrm>
            <a:off x="6877050" y="4724400"/>
            <a:ext cx="50482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5E2CAE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i="1" baseline="-25000">
                <a:solidFill>
                  <a:srgbClr val="5E2CAE"/>
                </a:solidFill>
                <a:latin typeface="Times New Roman" panose="02020603050405020304" pitchFamily="18" charset="0"/>
              </a:rPr>
              <a:t>5</a:t>
            </a:r>
            <a:endParaRPr lang="en-US" altLang="zh-CN" sz="2000" i="1" baseline="-25000">
              <a:solidFill>
                <a:srgbClr val="5E2CA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2597" name="Text Box 37"/>
          <p:cNvSpPr txBox="1">
            <a:spLocks noChangeArrowheads="1"/>
          </p:cNvSpPr>
          <p:nvPr/>
        </p:nvSpPr>
        <p:spPr bwMode="auto">
          <a:xfrm>
            <a:off x="6948488" y="5516563"/>
            <a:ext cx="50482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5E2CAE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i="1" baseline="-25000">
                <a:solidFill>
                  <a:srgbClr val="5E2CAE"/>
                </a:solidFill>
                <a:latin typeface="Times New Roman" panose="02020603050405020304" pitchFamily="18" charset="0"/>
              </a:rPr>
              <a:t>6</a:t>
            </a:r>
            <a:endParaRPr lang="en-US" altLang="zh-CN" sz="2000" i="1" baseline="-25000">
              <a:solidFill>
                <a:srgbClr val="5E2CA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2598" name="Line 38"/>
          <p:cNvSpPr>
            <a:spLocks noChangeShapeType="1"/>
          </p:cNvSpPr>
          <p:nvPr/>
        </p:nvSpPr>
        <p:spPr bwMode="auto">
          <a:xfrm flipH="1">
            <a:off x="6877050" y="3573463"/>
            <a:ext cx="1295400" cy="1871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599" name="Line 39"/>
          <p:cNvSpPr>
            <a:spLocks noChangeShapeType="1"/>
          </p:cNvSpPr>
          <p:nvPr/>
        </p:nvSpPr>
        <p:spPr bwMode="auto">
          <a:xfrm>
            <a:off x="6877050" y="3573463"/>
            <a:ext cx="0" cy="1871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600" name="Line 40"/>
          <p:cNvSpPr>
            <a:spLocks noChangeShapeType="1"/>
          </p:cNvSpPr>
          <p:nvPr/>
        </p:nvSpPr>
        <p:spPr bwMode="auto">
          <a:xfrm>
            <a:off x="6877050" y="3573463"/>
            <a:ext cx="1295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601" name="Line 41"/>
          <p:cNvSpPr>
            <a:spLocks noChangeShapeType="1"/>
          </p:cNvSpPr>
          <p:nvPr/>
        </p:nvSpPr>
        <p:spPr bwMode="auto">
          <a:xfrm>
            <a:off x="5795963" y="4292600"/>
            <a:ext cx="1081087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602" name="Freeform 42"/>
          <p:cNvSpPr/>
          <p:nvPr/>
        </p:nvSpPr>
        <p:spPr bwMode="auto">
          <a:xfrm>
            <a:off x="5795963" y="4292600"/>
            <a:ext cx="1081087" cy="1152525"/>
          </a:xfrm>
          <a:custGeom>
            <a:avLst/>
            <a:gdLst>
              <a:gd name="T0" fmla="*/ 0 w 681"/>
              <a:gd name="T1" fmla="*/ 0 h 726"/>
              <a:gd name="T2" fmla="*/ 2147483647 w 681"/>
              <a:gd name="T3" fmla="*/ 2147483647 h 726"/>
              <a:gd name="T4" fmla="*/ 2147483647 w 681"/>
              <a:gd name="T5" fmla="*/ 2147483647 h 726"/>
              <a:gd name="T6" fmla="*/ 0 60000 65536"/>
              <a:gd name="T7" fmla="*/ 0 60000 65536"/>
              <a:gd name="T8" fmla="*/ 0 60000 65536"/>
              <a:gd name="T9" fmla="*/ 0 w 681"/>
              <a:gd name="T10" fmla="*/ 0 h 726"/>
              <a:gd name="T11" fmla="*/ 681 w 681"/>
              <a:gd name="T12" fmla="*/ 726 h 7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1" h="726">
                <a:moveTo>
                  <a:pt x="0" y="0"/>
                </a:moveTo>
                <a:cubicBezTo>
                  <a:pt x="56" y="166"/>
                  <a:pt x="113" y="333"/>
                  <a:pt x="227" y="454"/>
                </a:cubicBezTo>
                <a:cubicBezTo>
                  <a:pt x="341" y="575"/>
                  <a:pt x="605" y="681"/>
                  <a:pt x="681" y="72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603" name="Freeform 43"/>
          <p:cNvSpPr/>
          <p:nvPr/>
        </p:nvSpPr>
        <p:spPr bwMode="auto">
          <a:xfrm>
            <a:off x="5795963" y="4221163"/>
            <a:ext cx="1081087" cy="155575"/>
          </a:xfrm>
          <a:custGeom>
            <a:avLst/>
            <a:gdLst>
              <a:gd name="T0" fmla="*/ 0 w 681"/>
              <a:gd name="T1" fmla="*/ 2147483647 h 98"/>
              <a:gd name="T2" fmla="*/ 2147483647 w 681"/>
              <a:gd name="T3" fmla="*/ 2147483647 h 98"/>
              <a:gd name="T4" fmla="*/ 2147483647 w 681"/>
              <a:gd name="T5" fmla="*/ 0 h 98"/>
              <a:gd name="T6" fmla="*/ 0 60000 65536"/>
              <a:gd name="T7" fmla="*/ 0 60000 65536"/>
              <a:gd name="T8" fmla="*/ 0 60000 65536"/>
              <a:gd name="T9" fmla="*/ 0 w 681"/>
              <a:gd name="T10" fmla="*/ 0 h 98"/>
              <a:gd name="T11" fmla="*/ 681 w 681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1" h="98">
                <a:moveTo>
                  <a:pt x="0" y="45"/>
                </a:moveTo>
                <a:cubicBezTo>
                  <a:pt x="125" y="71"/>
                  <a:pt x="250" y="98"/>
                  <a:pt x="363" y="91"/>
                </a:cubicBezTo>
                <a:cubicBezTo>
                  <a:pt x="476" y="84"/>
                  <a:pt x="578" y="42"/>
                  <a:pt x="681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604" name="Freeform 44"/>
          <p:cNvSpPr/>
          <p:nvPr/>
        </p:nvSpPr>
        <p:spPr bwMode="auto">
          <a:xfrm>
            <a:off x="5795963" y="4292600"/>
            <a:ext cx="1081087" cy="1152525"/>
          </a:xfrm>
          <a:custGeom>
            <a:avLst/>
            <a:gdLst>
              <a:gd name="T0" fmla="*/ 0 w 681"/>
              <a:gd name="T1" fmla="*/ 0 h 726"/>
              <a:gd name="T2" fmla="*/ 2147483647 w 681"/>
              <a:gd name="T3" fmla="*/ 2147483647 h 726"/>
              <a:gd name="T4" fmla="*/ 2147483647 w 681"/>
              <a:gd name="T5" fmla="*/ 2147483647 h 726"/>
              <a:gd name="T6" fmla="*/ 0 60000 65536"/>
              <a:gd name="T7" fmla="*/ 0 60000 65536"/>
              <a:gd name="T8" fmla="*/ 0 60000 65536"/>
              <a:gd name="T9" fmla="*/ 0 w 681"/>
              <a:gd name="T10" fmla="*/ 0 h 726"/>
              <a:gd name="T11" fmla="*/ 681 w 681"/>
              <a:gd name="T12" fmla="*/ 726 h 7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1" h="726">
                <a:moveTo>
                  <a:pt x="0" y="0"/>
                </a:moveTo>
                <a:cubicBezTo>
                  <a:pt x="147" y="121"/>
                  <a:pt x="295" y="242"/>
                  <a:pt x="408" y="363"/>
                </a:cubicBezTo>
                <a:cubicBezTo>
                  <a:pt x="521" y="484"/>
                  <a:pt x="601" y="605"/>
                  <a:pt x="681" y="72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605" name="Freeform 45"/>
          <p:cNvSpPr/>
          <p:nvPr/>
        </p:nvSpPr>
        <p:spPr bwMode="auto">
          <a:xfrm>
            <a:off x="5795963" y="3573463"/>
            <a:ext cx="1081087" cy="719137"/>
          </a:xfrm>
          <a:custGeom>
            <a:avLst/>
            <a:gdLst>
              <a:gd name="T0" fmla="*/ 0 w 681"/>
              <a:gd name="T1" fmla="*/ 2147483647 h 453"/>
              <a:gd name="T2" fmla="*/ 2147483647 w 681"/>
              <a:gd name="T3" fmla="*/ 2147483647 h 453"/>
              <a:gd name="T4" fmla="*/ 2147483647 w 681"/>
              <a:gd name="T5" fmla="*/ 0 h 453"/>
              <a:gd name="T6" fmla="*/ 0 60000 65536"/>
              <a:gd name="T7" fmla="*/ 0 60000 65536"/>
              <a:gd name="T8" fmla="*/ 0 60000 65536"/>
              <a:gd name="T9" fmla="*/ 0 w 681"/>
              <a:gd name="T10" fmla="*/ 0 h 453"/>
              <a:gd name="T11" fmla="*/ 681 w 681"/>
              <a:gd name="T12" fmla="*/ 453 h 4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1" h="453">
                <a:moveTo>
                  <a:pt x="0" y="453"/>
                </a:moveTo>
                <a:cubicBezTo>
                  <a:pt x="79" y="332"/>
                  <a:pt x="159" y="211"/>
                  <a:pt x="272" y="136"/>
                </a:cubicBezTo>
                <a:cubicBezTo>
                  <a:pt x="385" y="61"/>
                  <a:pt x="533" y="30"/>
                  <a:pt x="681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606" name="Freeform 46"/>
          <p:cNvSpPr/>
          <p:nvPr/>
        </p:nvSpPr>
        <p:spPr bwMode="auto">
          <a:xfrm>
            <a:off x="5724525" y="3573463"/>
            <a:ext cx="1152525" cy="719137"/>
          </a:xfrm>
          <a:custGeom>
            <a:avLst/>
            <a:gdLst>
              <a:gd name="T0" fmla="*/ 2147483647 w 726"/>
              <a:gd name="T1" fmla="*/ 0 h 453"/>
              <a:gd name="T2" fmla="*/ 2147483647 w 726"/>
              <a:gd name="T3" fmla="*/ 2147483647 h 453"/>
              <a:gd name="T4" fmla="*/ 0 w 726"/>
              <a:gd name="T5" fmla="*/ 2147483647 h 453"/>
              <a:gd name="T6" fmla="*/ 0 60000 65536"/>
              <a:gd name="T7" fmla="*/ 0 60000 65536"/>
              <a:gd name="T8" fmla="*/ 0 60000 65536"/>
              <a:gd name="T9" fmla="*/ 0 w 726"/>
              <a:gd name="T10" fmla="*/ 0 h 453"/>
              <a:gd name="T11" fmla="*/ 726 w 726"/>
              <a:gd name="T12" fmla="*/ 453 h 4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453">
                <a:moveTo>
                  <a:pt x="726" y="0"/>
                </a:moveTo>
                <a:cubicBezTo>
                  <a:pt x="673" y="76"/>
                  <a:pt x="620" y="152"/>
                  <a:pt x="499" y="227"/>
                </a:cubicBezTo>
                <a:cubicBezTo>
                  <a:pt x="378" y="302"/>
                  <a:pt x="189" y="377"/>
                  <a:pt x="0" y="453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607" name="Freeform 47"/>
          <p:cNvSpPr/>
          <p:nvPr/>
        </p:nvSpPr>
        <p:spPr bwMode="auto">
          <a:xfrm>
            <a:off x="5795963" y="4138613"/>
            <a:ext cx="1081087" cy="153987"/>
          </a:xfrm>
          <a:custGeom>
            <a:avLst/>
            <a:gdLst>
              <a:gd name="T0" fmla="*/ 0 w 681"/>
              <a:gd name="T1" fmla="*/ 2147483647 h 97"/>
              <a:gd name="T2" fmla="*/ 2147483647 w 681"/>
              <a:gd name="T3" fmla="*/ 2147483647 h 97"/>
              <a:gd name="T4" fmla="*/ 2147483647 w 681"/>
              <a:gd name="T5" fmla="*/ 2147483647 h 97"/>
              <a:gd name="T6" fmla="*/ 0 60000 65536"/>
              <a:gd name="T7" fmla="*/ 0 60000 65536"/>
              <a:gd name="T8" fmla="*/ 0 60000 65536"/>
              <a:gd name="T9" fmla="*/ 0 w 681"/>
              <a:gd name="T10" fmla="*/ 0 h 97"/>
              <a:gd name="T11" fmla="*/ 681 w 681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1" h="97">
                <a:moveTo>
                  <a:pt x="0" y="97"/>
                </a:moveTo>
                <a:cubicBezTo>
                  <a:pt x="125" y="55"/>
                  <a:pt x="250" y="14"/>
                  <a:pt x="363" y="7"/>
                </a:cubicBezTo>
                <a:cubicBezTo>
                  <a:pt x="476" y="0"/>
                  <a:pt x="578" y="26"/>
                  <a:pt x="681" y="5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608" name="Line 48"/>
          <p:cNvSpPr>
            <a:spLocks noChangeShapeType="1"/>
          </p:cNvSpPr>
          <p:nvPr/>
        </p:nvSpPr>
        <p:spPr bwMode="auto">
          <a:xfrm flipH="1">
            <a:off x="6877050" y="3573463"/>
            <a:ext cx="12954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609" name="Freeform 49"/>
          <p:cNvSpPr/>
          <p:nvPr/>
        </p:nvSpPr>
        <p:spPr bwMode="auto">
          <a:xfrm>
            <a:off x="6877050" y="3573463"/>
            <a:ext cx="215900" cy="1295400"/>
          </a:xfrm>
          <a:custGeom>
            <a:avLst/>
            <a:gdLst>
              <a:gd name="T0" fmla="*/ 0 w 136"/>
              <a:gd name="T1" fmla="*/ 0 h 816"/>
              <a:gd name="T2" fmla="*/ 2147483647 w 136"/>
              <a:gd name="T3" fmla="*/ 2147483647 h 816"/>
              <a:gd name="T4" fmla="*/ 0 w 136"/>
              <a:gd name="T5" fmla="*/ 2147483647 h 816"/>
              <a:gd name="T6" fmla="*/ 0 60000 65536"/>
              <a:gd name="T7" fmla="*/ 0 60000 65536"/>
              <a:gd name="T8" fmla="*/ 0 60000 65536"/>
              <a:gd name="T9" fmla="*/ 0 w 136"/>
              <a:gd name="T10" fmla="*/ 0 h 816"/>
              <a:gd name="T11" fmla="*/ 136 w 136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816">
                <a:moveTo>
                  <a:pt x="0" y="0"/>
                </a:moveTo>
                <a:cubicBezTo>
                  <a:pt x="68" y="136"/>
                  <a:pt x="136" y="272"/>
                  <a:pt x="136" y="408"/>
                </a:cubicBezTo>
                <a:cubicBezTo>
                  <a:pt x="136" y="544"/>
                  <a:pt x="68" y="680"/>
                  <a:pt x="0" y="81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610" name="Freeform 50"/>
          <p:cNvSpPr/>
          <p:nvPr/>
        </p:nvSpPr>
        <p:spPr bwMode="auto">
          <a:xfrm>
            <a:off x="5795963" y="3032125"/>
            <a:ext cx="2376487" cy="1260475"/>
          </a:xfrm>
          <a:custGeom>
            <a:avLst/>
            <a:gdLst>
              <a:gd name="T0" fmla="*/ 0 w 1497"/>
              <a:gd name="T1" fmla="*/ 2147483647 h 794"/>
              <a:gd name="T2" fmla="*/ 2147483647 w 1497"/>
              <a:gd name="T3" fmla="*/ 2147483647 h 794"/>
              <a:gd name="T4" fmla="*/ 2147483647 w 1497"/>
              <a:gd name="T5" fmla="*/ 2147483647 h 794"/>
              <a:gd name="T6" fmla="*/ 2147483647 w 1497"/>
              <a:gd name="T7" fmla="*/ 2147483647 h 794"/>
              <a:gd name="T8" fmla="*/ 0 60000 65536"/>
              <a:gd name="T9" fmla="*/ 0 60000 65536"/>
              <a:gd name="T10" fmla="*/ 0 60000 65536"/>
              <a:gd name="T11" fmla="*/ 0 60000 65536"/>
              <a:gd name="T12" fmla="*/ 0 w 1497"/>
              <a:gd name="T13" fmla="*/ 0 h 794"/>
              <a:gd name="T14" fmla="*/ 1497 w 1497"/>
              <a:gd name="T15" fmla="*/ 794 h 7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7" h="794">
                <a:moveTo>
                  <a:pt x="0" y="794"/>
                </a:moveTo>
                <a:cubicBezTo>
                  <a:pt x="45" y="564"/>
                  <a:pt x="91" y="334"/>
                  <a:pt x="227" y="205"/>
                </a:cubicBezTo>
                <a:cubicBezTo>
                  <a:pt x="363" y="76"/>
                  <a:pt x="605" y="0"/>
                  <a:pt x="817" y="23"/>
                </a:cubicBezTo>
                <a:cubicBezTo>
                  <a:pt x="1029" y="46"/>
                  <a:pt x="1263" y="193"/>
                  <a:pt x="1497" y="34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611" name="Freeform 51"/>
          <p:cNvSpPr/>
          <p:nvPr/>
        </p:nvSpPr>
        <p:spPr bwMode="auto">
          <a:xfrm>
            <a:off x="5795963" y="2708275"/>
            <a:ext cx="2376487" cy="1584325"/>
          </a:xfrm>
          <a:custGeom>
            <a:avLst/>
            <a:gdLst>
              <a:gd name="T0" fmla="*/ 0 w 1497"/>
              <a:gd name="T1" fmla="*/ 2147483647 h 998"/>
              <a:gd name="T2" fmla="*/ 2147483647 w 1497"/>
              <a:gd name="T3" fmla="*/ 2147483647 h 998"/>
              <a:gd name="T4" fmla="*/ 2147483647 w 1497"/>
              <a:gd name="T5" fmla="*/ 0 h 998"/>
              <a:gd name="T6" fmla="*/ 2147483647 w 1497"/>
              <a:gd name="T7" fmla="*/ 2147483647 h 998"/>
              <a:gd name="T8" fmla="*/ 2147483647 w 1497"/>
              <a:gd name="T9" fmla="*/ 2147483647 h 9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97"/>
              <a:gd name="T16" fmla="*/ 0 h 998"/>
              <a:gd name="T17" fmla="*/ 1497 w 1497"/>
              <a:gd name="T18" fmla="*/ 998 h 9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97" h="998">
                <a:moveTo>
                  <a:pt x="0" y="998"/>
                </a:moveTo>
                <a:cubicBezTo>
                  <a:pt x="7" y="673"/>
                  <a:pt x="15" y="348"/>
                  <a:pt x="136" y="182"/>
                </a:cubicBezTo>
                <a:cubicBezTo>
                  <a:pt x="257" y="16"/>
                  <a:pt x="537" y="0"/>
                  <a:pt x="726" y="0"/>
                </a:cubicBezTo>
                <a:cubicBezTo>
                  <a:pt x="915" y="0"/>
                  <a:pt x="1141" y="91"/>
                  <a:pt x="1270" y="182"/>
                </a:cubicBezTo>
                <a:cubicBezTo>
                  <a:pt x="1399" y="273"/>
                  <a:pt x="1448" y="409"/>
                  <a:pt x="1497" y="54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612" name="Text Box 52"/>
          <p:cNvSpPr txBox="1">
            <a:spLocks noChangeArrowheads="1"/>
          </p:cNvSpPr>
          <p:nvPr/>
        </p:nvSpPr>
        <p:spPr bwMode="auto">
          <a:xfrm>
            <a:off x="684213" y="5589588"/>
            <a:ext cx="47513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3399"/>
                </a:solidFill>
              </a:rPr>
              <a:t>4</a:t>
            </a:r>
            <a:r>
              <a:rPr lang="zh-CN" altLang="en-US">
                <a:solidFill>
                  <a:srgbClr val="FF3399"/>
                </a:solidFill>
              </a:rPr>
              <a:t>个奇点，不存在欧拉通路</a:t>
            </a:r>
            <a:endParaRPr lang="zh-CN" altLang="en-US">
              <a:solidFill>
                <a:srgbClr val="FF3399"/>
              </a:solidFill>
            </a:endParaRPr>
          </a:p>
        </p:txBody>
      </p:sp>
      <p:sp>
        <p:nvSpPr>
          <p:cNvPr id="53" name="标题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课堂讨论题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3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32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1000"/>
                                        <p:tgtEl>
                                          <p:spTgt spid="32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32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1000"/>
                                        <p:tgtEl>
                                          <p:spTgt spid="3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3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2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2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2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2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2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2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2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2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2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80" grpId="0"/>
      <p:bldP spid="322581" grpId="0"/>
      <p:bldP spid="322582" grpId="0"/>
      <p:bldP spid="322583" grpId="0"/>
      <p:bldP spid="322584" grpId="0"/>
      <p:bldP spid="322585" grpId="0"/>
      <p:bldP spid="322586" grpId="0" animBg="1"/>
      <p:bldP spid="322587" grpId="0" animBg="1"/>
      <p:bldP spid="322588" grpId="0" animBg="1"/>
      <p:bldP spid="322589" grpId="0" animBg="1"/>
      <p:bldP spid="322590" grpId="0" animBg="1"/>
      <p:bldP spid="322591" grpId="0" animBg="1"/>
      <p:bldP spid="322592" grpId="0"/>
      <p:bldP spid="322593" grpId="0"/>
      <p:bldP spid="322594" grpId="0"/>
      <p:bldP spid="322595" grpId="0"/>
      <p:bldP spid="322596" grpId="0"/>
      <p:bldP spid="322597" grpId="0"/>
      <p:bldP spid="322598" grpId="0" animBg="1"/>
      <p:bldP spid="322599" grpId="0" animBg="1"/>
      <p:bldP spid="322600" grpId="0" animBg="1"/>
      <p:bldP spid="322601" grpId="0" animBg="1"/>
      <p:bldP spid="322602" grpId="0" animBg="1"/>
      <p:bldP spid="322603" grpId="0" animBg="1"/>
      <p:bldP spid="322604" grpId="0" animBg="1"/>
      <p:bldP spid="322605" grpId="0" animBg="1"/>
      <p:bldP spid="322606" grpId="0" animBg="1"/>
      <p:bldP spid="322607" grpId="0" animBg="1"/>
      <p:bldP spid="322608" grpId="0" animBg="1"/>
      <p:bldP spid="322609" grpId="0" animBg="1"/>
      <p:bldP spid="322610" grpId="0" animBg="1"/>
      <p:bldP spid="322611" grpId="0" animBg="1"/>
      <p:bldP spid="3226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ChangeArrowheads="1"/>
          </p:cNvSpPr>
          <p:nvPr/>
        </p:nvSpPr>
        <p:spPr bwMode="auto">
          <a:xfrm>
            <a:off x="566738" y="1212596"/>
            <a:ext cx="7772400" cy="4249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H-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圈不涉及边的长度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但是在许多实际问题中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每条边都可以有它的权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边权可以是该路的长度、旅行的费用或所需的时间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这样需要在可能众多的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H-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圈中挑选总长最短线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总花费最省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旅途时间最少的一条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3000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旅行商问题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(TSP--traveling salesman problem):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3000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一个商人欲到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个城市推销商品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每两个城市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之间的距离为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如何选择一条道路使得商人每个城市走一遍后回到起点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且所走路径最短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图论语言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: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给定一个正权完全图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求具有总长最短的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H-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圈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旅行商问题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4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4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4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4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ChangeArrowheads="1"/>
          </p:cNvSpPr>
          <p:nvPr/>
        </p:nvSpPr>
        <p:spPr bwMode="auto">
          <a:xfrm>
            <a:off x="566738" y="1287700"/>
            <a:ext cx="7772400" cy="4249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旅行商问题（又叫货郎担问题）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给定一个正权完全图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求具有总长最短的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H-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圈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例：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1827213" y="5346874"/>
            <a:ext cx="58943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最短的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回路是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(A,B,D,C,A)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，长为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3041650" y="2511599"/>
            <a:ext cx="2835275" cy="2801937"/>
            <a:chOff x="1916" y="1565"/>
            <a:chExt cx="1786" cy="1765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1916" y="1565"/>
              <a:ext cx="1758" cy="1765"/>
              <a:chOff x="1916" y="1565"/>
              <a:chExt cx="1758" cy="1765"/>
            </a:xfrm>
          </p:grpSpPr>
          <p:sp>
            <p:nvSpPr>
              <p:cNvPr id="118795" name="Oval 7"/>
              <p:cNvSpPr>
                <a:spLocks noChangeArrowheads="1"/>
              </p:cNvSpPr>
              <p:nvPr/>
            </p:nvSpPr>
            <p:spPr bwMode="auto">
              <a:xfrm>
                <a:off x="2115" y="1820"/>
                <a:ext cx="142" cy="14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796" name="Oval 8"/>
              <p:cNvSpPr>
                <a:spLocks noChangeArrowheads="1"/>
              </p:cNvSpPr>
              <p:nvPr/>
            </p:nvSpPr>
            <p:spPr bwMode="auto">
              <a:xfrm>
                <a:off x="3305" y="1820"/>
                <a:ext cx="142" cy="14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797" name="Oval 9"/>
              <p:cNvSpPr>
                <a:spLocks noChangeArrowheads="1"/>
              </p:cNvSpPr>
              <p:nvPr/>
            </p:nvSpPr>
            <p:spPr bwMode="auto">
              <a:xfrm>
                <a:off x="3334" y="2954"/>
                <a:ext cx="142" cy="14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798" name="Oval 10"/>
              <p:cNvSpPr>
                <a:spLocks noChangeArrowheads="1"/>
              </p:cNvSpPr>
              <p:nvPr/>
            </p:nvSpPr>
            <p:spPr bwMode="auto">
              <a:xfrm>
                <a:off x="2115" y="2926"/>
                <a:ext cx="142" cy="14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799" name="Line 11"/>
              <p:cNvSpPr>
                <a:spLocks noChangeShapeType="1"/>
              </p:cNvSpPr>
              <p:nvPr/>
            </p:nvSpPr>
            <p:spPr bwMode="auto">
              <a:xfrm>
                <a:off x="2171" y="1905"/>
                <a:ext cx="0" cy="110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800" name="Line 12"/>
              <p:cNvSpPr>
                <a:spLocks noChangeShapeType="1"/>
              </p:cNvSpPr>
              <p:nvPr/>
            </p:nvSpPr>
            <p:spPr bwMode="auto">
              <a:xfrm>
                <a:off x="3390" y="1877"/>
                <a:ext cx="0" cy="110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801" name="Line 13"/>
              <p:cNvSpPr>
                <a:spLocks noChangeShapeType="1"/>
              </p:cNvSpPr>
              <p:nvPr/>
            </p:nvSpPr>
            <p:spPr bwMode="auto">
              <a:xfrm>
                <a:off x="2200" y="1905"/>
                <a:ext cx="1190" cy="113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802" name="Line 14"/>
              <p:cNvSpPr>
                <a:spLocks noChangeShapeType="1"/>
              </p:cNvSpPr>
              <p:nvPr/>
            </p:nvSpPr>
            <p:spPr bwMode="auto">
              <a:xfrm flipH="1">
                <a:off x="2171" y="1877"/>
                <a:ext cx="1219" cy="113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803" name="Line 15"/>
              <p:cNvSpPr>
                <a:spLocks noChangeShapeType="1"/>
              </p:cNvSpPr>
              <p:nvPr/>
            </p:nvSpPr>
            <p:spPr bwMode="auto">
              <a:xfrm flipH="1">
                <a:off x="2171" y="1877"/>
                <a:ext cx="1219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804" name="Line 16"/>
              <p:cNvSpPr>
                <a:spLocks noChangeShapeType="1"/>
              </p:cNvSpPr>
              <p:nvPr/>
            </p:nvSpPr>
            <p:spPr bwMode="auto">
              <a:xfrm flipH="1">
                <a:off x="2171" y="3011"/>
                <a:ext cx="1219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805" name="Text Box 17"/>
              <p:cNvSpPr txBox="1">
                <a:spLocks noChangeArrowheads="1"/>
              </p:cNvSpPr>
              <p:nvPr/>
            </p:nvSpPr>
            <p:spPr bwMode="auto">
              <a:xfrm>
                <a:off x="2625" y="1565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806" name="Text Box 18"/>
              <p:cNvSpPr txBox="1">
                <a:spLocks noChangeArrowheads="1"/>
              </p:cNvSpPr>
              <p:nvPr/>
            </p:nvSpPr>
            <p:spPr bwMode="auto">
              <a:xfrm>
                <a:off x="1916" y="2274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807" name="Text Box 19"/>
              <p:cNvSpPr txBox="1">
                <a:spLocks noChangeArrowheads="1"/>
              </p:cNvSpPr>
              <p:nvPr/>
            </p:nvSpPr>
            <p:spPr bwMode="auto">
              <a:xfrm>
                <a:off x="2653" y="3039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808" name="Text Box 20"/>
              <p:cNvSpPr txBox="1">
                <a:spLocks noChangeArrowheads="1"/>
              </p:cNvSpPr>
              <p:nvPr/>
            </p:nvSpPr>
            <p:spPr bwMode="auto">
              <a:xfrm>
                <a:off x="2455" y="2642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809" name="Text Box 21"/>
              <p:cNvSpPr txBox="1">
                <a:spLocks noChangeArrowheads="1"/>
              </p:cNvSpPr>
              <p:nvPr/>
            </p:nvSpPr>
            <p:spPr bwMode="auto">
              <a:xfrm>
                <a:off x="2483" y="2019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810" name="Text Box 22"/>
              <p:cNvSpPr txBox="1">
                <a:spLocks noChangeArrowheads="1"/>
              </p:cNvSpPr>
              <p:nvPr/>
            </p:nvSpPr>
            <p:spPr bwMode="auto">
              <a:xfrm>
                <a:off x="3447" y="2330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8791" name="Text Box 23"/>
            <p:cNvSpPr txBox="1">
              <a:spLocks noChangeArrowheads="1"/>
            </p:cNvSpPr>
            <p:nvPr/>
          </p:nvSpPr>
          <p:spPr bwMode="auto">
            <a:xfrm>
              <a:off x="2030" y="1565"/>
              <a:ext cx="255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792" name="Text Box 24"/>
            <p:cNvSpPr txBox="1">
              <a:spLocks noChangeArrowheads="1"/>
            </p:cNvSpPr>
            <p:nvPr/>
          </p:nvSpPr>
          <p:spPr bwMode="auto">
            <a:xfrm>
              <a:off x="1916" y="2982"/>
              <a:ext cx="255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793" name="Text Box 25"/>
            <p:cNvSpPr txBox="1">
              <a:spLocks noChangeArrowheads="1"/>
            </p:cNvSpPr>
            <p:nvPr/>
          </p:nvSpPr>
          <p:spPr bwMode="auto">
            <a:xfrm>
              <a:off x="3447" y="2982"/>
              <a:ext cx="255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794" name="Text Box 26"/>
            <p:cNvSpPr txBox="1">
              <a:spLocks noChangeArrowheads="1"/>
            </p:cNvSpPr>
            <p:nvPr/>
          </p:nvSpPr>
          <p:spPr bwMode="auto">
            <a:xfrm>
              <a:off x="3390" y="1621"/>
              <a:ext cx="255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D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旅行商问题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5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ChangeArrowheads="1"/>
          </p:cNvSpPr>
          <p:nvPr/>
        </p:nvSpPr>
        <p:spPr bwMode="auto">
          <a:xfrm>
            <a:off x="566738" y="1260175"/>
            <a:ext cx="7772400" cy="4249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旅行商问题（又叫货郎担问题）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给定一个正权完全图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求具有总长最短的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H-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圈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求解方法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–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枚举法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个结点的完全图有多少个不同的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回路？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     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由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Stirling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公式，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7137400" y="4139900"/>
            <a:ext cx="1800225" cy="1906464"/>
            <a:chOff x="1916" y="1565"/>
            <a:chExt cx="1786" cy="1944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1916" y="1565"/>
              <a:ext cx="1758" cy="1944"/>
              <a:chOff x="1916" y="1565"/>
              <a:chExt cx="1758" cy="1944"/>
            </a:xfrm>
          </p:grpSpPr>
          <p:sp>
            <p:nvSpPr>
              <p:cNvPr id="16398" name="Oval 6"/>
              <p:cNvSpPr>
                <a:spLocks noChangeArrowheads="1"/>
              </p:cNvSpPr>
              <p:nvPr/>
            </p:nvSpPr>
            <p:spPr bwMode="auto">
              <a:xfrm>
                <a:off x="2115" y="1820"/>
                <a:ext cx="142" cy="14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399" name="Oval 7"/>
              <p:cNvSpPr>
                <a:spLocks noChangeArrowheads="1"/>
              </p:cNvSpPr>
              <p:nvPr/>
            </p:nvSpPr>
            <p:spPr bwMode="auto">
              <a:xfrm>
                <a:off x="3305" y="1820"/>
                <a:ext cx="142" cy="14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00" name="Oval 8"/>
              <p:cNvSpPr>
                <a:spLocks noChangeArrowheads="1"/>
              </p:cNvSpPr>
              <p:nvPr/>
            </p:nvSpPr>
            <p:spPr bwMode="auto">
              <a:xfrm>
                <a:off x="3334" y="2954"/>
                <a:ext cx="142" cy="14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01" name="Oval 9"/>
              <p:cNvSpPr>
                <a:spLocks noChangeArrowheads="1"/>
              </p:cNvSpPr>
              <p:nvPr/>
            </p:nvSpPr>
            <p:spPr bwMode="auto">
              <a:xfrm>
                <a:off x="2115" y="2926"/>
                <a:ext cx="142" cy="14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02" name="Line 10"/>
              <p:cNvSpPr>
                <a:spLocks noChangeShapeType="1"/>
              </p:cNvSpPr>
              <p:nvPr/>
            </p:nvSpPr>
            <p:spPr bwMode="auto">
              <a:xfrm>
                <a:off x="2171" y="1905"/>
                <a:ext cx="0" cy="110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03" name="Line 11"/>
              <p:cNvSpPr>
                <a:spLocks noChangeShapeType="1"/>
              </p:cNvSpPr>
              <p:nvPr/>
            </p:nvSpPr>
            <p:spPr bwMode="auto">
              <a:xfrm>
                <a:off x="3390" y="1877"/>
                <a:ext cx="0" cy="110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04" name="Line 12"/>
              <p:cNvSpPr>
                <a:spLocks noChangeShapeType="1"/>
              </p:cNvSpPr>
              <p:nvPr/>
            </p:nvSpPr>
            <p:spPr bwMode="auto">
              <a:xfrm>
                <a:off x="2200" y="1905"/>
                <a:ext cx="1190" cy="113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05" name="Line 13"/>
              <p:cNvSpPr>
                <a:spLocks noChangeShapeType="1"/>
              </p:cNvSpPr>
              <p:nvPr/>
            </p:nvSpPr>
            <p:spPr bwMode="auto">
              <a:xfrm flipH="1">
                <a:off x="2171" y="1877"/>
                <a:ext cx="1219" cy="113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06" name="Line 14"/>
              <p:cNvSpPr>
                <a:spLocks noChangeShapeType="1"/>
              </p:cNvSpPr>
              <p:nvPr/>
            </p:nvSpPr>
            <p:spPr bwMode="auto">
              <a:xfrm flipH="1">
                <a:off x="2171" y="1877"/>
                <a:ext cx="1219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07" name="Line 15"/>
              <p:cNvSpPr>
                <a:spLocks noChangeShapeType="1"/>
              </p:cNvSpPr>
              <p:nvPr/>
            </p:nvSpPr>
            <p:spPr bwMode="auto">
              <a:xfrm flipH="1">
                <a:off x="2171" y="3011"/>
                <a:ext cx="1219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08" name="Text Box 16"/>
              <p:cNvSpPr txBox="1">
                <a:spLocks noChangeArrowheads="1"/>
              </p:cNvSpPr>
              <p:nvPr/>
            </p:nvSpPr>
            <p:spPr bwMode="auto">
              <a:xfrm>
                <a:off x="2625" y="1565"/>
                <a:ext cx="227" cy="47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09" name="Text Box 17"/>
              <p:cNvSpPr txBox="1">
                <a:spLocks noChangeArrowheads="1"/>
              </p:cNvSpPr>
              <p:nvPr/>
            </p:nvSpPr>
            <p:spPr bwMode="auto">
              <a:xfrm>
                <a:off x="1916" y="2274"/>
                <a:ext cx="227" cy="47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10" name="Text Box 18"/>
              <p:cNvSpPr txBox="1">
                <a:spLocks noChangeArrowheads="1"/>
              </p:cNvSpPr>
              <p:nvPr/>
            </p:nvSpPr>
            <p:spPr bwMode="auto">
              <a:xfrm>
                <a:off x="2653" y="3038"/>
                <a:ext cx="227" cy="47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11" name="Text Box 19"/>
              <p:cNvSpPr txBox="1">
                <a:spLocks noChangeArrowheads="1"/>
              </p:cNvSpPr>
              <p:nvPr/>
            </p:nvSpPr>
            <p:spPr bwMode="auto">
              <a:xfrm>
                <a:off x="2455" y="2642"/>
                <a:ext cx="227" cy="47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12" name="Text Box 20"/>
              <p:cNvSpPr txBox="1">
                <a:spLocks noChangeArrowheads="1"/>
              </p:cNvSpPr>
              <p:nvPr/>
            </p:nvSpPr>
            <p:spPr bwMode="auto">
              <a:xfrm>
                <a:off x="2483" y="2018"/>
                <a:ext cx="227" cy="47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13" name="Text Box 21"/>
              <p:cNvSpPr txBox="1">
                <a:spLocks noChangeArrowheads="1"/>
              </p:cNvSpPr>
              <p:nvPr/>
            </p:nvSpPr>
            <p:spPr bwMode="auto">
              <a:xfrm>
                <a:off x="3447" y="2329"/>
                <a:ext cx="227" cy="47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394" name="Text Box 22"/>
            <p:cNvSpPr txBox="1">
              <a:spLocks noChangeArrowheads="1"/>
            </p:cNvSpPr>
            <p:nvPr/>
          </p:nvSpPr>
          <p:spPr bwMode="auto">
            <a:xfrm>
              <a:off x="2029" y="1565"/>
              <a:ext cx="256" cy="4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95" name="Text Box 23"/>
            <p:cNvSpPr txBox="1">
              <a:spLocks noChangeArrowheads="1"/>
            </p:cNvSpPr>
            <p:nvPr/>
          </p:nvSpPr>
          <p:spPr bwMode="auto">
            <a:xfrm>
              <a:off x="1916" y="2982"/>
              <a:ext cx="255" cy="4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96" name="Text Box 24"/>
            <p:cNvSpPr txBox="1">
              <a:spLocks noChangeArrowheads="1"/>
            </p:cNvSpPr>
            <p:nvPr/>
          </p:nvSpPr>
          <p:spPr bwMode="auto">
            <a:xfrm>
              <a:off x="3447" y="2982"/>
              <a:ext cx="255" cy="4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97" name="Text Box 25"/>
            <p:cNvSpPr txBox="1">
              <a:spLocks noChangeArrowheads="1"/>
            </p:cNvSpPr>
            <p:nvPr/>
          </p:nvSpPr>
          <p:spPr bwMode="auto">
            <a:xfrm>
              <a:off x="3390" y="1622"/>
              <a:ext cx="255" cy="4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D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96314" name="Rectangle 26"/>
          <p:cNvSpPr>
            <a:spLocks noChangeArrowheads="1"/>
          </p:cNvSpPr>
          <p:nvPr/>
        </p:nvSpPr>
        <p:spPr bwMode="auto">
          <a:xfrm>
            <a:off x="836613" y="4395954"/>
            <a:ext cx="6022975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2001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年解决了德国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15112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个城市之间的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TSP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问题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共使用了美国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Rice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大学和普林斯顿大学之间网络互连的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由速度为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500MHz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Compaq EV6 Alpha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处理器组成的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台计算机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所有计算机花费的时间之和为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22.6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6315" name="Text Box 27"/>
          <p:cNvSpPr txBox="1">
            <a:spLocks noChangeArrowheads="1"/>
          </p:cNvSpPr>
          <p:nvPr/>
        </p:nvSpPr>
        <p:spPr bwMode="auto">
          <a:xfrm>
            <a:off x="2456770" y="2578707"/>
            <a:ext cx="2835275" cy="396875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典型的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NP-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完全问题</a:t>
            </a: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96316" name="Object 28"/>
          <p:cNvGraphicFramePr>
            <a:graphicFrameLocks noChangeAspect="1"/>
          </p:cNvGraphicFramePr>
          <p:nvPr/>
        </p:nvGraphicFramePr>
        <p:xfrm>
          <a:off x="1601788" y="3735087"/>
          <a:ext cx="121443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2" name="公式" r:id="rId1" imgW="571500" imgH="393700" progId="Equation.3">
                  <p:embed/>
                </p:oleObj>
              </mc:Choice>
              <mc:Fallback>
                <p:oleObj name="公式" r:id="rId1" imgW="571500" imgH="3937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3735087"/>
                        <a:ext cx="1214437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17" name="Object 29"/>
          <p:cNvGraphicFramePr>
            <a:graphicFrameLocks noChangeAspect="1"/>
          </p:cNvGraphicFramePr>
          <p:nvPr/>
        </p:nvGraphicFramePr>
        <p:xfrm>
          <a:off x="5472113" y="3600150"/>
          <a:ext cx="20510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3" name="公式" r:id="rId3" imgW="965200" imgH="469900" progId="Equation.3">
                  <p:embed/>
                </p:oleObj>
              </mc:Choice>
              <mc:Fallback>
                <p:oleObj name="公式" r:id="rId3" imgW="965200" imgH="4699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3600150"/>
                        <a:ext cx="2051050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旅行商问题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6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14" grpId="0"/>
      <p:bldP spid="3963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716213" y="1747798"/>
            <a:ext cx="5960745" cy="1569660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1"/>
              </a:rPr>
              <a:t>http://www.math.uwaterloo.ca/tsp/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hlinkClick r:id="rId2"/>
              </a:rPr>
              <a:t>http://www.tsp.gatech.edu/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03140" name="Rectangle 4"/>
          <p:cNvSpPr>
            <a:spLocks noChangeArrowheads="1"/>
          </p:cNvSpPr>
          <p:nvPr/>
        </p:nvSpPr>
        <p:spPr bwMode="auto">
          <a:xfrm>
            <a:off x="900113" y="1844675"/>
            <a:ext cx="1816100" cy="579438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专门网站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684213" y="1231900"/>
            <a:ext cx="6183312" cy="482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旅行商问题（又叫货郎担问题）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旅行商问题</a:t>
            </a:r>
            <a:endParaRPr lang="zh-CN" altLang="en-US" dirty="0"/>
          </a:p>
        </p:txBody>
      </p:sp>
      <p:pic>
        <p:nvPicPr>
          <p:cNvPr id="182274" name="Picture 2" descr="Screen shot of Boston por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3040" y="2633472"/>
            <a:ext cx="6492240" cy="356616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804672" y="6150114"/>
            <a:ext cx="8339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shortest road trip to visit all 647 campuses on Forbes' list of America's Top Colleges.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旅行商问题</a:t>
            </a:r>
            <a:endParaRPr lang="zh-CN" altLang="en-US" dirty="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310894" y="1065858"/>
          <a:ext cx="8357616" cy="5792142"/>
        </p:xfrm>
        <a:graphic>
          <a:graphicData uri="http://schemas.openxmlformats.org/drawingml/2006/table">
            <a:tbl>
              <a:tblPr/>
              <a:tblGrid>
                <a:gridCol w="2089404"/>
                <a:gridCol w="2089404"/>
                <a:gridCol w="2089404"/>
                <a:gridCol w="2089404"/>
              </a:tblGrid>
              <a:tr h="17432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Year</a:t>
                      </a:r>
                      <a:endParaRPr lang="en-US" sz="1050" b="1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Research Team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Size of Instance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Name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30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1954</a:t>
                      </a:r>
                      <a:endParaRPr lang="en-US" altLang="zh-CN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G. Dantzig, R. Fulkerson, and S. Johnson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49 cities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  <a:hlinkClick r:id="rId1"/>
                        </a:rPr>
                        <a:t>dantzig42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1971</a:t>
                      </a:r>
                      <a:endParaRPr lang="en-US" altLang="zh-CN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M. Held and R.M. Karp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64 cities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64 random points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30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1975</a:t>
                      </a:r>
                      <a:endParaRPr lang="en-US" altLang="zh-CN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P.M. Camerini, L. Fratta, and F. Maffioli</a:t>
                      </a:r>
                      <a:endParaRPr lang="it-IT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67 cities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67 random points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1977</a:t>
                      </a:r>
                      <a:endParaRPr lang="en-US" altLang="zh-CN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M.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Grötschel</a:t>
                      </a:r>
                      <a:endParaRPr lang="en-US" sz="1050" b="1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120 cities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  <a:hlinkClick r:id="rId2"/>
                        </a:rPr>
                        <a:t>gr120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3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1980</a:t>
                      </a:r>
                      <a:endParaRPr lang="en-US" altLang="zh-CN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H. Crowder and M.W. Padberg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318 cities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  <a:hlinkClick r:id="rId3"/>
                        </a:rPr>
                        <a:t>lin318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1987</a:t>
                      </a:r>
                      <a:endParaRPr lang="en-US" altLang="zh-CN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M. Padberg and G. Rinaldi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532 cities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  <a:hlinkClick r:id="rId4"/>
                        </a:rPr>
                        <a:t>att532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3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1987</a:t>
                      </a:r>
                      <a:endParaRPr lang="en-US" altLang="zh-CN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M. Grötschel and O. Holland</a:t>
                      </a:r>
                      <a:endParaRPr lang="de-DE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666 cities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  <a:hlinkClick r:id="rId5"/>
                        </a:rPr>
                        <a:t>gr666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1987</a:t>
                      </a:r>
                      <a:endParaRPr lang="en-US" altLang="zh-CN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M. Padberg and G. Rinaldi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2,392 cities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  <a:hlinkClick r:id="rId6"/>
                        </a:rPr>
                        <a:t>pr2392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30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1994</a:t>
                      </a:r>
                      <a:endParaRPr lang="en-US" altLang="zh-CN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D. Applegate, R. Bixby, V. Chvátal, and W. Cook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7,397 cities</a:t>
                      </a:r>
                      <a:endParaRPr lang="en-US" sz="1050" b="1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  <a:hlinkClick r:id="rId7"/>
                        </a:rPr>
                        <a:t>pla7397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30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1998</a:t>
                      </a:r>
                      <a:endParaRPr lang="en-US" altLang="zh-CN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D. Applegate, R. Bixby, V. Chvátal, and W. Cook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13,509 cities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  <a:hlinkClick r:id="rId8"/>
                        </a:rPr>
                        <a:t>usa13509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30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2001</a:t>
                      </a:r>
                      <a:endParaRPr lang="en-US" altLang="zh-CN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D. Applegate, R. Bixby, V. Chvátal, and W. Cook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15,112 cities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  <a:hlinkClick r:id="rId9"/>
                        </a:rPr>
                        <a:t>d15112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868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2004</a:t>
                      </a:r>
                      <a:endParaRPr lang="en-US" altLang="zh-CN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D. Applegate, R. Bixby, V. Chvátal, W. Cook, </a:t>
                      </a:r>
                      <a:b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</a:br>
                      <a:r>
                        <a:rPr lang="en-US" sz="105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and K. Helsgaun</a:t>
                      </a:r>
                      <a:endParaRPr lang="en-US" sz="105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24,978 cities</a:t>
                      </a:r>
                      <a:endParaRPr lang="en-US" sz="1050" b="1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Arial" panose="020B0604020202020204"/>
                          <a:hlinkClick r:id="rId10"/>
                        </a:rPr>
                        <a:t>sw24798</a:t>
                      </a:r>
                      <a:endParaRPr lang="en-US" sz="1050" b="1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11972" name="Picture 4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73" name="Picture 5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74" name="Picture 6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75" name="Picture 7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76" name="Picture 8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77" name="Picture 9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78" name="Picture 10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79" name="Picture 11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80" name="Picture 12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81" name="Picture 13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82" name="Picture 14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83" name="Picture 15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771775" y="1916113"/>
            <a:ext cx="5960745" cy="1569660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1"/>
              </a:rPr>
              <a:t>http://www.math.uwaterloo.ca/tsp/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hlinkClick r:id="rId2"/>
              </a:rPr>
              <a:t>http://www.tsp.gatech.edu/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80571" y="2850198"/>
            <a:ext cx="8563429" cy="1200329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可以找到各种规模、很多国家的测试数据，以及目前已有的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TSP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问题研究进展，包括源码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3140" name="Rectangle 4"/>
          <p:cNvSpPr>
            <a:spLocks noChangeArrowheads="1"/>
          </p:cNvSpPr>
          <p:nvPr/>
        </p:nvSpPr>
        <p:spPr bwMode="auto">
          <a:xfrm>
            <a:off x="900113" y="1844675"/>
            <a:ext cx="1816100" cy="579438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专门网站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684213" y="1231900"/>
            <a:ext cx="6183312" cy="482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旅行商问题（又叫货郎担问题）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旅行商问题</a:t>
            </a:r>
            <a:endParaRPr lang="zh-CN" altLang="en-US" dirty="0"/>
          </a:p>
        </p:txBody>
      </p:sp>
      <p:pic>
        <p:nvPicPr>
          <p:cNvPr id="2385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3861435"/>
            <a:ext cx="6661608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7185" y="993458"/>
            <a:ext cx="8562975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634557" y="1280182"/>
          <a:ext cx="3195875" cy="345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1" name="Visio" r:id="rId1" imgW="1621790" imgH="1750060" progId="Visio.Drawing.11">
                  <p:embed/>
                </p:oleObj>
              </mc:Choice>
              <mc:Fallback>
                <p:oleObj name="Visio" r:id="rId1" imgW="1621790" imgH="175006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557" y="1280182"/>
                        <a:ext cx="3195875" cy="34501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402011" y="1145349"/>
            <a:ext cx="8667750" cy="54235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实例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五个城市间交通费用图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求最少费用旅游一遍并回原点的路线。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(1)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首先将边权由小到大排序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初始界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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: 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3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4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3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4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3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4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:     3      4       4      9       10     10     11     13    16    20            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(2)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采用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DFS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方法和分支判断步骤如下：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旅行商问题的分支与界法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9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9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2409825" y="2224088"/>
            <a:ext cx="569913" cy="5953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2430463" y="2778125"/>
            <a:ext cx="574675" cy="5032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2427288" y="3946525"/>
            <a:ext cx="576262" cy="5032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1849438" y="3306763"/>
            <a:ext cx="576262" cy="50323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862138" y="2719388"/>
            <a:ext cx="569912" cy="5953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2398713" y="5040313"/>
            <a:ext cx="576262" cy="5048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1849438" y="4475163"/>
            <a:ext cx="574675" cy="5048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1252538" y="3810000"/>
            <a:ext cx="576262" cy="5032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414588" y="4445000"/>
            <a:ext cx="569912" cy="5953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836738" y="3810000"/>
            <a:ext cx="568325" cy="5953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266825" y="3214688"/>
            <a:ext cx="569913" cy="5953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696913" y="3230563"/>
            <a:ext cx="576262" cy="50323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273175" y="2711450"/>
            <a:ext cx="576263" cy="5032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2411413" y="1711325"/>
            <a:ext cx="576262" cy="5048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836738" y="2216150"/>
            <a:ext cx="574675" cy="5032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2994025" y="1211263"/>
            <a:ext cx="574675" cy="50323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2916238" y="1643063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33625" y="2144713"/>
            <a:ext cx="144463" cy="142875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63713" y="2655888"/>
            <a:ext cx="144462" cy="144462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95388" y="3143250"/>
            <a:ext cx="144462" cy="142875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763713" y="3733800"/>
            <a:ext cx="144462" cy="144463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339975" y="4378325"/>
            <a:ext cx="144463" cy="144463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911475" y="4968875"/>
            <a:ext cx="144463" cy="144463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689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21113" y="1322388"/>
            <a:ext cx="4884737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83532" y="1014277"/>
            <a:ext cx="552599" cy="461665"/>
          </a:xfrm>
          <a:prstGeom prst="rect">
            <a:avLst/>
          </a:prstGeom>
          <a:blipFill rotWithShape="1">
            <a:blip r:embed="rId2" cstate="print"/>
            <a:stretch>
              <a:fillRect r="-3333" b="-3947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TextBox 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47193" y="1462007"/>
            <a:ext cx="552599" cy="461665"/>
          </a:xfrm>
          <a:prstGeom prst="rect">
            <a:avLst/>
          </a:prstGeom>
          <a:blipFill rotWithShape="1">
            <a:blip r:embed="rId3" cstate="print"/>
            <a:stretch>
              <a:fillRect r="-3297"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TextBox 3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96820" y="2021570"/>
            <a:ext cx="552599" cy="461665"/>
          </a:xfrm>
          <a:prstGeom prst="rect">
            <a:avLst/>
          </a:prstGeom>
          <a:blipFill rotWithShape="1">
            <a:blip r:embed="rId4" cstate="print"/>
            <a:stretch>
              <a:fillRect r="-1099" b="-5333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TextBox 3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62798" y="2501050"/>
            <a:ext cx="552599" cy="461665"/>
          </a:xfrm>
          <a:prstGeom prst="rect">
            <a:avLst/>
          </a:prstGeom>
          <a:blipFill rotWithShape="1">
            <a:blip r:embed="rId5" cstate="print"/>
            <a:stretch>
              <a:fillRect r="-2198"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TextBox 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2565" y="3059281"/>
            <a:ext cx="552599" cy="461665"/>
          </a:xfrm>
          <a:prstGeom prst="rect">
            <a:avLst/>
          </a:prstGeom>
          <a:blipFill rotWithShape="1">
            <a:blip r:embed="rId6" cstate="print"/>
            <a:stretch>
              <a:fillRect r="-2222"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Box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76620" y="3647763"/>
            <a:ext cx="552599" cy="461665"/>
          </a:xfrm>
          <a:prstGeom prst="rect">
            <a:avLst/>
          </a:prstGeom>
          <a:blipFill rotWithShape="1">
            <a:blip r:embed="rId7" cstate="print"/>
            <a:stretch>
              <a:fillRect r="-2198"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TextBox 3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60696" y="4300674"/>
            <a:ext cx="552599" cy="461665"/>
          </a:xfrm>
          <a:prstGeom prst="rect">
            <a:avLst/>
          </a:prstGeom>
          <a:blipFill rotWithShape="1">
            <a:blip r:embed="rId8" cstate="print"/>
            <a:stretch>
              <a:fillRect r="-3297"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TextBox 3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13295" y="4906239"/>
            <a:ext cx="552599" cy="461665"/>
          </a:xfrm>
          <a:prstGeom prst="rect">
            <a:avLst/>
          </a:prstGeom>
          <a:blipFill rotWithShape="1">
            <a:blip r:embed="rId9" cstate="print"/>
            <a:stretch>
              <a:fillRect r="-3333"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12713" y="3586163"/>
            <a:ext cx="6080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d(1)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30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93725" y="4265613"/>
            <a:ext cx="608013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d(2)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30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225550" y="4970463"/>
            <a:ext cx="608013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d(3)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31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803400" y="5545138"/>
            <a:ext cx="608013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d(4)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33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339975" y="3213100"/>
            <a:ext cx="144463" cy="144463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91540" y="3124498"/>
            <a:ext cx="763158" cy="461665"/>
          </a:xfrm>
          <a:prstGeom prst="rect">
            <a:avLst/>
          </a:prstGeom>
          <a:blipFill rotWithShape="1">
            <a:blip r:embed="rId10" cstate="print"/>
            <a:stretch>
              <a:fillRect b="-4000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TextBox 4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02859" y="3770610"/>
            <a:ext cx="763158" cy="461665"/>
          </a:xfrm>
          <a:prstGeom prst="rect">
            <a:avLst/>
          </a:prstGeom>
          <a:blipFill rotWithShape="1">
            <a:blip r:embed="rId11" cstate="print"/>
            <a:stretch>
              <a:fillRect b="-4000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TextBox 4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86793" y="4358630"/>
            <a:ext cx="770275" cy="461665"/>
          </a:xfrm>
          <a:prstGeom prst="rect">
            <a:avLst/>
          </a:prstGeom>
          <a:blipFill rotWithShape="1">
            <a:blip r:embed="rId12" cstate="print"/>
            <a:stretch>
              <a:fillRect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TextBox 4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45950" y="2597616"/>
            <a:ext cx="763158" cy="461665"/>
          </a:xfrm>
          <a:prstGeom prst="rect">
            <a:avLst/>
          </a:prstGeom>
          <a:blipFill rotWithShape="1">
            <a:blip r:embed="rId13" cstate="print"/>
            <a:stretch>
              <a:fillRect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TextBox 5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76499" y="3137538"/>
            <a:ext cx="678199" cy="461665"/>
          </a:xfrm>
          <a:prstGeom prst="rect">
            <a:avLst/>
          </a:prstGeom>
          <a:blipFill rotWithShape="1">
            <a:blip r:embed="rId14" cstate="print"/>
            <a:stretch>
              <a:fillRect b="-4000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617538" y="4259263"/>
            <a:ext cx="608012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d(5)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31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1227138" y="4968875"/>
            <a:ext cx="608012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d(6)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32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2439988" y="3338513"/>
            <a:ext cx="569912" cy="5953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48910" y="3272135"/>
            <a:ext cx="763158" cy="461665"/>
          </a:xfrm>
          <a:prstGeom prst="rect">
            <a:avLst/>
          </a:prstGeom>
          <a:blipFill rotWithShape="1">
            <a:blip r:embed="rId15" cstate="print"/>
            <a:stretch>
              <a:fillRect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2938463" y="3884613"/>
            <a:ext cx="144462" cy="144462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TextBox 7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35141" y="3798243"/>
            <a:ext cx="678199" cy="461665"/>
          </a:xfrm>
          <a:prstGeom prst="rect">
            <a:avLst/>
          </a:prstGeom>
          <a:blipFill rotWithShape="1">
            <a:blip r:embed="rId16" cstate="print"/>
            <a:stretch>
              <a:fillRect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1225550" y="4968875"/>
            <a:ext cx="6080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d(7)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32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2887663" y="2717800"/>
            <a:ext cx="144462" cy="144463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TextBox 7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93396" y="2101839"/>
            <a:ext cx="763158" cy="461665"/>
          </a:xfrm>
          <a:prstGeom prst="rect">
            <a:avLst/>
          </a:prstGeom>
          <a:blipFill rotWithShape="1">
            <a:blip r:embed="rId17" cstate="print"/>
            <a:stretch>
              <a:fillRect b="-3947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TextBox 8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42255" y="2614325"/>
            <a:ext cx="678199" cy="461665"/>
          </a:xfrm>
          <a:prstGeom prst="rect">
            <a:avLst/>
          </a:prstGeom>
          <a:blipFill rotWithShape="1">
            <a:blip r:embed="rId18" cstate="print"/>
            <a:stretch>
              <a:fillRect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93725" y="4259263"/>
            <a:ext cx="608013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d(8)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36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13275" y="2216150"/>
            <a:ext cx="127158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d(1)=30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6291263" y="2193925"/>
            <a:ext cx="1271587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d(2)=30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613275" y="2947988"/>
            <a:ext cx="127158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d(3)=31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6291263" y="2895600"/>
            <a:ext cx="1271587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d(4)=33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625975" y="3668713"/>
            <a:ext cx="1271588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d(5)=31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6291263" y="3648075"/>
            <a:ext cx="1271587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d(6)=32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35500" y="4397375"/>
            <a:ext cx="127158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d(7)=32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291263" y="4357688"/>
            <a:ext cx="1271587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d(8)=36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43910" y="5160465"/>
            <a:ext cx="3438442" cy="830997"/>
          </a:xfrm>
          <a:prstGeom prst="rect">
            <a:avLst/>
          </a:prstGeom>
          <a:blipFill rotWithShape="1">
            <a:blip r:embed="rId19" cstate="print"/>
            <a:stretch>
              <a:fillRect l="-2660" t="-8088" r="-1418" b="-13971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旅行商问题的分支与界法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500"/>
                            </p:stCondLst>
                            <p:childTnLst>
                              <p:par>
                                <p:cTn id="2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500"/>
                            </p:stCondLst>
                            <p:childTnLst>
                              <p:par>
                                <p:cTn id="2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2000"/>
                            </p:stCondLst>
                            <p:childTnLst>
                              <p:par>
                                <p:cTn id="2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500"/>
                            </p:stCondLst>
                            <p:childTnLst>
                              <p:par>
                                <p:cTn id="3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000"/>
                            </p:stCondLst>
                            <p:childTnLst>
                              <p:par>
                                <p:cTn id="34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000"/>
                            </p:stCondLst>
                            <p:childTnLst>
                              <p:par>
                                <p:cTn id="3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500"/>
                            </p:stCondLst>
                            <p:childTnLst>
                              <p:par>
                                <p:cTn id="353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500"/>
                            </p:stCondLst>
                            <p:childTnLst>
                              <p:par>
                                <p:cTn id="3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2000"/>
                            </p:stCondLst>
                            <p:childTnLst>
                              <p:par>
                                <p:cTn id="3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2500"/>
                            </p:stCondLst>
                            <p:childTnLst>
                              <p:par>
                                <p:cTn id="3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8" grpId="0" animBg="1"/>
      <p:bldP spid="18" grpId="1" animBg="1"/>
      <p:bldP spid="18" grpId="2" animBg="1"/>
      <p:bldP spid="18" grpId="3" animBg="1"/>
      <p:bldP spid="18" grpId="4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2" grpId="0" animBg="1"/>
      <p:bldP spid="22" grpId="1" animBg="1"/>
      <p:bldP spid="30" grpId="0"/>
      <p:bldP spid="30" grpId="1"/>
      <p:bldP spid="42" grpId="0"/>
      <p:bldP spid="42" grpId="1"/>
      <p:bldP spid="43" grpId="0"/>
      <p:bldP spid="43" grpId="1"/>
      <p:bldP spid="44" grpId="0"/>
      <p:bldP spid="44" grpId="1"/>
      <p:bldP spid="46" grpId="0" animBg="1"/>
      <p:bldP spid="46" grpId="1" animBg="1"/>
      <p:bldP spid="46" grpId="2" animBg="1"/>
      <p:bldP spid="53" grpId="0"/>
      <p:bldP spid="53" grpId="1"/>
      <p:bldP spid="60" grpId="0"/>
      <p:bldP spid="60" grpId="1"/>
      <p:bldP spid="69" grpId="0" animBg="1"/>
      <p:bldP spid="69" grpId="1" animBg="1"/>
      <p:bldP spid="73" grpId="0"/>
      <p:bldP spid="73" grpId="1"/>
      <p:bldP spid="76" grpId="0" animBg="1"/>
      <p:bldP spid="82" grpId="0"/>
      <p:bldP spid="3" grpId="0"/>
      <p:bldP spid="83" grpId="0"/>
      <p:bldP spid="84" grpId="0"/>
      <p:bldP spid="86" grpId="0"/>
      <p:bldP spid="87" grpId="0"/>
      <p:bldP spid="88" grpId="0"/>
      <p:bldP spid="89" grpId="0"/>
      <p:bldP spid="9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7002463" y="4014788"/>
          <a:ext cx="1935162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5" name="Visio" r:id="rId1" imgW="1621790" imgH="1750060" progId="Visio.Drawing.11">
                  <p:embed/>
                </p:oleObj>
              </mc:Choice>
              <mc:Fallback>
                <p:oleObj name="Visio" r:id="rId1" imgW="1621790" imgH="175006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63" y="4014788"/>
                        <a:ext cx="1935162" cy="208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293370" y="1208723"/>
            <a:ext cx="8667750" cy="54235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实例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五个城市间交通费用图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求最少费用旅游一遍并回原点的路线。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(1)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首先将边权由小到大排序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初始界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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: 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3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4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3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4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3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4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:     3      4       4      9       10     10     11     13    16    20            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(2)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采用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DFS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方法和分支判断步骤如下：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d(s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)=d(v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)=30. (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不是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H-cycle).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d(s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)=d(v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)=30. (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不是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H-cycle).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d(s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)=d(v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)=32. (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不是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H-cycle).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d(s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)=d(v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)=33.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33.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d(s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)=d(v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)=31.(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不是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H-cycle).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d(s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)=d(v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)=32.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32.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d(s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)=d(v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)=36&gt; d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∴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最优解为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d(s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)=32.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旅行商问题的分支与界法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有向图的欧拉道路与回路</a:t>
            </a:r>
            <a:endParaRPr lang="zh-CN" altLang="en-US" dirty="0"/>
          </a:p>
        </p:txBody>
      </p:sp>
      <p:sp>
        <p:nvSpPr>
          <p:cNvPr id="323588" name="Text Box 4"/>
          <p:cNvSpPr txBox="1">
            <a:spLocks noChangeArrowheads="1"/>
          </p:cNvSpPr>
          <p:nvPr/>
        </p:nvSpPr>
        <p:spPr bwMode="auto">
          <a:xfrm>
            <a:off x="755650" y="1484313"/>
            <a:ext cx="7488238" cy="2289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Garamond" panose="02020404030301010803" pitchFamily="18" charset="0"/>
              </a:rPr>
              <a:t>推论</a:t>
            </a:r>
            <a:r>
              <a:rPr lang="en-US" altLang="zh-CN" sz="3200" dirty="0">
                <a:solidFill>
                  <a:srgbClr val="FF0000"/>
                </a:solidFill>
                <a:latin typeface="Garamond" panose="02020404030301010803" pitchFamily="18" charset="0"/>
              </a:rPr>
              <a:t>2.3.3 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若有向连通图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中各个结点的正负度相等，则</a:t>
            </a:r>
            <a:r>
              <a:rPr lang="en-US" altLang="zh-CN" sz="2800" dirty="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中存在有向欧拉回路。</a:t>
            </a:r>
            <a:endParaRPr lang="zh-CN" altLang="en-US" sz="28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</a:pPr>
            <a:endParaRPr lang="zh-CN" altLang="en-US" sz="2800" dirty="0">
              <a:solidFill>
                <a:srgbClr val="000000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</a:pPr>
            <a:endParaRPr lang="en-US" altLang="zh-CN" sz="2800" dirty="0">
              <a:solidFill>
                <a:srgbClr val="000000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3589" name="Text Box 5"/>
          <p:cNvSpPr txBox="1">
            <a:spLocks noChangeArrowheads="1"/>
          </p:cNvSpPr>
          <p:nvPr/>
        </p:nvSpPr>
        <p:spPr bwMode="auto">
          <a:xfrm>
            <a:off x="755650" y="3068638"/>
            <a:ext cx="7488238" cy="1860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Garamond" panose="02020404030301010803" pitchFamily="18" charset="0"/>
              </a:rPr>
              <a:t>推论</a:t>
            </a:r>
            <a:r>
              <a:rPr lang="en-US" altLang="zh-CN" sz="3200" dirty="0">
                <a:solidFill>
                  <a:srgbClr val="FF0000"/>
                </a:solidFill>
                <a:latin typeface="Garamond" panose="02020404030301010803" pitchFamily="18" charset="0"/>
              </a:rPr>
              <a:t>2.3.4 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若有向连通图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中只有两个结点的正负度不相等，而且其中一个入度比出度多</a:t>
            </a:r>
            <a:r>
              <a:rPr lang="en-US" altLang="zh-CN" sz="2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，另一个入度比出度少</a:t>
            </a:r>
            <a:r>
              <a:rPr lang="en-US" altLang="zh-CN" sz="2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dirty="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中存在有向欧拉通路。</a:t>
            </a:r>
            <a:endParaRPr lang="zh-CN" altLang="en-US" sz="2800" dirty="0">
              <a:solidFill>
                <a:srgbClr val="000000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8" grpId="0"/>
      <p:bldP spid="32358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378056" y="1223963"/>
            <a:ext cx="8577262" cy="4249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1" lang="zh-CN" altLang="zh-CN" sz="3200" b="1" i="0" u="none" strike="noStrike" kern="1200" cap="none" spc="0" normalizeH="0" baseline="0" noProof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287568" y="1133475"/>
            <a:ext cx="8191500" cy="1604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基本思想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对有约束条件的最优化问题的所有可行解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（数目有限）空间进行搜索。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248920" y="3021711"/>
            <a:ext cx="8712200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分支：把全部可行的解空间动态地分割为越来越小的子集；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定界：为每个子集内的解的值计算一个下界或上界；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剪枝：在每次分支后，对凡是界限超出已知可行解值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      那些子集不再做进一步分支。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一直进行到找出可行解为止，该可行解的值不大于任何子集的界限。因此这种算法一般可以求得最优解。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已成功应用于整数规划问题、生产进度表、旅行商问题、选址、背包问题以及可行解的数目为有限的许多其它问题。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分支与界法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7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7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7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7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7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7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ChangeArrowheads="1"/>
          </p:cNvSpPr>
          <p:nvPr/>
        </p:nvSpPr>
        <p:spPr bwMode="auto">
          <a:xfrm>
            <a:off x="566738" y="1223963"/>
            <a:ext cx="8577262" cy="4249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分支与界法步骤： 求解精确解的最佳方法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将权由小到大排序，初始界为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足够大。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在边权序列中依次选边进行深探，直到选取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条边，记为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判断是否构成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回路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每个结点标号只出现两次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若是，用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d(s)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替换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，结束。否则，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继续深探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–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依次删除当前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中最长的边，加入后面第一条待选边，进行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深探。若它是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回路，且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d(s)&lt;d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，则用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d(s)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替换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否则转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退栈过程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–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不能或不用再深探时需要退栈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–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若栈空则结束，最佳值为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;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否则，如果新分支的  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d(s)&gt;=d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继续退栈；若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d(s)&lt;d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则转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旅行商问题的分支与界法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5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5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5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05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05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05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05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5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5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05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05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05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8396" y="1307250"/>
            <a:ext cx="8317833" cy="117570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kern="0" dirty="0">
                <a:solidFill>
                  <a:srgbClr val="000514"/>
                </a:solidFill>
                <a:latin typeface="Garamond" panose="02020404030301010803" pitchFamily="18" charset="0"/>
              </a:rPr>
              <a:t>课本</a:t>
            </a:r>
            <a:r>
              <a:rPr kumimoji="0" lang="en-US" altLang="zh-CN" sz="3200" kern="0" dirty="0">
                <a:solidFill>
                  <a:srgbClr val="000514"/>
                </a:solidFill>
                <a:latin typeface="Garamond" panose="02020404030301010803" pitchFamily="18" charset="0"/>
              </a:rPr>
              <a:t>P36</a:t>
            </a:r>
            <a:r>
              <a:rPr kumimoji="0" lang="zh-CN" altLang="en-US" sz="3200" kern="0" dirty="0">
                <a:solidFill>
                  <a:srgbClr val="000514"/>
                </a:solidFill>
                <a:latin typeface="Garamond" panose="02020404030301010803" pitchFamily="18" charset="0"/>
              </a:rPr>
              <a:t>， 第</a:t>
            </a:r>
            <a:r>
              <a:rPr kumimoji="0" lang="en-US" altLang="zh-CN" sz="3200" kern="0" dirty="0">
                <a:solidFill>
                  <a:srgbClr val="000514"/>
                </a:solidFill>
                <a:latin typeface="Garamond" panose="02020404030301010803" pitchFamily="18" charset="0"/>
              </a:rPr>
              <a:t>8</a:t>
            </a:r>
            <a:r>
              <a:rPr kumimoji="0" lang="zh-CN" altLang="en-US" sz="3200" kern="0" dirty="0">
                <a:solidFill>
                  <a:srgbClr val="000514"/>
                </a:solidFill>
                <a:latin typeface="Garamond" panose="02020404030301010803" pitchFamily="18" charset="0"/>
              </a:rPr>
              <a:t>、</a:t>
            </a:r>
            <a:r>
              <a:rPr kumimoji="0" lang="en-US" altLang="zh-CN" sz="3200" kern="0" dirty="0">
                <a:solidFill>
                  <a:srgbClr val="000514"/>
                </a:solidFill>
                <a:latin typeface="Garamond" panose="02020404030301010803" pitchFamily="18" charset="0"/>
              </a:rPr>
              <a:t>12</a:t>
            </a:r>
            <a:endParaRPr kumimoji="0" lang="en-US" altLang="zh-CN" sz="3200" kern="0" dirty="0">
              <a:solidFill>
                <a:srgbClr val="000514"/>
              </a:solidFill>
              <a:latin typeface="Garamond" panose="02020404030301010803" pitchFamily="18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3200" kern="0" dirty="0">
              <a:solidFill>
                <a:srgbClr val="000514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669499" y="1183594"/>
            <a:ext cx="3509962" cy="2243137"/>
            <a:chOff x="1701" y="1207"/>
            <a:chExt cx="2211" cy="1413"/>
          </a:xfrm>
        </p:grpSpPr>
        <p:sp>
          <p:nvSpPr>
            <p:cNvPr id="77857" name="Text Box 3"/>
            <p:cNvSpPr txBox="1">
              <a:spLocks noChangeArrowheads="1"/>
            </p:cNvSpPr>
            <p:nvPr/>
          </p:nvSpPr>
          <p:spPr bwMode="auto">
            <a:xfrm>
              <a:off x="1746" y="1207"/>
              <a:ext cx="216" cy="1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77858" name="AutoShape 4"/>
            <p:cNvCxnSpPr>
              <a:cxnSpLocks noChangeShapeType="1"/>
            </p:cNvCxnSpPr>
            <p:nvPr/>
          </p:nvCxnSpPr>
          <p:spPr bwMode="auto">
            <a:xfrm>
              <a:off x="2075" y="1494"/>
              <a:ext cx="0" cy="864"/>
            </a:xfrm>
            <a:prstGeom prst="straightConnector1">
              <a:avLst/>
            </a:prstGeom>
            <a:noFill/>
            <a:ln w="25400">
              <a:solidFill>
                <a:srgbClr val="4D4D4D"/>
              </a:solidFill>
              <a:round/>
              <a:headEnd type="arrow" w="med" len="med"/>
            </a:ln>
          </p:spPr>
        </p:cxnSp>
        <p:cxnSp>
          <p:nvCxnSpPr>
            <p:cNvPr id="77859" name="AutoShape 5"/>
            <p:cNvCxnSpPr>
              <a:cxnSpLocks noChangeShapeType="1"/>
            </p:cNvCxnSpPr>
            <p:nvPr/>
          </p:nvCxnSpPr>
          <p:spPr bwMode="auto">
            <a:xfrm flipH="1">
              <a:off x="2123" y="1446"/>
              <a:ext cx="1344" cy="0"/>
            </a:xfrm>
            <a:prstGeom prst="straightConnector1">
              <a:avLst/>
            </a:prstGeom>
            <a:noFill/>
            <a:ln w="25400">
              <a:solidFill>
                <a:srgbClr val="4D4D4D"/>
              </a:solidFill>
              <a:round/>
              <a:headEnd type="arrow" w="med" len="med"/>
            </a:ln>
          </p:spPr>
        </p:cxnSp>
        <p:cxnSp>
          <p:nvCxnSpPr>
            <p:cNvPr id="77860" name="AutoShape 6"/>
            <p:cNvCxnSpPr>
              <a:cxnSpLocks noChangeShapeType="1"/>
            </p:cNvCxnSpPr>
            <p:nvPr/>
          </p:nvCxnSpPr>
          <p:spPr bwMode="auto">
            <a:xfrm flipH="1">
              <a:off x="2100" y="1461"/>
              <a:ext cx="1372" cy="892"/>
            </a:xfrm>
            <a:prstGeom prst="straightConnector1">
              <a:avLst/>
            </a:prstGeom>
            <a:noFill/>
            <a:ln w="25400">
              <a:solidFill>
                <a:srgbClr val="4D4D4D"/>
              </a:solidFill>
              <a:round/>
              <a:tailEnd type="arrow" w="med" len="med"/>
            </a:ln>
          </p:spPr>
        </p:cxnSp>
        <p:cxnSp>
          <p:nvCxnSpPr>
            <p:cNvPr id="77861" name="AutoShape 7"/>
            <p:cNvCxnSpPr>
              <a:cxnSpLocks noChangeShapeType="1"/>
            </p:cNvCxnSpPr>
            <p:nvPr/>
          </p:nvCxnSpPr>
          <p:spPr bwMode="auto">
            <a:xfrm flipH="1" flipV="1">
              <a:off x="2143" y="1480"/>
              <a:ext cx="1372" cy="892"/>
            </a:xfrm>
            <a:prstGeom prst="straightConnector1">
              <a:avLst/>
            </a:prstGeom>
            <a:noFill/>
            <a:ln w="25400">
              <a:solidFill>
                <a:srgbClr val="4D4D4D"/>
              </a:solidFill>
              <a:round/>
              <a:headEnd type="arrow" w="med" len="med"/>
            </a:ln>
          </p:spPr>
        </p:cxnSp>
        <p:sp>
          <p:nvSpPr>
            <p:cNvPr id="77862" name="AutoShape 8"/>
            <p:cNvSpPr>
              <a:spLocks noChangeArrowheads="1"/>
            </p:cNvSpPr>
            <p:nvPr/>
          </p:nvSpPr>
          <p:spPr bwMode="auto">
            <a:xfrm>
              <a:off x="3488" y="139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77863" name="AutoShape 9"/>
            <p:cNvSpPr>
              <a:spLocks noChangeArrowheads="1"/>
            </p:cNvSpPr>
            <p:nvPr/>
          </p:nvSpPr>
          <p:spPr bwMode="auto">
            <a:xfrm>
              <a:off x="2018" y="138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77864" name="AutoShape 10"/>
            <p:cNvSpPr>
              <a:spLocks noChangeArrowheads="1"/>
            </p:cNvSpPr>
            <p:nvPr/>
          </p:nvSpPr>
          <p:spPr bwMode="auto">
            <a:xfrm>
              <a:off x="2018" y="2341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77865" name="AutoShape 11"/>
            <p:cNvSpPr>
              <a:spLocks noChangeArrowheads="1"/>
            </p:cNvSpPr>
            <p:nvPr/>
          </p:nvSpPr>
          <p:spPr bwMode="auto">
            <a:xfrm>
              <a:off x="3506" y="238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cxnSp>
          <p:nvCxnSpPr>
            <p:cNvPr id="77866" name="AutoShape 12"/>
            <p:cNvCxnSpPr>
              <a:cxnSpLocks noChangeShapeType="1"/>
              <a:stCxn id="77864" idx="5"/>
              <a:endCxn id="77865" idx="4"/>
            </p:cNvCxnSpPr>
            <p:nvPr/>
          </p:nvCxnSpPr>
          <p:spPr bwMode="auto">
            <a:xfrm rot="16200000" flipH="1">
              <a:off x="2797" y="1725"/>
              <a:ext cx="59" cy="1454"/>
            </a:xfrm>
            <a:prstGeom prst="curvedConnector3">
              <a:avLst>
                <a:gd name="adj1" fmla="val 343827"/>
              </a:avLst>
            </a:prstGeom>
            <a:noFill/>
            <a:ln w="25400">
              <a:solidFill>
                <a:srgbClr val="4D4D4D"/>
              </a:solidFill>
              <a:round/>
              <a:headEnd type="arrow" w="med" len="med"/>
            </a:ln>
          </p:spPr>
        </p:cxnSp>
        <p:cxnSp>
          <p:nvCxnSpPr>
            <p:cNvPr id="77867" name="AutoShape 13"/>
            <p:cNvCxnSpPr>
              <a:cxnSpLocks noChangeShapeType="1"/>
            </p:cNvCxnSpPr>
            <p:nvPr/>
          </p:nvCxnSpPr>
          <p:spPr bwMode="auto">
            <a:xfrm rot="16200000" flipH="1">
              <a:off x="2811" y="1730"/>
              <a:ext cx="14" cy="1418"/>
            </a:xfrm>
            <a:prstGeom prst="curvedConnector3">
              <a:avLst>
                <a:gd name="adj1" fmla="val -1364287"/>
              </a:avLst>
            </a:prstGeom>
            <a:noFill/>
            <a:ln w="25400">
              <a:solidFill>
                <a:srgbClr val="4D4D4D"/>
              </a:solidFill>
              <a:round/>
              <a:tailEnd type="arrow" w="med" len="med"/>
            </a:ln>
          </p:spPr>
        </p:cxnSp>
        <p:cxnSp>
          <p:nvCxnSpPr>
            <p:cNvPr id="77868" name="AutoShape 14"/>
            <p:cNvCxnSpPr>
              <a:cxnSpLocks noChangeShapeType="1"/>
            </p:cNvCxnSpPr>
            <p:nvPr/>
          </p:nvCxnSpPr>
          <p:spPr bwMode="auto">
            <a:xfrm flipV="1">
              <a:off x="3560" y="1525"/>
              <a:ext cx="1" cy="943"/>
            </a:xfrm>
            <a:prstGeom prst="curvedConnector3">
              <a:avLst>
                <a:gd name="adj1" fmla="val 23500009"/>
              </a:avLst>
            </a:prstGeom>
            <a:noFill/>
            <a:ln w="25400">
              <a:solidFill>
                <a:srgbClr val="4D4D4D"/>
              </a:solidFill>
              <a:round/>
              <a:tailEnd type="arrow" w="med" len="med"/>
            </a:ln>
          </p:spPr>
        </p:cxnSp>
        <p:cxnSp>
          <p:nvCxnSpPr>
            <p:cNvPr id="77869" name="AutoShape 15"/>
            <p:cNvCxnSpPr>
              <a:cxnSpLocks noChangeShapeType="1"/>
              <a:stCxn id="77865" idx="0"/>
              <a:endCxn id="77862" idx="4"/>
            </p:cNvCxnSpPr>
            <p:nvPr/>
          </p:nvCxnSpPr>
          <p:spPr bwMode="auto">
            <a:xfrm rot="5400000" flipH="1">
              <a:off x="3099" y="1931"/>
              <a:ext cx="892" cy="18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4D4D4D"/>
              </a:solidFill>
              <a:round/>
              <a:headEnd type="arrow" w="med" len="med"/>
            </a:ln>
          </p:spPr>
        </p:cxnSp>
        <p:sp>
          <p:nvSpPr>
            <p:cNvPr id="77870" name="Text Box 16"/>
            <p:cNvSpPr txBox="1">
              <a:spLocks noChangeArrowheads="1"/>
            </p:cNvSpPr>
            <p:nvPr/>
          </p:nvSpPr>
          <p:spPr bwMode="auto">
            <a:xfrm>
              <a:off x="1701" y="2296"/>
              <a:ext cx="216" cy="1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71" name="Text Box 17"/>
            <p:cNvSpPr txBox="1">
              <a:spLocks noChangeArrowheads="1"/>
            </p:cNvSpPr>
            <p:nvPr/>
          </p:nvSpPr>
          <p:spPr bwMode="auto">
            <a:xfrm>
              <a:off x="3651" y="1253"/>
              <a:ext cx="216" cy="1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72" name="Text Box 18"/>
            <p:cNvSpPr txBox="1">
              <a:spLocks noChangeArrowheads="1"/>
            </p:cNvSpPr>
            <p:nvPr/>
          </p:nvSpPr>
          <p:spPr bwMode="auto">
            <a:xfrm>
              <a:off x="3696" y="2432"/>
              <a:ext cx="216" cy="1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24627" name="Group 19"/>
          <p:cNvGraphicFramePr>
            <a:graphicFrameLocks noGrp="1"/>
          </p:cNvGraphicFramePr>
          <p:nvPr/>
        </p:nvGraphicFramePr>
        <p:xfrm>
          <a:off x="2484438" y="3525838"/>
          <a:ext cx="4440237" cy="2016760"/>
        </p:xfrm>
        <a:graphic>
          <a:graphicData uri="http://schemas.openxmlformats.org/drawingml/2006/table">
            <a:tbl>
              <a:tblPr/>
              <a:tblGrid>
                <a:gridCol w="1479550"/>
                <a:gridCol w="1481137"/>
                <a:gridCol w="147955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deg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deg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1" i="1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1" i="1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1" i="1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4653" name="Text Box 45"/>
          <p:cNvSpPr txBox="1">
            <a:spLocks noChangeArrowheads="1"/>
          </p:cNvSpPr>
          <p:nvPr/>
        </p:nvSpPr>
        <p:spPr bwMode="auto">
          <a:xfrm>
            <a:off x="755650" y="3357563"/>
            <a:ext cx="76327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en-US" altLang="zh-CN" i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854" name="Text Box 46"/>
          <p:cNvSpPr txBox="1">
            <a:spLocks noChangeArrowheads="1"/>
          </p:cNvSpPr>
          <p:nvPr/>
        </p:nvSpPr>
        <p:spPr bwMode="auto">
          <a:xfrm>
            <a:off x="971550" y="1341438"/>
            <a:ext cx="18002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</a:rPr>
              <a:t>例</a:t>
            </a:r>
            <a:r>
              <a:rPr lang="en-US" altLang="zh-CN" sz="2800" dirty="0">
                <a:solidFill>
                  <a:srgbClr val="C00000"/>
                </a:solidFill>
              </a:rPr>
              <a:t>2.3.7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  <p:sp>
        <p:nvSpPr>
          <p:cNvPr id="324656" name="Text Box 48"/>
          <p:cNvSpPr txBox="1">
            <a:spLocks noChangeArrowheads="1"/>
          </p:cNvSpPr>
          <p:nvPr/>
        </p:nvSpPr>
        <p:spPr bwMode="auto">
          <a:xfrm>
            <a:off x="2195513" y="5589588"/>
            <a:ext cx="51847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5E2CAE"/>
                </a:solidFill>
              </a:rPr>
              <a:t>没有有向欧拉回路，但有欧拉通路。</a:t>
            </a:r>
            <a:endParaRPr lang="zh-CN" altLang="en-US">
              <a:solidFill>
                <a:srgbClr val="5E2CAE"/>
              </a:solidFill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有向图的欧拉道路与回路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53" grpId="0" autoUpdateAnimBg="0"/>
      <p:bldP spid="3246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634" name="Group 2"/>
          <p:cNvGraphicFramePr>
            <a:graphicFrameLocks noGrp="1"/>
          </p:cNvGraphicFramePr>
          <p:nvPr/>
        </p:nvGraphicFramePr>
        <p:xfrm>
          <a:off x="2484438" y="3525838"/>
          <a:ext cx="4440237" cy="2016760"/>
        </p:xfrm>
        <a:graphic>
          <a:graphicData uri="http://schemas.openxmlformats.org/drawingml/2006/table">
            <a:tbl>
              <a:tblPr/>
              <a:tblGrid>
                <a:gridCol w="1479550"/>
                <a:gridCol w="1481137"/>
                <a:gridCol w="147955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deg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deg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1" i="1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1" i="1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1" i="1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000" b="1" i="1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876" name="Text Box 28"/>
          <p:cNvSpPr txBox="1">
            <a:spLocks noChangeArrowheads="1"/>
          </p:cNvSpPr>
          <p:nvPr/>
        </p:nvSpPr>
        <p:spPr bwMode="auto">
          <a:xfrm>
            <a:off x="755650" y="3357563"/>
            <a:ext cx="76327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i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en-US" altLang="zh-CN" i="1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877" name="Text Box 29"/>
          <p:cNvSpPr txBox="1">
            <a:spLocks noChangeArrowheads="1"/>
          </p:cNvSpPr>
          <p:nvPr/>
        </p:nvSpPr>
        <p:spPr bwMode="auto">
          <a:xfrm>
            <a:off x="971550" y="1341438"/>
            <a:ext cx="18002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</a:rPr>
              <a:t>例</a:t>
            </a:r>
            <a:r>
              <a:rPr lang="en-US" altLang="zh-CN" sz="2800" dirty="0">
                <a:solidFill>
                  <a:srgbClr val="C00000"/>
                </a:solidFill>
              </a:rPr>
              <a:t>2.3.7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  <p:sp>
        <p:nvSpPr>
          <p:cNvPr id="78879" name="Text Box 31"/>
          <p:cNvSpPr txBox="1">
            <a:spLocks noChangeArrowheads="1"/>
          </p:cNvSpPr>
          <p:nvPr/>
        </p:nvSpPr>
        <p:spPr bwMode="auto">
          <a:xfrm>
            <a:off x="2195513" y="5589588"/>
            <a:ext cx="51847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5E2CAE"/>
                </a:solidFill>
              </a:rPr>
              <a:t>没有有向欧拉回路，但有欧拉通路。</a:t>
            </a:r>
            <a:endParaRPr lang="zh-CN" altLang="en-US">
              <a:solidFill>
                <a:srgbClr val="5E2CAE"/>
              </a:solidFill>
            </a:endParaRPr>
          </a:p>
        </p:txBody>
      </p:sp>
      <p:grpSp>
        <p:nvGrpSpPr>
          <p:cNvPr id="2" name="Group 32"/>
          <p:cNvGrpSpPr/>
          <p:nvPr/>
        </p:nvGrpSpPr>
        <p:grpSpPr bwMode="auto">
          <a:xfrm>
            <a:off x="2671763" y="1182688"/>
            <a:ext cx="3509962" cy="2243137"/>
            <a:chOff x="1701" y="1207"/>
            <a:chExt cx="2211" cy="1413"/>
          </a:xfrm>
        </p:grpSpPr>
        <p:sp>
          <p:nvSpPr>
            <p:cNvPr id="78889" name="Text Box 33"/>
            <p:cNvSpPr txBox="1">
              <a:spLocks noChangeArrowheads="1"/>
            </p:cNvSpPr>
            <p:nvPr/>
          </p:nvSpPr>
          <p:spPr bwMode="auto">
            <a:xfrm>
              <a:off x="1746" y="1207"/>
              <a:ext cx="216" cy="1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en-US" altLang="zh-CN" i="1">
                  <a:solidFill>
                    <a:srgbClr val="4D5B6B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i="1">
                <a:solidFill>
                  <a:srgbClr val="4D5B6B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78890" name="AutoShape 34"/>
            <p:cNvCxnSpPr>
              <a:cxnSpLocks noChangeShapeType="1"/>
            </p:cNvCxnSpPr>
            <p:nvPr/>
          </p:nvCxnSpPr>
          <p:spPr bwMode="auto">
            <a:xfrm>
              <a:off x="2075" y="1494"/>
              <a:ext cx="0" cy="86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 type="arrow" w="med" len="med"/>
            </a:ln>
          </p:spPr>
        </p:cxnSp>
        <p:cxnSp>
          <p:nvCxnSpPr>
            <p:cNvPr id="78891" name="AutoShape 35"/>
            <p:cNvCxnSpPr>
              <a:cxnSpLocks noChangeShapeType="1"/>
            </p:cNvCxnSpPr>
            <p:nvPr/>
          </p:nvCxnSpPr>
          <p:spPr bwMode="auto">
            <a:xfrm flipH="1">
              <a:off x="2123" y="1446"/>
              <a:ext cx="134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 type="arrow" w="med" len="med"/>
            </a:ln>
          </p:spPr>
        </p:cxnSp>
        <p:cxnSp>
          <p:nvCxnSpPr>
            <p:cNvPr id="78892" name="AutoShape 36"/>
            <p:cNvCxnSpPr>
              <a:cxnSpLocks noChangeShapeType="1"/>
            </p:cNvCxnSpPr>
            <p:nvPr/>
          </p:nvCxnSpPr>
          <p:spPr bwMode="auto">
            <a:xfrm flipH="1">
              <a:off x="2100" y="1461"/>
              <a:ext cx="1372" cy="8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tailEnd type="arrow" w="med" len="med"/>
            </a:ln>
          </p:spPr>
        </p:cxnSp>
        <p:cxnSp>
          <p:nvCxnSpPr>
            <p:cNvPr id="78893" name="AutoShape 37"/>
            <p:cNvCxnSpPr>
              <a:cxnSpLocks noChangeShapeType="1"/>
            </p:cNvCxnSpPr>
            <p:nvPr/>
          </p:nvCxnSpPr>
          <p:spPr bwMode="auto">
            <a:xfrm flipH="1" flipV="1">
              <a:off x="2143" y="1480"/>
              <a:ext cx="1372" cy="8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 type="arrow" w="med" len="med"/>
            </a:ln>
          </p:spPr>
        </p:cxnSp>
        <p:sp>
          <p:nvSpPr>
            <p:cNvPr id="78894" name="AutoShape 38"/>
            <p:cNvSpPr>
              <a:spLocks noChangeArrowheads="1"/>
            </p:cNvSpPr>
            <p:nvPr/>
          </p:nvSpPr>
          <p:spPr bwMode="auto">
            <a:xfrm>
              <a:off x="3488" y="139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78895" name="AutoShape 39"/>
            <p:cNvSpPr>
              <a:spLocks noChangeArrowheads="1"/>
            </p:cNvSpPr>
            <p:nvPr/>
          </p:nvSpPr>
          <p:spPr bwMode="auto">
            <a:xfrm>
              <a:off x="2018" y="138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78896" name="AutoShape 40"/>
            <p:cNvSpPr>
              <a:spLocks noChangeArrowheads="1"/>
            </p:cNvSpPr>
            <p:nvPr/>
          </p:nvSpPr>
          <p:spPr bwMode="auto">
            <a:xfrm>
              <a:off x="2018" y="2341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78897" name="AutoShape 41"/>
            <p:cNvSpPr>
              <a:spLocks noChangeArrowheads="1"/>
            </p:cNvSpPr>
            <p:nvPr/>
          </p:nvSpPr>
          <p:spPr bwMode="auto">
            <a:xfrm>
              <a:off x="3506" y="238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cxnSp>
          <p:nvCxnSpPr>
            <p:cNvPr id="78898" name="AutoShape 42"/>
            <p:cNvCxnSpPr>
              <a:cxnSpLocks noChangeShapeType="1"/>
              <a:stCxn id="78896" idx="5"/>
              <a:endCxn id="78897" idx="4"/>
            </p:cNvCxnSpPr>
            <p:nvPr/>
          </p:nvCxnSpPr>
          <p:spPr bwMode="auto">
            <a:xfrm rot="16200000" flipH="1">
              <a:off x="2797" y="1726"/>
              <a:ext cx="59" cy="1454"/>
            </a:xfrm>
            <a:prstGeom prst="curvedConnector3">
              <a:avLst>
                <a:gd name="adj1" fmla="val 344069"/>
              </a:avLst>
            </a:prstGeom>
            <a:noFill/>
            <a:ln w="25400">
              <a:solidFill>
                <a:srgbClr val="66FF33"/>
              </a:solidFill>
              <a:round/>
              <a:headEnd type="arrow" w="med" len="med"/>
            </a:ln>
          </p:spPr>
        </p:cxnSp>
        <p:cxnSp>
          <p:nvCxnSpPr>
            <p:cNvPr id="78899" name="AutoShape 43"/>
            <p:cNvCxnSpPr>
              <a:cxnSpLocks noChangeShapeType="1"/>
            </p:cNvCxnSpPr>
            <p:nvPr/>
          </p:nvCxnSpPr>
          <p:spPr bwMode="auto">
            <a:xfrm rot="16200000" flipH="1">
              <a:off x="2811" y="1730"/>
              <a:ext cx="14" cy="1418"/>
            </a:xfrm>
            <a:prstGeom prst="curvedConnector3">
              <a:avLst>
                <a:gd name="adj1" fmla="val -1364287"/>
              </a:avLst>
            </a:prstGeom>
            <a:noFill/>
            <a:ln w="25400">
              <a:solidFill>
                <a:srgbClr val="66FF33"/>
              </a:solidFill>
              <a:round/>
              <a:tailEnd type="arrow" w="med" len="med"/>
            </a:ln>
          </p:spPr>
        </p:cxnSp>
        <p:cxnSp>
          <p:nvCxnSpPr>
            <p:cNvPr id="78900" name="AutoShape 44"/>
            <p:cNvCxnSpPr>
              <a:cxnSpLocks noChangeShapeType="1"/>
            </p:cNvCxnSpPr>
            <p:nvPr/>
          </p:nvCxnSpPr>
          <p:spPr bwMode="auto">
            <a:xfrm flipV="1">
              <a:off x="3560" y="1525"/>
              <a:ext cx="1" cy="943"/>
            </a:xfrm>
            <a:prstGeom prst="curvedConnector3">
              <a:avLst>
                <a:gd name="adj1" fmla="val 23500009"/>
              </a:avLst>
            </a:prstGeom>
            <a:noFill/>
            <a:ln w="25400">
              <a:solidFill>
                <a:srgbClr val="66FF33"/>
              </a:solidFill>
              <a:round/>
              <a:tailEnd type="arrow" w="med" len="med"/>
            </a:ln>
          </p:spPr>
        </p:cxnSp>
        <p:cxnSp>
          <p:nvCxnSpPr>
            <p:cNvPr id="78901" name="AutoShape 45"/>
            <p:cNvCxnSpPr>
              <a:cxnSpLocks noChangeShapeType="1"/>
              <a:stCxn id="78897" idx="0"/>
              <a:endCxn id="78894" idx="4"/>
            </p:cNvCxnSpPr>
            <p:nvPr/>
          </p:nvCxnSpPr>
          <p:spPr bwMode="auto">
            <a:xfrm rot="5400000" flipH="1">
              <a:off x="3099" y="1931"/>
              <a:ext cx="892" cy="18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66FF33"/>
              </a:solidFill>
              <a:round/>
              <a:headEnd type="arrow" w="med" len="med"/>
            </a:ln>
          </p:spPr>
        </p:cxnSp>
        <p:sp>
          <p:nvSpPr>
            <p:cNvPr id="78902" name="Text Box 46"/>
            <p:cNvSpPr txBox="1">
              <a:spLocks noChangeArrowheads="1"/>
            </p:cNvSpPr>
            <p:nvPr/>
          </p:nvSpPr>
          <p:spPr bwMode="auto">
            <a:xfrm>
              <a:off x="1701" y="2296"/>
              <a:ext cx="216" cy="1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en-US" altLang="zh-CN" i="1">
                  <a:solidFill>
                    <a:srgbClr val="4D5B6B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i="1">
                <a:solidFill>
                  <a:srgbClr val="4D5B6B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903" name="Text Box 47"/>
            <p:cNvSpPr txBox="1">
              <a:spLocks noChangeArrowheads="1"/>
            </p:cNvSpPr>
            <p:nvPr/>
          </p:nvSpPr>
          <p:spPr bwMode="auto">
            <a:xfrm>
              <a:off x="3651" y="1253"/>
              <a:ext cx="216" cy="1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en-US" altLang="zh-CN" i="1">
                  <a:solidFill>
                    <a:srgbClr val="4D5B6B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i="1">
                <a:solidFill>
                  <a:srgbClr val="4D5B6B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904" name="Text Box 48"/>
            <p:cNvSpPr txBox="1">
              <a:spLocks noChangeArrowheads="1"/>
            </p:cNvSpPr>
            <p:nvPr/>
          </p:nvSpPr>
          <p:spPr bwMode="auto">
            <a:xfrm>
              <a:off x="3696" y="2432"/>
              <a:ext cx="216" cy="1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en-US" altLang="zh-CN" i="1">
                  <a:solidFill>
                    <a:srgbClr val="4D5B6B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i="1">
                <a:solidFill>
                  <a:srgbClr val="4D5B6B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25681" name="AutoShape 49"/>
          <p:cNvCxnSpPr>
            <a:cxnSpLocks noChangeShapeType="1"/>
          </p:cNvCxnSpPr>
          <p:nvPr/>
        </p:nvCxnSpPr>
        <p:spPr bwMode="auto">
          <a:xfrm>
            <a:off x="3262313" y="1671638"/>
            <a:ext cx="0" cy="1371600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headEnd type="arrow" w="med" len="med"/>
          </a:ln>
        </p:spPr>
      </p:cxnSp>
      <p:cxnSp>
        <p:nvCxnSpPr>
          <p:cNvPr id="325682" name="AutoShape 50"/>
          <p:cNvCxnSpPr>
            <a:cxnSpLocks noChangeShapeType="1"/>
          </p:cNvCxnSpPr>
          <p:nvPr/>
        </p:nvCxnSpPr>
        <p:spPr bwMode="auto">
          <a:xfrm flipH="1">
            <a:off x="3348038" y="1557338"/>
            <a:ext cx="2133600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headEnd type="arrow" w="med" len="med"/>
          </a:ln>
        </p:spPr>
      </p:cxnSp>
      <p:cxnSp>
        <p:nvCxnSpPr>
          <p:cNvPr id="325683" name="AutoShape 51"/>
          <p:cNvCxnSpPr>
            <a:cxnSpLocks noChangeShapeType="1"/>
          </p:cNvCxnSpPr>
          <p:nvPr/>
        </p:nvCxnSpPr>
        <p:spPr bwMode="auto">
          <a:xfrm flipH="1">
            <a:off x="3275013" y="1600200"/>
            <a:ext cx="2178050" cy="1416050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tailEnd type="arrow" w="med" len="med"/>
          </a:ln>
        </p:spPr>
      </p:cxnSp>
      <p:cxnSp>
        <p:nvCxnSpPr>
          <p:cNvPr id="325684" name="AutoShape 52"/>
          <p:cNvCxnSpPr>
            <a:cxnSpLocks noChangeShapeType="1"/>
          </p:cNvCxnSpPr>
          <p:nvPr/>
        </p:nvCxnSpPr>
        <p:spPr bwMode="auto">
          <a:xfrm flipH="1" flipV="1">
            <a:off x="3346450" y="1598613"/>
            <a:ext cx="2178050" cy="1416050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headEnd type="arrow" w="med" len="med"/>
          </a:ln>
        </p:spPr>
      </p:cxnSp>
      <p:cxnSp>
        <p:nvCxnSpPr>
          <p:cNvPr id="325685" name="AutoShape 53"/>
          <p:cNvCxnSpPr>
            <a:cxnSpLocks noChangeShapeType="1"/>
          </p:cNvCxnSpPr>
          <p:nvPr/>
        </p:nvCxnSpPr>
        <p:spPr bwMode="auto">
          <a:xfrm rot="16200000" flipH="1">
            <a:off x="4398170" y="2005806"/>
            <a:ext cx="93662" cy="2308225"/>
          </a:xfrm>
          <a:prstGeom prst="curvedConnector3">
            <a:avLst>
              <a:gd name="adj1" fmla="val 344069"/>
            </a:avLst>
          </a:prstGeom>
          <a:noFill/>
          <a:ln w="25400">
            <a:solidFill>
              <a:srgbClr val="0070C0"/>
            </a:solidFill>
            <a:round/>
            <a:headEnd type="arrow" w="med" len="med"/>
          </a:ln>
        </p:spPr>
      </p:cxnSp>
      <p:cxnSp>
        <p:nvCxnSpPr>
          <p:cNvPr id="325686" name="AutoShape 54"/>
          <p:cNvCxnSpPr>
            <a:cxnSpLocks noChangeShapeType="1"/>
          </p:cNvCxnSpPr>
          <p:nvPr/>
        </p:nvCxnSpPr>
        <p:spPr bwMode="auto">
          <a:xfrm rot="16200000" flipH="1">
            <a:off x="4433888" y="2012950"/>
            <a:ext cx="22225" cy="2251075"/>
          </a:xfrm>
          <a:prstGeom prst="curvedConnector3">
            <a:avLst>
              <a:gd name="adj1" fmla="val -1364287"/>
            </a:avLst>
          </a:prstGeom>
          <a:noFill/>
          <a:ln w="25400">
            <a:solidFill>
              <a:srgbClr val="0070C0"/>
            </a:solidFill>
            <a:round/>
            <a:tailEnd type="arrow" w="med" len="med"/>
          </a:ln>
        </p:spPr>
      </p:cxnSp>
      <p:cxnSp>
        <p:nvCxnSpPr>
          <p:cNvPr id="325687" name="AutoShape 55"/>
          <p:cNvCxnSpPr>
            <a:cxnSpLocks noChangeShapeType="1"/>
          </p:cNvCxnSpPr>
          <p:nvPr/>
        </p:nvCxnSpPr>
        <p:spPr bwMode="auto">
          <a:xfrm flipV="1">
            <a:off x="5624513" y="1700213"/>
            <a:ext cx="1587" cy="1497012"/>
          </a:xfrm>
          <a:prstGeom prst="curvedConnector3">
            <a:avLst>
              <a:gd name="adj1" fmla="val 23500009"/>
            </a:avLst>
          </a:prstGeom>
          <a:noFill/>
          <a:ln w="25400">
            <a:solidFill>
              <a:srgbClr val="0070C0"/>
            </a:solidFill>
            <a:round/>
            <a:tailEnd type="arrow" w="med" len="med"/>
          </a:ln>
        </p:spPr>
      </p:cxnSp>
      <p:cxnSp>
        <p:nvCxnSpPr>
          <p:cNvPr id="325688" name="AutoShape 56"/>
          <p:cNvCxnSpPr>
            <a:cxnSpLocks noChangeShapeType="1"/>
          </p:cNvCxnSpPr>
          <p:nvPr/>
        </p:nvCxnSpPr>
        <p:spPr bwMode="auto">
          <a:xfrm rot="5400000" flipH="1">
            <a:off x="4886326" y="2336800"/>
            <a:ext cx="1416050" cy="28575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0070C0"/>
            </a:solidFill>
            <a:round/>
            <a:headEnd type="arrow" w="med" len="med"/>
          </a:ln>
        </p:spPr>
      </p:cxnSp>
      <p:sp>
        <p:nvSpPr>
          <p:cNvPr id="32" name="标题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有向图的欧拉道路与回路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2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2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1475871" y="3416967"/>
            <a:ext cx="1752600" cy="45720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欧拉图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9875" name="Picture 4" descr="图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71071" y="1816767"/>
            <a:ext cx="17526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6" name="Picture 5" descr="图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8071" y="2121567"/>
            <a:ext cx="1716088" cy="129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7" name="Picture 6" descr="图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2671" y="2121567"/>
            <a:ext cx="17526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8" name="Picture 7" descr="图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4871" y="4102767"/>
            <a:ext cx="17526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9" name="Picture 8" descr="图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38071" y="4178967"/>
            <a:ext cx="1828800" cy="13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6665" name="Text Box 9"/>
          <p:cNvSpPr txBox="1">
            <a:spLocks noChangeArrowheads="1"/>
          </p:cNvSpPr>
          <p:nvPr/>
        </p:nvSpPr>
        <p:spPr bwMode="auto">
          <a:xfrm>
            <a:off x="3914271" y="3416967"/>
            <a:ext cx="1752600" cy="45720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无欧拉通路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6666" name="Text Box 10"/>
          <p:cNvSpPr txBox="1">
            <a:spLocks noChangeArrowheads="1"/>
          </p:cNvSpPr>
          <p:nvPr/>
        </p:nvSpPr>
        <p:spPr bwMode="auto">
          <a:xfrm>
            <a:off x="6428871" y="3416967"/>
            <a:ext cx="1752600" cy="45720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无欧拉通路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6667" name="Text Box 11"/>
          <p:cNvSpPr txBox="1">
            <a:spLocks noChangeArrowheads="1"/>
          </p:cNvSpPr>
          <p:nvPr/>
        </p:nvSpPr>
        <p:spPr bwMode="auto">
          <a:xfrm>
            <a:off x="1171071" y="5398167"/>
            <a:ext cx="1752600" cy="830997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有欧拉通路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无欧拉回路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6668" name="Text Box 12"/>
          <p:cNvSpPr txBox="1">
            <a:spLocks noChangeArrowheads="1"/>
          </p:cNvSpPr>
          <p:nvPr/>
        </p:nvSpPr>
        <p:spPr bwMode="auto">
          <a:xfrm>
            <a:off x="3914271" y="5550567"/>
            <a:ext cx="1752600" cy="45720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无欧拉通路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9884" name="Picture 13" descr="图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52671" y="4102767"/>
            <a:ext cx="1828800" cy="13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6670" name="Text Box 14"/>
          <p:cNvSpPr txBox="1">
            <a:spLocks noChangeArrowheads="1"/>
          </p:cNvSpPr>
          <p:nvPr/>
        </p:nvSpPr>
        <p:spPr bwMode="auto">
          <a:xfrm>
            <a:off x="6428871" y="5414042"/>
            <a:ext cx="1752600" cy="830997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有欧拉通路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无欧拉回路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5"/>
          <p:cNvGrpSpPr/>
          <p:nvPr/>
        </p:nvGrpSpPr>
        <p:grpSpPr bwMode="auto">
          <a:xfrm>
            <a:off x="1856871" y="4712367"/>
            <a:ext cx="990600" cy="685800"/>
            <a:chOff x="912" y="2832"/>
            <a:chExt cx="624" cy="432"/>
          </a:xfrm>
        </p:grpSpPr>
        <p:pic>
          <p:nvPicPr>
            <p:cNvPr id="79898" name="Picture 16" descr="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440" y="2832"/>
              <a:ext cx="9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9899" name="Picture 17" descr="0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912" y="3168"/>
              <a:ext cx="9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8"/>
          <p:cNvGrpSpPr/>
          <p:nvPr/>
        </p:nvGrpSpPr>
        <p:grpSpPr bwMode="auto">
          <a:xfrm>
            <a:off x="6352671" y="4712367"/>
            <a:ext cx="685800" cy="152400"/>
            <a:chOff x="3744" y="2832"/>
            <a:chExt cx="432" cy="96"/>
          </a:xfrm>
        </p:grpSpPr>
        <p:pic>
          <p:nvPicPr>
            <p:cNvPr id="79896" name="Picture 19" descr="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744" y="2832"/>
              <a:ext cx="9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9897" name="Picture 20" descr="0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080" y="2832"/>
              <a:ext cx="9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21"/>
          <p:cNvGrpSpPr/>
          <p:nvPr/>
        </p:nvGrpSpPr>
        <p:grpSpPr bwMode="auto">
          <a:xfrm>
            <a:off x="4600071" y="2731167"/>
            <a:ext cx="914400" cy="685800"/>
            <a:chOff x="2640" y="1584"/>
            <a:chExt cx="576" cy="432"/>
          </a:xfrm>
        </p:grpSpPr>
        <p:pic>
          <p:nvPicPr>
            <p:cNvPr id="79894" name="Picture 22" descr="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640" y="1920"/>
              <a:ext cx="9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9895" name="Picture 23" descr="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120" y="1584"/>
              <a:ext cx="9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24"/>
          <p:cNvGrpSpPr/>
          <p:nvPr/>
        </p:nvGrpSpPr>
        <p:grpSpPr bwMode="auto">
          <a:xfrm>
            <a:off x="6352671" y="2731167"/>
            <a:ext cx="1752600" cy="152400"/>
            <a:chOff x="3744" y="1584"/>
            <a:chExt cx="1104" cy="96"/>
          </a:xfrm>
        </p:grpSpPr>
        <p:pic>
          <p:nvPicPr>
            <p:cNvPr id="79892" name="Picture 25" descr="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744" y="1584"/>
              <a:ext cx="9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9893" name="Picture 26" descr="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752" y="1584"/>
              <a:ext cx="9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9890" name="Text Box 27"/>
          <p:cNvSpPr txBox="1">
            <a:spLocks noChangeArrowheads="1"/>
          </p:cNvSpPr>
          <p:nvPr/>
        </p:nvSpPr>
        <p:spPr bwMode="auto">
          <a:xfrm>
            <a:off x="575759" y="1359567"/>
            <a:ext cx="18002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</a:rPr>
              <a:t>例</a:t>
            </a:r>
            <a:r>
              <a:rPr lang="en-US" altLang="zh-CN" sz="2800" dirty="0">
                <a:solidFill>
                  <a:srgbClr val="C00000"/>
                </a:solidFill>
              </a:rPr>
              <a:t>2.3.8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  <p:sp>
        <p:nvSpPr>
          <p:cNvPr id="28" name="标题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有向图的欧拉道路与回路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autoUpdateAnimBg="0"/>
      <p:bldP spid="326665" grpId="0" autoUpdateAnimBg="0"/>
      <p:bldP spid="326666" grpId="0" autoUpdateAnimBg="0"/>
      <p:bldP spid="326667" grpId="0" autoUpdateAnimBg="0"/>
      <p:bldP spid="326668" grpId="0" autoUpdateAnimBg="0"/>
      <p:bldP spid="326670" grpId="0" autoUpdateAnimBg="0"/>
    </p:bldLst>
  </p:timing>
</p:sld>
</file>

<file path=ppt/tags/tag1.xml><?xml version="1.0" encoding="utf-8"?>
<p:tagLst xmlns:p="http://schemas.openxmlformats.org/presentationml/2006/main">
  <p:tag name="TIMING" val="|1.2|1.1|0.9|2.|1.1|15.6|0.8|0.8|0.7|0.8|0.7|0.8|0.8|0.8|0.7|0.7|0.8|0.7|0.8|0.3"/>
</p:tagLst>
</file>

<file path=ppt/tags/tag1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" val="ProblemSetting"/>
  <p:tag name="RAINPROBLEMTYPE" val="MultipleChoice"/>
</p:tagLst>
</file>

<file path=ppt/tags/tag18.xml><?xml version="1.0" encoding="utf-8"?>
<p:tagLst xmlns:p="http://schemas.openxmlformats.org/presentationml/2006/main">
  <p:tag name="RAINPROBLEM" val="MultipleChoice"/>
  <p:tag name="PROBLEMSCORE" val="1.0"/>
</p:tagLst>
</file>

<file path=ppt/tags/tag19.xml><?xml version="1.0" encoding="utf-8"?>
<p:tagLst xmlns:p="http://schemas.openxmlformats.org/presentationml/2006/main">
  <p:tag name="RAINPROBLEM" val="ProblemBody"/>
</p:tagLst>
</file>

<file path=ppt/tags/tag2.xml><?xml version="1.0" encoding="utf-8"?>
<p:tagLst xmlns:p="http://schemas.openxmlformats.org/presentationml/2006/main">
  <p:tag name="RAINPROBLEM" val="ProblemBody"/>
</p:tagLst>
</file>

<file path=ppt/tags/tag20.xml><?xml version="1.0" encoding="utf-8"?>
<p:tagLst xmlns:p="http://schemas.openxmlformats.org/presentationml/2006/main">
  <p:tag name="RAINPROBLEM" val="ProblemItem"/>
</p:tagLst>
</file>

<file path=ppt/tags/tag21.xml><?xml version="1.0" encoding="utf-8"?>
<p:tagLst xmlns:p="http://schemas.openxmlformats.org/presentationml/2006/main">
  <p:tag name="RAINPROBLEM" val="ProblemItem"/>
</p:tagLst>
</file>

<file path=ppt/tags/tag2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4.xml><?xml version="1.0" encoding="utf-8"?>
<p:tagLst xmlns:p="http://schemas.openxmlformats.org/presentationml/2006/main">
  <p:tag name="RAINPROBLEM" val="ProblemSubmit"/>
  <p:tag name="RAINPROBLEMTYPE" val="MultipleChoice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TYPE" val="ProblemTypeMarker"/>
</p:tagLst>
</file>

<file path=ppt/tags/tag27.xml><?xml version="1.0" encoding="utf-8"?>
<p:tagLst xmlns:p="http://schemas.openxmlformats.org/presentationml/2006/main">
  <p:tag name="RAINPROBLEMTYPE" val="ProblemTypeMarker"/>
</p:tagLst>
</file>

<file path=ppt/tags/tag28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TYPE" val="ProblemTypeMarker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p="http://schemas.openxmlformats.org/presentationml/2006/main">
  <p:tag name="RAINPROBLEM" val="MultipleChoice"/>
  <p:tag name="PROBLEMSCORE" val="1.0"/>
</p:tagLst>
</file>

<file path=ppt/tags/tag32.xml><?xml version="1.0" encoding="utf-8"?>
<p:tagLst xmlns:p="http://schemas.openxmlformats.org/presentationml/2006/main">
  <p:tag name="RAINPROBLEM" val="ProblemBody"/>
</p:tagLst>
</file>

<file path=ppt/tags/tag33.xml><?xml version="1.0" encoding="utf-8"?>
<p:tagLst xmlns:p="http://schemas.openxmlformats.org/presentationml/2006/main">
  <p:tag name="RAINPROBLEM" val="ProblemItem"/>
</p:tagLst>
</file>

<file path=ppt/tags/tag34.xml><?xml version="1.0" encoding="utf-8"?>
<p:tagLst xmlns:p="http://schemas.openxmlformats.org/presentationml/2006/main">
  <p:tag name="RAINPROBLEM" val="ProblemItem"/>
</p:tagLst>
</file>

<file path=ppt/tags/tag3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7.xml><?xml version="1.0" encoding="utf-8"?>
<p:tagLst xmlns:p="http://schemas.openxmlformats.org/presentationml/2006/main">
  <p:tag name="RAINPROBLEM" val="ProblemSubmit"/>
  <p:tag name="RAINPROBLEMTYPE" val="MultipleChoice"/>
</p:tagLst>
</file>

<file path=ppt/tags/tag38.xml><?xml version="1.0" encoding="utf-8"?>
<p:tagLst xmlns:p="http://schemas.openxmlformats.org/presentationml/2006/main">
  <p:tag name="RAINPROBLEMTYPE" val="ProblemTypeMarker"/>
</p:tagLst>
</file>

<file path=ppt/tags/tag39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TYPE" val="ProblemTypeMarker"/>
</p:tagLst>
</file>

<file path=ppt/tags/tag41.xml><?xml version="1.0" encoding="utf-8"?>
<p:tagLst xmlns:p="http://schemas.openxmlformats.org/presentationml/2006/main">
  <p:tag name="RAINPROBLEMTYPE" val="ProblemTypeMarker"/>
</p:tagLst>
</file>

<file path=ppt/tags/tag42.xml><?xml version="1.0" encoding="utf-8"?>
<p:tagLst xmlns:p="http://schemas.openxmlformats.org/presentationml/2006/main">
  <p:tag name="RAINPROBLEMTYPE" val="ProblemTypeMarker"/>
</p:tagLst>
</file>

<file path=ppt/tags/tag43.xml><?xml version="1.0" encoding="utf-8"?>
<p:tagLst xmlns:p="http://schemas.openxmlformats.org/presentationml/2006/main">
  <p:tag name="RAINPROBLEM" val="ProblemSetting"/>
  <p:tag name="RAINPROBLEMTYPE" val="MultipleChoice"/>
</p:tagLst>
</file>

<file path=ppt/tags/tag44.xml><?xml version="1.0" encoding="utf-8"?>
<p:tagLst xmlns:p="http://schemas.openxmlformats.org/presentationml/2006/main">
  <p:tag name="RAINPROBLEM" val="MultipleChoice"/>
  <p:tag name="PROBLEMSCORE" val="1.0"/>
</p:tagLst>
</file>

<file path=ppt/tags/tag5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Item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11772</Words>
  <Application>WPS 演示</Application>
  <PresentationFormat>全屏显示(4:3)</PresentationFormat>
  <Paragraphs>1311</Paragraphs>
  <Slides>62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62</vt:i4>
      </vt:variant>
    </vt:vector>
  </HeadingPairs>
  <TitlesOfParts>
    <vt:vector size="96" baseType="lpstr">
      <vt:lpstr>Arial</vt:lpstr>
      <vt:lpstr>宋体</vt:lpstr>
      <vt:lpstr>Wingdings</vt:lpstr>
      <vt:lpstr>Calibri</vt:lpstr>
      <vt:lpstr>MS PGothic</vt:lpstr>
      <vt:lpstr>MS Mincho</vt:lpstr>
      <vt:lpstr>Yu Gothic</vt:lpstr>
      <vt:lpstr>MS PMincho</vt:lpstr>
      <vt:lpstr>黑体</vt:lpstr>
      <vt:lpstr>Arial Unicode MS</vt:lpstr>
      <vt:lpstr>Times New Roman</vt:lpstr>
      <vt:lpstr>Garamond</vt:lpstr>
      <vt:lpstr>华文细黑</vt:lpstr>
      <vt:lpstr>微软雅黑</vt:lpstr>
      <vt:lpstr>Arial Unicode MS</vt:lpstr>
      <vt:lpstr>Cambria Math</vt:lpstr>
      <vt:lpstr>Cambria Math</vt:lpstr>
      <vt:lpstr>楷体_GB2312</vt:lpstr>
      <vt:lpstr>新宋体</vt:lpstr>
      <vt:lpstr>Symbol</vt:lpstr>
      <vt:lpstr>Tahoma</vt:lpstr>
      <vt:lpstr>MT Extra</vt:lpstr>
      <vt:lpstr>Calibri</vt:lpstr>
      <vt:lpstr>Verdana</vt:lpstr>
      <vt:lpstr>Arial</vt:lpstr>
      <vt:lpstr>热</vt:lpstr>
      <vt:lpstr>1_热</vt:lpstr>
      <vt:lpstr>3_热</vt:lpstr>
      <vt:lpstr>4_热</vt:lpstr>
      <vt:lpstr>5_热</vt:lpstr>
      <vt:lpstr>Equation.3</vt:lpstr>
      <vt:lpstr>Equation.3</vt:lpstr>
      <vt:lpstr>Visio.Drawing.11</vt:lpstr>
      <vt:lpstr>Visio.Drawing.11</vt:lpstr>
      <vt:lpstr>PowerPoint 演示文稿</vt:lpstr>
      <vt:lpstr>第二章 道路与回路</vt:lpstr>
      <vt:lpstr>上堂课回顾</vt:lpstr>
      <vt:lpstr>课堂讨论题</vt:lpstr>
      <vt:lpstr>课堂讨论题</vt:lpstr>
      <vt:lpstr>有向图的欧拉道路与回路</vt:lpstr>
      <vt:lpstr>有向图的欧拉道路与回路</vt:lpstr>
      <vt:lpstr>有向图的欧拉道路与回路</vt:lpstr>
      <vt:lpstr>有向图的欧拉道路与回路</vt:lpstr>
      <vt:lpstr>欧拉道路与回路</vt:lpstr>
      <vt:lpstr>欧拉道路与回路</vt:lpstr>
      <vt:lpstr>欧拉道路与回路</vt:lpstr>
      <vt:lpstr>欧拉道路与回路</vt:lpstr>
      <vt:lpstr>第二章 道路与回路</vt:lpstr>
      <vt:lpstr>哈密尔顿周游世界问题</vt:lpstr>
      <vt:lpstr>哈密顿回路与哈密顿通路</vt:lpstr>
      <vt:lpstr>哈密顿回路应用</vt:lpstr>
      <vt:lpstr>哈密顿回路</vt:lpstr>
      <vt:lpstr>哈密顿回路判定</vt:lpstr>
      <vt:lpstr>哈密顿回路判定</vt:lpstr>
      <vt:lpstr>哈密顿回路判定</vt:lpstr>
      <vt:lpstr>PowerPoint 演示文稿</vt:lpstr>
      <vt:lpstr>哈密顿回路判定必要条件</vt:lpstr>
      <vt:lpstr>哈密顿回路判定必要条件</vt:lpstr>
      <vt:lpstr>哈密顿回路判定必要条件</vt:lpstr>
      <vt:lpstr>哈密顿回路判定必要条件</vt:lpstr>
      <vt:lpstr>PowerPoint 演示文稿</vt:lpstr>
      <vt:lpstr>PowerPoint 演示文稿</vt:lpstr>
      <vt:lpstr>哈密顿回路判定必要条件</vt:lpstr>
      <vt:lpstr>哈密顿回路判定必要条件</vt:lpstr>
      <vt:lpstr>哈密顿回路判定必要条件</vt:lpstr>
      <vt:lpstr>哈密顿道路判定充分条件</vt:lpstr>
      <vt:lpstr>哈密顿道路判定充分条件</vt:lpstr>
      <vt:lpstr>哈密顿道路判定充分条件</vt:lpstr>
      <vt:lpstr>哈密顿道路判定充分条件</vt:lpstr>
      <vt:lpstr>哈密顿道路判定充分条件</vt:lpstr>
      <vt:lpstr>哈密顿道路判定充分条件</vt:lpstr>
      <vt:lpstr>哈密顿道路判定充分条件</vt:lpstr>
      <vt:lpstr>哈密顿道路判定充分条件</vt:lpstr>
      <vt:lpstr>哈密顿回路判定</vt:lpstr>
      <vt:lpstr>哈密顿回路判定</vt:lpstr>
      <vt:lpstr>哈密顿回路判定</vt:lpstr>
      <vt:lpstr>哈密顿回路判定</vt:lpstr>
      <vt:lpstr>小结</vt:lpstr>
      <vt:lpstr>小结</vt:lpstr>
      <vt:lpstr>小结</vt:lpstr>
      <vt:lpstr>小结</vt:lpstr>
      <vt:lpstr>小结</vt:lpstr>
      <vt:lpstr>第二章 道路与回路</vt:lpstr>
      <vt:lpstr>旅行商问题</vt:lpstr>
      <vt:lpstr>旅行商问题</vt:lpstr>
      <vt:lpstr>旅行商问题</vt:lpstr>
      <vt:lpstr>旅行商问题</vt:lpstr>
      <vt:lpstr>旅行商问题</vt:lpstr>
      <vt:lpstr>旅行商问题</vt:lpstr>
      <vt:lpstr>PowerPoint 演示文稿</vt:lpstr>
      <vt:lpstr>旅行商问题的分支与界法</vt:lpstr>
      <vt:lpstr>旅行商问题的分支与界法</vt:lpstr>
      <vt:lpstr>旅行商问题的分支与界法</vt:lpstr>
      <vt:lpstr>分支与界法</vt:lpstr>
      <vt:lpstr>旅行商问题的分支与界法</vt:lpstr>
      <vt:lpstr>作业</vt:lpstr>
    </vt:vector>
  </TitlesOfParts>
  <Company>软件学院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清华大学图论课件</dc:title>
  <dc:creator>chenli</dc:creator>
  <cp:lastModifiedBy>zhaochen20</cp:lastModifiedBy>
  <cp:revision>646</cp:revision>
  <dcterms:created xsi:type="dcterms:W3CDTF">2005-12-26T11:55:00Z</dcterms:created>
  <dcterms:modified xsi:type="dcterms:W3CDTF">2021-06-14T07:43:50Z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5E3DE63ED3E542288CE2790F335A8EA6</vt:lpwstr>
  </property>
  <property fmtid="{D5CDD505-2E9C-101B-9397-08002B2CF9AE}" pid="3" name="KSOProductBuildVer">
    <vt:lpwstr>2052-11.1.0.10577</vt:lpwstr>
  </property>
</Properties>
</file>