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393" r:id="rId4"/>
    <p:sldId id="342" r:id="rId5"/>
    <p:sldId id="320" r:id="rId6"/>
    <p:sldId id="261" r:id="rId7"/>
    <p:sldId id="366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311" r:id="rId17"/>
    <p:sldId id="319" r:id="rId18"/>
    <p:sldId id="313" r:id="rId19"/>
    <p:sldId id="275" r:id="rId20"/>
    <p:sldId id="276" r:id="rId21"/>
    <p:sldId id="277" r:id="rId22"/>
    <p:sldId id="339" r:id="rId23"/>
    <p:sldId id="278" r:id="rId24"/>
    <p:sldId id="279" r:id="rId25"/>
    <p:sldId id="314" r:id="rId26"/>
    <p:sldId id="359" r:id="rId27"/>
    <p:sldId id="280" r:id="rId28"/>
    <p:sldId id="281" r:id="rId29"/>
    <p:sldId id="296" r:id="rId30"/>
    <p:sldId id="326" r:id="rId31"/>
    <p:sldId id="297" r:id="rId32"/>
    <p:sldId id="298" r:id="rId33"/>
    <p:sldId id="299" r:id="rId34"/>
    <p:sldId id="300" r:id="rId35"/>
    <p:sldId id="324" r:id="rId36"/>
    <p:sldId id="332" r:id="rId37"/>
    <p:sldId id="301" r:id="rId38"/>
    <p:sldId id="302" r:id="rId39"/>
    <p:sldId id="303" r:id="rId40"/>
    <p:sldId id="335" r:id="rId41"/>
    <p:sldId id="330" r:id="rId42"/>
    <p:sldId id="376" r:id="rId43"/>
    <p:sldId id="336" r:id="rId44"/>
    <p:sldId id="312" r:id="rId45"/>
    <p:sldId id="334" r:id="rId46"/>
    <p:sldId id="360" r:id="rId47"/>
    <p:sldId id="377" r:id="rId48"/>
    <p:sldId id="284" r:id="rId49"/>
    <p:sldId id="341" r:id="rId50"/>
    <p:sldId id="340" r:id="rId51"/>
    <p:sldId id="285" r:id="rId52"/>
    <p:sldId id="286" r:id="rId53"/>
    <p:sldId id="288" r:id="rId54"/>
    <p:sldId id="289" r:id="rId55"/>
    <p:sldId id="290" r:id="rId56"/>
    <p:sldId id="309" r:id="rId57"/>
    <p:sldId id="331" r:id="rId58"/>
    <p:sldId id="294" r:id="rId59"/>
    <p:sldId id="371" r:id="rId60"/>
    <p:sldId id="372" r:id="rId61"/>
    <p:sldId id="373" r:id="rId62"/>
    <p:sldId id="378" r:id="rId63"/>
    <p:sldId id="374" r:id="rId64"/>
    <p:sldId id="375" r:id="rId65"/>
    <p:sldId id="379" r:id="rId66"/>
    <p:sldId id="345" r:id="rId67"/>
    <p:sldId id="361" r:id="rId68"/>
    <p:sldId id="321" r:id="rId69"/>
    <p:sldId id="370" r:id="rId70"/>
    <p:sldId id="266" r:id="rId71"/>
    <p:sldId id="316" r:id="rId72"/>
    <p:sldId id="347" r:id="rId73"/>
    <p:sldId id="325" r:id="rId74"/>
    <p:sldId id="351" r:id="rId75"/>
    <p:sldId id="367" r:id="rId76"/>
    <p:sldId id="369" r:id="rId77"/>
    <p:sldId id="349" r:id="rId78"/>
    <p:sldId id="343" r:id="rId79"/>
    <p:sldId id="267" r:id="rId80"/>
    <p:sldId id="357" r:id="rId81"/>
    <p:sldId id="352" r:id="rId82"/>
    <p:sldId id="295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78959" autoAdjust="0"/>
  </p:normalViewPr>
  <p:slideViewPr>
    <p:cSldViewPr snapToGrid="0">
      <p:cViewPr varScale="1">
        <p:scale>
          <a:sx n="157" d="100"/>
          <a:sy n="157" d="100"/>
        </p:scale>
        <p:origin x="48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****补充使用这些类的客户代码：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到了一定程度之后，可能会造成数组的整体移动，导致所有的内存地址发生改变。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 err="1"/>
              <a:t>vec.end</a:t>
            </a:r>
            <a:r>
              <a:rPr kumimoji="1" lang="en-US" altLang="zh-CN" dirty="0"/>
              <a:t>()</a:t>
            </a:r>
            <a:r>
              <a:rPr kumimoji="1" lang="zh-CN" altLang="en-US" dirty="0"/>
              <a:t>为最后一个元素之后一位置的迭代器</a:t>
            </a:r>
            <a:endParaRPr kumimoji="1" lang="en-US" altLang="zh-CN" dirty="0"/>
          </a:p>
          <a:p>
            <a:r>
              <a:rPr kumimoji="1" lang="en-US" altLang="zh-CN" dirty="0"/>
              <a:t>【A】</a:t>
            </a:r>
            <a:r>
              <a:rPr kumimoji="1" lang="zh-CN" altLang="en-US" dirty="0"/>
              <a:t>注意，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答案</a:t>
            </a:r>
            <a:r>
              <a:rPr kumimoji="1" lang="zh-CN" altLang="en-US"/>
              <a:t>是错的。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多数操作复杂度为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下标访问时如果元素不存在，则创建对应元素。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下标访问复杂度为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插入删除复杂度为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尾部插入平均复杂度为</a:t>
            </a:r>
            <a:r>
              <a:rPr kumimoji="1" lang="en-US" altLang="zh-CN" dirty="0"/>
              <a:t>O(1)</a:t>
            </a:r>
            <a:r>
              <a:rPr kumimoji="1" lang="zh-CN" altLang="en-US" dirty="0"/>
              <a:t>，头部为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kumimoji="1" lang="zh-CN" altLang="en-US" dirty="0"/>
              <a:t>具体的例子（即不允许的情况）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****补充使用这些类的客户代码：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kumimoji="1" lang="zh-CN" altLang="en-US" dirty="0"/>
              <a:t>具体的例子（即不允许的情况）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这一页要表达的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红色部分是我们课程涉及的内容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删除：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返回右值引用的元组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解析：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长度只在编译时确定，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两成员类型可以不同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ahaya.github.io/study-std-pai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notesSlide" Target="../notesSlides/notesSlide8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2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plusplus.com/reference/vector/vector/push_back/" TargetMode="Externa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0" Type="http://schemas.openxmlformats.org/officeDocument/2006/relationships/notesSlide" Target="../notesSlides/notesSlide13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2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cppreference.com/w/cpp/memory/allocator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0" Type="http://schemas.openxmlformats.org/officeDocument/2006/relationships/notesSlide" Target="../notesSlides/notesSlide16.xml"/><Relationship Id="rId3" Type="http://schemas.openxmlformats.org/officeDocument/2006/relationships/tags" Target="../tags/tag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1.xml"/><Relationship Id="rId27" Type="http://schemas.openxmlformats.org/officeDocument/2006/relationships/image" Target="../media/image2.png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0" Type="http://schemas.openxmlformats.org/officeDocument/2006/relationships/notesSlide" Target="../notesSlides/notesSlide17.xml"/><Relationship Id="rId3" Type="http://schemas.openxmlformats.org/officeDocument/2006/relationships/tags" Target="../tags/tag8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8.xml"/><Relationship Id="rId27" Type="http://schemas.openxmlformats.org/officeDocument/2006/relationships/image" Target="../media/image2.png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声明简化命名空间使用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使用整个命名空间：所有成员都直接可用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 A;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x = 3; y = 6;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使用部分成员：所选成员可直接使用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任何情况下，都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不应出现命名冲突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标准模板库（英文：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，缩写：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），是一个高效的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软件库，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标准程序库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个组件，分别为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编写。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关键理念：将“在数据上执行的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”与“要执行操作的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”分离。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的命名空间是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一般使用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的函数或对象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来引入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的命名空间（不推荐在大型工程中使用，容易污染命名空间）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的文档和例子可以在以下网址查询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http://www.cplusplus.com/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多写多查多用，是学习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/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Unified initialization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Lambda functions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Multithreading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400" dirty="0"/>
                <a:t>Regular expressions</a:t>
              </a:r>
              <a:endParaRPr lang="en-US" altLang="zh-CN" sz="14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Hash tables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  <a:endParaRPr lang="en-US" altLang="zh-CN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Reader-writer locks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Generalized lambdas</a:t>
              </a:r>
              <a:endParaRPr lang="en-US" altLang="zh-CN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Fold expressions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Guarantees copy elision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/>
                <a:t>The filesystem library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  <a:endParaRPr lang="en-US" altLang="zh-CN" sz="1200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  <a:endParaRPr lang="en-US" altLang="zh-CN" sz="1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课程主要介绍红色的部分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是包含、放置数据的工具。通常为数据结构。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简单容器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关系容器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最简单的容器，由两个单独数据组成。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pair{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first;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second;</a:t>
            </a:r>
            <a:endParaRPr lang="en-US" altLang="zh-CN" sz="24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若干其它函数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4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两个成员变量获取数据。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t;</a:t>
            </a:r>
            <a:endParaRPr lang="en-US" altLang="zh-CN" sz="2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5;</a:t>
            </a:r>
            <a:endParaRPr lang="en-US" altLang="zh-CN" sz="2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02035" y="3895687"/>
            <a:ext cx="55050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进一步阅读：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hlinkClick r:id="rId1"/>
              </a:rPr>
              <a:t>http://hahaya.github.io/study-std-pair/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创建：使用函数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7.8);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优势：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自动推导成员类型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支持小于、等于等比较运算符。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先比较</a:t>
            </a:r>
            <a:r>
              <a:rPr lang="en-US" altLang="zh-CN" sz="2800" b="1" kern="100" dirty="0">
                <a:solidFill>
                  <a:srgbClr val="0033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，后比较</a:t>
            </a:r>
            <a:r>
              <a:rPr lang="en-US" altLang="zh-CN" sz="2800" b="1" kern="100" dirty="0">
                <a:solidFill>
                  <a:srgbClr val="003366"/>
                </a:solidFill>
                <a:highlight>
                  <a:srgbClr val="FFFF00"/>
                </a:highlight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要求成员类型支持比较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实现比较运算符重载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使用举例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纯虚函数与抽象类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向下类型转换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多重继承的利弊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多态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函数模板和类模板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的扩展，由若干成员组成的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函数获取数据。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v0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&lt;0&gt;(tuple1);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v1 =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::get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&lt;1&gt;(tuple2);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其下标需要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在编译时确定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：不能设定运行时可变的长度，不能当做数组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37249" y="6013272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编译错误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7.8, 123, ‘3’);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返回左值引用的元组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std::string x; double y; int z;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”, 7.8, 123);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等价于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用于函数多返回值的传递：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&lt;tuple&gt;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std::tuple&lt;int, double&gt; f(int x){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(x, double(x)/2);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 = f(7);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作为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可用于两个返回值的传递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4614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628775" y="2409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的长度可在运行时改变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628775" y="326721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的两个成员的类型必须相同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28775" y="4124460"/>
            <a:ext cx="69695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之间比较大小时，先比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，再比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628775" y="4981710"/>
            <a:ext cx="74267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make_pair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pair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可自动推导成员类型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14400" y="247425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14400" y="333150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14400" y="41887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14400" y="50460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A: Tuple</a:t>
            </a:r>
            <a:r>
              <a:rPr kumimoji="1" lang="zh-CN" altLang="en-US" sz="2000">
                <a:solidFill>
                  <a:prstClr val="black"/>
                </a:solidFill>
              </a:rPr>
              <a:t>长度在编译时确定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B: pair</a:t>
            </a:r>
            <a:r>
              <a:rPr kumimoji="1" lang="zh-CN" altLang="en-US" sz="2000">
                <a:solidFill>
                  <a:prstClr val="black"/>
                </a:solidFill>
              </a:rPr>
              <a:t>两成员类型可以不同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会自动扩展容量的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的方式维护变量集合。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		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template&lt;class T, class Allocator = std::allocator&lt;T&gt;&gt;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class vector;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中最基本的序列容器，提供有效、安全的数组以替代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语言中原生数组。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允许直接以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创建：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当前数组长度：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（使用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）在中间添加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()+1, 5);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一种检查容器内元素并遍历元素的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数据类型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提供一种方法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访问一个聚合对象中各个元素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而又不需暴露该对象的内部表示。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为遍历不同的聚合结构（需拥有相同的基类）提供一个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的接口。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类似指针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::allocator&lt;T&gt;&gt; 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	...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定义了一个名为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的变量，它的数据类型是由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中第一个元素的迭代器。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中最后一个元素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之后的位置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函数构成所有元素的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左闭右开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区间。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上一个元素：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解引用运算符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= 5;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解引用运算符返回的是</a:t>
            </a:r>
            <a:r>
              <a:rPr lang="zh-CN" altLang="en-US" kern="100" dirty="0">
                <a:solidFill>
                  <a:srgbClr val="003366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左值引用</a:t>
            </a:r>
            <a:endParaRPr lang="zh-CN" altLang="en-US" kern="100" dirty="0">
              <a:solidFill>
                <a:srgbClr val="003366"/>
              </a:solidFill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函数模板与类模板特化（自学）</a:t>
            </a: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迭代器移动：与整数作加法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5;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元素位置差：迭代器相减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iter2;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其本质都是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重定义运算符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，以简化代码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main() 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++it){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5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4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6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8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中按范围遍历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highlight>
                  <a:srgbClr val="FFFF00"/>
                </a:highlight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for(auto x : </a:t>
            </a:r>
            <a:r>
              <a:rPr lang="en-US" altLang="zh-CN" kern="100" dirty="0" err="1">
                <a:highlight>
                  <a:srgbClr val="FFFF00"/>
                </a:highlight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kern="100" dirty="0">
                <a:highlight>
                  <a:srgbClr val="FFFF00"/>
                </a:highlight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与以下代码等价：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for(vector&lt;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是指向元素的指针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(it);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是否能继续使用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迭代器？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当迭代器不再指向本应指向的元素时，称此迭代器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中什么情况下会发生迭代器失效？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看作纯粹的指针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调用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后，所修改位置之后的所有迭代器失效。（原先的内存空间存储的元素被改变）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调用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大小的方法时，可能会使所有迭代器失效（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为什么？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自动扩展容量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数组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达到了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，则另申请一片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的空间，并整体迁移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内容。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其时间复杂度为均摊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整体迁移过程使所有迭代器失效。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在遍历的时候增加元素，可能会导致迭代器失效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&lt;vector&gt;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   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 ++it)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//Error</a:t>
            </a:r>
            <a:endParaRPr lang="en-US" altLang="zh-CN" sz="2000" kern="1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return 0;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/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/>
          <p:cNvCxnSpPr/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/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/>
          <p:cNvSpPr txBox="1"/>
          <p:nvPr/>
        </p:nvSpPr>
        <p:spPr>
          <a:xfrm>
            <a:off x="1103763" y="37372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开辟新倍增内存并复制已有数据，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所有迭代器失效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41"/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/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/>
          <p:cNvCxnSpPr/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/>
          <p:cNvCxnSpPr/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/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/>
          <p:cNvCxnSpPr/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/>
          <p:cNvCxnSpPr/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在定义类时也可以将一些类型信息抽取出来，用模板参数来替换，从而使类更具通用性。这种类被称为“类模板”。例如：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删除元素，被删除元素及之后的所有元素均会失效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{1,2,3,4,5};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+ 1;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+ 2;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(second);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/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/>
          <p:cNvCxnSpPr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1" name="直接箭头连接符 40"/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4" name="直接箭头连接符 43"/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迭代器是否会失效，和实现容器的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数据结构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有关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在文档中，容器的修改操作有一项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，表示该操作是否会引发迭代器失效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一个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绝对安全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的准则：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在修改过容器后，不使用之前的迭代器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若一定要使用，查文档确定迭代器是否有效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对迭代器是否失效的影响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129259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下面关于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的相关描述正确的是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70517" y="21727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在任意位置插入的平均复杂度为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O(1)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070517" y="3074608"/>
            <a:ext cx="79285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在大小发生改变时，可能致使所有迭代器失效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70516" y="4043371"/>
            <a:ext cx="792851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 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{1,2,3};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则*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vec.end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070516" y="5067886"/>
            <a:ext cx="783930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达到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capacity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，则将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的内容迁移到另外申请的 </a:t>
            </a:r>
            <a:r>
              <a:rPr lang="en-US" altLang="zh-CN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2*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capacity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的空间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56142" y="223704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56142" y="317235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6142" y="410766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56142" y="494260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 </a:t>
            </a:r>
            <a:r>
              <a:rPr kumimoji="1" lang="en-US" altLang="zh-CN" sz="2000" dirty="0" err="1"/>
              <a:t>vec.end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为最后一个元素的后一位置的迭代器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接下来简要介绍几种常见容器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关联数组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具体使用方法大家可以在作业中多做探索</a:t>
            </a:r>
            <a:endParaRPr lang="zh-CN" altLang="en-US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链表容器（底层实现是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1"/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(1);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返回迭代器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为迭代器，插入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的位置，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位置的原元素及其之后的元素顺序后移</a:t>
            </a:r>
            <a:endParaRPr lang="zh-CN" altLang="en-US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不支持下标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等随机访问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支持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的在任意位置插入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删除数据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其访问主要依赖迭代器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插入和删除操作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不会导致迭代器失效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（除指向被删除的元素的迭代器外）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不重复元素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::less&lt;Key&gt;,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::allocator&lt;Key&gt;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&gt; class set;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内部按大小顺序排列，比较器由函数对象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，容器内部排列顺序是根据元素大小排列。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&gt; s;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插入（不允许出现重复元素）：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查询值为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统计：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的个数，总是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类模板除了</a:t>
            </a:r>
            <a:r>
              <a:rPr kumimoji="1" lang="zh-CN" altLang="en-US" sz="2600" b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可以用于指定成员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变量的类型，还可以约束成员函数的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std;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关联数组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每个元素由两个数据项组成，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将一个数据项映射到另一个数据项中。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::less&lt;Key&gt;,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=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Key, T&gt; 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&gt; class map;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其值类型为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必须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不是整数）。下标访问时如果元素不存在，则创建对应元素。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函数进行插入。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&lt;string&gt;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&lt;map&gt; 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std::map&lt;std::string, int&gt; s;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s["Monday"] = 1;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(std::string("Tuesday"), 2));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查询键为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统计键为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的元素个数：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导致被删元素的迭代器失效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常用作稀疏数组或以字符串为下标的数组。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&lt;string&gt;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&lt;map&gt; 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 {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std::map&lt;std::string, std::string&gt; M;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"c";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"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return 0;</a:t>
            </a: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容器：关联容器原理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所用到的数据结构都是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红黑树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（一种二叉平衡树）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其几乎所有操作复杂度均为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相关内容将在数据结构课程中学习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序列容器与关联容器的区别：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关联容器中的元素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按数值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（大小）访问。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中插入删除操作会使操作位置之后全部的迭代器失效。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其他容器中只有被删除元素的迭代器失效。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选择合适的容器：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在实际应用中，容器的选择可能需要综合考虑多方面因素，包括算法复杂度，功能需求，内存分配策略等，下面提供几个可供参考但不完整的角度（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可以进一步阅读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算法复杂度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：对于序列容器而言，如果在序列中间存在频繁的插入或删除操作，使用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，否则使用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元素的顺序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：如果需要在容器的任意位置插入新元素，需要选择序列容器而不是关联容器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：如元素的查找速度是关键的考虑因素，可以考虑排序的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或关联容器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迭代器、指针或引用失效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：如果希望在元素插入和删除操作后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迭代器、指针或引用失效的情况尽可能少出现，可以考虑使用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是相应的同义词容器，可以使用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vector&lt;string&gt;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private: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map&lt;string, vector&lt;string&gt;&gt; synonyms;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synonym){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(synonym);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没有找到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回顾：函数模板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有些算法实现与类型无关，所以可以将函数的参数类型也定义为一种特殊的“参数”，这样就得到了“函数模板”。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定义函数模板的方法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  <a:endParaRPr kumimoji="1" lang="zh-CN" altLang="en-US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如：任意类型两个变量相加的“函数模板”</a:t>
            </a:r>
            <a:endParaRPr kumimoji="1" lang="zh-CN" altLang="en-US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增加需求：判定给定的两个词是否是同义词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是相应的同义词容器。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对于新增需求，需要查询一个词是否在另一个词的同义词容器里；如果一个词的同义词较多，可以使用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作为同义词容器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map&lt;string, set&lt;string&gt;&gt; synonyms;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函数*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word2){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() &amp;&amp; synonyms[word1].find(word2) != synonyms[word1].end();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word2){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if(word1 == word2) return true;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(word2, word1)) return true;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else return false;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1"/>
            <a:ext cx="7315200" cy="128301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下列关于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STL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的说法正确的是：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25905" y="2215390"/>
            <a:ext cx="709217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在大小发生改变时，可能致使所有迭代器失效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525905" y="32323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为了计算效率，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的访问主要依赖下标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525905" y="4330648"/>
            <a:ext cx="700296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通过下标访问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map&lt;int,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时，如果元素不存在，程序会抛出异常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525904" y="5310559"/>
            <a:ext cx="67799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关联容器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可以使用迭代器访问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11530" y="212854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11530" y="329663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11530" y="42075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11530" y="537485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 </a:t>
            </a:r>
            <a:r>
              <a:rPr kumimoji="1" lang="en-US" altLang="zh-CN" sz="2000" dirty="0"/>
              <a:t>list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底层实现是</a:t>
            </a:r>
            <a:r>
              <a:rPr lang="zh-CN" altLang="en-US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双向链表，下标访问复杂度为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O(n)</a:t>
            </a:r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C: </a:t>
            </a:r>
            <a:r>
              <a:rPr lang="en-US" altLang="zh-CN" sz="20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0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下标访问时，如果元素不存在，则创建对应元素。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下列从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运行效率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使用方式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的角度上考虑，关于容器的选择合理的是：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38506" y="2456656"/>
            <a:ext cx="717209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使用下标访问容器中的元素选择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438506" y="3313906"/>
            <a:ext cx="7172093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使用键值对方式访问元素选择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438506" y="4171156"/>
            <a:ext cx="74115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对容器的中间位置进行插入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438507" y="502840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在容器的首尾插入元素选择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24132" y="25209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4132" y="337819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4132" y="42354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4132" y="50926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A. list</a:t>
            </a:r>
            <a:r>
              <a:rPr kumimoji="1" lang="zh-CN" altLang="en-US" sz="2000">
                <a:solidFill>
                  <a:prstClr val="black"/>
                </a:solidFill>
              </a:rPr>
              <a:t>下标访问复杂度为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r>
              <a:rPr kumimoji="1" lang="zh-CN" altLang="en-US" sz="2000">
                <a:solidFill>
                  <a:prstClr val="black"/>
                </a:solidFill>
              </a:rPr>
              <a:t>，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C. vector</a:t>
            </a:r>
            <a:r>
              <a:rPr kumimoji="1" lang="zh-CN" altLang="en-US" sz="2000">
                <a:solidFill>
                  <a:prstClr val="black"/>
                </a:solidFill>
              </a:rPr>
              <a:t>插入删除复杂度为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endParaRPr kumimoji="1" lang="en-US" altLang="zh-CN" sz="2000">
              <a:solidFill>
                <a:prstClr val="black"/>
              </a:solidFill>
            </a:endParaRPr>
          </a:p>
          <a:p>
            <a:pPr lvl="0"/>
            <a:r>
              <a:rPr kumimoji="1" lang="en-US" altLang="zh-CN" sz="2000">
                <a:solidFill>
                  <a:prstClr val="black"/>
                </a:solidFill>
              </a:rPr>
              <a:t>D. vector</a:t>
            </a:r>
            <a:r>
              <a:rPr kumimoji="1" lang="zh-CN" altLang="en-US" sz="2000">
                <a:solidFill>
                  <a:prstClr val="black"/>
                </a:solidFill>
              </a:rPr>
              <a:t>尾部插入平均复杂度为</a:t>
            </a:r>
            <a:r>
              <a:rPr kumimoji="1" lang="en-US" altLang="zh-CN" sz="2000">
                <a:solidFill>
                  <a:prstClr val="black"/>
                </a:solidFill>
              </a:rPr>
              <a:t>O(1)</a:t>
            </a:r>
            <a:r>
              <a:rPr kumimoji="1" lang="zh-CN" altLang="en-US" sz="2000">
                <a:solidFill>
                  <a:prstClr val="black"/>
                </a:solidFill>
              </a:rPr>
              <a:t>，头部为</a:t>
            </a:r>
            <a:r>
              <a:rPr kumimoji="1" lang="en-US" altLang="zh-CN" sz="2000">
                <a:solidFill>
                  <a:prstClr val="black"/>
                </a:solidFill>
              </a:rPr>
              <a:t>O(n)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课后阅读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编程思想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模板介绍，第十六章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强烈推荐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源码剖析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函数模板与类模板特化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有时，有些类型并不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合适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，则需要对模板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在某种情况下的具体类型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进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特殊处理，这称为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“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模板特化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对于如下模板进行特化的两种方法：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在函数名后用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括号括起具体类型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由编译器推导出具体类型，函数名为普通形式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函数模板特化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using template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0.75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better solution!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注意：对于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，如果有多个模板参数 ，则特化时必须提供所有参数的特例类型，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但可以用重载来替代部分特化。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zh-CN" altLang="en-US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  <a:endParaRPr lang="fr-FR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不是部分特化，而是重载函数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using template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3.8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overload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3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函数模板重载解析顺序：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类型匹配的普通函数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基础函数模板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全特化函数模板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如果有普通函数且类型匹配，则直接选中，重载解析结束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如果没有类型匹配的普通函数，则选择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最合适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的基础模板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如果选中的基础模板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，则选择全特化版本，否则使用基础模板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主函数调用的是哪一个版本？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panose="020B0509000000000004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优先匹配特化版本，前提是被特化的对应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基础函数模板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1800" dirty="0">
              <a:solidFill>
                <a:srgbClr val="BA001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的重载，仍是基础模板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char)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主函数调用的是哪一个版本？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先从基础模板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中选择更匹配的模板实例，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参数类型更匹配，因此优先选中。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无特化版本，因此直接调用模板</a:t>
            </a:r>
            <a:r>
              <a:rPr lang="en-US" altLang="zh-CN" sz="2200" b="1" dirty="0">
                <a:solidFill>
                  <a:srgbClr val="00B050"/>
                </a:solidFill>
                <a:latin typeface="AndaleMono" panose="020B0509000000000004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lang="en-US" altLang="zh-CN" sz="1800" dirty="0">
              <a:solidFill>
                <a:srgbClr val="BA001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char*)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的重载</a:t>
            </a:r>
            <a:r>
              <a:rPr lang="en-US" altLang="zh-CN" sz="1800" b="1" dirty="0">
                <a:solidFill>
                  <a:srgbClr val="00B050"/>
                </a:solidFill>
                <a:latin typeface="AndaleMono" panose="020B0509000000000004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panose="020B0509000000000004" charset="0"/>
              </a:rPr>
              <a:t>仍是基础模板</a:t>
            </a:r>
            <a:endParaRPr lang="en-US" altLang="zh-CN" sz="1800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也可以进行特化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对于以下模板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类似，可以进行全部特化：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类模板特化：全部特化（自学）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 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 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Sum&lt;int, int&gt; s1(1, 2);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Sum&lt;int, double&gt; s2(1, 2.5);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return 0;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Sum specific: 3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Sum general: 3.5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还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允许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部分限制模板的通用性，如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通用模板为：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部分特化：第二个类型指定为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对比全部特化：指定所有类型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类模板特化：部分特化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#include &lt;iostream&gt;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using namespace std;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 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类模板部分特化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public: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;}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 main(){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Sum&lt;double, int&gt; s1(1.5, 2);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Sum&lt;double, double&gt; s2(1.5, 2.5);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	return 0;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}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Sum specific: 3.5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Sum general: 4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模板特化总结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，编译器会根据调用时的类型参数自动选择合适的模板类。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代替部分特化的实现。编译器在编译阶段决定使用特化函数或者标准模板函数。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函数模板的全特化版本的匹配优先级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可能低于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重载的非特化基础函数模板，因此最好不要使用全特化函数模板而直接使用重载函数。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为了避免在大规模程序的设计中，以及在程序员使用各种各样的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库时，标识符的命名发生冲突，标准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引入了关键字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（命名空间），可以更好地控制标识符的作用域。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库（不包括标准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库）中所包含的所有内容（包括常量、变量、结构、类和函数等）都被定义在命名空间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定义命名空间：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 {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x, y;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}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x = 3;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y = 6;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. list下标访问复杂度为O(n)，&#10;C. vector插入删除复杂度为O(n)&#10;D. vector尾部插入平均复杂度为O(1)，头部为O(n)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Tuple长度在编译时确定&#10;&#10;B: pair两成员类型可以不同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p="http://schemas.openxmlformats.org/presentationml/2006/main">
  <p:tag name="RAINPROBLEM" val="ProblemSubmit"/>
  <p:tag name="RAINPROBLEMTYPE" val="MultipleChoiceMA"/>
</p:tagLst>
</file>

<file path=ppt/tags/tag38.xml><?xml version="1.0" encoding="utf-8"?>
<p:tagLst xmlns:p="http://schemas.openxmlformats.org/presentationml/2006/main">
  <p:tag name="RAINPROBLEM" val="ProblemRemarkBoard"/>
</p:tagLst>
</file>

<file path=ppt/tags/tag39.xml><?xml version="1.0" encoding="utf-8"?>
<p:tagLst xmlns:p="http://schemas.openxmlformats.org/presentationml/2006/main">
  <p:tag name="PROBLEMREMARKTITLE" val="ProblemRemarkBoardTip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Remark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MA"/>
</p:tagLst>
</file>

<file path=ppt/tags/tag54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REMARK" val="C: vec.end()为最后一个元素的后一位置的迭代器"/>
  <p:tag name="PROBLEMSCORE_HALF" val="0.5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p="http://schemas.openxmlformats.org/presentationml/2006/main">
  <p:tag name="RAINPROBLEM" val="ProblemSubmit"/>
  <p:tag name="RAINPROBLEMTYPE" val="MultipleChoiceMA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" val="ProblemSetting"/>
  <p:tag name="RAINPROBLEMTYPE" val="MultipleChoiceMA"/>
</p:tagLst>
</file>

<file path=ppt/tags/tag81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B: list底层实现是双向链表，下标访问复杂度为O(n)&#10;&#10;C: map下标访问时，如果元素不存在，则创建对应元素。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p="http://schemas.openxmlformats.org/presentationml/2006/main">
  <p:tag name="RAINPROBLEM" val="ProblemRemarkBoard"/>
</p:tagLst>
</file>

<file path=ppt/tags/tag93.xml><?xml version="1.0" encoding="utf-8"?>
<p:tagLst xmlns:p="http://schemas.openxmlformats.org/presentationml/2006/main">
  <p:tag name="PROBLEMREMARKTITLE" val="ProblemRemarkBoardTip"/>
</p:tagLst>
</file>

<file path=ppt/tags/tag94.xml><?xml version="1.0" encoding="utf-8"?>
<p:tagLst xmlns:p="http://schemas.openxmlformats.org/presentationml/2006/main">
  <p:tag name="RAINPROBLEM" val="ProblemRemark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15311</Words>
  <Application>WPS 演示</Application>
  <PresentationFormat>全屏显示(4:3)</PresentationFormat>
  <Paragraphs>1212</Paragraphs>
  <Slides>79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9" baseType="lpstr">
      <vt:lpstr>Arial</vt:lpstr>
      <vt:lpstr>方正书宋_GBK</vt:lpstr>
      <vt:lpstr>Wingdings</vt:lpstr>
      <vt:lpstr>微软雅黑</vt:lpstr>
      <vt:lpstr>汉仪旗黑</vt:lpstr>
      <vt:lpstr>Calibri Light</vt:lpstr>
      <vt:lpstr>Helvetica Neue</vt:lpstr>
      <vt:lpstr>Consolas</vt:lpstr>
      <vt:lpstr>苹方-简</vt:lpstr>
      <vt:lpstr>华文楷体</vt:lpstr>
      <vt:lpstr>AndaleMono</vt:lpstr>
      <vt:lpstr>宋体</vt:lpstr>
      <vt:lpstr>Arial Unicode MS</vt:lpstr>
      <vt:lpstr>DengXian</vt:lpstr>
      <vt:lpstr>汉仪中等线KW</vt:lpstr>
      <vt:lpstr>Calibri</vt:lpstr>
      <vt:lpstr>汉仪书宋二KW</vt:lpstr>
      <vt:lpstr>等线</vt:lpstr>
      <vt:lpstr>Office 主题</vt:lpstr>
      <vt:lpstr>1_Office 主题</vt:lpstr>
      <vt:lpstr>面向对象程序设计基础 （OOP）</vt:lpstr>
      <vt:lpstr>上期要点回顾</vt:lpstr>
      <vt:lpstr>本讲内容提要</vt:lpstr>
      <vt:lpstr>回顾：类模板</vt:lpstr>
      <vt:lpstr>回顾：类模板</vt:lpstr>
      <vt:lpstr>回顾：函数模板</vt:lpstr>
      <vt:lpstr>PowerPoint 演示文稿</vt:lpstr>
      <vt:lpstr>命名空间（1）</vt:lpstr>
      <vt:lpstr>命名空间（2）</vt:lpstr>
      <vt:lpstr>命名空间（3）</vt:lpstr>
      <vt:lpstr>PowerPoint 演示文稿</vt:lpstr>
      <vt:lpstr>STL简介</vt:lpstr>
      <vt:lpstr>STL简介</vt:lpstr>
      <vt:lpstr>STL简介</vt:lpstr>
      <vt:lpstr>STL简介</vt:lpstr>
      <vt:lpstr>STL容器</vt:lpstr>
      <vt:lpstr>STL容器：pair</vt:lpstr>
      <vt:lpstr>STL容器：pair</vt:lpstr>
      <vt:lpstr>STL容器：pair举例</vt:lpstr>
      <vt:lpstr>STL容器：tuple</vt:lpstr>
      <vt:lpstr>STL容器：tuple</vt:lpstr>
      <vt:lpstr>STL容器：tuple举例</vt:lpstr>
      <vt:lpstr>PowerPoint 演示文稿</vt:lpstr>
      <vt:lpstr>STL容器：vector</vt:lpstr>
      <vt:lpstr>STL容器：vector</vt:lpstr>
      <vt:lpstr>迭代器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PowerPoint 演示文稿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STL容器：map举例</vt:lpstr>
      <vt:lpstr>STL容器：关联容器原理</vt:lpstr>
      <vt:lpstr>STL容器：总结</vt:lpstr>
      <vt:lpstr>STL容器：总结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PowerPoint 演示文稿</vt:lpstr>
      <vt:lpstr>PowerPoint 演示文稿</vt:lpstr>
      <vt:lpstr>课后阅读</vt:lpstr>
      <vt:lpstr>PowerPoint 演示文稿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类模板特化</vt:lpstr>
      <vt:lpstr>类模板特化：全部特化（自学）</vt:lpstr>
      <vt:lpstr>类模板特化</vt:lpstr>
      <vt:lpstr>类模板特化：部分特化</vt:lpstr>
      <vt:lpstr>模板特化总结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caohanwen</cp:lastModifiedBy>
  <cp:revision>824</cp:revision>
  <cp:lastPrinted>2021-06-17T23:31:36Z</cp:lastPrinted>
  <dcterms:created xsi:type="dcterms:W3CDTF">2021-06-17T23:31:36Z</dcterms:created>
  <dcterms:modified xsi:type="dcterms:W3CDTF">2021-06-17T23:31:36Z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0693E77973994064B076E6D6FE7FCDE2</vt:lpwstr>
  </property>
  <property fmtid="{D5CDD505-2E9C-101B-9397-08002B2CF9AE}" pid="3" name="KSOProductBuildVer">
    <vt:lpwstr>2052-3.6.2.5883</vt:lpwstr>
  </property>
</Properties>
</file>