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7"/>
  </p:notesMasterIdLst>
  <p:sldIdLst>
    <p:sldId id="466" r:id="rId2"/>
    <p:sldId id="320" r:id="rId3"/>
    <p:sldId id="751" r:id="rId4"/>
    <p:sldId id="683" r:id="rId5"/>
    <p:sldId id="684" r:id="rId6"/>
    <p:sldId id="689" r:id="rId7"/>
    <p:sldId id="690" r:id="rId8"/>
    <p:sldId id="691" r:id="rId9"/>
    <p:sldId id="692" r:id="rId10"/>
    <p:sldId id="766" r:id="rId11"/>
    <p:sldId id="960" r:id="rId12"/>
    <p:sldId id="685" r:id="rId13"/>
    <p:sldId id="693" r:id="rId14"/>
    <p:sldId id="694" r:id="rId15"/>
    <p:sldId id="695" r:id="rId16"/>
    <p:sldId id="700" r:id="rId17"/>
    <p:sldId id="767" r:id="rId18"/>
    <p:sldId id="698" r:id="rId19"/>
    <p:sldId id="702" r:id="rId20"/>
    <p:sldId id="752" r:id="rId21"/>
    <p:sldId id="753" r:id="rId22"/>
    <p:sldId id="699" r:id="rId23"/>
    <p:sldId id="709" r:id="rId24"/>
    <p:sldId id="953" r:id="rId25"/>
    <p:sldId id="696" r:id="rId26"/>
    <p:sldId id="704" r:id="rId27"/>
    <p:sldId id="707" r:id="rId28"/>
    <p:sldId id="714" r:id="rId29"/>
    <p:sldId id="697" r:id="rId30"/>
    <p:sldId id="705" r:id="rId31"/>
    <p:sldId id="706" r:id="rId32"/>
    <p:sldId id="711" r:id="rId33"/>
    <p:sldId id="712" r:id="rId34"/>
    <p:sldId id="713" r:id="rId35"/>
    <p:sldId id="715" r:id="rId36"/>
    <p:sldId id="954" r:id="rId37"/>
    <p:sldId id="688" r:id="rId38"/>
    <p:sldId id="747" r:id="rId39"/>
    <p:sldId id="906" r:id="rId40"/>
    <p:sldId id="895" r:id="rId41"/>
    <p:sldId id="754" r:id="rId42"/>
    <p:sldId id="755" r:id="rId43"/>
    <p:sldId id="756" r:id="rId44"/>
    <p:sldId id="910" r:id="rId45"/>
    <p:sldId id="911" r:id="rId46"/>
    <p:sldId id="748" r:id="rId47"/>
    <p:sldId id="912" r:id="rId48"/>
    <p:sldId id="763" r:id="rId49"/>
    <p:sldId id="914" r:id="rId50"/>
    <p:sldId id="915" r:id="rId51"/>
    <p:sldId id="896" r:id="rId52"/>
    <p:sldId id="898" r:id="rId53"/>
    <p:sldId id="916" r:id="rId54"/>
    <p:sldId id="903" r:id="rId55"/>
    <p:sldId id="919" r:id="rId56"/>
    <p:sldId id="856" r:id="rId57"/>
    <p:sldId id="965" r:id="rId58"/>
    <p:sldId id="966" r:id="rId59"/>
    <p:sldId id="967" r:id="rId60"/>
    <p:sldId id="475" r:id="rId61"/>
    <p:sldId id="962" r:id="rId62"/>
    <p:sldId id="961" r:id="rId63"/>
    <p:sldId id="759" r:id="rId64"/>
    <p:sldId id="963" r:id="rId65"/>
    <p:sldId id="764" r:id="rId66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8000"/>
    <a:srgbClr val="0066CC"/>
    <a:srgbClr val="FF0000"/>
    <a:srgbClr val="1D9A78"/>
    <a:srgbClr val="FFFFFF"/>
    <a:srgbClr val="3A536D"/>
    <a:srgbClr val="003366"/>
    <a:srgbClr val="00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28" autoAdjust="0"/>
    <p:restoredTop sz="81491" autoAdjust="0"/>
  </p:normalViewPr>
  <p:slideViewPr>
    <p:cSldViewPr>
      <p:cViewPr varScale="1">
        <p:scale>
          <a:sx n="89" d="100"/>
          <a:sy n="89" d="100"/>
        </p:scale>
        <p:origin x="2208" y="90"/>
      </p:cViewPr>
      <p:guideLst>
        <p:guide orient="horz" pos="211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C31A4FB-AB0B-4200-BC82-17C94E69ADE4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bool</a:t>
            </a:r>
            <a:r>
              <a:rPr lang="zh-CN" altLang="en-US" dirty="0"/>
              <a:t>运算符指 对象可以隐式转换为</a:t>
            </a:r>
            <a:r>
              <a:rPr lang="en-US" altLang="zh-CN" dirty="0"/>
              <a:t>true</a:t>
            </a:r>
            <a:r>
              <a:rPr lang="zh-CN" altLang="en-US" dirty="0"/>
              <a:t>或</a:t>
            </a:r>
            <a:r>
              <a:rPr lang="en-US" altLang="zh-CN" dirty="0"/>
              <a:t>false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4280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【</a:t>
            </a:r>
            <a:r>
              <a:rPr kumimoji="1" lang="zh-CN" altLang="en-US" dirty="0"/>
              <a:t>？？？</a:t>
            </a:r>
            <a:r>
              <a:rPr kumimoji="1" lang="en-US" altLang="zh-CN" dirty="0"/>
              <a:t>】</a:t>
            </a:r>
            <a:r>
              <a:rPr kumimoji="1" lang="zh-CN" altLang="en-US" dirty="0"/>
              <a:t>这一页的动机很好，但是</a:t>
            </a:r>
            <a:r>
              <a:rPr kumimoji="1" lang="en-US" altLang="zh-CN" dirty="0" err="1"/>
              <a:t>cout</a:t>
            </a:r>
            <a:r>
              <a:rPr kumimoji="1" lang="zh-CN" altLang="en-US" dirty="0"/>
              <a:t>之前是否应该有类似</a:t>
            </a:r>
            <a:r>
              <a:rPr kumimoji="1" lang="en-US" altLang="zh-CN" dirty="0" err="1"/>
              <a:t>printf</a:t>
            </a:r>
            <a:r>
              <a:rPr kumimoji="1" lang="zh-CN" altLang="en-US" dirty="0"/>
              <a:t>的？？？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cout</a:t>
            </a:r>
            <a:r>
              <a:rPr kumimoji="1" lang="zh-CN" altLang="en-US" dirty="0"/>
              <a:t>取代</a:t>
            </a:r>
            <a:r>
              <a:rPr kumimoji="1" lang="en-US" altLang="zh-CN" dirty="0" err="1"/>
              <a:t>printf</a:t>
            </a:r>
            <a:r>
              <a:rPr kumimoji="1" lang="zh-CN" altLang="en-US" dirty="0"/>
              <a:t>的动机和</a:t>
            </a:r>
            <a:r>
              <a:rPr kumimoji="1" lang="en-US" altLang="zh-CN" dirty="0" err="1"/>
              <a:t>cin</a:t>
            </a:r>
            <a:r>
              <a:rPr kumimoji="1" lang="zh-CN" altLang="en-US" dirty="0"/>
              <a:t>取代</a:t>
            </a:r>
            <a:r>
              <a:rPr kumimoji="1" lang="en-US" altLang="zh-CN" dirty="0" err="1"/>
              <a:t>scanf</a:t>
            </a:r>
            <a:r>
              <a:rPr kumimoji="1" lang="zh-CN" altLang="en-US" dirty="0"/>
              <a:t>的动机基本一致，没有什么不同的点，如果讲两遍太过啰嗦。</a:t>
            </a:r>
            <a:endParaRPr kumimoji="1" lang="en-US" altLang="zh-CN" dirty="0"/>
          </a:p>
          <a:p>
            <a:r>
              <a:rPr kumimoji="1" lang="en-US" altLang="zh-CN" dirty="0" err="1"/>
              <a:t>cout</a:t>
            </a:r>
            <a:r>
              <a:rPr kumimoji="1" lang="zh-CN" altLang="en-US" dirty="0"/>
              <a:t>本身的内容较多，所以之前是带过讲了一下</a:t>
            </a:r>
            <a:r>
              <a:rPr kumimoji="1" lang="en-US" altLang="zh-CN" dirty="0" err="1"/>
              <a:t>printf</a:t>
            </a:r>
            <a:r>
              <a:rPr kumimoji="1" lang="zh-CN" altLang="en-US" dirty="0"/>
              <a:t>比较混乱。输入流的要点比较少，所以这里仔细解释了一下。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【</a:t>
            </a:r>
            <a:r>
              <a:rPr kumimoji="1" lang="zh-CN" altLang="en-US" dirty="0"/>
              <a:t>？？？</a:t>
            </a:r>
            <a:r>
              <a:rPr kumimoji="1" lang="en-US" altLang="zh-CN" dirty="0"/>
              <a:t>】</a:t>
            </a:r>
            <a:r>
              <a:rPr kumimoji="1" lang="zh-CN" altLang="en-US" dirty="0"/>
              <a:t>：这里的</a:t>
            </a:r>
            <a:r>
              <a:rPr kumimoji="1" lang="en-US" altLang="zh-CN" dirty="0"/>
              <a:t>head</a:t>
            </a:r>
            <a:r>
              <a:rPr kumimoji="1" lang="zh-CN" altLang="en-US" dirty="0"/>
              <a:t>和</a:t>
            </a:r>
            <a:r>
              <a:rPr kumimoji="1" lang="en-US" altLang="zh-CN" dirty="0"/>
              <a:t>tail</a:t>
            </a:r>
            <a:r>
              <a:rPr kumimoji="1" lang="zh-CN" altLang="en-US" dirty="0"/>
              <a:t>，完全没讲；跟后面的状态位置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为什么</a:t>
            </a:r>
            <a:r>
              <a:rPr kumimoji="1" lang="en-US" altLang="zh-CN" dirty="0"/>
              <a:t>head</a:t>
            </a:r>
            <a:r>
              <a:rPr kumimoji="1" lang="zh-CN" altLang="en-US" dirty="0"/>
              <a:t>在后面：</a:t>
            </a:r>
            <a:r>
              <a:rPr kumimoji="1" lang="en-US" altLang="zh-CN" dirty="0"/>
              <a:t>head</a:t>
            </a:r>
            <a:r>
              <a:rPr kumimoji="1" lang="zh-CN" altLang="en-US" dirty="0"/>
              <a:t> 是等待读入的最后位置</a:t>
            </a:r>
            <a:r>
              <a:rPr kumimoji="1" lang="en-US" altLang="zh-CN" dirty="0"/>
              <a:t>(</a:t>
            </a:r>
            <a:r>
              <a:rPr kumimoji="1" lang="zh-CN" altLang="en-US" dirty="0"/>
              <a:t>还没有读过的在开头；已经读过的在尾巴）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head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tail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表示当前等待读入的缓冲区，所以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head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在后面；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函数模板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状态位？和缓冲区的差别，要彻底讲清楚？</a:t>
            </a:r>
            <a:endParaRPr kumimoji="1" lang="en-US" altLang="zh-CN" dirty="0"/>
          </a:p>
          <a:p>
            <a:r>
              <a:rPr kumimoji="1" lang="en-US" altLang="zh-CN" dirty="0"/>
              <a:t>clear:</a:t>
            </a:r>
            <a:r>
              <a:rPr kumimoji="1" lang="zh-CN" altLang="en-US" baseline="0" dirty="0"/>
              <a:t> 错误标志位、流末位标志；如果不调用可能导致如法输入。</a:t>
            </a:r>
            <a:endParaRPr kumimoji="1" lang="en-US" altLang="zh-CN" baseline="0" dirty="0"/>
          </a:p>
          <a:p>
            <a:r>
              <a:rPr lang="en-US" altLang="zh-CN" dirty="0" err="1"/>
              <a:t>goodbit</a:t>
            </a:r>
            <a:r>
              <a:rPr lang="en-US" altLang="zh-CN" dirty="0"/>
              <a:t>\</a:t>
            </a:r>
            <a:r>
              <a:rPr lang="en-US" altLang="zh-CN" dirty="0" err="1"/>
              <a:t>eofbit</a:t>
            </a:r>
            <a:r>
              <a:rPr lang="en-US" altLang="zh-CN" dirty="0"/>
              <a:t>\</a:t>
            </a:r>
            <a:r>
              <a:rPr lang="en-US" altLang="zh-CN" dirty="0" err="1"/>
              <a:t>failbit</a:t>
            </a:r>
            <a:r>
              <a:rPr lang="en-US" altLang="zh-CN" dirty="0"/>
              <a:t>\</a:t>
            </a:r>
            <a:r>
              <a:rPr lang="en-US" altLang="zh-CN" dirty="0" err="1"/>
              <a:t>badbit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</a:t>
            </a:r>
            <a:r>
              <a:rPr lang="en-US" altLang="zh-CN" dirty="0" err="1"/>
              <a:t>aeiou</a:t>
            </a:r>
            <a:r>
              <a:rPr lang="en-US" altLang="zh-CN" dirty="0"/>
              <a:t>] </a:t>
            </a:r>
            <a:r>
              <a:rPr lang="zh-CN" altLang="en-US" dirty="0"/>
              <a:t>匹配任意</a:t>
            </a:r>
            <a:r>
              <a:rPr lang="zh-CN" altLang="en-US" dirty="0">
                <a:solidFill>
                  <a:srgbClr val="FF0000"/>
                </a:solidFill>
              </a:rPr>
              <a:t>一个</a:t>
            </a:r>
            <a:r>
              <a:rPr lang="zh-CN" altLang="en-US" dirty="0"/>
              <a:t>元音字符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7512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54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Vector&lt;char&gt;</a:t>
            </a:r>
            <a:r>
              <a:rPr kumimoji="1" lang="zh-CN" altLang="en-US" dirty="0"/>
              <a:t>使用上很不方便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分别匹配到两组：</a:t>
            </a:r>
            <a:endParaRPr lang="en-US" altLang="zh-CN" dirty="0"/>
          </a:p>
          <a:p>
            <a:r>
              <a:rPr lang="en-US" altLang="zh-CN" dirty="0"/>
              <a:t>Subject</a:t>
            </a:r>
            <a:r>
              <a:rPr lang="zh-CN" altLang="en-US" dirty="0"/>
              <a:t> </a:t>
            </a:r>
            <a:r>
              <a:rPr lang="en-US" altLang="zh-CN" dirty="0"/>
              <a:t>$1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sub</a:t>
            </a:r>
            <a:r>
              <a:rPr lang="zh-CN" altLang="en-US" dirty="0"/>
              <a:t> </a:t>
            </a:r>
            <a:r>
              <a:rPr lang="en-US" altLang="zh-CN" dirty="0"/>
              <a:t>$2=</a:t>
            </a:r>
            <a:r>
              <a:rPr lang="en-US" altLang="zh-CN" dirty="0" err="1"/>
              <a:t>ject</a:t>
            </a:r>
            <a:endParaRPr lang="en-US" altLang="zh-CN" dirty="0"/>
          </a:p>
          <a:p>
            <a:r>
              <a:rPr lang="en-US" altLang="zh-CN" dirty="0"/>
              <a:t>Submarine</a:t>
            </a:r>
            <a:r>
              <a:rPr lang="zh-CN" altLang="en-US" dirty="0"/>
              <a:t> </a:t>
            </a:r>
            <a:r>
              <a:rPr lang="en-US" altLang="zh-CN" dirty="0"/>
              <a:t>$1=</a:t>
            </a:r>
            <a:r>
              <a:rPr lang="zh-CN" altLang="en-US" dirty="0"/>
              <a:t> </a:t>
            </a:r>
            <a:r>
              <a:rPr lang="en-US" altLang="zh-CN" dirty="0"/>
              <a:t>sub</a:t>
            </a:r>
            <a:r>
              <a:rPr lang="zh-CN" altLang="en-US" dirty="0"/>
              <a:t> </a:t>
            </a:r>
            <a:r>
              <a:rPr lang="en-US" altLang="zh-CN" dirty="0"/>
              <a:t>$2=marine</a:t>
            </a:r>
          </a:p>
          <a:p>
            <a:r>
              <a:rPr lang="en-US" altLang="zh-CN" dirty="0"/>
              <a:t>$0=[$&amp;]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56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每一个同学输出的信息的格式为：姓名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生日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电话号码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邮箱，其中生日格式为</a:t>
            </a:r>
            <a:r>
              <a:rPr lang="en" altLang="zh-CN" dirty="0" err="1"/>
              <a:t>yyyy.mm.dd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当月份、日期数字小于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时，补全至两位数。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37993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2155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Why?</a:t>
            </a:r>
            <a:r>
              <a:rPr kumimoji="1" lang="zh-CN" altLang="en-US" dirty="0"/>
              <a:t> </a:t>
            </a:r>
            <a:r>
              <a:rPr kumimoji="1" lang="en-US" altLang="zh-CN" dirty="0"/>
              <a:t>---</a:t>
            </a:r>
            <a:r>
              <a:rPr kumimoji="1" lang="zh-CN" altLang="en-US" dirty="0"/>
              <a:t>每次要移动</a:t>
            </a:r>
            <a:r>
              <a:rPr kumimoji="1" lang="en-US" altLang="zh-CN" dirty="0" err="1"/>
              <a:t>allname</a:t>
            </a:r>
            <a:r>
              <a:rPr kumimoji="1" lang="zh-CN" altLang="en-US" dirty="0"/>
              <a:t>中的内容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zh-CN" altLang="en-US" dirty="0"/>
              <a:t>表示</a:t>
            </a:r>
            <a:r>
              <a:rPr kumimoji="1" lang="en-US" altLang="zh-CN" dirty="0"/>
              <a:t>string</a:t>
            </a:r>
            <a:r>
              <a:rPr kumimoji="1" lang="zh-CN" altLang="en-US" dirty="0"/>
              <a:t>；</a:t>
            </a:r>
            <a:endParaRPr kumimoji="1" lang="en-US" altLang="zh-CN" dirty="0"/>
          </a:p>
          <a:p>
            <a:r>
              <a:rPr kumimoji="1" lang="en-US" altLang="zh-CN" dirty="0" err="1"/>
              <a:t>i,d,f</a:t>
            </a:r>
            <a:r>
              <a:rPr kumimoji="1" lang="zh-CN" altLang="en-US" dirty="0"/>
              <a:t>表示目标的类型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lang="en-US" altLang="zh-CN" dirty="0" err="1"/>
              <a:t>std</a:t>
            </a:r>
            <a:r>
              <a:rPr lang="en-US" altLang="zh-CN" dirty="0"/>
              <a:t>::string::</a:t>
            </a:r>
            <a:r>
              <a:rPr lang="en-US" altLang="zh-CN" dirty="0" err="1"/>
              <a:t>size_type</a:t>
            </a:r>
            <a:r>
              <a:rPr lang="en-US" altLang="zh-CN" dirty="0"/>
              <a:t> </a:t>
            </a:r>
            <a:r>
              <a:rPr lang="en-US" altLang="zh-CN" dirty="0" err="1"/>
              <a:t>sz</a:t>
            </a:r>
            <a:r>
              <a:rPr lang="en-US" altLang="zh-CN" dirty="0"/>
              <a:t>;</a:t>
            </a:r>
            <a:r>
              <a:rPr lang="zh-CN" altLang="en-US" dirty="0"/>
              <a:t> 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Size_t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unsigned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integers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橙色为对象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iostream</a:t>
            </a:r>
            <a:r>
              <a:rPr lang="zh-CN" altLang="en-US" dirty="0"/>
              <a:t>类比较神奇，定义在了</a:t>
            </a:r>
            <a:r>
              <a:rPr lang="en-US" altLang="zh-CN" dirty="0" err="1"/>
              <a:t>istream</a:t>
            </a:r>
            <a:r>
              <a:rPr lang="zh-CN" altLang="en-US" dirty="0"/>
              <a:t>里</a:t>
            </a:r>
            <a:endParaRPr lang="en-US" altLang="zh-CN" dirty="0"/>
          </a:p>
          <a:p>
            <a:r>
              <a:rPr lang="en-US" altLang="zh-CN" dirty="0"/>
              <a:t>&lt;iostream&gt;</a:t>
            </a:r>
            <a:r>
              <a:rPr lang="zh-CN" altLang="en-US" dirty="0"/>
              <a:t>头文件中只有</a:t>
            </a:r>
            <a:r>
              <a:rPr lang="en-US" altLang="zh-CN" dirty="0" err="1"/>
              <a:t>cin</a:t>
            </a:r>
            <a:r>
              <a:rPr lang="zh-CN" altLang="en-US" dirty="0"/>
              <a:t>和</a:t>
            </a:r>
            <a:r>
              <a:rPr lang="en-US" altLang="zh-CN" dirty="0" err="1"/>
              <a:t>cout</a:t>
            </a:r>
            <a:r>
              <a:rPr lang="zh-CN" altLang="en-US" dirty="0"/>
              <a:t>对象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【</a:t>
            </a:r>
            <a:r>
              <a:rPr kumimoji="1" lang="zh-CN" altLang="en-US" dirty="0"/>
              <a:t>？？？</a:t>
            </a:r>
            <a:r>
              <a:rPr kumimoji="1" lang="en-US" altLang="zh-CN" dirty="0"/>
              <a:t>】</a:t>
            </a:r>
            <a:r>
              <a:rPr kumimoji="1" lang="zh-CN" altLang="en-US" dirty="0"/>
              <a:t>这个基础元素是指编译器内嵌的类型？？</a:t>
            </a:r>
            <a:r>
              <a:rPr kumimoji="1" lang="en-US" altLang="zh-CN" dirty="0" err="1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double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float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char</a:t>
            </a:r>
            <a:r>
              <a:rPr kumimoji="1" lang="zh-CN" altLang="en-US" dirty="0"/>
              <a:t>* </a:t>
            </a:r>
            <a:r>
              <a:rPr kumimoji="1" lang="en-US" altLang="zh-CN" dirty="0"/>
              <a:t>char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是的，包括但不限于以上部分，还有</a:t>
            </a:r>
            <a:r>
              <a:rPr kumimoji="1" lang="en-US" altLang="zh-CN" dirty="0"/>
              <a:t>bool short long </a:t>
            </a:r>
            <a:r>
              <a:rPr kumimoji="1" lang="en-US" altLang="zh-CN" dirty="0" err="1"/>
              <a:t>long</a:t>
            </a:r>
            <a:r>
              <a:rPr kumimoji="1" lang="zh-CN" altLang="en-US" dirty="0"/>
              <a:t>等一系列类型。</a:t>
            </a:r>
            <a:endParaRPr kumimoji="1" lang="en-US" altLang="zh-CN" dirty="0"/>
          </a:p>
          <a:p>
            <a:r>
              <a:rPr kumimoji="1" lang="zh-CN" altLang="en-US" dirty="0"/>
              <a:t>基本包括在以下两个页面：</a:t>
            </a:r>
            <a:endParaRPr kumimoji="1" lang="en-US" altLang="zh-CN" dirty="0"/>
          </a:p>
          <a:p>
            <a:r>
              <a:rPr kumimoji="1" lang="en-US" altLang="zh-CN" dirty="0"/>
              <a:t>http://www.cplusplus.com/reference/ostream/ostream/operator%3C%3C/</a:t>
            </a:r>
          </a:p>
          <a:p>
            <a:r>
              <a:rPr kumimoji="1" lang="en-US" altLang="zh-CN" dirty="0"/>
              <a:t>http://www.cplusplus.com/reference/ostream/ostream/operator-free/</a:t>
            </a:r>
          </a:p>
          <a:p>
            <a:r>
              <a:rPr kumimoji="1" lang="zh-CN" altLang="en-US" dirty="0"/>
              <a:t>除了基础元素以外，还有可能有</a:t>
            </a:r>
            <a:r>
              <a:rPr kumimoji="1" lang="en-US" altLang="zh-CN" dirty="0"/>
              <a:t>STL</a:t>
            </a:r>
            <a:r>
              <a:rPr kumimoji="1" lang="zh-CN" altLang="en-US" dirty="0"/>
              <a:t>中的其他类也重载了输出流，比如</a:t>
            </a:r>
            <a:r>
              <a:rPr kumimoji="1" lang="en-US" altLang="zh-CN" dirty="0"/>
              <a:t>string</a:t>
            </a:r>
            <a:r>
              <a:rPr kumimoji="1" lang="zh-CN" altLang="en-US" dirty="0"/>
              <a:t>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【</a:t>
            </a:r>
            <a:r>
              <a:rPr kumimoji="1" lang="zh-CN" altLang="en-US" dirty="0"/>
              <a:t>？？？</a:t>
            </a:r>
            <a:r>
              <a:rPr kumimoji="1" lang="en-US" altLang="zh-CN" dirty="0"/>
              <a:t>】</a:t>
            </a:r>
            <a:r>
              <a:rPr kumimoji="1" lang="zh-CN" altLang="en-US" dirty="0"/>
              <a:t>这些红色都是什么？？？ 实现方法与</a:t>
            </a:r>
            <a:r>
              <a:rPr kumimoji="1" lang="en-US" altLang="zh-CN" dirty="0" err="1"/>
              <a:t>setprecision</a:t>
            </a:r>
            <a:r>
              <a:rPr kumimoji="1" lang="zh-CN" altLang="en-US" dirty="0"/>
              <a:t> 方式一样吗，有几种不同的实现方式？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这都是流操纵算子。</a:t>
            </a:r>
            <a:r>
              <a:rPr kumimoji="1" lang="en-US" altLang="zh-CN" dirty="0"/>
              <a:t>fixed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scientific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defaultfloat</a:t>
            </a:r>
            <a:r>
              <a:rPr kumimoji="1" lang="zh-CN" altLang="en-US" dirty="0"/>
              <a:t>、</a:t>
            </a:r>
            <a:r>
              <a:rPr kumimoji="1" lang="en-US" altLang="zh-CN" dirty="0"/>
              <a:t>oct</a:t>
            </a:r>
            <a:r>
              <a:rPr kumimoji="1" lang="zh-CN" altLang="en-US" dirty="0"/>
              <a:t>、</a:t>
            </a:r>
            <a:r>
              <a:rPr kumimoji="1" lang="en-US" altLang="zh-CN" dirty="0"/>
              <a:t>hex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dec</a:t>
            </a:r>
            <a:r>
              <a:rPr kumimoji="1" lang="zh-CN" altLang="en-US" dirty="0"/>
              <a:t>实现方式和</a:t>
            </a:r>
            <a:r>
              <a:rPr kumimoji="1" lang="en-US" altLang="zh-CN" dirty="0" err="1"/>
              <a:t>endl</a:t>
            </a:r>
            <a:r>
              <a:rPr kumimoji="1" lang="zh-CN" altLang="en-US" dirty="0"/>
              <a:t>一样，这是标准中定义的。</a:t>
            </a:r>
            <a:endParaRPr kumimoji="1"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/>
              <a:t>但有一些流操纵算子在规范里没有规定实现方式，不同的编译器实现可能不同，比如</a:t>
            </a:r>
            <a:r>
              <a:rPr kumimoji="1" lang="en-US" altLang="zh-CN" dirty="0" err="1"/>
              <a:t>setprecision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setw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setfill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/>
              <a:t>所以很难讲一共有多少种实现方式。但是按道理来讲，在同一编译器内，应该就是两种：</a:t>
            </a:r>
            <a:endParaRPr kumimoji="1"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/>
              <a:t>一种是不带参数的（以</a:t>
            </a:r>
            <a:r>
              <a:rPr kumimoji="1" lang="en-US" altLang="zh-CN" dirty="0" err="1"/>
              <a:t>endl</a:t>
            </a:r>
            <a:r>
              <a:rPr kumimoji="1" lang="zh-CN" altLang="en-US" dirty="0"/>
              <a:t>为代表，规范有定义）；一种是带参数的（以</a:t>
            </a:r>
            <a:r>
              <a:rPr kumimoji="1" lang="en-US" altLang="zh-CN" dirty="0" err="1"/>
              <a:t>setprecision</a:t>
            </a:r>
            <a:r>
              <a:rPr kumimoji="1" lang="zh-CN" altLang="en-US" dirty="0"/>
              <a:t>为代表，规范没有定义，不同编译器实现不同）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函数指针作为参数</a:t>
            </a:r>
            <a:endParaRPr kumimoji="1" lang="en-US" altLang="zh-CN" dirty="0"/>
          </a:p>
          <a:p>
            <a:r>
              <a:rPr kumimoji="1" lang="en-US" altLang="zh-CN" dirty="0"/>
              <a:t>https://zh.wikipedia.org/wiki/%E5%87%BD%E6%95%B0%E6%8C%87%E9%92%88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max</a:t>
            </a:r>
            <a:r>
              <a:rPr lang="en-US" altLang="zh-CN" dirty="0"/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lang="en-US" altLang="zh-CN" dirty="0"/>
              <a:t> x,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lang="en-US" altLang="zh-CN" dirty="0"/>
              <a:t> y) </a:t>
            </a:r>
          </a:p>
          <a:p>
            <a:r>
              <a:rPr lang="en-US" altLang="zh-CN" dirty="0"/>
              <a:t>{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return</a:t>
            </a:r>
            <a:r>
              <a:rPr lang="en-US" altLang="zh-CN" dirty="0"/>
              <a:t> x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&gt;</a:t>
            </a:r>
            <a:r>
              <a:rPr lang="en-US" altLang="zh-CN" dirty="0"/>
              <a:t> y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?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</a:t>
            </a:r>
            <a:r>
              <a:rPr lang="en-US" altLang="zh-CN" dirty="0"/>
              <a:t> : y; } </a:t>
            </a:r>
          </a:p>
          <a:p>
            <a:endParaRPr lang="en-US" altLang="zh-CN" dirty="0"/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main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void</a:t>
            </a:r>
            <a:r>
              <a:rPr lang="en-US" altLang="zh-CN" dirty="0"/>
              <a:t>) </a:t>
            </a:r>
          </a:p>
          <a:p>
            <a:r>
              <a:rPr lang="en-US" altLang="zh-CN" dirty="0"/>
              <a:t>{ 	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/* p </a:t>
            </a:r>
            <a:r>
              <a:rPr lang="zh-CN" altLang="en-US" sz="1200" i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是函数指针 *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lang="en-US" altLang="zh-CN" dirty="0"/>
              <a:t> 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*</a:t>
            </a:r>
            <a:r>
              <a:rPr lang="en-US" altLang="zh-CN" dirty="0"/>
              <a:t> p)(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lang="en-US" altLang="zh-CN" dirty="0"/>
              <a:t>,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lang="en-US" altLang="zh-CN" dirty="0"/>
              <a:t>)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&amp;</a:t>
            </a:r>
            <a:r>
              <a:rPr lang="en-US" altLang="zh-CN" dirty="0"/>
              <a:t> max;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// &amp;</a:t>
            </a:r>
            <a:r>
              <a:rPr lang="zh-CN" altLang="en-US" sz="1200" i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可以省略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lang="en-US" altLang="zh-CN" dirty="0"/>
              <a:t> a, b, c, d; 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"please input 3 numbers:"</a:t>
            </a:r>
            <a:r>
              <a:rPr lang="en-US" altLang="zh-CN" dirty="0"/>
              <a:t>); 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scanf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"%d %d %d"</a:t>
            </a:r>
            <a:r>
              <a:rPr lang="en-US" altLang="zh-CN" dirty="0"/>
              <a:t>,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&amp;</a:t>
            </a:r>
            <a:r>
              <a:rPr lang="en-US" altLang="zh-CN" dirty="0"/>
              <a:t> a,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&amp;</a:t>
            </a:r>
            <a:r>
              <a:rPr lang="en-US" altLang="zh-CN" dirty="0"/>
              <a:t> b,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&amp;</a:t>
            </a:r>
            <a:r>
              <a:rPr lang="en-US" altLang="zh-CN" dirty="0"/>
              <a:t> c);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/* </a:t>
            </a:r>
            <a:r>
              <a:rPr lang="zh-CN" altLang="en-US" sz="1200" i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与直接调用函数等价，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 = max(max(a, b), c) */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	d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</a:t>
            </a:r>
            <a:r>
              <a:rPr lang="en-US" altLang="zh-CN" dirty="0"/>
              <a:t> p(p(a, b), c); 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"the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maxumum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number is: %d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\n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"</a:t>
            </a:r>
            <a:r>
              <a:rPr lang="en-US" altLang="zh-CN" dirty="0"/>
              <a:t>, d); </a:t>
            </a: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return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lang="en-US" altLang="zh-CN" dirty="0"/>
              <a:t>; </a:t>
            </a:r>
          </a:p>
          <a:p>
            <a:r>
              <a:rPr lang="en-US" altLang="zh-CN" dirty="0"/>
              <a:t>}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75CB7-C50A-49C3-BF10-448E10BBECB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DFA39-F49E-4E32-9F7F-DC3B6C5436D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70E48-0FCB-4A72-B125-9E5A77787C5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628800"/>
            <a:ext cx="8047806" cy="4749029"/>
          </a:xfrm>
        </p:spPr>
        <p:txBody>
          <a:bodyPr/>
          <a:lstStyle>
            <a:lvl1pPr marL="228600" indent="-228600">
              <a:buSzPct val="75000"/>
              <a:buFont typeface="Wingdings" panose="05000000000000000000" pitchFamily="2" charset="2"/>
              <a:buChar char="n"/>
              <a:defRPr b="1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1pPr>
            <a:lvl2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2pPr>
            <a:lvl3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3pPr>
            <a:lvl4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4pPr>
            <a:lvl5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264" y="6377830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7BE51-03DD-4CCA-8227-D775462981B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36992-6990-409A-985D-C59BD1CB152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EA948-DC3E-4FC8-BEDF-6D0D5F7E4CB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87F4C-F228-4387-9ECA-2FC048F220F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AB157-5D5D-45D8-AA5F-3FBCA9A54B3E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3BD7-260C-4BC9-9C17-940D7F59C4D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6C39-29C4-400B-8A62-388FF04E56D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6EBAE-B12E-4D6F-8E93-26479E22C41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20A63EA-D302-4CF6-848F-ACE1D644E656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ihuang@tsinghua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oai.cs.tsinghua.edu.cn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image" Target="../media/image1.tmp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slideLayout" Target="../slideLayouts/slideLayout7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ostream/ostream/operator%3c%3c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tags" Target="../tags/tag40.xml"/><Relationship Id="rId18" Type="http://schemas.openxmlformats.org/officeDocument/2006/relationships/tags" Target="../tags/tag45.xml"/><Relationship Id="rId26" Type="http://schemas.openxmlformats.org/officeDocument/2006/relationships/tags" Target="../tags/tag53.xml"/><Relationship Id="rId3" Type="http://schemas.openxmlformats.org/officeDocument/2006/relationships/tags" Target="../tags/tag30.xml"/><Relationship Id="rId21" Type="http://schemas.openxmlformats.org/officeDocument/2006/relationships/tags" Target="../tags/tag48.xml"/><Relationship Id="rId7" Type="http://schemas.openxmlformats.org/officeDocument/2006/relationships/tags" Target="../tags/tag34.xml"/><Relationship Id="rId12" Type="http://schemas.openxmlformats.org/officeDocument/2006/relationships/tags" Target="../tags/tag39.xml"/><Relationship Id="rId17" Type="http://schemas.openxmlformats.org/officeDocument/2006/relationships/tags" Target="../tags/tag44.xml"/><Relationship Id="rId25" Type="http://schemas.openxmlformats.org/officeDocument/2006/relationships/tags" Target="../tags/tag52.xml"/><Relationship Id="rId2" Type="http://schemas.openxmlformats.org/officeDocument/2006/relationships/tags" Target="../tags/tag29.xml"/><Relationship Id="rId16" Type="http://schemas.openxmlformats.org/officeDocument/2006/relationships/tags" Target="../tags/tag43.xml"/><Relationship Id="rId20" Type="http://schemas.openxmlformats.org/officeDocument/2006/relationships/tags" Target="../tags/tag47.xml"/><Relationship Id="rId29" Type="http://schemas.openxmlformats.org/officeDocument/2006/relationships/image" Target="../media/image1.tmp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24" Type="http://schemas.openxmlformats.org/officeDocument/2006/relationships/tags" Target="../tags/tag51.xml"/><Relationship Id="rId5" Type="http://schemas.openxmlformats.org/officeDocument/2006/relationships/tags" Target="../tags/tag32.xml"/><Relationship Id="rId15" Type="http://schemas.openxmlformats.org/officeDocument/2006/relationships/tags" Target="../tags/tag42.xml"/><Relationship Id="rId23" Type="http://schemas.openxmlformats.org/officeDocument/2006/relationships/tags" Target="../tags/tag50.xml"/><Relationship Id="rId28" Type="http://schemas.openxmlformats.org/officeDocument/2006/relationships/slideLayout" Target="../slideLayouts/slideLayout7.xml"/><Relationship Id="rId10" Type="http://schemas.openxmlformats.org/officeDocument/2006/relationships/tags" Target="../tags/tag37.xml"/><Relationship Id="rId19" Type="http://schemas.openxmlformats.org/officeDocument/2006/relationships/tags" Target="../tags/tag46.xml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tags" Target="../tags/tag41.xml"/><Relationship Id="rId22" Type="http://schemas.openxmlformats.org/officeDocument/2006/relationships/tags" Target="../tags/tag49.xml"/><Relationship Id="rId27" Type="http://schemas.openxmlformats.org/officeDocument/2006/relationships/tags" Target="../tags/tag5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ios/ios/setstate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tags" Target="../tags/tag67.xml"/><Relationship Id="rId18" Type="http://schemas.openxmlformats.org/officeDocument/2006/relationships/tags" Target="../tags/tag72.xml"/><Relationship Id="rId26" Type="http://schemas.openxmlformats.org/officeDocument/2006/relationships/tags" Target="../tags/tag80.xml"/><Relationship Id="rId3" Type="http://schemas.openxmlformats.org/officeDocument/2006/relationships/tags" Target="../tags/tag57.xml"/><Relationship Id="rId21" Type="http://schemas.openxmlformats.org/officeDocument/2006/relationships/tags" Target="../tags/tag75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17" Type="http://schemas.openxmlformats.org/officeDocument/2006/relationships/tags" Target="../tags/tag71.xml"/><Relationship Id="rId25" Type="http://schemas.openxmlformats.org/officeDocument/2006/relationships/tags" Target="../tags/tag79.xml"/><Relationship Id="rId2" Type="http://schemas.openxmlformats.org/officeDocument/2006/relationships/tags" Target="../tags/tag56.xml"/><Relationship Id="rId16" Type="http://schemas.openxmlformats.org/officeDocument/2006/relationships/tags" Target="../tags/tag70.xml"/><Relationship Id="rId20" Type="http://schemas.openxmlformats.org/officeDocument/2006/relationships/tags" Target="../tags/tag74.xml"/><Relationship Id="rId29" Type="http://schemas.openxmlformats.org/officeDocument/2006/relationships/image" Target="../media/image1.tmp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24" Type="http://schemas.openxmlformats.org/officeDocument/2006/relationships/tags" Target="../tags/tag78.xml"/><Relationship Id="rId5" Type="http://schemas.openxmlformats.org/officeDocument/2006/relationships/tags" Target="../tags/tag59.xml"/><Relationship Id="rId15" Type="http://schemas.openxmlformats.org/officeDocument/2006/relationships/tags" Target="../tags/tag69.xml"/><Relationship Id="rId23" Type="http://schemas.openxmlformats.org/officeDocument/2006/relationships/tags" Target="../tags/tag77.xml"/><Relationship Id="rId28" Type="http://schemas.openxmlformats.org/officeDocument/2006/relationships/slideLayout" Target="../slideLayouts/slideLayout7.xml"/><Relationship Id="rId10" Type="http://schemas.openxmlformats.org/officeDocument/2006/relationships/tags" Target="../tags/tag64.xml"/><Relationship Id="rId19" Type="http://schemas.openxmlformats.org/officeDocument/2006/relationships/tags" Target="../tags/tag73.xml"/><Relationship Id="rId4" Type="http://schemas.openxmlformats.org/officeDocument/2006/relationships/tags" Target="../tags/tag58.xml"/><Relationship Id="rId9" Type="http://schemas.openxmlformats.org/officeDocument/2006/relationships/tags" Target="../tags/tag63.xml"/><Relationship Id="rId14" Type="http://schemas.openxmlformats.org/officeDocument/2006/relationships/tags" Target="../tags/tag68.xml"/><Relationship Id="rId22" Type="http://schemas.openxmlformats.org/officeDocument/2006/relationships/tags" Target="../tags/tag76.xml"/><Relationship Id="rId27" Type="http://schemas.openxmlformats.org/officeDocument/2006/relationships/tags" Target="../tags/tag8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3088" y="1340768"/>
            <a:ext cx="8062912" cy="2952328"/>
          </a:xfrm>
        </p:spPr>
        <p:txBody>
          <a:bodyPr rtlCol="0" anchor="ctr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 b="1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>
                <a:solidFill>
                  <a:srgbClr val="0066CC"/>
                </a:solidFill>
              </a:rPr>
              <a:t>和字符串处理</a:t>
            </a:r>
            <a:b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rgbClr val="0066CC"/>
                </a:solidFill>
              </a:rPr>
              <a:t>（</a:t>
            </a:r>
            <a:r>
              <a:rPr lang="en-US" altLang="zh-CN" dirty="0">
                <a:solidFill>
                  <a:srgbClr val="0066CC"/>
                </a:solidFill>
              </a:rPr>
              <a:t>OOP</a:t>
            </a:r>
            <a:r>
              <a:rPr lang="zh-CN" altLang="en-US" dirty="0">
                <a:solidFill>
                  <a:srgbClr val="0066CC"/>
                </a:solidFill>
              </a:rPr>
              <a:t>）</a:t>
            </a:r>
            <a:endParaRPr lang="zh-CN" altLang="en-US" b="1" dirty="0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404144" y="4509120"/>
            <a:ext cx="6400800" cy="504056"/>
          </a:xfrm>
        </p:spPr>
        <p:txBody>
          <a:bodyPr/>
          <a:lstStyle/>
          <a:p>
            <a:r>
              <a:rPr lang="zh-CN" altLang="en-US" sz="3600" b="1" dirty="0"/>
              <a:t>黄民烈</a:t>
            </a:r>
            <a:r>
              <a:rPr lang="zh-CN" altLang="en-US" sz="2800" b="1" dirty="0"/>
              <a:t> </a:t>
            </a:r>
            <a:endParaRPr lang="en-US" altLang="zh-CN" sz="2800" b="1" dirty="0"/>
          </a:p>
          <a:p>
            <a:r>
              <a:rPr lang="en-US" altLang="zh-CN" sz="2800" b="1" dirty="0">
                <a:hlinkClick r:id="rId3"/>
              </a:rPr>
              <a:t>aihuang@tsinghua.edu.cn</a:t>
            </a:r>
            <a:endParaRPr lang="en-US" altLang="zh-CN" sz="2800" b="1" dirty="0"/>
          </a:p>
          <a:p>
            <a:r>
              <a:rPr lang="en-US" altLang="zh-CN" sz="2800" b="1" dirty="0">
                <a:hlinkClick r:id="rId4"/>
              </a:rPr>
              <a:t>http://coai.cs.tsinghua.edu.cn/</a:t>
            </a:r>
            <a:r>
              <a:rPr lang="zh-CN" altLang="en-US" b="1" dirty="0"/>
              <a:t>课程团队：刘知远 姚海龙 黄民烈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类常用函数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442195"/>
            <a:ext cx="8280920" cy="4749029"/>
          </a:xfrm>
        </p:spPr>
        <p:txBody>
          <a:bodyPr/>
          <a:lstStyle/>
          <a:p>
            <a:r>
              <a:rPr lang="zh-CN" altLang="en-US" dirty="0"/>
              <a:t>数值类型字符串化</a:t>
            </a:r>
            <a:endParaRPr lang="en-US" altLang="zh-CN" dirty="0"/>
          </a:p>
          <a:p>
            <a:pPr lvl="1"/>
            <a:r>
              <a:rPr lang="en-US" altLang="zh-CN" sz="2000" dirty="0" err="1"/>
              <a:t>to_string</a:t>
            </a:r>
            <a:r>
              <a:rPr lang="en-US" altLang="zh-CN" sz="2000" dirty="0"/>
              <a:t>(1)			</a:t>
            </a:r>
            <a:r>
              <a:rPr lang="en-US" altLang="zh-CN" sz="2000" dirty="0">
                <a:solidFill>
                  <a:schemeClr val="accent1"/>
                </a:solidFill>
              </a:rPr>
              <a:t>//"1"</a:t>
            </a:r>
          </a:p>
          <a:p>
            <a:pPr lvl="1"/>
            <a:r>
              <a:rPr lang="en-US" altLang="zh-CN" sz="2000" dirty="0" err="1"/>
              <a:t>to_string</a:t>
            </a:r>
            <a:r>
              <a:rPr lang="en-US" altLang="zh-CN" sz="2000" dirty="0"/>
              <a:t>(3.14)		</a:t>
            </a:r>
            <a:r>
              <a:rPr lang="en-US" altLang="zh-CN" sz="2000" dirty="0">
                <a:solidFill>
                  <a:schemeClr val="accent1"/>
                </a:solidFill>
              </a:rPr>
              <a:t>//"3.14"</a:t>
            </a:r>
          </a:p>
          <a:p>
            <a:pPr lvl="1"/>
            <a:r>
              <a:rPr lang="en-US" altLang="zh-CN" sz="2000" dirty="0" err="1"/>
              <a:t>to_string</a:t>
            </a:r>
            <a:r>
              <a:rPr lang="en-US" altLang="zh-CN" sz="2000" dirty="0"/>
              <a:t>(3.1415926)		</a:t>
            </a:r>
            <a:r>
              <a:rPr lang="en-US" altLang="zh-CN" sz="2000" dirty="0">
                <a:solidFill>
                  <a:schemeClr val="accent1"/>
                </a:solidFill>
              </a:rPr>
              <a:t>//"3.141593" </a:t>
            </a:r>
            <a:r>
              <a:rPr lang="zh-CN" altLang="en-US" sz="2000" dirty="0">
                <a:solidFill>
                  <a:schemeClr val="accent1"/>
                </a:solidFill>
              </a:rPr>
              <a:t>注意精度损失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lvl="1"/>
            <a:r>
              <a:rPr lang="en-US" altLang="zh-CN" sz="2000" dirty="0" err="1"/>
              <a:t>to_string</a:t>
            </a:r>
            <a:r>
              <a:rPr lang="en-US" altLang="zh-CN" sz="2000" dirty="0"/>
              <a:t>(1+2+3)		</a:t>
            </a:r>
            <a:r>
              <a:rPr lang="en-US" altLang="zh-CN" sz="2000" dirty="0">
                <a:solidFill>
                  <a:schemeClr val="accent1"/>
                </a:solidFill>
              </a:rPr>
              <a:t>//"6"</a:t>
            </a:r>
          </a:p>
          <a:p>
            <a:pPr lvl="1"/>
            <a:endParaRPr lang="en-US" altLang="zh-CN" sz="1800" dirty="0"/>
          </a:p>
          <a:p>
            <a:r>
              <a:rPr lang="zh-CN" altLang="en-US" dirty="0"/>
              <a:t>字符串转数值类型</a:t>
            </a:r>
            <a:endParaRPr lang="en-US" altLang="zh-CN" dirty="0"/>
          </a:p>
          <a:p>
            <a:pPr lvl="1"/>
            <a:r>
              <a:rPr lang="en-US" altLang="zh-CN" sz="2000" dirty="0" err="1"/>
              <a:t>int</a:t>
            </a:r>
            <a:r>
              <a:rPr lang="en-US" altLang="zh-CN" sz="2000" dirty="0"/>
              <a:t> a = </a:t>
            </a:r>
            <a:r>
              <a:rPr lang="en-US" altLang="zh-CN" sz="2000" dirty="0" err="1"/>
              <a:t>s</a:t>
            </a:r>
            <a:r>
              <a:rPr lang="en-US" altLang="zh-CN" sz="2000" dirty="0" err="1">
                <a:solidFill>
                  <a:srgbClr val="FF0000"/>
                </a:solidFill>
              </a:rPr>
              <a:t>to</a:t>
            </a:r>
            <a:r>
              <a:rPr lang="en-US" altLang="zh-CN" sz="2000" dirty="0" err="1"/>
              <a:t>i</a:t>
            </a:r>
            <a:r>
              <a:rPr lang="en-US" altLang="zh-CN" sz="2000" dirty="0"/>
              <a:t>("2001")		  </a:t>
            </a:r>
            <a:r>
              <a:rPr lang="en-US" altLang="zh-CN" sz="2000" dirty="0">
                <a:solidFill>
                  <a:schemeClr val="accent1"/>
                </a:solidFill>
              </a:rPr>
              <a:t>//a=2001</a:t>
            </a:r>
          </a:p>
          <a:p>
            <a:pPr lvl="1"/>
            <a:r>
              <a:rPr lang="en-US" altLang="zh-CN" sz="2000" dirty="0"/>
              <a:t>std::string::</a:t>
            </a:r>
            <a:r>
              <a:rPr lang="en-US" altLang="zh-CN" sz="2000" dirty="0" err="1"/>
              <a:t>size_type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sz</a:t>
            </a:r>
            <a:r>
              <a:rPr lang="en-US" altLang="zh-CN" sz="2000" dirty="0"/>
              <a:t>;  </a:t>
            </a:r>
            <a:r>
              <a:rPr lang="en-US" altLang="zh-CN" sz="2000" dirty="0">
                <a:solidFill>
                  <a:schemeClr val="accent1"/>
                </a:solidFill>
              </a:rPr>
              <a:t>//</a:t>
            </a:r>
            <a:r>
              <a:rPr lang="zh-CN" altLang="en-US" sz="2000" dirty="0">
                <a:solidFill>
                  <a:schemeClr val="accent1"/>
                </a:solidFill>
              </a:rPr>
              <a:t>代表长度的类型 无符号整数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lvl="1"/>
            <a:r>
              <a:rPr lang="en-US" altLang="zh-CN" sz="2000" dirty="0"/>
              <a:t>int b = </a:t>
            </a:r>
            <a:r>
              <a:rPr lang="en-US" altLang="zh-CN" sz="2000" dirty="0" err="1"/>
              <a:t>s</a:t>
            </a:r>
            <a:r>
              <a:rPr lang="en-US" altLang="zh-CN" sz="2000" dirty="0" err="1">
                <a:solidFill>
                  <a:srgbClr val="FF0000"/>
                </a:solidFill>
              </a:rPr>
              <a:t>to</a:t>
            </a:r>
            <a:r>
              <a:rPr lang="en-US" altLang="zh-CN" sz="2000" dirty="0" err="1"/>
              <a:t>i</a:t>
            </a:r>
            <a:r>
              <a:rPr lang="en-US" altLang="zh-CN" sz="2000" dirty="0"/>
              <a:t>("50 cats", &amp;</a:t>
            </a:r>
            <a:r>
              <a:rPr lang="en-US" altLang="zh-CN" sz="2000" dirty="0" err="1"/>
              <a:t>sz</a:t>
            </a:r>
            <a:r>
              <a:rPr lang="en-US" altLang="zh-CN" sz="2000" dirty="0"/>
              <a:t>)  </a:t>
            </a:r>
            <a:r>
              <a:rPr lang="en-US" altLang="zh-CN" sz="2000" dirty="0">
                <a:solidFill>
                  <a:schemeClr val="accent1"/>
                </a:solidFill>
              </a:rPr>
              <a:t>//b=50 </a:t>
            </a:r>
            <a:r>
              <a:rPr lang="en-US" altLang="zh-CN" sz="2000" dirty="0" err="1">
                <a:solidFill>
                  <a:schemeClr val="accent1"/>
                </a:solidFill>
              </a:rPr>
              <a:t>sz</a:t>
            </a:r>
            <a:r>
              <a:rPr lang="en-US" altLang="zh-CN" sz="2000" dirty="0">
                <a:solidFill>
                  <a:schemeClr val="accent1"/>
                </a:solidFill>
              </a:rPr>
              <a:t>=2 </a:t>
            </a:r>
            <a:r>
              <a:rPr lang="zh-CN" altLang="en-US" sz="2000" dirty="0">
                <a:solidFill>
                  <a:schemeClr val="accent1"/>
                </a:solidFill>
              </a:rPr>
              <a:t>代表读入长度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int</a:t>
            </a:r>
            <a:r>
              <a:rPr lang="en-US" altLang="zh-CN" sz="2000" dirty="0"/>
              <a:t> c = </a:t>
            </a:r>
            <a:r>
              <a:rPr lang="en-US" altLang="zh-CN" sz="2000" dirty="0" err="1"/>
              <a:t>s</a:t>
            </a:r>
            <a:r>
              <a:rPr lang="en-US" altLang="zh-CN" sz="2000" dirty="0" err="1">
                <a:solidFill>
                  <a:srgbClr val="FF0000"/>
                </a:solidFill>
              </a:rPr>
              <a:t>to</a:t>
            </a:r>
            <a:r>
              <a:rPr lang="en-US" altLang="zh-CN" sz="2000" dirty="0" err="1"/>
              <a:t>i</a:t>
            </a:r>
            <a:r>
              <a:rPr lang="en-US" altLang="zh-CN" sz="2000" dirty="0"/>
              <a:t>("40c3", </a:t>
            </a:r>
            <a:r>
              <a:rPr lang="en-US" altLang="zh-CN" sz="2000" dirty="0" err="1"/>
              <a:t>nullptr</a:t>
            </a:r>
            <a:r>
              <a:rPr lang="en-US" altLang="zh-CN" sz="2000" dirty="0"/>
              <a:t>, 16) </a:t>
            </a:r>
            <a:r>
              <a:rPr lang="en-US" altLang="zh-CN" sz="2000" dirty="0">
                <a:solidFill>
                  <a:schemeClr val="accent1"/>
                </a:solidFill>
              </a:rPr>
              <a:t>//c=0x40c3 </a:t>
            </a:r>
            <a:r>
              <a:rPr lang="zh-CN" altLang="en-US" sz="1800" dirty="0">
                <a:solidFill>
                  <a:schemeClr val="accent1"/>
                </a:solidFill>
              </a:rPr>
              <a:t>十六进制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lvl="1"/>
            <a:r>
              <a:rPr lang="en-US" altLang="zh-CN" sz="2000" dirty="0" err="1"/>
              <a:t>int</a:t>
            </a:r>
            <a:r>
              <a:rPr lang="en-US" altLang="zh-CN" sz="2000" dirty="0"/>
              <a:t> d = </a:t>
            </a:r>
            <a:r>
              <a:rPr lang="en-US" altLang="zh-CN" sz="2000" dirty="0" err="1"/>
              <a:t>s</a:t>
            </a:r>
            <a:r>
              <a:rPr lang="en-US" altLang="zh-CN" sz="2000" dirty="0" err="1">
                <a:solidFill>
                  <a:srgbClr val="FF0000"/>
                </a:solidFill>
              </a:rPr>
              <a:t>to</a:t>
            </a:r>
            <a:r>
              <a:rPr lang="en-US" altLang="zh-CN" sz="2000" dirty="0" err="1"/>
              <a:t>i</a:t>
            </a:r>
            <a:r>
              <a:rPr lang="en-US" altLang="zh-CN" sz="2000" dirty="0"/>
              <a:t>("0x7f", </a:t>
            </a:r>
            <a:r>
              <a:rPr lang="en-US" altLang="zh-CN" sz="2000" dirty="0" err="1"/>
              <a:t>nullptr</a:t>
            </a:r>
            <a:r>
              <a:rPr lang="en-US" altLang="zh-CN" sz="2000" dirty="0"/>
              <a:t>, 0)  </a:t>
            </a:r>
            <a:r>
              <a:rPr lang="en-US" altLang="zh-CN" sz="2000" dirty="0">
                <a:solidFill>
                  <a:schemeClr val="accent1"/>
                </a:solidFill>
              </a:rPr>
              <a:t>//d=0x7f </a:t>
            </a:r>
            <a:r>
              <a:rPr lang="zh-CN" altLang="en-US" sz="1800" dirty="0">
                <a:solidFill>
                  <a:schemeClr val="accent1"/>
                </a:solidFill>
              </a:rPr>
              <a:t>自动检查进制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double e = </a:t>
            </a:r>
            <a:r>
              <a:rPr lang="en-US" altLang="zh-CN" sz="2000" dirty="0" err="1"/>
              <a:t>s</a:t>
            </a:r>
            <a:r>
              <a:rPr lang="en-US" altLang="zh-CN" sz="2000" dirty="0" err="1">
                <a:solidFill>
                  <a:srgbClr val="FF0000"/>
                </a:solidFill>
              </a:rPr>
              <a:t>to</a:t>
            </a:r>
            <a:r>
              <a:rPr lang="en-US" altLang="zh-CN" sz="2000" dirty="0" err="1"/>
              <a:t>d</a:t>
            </a:r>
            <a:r>
              <a:rPr lang="en-US" altLang="zh-CN" sz="2000" dirty="0"/>
              <a:t>("34.5")	  </a:t>
            </a:r>
            <a:r>
              <a:rPr lang="en-US" altLang="zh-CN" sz="2000" dirty="0">
                <a:solidFill>
                  <a:schemeClr val="accent1"/>
                </a:solidFill>
              </a:rPr>
              <a:t>//e=34.5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10</a:t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5CEC40-FD0E-44AC-9F32-A34A5733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11</a:t>
            </a:fld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40F3813-E0FF-46F1-ABBC-C242398DEBE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lvl="0"/>
            <a:r>
              <a: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 std::string 和 std::vector&lt;char&gt;定义的字符串 str，以下选项正确的是：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546A711-832B-47BC-9B49-3647E1CB7F4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 lvl="0"/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都可以使用 str.length();获得字符串长度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6ECA7B-4C40-4644-86E8-E9CB771882D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都可以使用 for(char c: str)遍历字符串中的所有字符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C29CD17-3ED2-46AE-83C3-3FD605E6BBC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都可以使用 cin&gt;&gt;str;从标准输入输入字符串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AFB868-07CB-402B-B768-C003B2E0B7C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都可以使用 str+="abc";向字符串尾部添加字符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7F66078-1408-4871-BA95-F876C65B185A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25D4638-A537-4DE1-B572-989C1BF717E9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AF84164-F4E5-40E2-A871-CA47526D8035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2D11E6E-944E-488B-913E-B4AF15761B79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A06E979-43AC-4549-8D7F-4CD359D1449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67BE1F1-5106-4DA4-84B8-632B715F38C3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35B4EF1-5975-46B2-9BA7-87228B98DF49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900" y="6219110"/>
            <a:ext cx="6692858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wrap="none" rtlCol="0" anchor="ctr">
            <a:spAutoFit/>
          </a:bodyPr>
          <a:lstStyle/>
          <a:p>
            <a:r>
              <a:rPr lang="zh-CN" altLang="en-US" sz="1200" b="1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b="1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b="1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  <a:endParaRPr lang="zh-CN" altLang="en-US" sz="1200" b="1" dirty="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0D3D13F-39D1-4CC0-A64C-9878E11A29F3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525000" y="1270000"/>
            <a:ext cx="3797130" cy="1938992"/>
          </a:xfrm>
          <a:prstGeom prst="rect">
            <a:avLst/>
          </a:prstGeom>
          <a:noFill/>
        </p:spPr>
        <p:txBody>
          <a:bodyPr vert="horz" wrap="none" rtlCol="0" anchor="t" anchorCtr="0"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 vector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只能使用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size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获得长度</a:t>
            </a:r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 vector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不能使用</a:t>
            </a:r>
            <a:r>
              <a:rPr lang="en-US" altLang="zh-CN" sz="2000" b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cin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直接输入</a:t>
            </a:r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整个序列</a:t>
            </a:r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 vector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不支持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+=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运算符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E975BE9-0D84-462D-8422-31DFB37B084C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4" name="RemarkBack">
              <a:extLst>
                <a:ext uri="{FF2B5EF4-FFF2-40B4-BE49-F238E27FC236}">
                  <a16:creationId xmlns:a16="http://schemas.microsoft.com/office/drawing/2014/main" id="{FB093B0B-0895-4E81-8B2C-31373614B56C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RemarkBlock">
              <a:extLst>
                <a:ext uri="{FF2B5EF4-FFF2-40B4-BE49-F238E27FC236}">
                  <a16:creationId xmlns:a16="http://schemas.microsoft.com/office/drawing/2014/main" id="{22DAED3A-8080-43AB-8C81-19D1171E3318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RemarkTitleText">
              <a:extLst>
                <a:ext uri="{FF2B5EF4-FFF2-40B4-BE49-F238E27FC236}">
                  <a16:creationId xmlns:a16="http://schemas.microsoft.com/office/drawing/2014/main" id="{D241786C-CCBC-484F-9C9D-48123DE6C0B4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b="1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  <a:endPara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E4CFC3A2-3B0D-4006-8584-AC153FEF0601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markBlock">
            <a:extLst>
              <a:ext uri="{FF2B5EF4-FFF2-40B4-BE49-F238E27FC236}">
                <a16:creationId xmlns:a16="http://schemas.microsoft.com/office/drawing/2014/main" id="{5D586208-0B9E-4510-9CD1-071F29E24E19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markTitleText">
            <a:extLst>
              <a:ext uri="{FF2B5EF4-FFF2-40B4-BE49-F238E27FC236}">
                <a16:creationId xmlns:a16="http://schemas.microsoft.com/office/drawing/2014/main" id="{9FC68CC1-8739-460B-BB42-7726B04293FB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FC56BA5-7553-475C-9086-CF8E60D564A3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>
              <a:extLst>
                <a:ext uri="{FF2B5EF4-FFF2-40B4-BE49-F238E27FC236}">
                  <a16:creationId xmlns:a16="http://schemas.microsoft.com/office/drawing/2014/main" id="{F134EF82-5B75-4B71-A685-C1C043804434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>
              <a:extLst>
                <a:ext uri="{FF2B5EF4-FFF2-40B4-BE49-F238E27FC236}">
                  <a16:creationId xmlns:a16="http://schemas.microsoft.com/office/drawing/2014/main" id="{51D1E002-6AF9-4B98-87A6-13D518B2C5E6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>
              <a:extLst>
                <a:ext uri="{FF2B5EF4-FFF2-40B4-BE49-F238E27FC236}">
                  <a16:creationId xmlns:a16="http://schemas.microsoft.com/office/drawing/2014/main" id="{9C7545A1-D7E9-450F-8F3E-0FBD15002188}"/>
                </a:ext>
              </a:extLst>
            </p:cNvPr>
            <p:cNvSpPr txBox="1"/>
            <p:nvPr>
              <p:custDataLst>
                <p:tags r:id="rId2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b="1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20" name="TipText">
              <a:extLst>
                <a:ext uri="{FF2B5EF4-FFF2-40B4-BE49-F238E27FC236}">
                  <a16:creationId xmlns:a16="http://schemas.microsoft.com/office/drawing/2014/main" id="{FDBB5951-97DD-4E1D-8116-97BF65786A94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b="1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b="1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b="1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7416CEEE-1CD0-467C-A78D-11248EDB9342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8696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3568" y="2564904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altLang="zh-CN" sz="5400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ios</a:t>
            </a:r>
            <a:r>
              <a:rPr lang="en-US" altLang="zh-CN" sz="5400" b="1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tream</a:t>
            </a:r>
            <a:br>
              <a:rPr lang="en-US" altLang="zh-CN" sz="5400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5400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输入输出流</a:t>
            </a:r>
            <a:endParaRPr lang="en-US" altLang="zh-CN" sz="5400" b="1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D092EB-5C25-4AA2-B2CD-B9A2BCD4DB8F}" type="slidenum"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  <a:t>12</a:t>
            </a:fld>
            <a:endParaRPr lang="en-US" altLang="zh-CN" sz="14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回忆：重载输出流运算符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ostream</a:t>
            </a:r>
            <a:r>
              <a:rPr lang="zh-CN" altLang="en-US" dirty="0"/>
              <a:t>到底是什么？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13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339593" y="1484784"/>
            <a:ext cx="868058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cout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&lt;&lt;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str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&lt;&lt;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cin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&gt;&gt;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</a:p>
          <a:p>
            <a:endParaRPr lang="pl-PL" altLang="zh-CN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pl-PL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l-PL" altLang="zh-CN" sz="2400" b="1" dirty="0">
                <a:solidFill>
                  <a:srgbClr val="B40062"/>
                </a:solidFill>
                <a:latin typeface="Consolas" panose="020B0609020204030204" pitchFamily="49" charset="0"/>
              </a:rPr>
              <a:t>operator</a:t>
            </a:r>
            <a:r>
              <a:rPr lang="pl-PL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&lt;&lt;(ostream&amp; out, </a:t>
            </a:r>
            <a:r>
              <a:rPr lang="pl-PL" altLang="zh-CN" sz="2400" b="1" dirty="0">
                <a:solidFill>
                  <a:srgbClr val="B40062"/>
                </a:solidFill>
                <a:latin typeface="Consolas" panose="020B0609020204030204" pitchFamily="49" charset="0"/>
              </a:rPr>
              <a:t>const</a:t>
            </a:r>
            <a:r>
              <a:rPr lang="pl-PL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Test&amp; src)</a:t>
            </a:r>
            <a:endParaRPr lang="en-US" altLang="zh-CN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l-PL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	out &lt;&lt; src.id &lt;&lt; endl;</a:t>
            </a:r>
          </a:p>
          <a:p>
            <a:r>
              <a:rPr lang="pl-PL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altLang="zh-CN" sz="2400" b="1" dirty="0">
                <a:solidFill>
                  <a:srgbClr val="B40062"/>
                </a:solidFill>
                <a:latin typeface="Consolas" panose="020B0609020204030204" pitchFamily="49" charset="0"/>
              </a:rPr>
              <a:t>return</a:t>
            </a:r>
            <a:r>
              <a:rPr lang="pl-PL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out;</a:t>
            </a:r>
          </a:p>
          <a:p>
            <a:r>
              <a:rPr lang="pl-PL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endParaRPr lang="zh-CN" altLang="en-US" sz="28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输入输出流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14</a:t>
            </a:fld>
            <a:endParaRPr lang="en-US" altLang="zh-CN"/>
          </a:p>
        </p:txBody>
      </p:sp>
      <p:grpSp>
        <p:nvGrpSpPr>
          <p:cNvPr id="90" name="组合 89"/>
          <p:cNvGrpSpPr/>
          <p:nvPr/>
        </p:nvGrpSpPr>
        <p:grpSpPr>
          <a:xfrm>
            <a:off x="914945" y="1960822"/>
            <a:ext cx="7314109" cy="3966371"/>
            <a:chOff x="914945" y="2119409"/>
            <a:chExt cx="7314109" cy="3966371"/>
          </a:xfrm>
        </p:grpSpPr>
        <p:grpSp>
          <p:nvGrpSpPr>
            <p:cNvPr id="10" name="组合 9"/>
            <p:cNvGrpSpPr/>
            <p:nvPr/>
          </p:nvGrpSpPr>
          <p:grpSpPr>
            <a:xfrm>
              <a:off x="914945" y="2132856"/>
              <a:ext cx="7314109" cy="3952924"/>
              <a:chOff x="1177030" y="2780928"/>
              <a:chExt cx="6733623" cy="2862131"/>
            </a:xfrm>
            <a:solidFill>
              <a:schemeClr val="bg1">
                <a:lumMod val="85000"/>
              </a:schemeClr>
            </a:solidFill>
          </p:grpSpPr>
          <p:sp>
            <p:nvSpPr>
              <p:cNvPr id="5" name="矩形 4"/>
              <p:cNvSpPr/>
              <p:nvPr/>
            </p:nvSpPr>
            <p:spPr>
              <a:xfrm>
                <a:off x="1177030" y="2780928"/>
                <a:ext cx="1512168" cy="18362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rgbClr val="3A53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177030" y="4752244"/>
                <a:ext cx="1512168" cy="89081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rgbClr val="3A53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917515" y="2780928"/>
                <a:ext cx="1512168" cy="28621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rgbClr val="3A53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658000" y="2780928"/>
                <a:ext cx="1512168" cy="28621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rgbClr val="3A53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6398485" y="2780928"/>
                <a:ext cx="1512168" cy="28621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rgbClr val="3A53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1004081" y="2840537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istream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000733" y="3964317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iostream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000292" y="5321613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ostream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800935" y="2596571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ifstream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910408" y="4629801"/>
              <a:ext cx="1432656" cy="432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cout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2910408" y="3430235"/>
              <a:ext cx="1432656" cy="432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cin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6692076" y="2996952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istringstream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4800628" y="3768633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fstream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6691769" y="4169014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stringstream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800935" y="5085184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ofstream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6692076" y="5485565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chemeClr val="tx1"/>
                  </a:solidFill>
                </a:rPr>
                <a:t>ostringstream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直接箭头连接符 72"/>
            <p:cNvCxnSpPr/>
            <p:nvPr/>
          </p:nvCxnSpPr>
          <p:spPr>
            <a:xfrm flipV="1">
              <a:off x="2433389" y="2935665"/>
              <a:ext cx="2367546" cy="61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/>
            <p:nvPr/>
          </p:nvCxnSpPr>
          <p:spPr>
            <a:xfrm>
              <a:off x="2433389" y="3104125"/>
              <a:ext cx="42738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 flipV="1">
              <a:off x="2435062" y="4088186"/>
              <a:ext cx="2367546" cy="61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>
              <a:off x="2435062" y="4256646"/>
              <a:ext cx="42738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/>
            <p:nvPr/>
          </p:nvCxnSpPr>
          <p:spPr>
            <a:xfrm>
              <a:off x="2433389" y="3272585"/>
              <a:ext cx="477019" cy="156415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 flipV="1">
              <a:off x="2432948" y="5087917"/>
              <a:ext cx="477460" cy="233697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 flipV="1">
              <a:off x="2433389" y="5465453"/>
              <a:ext cx="2367546" cy="61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>
              <a:off x="2433389" y="5633913"/>
              <a:ext cx="42738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84"/>
            <p:cNvSpPr txBox="1"/>
            <p:nvPr/>
          </p:nvSpPr>
          <p:spPr>
            <a:xfrm>
              <a:off x="4859974" y="2120955"/>
              <a:ext cx="12441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&lt;</a:t>
              </a:r>
              <a:r>
                <a:rPr lang="en-US" altLang="zh-CN" sz="2000" dirty="0" err="1"/>
                <a:t>fstream</a:t>
              </a:r>
              <a:r>
                <a:rPr lang="en-US" altLang="zh-CN" sz="2000" dirty="0"/>
                <a:t>&gt;</a:t>
              </a:r>
              <a:endParaRPr lang="zh-CN" altLang="en-US" sz="2000" dirty="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2945171" y="2119409"/>
              <a:ext cx="13630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&lt;iostream&gt;</a:t>
              </a:r>
              <a:endParaRPr lang="zh-CN" altLang="en-US" sz="2000" dirty="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6774666" y="2132855"/>
              <a:ext cx="12700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&lt;</a:t>
              </a:r>
              <a:r>
                <a:rPr lang="en-US" altLang="zh-CN" sz="2000" dirty="0" err="1"/>
                <a:t>sstream</a:t>
              </a:r>
              <a:r>
                <a:rPr lang="en-US" altLang="zh-CN" sz="2000" dirty="0"/>
                <a:t>&gt;</a:t>
              </a:r>
              <a:endParaRPr lang="zh-CN" altLang="en-US" sz="2000" dirty="0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108128" y="2119409"/>
              <a:ext cx="12283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&lt;</a:t>
              </a:r>
              <a:r>
                <a:rPr lang="en-US" altLang="zh-CN" sz="2000" dirty="0" err="1"/>
                <a:t>istream</a:t>
              </a:r>
              <a:r>
                <a:rPr lang="en-US" altLang="zh-CN" sz="2000" dirty="0"/>
                <a:t>&gt;</a:t>
              </a:r>
              <a:endParaRPr lang="zh-CN" altLang="en-US" sz="2000" dirty="0"/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1064775" y="5685670"/>
              <a:ext cx="13036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&lt;</a:t>
              </a:r>
              <a:r>
                <a:rPr lang="en-US" altLang="zh-CN" sz="2000" dirty="0" err="1"/>
                <a:t>ostream</a:t>
              </a:r>
              <a:r>
                <a:rPr lang="en-US" altLang="zh-CN" sz="2000" dirty="0"/>
                <a:t>&gt;</a:t>
              </a:r>
              <a:endParaRPr lang="zh-CN" altLang="en-US" sz="2000" dirty="0"/>
            </a:p>
          </p:txBody>
        </p:sp>
      </p:grpSp>
      <p:cxnSp>
        <p:nvCxnSpPr>
          <p:cNvPr id="92" name="直接箭头连接符 91"/>
          <p:cNvCxnSpPr>
            <a:stCxn id="11" idx="2"/>
            <a:endCxn id="33" idx="0"/>
          </p:cNvCxnSpPr>
          <p:nvPr/>
        </p:nvCxnSpPr>
        <p:spPr>
          <a:xfrm flipH="1">
            <a:off x="1717061" y="3113998"/>
            <a:ext cx="3348" cy="69173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48" idx="0"/>
            <a:endCxn id="33" idx="2"/>
          </p:cNvCxnSpPr>
          <p:nvPr/>
        </p:nvCxnSpPr>
        <p:spPr>
          <a:xfrm flipV="1">
            <a:off x="1716620" y="4237778"/>
            <a:ext cx="441" cy="92524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D5DDA4E-275D-493D-AAA3-480E271B5CB7}"/>
              </a:ext>
            </a:extLst>
          </p:cNvPr>
          <p:cNvSpPr txBox="1"/>
          <p:nvPr/>
        </p:nvSpPr>
        <p:spPr>
          <a:xfrm>
            <a:off x="4886014" y="139768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文件流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A7ACD5A-111E-4B74-B325-7F7E1F0F75EF}"/>
              </a:ext>
            </a:extLst>
          </p:cNvPr>
          <p:cNvSpPr txBox="1"/>
          <p:nvPr/>
        </p:nvSpPr>
        <p:spPr>
          <a:xfrm>
            <a:off x="6602943" y="139739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字符串流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5F400D9-BD05-439A-B68B-3B9260CF80A3}"/>
              </a:ext>
            </a:extLst>
          </p:cNvPr>
          <p:cNvSpPr txBox="1"/>
          <p:nvPr/>
        </p:nvSpPr>
        <p:spPr>
          <a:xfrm>
            <a:off x="2679304" y="141154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输入输出流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862C81F-C2D1-4250-B221-F36E49F4155D}"/>
              </a:ext>
            </a:extLst>
          </p:cNvPr>
          <p:cNvSpPr txBox="1"/>
          <p:nvPr/>
        </p:nvSpPr>
        <p:spPr>
          <a:xfrm>
            <a:off x="1054188" y="139739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输入流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4FC9AA1-9F52-42C0-ADEC-635D94968ACC}"/>
              </a:ext>
            </a:extLst>
          </p:cNvPr>
          <p:cNvSpPr txBox="1"/>
          <p:nvPr/>
        </p:nvSpPr>
        <p:spPr>
          <a:xfrm>
            <a:off x="1108128" y="595913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输出流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 err="1"/>
              <a:t>ostream</a:t>
            </a:r>
            <a:r>
              <a:rPr lang="zh-CN" altLang="en-US" dirty="0"/>
              <a:t>和</a:t>
            </a:r>
            <a:r>
              <a:rPr lang="en-US" altLang="zh-CN" dirty="0" err="1"/>
              <a:t>cout</a:t>
            </a:r>
            <a:r>
              <a:rPr lang="zh-CN" altLang="en-US" dirty="0"/>
              <a:t>开始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/>
              <a:t>ostream</a:t>
            </a:r>
            <a:r>
              <a:rPr lang="zh-CN" altLang="en-US" sz="2400" dirty="0"/>
              <a:t>即</a:t>
            </a:r>
            <a:r>
              <a:rPr lang="en-US" altLang="zh-CN" sz="2400" dirty="0"/>
              <a:t>output stream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是</a:t>
            </a:r>
            <a:r>
              <a:rPr lang="en-US" altLang="zh-CN" sz="2400" dirty="0"/>
              <a:t>STL</a:t>
            </a:r>
            <a:r>
              <a:rPr lang="zh-CN" altLang="en-US" sz="2400" dirty="0"/>
              <a:t>库中所有</a:t>
            </a:r>
            <a:r>
              <a:rPr lang="zh-CN" altLang="en-US" sz="2400" dirty="0">
                <a:solidFill>
                  <a:srgbClr val="FF0000"/>
                </a:solidFill>
              </a:rPr>
              <a:t>输出流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FF0000"/>
                </a:solidFill>
              </a:rPr>
              <a:t>基类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它重载了针对</a:t>
            </a:r>
            <a:r>
              <a:rPr lang="zh-CN" altLang="en-US" sz="2400" dirty="0">
                <a:solidFill>
                  <a:srgbClr val="FF0000"/>
                </a:solidFill>
              </a:rPr>
              <a:t>基础类型</a:t>
            </a:r>
            <a:r>
              <a:rPr lang="zh-CN" altLang="en-US" sz="2400" dirty="0"/>
              <a:t>的输出流运算符（</a:t>
            </a:r>
            <a:r>
              <a:rPr lang="en-US" altLang="zh-CN" sz="2400" dirty="0">
                <a:solidFill>
                  <a:srgbClr val="FF0000"/>
                </a:solidFill>
              </a:rPr>
              <a:t>&lt;&lt;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接受不同类型的数据，再调用系统函数进行输出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3A536D"/>
                </a:solidFill>
              </a:rPr>
              <a:t>统一</a:t>
            </a:r>
            <a:r>
              <a:rPr lang="zh-CN" altLang="en-US" sz="2400" dirty="0"/>
              <a:t>了输出</a:t>
            </a:r>
            <a:r>
              <a:rPr lang="zh-CN" altLang="en-US" sz="2400" dirty="0">
                <a:solidFill>
                  <a:srgbClr val="FF0000"/>
                </a:solidFill>
              </a:rPr>
              <a:t>接口</a:t>
            </a:r>
            <a:r>
              <a:rPr lang="zh-CN" altLang="en-US" sz="2400" dirty="0"/>
              <a:t>，改善了</a:t>
            </a:r>
            <a:r>
              <a:rPr lang="en-US" altLang="zh-CN" sz="2400" dirty="0"/>
              <a:t>C</a:t>
            </a:r>
            <a:r>
              <a:rPr lang="zh-CN" altLang="en-US" sz="2400" dirty="0"/>
              <a:t>中输出方式混乱的状况</a:t>
            </a:r>
            <a:endParaRPr lang="en-US" altLang="zh-CN" sz="2400" dirty="0"/>
          </a:p>
          <a:p>
            <a:pPr lvl="1"/>
            <a:r>
              <a:rPr lang="en-US" altLang="zh-CN" b="1" dirty="0" err="1">
                <a:solidFill>
                  <a:srgbClr val="003366"/>
                </a:solidFill>
              </a:rPr>
              <a:t>printf</a:t>
            </a:r>
            <a:r>
              <a:rPr lang="en-US" altLang="zh-CN" b="1" dirty="0">
                <a:solidFill>
                  <a:srgbClr val="003366"/>
                </a:solidFill>
              </a:rPr>
              <a:t>("%d</a:t>
            </a:r>
            <a:r>
              <a:rPr lang="zh-CN" altLang="en-US" b="1" dirty="0">
                <a:solidFill>
                  <a:srgbClr val="003366"/>
                </a:solidFill>
              </a:rPr>
              <a:t> </a:t>
            </a:r>
            <a:r>
              <a:rPr lang="en-US" altLang="zh-CN" b="1" dirty="0">
                <a:solidFill>
                  <a:srgbClr val="003366"/>
                </a:solidFill>
              </a:rPr>
              <a:t>%f</a:t>
            </a:r>
            <a:r>
              <a:rPr lang="zh-CN" altLang="en-US" b="1" dirty="0">
                <a:solidFill>
                  <a:srgbClr val="003366"/>
                </a:solidFill>
              </a:rPr>
              <a:t> </a:t>
            </a:r>
            <a:r>
              <a:rPr lang="en-US" altLang="zh-CN" b="1" dirty="0">
                <a:solidFill>
                  <a:srgbClr val="003366"/>
                </a:solidFill>
              </a:rPr>
              <a:t>%s", 1, 2.3, "hello");</a:t>
            </a:r>
          </a:p>
          <a:p>
            <a:pPr marL="0" indent="0">
              <a:buNone/>
            </a:pPr>
            <a:r>
              <a:rPr kumimoji="1" lang="en-US" altLang="zh-CN" sz="1600" dirty="0">
                <a:hlinkClick r:id="rId3"/>
              </a:rPr>
              <a:t>http://www.cplusplus.com/reference/ostream/ostream/operator%3C%3C/</a:t>
            </a:r>
            <a:r>
              <a:rPr kumimoji="1" lang="zh-CN" altLang="en-US" sz="1600" dirty="0"/>
              <a:t> </a:t>
            </a:r>
            <a:endParaRPr kumimoji="1" lang="en-US" altLang="zh-CN" sz="1600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sz="2400" dirty="0" err="1"/>
              <a:t>cout</a:t>
            </a:r>
            <a:r>
              <a:rPr lang="zh-CN" altLang="en-US" sz="2400" dirty="0"/>
              <a:t>是</a:t>
            </a:r>
            <a:r>
              <a:rPr lang="en-US" altLang="zh-CN" sz="2400" dirty="0"/>
              <a:t>STL</a:t>
            </a:r>
            <a:r>
              <a:rPr lang="zh-CN" altLang="en-US" sz="2400" dirty="0"/>
              <a:t>中内建的一个</a:t>
            </a:r>
            <a:r>
              <a:rPr lang="en-US" altLang="zh-CN" sz="2400" dirty="0" err="1"/>
              <a:t>ostream</a:t>
            </a:r>
            <a:r>
              <a:rPr lang="zh-CN" altLang="en-US" sz="2400" dirty="0"/>
              <a:t>对象</a:t>
            </a:r>
            <a:endParaRPr lang="en-US" altLang="zh-CN" sz="2400" dirty="0"/>
          </a:p>
          <a:p>
            <a:r>
              <a:rPr lang="zh-CN" altLang="en-US" sz="2400" dirty="0"/>
              <a:t>它会将数据送到</a:t>
            </a:r>
            <a:r>
              <a:rPr lang="zh-CN" altLang="en-US" sz="2400" dirty="0">
                <a:solidFill>
                  <a:srgbClr val="FF0000"/>
                </a:solidFill>
              </a:rPr>
              <a:t>标准输出流</a:t>
            </a:r>
            <a:r>
              <a:rPr lang="zh-CN" altLang="en-US" sz="2400" dirty="0"/>
              <a:t>（一般是屏幕）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15</a:t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实现自己的</a:t>
            </a:r>
            <a:r>
              <a:rPr lang="en-US" altLang="zh-CN" dirty="0" err="1"/>
              <a:t>ostream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22862" y="4057480"/>
            <a:ext cx="3096344" cy="99269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实现原理：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&lt;&lt;</a:t>
            </a:r>
            <a:r>
              <a:rPr lang="zh-CN" altLang="en-US" dirty="0"/>
              <a:t>运算符为</a:t>
            </a:r>
            <a:r>
              <a:rPr lang="zh-CN" altLang="en-US" dirty="0">
                <a:solidFill>
                  <a:srgbClr val="FF0000"/>
                </a:solidFill>
              </a:rPr>
              <a:t>左结合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16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94821" y="1124744"/>
            <a:ext cx="520527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class </a:t>
            </a:r>
            <a:r>
              <a:rPr lang="en-US" altLang="zh-CN" b="1" dirty="0" err="1">
                <a:latin typeface="Consolas" panose="020B0609020204030204" pitchFamily="49" charset="0"/>
              </a:rPr>
              <a:t>ostream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ostream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&amp; operator&lt;&lt;(char c)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	</a:t>
            </a:r>
            <a:r>
              <a:rPr lang="en-US" altLang="zh-CN" b="1" dirty="0" err="1">
                <a:latin typeface="Consolas" panose="020B0609020204030204" pitchFamily="49" charset="0"/>
              </a:rPr>
              <a:t>printf</a:t>
            </a:r>
            <a:r>
              <a:rPr lang="en-US" altLang="zh-CN" b="1" dirty="0">
                <a:latin typeface="Consolas" panose="020B0609020204030204" pitchFamily="49" charset="0"/>
              </a:rPr>
              <a:t>("%c", c);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	return *this;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ostream</a:t>
            </a:r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&amp; operator&lt;&lt;(</a:t>
            </a:r>
            <a:r>
              <a:rPr lang="en-US" altLang="zh-CN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 char* </a:t>
            </a:r>
            <a:r>
              <a:rPr lang="en-US" altLang="zh-CN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	</a:t>
            </a:r>
            <a:r>
              <a:rPr lang="en-US" altLang="zh-CN" b="1" dirty="0" err="1">
                <a:latin typeface="Consolas" panose="020B0609020204030204" pitchFamily="49" charset="0"/>
              </a:rPr>
              <a:t>printf</a:t>
            </a:r>
            <a:r>
              <a:rPr lang="en-US" altLang="zh-CN" b="1" dirty="0">
                <a:latin typeface="Consolas" panose="020B0609020204030204" pitchFamily="49" charset="0"/>
              </a:rPr>
              <a:t>("%s", </a:t>
            </a:r>
            <a:r>
              <a:rPr lang="en-US" altLang="zh-CN" b="1" dirty="0" err="1">
                <a:latin typeface="Consolas" panose="020B0609020204030204" pitchFamily="49" charset="0"/>
              </a:rPr>
              <a:t>str</a:t>
            </a:r>
            <a:r>
              <a:rPr lang="en-US" altLang="zh-CN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	return *this;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}</a:t>
            </a:r>
            <a:r>
              <a:rPr lang="en-US" altLang="zh-CN" b="1" dirty="0" err="1">
                <a:latin typeface="Consolas" panose="020B0609020204030204" pitchFamily="49" charset="0"/>
              </a:rPr>
              <a:t>cout</a:t>
            </a:r>
            <a:r>
              <a:rPr lang="en-US" altLang="zh-CN" b="1" dirty="0">
                <a:latin typeface="Consolas" panose="020B0609020204030204" pitchFamily="49" charset="0"/>
              </a:rPr>
              <a:t>;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6985" y="5212165"/>
            <a:ext cx="9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3A536D"/>
                </a:solidFill>
              </a:rPr>
              <a:t>先执行</a:t>
            </a:r>
            <a:r>
              <a:rPr lang="en-US" altLang="zh-CN" sz="2400" b="1" dirty="0" err="1">
                <a:solidFill>
                  <a:srgbClr val="3A536D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400" b="1" dirty="0">
                <a:solidFill>
                  <a:srgbClr val="3A536D"/>
                </a:solidFill>
                <a:latin typeface="Consolas" panose="020B0609020204030204" pitchFamily="49" charset="0"/>
              </a:rPr>
              <a:t> &lt;&lt; "hello" </a:t>
            </a:r>
            <a:r>
              <a:rPr lang="zh-CN" altLang="en-US" sz="2400" b="1" dirty="0">
                <a:solidFill>
                  <a:srgbClr val="3A536D"/>
                </a:solidFill>
              </a:rPr>
              <a:t>调用</a:t>
            </a:r>
            <a:r>
              <a:rPr lang="zh-CN" altLang="en-US" sz="2400" b="1" dirty="0">
                <a:solidFill>
                  <a:srgbClr val="00B050"/>
                </a:solidFill>
              </a:rPr>
              <a:t>第二个函数</a:t>
            </a:r>
            <a:r>
              <a:rPr lang="en-US" altLang="zh-CN" sz="2400" b="1" dirty="0">
                <a:solidFill>
                  <a:srgbClr val="00B050"/>
                </a:solidFill>
              </a:rPr>
              <a:t> </a:t>
            </a:r>
            <a:r>
              <a:rPr lang="zh-CN" altLang="en-US" sz="2400" b="1" dirty="0">
                <a:solidFill>
                  <a:srgbClr val="3A536D"/>
                </a:solidFill>
              </a:rPr>
              <a:t>返回</a:t>
            </a:r>
            <a:r>
              <a:rPr lang="en-US" altLang="zh-CN" sz="2400" b="1" dirty="0">
                <a:solidFill>
                  <a:schemeClr val="accent5"/>
                </a:solidFill>
              </a:rPr>
              <a:t>c1</a:t>
            </a:r>
            <a:r>
              <a:rPr lang="zh-CN" altLang="en-US" sz="2400" b="1" dirty="0">
                <a:solidFill>
                  <a:srgbClr val="3A536D"/>
                </a:solidFill>
              </a:rPr>
              <a:t>（</a:t>
            </a:r>
            <a:r>
              <a:rPr lang="en-US" altLang="zh-CN" sz="2400" b="1" dirty="0" err="1">
                <a:solidFill>
                  <a:srgbClr val="3A536D"/>
                </a:solidFill>
              </a:rPr>
              <a:t>cout</a:t>
            </a:r>
            <a:r>
              <a:rPr lang="zh-CN" altLang="en-US" sz="2400" b="1" dirty="0">
                <a:solidFill>
                  <a:srgbClr val="3A536D"/>
                </a:solidFill>
              </a:rPr>
              <a:t>的引用）</a:t>
            </a:r>
            <a:endParaRPr lang="en-US" altLang="zh-CN" sz="2400" b="1" dirty="0">
              <a:solidFill>
                <a:srgbClr val="3A536D"/>
              </a:solidFill>
            </a:endParaRPr>
          </a:p>
          <a:p>
            <a:r>
              <a:rPr lang="zh-CN" altLang="en-US" sz="2400" b="1" dirty="0">
                <a:solidFill>
                  <a:srgbClr val="3A536D"/>
                </a:solidFill>
              </a:rPr>
              <a:t>再执行</a:t>
            </a:r>
            <a:r>
              <a:rPr lang="en-US" altLang="zh-CN" sz="2400" b="1" dirty="0">
                <a:solidFill>
                  <a:schemeClr val="accent5"/>
                </a:solidFill>
                <a:latin typeface="Consolas" panose="020B0609020204030204" pitchFamily="49" charset="0"/>
              </a:rPr>
              <a:t>c1</a:t>
            </a:r>
            <a:r>
              <a:rPr lang="en-US" altLang="zh-CN" sz="2400" b="1" dirty="0">
                <a:solidFill>
                  <a:srgbClr val="3A536D"/>
                </a:solidFill>
                <a:latin typeface="Consolas" panose="020B0609020204030204" pitchFamily="49" charset="0"/>
              </a:rPr>
              <a:t> &lt;&lt; ' ' </a:t>
            </a:r>
            <a:r>
              <a:rPr lang="zh-CN" altLang="en-US" sz="2400" b="1" dirty="0">
                <a:solidFill>
                  <a:srgbClr val="3A536D"/>
                </a:solidFill>
              </a:rPr>
              <a:t>调用</a:t>
            </a:r>
            <a:r>
              <a:rPr lang="zh-CN" altLang="en-US" sz="2400" b="1" dirty="0">
                <a:solidFill>
                  <a:srgbClr val="FF0000"/>
                </a:solidFill>
              </a:rPr>
              <a:t>第一个函数 </a:t>
            </a:r>
            <a:r>
              <a:rPr lang="zh-CN" altLang="en-US" sz="2400" b="1" dirty="0">
                <a:solidFill>
                  <a:srgbClr val="3A536D"/>
                </a:solidFill>
              </a:rPr>
              <a:t>返回</a:t>
            </a:r>
            <a:r>
              <a:rPr lang="en-US" altLang="zh-CN" sz="2400" b="1" dirty="0">
                <a:solidFill>
                  <a:schemeClr val="accent5"/>
                </a:solidFill>
              </a:rPr>
              <a:t>c2</a:t>
            </a:r>
            <a:r>
              <a:rPr lang="en-US" altLang="zh-CN" sz="2400" b="1" dirty="0">
                <a:solidFill>
                  <a:srgbClr val="3A536D"/>
                </a:solidFill>
              </a:rPr>
              <a:t> (</a:t>
            </a:r>
            <a:r>
              <a:rPr lang="en-US" altLang="zh-CN" sz="2400" b="1" dirty="0" err="1">
                <a:solidFill>
                  <a:srgbClr val="3A536D"/>
                </a:solidFill>
              </a:rPr>
              <a:t>cout</a:t>
            </a:r>
            <a:r>
              <a:rPr lang="zh-CN" altLang="en-US" sz="2400" b="1" dirty="0">
                <a:solidFill>
                  <a:srgbClr val="3A536D"/>
                </a:solidFill>
              </a:rPr>
              <a:t>的引用）</a:t>
            </a:r>
            <a:endParaRPr lang="en-US" altLang="zh-CN" sz="2400" b="1" dirty="0">
              <a:solidFill>
                <a:srgbClr val="3A536D"/>
              </a:solidFill>
            </a:endParaRPr>
          </a:p>
          <a:p>
            <a:r>
              <a:rPr lang="zh-CN" altLang="en-US" sz="2400" b="1" dirty="0">
                <a:solidFill>
                  <a:srgbClr val="3A536D"/>
                </a:solidFill>
              </a:rPr>
              <a:t>最后执行</a:t>
            </a:r>
            <a:r>
              <a:rPr lang="en-US" altLang="zh-CN" sz="2400" b="1" dirty="0">
                <a:solidFill>
                  <a:schemeClr val="accent5"/>
                </a:solidFill>
                <a:latin typeface="Consolas" panose="020B0609020204030204" pitchFamily="49" charset="0"/>
              </a:rPr>
              <a:t>c2</a:t>
            </a:r>
            <a:r>
              <a:rPr lang="en-US" altLang="zh-CN" sz="2400" b="1" dirty="0">
                <a:solidFill>
                  <a:srgbClr val="3A536D"/>
                </a:solidFill>
                <a:latin typeface="Consolas" panose="020B0609020204030204" pitchFamily="49" charset="0"/>
              </a:rPr>
              <a:t> &lt;&lt; "world" </a:t>
            </a:r>
            <a:r>
              <a:rPr lang="zh-CN" altLang="en-US" sz="2400" b="1" dirty="0">
                <a:solidFill>
                  <a:srgbClr val="3A536D"/>
                </a:solidFill>
              </a:rPr>
              <a:t>调用</a:t>
            </a:r>
            <a:r>
              <a:rPr lang="zh-CN" altLang="en-US" sz="2400" b="1" dirty="0">
                <a:solidFill>
                  <a:srgbClr val="00B050"/>
                </a:solidFill>
              </a:rPr>
              <a:t>第二个函数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42186" y="1794797"/>
            <a:ext cx="367085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latin typeface="Consolas" panose="020B0609020204030204" pitchFamily="49" charset="0"/>
              </a:rPr>
              <a:t>cout</a:t>
            </a:r>
            <a:r>
              <a:rPr lang="en-US" altLang="zh-CN" b="1" dirty="0">
                <a:latin typeface="Consolas" panose="020B0609020204030204" pitchFamily="49" charset="0"/>
              </a:rPr>
              <a:t> &lt;&lt; "hello" &lt;&lt; ' '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	 &lt;&lt; "world";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}</a:t>
            </a:r>
            <a:endParaRPr lang="zh-CN" altLang="en-US" sz="2800" b="1" dirty="0">
              <a:latin typeface="Consolas" panose="020B0609020204030204" pitchFamily="49" charset="0"/>
            </a:endParaRPr>
          </a:p>
          <a:p>
            <a:endParaRPr lang="zh-CN" altLang="en-US" b="1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格式化输出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251381"/>
            <a:ext cx="8047806" cy="665452"/>
          </a:xfrm>
        </p:spPr>
        <p:txBody>
          <a:bodyPr/>
          <a:lstStyle/>
          <a:p>
            <a:r>
              <a:rPr lang="zh-CN" altLang="en-US" dirty="0"/>
              <a:t>如何格式化输出 </a:t>
            </a:r>
            <a:r>
              <a:rPr lang="en-US" altLang="zh-CN" dirty="0"/>
              <a:t>– #include</a:t>
            </a:r>
            <a:r>
              <a:rPr lang="zh-CN" altLang="en-US" dirty="0"/>
              <a:t> </a:t>
            </a:r>
            <a:r>
              <a:rPr lang="en-US" altLang="zh-CN" dirty="0"/>
              <a:t>&lt;</a:t>
            </a:r>
            <a:r>
              <a:rPr lang="en-US" altLang="zh-CN" dirty="0" err="1"/>
              <a:t>iomanip</a:t>
            </a:r>
            <a:r>
              <a:rPr lang="en-US" altLang="zh-CN" dirty="0"/>
              <a:t>&gt;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17</a:t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54510" y="1916833"/>
            <a:ext cx="77768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fixed</a:t>
            </a:r>
            <a:r>
              <a:rPr lang="en-US" altLang="zh-CN" sz="2000" b="1" dirty="0">
                <a:latin typeface="Consolas" panose="020B0609020204030204" pitchFamily="49" charset="0"/>
              </a:rPr>
              <a:t> &lt;&lt; 2018.0 &lt;&lt; " " &lt;&lt; 0.0001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				//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浮点数 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-&gt; 2018.000000 0.000100</a:t>
            </a: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scientific</a:t>
            </a:r>
            <a:r>
              <a:rPr lang="en-US" altLang="zh-CN" sz="2000" b="1" dirty="0">
                <a:latin typeface="Consolas" panose="020B0609020204030204" pitchFamily="49" charset="0"/>
              </a:rPr>
              <a:t> &lt;&lt; 2018.0 &lt;&lt; " " &lt;&lt; 0.0001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				//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科学计数法 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-&gt; 2.018000e+03 1.000000e-04</a:t>
            </a: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defaultfloat</a:t>
            </a:r>
            <a:r>
              <a:rPr lang="en-US" altLang="zh-CN" sz="2000" b="1" dirty="0">
                <a:latin typeface="Consolas" panose="020B0609020204030204" pitchFamily="49" charset="0"/>
              </a:rPr>
              <a:t>;  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还原默认输出格式</a:t>
            </a:r>
            <a:endParaRPr lang="en-US" altLang="zh-CN" sz="20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setprecision</a:t>
            </a:r>
            <a:r>
              <a:rPr lang="en-US" altLang="zh-CN" sz="2000" b="1" dirty="0">
                <a:latin typeface="Consolas" panose="020B0609020204030204" pitchFamily="49" charset="0"/>
              </a:rPr>
              <a:t>(2) &lt;&lt; 3.1415926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				//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输出精度设置为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2 -&gt; 3.2</a:t>
            </a: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oct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12 &lt;&lt; " " &lt;&lt;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hex</a:t>
            </a:r>
            <a:r>
              <a:rPr lang="en-US" altLang="zh-CN" sz="2000" b="1" dirty="0">
                <a:latin typeface="Consolas" panose="020B0609020204030204" pitchFamily="49" charset="0"/>
              </a:rPr>
              <a:t> &lt;&lt; 12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				//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八进制输出 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-&gt; 14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  十六进制输出 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-&gt; c</a:t>
            </a: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dec</a:t>
            </a:r>
            <a:r>
              <a:rPr lang="en-US" altLang="zh-CN" sz="2000" b="1" dirty="0">
                <a:latin typeface="Consolas" panose="020B0609020204030204" pitchFamily="49" charset="0"/>
              </a:rPr>
              <a:t>;	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还原十进制</a:t>
            </a:r>
            <a:endParaRPr lang="en-US" altLang="zh-CN" sz="20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setw</a:t>
            </a:r>
            <a:r>
              <a:rPr lang="en-US" altLang="zh-CN" sz="2000" b="1" dirty="0">
                <a:latin typeface="Consolas" panose="020B0609020204030204" pitchFamily="49" charset="0"/>
              </a:rPr>
              <a:t>(3) &lt;&lt;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setfill</a:t>
            </a:r>
            <a:r>
              <a:rPr lang="en-US" altLang="zh-CN" sz="2000" b="1" dirty="0">
                <a:latin typeface="Consolas" panose="020B0609020204030204" pitchFamily="49" charset="0"/>
              </a:rPr>
              <a:t>('*') &lt;&lt; 5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				//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设置对齐长度为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3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，对齐字符为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* -&gt; **5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格式化输出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1"/>
            <a:ext cx="8047806" cy="2664296"/>
          </a:xfrm>
        </p:spPr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 err="1"/>
              <a:t>setprecision</a:t>
            </a:r>
            <a:r>
              <a:rPr lang="zh-CN" altLang="en-US" dirty="0"/>
              <a:t>为例</a:t>
            </a:r>
            <a:endParaRPr lang="en-US" altLang="zh-CN" dirty="0"/>
          </a:p>
          <a:p>
            <a:pPr lvl="1"/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setprecision</a:t>
            </a:r>
            <a:r>
              <a:rPr lang="en-US" altLang="zh-CN" dirty="0"/>
              <a:t>(2)</a:t>
            </a:r>
            <a:r>
              <a:rPr lang="ja-JP" altLang="en-US" dirty="0"/>
              <a:t> </a:t>
            </a:r>
            <a:r>
              <a:rPr lang="en-US" altLang="ja-JP" dirty="0"/>
              <a:t>&lt;&lt;</a:t>
            </a:r>
            <a:r>
              <a:rPr lang="ja-JP" altLang="en-US" dirty="0"/>
              <a:t> </a:t>
            </a:r>
            <a:r>
              <a:rPr lang="en-US" altLang="ja-JP" dirty="0"/>
              <a:t>1.05 &lt;&lt; </a:t>
            </a:r>
            <a:r>
              <a:rPr lang="en-US" altLang="ja-JP" dirty="0" err="1"/>
              <a:t>endl</a:t>
            </a:r>
            <a:r>
              <a:rPr lang="en-US" altLang="ja-JP" dirty="0"/>
              <a:t>;</a:t>
            </a:r>
          </a:p>
          <a:p>
            <a:pPr lvl="1"/>
            <a:r>
              <a:rPr lang="zh-CN" altLang="en-US" dirty="0"/>
              <a:t>保留</a:t>
            </a:r>
            <a:r>
              <a:rPr lang="en-US" altLang="zh-CN" dirty="0"/>
              <a:t>2</a:t>
            </a:r>
            <a:r>
              <a:rPr lang="zh-CN" altLang="en-US" dirty="0"/>
              <a:t>位精度，输出</a:t>
            </a:r>
            <a:r>
              <a:rPr lang="en-US" altLang="zh-CN" dirty="0"/>
              <a:t>1.1</a:t>
            </a:r>
          </a:p>
          <a:p>
            <a:r>
              <a:rPr lang="zh-CN" altLang="en-US" dirty="0"/>
              <a:t>如何实现？</a:t>
            </a:r>
            <a:endParaRPr lang="en-US" altLang="zh-CN" dirty="0"/>
          </a:p>
          <a:p>
            <a:pPr lvl="1"/>
            <a:r>
              <a:rPr lang="en-US" altLang="zh-CN" dirty="0"/>
              <a:t>C++</a:t>
            </a:r>
            <a:r>
              <a:rPr lang="zh-CN" altLang="en-US" dirty="0"/>
              <a:t>标准中未定义，不同编译器有自己的实现方式</a:t>
            </a:r>
            <a:endParaRPr lang="en-US" altLang="zh-CN" dirty="0"/>
          </a:p>
          <a:p>
            <a:pPr lvl="1"/>
            <a:r>
              <a:rPr lang="zh-CN" altLang="en-US" dirty="0"/>
              <a:t>一种实现方式的示例</a:t>
            </a:r>
            <a:endParaRPr lang="en-US" altLang="zh-CN" dirty="0"/>
          </a:p>
          <a:p>
            <a:pPr lvl="1"/>
            <a:endParaRPr lang="en-US" altLang="ja-JP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18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763688" y="4123997"/>
            <a:ext cx="662473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class 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setprecision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private: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precision</a:t>
            </a:r>
            <a:r>
              <a:rPr lang="en-US" altLang="zh-CN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latin typeface="Consolas" panose="020B0609020204030204" pitchFamily="49" charset="0"/>
              </a:rPr>
              <a:t>setprecision</a:t>
            </a:r>
            <a:r>
              <a:rPr lang="en-US" altLang="zh-CN" b="1" dirty="0"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latin typeface="Consolas" panose="020B0609020204030204" pitchFamily="49" charset="0"/>
              </a:rPr>
              <a:t> p) : precision(p) {}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friend class 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ostream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000" b="1" dirty="0">
                <a:solidFill>
                  <a:srgbClr val="008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// </a:t>
            </a:r>
            <a:r>
              <a:rPr lang="en-US" altLang="zh-CN" sz="2000" b="1" dirty="0" err="1">
                <a:solidFill>
                  <a:srgbClr val="008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setprecision</a:t>
            </a:r>
            <a:r>
              <a:rPr lang="en-US" altLang="zh-CN" sz="2000" b="1" dirty="0">
                <a:solidFill>
                  <a:srgbClr val="008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(2)</a:t>
            </a:r>
            <a:r>
              <a:rPr lang="zh-CN" altLang="en-US" sz="2000" b="1" dirty="0">
                <a:solidFill>
                  <a:srgbClr val="008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 是一个类的对象</a:t>
            </a:r>
            <a:endParaRPr lang="zh-CN" altLang="en-US" b="1" dirty="0">
              <a:solidFill>
                <a:srgbClr val="008000"/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流操纵算子</a:t>
            </a:r>
            <a:r>
              <a:rPr lang="en-US" altLang="zh-CN" sz="3200" dirty="0"/>
              <a:t>(stream manipulator)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19862" y="1844824"/>
            <a:ext cx="3056804" cy="4439703"/>
          </a:xfrm>
        </p:spPr>
        <p:txBody>
          <a:bodyPr/>
          <a:lstStyle/>
          <a:p>
            <a:r>
              <a:rPr lang="zh-CN" altLang="en-US" dirty="0"/>
              <a:t>借助辅助类，</a:t>
            </a:r>
            <a:br>
              <a:rPr lang="en-US" altLang="zh-CN" dirty="0"/>
            </a:br>
            <a:r>
              <a:rPr lang="zh-CN" altLang="en-US" dirty="0"/>
              <a:t>设置成员变量</a:t>
            </a:r>
            <a:endParaRPr lang="en-US" altLang="zh-CN" dirty="0"/>
          </a:p>
          <a:p>
            <a:r>
              <a:rPr lang="zh-CN" altLang="en-US" dirty="0"/>
              <a:t>这种类叫</a:t>
            </a:r>
            <a:br>
              <a:rPr lang="en-US" altLang="zh-CN" dirty="0"/>
            </a:br>
            <a:r>
              <a:rPr lang="zh-CN" altLang="en-US" dirty="0"/>
              <a:t>流操纵算子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19</a:t>
            </a:fld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395536" y="1700808"/>
            <a:ext cx="562057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class </a:t>
            </a:r>
            <a:r>
              <a:rPr lang="en-US" altLang="zh-CN" sz="2000" b="1" dirty="0" err="1">
                <a:latin typeface="Consolas" panose="020B0609020204030204" pitchFamily="49" charset="0"/>
              </a:rPr>
              <a:t>ostream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private: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precision</a:t>
            </a:r>
            <a:r>
              <a:rPr lang="en-US" altLang="zh-CN" sz="2000" b="1" dirty="0">
                <a:latin typeface="Consolas" panose="020B0609020204030204" pitchFamily="49" charset="0"/>
              </a:rPr>
              <a:t>; 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记录流的状态</a:t>
            </a:r>
            <a:endParaRPr lang="en-US" altLang="zh-CN" sz="20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ostream</a:t>
            </a:r>
            <a:r>
              <a:rPr lang="en-US" altLang="zh-CN" sz="2000" b="1" dirty="0">
                <a:latin typeface="Consolas" panose="020B0609020204030204" pitchFamily="49" charset="0"/>
              </a:rPr>
              <a:t>&amp;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operator</a:t>
            </a:r>
            <a:r>
              <a:rPr lang="en-US" altLang="zh-CN" sz="2000" b="1" dirty="0">
                <a:latin typeface="Consolas" panose="020B0609020204030204" pitchFamily="49" charset="0"/>
              </a:rPr>
              <a:t>&lt;&lt;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	(</a:t>
            </a:r>
            <a:r>
              <a:rPr lang="en-US" altLang="zh-CN" sz="2000" b="1" dirty="0" err="1">
                <a:latin typeface="Consolas" panose="020B0609020204030204" pitchFamily="49" charset="0"/>
              </a:rPr>
              <a:t>const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setprecision</a:t>
            </a:r>
            <a:r>
              <a:rPr lang="en-US" altLang="zh-CN" sz="2000" b="1" dirty="0">
                <a:latin typeface="Consolas" panose="020B0609020204030204" pitchFamily="49" charset="0"/>
              </a:rPr>
              <a:t> &amp;m) 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precision</a:t>
            </a:r>
            <a:r>
              <a:rPr lang="en-US" altLang="zh-CN" sz="2000" b="1" dirty="0">
                <a:latin typeface="Consolas" panose="020B0609020204030204" pitchFamily="49" charset="0"/>
              </a:rPr>
              <a:t> =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m.precision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return *this;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 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endParaRPr lang="en-US" altLang="zh-CN" sz="32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3A536D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solidFill>
                  <a:srgbClr val="3A536D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400" b="1" dirty="0">
                <a:solidFill>
                  <a:srgbClr val="3A536D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400" b="1" dirty="0" err="1">
                <a:solidFill>
                  <a:srgbClr val="3A536D"/>
                </a:solidFill>
                <a:latin typeface="Consolas" panose="020B0609020204030204" pitchFamily="49" charset="0"/>
              </a:rPr>
              <a:t>setprecision</a:t>
            </a:r>
            <a:r>
              <a:rPr lang="en-US" altLang="zh-CN" sz="2400" b="1" dirty="0">
                <a:solidFill>
                  <a:srgbClr val="3A536D"/>
                </a:solidFill>
                <a:latin typeface="Consolas" panose="020B0609020204030204" pitchFamily="49" charset="0"/>
              </a:rPr>
              <a:t>(2);</a:t>
            </a:r>
            <a:r>
              <a:rPr lang="zh-CN" altLang="en-US" sz="2400" b="1" dirty="0">
                <a:solidFill>
                  <a:srgbClr val="3A536D"/>
                </a:solidFill>
                <a:latin typeface="Consolas" panose="020B0609020204030204" pitchFamily="49" charset="0"/>
              </a:rPr>
              <a:t> </a:t>
            </a:r>
            <a:endParaRPr lang="en-US" altLang="zh-CN" sz="2400" b="1" dirty="0">
              <a:solidFill>
                <a:srgbClr val="3A536D"/>
              </a:solidFill>
              <a:latin typeface="Consolas" panose="020B0609020204030204" pitchFamily="49" charset="0"/>
            </a:endParaRPr>
          </a:p>
          <a:p>
            <a:r>
              <a:rPr lang="zh-CN" altLang="en-US" sz="2400" b="1" dirty="0">
                <a:solidFill>
                  <a:srgbClr val="3A536D"/>
                </a:solidFill>
                <a:latin typeface="Consolas" panose="020B0609020204030204" pitchFamily="49" charset="0"/>
                <a:ea typeface="Kaiti SC" panose="02010600040101010101" pitchFamily="2" charset="-122"/>
              </a:rPr>
              <a:t>   </a:t>
            </a:r>
            <a:r>
              <a:rPr lang="en-US" altLang="zh-CN" sz="2400" b="1" dirty="0">
                <a:solidFill>
                  <a:srgbClr val="008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// </a:t>
            </a:r>
            <a:r>
              <a:rPr lang="en-US" altLang="zh-CN" sz="2400" b="1" dirty="0" err="1">
                <a:solidFill>
                  <a:srgbClr val="008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setprecision</a:t>
            </a:r>
            <a:r>
              <a:rPr lang="en-US" altLang="zh-CN" sz="2400" b="1" dirty="0">
                <a:solidFill>
                  <a:srgbClr val="008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(2)</a:t>
            </a:r>
            <a:r>
              <a:rPr lang="zh-CN" altLang="en-US" sz="2400" b="1" dirty="0">
                <a:solidFill>
                  <a:srgbClr val="008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 是一个类的对象</a:t>
            </a:r>
          </a:p>
          <a:p>
            <a:endParaRPr lang="zh-CN" altLang="en-US" sz="2400" b="1" dirty="0">
              <a:solidFill>
                <a:srgbClr val="3A536D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上期要点回顾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buSzPct val="75000"/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类</a:t>
            </a:r>
            <a:r>
              <a:rPr lang="zh-CN" altLang="en-US" dirty="0"/>
              <a:t>模板</a:t>
            </a: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与函数模板特化</a:t>
            </a:r>
          </a:p>
          <a:p>
            <a:pPr fontAlgn="base">
              <a:spcAft>
                <a:spcPct val="0"/>
              </a:spcAft>
              <a:buSzPct val="75000"/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命名空间</a:t>
            </a:r>
          </a:p>
          <a:p>
            <a:pPr fontAlgn="base">
              <a:spcAft>
                <a:spcPct val="0"/>
              </a:spcAft>
              <a:buSzPct val="75000"/>
              <a:buFont typeface="Wingdings" pitchFamily="2" charset="2"/>
              <a:buChar char="n"/>
            </a:pPr>
            <a:r>
              <a:rPr lang="en-US" altLang="zh-CN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STL</a:t>
            </a: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初步</a:t>
            </a:r>
            <a:r>
              <a:rPr lang="en-US" altLang="zh-CN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——</a:t>
            </a: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容器与迭代器</a:t>
            </a:r>
            <a:endParaRPr lang="en-US" altLang="zh-CN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fontAlgn="base">
              <a:spcAft>
                <a:spcPct val="0"/>
              </a:spcAft>
              <a:buSzPct val="75000"/>
              <a:buFont typeface="Wingdings" pitchFamily="2" charset="2"/>
              <a:buChar char="n"/>
            </a:pPr>
            <a:endParaRPr lang="zh-CN" altLang="en-US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3357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流操纵算子：</a:t>
            </a:r>
            <a:r>
              <a:rPr lang="en-US" altLang="zh-CN" dirty="0" err="1"/>
              <a:t>endl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2984" y="1295221"/>
            <a:ext cx="8047806" cy="5322710"/>
          </a:xfrm>
        </p:spPr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标准中</a:t>
            </a:r>
            <a:r>
              <a:rPr lang="en-US" altLang="zh-CN" dirty="0" err="1"/>
              <a:t>endl</a:t>
            </a:r>
            <a:r>
              <a:rPr lang="zh-CN" altLang="en-US" dirty="0"/>
              <a:t>的声明</a:t>
            </a:r>
            <a:endParaRPr lang="en-US" altLang="zh-CN" dirty="0"/>
          </a:p>
          <a:p>
            <a:pPr lvl="1"/>
            <a:r>
              <a:rPr lang="en-US" altLang="zh-CN" dirty="0" err="1"/>
              <a:t>ostream</a:t>
            </a:r>
            <a:r>
              <a:rPr lang="en-US" altLang="zh-CN" dirty="0"/>
              <a:t>&amp; </a:t>
            </a:r>
            <a:r>
              <a:rPr lang="en-US" altLang="zh-CN" dirty="0" err="1"/>
              <a:t>endl</a:t>
            </a:r>
            <a:r>
              <a:rPr lang="en-US" altLang="zh-CN" dirty="0"/>
              <a:t>(</a:t>
            </a:r>
            <a:r>
              <a:rPr lang="en-US" altLang="zh-CN" dirty="0" err="1"/>
              <a:t>ostream</a:t>
            </a:r>
            <a:r>
              <a:rPr lang="en-US" altLang="zh-CN" dirty="0"/>
              <a:t>&amp; </a:t>
            </a:r>
            <a:r>
              <a:rPr lang="en-US" altLang="zh-CN" dirty="0" err="1"/>
              <a:t>os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endl</a:t>
            </a:r>
            <a:r>
              <a:rPr lang="zh-CN" altLang="en-US" dirty="0"/>
              <a:t>是一个函数</a:t>
            </a:r>
            <a:endParaRPr lang="en-US" altLang="zh-CN" dirty="0"/>
          </a:p>
          <a:p>
            <a:pPr lvl="1"/>
            <a:r>
              <a:rPr lang="zh-CN" altLang="en-US" dirty="0"/>
              <a:t>等同于输出</a:t>
            </a:r>
            <a:r>
              <a:rPr lang="en-US" altLang="zh-CN" dirty="0"/>
              <a:t>'\n'</a:t>
            </a:r>
            <a:r>
              <a:rPr lang="zh-CN" altLang="en-US" dirty="0"/>
              <a:t>，再清空缓冲区 </a:t>
            </a:r>
            <a:r>
              <a:rPr lang="en-US" altLang="zh-CN" dirty="0" err="1"/>
              <a:t>os.flush</a:t>
            </a:r>
            <a:r>
              <a:rPr lang="en-US" altLang="zh-CN" dirty="0"/>
              <a:t>()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可以调用 </a:t>
            </a:r>
            <a:r>
              <a:rPr lang="en-US" altLang="zh-CN" dirty="0" err="1"/>
              <a:t>endl</a:t>
            </a:r>
            <a:r>
              <a:rPr lang="en-US" altLang="zh-CN" dirty="0"/>
              <a:t>(</a:t>
            </a:r>
            <a:r>
              <a:rPr lang="en-US" altLang="zh-CN" dirty="0" err="1"/>
              <a:t>cout</a:t>
            </a:r>
            <a:r>
              <a:rPr lang="en-US" altLang="zh-CN" dirty="0"/>
              <a:t>);</a:t>
            </a:r>
          </a:p>
          <a:p>
            <a:r>
              <a:rPr lang="zh-CN" altLang="en-US" dirty="0"/>
              <a:t>缓冲区</a:t>
            </a:r>
            <a:endParaRPr lang="en-US" altLang="zh-CN" dirty="0"/>
          </a:p>
          <a:p>
            <a:pPr lvl="1"/>
            <a:r>
              <a:rPr lang="zh-CN" altLang="en-US" dirty="0"/>
              <a:t>目的是减少外部读写次数</a:t>
            </a:r>
            <a:endParaRPr lang="en-US" altLang="zh-CN" dirty="0"/>
          </a:p>
          <a:p>
            <a:pPr lvl="1"/>
            <a:r>
              <a:rPr lang="zh-CN" altLang="en-US" dirty="0"/>
              <a:t>写文件时，只有清空缓冲区或关闭文件才能保证内容正确写入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20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856280" y="3021920"/>
            <a:ext cx="66247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ostream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ostream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en-US" altLang="zh-CN" sz="2000" b="1" dirty="0" err="1">
                <a:latin typeface="Consolas" panose="020B0609020204030204" pitchFamily="49" charset="0"/>
              </a:rPr>
              <a:t>os</a:t>
            </a:r>
            <a:r>
              <a:rPr lang="en-US" altLang="zh-CN" sz="20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os.put</a:t>
            </a:r>
            <a:r>
              <a:rPr lang="en-US" altLang="zh-CN" sz="2000" b="1" dirty="0">
                <a:latin typeface="Consolas" panose="020B0609020204030204" pitchFamily="49" charset="0"/>
              </a:rPr>
              <a:t>('\n');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os.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flush</a:t>
            </a:r>
            <a:r>
              <a:rPr lang="en-US" altLang="zh-CN" sz="20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return </a:t>
            </a:r>
            <a:r>
              <a:rPr lang="en-US" altLang="zh-CN" sz="2000" b="1" dirty="0" err="1">
                <a:latin typeface="Consolas" panose="020B0609020204030204" pitchFamily="49" charset="0"/>
              </a:rPr>
              <a:t>os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403648" y="3029306"/>
            <a:ext cx="4882802" cy="1557596"/>
          </a:xfrm>
          <a:prstGeom prst="round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流操纵算子：</a:t>
            </a:r>
            <a:r>
              <a:rPr lang="en-US" altLang="zh-CN" dirty="0" err="1"/>
              <a:t>endl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endl</a:t>
            </a:r>
            <a:r>
              <a:rPr lang="zh-CN" altLang="en-US" dirty="0"/>
              <a:t>同时也是流操纵算子，如何实现？</a:t>
            </a:r>
            <a:endParaRPr lang="en-US" altLang="zh-CN" dirty="0"/>
          </a:p>
          <a:p>
            <a:pPr lvl="1"/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一种实现方式的示例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21</a:t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115616" y="3700173"/>
            <a:ext cx="88569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latin typeface="Consolas" panose="020B0609020204030204" pitchFamily="49" charset="0"/>
              </a:rPr>
              <a:t>ostream</a:t>
            </a:r>
            <a:r>
              <a:rPr lang="en-US" altLang="zh-CN" sz="2800" b="1" dirty="0">
                <a:latin typeface="Consolas" panose="020B0609020204030204" pitchFamily="49" charset="0"/>
              </a:rPr>
              <a:t>&amp; </a:t>
            </a:r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operator</a:t>
            </a:r>
            <a:r>
              <a:rPr lang="en-US" altLang="zh-CN" sz="2800" b="1" dirty="0">
                <a:latin typeface="Consolas" panose="020B0609020204030204" pitchFamily="49" charset="0"/>
              </a:rPr>
              <a:t>&lt;&lt;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		(</a:t>
            </a:r>
            <a:r>
              <a:rPr lang="en-US" altLang="zh-CN" sz="28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ostream</a:t>
            </a:r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&amp; </a:t>
            </a:r>
            <a:r>
              <a:rPr lang="en-US" altLang="zh-CN" sz="2800" b="1" dirty="0">
                <a:latin typeface="Consolas" panose="020B0609020204030204" pitchFamily="49" charset="0"/>
              </a:rPr>
              <a:t>(*</a:t>
            </a:r>
            <a:r>
              <a:rPr lang="en-US" altLang="zh-CN" sz="2800" b="1" dirty="0" err="1">
                <a:latin typeface="Consolas" panose="020B0609020204030204" pitchFamily="49" charset="0"/>
              </a:rPr>
              <a:t>fn</a:t>
            </a:r>
            <a:r>
              <a:rPr lang="en-US" altLang="zh-CN" sz="2800" b="1" dirty="0">
                <a:latin typeface="Consolas" panose="020B0609020204030204" pitchFamily="49" charset="0"/>
              </a:rPr>
              <a:t>)(</a:t>
            </a:r>
            <a:r>
              <a:rPr lang="en-US" altLang="zh-CN" sz="2800" b="1" dirty="0" err="1">
                <a:solidFill>
                  <a:srgbClr val="0066CC"/>
                </a:solidFill>
                <a:latin typeface="Consolas" panose="020B0609020204030204" pitchFamily="49" charset="0"/>
              </a:rPr>
              <a:t>ostream</a:t>
            </a:r>
            <a:r>
              <a:rPr lang="en-US" altLang="zh-CN" sz="2800" b="1" dirty="0">
                <a:solidFill>
                  <a:srgbClr val="0066CC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2800" b="1" dirty="0">
                <a:latin typeface="Consolas" panose="020B0609020204030204" pitchFamily="49" charset="0"/>
              </a:rPr>
              <a:t>)) {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		</a:t>
            </a: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流运算符重载，函数指针作为参数</a:t>
            </a:r>
            <a:endParaRPr lang="en-US" altLang="zh-CN" sz="28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dirty="0">
                <a:latin typeface="Consolas" panose="020B0609020204030204" pitchFamily="49" charset="0"/>
              </a:rPr>
              <a:t>	return </a:t>
            </a:r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(*</a:t>
            </a:r>
            <a:r>
              <a:rPr lang="en-US" altLang="zh-CN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)(*this);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}</a:t>
            </a:r>
          </a:p>
          <a:p>
            <a:endParaRPr lang="zh-CN" altLang="en-US" sz="28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不能复制的</a:t>
            </a:r>
            <a:r>
              <a:rPr lang="en-US" altLang="zh-CN" dirty="0" err="1"/>
              <a:t>cout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注意重载流运算符的方式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2000" dirty="0" err="1">
                <a:solidFill>
                  <a:srgbClr val="FF0000"/>
                </a:solidFill>
              </a:rPr>
              <a:t>ostream</a:t>
            </a:r>
            <a:r>
              <a:rPr lang="en-US" altLang="zh-CN" sz="2000" dirty="0">
                <a:solidFill>
                  <a:srgbClr val="FF0000"/>
                </a:solidFill>
              </a:rPr>
              <a:t>&amp;</a:t>
            </a:r>
            <a:r>
              <a:rPr lang="en-US" altLang="zh-CN" sz="2000" dirty="0"/>
              <a:t> operator&lt;&lt;(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char &amp;c)</a:t>
            </a:r>
          </a:p>
          <a:p>
            <a:pPr marL="457200" lvl="1" indent="0">
              <a:buNone/>
            </a:pPr>
            <a:r>
              <a:rPr lang="en-US" altLang="zh-CN" sz="2000" dirty="0"/>
              <a:t>friend </a:t>
            </a:r>
            <a:r>
              <a:rPr lang="en-US" altLang="zh-CN" sz="2000" dirty="0" err="1">
                <a:solidFill>
                  <a:srgbClr val="FF0000"/>
                </a:solidFill>
              </a:rPr>
              <a:t>ostream</a:t>
            </a:r>
            <a:r>
              <a:rPr lang="en-US" altLang="zh-CN" sz="2000" dirty="0">
                <a:solidFill>
                  <a:srgbClr val="FF0000"/>
                </a:solidFill>
              </a:rPr>
              <a:t>&amp;</a:t>
            </a:r>
            <a:r>
              <a:rPr lang="en-US" altLang="zh-CN" sz="2000" dirty="0"/>
              <a:t> operator&lt;&lt;(</a:t>
            </a:r>
            <a:r>
              <a:rPr lang="en-US" altLang="zh-CN" sz="2000" dirty="0" err="1">
                <a:solidFill>
                  <a:srgbClr val="FF0000"/>
                </a:solidFill>
              </a:rPr>
              <a:t>ostream</a:t>
            </a:r>
            <a:r>
              <a:rPr lang="en-US" altLang="zh-CN" sz="2000" dirty="0">
                <a:solidFill>
                  <a:srgbClr val="FF0000"/>
                </a:solidFill>
              </a:rPr>
              <a:t>&amp; </a:t>
            </a:r>
            <a:r>
              <a:rPr lang="en-US" altLang="zh-CN" sz="2000" dirty="0" err="1"/>
              <a:t>os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MyClass</a:t>
            </a:r>
            <a:r>
              <a:rPr lang="en-US" altLang="zh-CN" sz="2000" dirty="0"/>
              <a:t> </a:t>
            </a:r>
            <a:r>
              <a:rPr lang="en-US" altLang="zh-CN" sz="2000" dirty="0" err="1"/>
              <a:t>obj</a:t>
            </a:r>
            <a:r>
              <a:rPr lang="en-US" altLang="zh-CN" sz="2000" dirty="0"/>
              <a:t>)</a:t>
            </a:r>
          </a:p>
          <a:p>
            <a:r>
              <a:rPr lang="zh-CN" altLang="en-US" dirty="0"/>
              <a:t>为什么重载流运算符要返回引用？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避免复制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观察</a:t>
            </a:r>
            <a:r>
              <a:rPr lang="en-US" altLang="zh-CN" dirty="0" err="1"/>
              <a:t>ostream</a:t>
            </a:r>
            <a:r>
              <a:rPr lang="zh-CN" altLang="en-US" dirty="0"/>
              <a:t>的复制构造函数</a:t>
            </a:r>
            <a:endParaRPr lang="en-US" altLang="zh-CN" dirty="0"/>
          </a:p>
          <a:p>
            <a:pPr lvl="1"/>
            <a:r>
              <a:rPr lang="en-US" altLang="zh-CN" dirty="0" err="1"/>
              <a:t>ostream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ostream</a:t>
            </a:r>
            <a:r>
              <a:rPr lang="en-US" altLang="zh-CN" dirty="0"/>
              <a:t>&amp;) = </a:t>
            </a:r>
            <a:r>
              <a:rPr lang="en-US" altLang="zh-CN" dirty="0">
                <a:solidFill>
                  <a:srgbClr val="FF0000"/>
                </a:solidFill>
              </a:rPr>
              <a:t>delete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 err="1"/>
              <a:t>ostream</a:t>
            </a:r>
            <a:r>
              <a:rPr lang="en-US" altLang="zh-CN" dirty="0"/>
              <a:t>(</a:t>
            </a:r>
            <a:r>
              <a:rPr lang="en-US" altLang="zh-CN" dirty="0" err="1"/>
              <a:t>ostream</a:t>
            </a:r>
            <a:r>
              <a:rPr lang="en-US" altLang="zh-CN" dirty="0"/>
              <a:t>&amp;&amp; x);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禁止复制、只允许移动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仅使用</a:t>
            </a:r>
            <a:r>
              <a:rPr lang="en-US" altLang="zh-CN" dirty="0" err="1"/>
              <a:t>cout</a:t>
            </a:r>
            <a:r>
              <a:rPr lang="zh-CN" altLang="en-US" dirty="0"/>
              <a:t>一个全局对象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22</a:t>
            </a:fld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不能复制的</a:t>
            </a:r>
            <a:r>
              <a:rPr lang="en-US" altLang="zh-CN" dirty="0" err="1"/>
              <a:t>cout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为什么只能使用一个对象？</a:t>
            </a:r>
            <a:endParaRPr lang="en-US" altLang="zh-CN" dirty="0"/>
          </a:p>
          <a:p>
            <a:pPr lvl="1"/>
            <a:r>
              <a:rPr lang="zh-CN" altLang="en-US" dirty="0"/>
              <a:t>减少复制开销</a:t>
            </a:r>
            <a:endParaRPr lang="en-US" altLang="zh-CN" dirty="0"/>
          </a:p>
          <a:p>
            <a:pPr lvl="1"/>
            <a:r>
              <a:rPr lang="zh-CN" altLang="en-US" dirty="0"/>
              <a:t>一个对象对应一个标准输出，符合</a:t>
            </a:r>
            <a:r>
              <a:rPr lang="en-US" altLang="zh-CN" dirty="0"/>
              <a:t>OOP</a:t>
            </a:r>
            <a:r>
              <a:rPr lang="zh-CN" altLang="en-US" dirty="0"/>
              <a:t>思想</a:t>
            </a:r>
            <a:endParaRPr lang="en-US" altLang="zh-CN" dirty="0"/>
          </a:p>
          <a:p>
            <a:pPr lvl="1"/>
            <a:r>
              <a:rPr lang="zh-CN" altLang="en-US" dirty="0"/>
              <a:t>多个对象之间</a:t>
            </a:r>
            <a:r>
              <a:rPr lang="zh-CN" altLang="en-US" dirty="0">
                <a:solidFill>
                  <a:srgbClr val="FF0000"/>
                </a:solidFill>
              </a:rPr>
              <a:t>无法同步输出状态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是否能做得更好？</a:t>
            </a:r>
            <a:endParaRPr lang="en-US" altLang="zh-CN" dirty="0"/>
          </a:p>
          <a:p>
            <a:pPr lvl="1"/>
            <a:r>
              <a:rPr lang="zh-CN" altLang="en-US" dirty="0"/>
              <a:t>全局对象往往引入初始化顺序问题</a:t>
            </a:r>
            <a:endParaRPr lang="en-US" altLang="zh-CN" dirty="0"/>
          </a:p>
          <a:p>
            <a:pPr lvl="1"/>
            <a:r>
              <a:rPr lang="zh-CN" altLang="en-US" dirty="0"/>
              <a:t>单件模式（</a:t>
            </a:r>
            <a:r>
              <a:rPr lang="en-US" altLang="zh-CN" dirty="0"/>
              <a:t>Singleton Pattern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在之后的设计模式中会介绍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23</a:t>
            </a:fld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/>
              <a:t>24</a:t>
            </a:fld>
            <a:endParaRPr lang="en-US" altLang="zh-CN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zh-CN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下列说法正确的是</a:t>
            </a: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1828800" y="2785745"/>
            <a:ext cx="6559624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流输出运算符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&lt;&lt;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的两个参数分别是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stream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T&amp;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，其中第二个参数必须为引用。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1828800" y="364299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6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cin</a:t>
            </a:r>
            <a:r>
              <a: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26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cout</a:t>
            </a:r>
            <a:r>
              <a: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是类，而不是对象</a:t>
            </a: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1828800" y="4500245"/>
            <a:ext cx="668655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/>
            <a:r>
              <a: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重载流运算符要返回引用的原因是避免复制</a:t>
            </a: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1828800" y="535749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流操纵算子endl等同于输出'\n'，没有其他作用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4988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1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38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16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15" name="圆角矩形 14"/>
          <p:cNvSpPr/>
          <p:nvPr>
            <p:custDataLst>
              <p:tags r:id="rId11"/>
            </p:custDataLst>
          </p:nvPr>
        </p:nvSpPr>
        <p:spPr>
          <a:xfrm>
            <a:off x="61722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D11D5A1-36A5-43E5-9D41-CD343200F116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78D99C9-FD44-442A-A811-9A1BD7613B27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900" y="6219110"/>
            <a:ext cx="6692858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wrap="none" rtlCol="0" anchor="ctr">
            <a:spAutoFit/>
          </a:bodyPr>
          <a:lstStyle/>
          <a:p>
            <a:r>
              <a:rPr lang="zh-CN" altLang="en-US" sz="1200" b="1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b="1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b="1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  <a:endParaRPr lang="zh-CN" altLang="en-US" sz="1200" b="1" dirty="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D94FF41-2150-4CF7-B823-36CD48FDAEF7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525000" y="1270000"/>
            <a:ext cx="3829895" cy="2862322"/>
          </a:xfrm>
          <a:prstGeom prst="rect">
            <a:avLst/>
          </a:prstGeom>
          <a:noFill/>
        </p:spPr>
        <p:txBody>
          <a:bodyPr vert="horz" wrap="none" rtlCol="0" anchor="t" anchorCtr="0"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 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第二个参数可以是，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T&amp;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const T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const T &amp;</a:t>
            </a:r>
          </a:p>
          <a:p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 </a:t>
            </a:r>
            <a:r>
              <a:rPr lang="en-US" altLang="zh-CN" sz="2000" b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cin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</a:t>
            </a:r>
            <a:r>
              <a:rPr lang="en-US" altLang="zh-CN" sz="2000" b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istream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类的对象</a:t>
            </a:r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000" b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cout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</a:t>
            </a:r>
            <a:r>
              <a:rPr lang="en-US" altLang="zh-CN" sz="2000" b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ostream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类的对象</a:t>
            </a:r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 </a:t>
            </a:r>
            <a:r>
              <a:rPr lang="en-US" altLang="zh-CN" sz="2000" b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endl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还会对</a:t>
            </a:r>
            <a:r>
              <a:rPr lang="en-US" altLang="zh-CN" sz="2000" b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cout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调用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flush</a:t>
            </a:r>
          </a:p>
          <a:p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函数</a:t>
            </a:r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0E5B885-F720-48AB-A671-1E7CCF32A3EF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3" name="RemarkBack">
              <a:extLst>
                <a:ext uri="{FF2B5EF4-FFF2-40B4-BE49-F238E27FC236}">
                  <a16:creationId xmlns:a16="http://schemas.microsoft.com/office/drawing/2014/main" id="{351801FA-A52D-45AE-9F6B-27B50EB531AB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emarkBlock">
              <a:extLst>
                <a:ext uri="{FF2B5EF4-FFF2-40B4-BE49-F238E27FC236}">
                  <a16:creationId xmlns:a16="http://schemas.microsoft.com/office/drawing/2014/main" id="{EC4BB66E-3EDE-4887-9A37-50362353A427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markTitleText">
              <a:extLst>
                <a:ext uri="{FF2B5EF4-FFF2-40B4-BE49-F238E27FC236}">
                  <a16:creationId xmlns:a16="http://schemas.microsoft.com/office/drawing/2014/main" id="{8BC875D2-5618-40B7-A05A-2E13DFD33766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b="1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  <a:endPara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sp>
        <p:nvSpPr>
          <p:cNvPr id="26" name="RemarkBack">
            <a:extLst>
              <a:ext uri="{FF2B5EF4-FFF2-40B4-BE49-F238E27FC236}">
                <a16:creationId xmlns:a16="http://schemas.microsoft.com/office/drawing/2014/main" id="{E73F6037-A6C8-4E49-AC9E-54ECA1CD5249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markBlock">
            <a:extLst>
              <a:ext uri="{FF2B5EF4-FFF2-40B4-BE49-F238E27FC236}">
                <a16:creationId xmlns:a16="http://schemas.microsoft.com/office/drawing/2014/main" id="{C2F7AF17-82A6-4183-8874-3B40C544963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markTitleText">
            <a:extLst>
              <a:ext uri="{FF2B5EF4-FFF2-40B4-BE49-F238E27FC236}">
                <a16:creationId xmlns:a16="http://schemas.microsoft.com/office/drawing/2014/main" id="{3620689C-2DA6-43FC-B087-27E9575D505D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0" name="组合 19"/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16" name="TitleBackground"/>
            <p:cNvSpPr/>
            <p:nvPr>
              <p:custDataLst>
                <p:tags r:id="rId21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/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/>
            <p:cNvSpPr txBox="1"/>
            <p:nvPr>
              <p:custDataLst>
                <p:tags r:id="rId2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/>
            <p:cNvSpPr txBox="1"/>
            <p:nvPr>
              <p:custDataLst>
                <p:tags r:id="rId24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 b="1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</a:p>
          </p:txBody>
        </p:sp>
      </p:grpSp>
      <p:pic>
        <p:nvPicPr>
          <p:cNvPr id="5" name="图片 4" descr="tmpB6B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文件输入输出流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474" y="1432695"/>
            <a:ext cx="8377014" cy="5112568"/>
          </a:xfrm>
        </p:spPr>
        <p:txBody>
          <a:bodyPr/>
          <a:lstStyle/>
          <a:p>
            <a:r>
              <a:rPr lang="zh-CN" altLang="en-US" dirty="0"/>
              <a:t>以文件输入流作为例子</a:t>
            </a:r>
            <a:endParaRPr lang="en-US" altLang="zh-CN" dirty="0"/>
          </a:p>
          <a:p>
            <a:r>
              <a:rPr lang="en-US" altLang="zh-CN" dirty="0" err="1"/>
              <a:t>ifstream</a:t>
            </a:r>
            <a:r>
              <a:rPr lang="zh-CN" altLang="en-US" dirty="0"/>
              <a:t>是</a:t>
            </a:r>
            <a:r>
              <a:rPr lang="en-US" altLang="zh-CN" dirty="0" err="1"/>
              <a:t>istream</a:t>
            </a:r>
            <a:r>
              <a:rPr lang="zh-CN" altLang="en-US" dirty="0"/>
              <a:t>的子类</a:t>
            </a:r>
            <a:endParaRPr lang="en-US" altLang="zh-CN" dirty="0"/>
          </a:p>
          <a:p>
            <a:r>
              <a:rPr lang="zh-CN" altLang="en-US" dirty="0"/>
              <a:t>功能是从文件中读入数据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打开文件</a:t>
            </a:r>
            <a:endParaRPr lang="en-US" altLang="zh-CN" dirty="0"/>
          </a:p>
          <a:p>
            <a:pPr lvl="1"/>
            <a:r>
              <a:rPr lang="en-US" altLang="zh-CN" dirty="0" err="1"/>
              <a:t>ifstream</a:t>
            </a:r>
            <a:r>
              <a:rPr lang="en-US" altLang="zh-CN" dirty="0"/>
              <a:t> ifs("input.txt");</a:t>
            </a:r>
          </a:p>
          <a:p>
            <a:pPr lvl="1"/>
            <a:r>
              <a:rPr lang="en-US" altLang="zh-CN" dirty="0" err="1"/>
              <a:t>ifstream</a:t>
            </a:r>
            <a:r>
              <a:rPr lang="en-US" altLang="zh-CN" dirty="0"/>
              <a:t> ifs("</a:t>
            </a:r>
            <a:r>
              <a:rPr lang="en-US" altLang="zh-CN" dirty="0" err="1"/>
              <a:t>binary.bin</a:t>
            </a:r>
            <a:r>
              <a:rPr lang="en-US" altLang="zh-CN" dirty="0"/>
              <a:t>", </a:t>
            </a:r>
            <a:r>
              <a:rPr lang="en-US" altLang="zh-CN" dirty="0" err="1"/>
              <a:t>ifstream</a:t>
            </a:r>
            <a:r>
              <a:rPr lang="en-US" altLang="zh-CN" dirty="0"/>
              <a:t>::binary);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以二进制形式打开文件</a:t>
            </a:r>
            <a:endParaRPr lang="en-US" altLang="zh-CN" dirty="0">
              <a:solidFill>
                <a:srgbClr val="008000"/>
              </a:solidFill>
            </a:endParaRPr>
          </a:p>
          <a:p>
            <a:pPr lvl="1"/>
            <a:r>
              <a:rPr lang="en-US" altLang="zh-CN" dirty="0" err="1"/>
              <a:t>ifstream</a:t>
            </a:r>
            <a:r>
              <a:rPr lang="en-US" altLang="zh-CN" dirty="0"/>
              <a:t> ifs;</a:t>
            </a:r>
            <a:br>
              <a:rPr lang="en-US" altLang="zh-CN" dirty="0"/>
            </a:br>
            <a:r>
              <a:rPr lang="en-US" altLang="zh-CN" dirty="0" err="1"/>
              <a:t>ifs.open</a:t>
            </a:r>
            <a:r>
              <a:rPr lang="en-US" altLang="zh-CN" dirty="0"/>
              <a:t>("file")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//do something</a:t>
            </a:r>
            <a:br>
              <a:rPr lang="en-US" altLang="zh-CN" dirty="0"/>
            </a:br>
            <a:r>
              <a:rPr lang="en-US" altLang="zh-CN" dirty="0" err="1"/>
              <a:t>ifs.close</a:t>
            </a:r>
            <a:r>
              <a:rPr lang="en-US" altLang="zh-CN" dirty="0"/>
              <a:t>()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25</a:t>
            </a:fld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99392"/>
            <a:ext cx="7886700" cy="1325563"/>
          </a:xfrm>
        </p:spPr>
        <p:txBody>
          <a:bodyPr/>
          <a:lstStyle/>
          <a:p>
            <a:pPr algn="r"/>
            <a:r>
              <a:rPr lang="zh-CN" altLang="en-US" dirty="0"/>
              <a:t>读入示例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26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26864" y="563389"/>
            <a:ext cx="842493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#include &lt;string&gt;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#include &lt;</a:t>
            </a:r>
            <a:r>
              <a:rPr lang="en-US" altLang="zh-CN" sz="1600" b="1" dirty="0" err="1">
                <a:latin typeface="Consolas" panose="020B0609020204030204" pitchFamily="49" charset="0"/>
              </a:rPr>
              <a:t>cctype</a:t>
            </a:r>
            <a:r>
              <a:rPr lang="en-US" altLang="zh-CN" sz="16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#include &lt;</a:t>
            </a:r>
            <a:r>
              <a:rPr lang="en-US" altLang="zh-CN" sz="1600" b="1" dirty="0" err="1">
                <a:latin typeface="Consolas" panose="020B0609020204030204" pitchFamily="49" charset="0"/>
              </a:rPr>
              <a:t>fstream</a:t>
            </a:r>
            <a:r>
              <a:rPr lang="en-US" altLang="zh-CN" sz="16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using namespace std;</a:t>
            </a:r>
          </a:p>
          <a:p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int main() {</a:t>
            </a:r>
          </a:p>
          <a:p>
            <a:pPr lvl="1"/>
            <a:r>
              <a:rPr lang="en-US" altLang="zh-CN" sz="1600" b="1" dirty="0" err="1">
                <a:latin typeface="Consolas" panose="020B0609020204030204" pitchFamily="49" charset="0"/>
              </a:rPr>
              <a:t>ifstream</a:t>
            </a:r>
            <a:r>
              <a:rPr lang="en-US" altLang="zh-CN" sz="1600" b="1" dirty="0">
                <a:latin typeface="Consolas" panose="020B0609020204030204" pitchFamily="49" charset="0"/>
              </a:rPr>
              <a:t> ifs("input.txt");</a:t>
            </a: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while(</a:t>
            </a: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ifs</a:t>
            </a:r>
            <a:r>
              <a:rPr lang="en-US" altLang="zh-CN" sz="1600" b="1" dirty="0">
                <a:latin typeface="Consolas" panose="020B0609020204030204" pitchFamily="49" charset="0"/>
              </a:rPr>
              <a:t>) {			</a:t>
            </a:r>
            <a:r>
              <a:rPr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判断文件是否到末尾 利用了重载的</a:t>
            </a:r>
            <a:r>
              <a:rPr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bool</a:t>
            </a:r>
            <a:r>
              <a:rPr lang="zh-CN" altLang="en-US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运算符</a:t>
            </a: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	ifs &gt;&gt; </a:t>
            </a:r>
            <a:r>
              <a:rPr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ws</a:t>
            </a:r>
            <a:r>
              <a:rPr lang="en-US" altLang="zh-CN" sz="1600" b="1" dirty="0">
                <a:latin typeface="Consolas" panose="020B0609020204030204" pitchFamily="49" charset="0"/>
              </a:rPr>
              <a:t>;  		</a:t>
            </a:r>
            <a:r>
              <a:rPr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除去前导空格 </a:t>
            </a:r>
            <a:r>
              <a:rPr lang="en-US" altLang="zh-CN" sz="16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ws</a:t>
            </a:r>
            <a:r>
              <a:rPr lang="zh-CN" altLang="en-US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也是流操纵算子</a:t>
            </a: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	</a:t>
            </a:r>
            <a:r>
              <a:rPr lang="en-US" altLang="zh-CN" sz="1600" b="1" dirty="0" err="1"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latin typeface="Consolas" panose="020B0609020204030204" pitchFamily="49" charset="0"/>
              </a:rPr>
              <a:t> c = </a:t>
            </a:r>
            <a:r>
              <a:rPr lang="en-US" altLang="zh-CN" sz="1600" b="1" dirty="0" err="1">
                <a:latin typeface="Consolas" panose="020B0609020204030204" pitchFamily="49" charset="0"/>
              </a:rPr>
              <a:t>ifs.</a:t>
            </a:r>
            <a:r>
              <a:rPr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peek</a:t>
            </a:r>
            <a:r>
              <a:rPr lang="en-US" altLang="zh-CN" sz="1600" b="1" dirty="0">
                <a:latin typeface="Consolas" panose="020B0609020204030204" pitchFamily="49" charset="0"/>
              </a:rPr>
              <a:t>();		</a:t>
            </a:r>
            <a:r>
              <a:rPr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检查下一个字符，但不读取</a:t>
            </a: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	if (c == EOF) break;</a:t>
            </a: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	if (</a:t>
            </a:r>
            <a:r>
              <a:rPr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isdigit</a:t>
            </a:r>
            <a:r>
              <a:rPr lang="en-US" altLang="zh-CN" sz="1600" b="1" dirty="0">
                <a:latin typeface="Consolas" panose="020B0609020204030204" pitchFamily="49" charset="0"/>
              </a:rPr>
              <a:t>(c))			</a:t>
            </a:r>
            <a:r>
              <a:rPr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//&lt;</a:t>
            </a:r>
            <a:r>
              <a:rPr lang="en-US" altLang="zh-CN" sz="16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cctype</a:t>
            </a:r>
            <a:r>
              <a:rPr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库函数</a:t>
            </a: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	{</a:t>
            </a: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		</a:t>
            </a:r>
            <a:r>
              <a:rPr lang="en-US" altLang="zh-CN" sz="1600" b="1" dirty="0" err="1"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		ifs &gt;&gt; n;</a:t>
            </a: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		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"Read a number: " &lt;&lt; n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	} else {</a:t>
            </a: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		string </a:t>
            </a:r>
            <a:r>
              <a:rPr lang="en-US" altLang="zh-CN" sz="1600" b="1" dirty="0" err="1">
                <a:latin typeface="Consolas" panose="020B0609020204030204" pitchFamily="49" charset="0"/>
              </a:rPr>
              <a:t>str</a:t>
            </a:r>
            <a:r>
              <a:rPr lang="en-US" altLang="zh-CN" sz="1600" b="1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		ifs &gt;&gt;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str</a:t>
            </a:r>
            <a:r>
              <a:rPr lang="en-US" altLang="zh-CN" sz="1600" b="1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		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"Read a word: "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str</a:t>
            </a:r>
            <a:r>
              <a:rPr lang="en-US" altLang="zh-CN" sz="1600" b="1" dirty="0">
                <a:latin typeface="Consolas" panose="020B0609020204030204" pitchFamily="49" charset="0"/>
              </a:rPr>
              <a:t>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	}</a:t>
            </a: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return 0;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}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getline</a:t>
            </a:r>
            <a:r>
              <a:rPr lang="en-US" altLang="zh-CN" dirty="0"/>
              <a:t>(</a:t>
            </a:r>
            <a:r>
              <a:rPr lang="en-US" altLang="zh-CN" dirty="0" err="1"/>
              <a:t>cin</a:t>
            </a:r>
            <a:r>
              <a:rPr lang="en-US" altLang="zh-CN" dirty="0"/>
              <a:t>, 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ifstream</a:t>
            </a:r>
            <a:r>
              <a:rPr lang="zh-CN" altLang="en-US" dirty="0"/>
              <a:t>是</a:t>
            </a:r>
            <a:r>
              <a:rPr lang="en-US" altLang="zh-CN" dirty="0" err="1"/>
              <a:t>istream</a:t>
            </a:r>
            <a:r>
              <a:rPr lang="zh-CN" altLang="en-US" dirty="0"/>
              <a:t>的子类</a:t>
            </a:r>
            <a:endParaRPr lang="en-US" altLang="zh-CN" dirty="0"/>
          </a:p>
          <a:p>
            <a:pPr lvl="1"/>
            <a:r>
              <a:rPr lang="zh-CN" altLang="en-US" dirty="0"/>
              <a:t>故</a:t>
            </a:r>
            <a:r>
              <a:rPr lang="en-US" altLang="zh-CN" dirty="0" err="1"/>
              <a:t>getline</a:t>
            </a:r>
            <a:r>
              <a:rPr lang="en-US" altLang="zh-CN" dirty="0"/>
              <a:t>(ifs, 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  <a:r>
              <a:rPr lang="zh-CN" altLang="en-US" dirty="0"/>
              <a:t>仍然有效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其他操作</a:t>
            </a:r>
            <a:endParaRPr lang="en-US" altLang="zh-CN" dirty="0"/>
          </a:p>
          <a:p>
            <a:pPr lvl="1"/>
            <a:r>
              <a:rPr lang="en-US" altLang="zh-CN" dirty="0"/>
              <a:t>get()     </a:t>
            </a:r>
            <a:r>
              <a:rPr lang="zh-CN" altLang="en-US" dirty="0"/>
              <a:t>读取一个字符</a:t>
            </a:r>
            <a:endParaRPr lang="en-US" altLang="zh-CN" dirty="0"/>
          </a:p>
          <a:p>
            <a:pPr lvl="1"/>
            <a:r>
              <a:rPr lang="en-US" altLang="zh-CN" dirty="0"/>
              <a:t>ignore(</a:t>
            </a:r>
            <a:r>
              <a:rPr lang="en-US" altLang="zh-CN" dirty="0" err="1"/>
              <a:t>int</a:t>
            </a:r>
            <a:r>
              <a:rPr lang="en-US" altLang="zh-CN" dirty="0"/>
              <a:t> n=1,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delim</a:t>
            </a:r>
            <a:r>
              <a:rPr lang="en-US" altLang="zh-CN" dirty="0"/>
              <a:t>=EOF)</a:t>
            </a:r>
            <a:br>
              <a:rPr lang="en-US" altLang="zh-CN" dirty="0"/>
            </a:br>
            <a:r>
              <a:rPr lang="en-US" altLang="zh-CN" dirty="0"/>
              <a:t>	    </a:t>
            </a:r>
            <a:r>
              <a:rPr lang="zh-CN" altLang="en-US" dirty="0"/>
              <a:t>丢弃</a:t>
            </a:r>
            <a:r>
              <a:rPr lang="en-US" altLang="zh-CN" dirty="0"/>
              <a:t>n</a:t>
            </a:r>
            <a:r>
              <a:rPr lang="zh-CN" altLang="en-US" dirty="0"/>
              <a:t>个字符，或者直至遇到</a:t>
            </a:r>
            <a:r>
              <a:rPr lang="en-US" altLang="zh-CN" dirty="0" err="1"/>
              <a:t>delim</a:t>
            </a:r>
            <a:r>
              <a:rPr lang="zh-CN" altLang="en-US" dirty="0"/>
              <a:t>分隔符</a:t>
            </a:r>
            <a:endParaRPr lang="en-US" altLang="zh-CN" dirty="0"/>
          </a:p>
          <a:p>
            <a:pPr lvl="1"/>
            <a:r>
              <a:rPr lang="en-US" altLang="zh-CN" dirty="0"/>
              <a:t>peek()    </a:t>
            </a:r>
            <a:r>
              <a:rPr lang="zh-CN" altLang="en-US" dirty="0"/>
              <a:t>查看下一个字符</a:t>
            </a:r>
            <a:endParaRPr lang="en-US" altLang="zh-CN" dirty="0"/>
          </a:p>
          <a:p>
            <a:pPr lvl="1"/>
            <a:r>
              <a:rPr lang="en-US" altLang="zh-CN" dirty="0" err="1"/>
              <a:t>putback</a:t>
            </a:r>
            <a:r>
              <a:rPr lang="en-US" altLang="zh-CN" dirty="0"/>
              <a:t>(char c) </a:t>
            </a:r>
            <a:r>
              <a:rPr lang="zh-CN" altLang="en-US" dirty="0"/>
              <a:t>返还一个字符</a:t>
            </a:r>
            <a:endParaRPr lang="en-US" altLang="zh-CN" dirty="0"/>
          </a:p>
          <a:p>
            <a:pPr lvl="1"/>
            <a:r>
              <a:rPr lang="en-US" altLang="zh-CN" dirty="0" err="1"/>
              <a:t>unget</a:t>
            </a:r>
            <a:r>
              <a:rPr lang="en-US" altLang="zh-CN" dirty="0"/>
              <a:t>()   </a:t>
            </a:r>
            <a:r>
              <a:rPr lang="zh-CN" altLang="en-US" dirty="0"/>
              <a:t>返还一个字符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27</a:t>
            </a:fld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istream</a:t>
            </a:r>
            <a:r>
              <a:rPr lang="zh-CN" altLang="en-US" dirty="0"/>
              <a:t>与</a:t>
            </a:r>
            <a:r>
              <a:rPr lang="en-US" altLang="zh-CN" dirty="0" err="1"/>
              <a:t>scanf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097" y="1262541"/>
            <a:ext cx="8047806" cy="5299173"/>
          </a:xfrm>
        </p:spPr>
        <p:txBody>
          <a:bodyPr/>
          <a:lstStyle/>
          <a:p>
            <a:r>
              <a:rPr lang="zh-CN" altLang="en-US" dirty="0"/>
              <a:t>为什么</a:t>
            </a:r>
            <a:r>
              <a:rPr lang="en-US" altLang="zh-CN" dirty="0"/>
              <a:t>C++</a:t>
            </a:r>
            <a:r>
              <a:rPr lang="zh-CN" altLang="en-US" dirty="0"/>
              <a:t>使用流输入取代了</a:t>
            </a:r>
            <a:r>
              <a:rPr lang="en-US" altLang="zh-CN" dirty="0" err="1"/>
              <a:t>scanf</a:t>
            </a:r>
            <a:endParaRPr lang="en-US" altLang="zh-CN" dirty="0"/>
          </a:p>
          <a:p>
            <a:pPr lvl="1"/>
            <a:r>
              <a:rPr lang="en-US" altLang="zh-CN" sz="2800" dirty="0" err="1"/>
              <a:t>scanf</a:t>
            </a:r>
            <a:r>
              <a:rPr lang="zh-CN" altLang="en-US" sz="2800" dirty="0"/>
              <a:t>不友好，不同类型要使用不同的标识符</a:t>
            </a:r>
            <a:endParaRPr lang="en-US" altLang="zh-CN" sz="2800" dirty="0"/>
          </a:p>
          <a:p>
            <a:pPr marL="914400" lvl="2" indent="0">
              <a:buNone/>
            </a:pPr>
            <a:r>
              <a:rPr lang="en-US" altLang="zh-CN" dirty="0" err="1"/>
              <a:t>scanf</a:t>
            </a:r>
            <a:r>
              <a:rPr lang="en-US" altLang="zh-CN" dirty="0"/>
              <a:t>("</a:t>
            </a:r>
            <a:r>
              <a:rPr lang="en-US" altLang="zh-CN" dirty="0">
                <a:solidFill>
                  <a:srgbClr val="FF0000"/>
                </a:solidFill>
              </a:rPr>
              <a:t>%d %</a:t>
            </a:r>
            <a:r>
              <a:rPr lang="en-US" altLang="zh-CN" dirty="0" err="1">
                <a:solidFill>
                  <a:srgbClr val="FF0000"/>
                </a:solidFill>
              </a:rPr>
              <a:t>hd</a:t>
            </a:r>
            <a:r>
              <a:rPr lang="en-US" altLang="zh-CN" dirty="0">
                <a:solidFill>
                  <a:srgbClr val="FF0000"/>
                </a:solidFill>
              </a:rPr>
              <a:t> %f %</a:t>
            </a:r>
            <a:r>
              <a:rPr lang="en-US" altLang="zh-CN" dirty="0" err="1">
                <a:solidFill>
                  <a:srgbClr val="FF0000"/>
                </a:solidFill>
              </a:rPr>
              <a:t>lf</a:t>
            </a:r>
            <a:r>
              <a:rPr lang="en-US" altLang="zh-CN" dirty="0">
                <a:solidFill>
                  <a:srgbClr val="FF0000"/>
                </a:solidFill>
              </a:rPr>
              <a:t> %s</a:t>
            </a:r>
            <a:r>
              <a:rPr lang="en-US" altLang="zh-CN" dirty="0"/>
              <a:t>", &amp;</a:t>
            </a:r>
            <a:r>
              <a:rPr lang="en-US" altLang="zh-CN" dirty="0" err="1"/>
              <a:t>i</a:t>
            </a:r>
            <a:r>
              <a:rPr lang="en-US" altLang="zh-CN" dirty="0"/>
              <a:t>, &amp;s, &amp;f, &amp;d, name);</a:t>
            </a:r>
          </a:p>
          <a:p>
            <a:pPr marL="914400" lvl="2" indent="0">
              <a:buNone/>
            </a:pPr>
            <a:r>
              <a:rPr lang="en-US" altLang="zh-CN" dirty="0" err="1"/>
              <a:t>cin</a:t>
            </a:r>
            <a:r>
              <a:rPr lang="en-US" altLang="zh-CN" dirty="0"/>
              <a:t> &gt;&gt; </a:t>
            </a:r>
            <a:r>
              <a:rPr lang="en-US" altLang="zh-CN" dirty="0" err="1"/>
              <a:t>i</a:t>
            </a:r>
            <a:r>
              <a:rPr lang="en-US" altLang="zh-CN" dirty="0"/>
              <a:t> &gt;&gt; s &gt;&gt; f &gt;&gt; d &gt;&gt; name;</a:t>
            </a:r>
          </a:p>
          <a:p>
            <a:pPr lvl="1"/>
            <a:r>
              <a:rPr lang="zh-CN" altLang="en-US" sz="2800" dirty="0"/>
              <a:t>安全性</a:t>
            </a:r>
            <a:endParaRPr lang="en-US" altLang="zh-CN" sz="2800" dirty="0"/>
          </a:p>
          <a:p>
            <a:pPr marL="914400" lvl="2" indent="0">
              <a:buNone/>
            </a:pPr>
            <a:r>
              <a:rPr lang="en-US" altLang="zh-CN" sz="2400" dirty="0" err="1"/>
              <a:t>scanf</a:t>
            </a:r>
            <a:r>
              <a:rPr lang="en-US" altLang="zh-CN" sz="2400" dirty="0"/>
              <a:t>("%d %d", &amp;a);  </a:t>
            </a:r>
            <a:r>
              <a:rPr lang="en-US" altLang="zh-CN" sz="2400" dirty="0">
                <a:solidFill>
                  <a:schemeClr val="accent1"/>
                </a:solidFill>
              </a:rPr>
              <a:t>//</a:t>
            </a:r>
            <a:r>
              <a:rPr lang="zh-CN" altLang="en-US" sz="2400" dirty="0">
                <a:solidFill>
                  <a:schemeClr val="accent1"/>
                </a:solidFill>
              </a:rPr>
              <a:t>可能写入非法内存</a:t>
            </a:r>
            <a:endParaRPr lang="en-US" altLang="zh-CN" sz="2400" dirty="0"/>
          </a:p>
          <a:p>
            <a:pPr lvl="1"/>
            <a:r>
              <a:rPr lang="zh-CN" altLang="en-US" sz="2800" dirty="0"/>
              <a:t>可拓展性</a:t>
            </a:r>
            <a:endParaRPr lang="en-US" altLang="zh-CN" sz="2800" dirty="0"/>
          </a:p>
          <a:p>
            <a:pPr marL="914400" lvl="2" indent="0">
              <a:buNone/>
            </a:pPr>
            <a:r>
              <a:rPr lang="en-US" altLang="zh-CN" sz="2400" dirty="0" err="1"/>
              <a:t>MyClass</a:t>
            </a:r>
            <a:r>
              <a:rPr lang="en-US" altLang="zh-CN" sz="2400" dirty="0"/>
              <a:t> </a:t>
            </a:r>
            <a:r>
              <a:rPr lang="en-US" altLang="zh-CN" sz="2400" dirty="0" err="1"/>
              <a:t>obj</a:t>
            </a:r>
            <a:r>
              <a:rPr lang="en-US" altLang="zh-CN" sz="2400" dirty="0"/>
              <a:t>;</a:t>
            </a:r>
          </a:p>
          <a:p>
            <a:pPr marL="914400" lvl="2" indent="0">
              <a:buNone/>
            </a:pPr>
            <a:r>
              <a:rPr lang="en-US" altLang="zh-CN" sz="2400" dirty="0" err="1"/>
              <a:t>cin</a:t>
            </a:r>
            <a:r>
              <a:rPr lang="en-US" altLang="zh-CN" sz="2400" dirty="0"/>
              <a:t> &gt;&gt; </a:t>
            </a:r>
            <a:r>
              <a:rPr lang="en-US" altLang="zh-CN" sz="2400" dirty="0" err="1"/>
              <a:t>obj</a:t>
            </a:r>
            <a:r>
              <a:rPr lang="en-US" altLang="zh-CN" sz="2400" dirty="0"/>
              <a:t>;</a:t>
            </a:r>
          </a:p>
          <a:p>
            <a:pPr lvl="1"/>
            <a:r>
              <a:rPr lang="zh-CN" altLang="en-US" sz="2800" dirty="0"/>
              <a:t>性能</a:t>
            </a:r>
            <a:endParaRPr lang="en-US" altLang="zh-CN" sz="2800" dirty="0"/>
          </a:p>
          <a:p>
            <a:pPr marL="914400" lvl="2" indent="0">
              <a:buNone/>
            </a:pPr>
            <a:r>
              <a:rPr lang="en-US" altLang="zh-CN" sz="2400" dirty="0" err="1"/>
              <a:t>scanf</a:t>
            </a:r>
            <a:r>
              <a:rPr lang="zh-CN" altLang="en-US" sz="2400" dirty="0"/>
              <a:t>在运行期间需要对格式字符串进行解析</a:t>
            </a:r>
            <a:endParaRPr lang="en-US" altLang="zh-CN" sz="2400" dirty="0"/>
          </a:p>
          <a:p>
            <a:pPr marL="914400" lvl="2" indent="0">
              <a:buNone/>
            </a:pPr>
            <a:r>
              <a:rPr lang="en-US" altLang="zh-CN" sz="2400" dirty="0" err="1"/>
              <a:t>istream</a:t>
            </a:r>
            <a:r>
              <a:rPr lang="zh-CN" altLang="en-US" sz="2400" dirty="0"/>
              <a:t>在编译期间已经解析完毕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28</a:t>
            </a:fld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字符串输入输出流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475356"/>
            <a:ext cx="8047806" cy="4749029"/>
          </a:xfrm>
        </p:spPr>
        <p:txBody>
          <a:bodyPr/>
          <a:lstStyle/>
          <a:p>
            <a:r>
              <a:rPr lang="zh-CN" altLang="en-US" dirty="0"/>
              <a:t>以输入输出流作为例子</a:t>
            </a:r>
            <a:endParaRPr lang="en-US" altLang="zh-CN" dirty="0"/>
          </a:p>
          <a:p>
            <a:r>
              <a:rPr lang="en-US" altLang="zh-CN" dirty="0" err="1"/>
              <a:t>stringstream</a:t>
            </a:r>
            <a:r>
              <a:rPr lang="zh-CN" altLang="en-US" dirty="0"/>
              <a:t>是</a:t>
            </a:r>
            <a:r>
              <a:rPr lang="en-US" altLang="zh-CN" dirty="0"/>
              <a:t>iostream</a:t>
            </a:r>
            <a:r>
              <a:rPr lang="zh-CN" altLang="en-US" dirty="0"/>
              <a:t>的子类</a:t>
            </a:r>
            <a:endParaRPr lang="en-US" altLang="zh-CN" dirty="0"/>
          </a:p>
          <a:p>
            <a:r>
              <a:rPr lang="en-US" altLang="zh-CN" dirty="0"/>
              <a:t>iostream</a:t>
            </a:r>
            <a:r>
              <a:rPr lang="zh-CN" altLang="en-US" dirty="0"/>
              <a:t>继承于</a:t>
            </a:r>
            <a:r>
              <a:rPr lang="en-US" altLang="zh-CN" dirty="0" err="1"/>
              <a:t>istream</a:t>
            </a:r>
            <a:r>
              <a:rPr lang="zh-CN" altLang="en-US" dirty="0"/>
              <a:t>和</a:t>
            </a:r>
            <a:r>
              <a:rPr lang="en-US" altLang="zh-CN" dirty="0" err="1"/>
              <a:t>ostream</a:t>
            </a:r>
            <a:endParaRPr lang="en-US" altLang="zh-CN" dirty="0"/>
          </a:p>
          <a:p>
            <a:r>
              <a:rPr lang="en-US" altLang="zh-CN" dirty="0" err="1"/>
              <a:t>stringstream</a:t>
            </a:r>
            <a:r>
              <a:rPr lang="zh-CN" altLang="en-US" dirty="0"/>
              <a:t>实现了输入输出流双方的接口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29</a:t>
            </a:fld>
            <a:endParaRPr lang="en-US" altLang="zh-CN"/>
          </a:p>
        </p:txBody>
      </p:sp>
      <p:grpSp>
        <p:nvGrpSpPr>
          <p:cNvPr id="18" name="组合 17"/>
          <p:cNvGrpSpPr/>
          <p:nvPr/>
        </p:nvGrpSpPr>
        <p:grpSpPr>
          <a:xfrm>
            <a:off x="2663597" y="3840748"/>
            <a:ext cx="5051034" cy="2425156"/>
            <a:chOff x="1415252" y="3665711"/>
            <a:chExt cx="4505140" cy="2260816"/>
          </a:xfrm>
        </p:grpSpPr>
        <p:sp>
          <p:nvSpPr>
            <p:cNvPr id="5" name="矩形 4"/>
            <p:cNvSpPr/>
            <p:nvPr/>
          </p:nvSpPr>
          <p:spPr>
            <a:xfrm>
              <a:off x="1419042" y="3665711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schemeClr val="tx1"/>
                  </a:solidFill>
                </a:rPr>
                <a:t>istream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415694" y="4563333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iostream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415252" y="5494479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schemeClr val="tx1"/>
                  </a:solidFill>
                </a:rPr>
                <a:t>ostream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487736" y="4567366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schemeClr val="tx1"/>
                  </a:solidFill>
                </a:rPr>
                <a:t>stringstream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接箭头连接符 8"/>
            <p:cNvCxnSpPr>
              <a:stCxn id="6" idx="3"/>
              <a:endCxn id="8" idx="1"/>
            </p:cNvCxnSpPr>
            <p:nvPr/>
          </p:nvCxnSpPr>
          <p:spPr>
            <a:xfrm>
              <a:off x="2848350" y="4779357"/>
              <a:ext cx="1639386" cy="403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6" idx="0"/>
              <a:endCxn id="5" idx="2"/>
            </p:cNvCxnSpPr>
            <p:nvPr/>
          </p:nvCxnSpPr>
          <p:spPr>
            <a:xfrm flipV="1">
              <a:off x="2132023" y="4097759"/>
              <a:ext cx="3347" cy="4655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2"/>
              <a:endCxn id="7" idx="0"/>
            </p:cNvCxnSpPr>
            <p:nvPr/>
          </p:nvCxnSpPr>
          <p:spPr>
            <a:xfrm flipH="1">
              <a:off x="2131580" y="4995381"/>
              <a:ext cx="442" cy="49909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797604" y="471099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多重继承！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本讲内容提要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string</a:t>
            </a:r>
            <a:r>
              <a:rPr lang="zh-CN" altLang="en-US" dirty="0"/>
              <a:t>字符串类</a:t>
            </a:r>
            <a:endParaRPr lang="en-US" altLang="zh-CN" dirty="0"/>
          </a:p>
          <a:p>
            <a:r>
              <a:rPr lang="en-US" altLang="zh-CN" dirty="0"/>
              <a:t> iostream</a:t>
            </a:r>
            <a:r>
              <a:rPr lang="zh-CN" altLang="en-US" dirty="0"/>
              <a:t>输入输出流</a:t>
            </a:r>
            <a:endParaRPr lang="en-US" altLang="zh-CN" dirty="0"/>
          </a:p>
          <a:p>
            <a:r>
              <a:rPr lang="zh-CN" altLang="en-US" dirty="0"/>
              <a:t> 字符串处理与正则表达式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stringstream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stringstream</a:t>
            </a:r>
            <a:endParaRPr lang="en-US" altLang="zh-CN" dirty="0"/>
          </a:p>
          <a:p>
            <a:pPr lvl="1"/>
            <a:r>
              <a:rPr lang="zh-CN" altLang="en-US" dirty="0"/>
              <a:t>它在对象内部维护了一个</a:t>
            </a:r>
            <a:r>
              <a:rPr lang="en-US" altLang="zh-CN" dirty="0"/>
              <a:t>buffer</a:t>
            </a:r>
          </a:p>
          <a:p>
            <a:pPr lvl="1"/>
            <a:r>
              <a:rPr lang="zh-CN" altLang="en-US" dirty="0"/>
              <a:t>使用流输出函数可以将数据写入</a:t>
            </a:r>
            <a:r>
              <a:rPr lang="en-US" altLang="zh-CN" dirty="0"/>
              <a:t>buffer</a:t>
            </a:r>
          </a:p>
          <a:p>
            <a:pPr lvl="1"/>
            <a:r>
              <a:rPr lang="zh-CN" altLang="en-US" dirty="0"/>
              <a:t>使用流输入函数可以从</a:t>
            </a:r>
            <a:r>
              <a:rPr lang="en-US" altLang="zh-CN" dirty="0"/>
              <a:t>buffer</a:t>
            </a:r>
            <a:r>
              <a:rPr lang="zh-CN" altLang="en-US" dirty="0"/>
              <a:t>中读出数据</a:t>
            </a:r>
            <a:endParaRPr lang="en-US" altLang="zh-CN" dirty="0"/>
          </a:p>
          <a:p>
            <a:r>
              <a:rPr lang="zh-CN" altLang="en-US" dirty="0"/>
              <a:t>一般用于程序内部的字符串操作</a:t>
            </a:r>
            <a:br>
              <a:rPr lang="en-US" altLang="zh-CN" dirty="0"/>
            </a:br>
            <a:endParaRPr lang="en-US" altLang="zh-CN" dirty="0"/>
          </a:p>
          <a:p>
            <a:r>
              <a:rPr lang="zh-CN" altLang="en-US" dirty="0"/>
              <a:t>构造方式</a:t>
            </a:r>
            <a:endParaRPr lang="en-US" altLang="zh-CN" dirty="0"/>
          </a:p>
          <a:p>
            <a:pPr lvl="1"/>
            <a:r>
              <a:rPr lang="en-US" altLang="zh-CN" dirty="0" err="1"/>
              <a:t>stringstream</a:t>
            </a:r>
            <a:r>
              <a:rPr lang="en-US" altLang="zh-CN" dirty="0"/>
              <a:t> </a:t>
            </a:r>
            <a:r>
              <a:rPr lang="en-US" altLang="zh-CN" dirty="0" err="1"/>
              <a:t>ss</a:t>
            </a:r>
            <a:r>
              <a:rPr lang="en-US" altLang="zh-CN" dirty="0"/>
              <a:t>; //</a:t>
            </a:r>
            <a:r>
              <a:rPr lang="zh-CN" altLang="en-US" dirty="0"/>
              <a:t>空字符串流</a:t>
            </a:r>
            <a:endParaRPr lang="en-US" altLang="zh-CN" dirty="0"/>
          </a:p>
          <a:p>
            <a:pPr lvl="1"/>
            <a:r>
              <a:rPr lang="en-US" altLang="zh-CN" dirty="0" err="1"/>
              <a:t>stringstream</a:t>
            </a:r>
            <a:r>
              <a:rPr lang="en-US" altLang="zh-CN" dirty="0"/>
              <a:t> </a:t>
            </a:r>
            <a:r>
              <a:rPr lang="en-US" altLang="zh-CN" dirty="0" err="1"/>
              <a:t>ss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/>
              <a:t>); //</a:t>
            </a:r>
            <a:r>
              <a:rPr lang="zh-CN" altLang="en-US" dirty="0"/>
              <a:t>以字符串初始化流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30</a:t>
            </a:fld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5157192"/>
            <a:ext cx="8047806" cy="2308323"/>
          </a:xfrm>
        </p:spPr>
        <p:txBody>
          <a:bodyPr/>
          <a:lstStyle/>
          <a:p>
            <a:r>
              <a:rPr lang="zh-CN" altLang="en-US" dirty="0"/>
              <a:t>可以连接字符串</a:t>
            </a:r>
            <a:endParaRPr lang="en-US" altLang="zh-CN" dirty="0"/>
          </a:p>
          <a:p>
            <a:r>
              <a:rPr lang="zh-CN" altLang="en-US" dirty="0"/>
              <a:t>可以将字符串转换为其他类型的数据</a:t>
            </a:r>
            <a:endParaRPr lang="en-US" altLang="zh-CN" dirty="0"/>
          </a:p>
          <a:p>
            <a:r>
              <a:rPr lang="zh-CN" altLang="en-US" dirty="0"/>
              <a:t>配合流操作算子，可以达到格式化输出效果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31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238952" y="1268760"/>
            <a:ext cx="72463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#include &lt;</a:t>
            </a:r>
            <a:r>
              <a:rPr lang="en-US" altLang="zh-CN" sz="2000" dirty="0" err="1">
                <a:latin typeface="Consolas" panose="020B0609020204030204" pitchFamily="49" charset="0"/>
              </a:rPr>
              <a:t>sstream</a:t>
            </a:r>
            <a:r>
              <a:rPr lang="en-US" altLang="zh-CN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using namespace std;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int main() {</a:t>
            </a:r>
          </a:p>
          <a:p>
            <a:pPr lvl="1"/>
            <a:r>
              <a:rPr lang="en-US" altLang="zh-CN" sz="2000" dirty="0" err="1">
                <a:latin typeface="Consolas" panose="020B0609020204030204" pitchFamily="49" charset="0"/>
              </a:rPr>
              <a:t>stringstream</a:t>
            </a:r>
            <a:r>
              <a:rPr lang="en-US" altLang="zh-CN" sz="2000" dirty="0">
                <a:latin typeface="Consolas" panose="020B0609020204030204" pitchFamily="49" charset="0"/>
              </a:rPr>
              <a:t> ss;</a:t>
            </a:r>
          </a:p>
          <a:p>
            <a:pPr lvl="1"/>
            <a:r>
              <a:rPr lang="en-US" altLang="zh-CN" sz="2000" dirty="0" err="1">
                <a:latin typeface="Consolas" panose="020B0609020204030204" pitchFamily="49" charset="0"/>
              </a:rPr>
              <a:t>ss</a:t>
            </a:r>
            <a:r>
              <a:rPr lang="en-US" altLang="zh-CN" sz="2000" dirty="0">
                <a:latin typeface="Consolas" panose="020B0609020204030204" pitchFamily="49" charset="0"/>
              </a:rPr>
              <a:t> &lt;&lt; "10";</a:t>
            </a:r>
          </a:p>
          <a:p>
            <a:pPr lvl="1"/>
            <a:r>
              <a:rPr lang="en-US" altLang="zh-CN" sz="2000" dirty="0" err="1">
                <a:latin typeface="Consolas" panose="020B0609020204030204" pitchFamily="49" charset="0"/>
              </a:rPr>
              <a:t>ss</a:t>
            </a:r>
            <a:r>
              <a:rPr lang="en-US" altLang="zh-CN" sz="2000" dirty="0">
                <a:latin typeface="Consolas" panose="020B0609020204030204" pitchFamily="49" charset="0"/>
              </a:rPr>
              <a:t> &lt;&lt; "0 200";</a:t>
            </a:r>
          </a:p>
          <a:p>
            <a:pPr lvl="1"/>
            <a:endParaRPr lang="zh-CN" altLang="en-US" sz="2000" dirty="0"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a, b;</a:t>
            </a:r>
          </a:p>
          <a:p>
            <a:pPr lvl="1"/>
            <a:r>
              <a:rPr lang="en-US" altLang="zh-CN" sz="2000" dirty="0">
                <a:latin typeface="Consolas" panose="020B0609020204030204" pitchFamily="49" charset="0"/>
              </a:rPr>
              <a:t>ss &gt;&gt; a &gt;&gt; b;		</a:t>
            </a:r>
            <a:r>
              <a:rPr lang="en-US" altLang="zh-CN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//a=100 b=200</a:t>
            </a:r>
          </a:p>
          <a:p>
            <a:pPr lvl="1"/>
            <a:r>
              <a:rPr lang="en-US" altLang="zh-CN" sz="2000" dirty="0">
                <a:latin typeface="Consolas" panose="020B0609020204030204" pitchFamily="49" charset="0"/>
              </a:rPr>
              <a:t>return 0;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</a:t>
            </a:r>
            <a:r>
              <a:rPr lang="en-US" altLang="zh-CN" dirty="0" err="1"/>
              <a:t>stringstream</a:t>
            </a:r>
            <a:r>
              <a:rPr lang="zh-CN" altLang="en-US" dirty="0"/>
              <a:t>的</a:t>
            </a:r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00251"/>
            <a:ext cx="8047806" cy="4749029"/>
          </a:xfrm>
        </p:spPr>
        <p:txBody>
          <a:bodyPr/>
          <a:lstStyle/>
          <a:p>
            <a:r>
              <a:rPr lang="en-US" altLang="zh-CN" dirty="0" err="1"/>
              <a:t>ss.str</a:t>
            </a:r>
            <a:r>
              <a:rPr lang="en-US" altLang="zh-CN" dirty="0"/>
              <a:t>()</a:t>
            </a:r>
          </a:p>
          <a:p>
            <a:pPr lvl="1"/>
            <a:r>
              <a:rPr lang="zh-CN" altLang="en-US" dirty="0"/>
              <a:t>返回一个</a:t>
            </a:r>
            <a:r>
              <a:rPr lang="en-US" altLang="zh-CN" dirty="0"/>
              <a:t>string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r>
              <a:rPr lang="zh-CN" altLang="en-US" dirty="0"/>
              <a:t>内容为</a:t>
            </a:r>
            <a:r>
              <a:rPr lang="en-US" altLang="zh-CN" dirty="0" err="1"/>
              <a:t>stringstream</a:t>
            </a:r>
            <a:r>
              <a:rPr lang="zh-CN" altLang="en-US" dirty="0"/>
              <a:t>的</a:t>
            </a:r>
            <a:r>
              <a:rPr lang="en-US" altLang="zh-CN" dirty="0"/>
              <a:t>buffer</a:t>
            </a:r>
          </a:p>
          <a:p>
            <a:r>
              <a:rPr lang="zh-CN" altLang="en-US" dirty="0"/>
              <a:t>注意</a:t>
            </a:r>
            <a:r>
              <a:rPr lang="en-US" altLang="zh-CN" dirty="0"/>
              <a:t>buffer</a:t>
            </a:r>
            <a:r>
              <a:rPr lang="zh-CN" altLang="en-US" dirty="0"/>
              <a:t>内容并不是未读取的内容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32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187624" y="2966169"/>
            <a:ext cx="648072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#include &lt;</a:t>
            </a:r>
            <a:r>
              <a:rPr lang="en-US" altLang="zh-CN" b="1" dirty="0" err="1">
                <a:latin typeface="Consolas" panose="020B0609020204030204" pitchFamily="49" charset="0"/>
              </a:rPr>
              <a:t>sstream</a:t>
            </a:r>
            <a:r>
              <a:rPr lang="en-US" altLang="zh-CN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using namespace std;</a:t>
            </a:r>
          </a:p>
          <a:p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latin typeface="Consolas" panose="020B0609020204030204" pitchFamily="49" charset="0"/>
              </a:rPr>
              <a:t>stringstream</a:t>
            </a:r>
            <a:r>
              <a:rPr lang="en-US" altLang="zh-CN" b="1" dirty="0"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</a:rPr>
              <a:t>ss</a:t>
            </a:r>
            <a:r>
              <a:rPr lang="en-US" altLang="zh-CN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latin typeface="Consolas" panose="020B0609020204030204" pitchFamily="49" charset="0"/>
              </a:rPr>
              <a:t>ss</a:t>
            </a:r>
            <a:r>
              <a:rPr lang="en-US" altLang="zh-CN" b="1" dirty="0">
                <a:latin typeface="Consolas" panose="020B0609020204030204" pitchFamily="49" charset="0"/>
              </a:rPr>
              <a:t> &lt;&lt; "100 200";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latin typeface="Consolas" panose="020B0609020204030204" pitchFamily="49" charset="0"/>
              </a:rPr>
              <a:t>cout</a:t>
            </a:r>
            <a:r>
              <a:rPr lang="en-US" altLang="zh-CN" b="1" dirty="0">
                <a:latin typeface="Consolas" panose="020B0609020204030204" pitchFamily="49" charset="0"/>
              </a:rPr>
              <a:t> &lt;&lt; </a:t>
            </a:r>
            <a:r>
              <a:rPr lang="en-US" altLang="zh-CN" b="1" dirty="0" err="1">
                <a:latin typeface="Consolas" panose="020B0609020204030204" pitchFamily="49" charset="0"/>
              </a:rPr>
              <a:t>ss.str</a:t>
            </a:r>
            <a:r>
              <a:rPr lang="en-US" altLang="zh-CN" b="1" dirty="0">
                <a:latin typeface="Consolas" panose="020B0609020204030204" pitchFamily="49" charset="0"/>
              </a:rPr>
              <a:t>() &lt;&lt; </a:t>
            </a:r>
            <a:r>
              <a:rPr lang="en-US" altLang="zh-CN" b="1" dirty="0" err="1">
                <a:latin typeface="Consolas" panose="020B0609020204030204" pitchFamily="49" charset="0"/>
              </a:rPr>
              <a:t>endl</a:t>
            </a:r>
            <a:r>
              <a:rPr lang="en-US" altLang="zh-CN" b="1" dirty="0">
                <a:latin typeface="Consolas" panose="020B0609020204030204" pitchFamily="49" charset="0"/>
              </a:rPr>
              <a:t>;  </a:t>
            </a:r>
            <a:r>
              <a:rPr lang="en-US" altLang="zh-CN" b="1" dirty="0">
                <a:solidFill>
                  <a:schemeClr val="accent1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输出</a:t>
            </a:r>
            <a:r>
              <a:rPr lang="en-US" altLang="zh-CN" b="1" dirty="0">
                <a:solidFill>
                  <a:schemeClr val="accent1"/>
                </a:solidFill>
                <a:latin typeface="Consolas" panose="020B0609020204030204" pitchFamily="49" charset="0"/>
              </a:rPr>
              <a:t>"100 200"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latin typeface="Consolas" panose="020B0609020204030204" pitchFamily="49" charset="0"/>
              </a:rPr>
              <a:t> a;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latin typeface="Consolas" panose="020B0609020204030204" pitchFamily="49" charset="0"/>
              </a:rPr>
              <a:t>ss</a:t>
            </a:r>
            <a:r>
              <a:rPr lang="en-US" altLang="zh-CN" b="1" dirty="0">
                <a:latin typeface="Consolas" panose="020B0609020204030204" pitchFamily="49" charset="0"/>
              </a:rPr>
              <a:t> &gt;&gt; a;					 </a:t>
            </a:r>
            <a:r>
              <a:rPr lang="en-US" altLang="zh-CN" b="1" dirty="0">
                <a:solidFill>
                  <a:schemeClr val="accent1"/>
                </a:solidFill>
                <a:latin typeface="Consolas" panose="020B0609020204030204" pitchFamily="49" charset="0"/>
              </a:rPr>
              <a:t>// a = 100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latin typeface="Consolas" panose="020B0609020204030204" pitchFamily="49" charset="0"/>
              </a:rPr>
              <a:t>cout</a:t>
            </a:r>
            <a:r>
              <a:rPr lang="en-US" altLang="zh-CN" b="1" dirty="0">
                <a:latin typeface="Consolas" panose="020B0609020204030204" pitchFamily="49" charset="0"/>
              </a:rPr>
              <a:t> &lt;&lt; </a:t>
            </a:r>
            <a:r>
              <a:rPr lang="en-US" altLang="zh-CN" b="1" dirty="0" err="1">
                <a:latin typeface="Consolas" panose="020B0609020204030204" pitchFamily="49" charset="0"/>
              </a:rPr>
              <a:t>ss.str</a:t>
            </a:r>
            <a:r>
              <a:rPr lang="en-US" altLang="zh-CN" b="1" dirty="0">
                <a:latin typeface="Consolas" panose="020B0609020204030204" pitchFamily="49" charset="0"/>
              </a:rPr>
              <a:t>() &lt;&lt; </a:t>
            </a:r>
            <a:r>
              <a:rPr lang="en-US" altLang="zh-CN" b="1" dirty="0" err="1">
                <a:latin typeface="Consolas" panose="020B0609020204030204" pitchFamily="49" charset="0"/>
              </a:rPr>
              <a:t>endl</a:t>
            </a:r>
            <a:r>
              <a:rPr lang="en-US" altLang="zh-CN" b="1" dirty="0">
                <a:latin typeface="Consolas" panose="020B0609020204030204" pitchFamily="49" charset="0"/>
              </a:rPr>
              <a:t>; 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输出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"100 200"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return 0;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}</a:t>
            </a:r>
            <a:endParaRPr lang="zh-CN" altLang="en-US" sz="2800" b="1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395536" y="1412776"/>
            <a:ext cx="648072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stringstream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ss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ss</a:t>
            </a:r>
            <a:r>
              <a:rPr lang="en-US" altLang="zh-CN" sz="2000" b="1" dirty="0">
                <a:latin typeface="Consolas" panose="020B0609020204030204" pitchFamily="49" charset="0"/>
              </a:rPr>
              <a:t> &lt;&lt; "100 200";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ss.str</a:t>
            </a:r>
            <a:r>
              <a:rPr lang="en-US" altLang="zh-CN" sz="2000" b="1" dirty="0">
                <a:latin typeface="Consolas" panose="020B0609020204030204" pitchFamily="49" charset="0"/>
              </a:rPr>
              <a:t>()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	 //"100 200"</a:t>
            </a:r>
          </a:p>
          <a:p>
            <a:endParaRPr lang="en-US" altLang="zh-CN" sz="20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a,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b;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ss</a:t>
            </a:r>
            <a:r>
              <a:rPr lang="en-US" altLang="zh-CN" sz="2000" b="1" dirty="0">
                <a:latin typeface="Consolas" panose="020B0609020204030204" pitchFamily="49" charset="0"/>
              </a:rPr>
              <a:t> &gt;&gt; a;  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// a = 100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ss.str</a:t>
            </a:r>
            <a:r>
              <a:rPr lang="en-US" altLang="zh-CN" sz="2000" b="1" dirty="0">
                <a:latin typeface="Consolas" panose="020B0609020204030204" pitchFamily="49" charset="0"/>
              </a:rPr>
              <a:t>()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	//"100 200"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ss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&gt;&gt;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b;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// b = 200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return 0;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  <a:endParaRPr lang="zh-CN" altLang="en-US" sz="3200" b="1" dirty="0">
              <a:latin typeface="Consolas" panose="020B0609020204030204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</a:t>
            </a:r>
            <a:r>
              <a:rPr lang="en-US" altLang="zh-CN" dirty="0" err="1"/>
              <a:t>stringstream</a:t>
            </a:r>
            <a:r>
              <a:rPr lang="zh-CN" altLang="en-US" dirty="0"/>
              <a:t>的</a:t>
            </a:r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33</a:t>
            </a:fld>
            <a:endParaRPr lang="en-US" altLang="zh-CN" dirty="0"/>
          </a:p>
        </p:txBody>
      </p:sp>
      <p:grpSp>
        <p:nvGrpSpPr>
          <p:cNvPr id="29" name="组合 28"/>
          <p:cNvGrpSpPr/>
          <p:nvPr/>
        </p:nvGrpSpPr>
        <p:grpSpPr>
          <a:xfrm>
            <a:off x="5160568" y="1282135"/>
            <a:ext cx="2683000" cy="2000089"/>
            <a:chOff x="5160568" y="1282135"/>
            <a:chExt cx="2683000" cy="2000089"/>
          </a:xfrm>
        </p:grpSpPr>
        <p:grpSp>
          <p:nvGrpSpPr>
            <p:cNvPr id="14" name="组合 13"/>
            <p:cNvGrpSpPr/>
            <p:nvPr/>
          </p:nvGrpSpPr>
          <p:grpSpPr>
            <a:xfrm>
              <a:off x="5337371" y="2097601"/>
              <a:ext cx="2506197" cy="361141"/>
              <a:chOff x="1771758" y="2779827"/>
              <a:chExt cx="2506197" cy="361141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771758" y="2780928"/>
                <a:ext cx="360040" cy="3600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131798" y="2780928"/>
                <a:ext cx="360040" cy="3600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2483768" y="2780928"/>
                <a:ext cx="360040" cy="3600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843808" y="2780928"/>
                <a:ext cx="360040" cy="3600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203848" y="2780928"/>
                <a:ext cx="360040" cy="3600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565945" y="2779827"/>
                <a:ext cx="360040" cy="3600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3917915" y="2779827"/>
                <a:ext cx="360040" cy="3600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23" name="直接箭头连接符 22"/>
            <p:cNvCxnSpPr>
              <a:endCxn id="15" idx="0"/>
            </p:cNvCxnSpPr>
            <p:nvPr/>
          </p:nvCxnSpPr>
          <p:spPr>
            <a:xfrm>
              <a:off x="5517254" y="1656466"/>
              <a:ext cx="137" cy="4422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5160568" y="1282135"/>
              <a:ext cx="7168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head</a:t>
              </a:r>
              <a:endParaRPr lang="zh-CN" altLang="en-US" sz="2000" b="1" dirty="0"/>
            </a:p>
          </p:txBody>
        </p:sp>
        <p:cxnSp>
          <p:nvCxnSpPr>
            <p:cNvPr id="27" name="直接箭头连接符 26"/>
            <p:cNvCxnSpPr>
              <a:endCxn id="15" idx="2"/>
            </p:cNvCxnSpPr>
            <p:nvPr/>
          </p:nvCxnSpPr>
          <p:spPr>
            <a:xfrm flipV="1">
              <a:off x="5517254" y="2458742"/>
              <a:ext cx="137" cy="4595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5256253" y="2882114"/>
              <a:ext cx="5220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tail</a:t>
              </a:r>
              <a:endParaRPr lang="zh-CN" altLang="en-US" sz="2000" b="1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217161" y="2663340"/>
            <a:ext cx="2766163" cy="2013659"/>
            <a:chOff x="5256253" y="1268565"/>
            <a:chExt cx="2766163" cy="2013659"/>
          </a:xfrm>
        </p:grpSpPr>
        <p:grpSp>
          <p:nvGrpSpPr>
            <p:cNvPr id="31" name="组合 30"/>
            <p:cNvGrpSpPr/>
            <p:nvPr/>
          </p:nvGrpSpPr>
          <p:grpSpPr>
            <a:xfrm>
              <a:off x="5337371" y="2097601"/>
              <a:ext cx="2506197" cy="361141"/>
              <a:chOff x="1771758" y="2779827"/>
              <a:chExt cx="2506197" cy="361141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1771758" y="2780928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2131798" y="2780928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483768" y="2780928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843808" y="2780928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3203848" y="2780928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3565945" y="2779827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3917915" y="2779827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</p:grpSp>
        <p:cxnSp>
          <p:nvCxnSpPr>
            <p:cNvPr id="32" name="直接箭头连接符 31"/>
            <p:cNvCxnSpPr/>
            <p:nvPr/>
          </p:nvCxnSpPr>
          <p:spPr>
            <a:xfrm>
              <a:off x="7662239" y="1642896"/>
              <a:ext cx="137" cy="4422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7305553" y="1268565"/>
              <a:ext cx="7168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head</a:t>
              </a:r>
              <a:endParaRPr lang="zh-CN" altLang="en-US" sz="2000" b="1" dirty="0"/>
            </a:p>
          </p:txBody>
        </p:sp>
        <p:cxnSp>
          <p:nvCxnSpPr>
            <p:cNvPr id="34" name="直接箭头连接符 33"/>
            <p:cNvCxnSpPr>
              <a:endCxn id="36" idx="2"/>
            </p:cNvCxnSpPr>
            <p:nvPr/>
          </p:nvCxnSpPr>
          <p:spPr>
            <a:xfrm flipV="1">
              <a:off x="5517254" y="2458742"/>
              <a:ext cx="137" cy="4595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5256253" y="2882114"/>
              <a:ext cx="5220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tail</a:t>
              </a:r>
              <a:endParaRPr lang="zh-CN" altLang="en-US" sz="2000" b="1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331731" y="4211464"/>
            <a:ext cx="2685045" cy="2021184"/>
            <a:chOff x="5337371" y="1268565"/>
            <a:chExt cx="2685045" cy="2021184"/>
          </a:xfrm>
        </p:grpSpPr>
        <p:grpSp>
          <p:nvGrpSpPr>
            <p:cNvPr id="44" name="组合 43"/>
            <p:cNvGrpSpPr/>
            <p:nvPr/>
          </p:nvGrpSpPr>
          <p:grpSpPr>
            <a:xfrm>
              <a:off x="5337371" y="2097601"/>
              <a:ext cx="2506197" cy="361141"/>
              <a:chOff x="1771758" y="2779827"/>
              <a:chExt cx="2506197" cy="361141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1771758" y="2780928"/>
                <a:ext cx="360040" cy="360040"/>
              </a:xfrm>
              <a:prstGeom prst="rect">
                <a:avLst/>
              </a:prstGeom>
              <a:solidFill>
                <a:schemeClr val="accent5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2131798" y="2780928"/>
                <a:ext cx="360040" cy="360040"/>
              </a:xfrm>
              <a:prstGeom prst="rect">
                <a:avLst/>
              </a:prstGeom>
              <a:solidFill>
                <a:schemeClr val="accent5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2483768" y="2780928"/>
                <a:ext cx="360040" cy="360040"/>
              </a:xfrm>
              <a:prstGeom prst="rect">
                <a:avLst/>
              </a:prstGeom>
              <a:solidFill>
                <a:schemeClr val="accent5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2843808" y="2780928"/>
                <a:ext cx="360040" cy="360040"/>
              </a:xfrm>
              <a:prstGeom prst="rect">
                <a:avLst/>
              </a:prstGeom>
              <a:solidFill>
                <a:schemeClr val="accent5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3203848" y="2780928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3565945" y="2779827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3917915" y="2779827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</p:grpSp>
        <p:cxnSp>
          <p:nvCxnSpPr>
            <p:cNvPr id="45" name="直接箭头连接符 44"/>
            <p:cNvCxnSpPr/>
            <p:nvPr/>
          </p:nvCxnSpPr>
          <p:spPr>
            <a:xfrm>
              <a:off x="7662239" y="1642896"/>
              <a:ext cx="137" cy="4422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7305553" y="1268565"/>
              <a:ext cx="7168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head</a:t>
              </a:r>
              <a:endParaRPr lang="zh-CN" altLang="en-US" sz="2000" b="1" dirty="0"/>
            </a:p>
          </p:txBody>
        </p:sp>
        <p:cxnSp>
          <p:nvCxnSpPr>
            <p:cNvPr id="47" name="直接箭头连接符 46"/>
            <p:cNvCxnSpPr/>
            <p:nvPr/>
          </p:nvCxnSpPr>
          <p:spPr>
            <a:xfrm flipV="1">
              <a:off x="6944895" y="2466267"/>
              <a:ext cx="137" cy="4595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>
              <a:off x="6683894" y="2889639"/>
              <a:ext cx="5220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tail</a:t>
              </a:r>
              <a:endParaRPr lang="zh-CN" altLang="en-US" sz="2000" b="1" dirty="0"/>
            </a:p>
          </p:txBody>
        </p:sp>
      </p:grp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2B05959-C8DB-42EA-B5B5-096BD66B4C72}"/>
              </a:ext>
            </a:extLst>
          </p:cNvPr>
          <p:cNvCxnSpPr/>
          <p:nvPr/>
        </p:nvCxnSpPr>
        <p:spPr>
          <a:xfrm>
            <a:off x="4572000" y="3282224"/>
            <a:ext cx="588568" cy="362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3F85787-56CA-4398-8189-2B7345155815}"/>
              </a:ext>
            </a:extLst>
          </p:cNvPr>
          <p:cNvCxnSpPr/>
          <p:nvPr/>
        </p:nvCxnSpPr>
        <p:spPr>
          <a:xfrm>
            <a:off x="4584840" y="4882203"/>
            <a:ext cx="588568" cy="362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F2F014B6-D982-4737-A4C4-BD7196E4303A}"/>
              </a:ext>
            </a:extLst>
          </p:cNvPr>
          <p:cNvSpPr txBox="1"/>
          <p:nvPr/>
        </p:nvSpPr>
        <p:spPr>
          <a:xfrm>
            <a:off x="3633912" y="6181645"/>
            <a:ext cx="4994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head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tail</a:t>
            </a:r>
            <a:r>
              <a:rPr lang="zh-CN" altLang="en-US" sz="2800" b="1" dirty="0"/>
              <a:t>间代表未读取的部分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实现一个类型转换函数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如何实现字符串与整数的互相转换？</a:t>
            </a:r>
            <a:endParaRPr lang="en-US" altLang="zh-CN" dirty="0"/>
          </a:p>
          <a:p>
            <a:pPr lvl="1"/>
            <a:r>
              <a:rPr lang="en-US" altLang="zh-CN" dirty="0" err="1"/>
              <a:t>to_string</a:t>
            </a:r>
            <a:r>
              <a:rPr lang="en-US" altLang="zh-CN" dirty="0"/>
              <a:t> </a:t>
            </a:r>
            <a:r>
              <a:rPr lang="zh-CN" altLang="en-US" dirty="0"/>
              <a:t>转换为字符串</a:t>
            </a:r>
            <a:endParaRPr lang="en-US" altLang="zh-CN" dirty="0"/>
          </a:p>
          <a:p>
            <a:pPr lvl="1"/>
            <a:r>
              <a:rPr lang="en-US" altLang="zh-CN" dirty="0" err="1"/>
              <a:t>stoi</a:t>
            </a:r>
            <a:r>
              <a:rPr lang="en-US" altLang="zh-CN" dirty="0"/>
              <a:t>	   </a:t>
            </a:r>
            <a:r>
              <a:rPr lang="zh-CN" altLang="en-US" dirty="0"/>
              <a:t>转换为整数</a:t>
            </a:r>
            <a:endParaRPr lang="en-US" altLang="zh-CN" dirty="0"/>
          </a:p>
          <a:p>
            <a:r>
              <a:rPr lang="zh-CN" altLang="en-US" dirty="0"/>
              <a:t>其他类型呢？可以使用一个函数实现吗？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34</a:t>
            </a:fld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787877" y="3356992"/>
            <a:ext cx="5160387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sstream</a:t>
            </a:r>
            <a:r>
              <a:rPr lang="en-US" altLang="zh-CN" sz="20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string x = convert&lt;string&gt;(123);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y = convert&lt;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&gt;("456");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x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y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return 0;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  <a:endParaRPr lang="zh-CN" altLang="en-US" sz="3200" b="1" dirty="0">
              <a:latin typeface="Consolas" panose="020B0609020204030204" pitchFamily="49" charset="0"/>
            </a:endParaRPr>
          </a:p>
          <a:p>
            <a:endParaRPr lang="zh-CN" altLang="en-US" sz="2800" b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实现一个类型转换函数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35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971600" y="1709958"/>
            <a:ext cx="729558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template&lt;class </a:t>
            </a:r>
            <a:r>
              <a:rPr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outtype</a:t>
            </a:r>
            <a:r>
              <a:rPr lang="en-US" altLang="zh-CN" sz="2400" b="1" dirty="0">
                <a:latin typeface="Consolas" panose="020B0609020204030204" pitchFamily="49" charset="0"/>
              </a:rPr>
              <a:t>, class </a:t>
            </a:r>
            <a:r>
              <a:rPr lang="en-US" altLang="zh-CN" sz="24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intype</a:t>
            </a:r>
            <a:r>
              <a:rPr lang="en-US" altLang="zh-CN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outtype</a:t>
            </a:r>
            <a:r>
              <a:rPr lang="en-US" altLang="zh-CN" sz="2400" b="1" dirty="0">
                <a:latin typeface="Consolas" panose="020B0609020204030204" pitchFamily="49" charset="0"/>
              </a:rPr>
              <a:t> convert(</a:t>
            </a:r>
            <a:r>
              <a:rPr lang="en-US" altLang="zh-CN" sz="24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intype</a:t>
            </a:r>
            <a:r>
              <a:rPr lang="en-US" altLang="zh-CN" sz="2400" b="1" dirty="0"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latin typeface="Consolas" panose="020B0609020204030204" pitchFamily="49" charset="0"/>
              </a:rPr>
              <a:t>val</a:t>
            </a:r>
            <a:r>
              <a:rPr lang="en-US" altLang="zh-CN" sz="24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static </a:t>
            </a:r>
            <a:r>
              <a:rPr lang="en-US" altLang="zh-CN" sz="2400" b="1" dirty="0" err="1">
                <a:latin typeface="Consolas" panose="020B0609020204030204" pitchFamily="49" charset="0"/>
              </a:rPr>
              <a:t>stringstream</a:t>
            </a:r>
            <a:r>
              <a:rPr lang="en-US" altLang="zh-CN" sz="2400" b="1" dirty="0"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latin typeface="Consolas" panose="020B0609020204030204" pitchFamily="49" charset="0"/>
              </a:rPr>
              <a:t>ss</a:t>
            </a:r>
            <a:r>
              <a:rPr lang="en-US" altLang="zh-CN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						//</a:t>
            </a:r>
            <a:r>
              <a:rPr lang="zh-CN" alt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使用静态变量避免重复初始化</a:t>
            </a:r>
            <a:endParaRPr lang="en-US" altLang="zh-CN" sz="24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latin typeface="Consolas" panose="020B0609020204030204" pitchFamily="49" charset="0"/>
              </a:rPr>
              <a:t>ss.str</a:t>
            </a:r>
            <a:r>
              <a:rPr lang="en-US" altLang="zh-CN" sz="2400" b="1" dirty="0">
                <a:latin typeface="Consolas" panose="020B0609020204030204" pitchFamily="49" charset="0"/>
              </a:rPr>
              <a:t>(""); 	</a:t>
            </a:r>
            <a:r>
              <a:rPr lang="en-US" altLang="zh-CN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清空缓冲区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latin typeface="Consolas" panose="020B0609020204030204" pitchFamily="49" charset="0"/>
              </a:rPr>
              <a:t>ss.clear</a:t>
            </a:r>
            <a:r>
              <a:rPr lang="en-US" altLang="zh-CN" sz="2400" b="1" dirty="0">
                <a:latin typeface="Consolas" panose="020B0609020204030204" pitchFamily="49" charset="0"/>
              </a:rPr>
              <a:t>(); 	</a:t>
            </a:r>
            <a:r>
              <a:rPr lang="en-US" altLang="zh-CN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清空状态位</a:t>
            </a:r>
            <a:r>
              <a:rPr lang="zh-CN" alt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（不是清空内容）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latin typeface="Consolas" panose="020B0609020204030204" pitchFamily="49" charset="0"/>
              </a:rPr>
              <a:t>ss</a:t>
            </a:r>
            <a:r>
              <a:rPr lang="en-US" altLang="zh-CN" sz="2400" b="1" dirty="0">
                <a:latin typeface="Consolas" panose="020B0609020204030204" pitchFamily="49" charset="0"/>
              </a:rPr>
              <a:t> &lt;&lt; </a:t>
            </a:r>
            <a:r>
              <a:rPr lang="en-US" altLang="zh-CN" sz="2400" b="1" dirty="0" err="1">
                <a:latin typeface="Consolas" panose="020B0609020204030204" pitchFamily="49" charset="0"/>
              </a:rPr>
              <a:t>val</a:t>
            </a:r>
            <a:r>
              <a:rPr lang="en-US" altLang="zh-CN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outtype</a:t>
            </a:r>
            <a:r>
              <a:rPr lang="en-US" altLang="zh-CN" sz="2400" b="1" dirty="0">
                <a:latin typeface="Consolas" panose="020B0609020204030204" pitchFamily="49" charset="0"/>
              </a:rPr>
              <a:t> res;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latin typeface="Consolas" panose="020B0609020204030204" pitchFamily="49" charset="0"/>
              </a:rPr>
              <a:t>ss</a:t>
            </a:r>
            <a:r>
              <a:rPr lang="en-US" altLang="zh-CN" sz="2400" b="1" dirty="0">
                <a:latin typeface="Consolas" panose="020B0609020204030204" pitchFamily="49" charset="0"/>
              </a:rPr>
              <a:t> &gt;&gt; res;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return res;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}</a:t>
            </a:r>
          </a:p>
          <a:p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51719" y="6023029"/>
            <a:ext cx="64087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u="sng" dirty="0">
                <a:solidFill>
                  <a:srgbClr val="00A2FF"/>
                </a:solidFill>
                <a:latin typeface="Helvetica Neue" charset="0"/>
                <a:hlinkClick r:id="rId3"/>
              </a:rPr>
              <a:t>关于状态位：状态位记录流的状态，例如是否读入了非法字符</a:t>
            </a:r>
            <a:r>
              <a:rPr lang="en-US" altLang="zh-CN" b="1" dirty="0">
                <a:solidFill>
                  <a:srgbClr val="00A2FF"/>
                </a:solidFill>
                <a:latin typeface="Helvetica Neue" charset="0"/>
                <a:hlinkClick r:id="rId3"/>
              </a:rPr>
              <a:t>http://www.cplusplus.com/reference/ios/ios/setstate/</a:t>
            </a:r>
            <a:endParaRPr lang="en-US" altLang="zh-CN" b="1" dirty="0">
              <a:solidFill>
                <a:srgbClr val="00A2FF"/>
              </a:solidFill>
              <a:effectLst/>
              <a:latin typeface="Helvetica Neue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/>
              <a:t>36</a:t>
            </a:fld>
            <a:endParaRPr lang="en-US" altLang="zh-CN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下列说法 错误 的是</a:t>
            </a: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1828800" y="2598420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scanf有可能写入非法内存</a:t>
            </a: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1828800" y="3455670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6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stringstream</a:t>
            </a:r>
            <a:r>
              <a: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是继承自iostream的子类</a:t>
            </a: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1828800" y="4312920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stringstream既可以作为输入流，也可以作为输出流</a:t>
            </a: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1828800" y="5170170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ifstream是</a:t>
            </a:r>
            <a:r>
              <a:rPr lang="en-US" altLang="zh-CN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iostream</a:t>
            </a:r>
            <a:r>
              <a: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的子类，能同时从文件中读入数据和写出数据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662555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519805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377055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234305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15" name="圆角矩形 14"/>
          <p:cNvSpPr/>
          <p:nvPr>
            <p:custDataLst>
              <p:tags r:id="rId11"/>
            </p:custDataLst>
          </p:nvPr>
        </p:nvSpPr>
        <p:spPr>
          <a:xfrm>
            <a:off x="61722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CD1A26F-580A-4FAA-9806-60D73C78CBA8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E368441-BAEB-4669-A2F8-9E5439B64146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900" y="6219110"/>
            <a:ext cx="6692858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wrap="none" rtlCol="0" anchor="ctr">
            <a:spAutoFit/>
          </a:bodyPr>
          <a:lstStyle/>
          <a:p>
            <a:r>
              <a:rPr lang="zh-CN" altLang="en-US" sz="1200" b="1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b="1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b="1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986A449-AAFE-49DC-9022-26D7E38D9C0D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779000" y="1270000"/>
            <a:ext cx="3522759" cy="707886"/>
          </a:xfrm>
          <a:prstGeom prst="rect">
            <a:avLst/>
          </a:prstGeom>
          <a:noFill/>
        </p:spPr>
        <p:txBody>
          <a:bodyPr vert="horz" wrap="none" rtlCol="0" anchor="t" anchorCtr="0"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 </a:t>
            </a:r>
            <a:r>
              <a:rPr lang="en-US" altLang="zh-CN" sz="2000" b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ifstream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</a:t>
            </a:r>
            <a:r>
              <a:rPr lang="en-US" altLang="zh-CN" sz="2000" b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istream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的子类</a:t>
            </a:r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只能读入，不能写出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33F0E2F-DC2A-4B8E-87CD-1539B3E8EBAF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3" name="RemarkBack">
              <a:extLst>
                <a:ext uri="{FF2B5EF4-FFF2-40B4-BE49-F238E27FC236}">
                  <a16:creationId xmlns:a16="http://schemas.microsoft.com/office/drawing/2014/main" id="{8500DB24-FC7E-4093-BDFC-F4535F8BCE27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emarkBlock">
              <a:extLst>
                <a:ext uri="{FF2B5EF4-FFF2-40B4-BE49-F238E27FC236}">
                  <a16:creationId xmlns:a16="http://schemas.microsoft.com/office/drawing/2014/main" id="{08BFA729-DFBA-4666-9172-9AC6F45D99C7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markTitleText">
              <a:extLst>
                <a:ext uri="{FF2B5EF4-FFF2-40B4-BE49-F238E27FC236}">
                  <a16:creationId xmlns:a16="http://schemas.microsoft.com/office/drawing/2014/main" id="{1B25234D-97D9-4CE8-8270-2C42AD425A3F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b="1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  <a:endPara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sp>
        <p:nvSpPr>
          <p:cNvPr id="26" name="RemarkBack">
            <a:extLst>
              <a:ext uri="{FF2B5EF4-FFF2-40B4-BE49-F238E27FC236}">
                <a16:creationId xmlns:a16="http://schemas.microsoft.com/office/drawing/2014/main" id="{5A73C182-C797-4D47-A412-29672FA637F7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markBlock">
            <a:extLst>
              <a:ext uri="{FF2B5EF4-FFF2-40B4-BE49-F238E27FC236}">
                <a16:creationId xmlns:a16="http://schemas.microsoft.com/office/drawing/2014/main" id="{69B09A9C-F8E9-4A84-8045-2F4FB2162DC5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markTitleText">
            <a:extLst>
              <a:ext uri="{FF2B5EF4-FFF2-40B4-BE49-F238E27FC236}">
                <a16:creationId xmlns:a16="http://schemas.microsoft.com/office/drawing/2014/main" id="{BE83AD65-7110-4763-88BA-E9F1DBFE3B81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0" name="组合 19"/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16" name="TitleBackground"/>
            <p:cNvSpPr/>
            <p:nvPr>
              <p:custDataLst>
                <p:tags r:id="rId21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/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/>
            <p:cNvSpPr txBox="1"/>
            <p:nvPr>
              <p:custDataLst>
                <p:tags r:id="rId2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/>
            <p:cNvSpPr txBox="1"/>
            <p:nvPr>
              <p:custDataLst>
                <p:tags r:id="rId24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 b="1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</a:p>
          </p:txBody>
        </p:sp>
      </p:grpSp>
      <p:pic>
        <p:nvPicPr>
          <p:cNvPr id="5" name="图片 4" descr="tmpB6B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3568" y="2564904"/>
            <a:ext cx="7772400" cy="1470025"/>
          </a:xfrm>
        </p:spPr>
        <p:txBody>
          <a:bodyPr/>
          <a:lstStyle/>
          <a:p>
            <a:pPr algn="ctr" eaLnBrk="1" hangingPunct="1"/>
            <a:r>
              <a:rPr lang="zh-CN" altLang="en-US" sz="5400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字符串处理与</a:t>
            </a:r>
            <a:br>
              <a:rPr lang="en-US" altLang="zh-CN" sz="5400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5400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正则表达式</a:t>
            </a:r>
            <a:endParaRPr lang="en-US" altLang="zh-CN" sz="5400" b="1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D092EB-5C25-4AA2-B2CD-B9A2BCD4DB8F}" type="slidenum"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  <a:t>37</a:t>
            </a:fld>
            <a:endParaRPr lang="en-US" altLang="zh-CN" sz="14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用户名注册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166" y="1442195"/>
            <a:ext cx="8047806" cy="4968552"/>
          </a:xfrm>
        </p:spPr>
        <p:txBody>
          <a:bodyPr/>
          <a:lstStyle/>
          <a:p>
            <a:r>
              <a:rPr lang="zh-CN" altLang="en-US" dirty="0"/>
              <a:t>场景：用户名注册</a:t>
            </a:r>
            <a:endParaRPr lang="en-US" altLang="zh-CN" dirty="0"/>
          </a:p>
          <a:p>
            <a:pPr lvl="1"/>
            <a:r>
              <a:rPr lang="zh-CN" altLang="en-US" dirty="0"/>
              <a:t>只能包含小写字母、数字、下划线，并且限制用户名长度在</a:t>
            </a:r>
            <a:r>
              <a:rPr lang="en-US" altLang="zh-CN" dirty="0"/>
              <a:t>3~15</a:t>
            </a:r>
            <a:r>
              <a:rPr lang="zh-CN" altLang="en-US" dirty="0"/>
              <a:t>个字符之间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合法例子： </a:t>
            </a:r>
            <a:r>
              <a:rPr lang="en-US" altLang="zh-CN" dirty="0"/>
              <a:t>john_123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非法例子： </a:t>
            </a:r>
            <a:r>
              <a:rPr lang="en-US" altLang="zh-CN" dirty="0"/>
              <a:t>John_123 / jo / @john</a:t>
            </a:r>
          </a:p>
          <a:p>
            <a:pPr lvl="1"/>
            <a:r>
              <a:rPr lang="zh-CN" altLang="en-US" dirty="0"/>
              <a:t>如何处理？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38</a:t>
            </a:fld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014374" y="3901100"/>
            <a:ext cx="799129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bool check(string name){</a:t>
            </a:r>
          </a:p>
          <a:p>
            <a:pPr lvl="1"/>
            <a:r>
              <a:rPr lang="en-US" altLang="zh-CN" b="1" dirty="0">
                <a:latin typeface="Consolas" panose="020B0609020204030204" pitchFamily="49" charset="0"/>
              </a:rPr>
              <a:t>if (</a:t>
            </a:r>
            <a:r>
              <a:rPr lang="en-US" altLang="zh-CN" b="1" dirty="0" err="1">
                <a:latin typeface="Consolas" panose="020B0609020204030204" pitchFamily="49" charset="0"/>
              </a:rPr>
              <a:t>name.length</a:t>
            </a:r>
            <a:r>
              <a:rPr lang="en-US" altLang="zh-CN" b="1" dirty="0">
                <a:latin typeface="Consolas" panose="020B0609020204030204" pitchFamily="49" charset="0"/>
              </a:rPr>
              <a:t>() &lt; 3 || </a:t>
            </a:r>
            <a:r>
              <a:rPr lang="en-US" altLang="zh-CN" b="1" dirty="0" err="1">
                <a:latin typeface="Consolas" panose="020B0609020204030204" pitchFamily="49" charset="0"/>
              </a:rPr>
              <a:t>name.length</a:t>
            </a:r>
            <a:r>
              <a:rPr lang="en-US" altLang="zh-CN" b="1" dirty="0">
                <a:latin typeface="Consolas" panose="020B0609020204030204" pitchFamily="49" charset="0"/>
              </a:rPr>
              <a:t>() &gt; 15) return false;</a:t>
            </a:r>
          </a:p>
          <a:p>
            <a:pPr lvl="1"/>
            <a:r>
              <a:rPr lang="en-US" altLang="zh-CN" b="1" dirty="0">
                <a:latin typeface="Consolas" panose="020B0609020204030204" pitchFamily="49" charset="0"/>
              </a:rPr>
              <a:t>for(char c: name){</a:t>
            </a:r>
          </a:p>
          <a:p>
            <a:pPr lvl="1"/>
            <a:r>
              <a:rPr lang="en-US" altLang="zh-CN" b="1" dirty="0">
                <a:latin typeface="Consolas" panose="020B0609020204030204" pitchFamily="49" charset="0"/>
              </a:rPr>
              <a:t>	if(!((c &gt;= 'a' &amp;&amp; c &lt;= 'z') ||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小写字母</a:t>
            </a:r>
            <a:endParaRPr lang="en-US" altLang="zh-CN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b="1" dirty="0">
                <a:latin typeface="Consolas" panose="020B0609020204030204" pitchFamily="49" charset="0"/>
              </a:rPr>
              <a:t>		(c</a:t>
            </a:r>
            <a:r>
              <a:rPr lang="zh-CN" altLang="en-US" b="1" dirty="0"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latin typeface="Consolas" panose="020B0609020204030204" pitchFamily="49" charset="0"/>
              </a:rPr>
              <a:t>&gt;= '0' &amp;&amp; c &lt;= '9') || 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数字</a:t>
            </a:r>
            <a:endParaRPr lang="en-US" altLang="zh-CN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b="1" dirty="0">
                <a:latin typeface="Consolas" panose="020B0609020204030204" pitchFamily="49" charset="0"/>
              </a:rPr>
              <a:t>		c == '_'))  return false;</a:t>
            </a:r>
          </a:p>
          <a:p>
            <a:pPr lvl="1"/>
            <a:r>
              <a:rPr lang="en-US" altLang="zh-CN" b="1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b="1" dirty="0">
                <a:latin typeface="Consolas" panose="020B0609020204030204" pitchFamily="49" charset="0"/>
              </a:rPr>
              <a:t>return true;</a:t>
            </a:r>
          </a:p>
          <a:p>
            <a:pPr marL="0" lvl="1"/>
            <a:r>
              <a:rPr lang="en-US" altLang="zh-CN" b="1" dirty="0">
                <a:latin typeface="Consolas" panose="020B0609020204030204" pitchFamily="49" charset="0"/>
              </a:rPr>
              <a:t>}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17530" y="5874779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太过复杂，不易修改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968552"/>
          </a:xfrm>
        </p:spPr>
        <p:txBody>
          <a:bodyPr/>
          <a:lstStyle/>
          <a:p>
            <a:r>
              <a:rPr lang="zh-CN" altLang="en-US" dirty="0"/>
              <a:t>正则表达式：由字母和符号组成的特殊文本，搜索文本时定义的一种规则</a:t>
            </a:r>
            <a:endParaRPr lang="en-US" altLang="zh-CN" dirty="0"/>
          </a:p>
          <a:p>
            <a:r>
              <a:rPr lang="zh-CN" altLang="en-US" dirty="0"/>
              <a:t>场景：用户名注册</a:t>
            </a:r>
            <a:endParaRPr lang="en-US" altLang="zh-CN" dirty="0"/>
          </a:p>
          <a:p>
            <a:pPr lvl="1"/>
            <a:r>
              <a:rPr lang="zh-CN" altLang="en-US" dirty="0"/>
              <a:t>只能包含小写字母、数字、下划线和连字符，并且限制用户名长度在</a:t>
            </a:r>
            <a:r>
              <a:rPr lang="en-US" altLang="zh-CN" dirty="0"/>
              <a:t>3~15</a:t>
            </a:r>
            <a:r>
              <a:rPr lang="zh-CN" altLang="en-US" dirty="0"/>
              <a:t>个字符之间</a:t>
            </a:r>
            <a:endParaRPr lang="en-US" altLang="zh-CN" dirty="0"/>
          </a:p>
          <a:p>
            <a:pPr lvl="1"/>
            <a:r>
              <a:rPr lang="zh-CN" altLang="en-US" dirty="0"/>
              <a:t>使用正则表达式表示规则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39</a:t>
            </a:fld>
            <a:endParaRPr lang="en-US" altLang="zh-CN"/>
          </a:p>
        </p:txBody>
      </p:sp>
      <p:grpSp>
        <p:nvGrpSpPr>
          <p:cNvPr id="26" name="组合 25"/>
          <p:cNvGrpSpPr/>
          <p:nvPr/>
        </p:nvGrpSpPr>
        <p:grpSpPr>
          <a:xfrm>
            <a:off x="2060759" y="4231389"/>
            <a:ext cx="4124206" cy="2307897"/>
            <a:chOff x="1691680" y="4270163"/>
            <a:chExt cx="4124206" cy="2307897"/>
          </a:xfrm>
        </p:grpSpPr>
        <p:sp>
          <p:nvSpPr>
            <p:cNvPr id="5" name="文本框 4"/>
            <p:cNvSpPr txBox="1"/>
            <p:nvPr/>
          </p:nvSpPr>
          <p:spPr>
            <a:xfrm>
              <a:off x="2689617" y="5100219"/>
              <a:ext cx="27558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b="1" dirty="0"/>
                <a:t>^[a-z0-9_]{3,15}$</a:t>
              </a:r>
              <a:endParaRPr kumimoji="1" lang="zh-CN" altLang="en-US" sz="2800" b="1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267744" y="4270163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b="1" dirty="0"/>
                <a:t>开始标记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691680" y="6177950"/>
              <a:ext cx="35189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b="1" dirty="0"/>
                <a:t>字母、数字、下划线、连字符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660133" y="4399144"/>
              <a:ext cx="19848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b="1" dirty="0"/>
                <a:t>3~15</a:t>
              </a:r>
              <a:r>
                <a:rPr kumimoji="1" lang="zh-CN" altLang="en-US" sz="2000" b="1" dirty="0"/>
                <a:t>个字符长度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605298" y="5774813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b="1" dirty="0"/>
                <a:t>结束标记</a:t>
              </a:r>
            </a:p>
          </p:txBody>
        </p:sp>
        <p:cxnSp>
          <p:nvCxnSpPr>
            <p:cNvPr id="8" name="直线箭头连接符 7"/>
            <p:cNvCxnSpPr>
              <a:stCxn id="6" idx="2"/>
            </p:cNvCxnSpPr>
            <p:nvPr/>
          </p:nvCxnSpPr>
          <p:spPr>
            <a:xfrm>
              <a:off x="2873038" y="4670273"/>
              <a:ext cx="0" cy="342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线箭头连接符 17"/>
            <p:cNvCxnSpPr>
              <a:stCxn id="14" idx="2"/>
            </p:cNvCxnSpPr>
            <p:nvPr/>
          </p:nvCxnSpPr>
          <p:spPr>
            <a:xfrm>
              <a:off x="4652553" y="4799254"/>
              <a:ext cx="0" cy="3009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线箭头连接符 19"/>
            <p:cNvCxnSpPr>
              <a:stCxn id="13" idx="0"/>
            </p:cNvCxnSpPr>
            <p:nvPr/>
          </p:nvCxnSpPr>
          <p:spPr>
            <a:xfrm flipV="1">
              <a:off x="3451136" y="5710482"/>
              <a:ext cx="0" cy="4674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线箭头连接符 22"/>
            <p:cNvCxnSpPr>
              <a:stCxn id="17" idx="0"/>
            </p:cNvCxnSpPr>
            <p:nvPr/>
          </p:nvCxnSpPr>
          <p:spPr>
            <a:xfrm flipV="1">
              <a:off x="5210592" y="5569473"/>
              <a:ext cx="0" cy="2053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3568" y="2564904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altLang="zh-CN" sz="5400" b="1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string</a:t>
            </a:r>
            <a:br>
              <a:rPr lang="en-US" altLang="zh-CN" sz="5400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5400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字符串类</a:t>
            </a:r>
            <a:endParaRPr lang="en-US" altLang="zh-CN" sz="5400" b="1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D092EB-5C25-4AA2-B2CD-B9A2BCD4DB8F}" type="slidenum"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  <a:t>4</a:t>
            </a:fld>
            <a:endParaRPr lang="en-US" altLang="zh-CN" sz="14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096" y="1442611"/>
            <a:ext cx="8047806" cy="4749029"/>
          </a:xfrm>
        </p:spPr>
        <p:txBody>
          <a:bodyPr/>
          <a:lstStyle/>
          <a:p>
            <a:r>
              <a:rPr lang="zh-CN" altLang="en-US" dirty="0"/>
              <a:t>正则表达式的三种模式</a:t>
            </a:r>
            <a:endParaRPr lang="en-US" altLang="zh-CN" dirty="0"/>
          </a:p>
          <a:p>
            <a:pPr lvl="1"/>
            <a:r>
              <a:rPr lang="zh-CN" altLang="en-US" dirty="0"/>
              <a:t>匹配：判断整个字符串是否满足条件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sz="2000" dirty="0"/>
              <a:t>	</a:t>
            </a:r>
            <a:r>
              <a:rPr lang="en-US" altLang="zh-CN" sz="2000" b="1" dirty="0"/>
              <a:t>^[a-z0-9_]{3,15}$</a:t>
            </a:r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能与</a:t>
            </a:r>
            <a:r>
              <a:rPr lang="en-US" altLang="zh-CN" sz="2000" dirty="0"/>
              <a:t>john_123</a:t>
            </a:r>
            <a:r>
              <a:rPr lang="zh-CN" altLang="en-US" sz="2000" dirty="0"/>
              <a:t>匹配，不能与</a:t>
            </a:r>
            <a:r>
              <a:rPr lang="en-US" altLang="zh-CN" sz="2000" dirty="0"/>
              <a:t>Jo</a:t>
            </a:r>
            <a:r>
              <a:rPr lang="zh-CN" altLang="en-US" sz="2000" dirty="0"/>
              <a:t>匹配</a:t>
            </a:r>
            <a:endParaRPr lang="en-US" altLang="zh-CN" sz="2000" dirty="0"/>
          </a:p>
          <a:p>
            <a:pPr lvl="1"/>
            <a:endParaRPr lang="en-US" altLang="zh-CN" sz="1100" dirty="0"/>
          </a:p>
          <a:p>
            <a:pPr lvl="1"/>
            <a:r>
              <a:rPr lang="zh-CN" altLang="en-US" dirty="0"/>
              <a:t>搜索：符合正则表达式的子串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sz="2000" dirty="0"/>
              <a:t>在</a:t>
            </a:r>
            <a:r>
              <a:rPr lang="en-US" altLang="zh-CN" sz="2000" dirty="0"/>
              <a:t>"q123e456w"</a:t>
            </a:r>
            <a:r>
              <a:rPr lang="zh-CN" altLang="en-US" sz="2000" dirty="0"/>
              <a:t>找出所有数字串 </a:t>
            </a:r>
            <a:r>
              <a:rPr lang="en-US" altLang="zh-CN" sz="2000" b="1" dirty="0"/>
              <a:t>[0-9]+</a:t>
            </a:r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搜索结果 </a:t>
            </a:r>
            <a:r>
              <a:rPr lang="en-US" altLang="zh-CN" sz="2000" dirty="0"/>
              <a:t>123,</a:t>
            </a:r>
            <a:r>
              <a:rPr lang="zh-CN" altLang="en-US" sz="2000" dirty="0"/>
              <a:t> </a:t>
            </a:r>
            <a:r>
              <a:rPr lang="en-US" altLang="zh-CN" sz="2000" dirty="0"/>
              <a:t>456</a:t>
            </a:r>
          </a:p>
          <a:p>
            <a:pPr marL="457200" lvl="1" indent="0">
              <a:buNone/>
            </a:pPr>
            <a:endParaRPr lang="en-US" altLang="zh-CN" sz="1050" dirty="0"/>
          </a:p>
          <a:p>
            <a:pPr lvl="1"/>
            <a:r>
              <a:rPr lang="zh-CN" altLang="en-US" dirty="0"/>
              <a:t>替换：按规则替换字符串的子串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给定</a:t>
            </a:r>
            <a:r>
              <a:rPr lang="en-US" altLang="zh-CN" sz="2000" dirty="0"/>
              <a:t>"q123e456w"</a:t>
            </a:r>
            <a:r>
              <a:rPr lang="zh-CN" altLang="en-US" sz="2000" dirty="0"/>
              <a:t>将所有数字串替换为</a:t>
            </a:r>
            <a:r>
              <a:rPr lang="en-US" altLang="zh-CN" sz="2000" dirty="0"/>
              <a:t>(number)</a:t>
            </a:r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替换结果 </a:t>
            </a:r>
            <a:r>
              <a:rPr lang="en-US" altLang="zh-CN" sz="2000" dirty="0"/>
              <a:t>q(123)e(456)w</a:t>
            </a: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2684303" y="6007691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如何编写正则表达式？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字符簇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097" y="1443897"/>
            <a:ext cx="8047806" cy="4968552"/>
          </a:xfrm>
        </p:spPr>
        <p:txBody>
          <a:bodyPr/>
          <a:lstStyle/>
          <a:p>
            <a:r>
              <a:rPr lang="zh-CN" altLang="en-US" dirty="0"/>
              <a:t>字符代表其本身</a:t>
            </a:r>
            <a:endParaRPr lang="en-US" altLang="zh-CN" dirty="0"/>
          </a:p>
          <a:p>
            <a:pPr lvl="1"/>
            <a:r>
              <a:rPr lang="zh-CN" altLang="en-US" dirty="0"/>
              <a:t>如：使用</a:t>
            </a:r>
            <a:r>
              <a:rPr lang="en-US" altLang="zh-CN" dirty="0"/>
              <a:t>the</a:t>
            </a:r>
            <a:r>
              <a:rPr lang="zh-CN" altLang="en-US" dirty="0"/>
              <a:t>进行搜索，可以找到句中所有的</a:t>
            </a:r>
            <a:r>
              <a:rPr lang="en-US" altLang="zh-CN" dirty="0"/>
              <a:t>"the"</a:t>
            </a:r>
          </a:p>
          <a:p>
            <a:pPr marL="457200" lvl="1" indent="0">
              <a:buNone/>
            </a:pPr>
            <a:r>
              <a:rPr lang="en-GB" altLang="zh-CN" dirty="0"/>
              <a:t>	The car</a:t>
            </a:r>
            <a:r>
              <a:rPr lang="zh-CN" altLang="en-US" dirty="0"/>
              <a:t> </a:t>
            </a:r>
            <a:r>
              <a:rPr lang="en-US" altLang="zh-CN" dirty="0"/>
              <a:t>parked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the</a:t>
            </a:r>
            <a:r>
              <a:rPr lang="zh-CN" altLang="en-US" dirty="0"/>
              <a:t> </a:t>
            </a:r>
            <a:r>
              <a:rPr lang="en-US" altLang="zh-CN" dirty="0"/>
              <a:t>garage.</a:t>
            </a:r>
          </a:p>
          <a:p>
            <a:endParaRPr lang="en-US" altLang="zh-CN" dirty="0"/>
          </a:p>
          <a:p>
            <a:r>
              <a:rPr lang="zh-CN" altLang="en-US" dirty="0"/>
              <a:t>匹配的单个字符在某个范围中</a:t>
            </a:r>
            <a:endParaRPr lang="en-US" altLang="zh-CN" dirty="0"/>
          </a:p>
          <a:p>
            <a:pPr lvl="1"/>
            <a:r>
              <a:rPr lang="en-US" altLang="zh-CN" dirty="0"/>
              <a:t>[a-z] </a:t>
            </a:r>
            <a:r>
              <a:rPr lang="zh-CN" altLang="en-US" dirty="0"/>
              <a:t>匹配所有</a:t>
            </a:r>
            <a:r>
              <a:rPr lang="zh-CN" altLang="en-US" dirty="0">
                <a:solidFill>
                  <a:srgbClr val="FF0000"/>
                </a:solidFill>
              </a:rPr>
              <a:t>单个</a:t>
            </a:r>
            <a:r>
              <a:rPr lang="zh-CN" altLang="en-US" dirty="0"/>
              <a:t>小写字母</a:t>
            </a:r>
            <a:endParaRPr lang="en-US" altLang="zh-CN" dirty="0"/>
          </a:p>
          <a:p>
            <a:pPr lvl="1"/>
            <a:r>
              <a:rPr lang="en-US" altLang="zh-CN" dirty="0"/>
              <a:t>[0-9] </a:t>
            </a:r>
            <a:r>
              <a:rPr lang="zh-CN" altLang="en-US" dirty="0"/>
              <a:t>匹配所有</a:t>
            </a:r>
            <a:r>
              <a:rPr lang="zh-CN" altLang="en-US" dirty="0">
                <a:solidFill>
                  <a:srgbClr val="FF0000"/>
                </a:solidFill>
              </a:rPr>
              <a:t>单个</a:t>
            </a:r>
            <a:r>
              <a:rPr lang="zh-CN" altLang="en-US" dirty="0"/>
              <a:t>数字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41</a:t>
            </a:fld>
            <a:endParaRPr lang="en-US" altLang="zh-C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3493" y="1442195"/>
            <a:ext cx="8377014" cy="4968552"/>
          </a:xfrm>
        </p:spPr>
        <p:txBody>
          <a:bodyPr/>
          <a:lstStyle/>
          <a:p>
            <a:r>
              <a:rPr lang="zh-CN" altLang="en-US" dirty="0"/>
              <a:t>连用</a:t>
            </a:r>
            <a:endParaRPr lang="en-US" altLang="zh-CN" dirty="0"/>
          </a:p>
          <a:p>
            <a:pPr lvl="1"/>
            <a:r>
              <a:rPr lang="en-US" altLang="zh-CN" dirty="0"/>
              <a:t>[a-z][0-9] </a:t>
            </a:r>
            <a:r>
              <a:rPr lang="zh-CN" altLang="en-US" dirty="0"/>
              <a:t>匹配所有字母</a:t>
            </a:r>
            <a:r>
              <a:rPr lang="en-US" altLang="zh-CN" dirty="0"/>
              <a:t>+</a:t>
            </a:r>
            <a:r>
              <a:rPr lang="zh-CN" altLang="en-US" dirty="0"/>
              <a:t>数字的组合，比如</a:t>
            </a:r>
            <a:r>
              <a:rPr lang="en-US" altLang="zh-CN" dirty="0"/>
              <a:t>a1</a:t>
            </a:r>
            <a:r>
              <a:rPr lang="zh-CN" altLang="en-US" dirty="0"/>
              <a:t>、</a:t>
            </a:r>
            <a:r>
              <a:rPr lang="en-US" altLang="zh-CN" dirty="0"/>
              <a:t>b9</a:t>
            </a:r>
          </a:p>
          <a:p>
            <a:pPr lvl="1"/>
            <a:r>
              <a:rPr lang="en-US" altLang="zh-CN" dirty="0"/>
              <a:t>[Tt]he:</a:t>
            </a:r>
            <a:r>
              <a:rPr lang="zh-CN" altLang="en-US" dirty="0"/>
              <a:t> </a:t>
            </a:r>
            <a:r>
              <a:rPr lang="en-GB" altLang="zh-CN" b="1" dirty="0">
                <a:solidFill>
                  <a:srgbClr val="0070C0"/>
                </a:solidFill>
              </a:rPr>
              <a:t>The</a:t>
            </a:r>
            <a:r>
              <a:rPr lang="en-GB" altLang="zh-CN" dirty="0"/>
              <a:t> car</a:t>
            </a:r>
            <a:r>
              <a:rPr lang="zh-CN" altLang="en-US" dirty="0"/>
              <a:t> </a:t>
            </a:r>
            <a:r>
              <a:rPr lang="en-US" altLang="zh-CN" dirty="0"/>
              <a:t>parked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the</a:t>
            </a:r>
            <a:r>
              <a:rPr lang="zh-CN" altLang="en-US" dirty="0"/>
              <a:t> </a:t>
            </a:r>
            <a:r>
              <a:rPr lang="en-US" altLang="zh-CN" dirty="0"/>
              <a:t>garage.</a:t>
            </a:r>
          </a:p>
          <a:p>
            <a:endParaRPr lang="en-US" altLang="zh-CN" dirty="0"/>
          </a:p>
          <a:p>
            <a:r>
              <a:rPr lang="zh-CN" altLang="en-US" dirty="0"/>
              <a:t>特殊字符</a:t>
            </a:r>
            <a:endParaRPr lang="en-US" altLang="zh-CN" dirty="0"/>
          </a:p>
          <a:p>
            <a:pPr lvl="1"/>
            <a:r>
              <a:rPr lang="en-US" altLang="zh-CN" dirty="0"/>
              <a:t>\d </a:t>
            </a:r>
            <a:r>
              <a:rPr lang="zh-CN" altLang="en-US" dirty="0"/>
              <a:t>等价</a:t>
            </a:r>
            <a:r>
              <a:rPr lang="en-US" altLang="zh-CN" dirty="0"/>
              <a:t>[0-9]</a:t>
            </a:r>
            <a:r>
              <a:rPr lang="zh-CN" altLang="en-US" dirty="0"/>
              <a:t>，匹配所有单个数字</a:t>
            </a:r>
            <a:endParaRPr lang="en-GB" altLang="zh-CN" dirty="0"/>
          </a:p>
          <a:p>
            <a:pPr lvl="1"/>
            <a:r>
              <a:rPr lang="en-US" altLang="zh-CN" dirty="0"/>
              <a:t>\w </a:t>
            </a:r>
            <a:r>
              <a:rPr lang="zh-CN" altLang="en-US" dirty="0"/>
              <a:t>匹配字母、数字、下划线，等价</a:t>
            </a:r>
            <a:r>
              <a:rPr lang="en-US" altLang="zh-CN" dirty="0"/>
              <a:t>[a-zA-Z0-9_]</a:t>
            </a:r>
          </a:p>
          <a:p>
            <a:pPr lvl="1"/>
            <a:r>
              <a:rPr lang="en-US" altLang="zh-CN" dirty="0"/>
              <a:t>.</a:t>
            </a:r>
            <a:r>
              <a:rPr lang="zh-CN" altLang="en-US" dirty="0"/>
              <a:t>匹配除换行以外任意字符</a:t>
            </a:r>
            <a:endParaRPr lang="en-US" altLang="zh-CN" dirty="0"/>
          </a:p>
          <a:p>
            <a:pPr lvl="2"/>
            <a:r>
              <a:rPr lang="en-US" altLang="zh-CN" dirty="0"/>
              <a:t>.</a:t>
            </a:r>
            <a:r>
              <a:rPr lang="en-US" altLang="zh-CN" dirty="0" err="1"/>
              <a:t>ar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The </a:t>
            </a:r>
            <a:r>
              <a:rPr lang="en-US" altLang="zh-CN" b="1" dirty="0">
                <a:solidFill>
                  <a:srgbClr val="0070C0"/>
                </a:solidFill>
              </a:rPr>
              <a:t>car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par</a:t>
            </a:r>
            <a:r>
              <a:rPr lang="en-US" altLang="zh-CN" dirty="0"/>
              <a:t>ked in the </a:t>
            </a:r>
            <a:r>
              <a:rPr lang="en-US" altLang="zh-CN" b="1" dirty="0">
                <a:solidFill>
                  <a:srgbClr val="0070C0"/>
                </a:solidFill>
              </a:rPr>
              <a:t>gar</a:t>
            </a:r>
            <a:r>
              <a:rPr lang="en-US" altLang="zh-CN" dirty="0"/>
              <a:t>age.</a:t>
            </a:r>
          </a:p>
          <a:p>
            <a:pPr lvl="1"/>
            <a:r>
              <a:rPr lang="en-US" altLang="zh-CN" dirty="0"/>
              <a:t>\.</a:t>
            </a:r>
            <a:r>
              <a:rPr lang="zh-CN" altLang="en-US" dirty="0"/>
              <a:t>可表示匹配句号</a:t>
            </a:r>
            <a:endParaRPr lang="en-US" altLang="zh-CN" dirty="0"/>
          </a:p>
          <a:p>
            <a:pPr lvl="2"/>
            <a:r>
              <a:rPr lang="en-US" altLang="zh-CN" dirty="0" err="1"/>
              <a:t>ge</a:t>
            </a:r>
            <a:r>
              <a:rPr lang="en-US" altLang="zh-CN" dirty="0"/>
              <a:t>\.:</a:t>
            </a:r>
            <a:r>
              <a:rPr lang="zh-CN" altLang="en-US" dirty="0"/>
              <a:t> </a:t>
            </a:r>
            <a:r>
              <a:rPr lang="en-US" altLang="zh-CN" dirty="0"/>
              <a:t>The car parked in the gara</a:t>
            </a:r>
            <a:r>
              <a:rPr lang="en-US" altLang="zh-CN" b="1" dirty="0">
                <a:solidFill>
                  <a:srgbClr val="0070C0"/>
                </a:solidFill>
              </a:rPr>
              <a:t>ge.</a:t>
            </a:r>
          </a:p>
          <a:p>
            <a:pPr lvl="2"/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42</a:t>
            </a:fld>
            <a:endParaRPr lang="en-US" altLang="zh-C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重复模式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3880" y="1639881"/>
            <a:ext cx="8510120" cy="4968552"/>
          </a:xfrm>
        </p:spPr>
        <p:txBody>
          <a:bodyPr/>
          <a:lstStyle/>
          <a:p>
            <a:r>
              <a:rPr lang="en-US" altLang="zh-CN" dirty="0"/>
              <a:t>x{</a:t>
            </a:r>
            <a:r>
              <a:rPr lang="en-US" altLang="zh-CN" dirty="0" err="1"/>
              <a:t>n,m</a:t>
            </a:r>
            <a:r>
              <a:rPr lang="en-US" altLang="zh-CN" dirty="0"/>
              <a:t>}</a:t>
            </a:r>
            <a:r>
              <a:rPr lang="zh-CN" altLang="en-US" dirty="0"/>
              <a:t>代表前面内容出现次数重复</a:t>
            </a:r>
            <a:r>
              <a:rPr lang="en-US" altLang="zh-CN" dirty="0" err="1"/>
              <a:t>n~m</a:t>
            </a:r>
            <a:r>
              <a:rPr lang="zh-CN" altLang="en-US" dirty="0"/>
              <a:t>次</a:t>
            </a:r>
            <a:endParaRPr lang="en-US" altLang="zh-CN" dirty="0"/>
          </a:p>
          <a:p>
            <a:pPr lvl="1"/>
            <a:r>
              <a:rPr lang="en-US" altLang="zh-CN" dirty="0"/>
              <a:t>a{4} </a:t>
            </a:r>
            <a:r>
              <a:rPr lang="zh-CN" altLang="en-US" dirty="0"/>
              <a:t>匹配</a:t>
            </a:r>
            <a:r>
              <a:rPr lang="en-US" altLang="zh-CN" dirty="0" err="1"/>
              <a:t>aaaa</a:t>
            </a:r>
            <a:endParaRPr lang="en-US" altLang="zh-CN" dirty="0"/>
          </a:p>
          <a:p>
            <a:pPr lvl="1"/>
            <a:r>
              <a:rPr lang="en-US" altLang="zh-CN" dirty="0"/>
              <a:t>a{2,4} </a:t>
            </a:r>
            <a:r>
              <a:rPr lang="zh-CN" altLang="en-US" dirty="0"/>
              <a:t>匹配</a:t>
            </a:r>
            <a:r>
              <a:rPr lang="en-US" altLang="zh-CN" dirty="0"/>
              <a:t>aa</a:t>
            </a:r>
            <a:r>
              <a:rPr lang="zh-CN" altLang="en-US" dirty="0"/>
              <a:t>、</a:t>
            </a:r>
            <a:r>
              <a:rPr lang="en-US" altLang="zh-CN" dirty="0" err="1"/>
              <a:t>aaa</a:t>
            </a:r>
            <a:r>
              <a:rPr lang="zh-CN" altLang="en-US" dirty="0"/>
              <a:t>、</a:t>
            </a:r>
            <a:r>
              <a:rPr lang="en-US" altLang="zh-CN" dirty="0" err="1"/>
              <a:t>aaaa</a:t>
            </a:r>
            <a:endParaRPr lang="en-US" altLang="zh-CN" dirty="0"/>
          </a:p>
          <a:p>
            <a:pPr lvl="1"/>
            <a:r>
              <a:rPr lang="en-US" altLang="zh-CN" dirty="0"/>
              <a:t>a{2,} </a:t>
            </a:r>
            <a:r>
              <a:rPr lang="zh-CN" altLang="en-US" dirty="0"/>
              <a:t>匹配长度大于等于</a:t>
            </a:r>
            <a:r>
              <a:rPr lang="en-US" altLang="zh-CN" dirty="0"/>
              <a:t>2</a:t>
            </a:r>
            <a:r>
              <a:rPr lang="zh-CN" altLang="en-US" dirty="0"/>
              <a:t>的</a:t>
            </a:r>
            <a:r>
              <a:rPr lang="en-US" altLang="zh-CN" dirty="0"/>
              <a:t>a</a:t>
            </a:r>
          </a:p>
          <a:p>
            <a:endParaRPr lang="en-US" altLang="zh-CN" dirty="0"/>
          </a:p>
          <a:p>
            <a:r>
              <a:rPr lang="zh-CN" altLang="en-US" dirty="0"/>
              <a:t>特殊字符</a:t>
            </a:r>
            <a:endParaRPr lang="en-US" altLang="zh-CN" dirty="0"/>
          </a:p>
          <a:p>
            <a:pPr lvl="1"/>
            <a:r>
              <a:rPr lang="en-US" altLang="zh-CN" dirty="0"/>
              <a:t>+</a:t>
            </a:r>
            <a:r>
              <a:rPr lang="zh-CN" altLang="en-US" dirty="0"/>
              <a:t> 前一个字符至少连续出现</a:t>
            </a:r>
            <a:r>
              <a:rPr lang="en-US" altLang="zh-CN" dirty="0"/>
              <a:t>1</a:t>
            </a:r>
            <a:r>
              <a:rPr lang="zh-CN" altLang="en-US" dirty="0"/>
              <a:t>次及以上</a:t>
            </a:r>
            <a:endParaRPr lang="en-US" altLang="zh-CN" dirty="0"/>
          </a:p>
          <a:p>
            <a:pPr lvl="2"/>
            <a:r>
              <a:rPr lang="en-US" altLang="zh-CN" dirty="0"/>
              <a:t>a\w+:</a:t>
            </a:r>
            <a:r>
              <a:rPr lang="zh-CN" altLang="en-US" dirty="0"/>
              <a:t> </a:t>
            </a:r>
            <a:r>
              <a:rPr lang="en-US" altLang="zh-CN" dirty="0"/>
              <a:t>The c</a:t>
            </a:r>
            <a:r>
              <a:rPr lang="en-US" altLang="zh-CN" b="1" dirty="0">
                <a:solidFill>
                  <a:srgbClr val="0070C0"/>
                </a:solidFill>
              </a:rPr>
              <a:t>ar </a:t>
            </a:r>
            <a:r>
              <a:rPr lang="en-US" altLang="zh-CN" dirty="0"/>
              <a:t>p</a:t>
            </a:r>
            <a:r>
              <a:rPr lang="en-US" altLang="zh-CN" b="1" dirty="0">
                <a:solidFill>
                  <a:srgbClr val="0070C0"/>
                </a:solidFill>
              </a:rPr>
              <a:t>arked </a:t>
            </a:r>
            <a:r>
              <a:rPr lang="en-US" altLang="zh-CN" dirty="0"/>
              <a:t>in the g</a:t>
            </a:r>
            <a:r>
              <a:rPr lang="en-US" altLang="zh-CN" b="1" dirty="0">
                <a:solidFill>
                  <a:srgbClr val="0070C0"/>
                </a:solidFill>
              </a:rPr>
              <a:t>arage</a:t>
            </a:r>
            <a:r>
              <a:rPr lang="en-US" altLang="zh-CN" dirty="0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43</a:t>
            </a:fld>
            <a:endParaRPr lang="en-US" altLang="zh-C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正则表达式辅助工具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动态匹配</a:t>
            </a:r>
            <a:endParaRPr lang="en-US" altLang="zh-CN" dirty="0"/>
          </a:p>
          <a:p>
            <a:pPr lvl="1"/>
            <a:r>
              <a:rPr lang="zh-CN" altLang="en-US" dirty="0"/>
              <a:t>可以反复测试</a:t>
            </a:r>
            <a:endParaRPr lang="en-US" altLang="zh-CN" dirty="0"/>
          </a:p>
          <a:p>
            <a:pPr lvl="1"/>
            <a:r>
              <a:rPr lang="zh-CN" altLang="en-US" dirty="0"/>
              <a:t>以染色区分匹配部分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sz="1800" dirty="0"/>
              <a:t>http://tool.chinaz.com/regex/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44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073" y="1196752"/>
            <a:ext cx="3820058" cy="476316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正则表达式库 </a:t>
            </a:r>
            <a:r>
              <a:rPr lang="en-US" altLang="zh-CN" dirty="0"/>
              <a:t>&lt;regex&gt;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如何在</a:t>
            </a:r>
            <a:r>
              <a:rPr lang="en-US" altLang="zh-CN" dirty="0"/>
              <a:t>C++</a:t>
            </a:r>
            <a:r>
              <a:rPr lang="zh-CN" altLang="en-US" dirty="0"/>
              <a:t>中使用正则表达式</a:t>
            </a:r>
            <a:endParaRPr lang="en-US" altLang="zh-CN" dirty="0"/>
          </a:p>
          <a:p>
            <a:pPr lvl="1"/>
            <a:r>
              <a:rPr lang="en-US" altLang="zh-CN" dirty="0"/>
              <a:t>&lt;regex&gt;</a:t>
            </a:r>
            <a:r>
              <a:rPr lang="zh-CN" altLang="en-US" dirty="0"/>
              <a:t>库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创建一个正则表达式对象</a:t>
            </a:r>
            <a:endParaRPr lang="en-US" altLang="zh-CN" dirty="0"/>
          </a:p>
          <a:p>
            <a:pPr lvl="1"/>
            <a:r>
              <a:rPr lang="en-US" altLang="zh-CN" dirty="0"/>
              <a:t>regex re("^[1-9][0-9]{10}$")  11</a:t>
            </a:r>
            <a:r>
              <a:rPr lang="zh-CN" altLang="en-US" dirty="0"/>
              <a:t>位数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sz="2800" dirty="0"/>
              <a:t>注意：</a:t>
            </a:r>
            <a:r>
              <a:rPr lang="en-US" altLang="zh-CN" sz="2800" dirty="0"/>
              <a:t>C++</a:t>
            </a:r>
            <a:r>
              <a:rPr lang="zh-CN" altLang="en-US" sz="2800" dirty="0"/>
              <a:t>的字符串中</a:t>
            </a:r>
            <a:r>
              <a:rPr lang="en-US" altLang="zh-CN" sz="2800" dirty="0"/>
              <a:t>"\"</a:t>
            </a:r>
            <a:r>
              <a:rPr lang="zh-CN" altLang="en-US" sz="2800" dirty="0"/>
              <a:t>也是转义字符</a:t>
            </a:r>
            <a:endParaRPr lang="en-US" altLang="zh-CN" sz="2800" dirty="0"/>
          </a:p>
          <a:p>
            <a:pPr lvl="2"/>
            <a:r>
              <a:rPr lang="zh-CN" altLang="en-US" sz="2400" dirty="0"/>
              <a:t>如果需要创建正则表达式</a:t>
            </a:r>
            <a:r>
              <a:rPr lang="en-US" altLang="zh-CN" sz="2400" dirty="0"/>
              <a:t>"\d+"</a:t>
            </a:r>
            <a:r>
              <a:rPr lang="zh-CN" altLang="en-US" sz="2400" dirty="0"/>
              <a:t>，应该写成</a:t>
            </a:r>
            <a:endParaRPr lang="en-US" altLang="zh-CN" sz="2400" dirty="0"/>
          </a:p>
          <a:p>
            <a:pPr lvl="2"/>
            <a:r>
              <a:rPr lang="en-US" altLang="zh-CN" sz="2400" dirty="0"/>
              <a:t>regex re("\\d+")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45</a:t>
            </a:fld>
            <a:endParaRPr lang="en-US" altLang="zh-C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原生字符串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515350" cy="4749029"/>
          </a:xfrm>
        </p:spPr>
        <p:txBody>
          <a:bodyPr/>
          <a:lstStyle/>
          <a:p>
            <a:r>
              <a:rPr lang="zh-CN" altLang="en-US" dirty="0"/>
              <a:t>原生字符串</a:t>
            </a:r>
            <a:endParaRPr lang="en-US" altLang="zh-CN" dirty="0"/>
          </a:p>
          <a:p>
            <a:pPr lvl="1"/>
            <a:r>
              <a:rPr lang="zh-CN" altLang="en-US" dirty="0"/>
              <a:t>原生字符串可以取消转义，保留字面值</a:t>
            </a:r>
            <a:endParaRPr lang="en-US" altLang="zh-CN" dirty="0"/>
          </a:p>
          <a:p>
            <a:pPr lvl="1"/>
            <a:r>
              <a:rPr lang="zh-CN" altLang="en-US" dirty="0"/>
              <a:t>语法：</a:t>
            </a:r>
            <a:r>
              <a:rPr lang="en-US" altLang="zh-CN" dirty="0"/>
              <a:t>R"(</a:t>
            </a:r>
            <a:r>
              <a:rPr lang="en-US" altLang="zh-CN" dirty="0" err="1"/>
              <a:t>str</a:t>
            </a:r>
            <a:r>
              <a:rPr lang="en-US" altLang="zh-CN" dirty="0"/>
              <a:t>)" </a:t>
            </a:r>
            <a:r>
              <a:rPr lang="zh-CN" altLang="en-US" dirty="0"/>
              <a:t>表示</a:t>
            </a:r>
            <a:r>
              <a:rPr lang="en-US" altLang="zh-CN" dirty="0" err="1"/>
              <a:t>str</a:t>
            </a:r>
            <a:r>
              <a:rPr lang="zh-CN" altLang="en-US" dirty="0"/>
              <a:t>的字面值</a:t>
            </a:r>
            <a:endParaRPr lang="en-US" altLang="zh-CN" dirty="0"/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"\\d+" = R"(\d+)" = \d+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原生字符串能换行，比如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string str = R"(Hello</a:t>
            </a:r>
          </a:p>
          <a:p>
            <a:pPr marL="457200" lvl="1" indent="0">
              <a:buNone/>
            </a:pPr>
            <a:r>
              <a:rPr lang="en-US" altLang="zh-CN" dirty="0"/>
              <a:t>World)";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结果</a:t>
            </a:r>
            <a:r>
              <a:rPr lang="en-US" altLang="zh-CN" dirty="0" err="1"/>
              <a:t>str</a:t>
            </a:r>
            <a:r>
              <a:rPr lang="en-US" altLang="zh-CN" dirty="0"/>
              <a:t> = "hello\</a:t>
            </a:r>
            <a:r>
              <a:rPr lang="en-US" altLang="zh-CN" dirty="0" err="1"/>
              <a:t>nWorld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46</a:t>
            </a:fld>
            <a:endParaRPr lang="en-US" altLang="zh-C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正则表达式库 </a:t>
            </a:r>
            <a:r>
              <a:rPr lang="en-US" altLang="zh-CN" dirty="0"/>
              <a:t>&lt;regex&gt;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222" y="1442195"/>
            <a:ext cx="8047806" cy="4749029"/>
          </a:xfrm>
        </p:spPr>
        <p:txBody>
          <a:bodyPr/>
          <a:lstStyle/>
          <a:p>
            <a:r>
              <a:rPr lang="zh-CN" altLang="en-US" dirty="0"/>
              <a:t>匹配</a:t>
            </a:r>
            <a:endParaRPr lang="en-US" altLang="zh-CN" dirty="0"/>
          </a:p>
          <a:p>
            <a:pPr lvl="1"/>
            <a:r>
              <a:rPr lang="en-US" altLang="zh-CN" dirty="0" err="1"/>
              <a:t>regex_match</a:t>
            </a:r>
            <a:r>
              <a:rPr lang="en-US" altLang="zh-CN" dirty="0"/>
              <a:t>(s,</a:t>
            </a:r>
            <a:r>
              <a:rPr lang="zh-CN" altLang="en-US" dirty="0"/>
              <a:t> </a:t>
            </a:r>
            <a:r>
              <a:rPr lang="en-US" altLang="zh-CN" dirty="0"/>
              <a:t>re)</a:t>
            </a:r>
            <a:r>
              <a:rPr lang="zh-CN" altLang="en-US" dirty="0"/>
              <a:t>：询问字符串</a:t>
            </a:r>
            <a:r>
              <a:rPr lang="en-US" altLang="zh-CN" dirty="0"/>
              <a:t>s</a:t>
            </a:r>
            <a:r>
              <a:rPr lang="zh-CN" altLang="en-US" dirty="0"/>
              <a:t>是否能完全匹配正则表达式</a:t>
            </a:r>
            <a:r>
              <a:rPr lang="en-US" altLang="zh-CN" dirty="0"/>
              <a:t>re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47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11563" y="2764572"/>
            <a:ext cx="477566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&lt;string&gt;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&lt;regex&gt;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 {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string s("subject");</a:t>
            </a:r>
          </a:p>
          <a:p>
            <a:pPr lvl="1"/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regex</a:t>
            </a:r>
            <a:r>
              <a:rPr lang="en-US" altLang="zh-CN" sz="2000" b="1" dirty="0">
                <a:latin typeface="Consolas" panose="020B0609020204030204" pitchFamily="49" charset="0"/>
              </a:rPr>
              <a:t> e("sub.*");</a:t>
            </a:r>
          </a:p>
          <a:p>
            <a:pPr lvl="1"/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smatch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sm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if(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regex_match</a:t>
            </a:r>
            <a:r>
              <a:rPr lang="en-US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latin typeface="Consolas" panose="020B0609020204030204" pitchFamily="49" charset="0"/>
              </a:rPr>
              <a:t>s,e</a:t>
            </a:r>
            <a:r>
              <a:rPr lang="en-US" altLang="zh-CN" sz="2000" b="1" dirty="0">
                <a:latin typeface="Consolas" panose="020B0609020204030204" pitchFamily="49" charset="0"/>
              </a:rPr>
              <a:t>))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"matched"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return 0;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  <a:endParaRPr lang="zh-CN" altLang="en-US" sz="2000" b="1" dirty="0"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67376" y="5579353"/>
            <a:ext cx="2565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B050"/>
                </a:solidFill>
              </a:rPr>
              <a:t>输出：</a:t>
            </a:r>
            <a:r>
              <a:rPr lang="en-US" altLang="zh-CN" sz="2800" b="1" dirty="0">
                <a:solidFill>
                  <a:srgbClr val="00B050"/>
                </a:solidFill>
              </a:rPr>
              <a:t>matched</a:t>
            </a:r>
            <a:endParaRPr lang="zh-CN" altLang="en-US" sz="28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捕获和分组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有时我们想要获取匹配每一个部分的细节</a:t>
            </a:r>
            <a:endParaRPr lang="en-US" altLang="zh-CN" dirty="0"/>
          </a:p>
          <a:p>
            <a:pPr lvl="1"/>
            <a:r>
              <a:rPr lang="zh-CN" altLang="en-US" dirty="0"/>
              <a:t>例如：在 </a:t>
            </a:r>
            <a:r>
              <a:rPr lang="en-US" altLang="zh-CN" b="1" dirty="0"/>
              <a:t>\w*\d* </a:t>
            </a:r>
            <a:r>
              <a:rPr lang="zh-CN" altLang="en-US" dirty="0"/>
              <a:t>中，我们想知道 </a:t>
            </a:r>
            <a:r>
              <a:rPr lang="en-US" altLang="zh-CN" dirty="0"/>
              <a:t>\w*</a:t>
            </a:r>
            <a:r>
              <a:rPr lang="zh-CN" altLang="en-US" dirty="0"/>
              <a:t>和</a:t>
            </a:r>
            <a:r>
              <a:rPr lang="en-US" altLang="zh-CN" dirty="0"/>
              <a:t>\d*</a:t>
            </a:r>
            <a:r>
              <a:rPr lang="zh-CN" altLang="en-US" dirty="0"/>
              <a:t>分别匹配了什么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()</a:t>
            </a:r>
            <a:r>
              <a:rPr lang="zh-CN" altLang="en-US" dirty="0"/>
              <a:t>进行标识，每个标识的内容被称作分组</a:t>
            </a:r>
            <a:endParaRPr lang="en-US" altLang="zh-CN" dirty="0"/>
          </a:p>
          <a:p>
            <a:pPr lvl="1"/>
            <a:r>
              <a:rPr lang="zh-CN" altLang="en-US" dirty="0"/>
              <a:t>正则表达式匹配后，每个分组的内容将被捕获</a:t>
            </a:r>
            <a:endParaRPr lang="en-US" altLang="zh-CN" dirty="0"/>
          </a:p>
          <a:p>
            <a:pPr lvl="1"/>
            <a:r>
              <a:rPr lang="zh-CN" altLang="en-US" dirty="0"/>
              <a:t>用于提取关键信息，例如</a:t>
            </a:r>
            <a:r>
              <a:rPr lang="en-US" altLang="zh-CN" dirty="0"/>
              <a:t>version(\d+)</a:t>
            </a:r>
            <a:r>
              <a:rPr lang="zh-CN" altLang="en-US" dirty="0"/>
              <a:t>即可捕获版本号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48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正则表达式库 </a:t>
            </a:r>
            <a:r>
              <a:rPr lang="en-US" altLang="zh-CN" dirty="0"/>
              <a:t>&lt;regex&gt;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097" y="1054485"/>
            <a:ext cx="8047806" cy="4749029"/>
          </a:xfrm>
        </p:spPr>
        <p:txBody>
          <a:bodyPr/>
          <a:lstStyle/>
          <a:p>
            <a:r>
              <a:rPr lang="zh-CN" altLang="en-US" dirty="0"/>
              <a:t>捕获和分组</a:t>
            </a:r>
            <a:endParaRPr lang="en-US" altLang="zh-CN" dirty="0"/>
          </a:p>
          <a:p>
            <a:pPr lvl="1"/>
            <a:r>
              <a:rPr lang="en-US" altLang="zh-CN" dirty="0" err="1"/>
              <a:t>regex_match</a:t>
            </a:r>
            <a:r>
              <a:rPr lang="en-US" altLang="zh-CN" dirty="0"/>
              <a:t>(s,</a:t>
            </a:r>
            <a:r>
              <a:rPr lang="zh-CN" altLang="en-US" dirty="0"/>
              <a:t> </a:t>
            </a:r>
            <a:r>
              <a:rPr lang="en-US" altLang="zh-CN" dirty="0"/>
              <a:t>result,</a:t>
            </a:r>
            <a:r>
              <a:rPr lang="zh-CN" altLang="en-US" dirty="0"/>
              <a:t> </a:t>
            </a:r>
            <a:r>
              <a:rPr lang="en-US" altLang="zh-CN" dirty="0"/>
              <a:t>re)</a:t>
            </a:r>
            <a:r>
              <a:rPr lang="zh-CN" altLang="en-US" dirty="0"/>
              <a:t>：询问字符串</a:t>
            </a:r>
            <a:r>
              <a:rPr lang="en-US" altLang="zh-CN" dirty="0"/>
              <a:t>s</a:t>
            </a:r>
            <a:r>
              <a:rPr lang="zh-CN" altLang="en-US" dirty="0"/>
              <a:t>是否能完全匹配正则表达式</a:t>
            </a:r>
            <a:r>
              <a:rPr lang="en-US" altLang="zh-CN" dirty="0"/>
              <a:t>re</a:t>
            </a:r>
            <a:r>
              <a:rPr lang="zh-CN" altLang="en-US" dirty="0"/>
              <a:t>，并将捕获结果储存到</a:t>
            </a:r>
            <a:r>
              <a:rPr lang="en-US" altLang="zh-CN" dirty="0"/>
              <a:t>result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en-US" altLang="zh-CN" dirty="0"/>
              <a:t>result</a:t>
            </a:r>
            <a:r>
              <a:rPr lang="zh-CN" altLang="en-US" dirty="0"/>
              <a:t>需要是</a:t>
            </a:r>
            <a:r>
              <a:rPr lang="en-US" altLang="zh-CN" dirty="0" err="1"/>
              <a:t>smatch</a:t>
            </a:r>
            <a:r>
              <a:rPr lang="zh-CN" altLang="en-US" dirty="0"/>
              <a:t>类型的对象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49</a:t>
            </a:fld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850044" y="2846208"/>
            <a:ext cx="537198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#include &lt;string&gt;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#include &lt;regex&gt;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using namespace std;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int main () {</a:t>
            </a: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string s("version10");</a:t>
            </a:r>
          </a:p>
          <a:p>
            <a:pPr lvl="1"/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regex</a:t>
            </a:r>
            <a:r>
              <a:rPr lang="en-US" altLang="zh-CN" sz="1600" b="1" dirty="0">
                <a:latin typeface="Consolas" panose="020B0609020204030204" pitchFamily="49" charset="0"/>
              </a:rPr>
              <a:t> e(R"(version(\d+))"); </a:t>
            </a:r>
            <a:r>
              <a:rPr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smatch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latin typeface="Consolas" panose="020B0609020204030204" pitchFamily="49" charset="0"/>
              </a:rPr>
              <a:t>sm</a:t>
            </a:r>
            <a:r>
              <a:rPr lang="en-US" altLang="zh-CN" sz="1600" b="1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if(</a:t>
            </a:r>
            <a:r>
              <a:rPr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regex_match</a:t>
            </a:r>
            <a:r>
              <a:rPr lang="en-US" altLang="zh-CN" sz="1600" b="1" dirty="0"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latin typeface="Consolas" panose="020B0609020204030204" pitchFamily="49" charset="0"/>
              </a:rPr>
              <a:t>s,sm,e</a:t>
            </a:r>
            <a:r>
              <a:rPr lang="en-US" altLang="zh-CN" sz="1600" b="1" dirty="0">
                <a:latin typeface="Consolas" panose="020B0609020204030204" pitchFamily="49" charset="0"/>
              </a:rPr>
              <a:t>)) {</a:t>
            </a: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	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sm.size</a:t>
            </a:r>
            <a:r>
              <a:rPr lang="en-US" altLang="zh-CN" sz="1600" b="1" dirty="0">
                <a:latin typeface="Consolas" panose="020B0609020204030204" pitchFamily="49" charset="0"/>
              </a:rPr>
              <a:t>() &lt;&lt; " matches\n";</a:t>
            </a: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	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"the matches were:"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600" b="1" dirty="0">
                <a:latin typeface="Consolas" panose="020B0609020204030204" pitchFamily="49" charset="0"/>
              </a:rPr>
              <a:t>for (unsigned </a:t>
            </a:r>
            <a:r>
              <a:rPr lang="en-US" altLang="zh-CN" sz="1600" b="1" dirty="0" err="1"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latin typeface="Consolas" panose="020B0609020204030204" pitchFamily="49" charset="0"/>
              </a:rPr>
              <a:t>=0; </a:t>
            </a:r>
            <a:r>
              <a:rPr lang="en-US" altLang="zh-CN" sz="1600" b="1" dirty="0" err="1"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latin typeface="Consolas" panose="020B0609020204030204" pitchFamily="49" charset="0"/>
              </a:rPr>
              <a:t>&lt;</a:t>
            </a:r>
            <a:r>
              <a:rPr lang="en-US" altLang="zh-CN" sz="1600" b="1" dirty="0" err="1">
                <a:latin typeface="Consolas" panose="020B0609020204030204" pitchFamily="49" charset="0"/>
              </a:rPr>
              <a:t>sm.size</a:t>
            </a:r>
            <a:r>
              <a:rPr lang="en-US" altLang="zh-CN" sz="1600" b="1" dirty="0">
                <a:latin typeface="Consolas" panose="020B0609020204030204" pitchFamily="49" charset="0"/>
              </a:rPr>
              <a:t>(); ++</a:t>
            </a:r>
            <a:r>
              <a:rPr lang="en-US" altLang="zh-CN" sz="1600" b="1" dirty="0" err="1"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zh-CN" sz="1600" b="1" dirty="0">
                <a:latin typeface="Consolas" panose="020B0609020204030204" pitchFamily="49" charset="0"/>
              </a:rPr>
              <a:t>	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sm</a:t>
            </a:r>
            <a:r>
              <a:rPr lang="en-US" altLang="zh-CN" sz="1600" b="1" dirty="0">
                <a:latin typeface="Consolas" panose="020B0609020204030204" pitchFamily="49" charset="0"/>
              </a:rPr>
              <a:t>[</a:t>
            </a:r>
            <a:r>
              <a:rPr lang="en-US" altLang="zh-CN" sz="1600" b="1" dirty="0" err="1"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latin typeface="Consolas" panose="020B0609020204030204" pitchFamily="49" charset="0"/>
              </a:rPr>
              <a:t>]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600" b="1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return 0;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720717" y="4077072"/>
            <a:ext cx="215854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B050"/>
                </a:solidFill>
              </a:rPr>
              <a:t>输出：</a:t>
            </a:r>
            <a:endParaRPr lang="en-US" altLang="zh-CN" sz="2000" b="1" dirty="0">
              <a:solidFill>
                <a:srgbClr val="00B050"/>
              </a:solidFill>
            </a:endParaRPr>
          </a:p>
          <a:p>
            <a:endParaRPr lang="en-US" altLang="zh-CN" sz="2000" b="1" dirty="0">
              <a:solidFill>
                <a:srgbClr val="00B050"/>
              </a:solidFill>
            </a:endParaRPr>
          </a:p>
          <a:p>
            <a:r>
              <a:rPr lang="en-US" altLang="zh-CN" sz="2000" b="1" dirty="0">
                <a:solidFill>
                  <a:srgbClr val="00B050"/>
                </a:solidFill>
              </a:rPr>
              <a:t>2 matches</a:t>
            </a:r>
          </a:p>
          <a:p>
            <a:r>
              <a:rPr lang="en-US" altLang="zh-CN" sz="2000" b="1" dirty="0">
                <a:solidFill>
                  <a:srgbClr val="00B050"/>
                </a:solidFill>
              </a:rPr>
              <a:t>the matches were:</a:t>
            </a:r>
          </a:p>
          <a:p>
            <a:r>
              <a:rPr lang="en-US" altLang="zh-CN" sz="2000" b="1" dirty="0">
                <a:solidFill>
                  <a:srgbClr val="00B050"/>
                </a:solidFill>
              </a:rPr>
              <a:t>version10</a:t>
            </a:r>
          </a:p>
          <a:p>
            <a:r>
              <a:rPr lang="en-US" altLang="zh-CN" sz="2000" b="1" dirty="0">
                <a:solidFill>
                  <a:srgbClr val="00B050"/>
                </a:solidFill>
              </a:rPr>
              <a:t>10</a:t>
            </a:r>
            <a:endParaRPr lang="zh-CN" altLang="en-US" sz="20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变长字符串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字符串是</a:t>
            </a:r>
            <a:r>
              <a:rPr lang="en-US" altLang="zh-CN" dirty="0"/>
              <a:t>char</a:t>
            </a:r>
            <a:r>
              <a:rPr lang="zh-CN" altLang="en-US" dirty="0"/>
              <a:t>的数组</a:t>
            </a:r>
            <a:endParaRPr lang="en-US" altLang="zh-CN" dirty="0"/>
          </a:p>
          <a:p>
            <a:r>
              <a:rPr lang="zh-CN" altLang="en-US" dirty="0"/>
              <a:t>但如果我们无法提前确认字符串长度？</a:t>
            </a:r>
            <a:endParaRPr lang="en-US" altLang="zh-CN" dirty="0"/>
          </a:p>
          <a:p>
            <a:pPr lvl="1"/>
            <a:r>
              <a:rPr lang="en-US" altLang="zh-CN" sz="2800" b="1" dirty="0">
                <a:solidFill>
                  <a:srgbClr val="003366"/>
                </a:solidFill>
              </a:rPr>
              <a:t>vector&lt;char&gt;</a:t>
            </a:r>
            <a:r>
              <a:rPr lang="zh-CN" altLang="en-US" sz="2800" b="1" dirty="0">
                <a:solidFill>
                  <a:srgbClr val="003366"/>
                </a:solidFill>
              </a:rPr>
              <a:t>？</a:t>
            </a:r>
            <a:endParaRPr lang="en-US" altLang="zh-CN" sz="2800" b="1" dirty="0">
              <a:solidFill>
                <a:srgbClr val="003366"/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STL</a:t>
            </a:r>
            <a:r>
              <a:rPr lang="zh-CN" altLang="en-US" dirty="0"/>
              <a:t>为我们提供了更方便的</a:t>
            </a:r>
            <a:r>
              <a:rPr lang="en-US" altLang="zh-CN" dirty="0"/>
              <a:t>string</a:t>
            </a:r>
            <a:r>
              <a:rPr lang="zh-CN" altLang="en-US" dirty="0"/>
              <a:t>类型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3A536D"/>
                </a:solidFill>
              </a:rPr>
              <a:t>允许简洁的拼接操作</a:t>
            </a:r>
            <a:endParaRPr lang="en-US" altLang="zh-CN" b="1" dirty="0">
              <a:solidFill>
                <a:srgbClr val="3A536D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Lucida Console" panose="020B0609040504020204" pitchFamily="49" charset="0"/>
              </a:rPr>
              <a:t>		</a:t>
            </a:r>
            <a:r>
              <a:rPr lang="en-US" altLang="zh-CN" sz="2000" b="1" dirty="0">
                <a:solidFill>
                  <a:schemeClr val="tx1"/>
                </a:solidFill>
                <a:latin typeface="Lucida Console" panose="020B0609040504020204" pitchFamily="49" charset="0"/>
                <a:ea typeface="幼圆" charset="0"/>
              </a:rPr>
              <a:t>s</a:t>
            </a:r>
            <a:r>
              <a:rPr lang="en-US" altLang="zh-CN" sz="2000" dirty="0">
                <a:solidFill>
                  <a:schemeClr val="tx1"/>
                </a:solidFill>
                <a:latin typeface="Lucida Console" panose="020B0609040504020204" pitchFamily="49" charset="0"/>
                <a:ea typeface="幼圆" charset="0"/>
              </a:rPr>
              <a:t>tring </a:t>
            </a:r>
            <a:r>
              <a:rPr lang="en-US" altLang="zh-CN" sz="2000" dirty="0" err="1">
                <a:solidFill>
                  <a:schemeClr val="tx1"/>
                </a:solidFill>
                <a:latin typeface="Lucida Console" panose="020B0609040504020204" pitchFamily="49" charset="0"/>
                <a:ea typeface="幼圆" charset="0"/>
              </a:rPr>
              <a:t>fullname</a:t>
            </a:r>
            <a:r>
              <a:rPr lang="en-US" altLang="zh-CN" sz="2000" dirty="0">
                <a:solidFill>
                  <a:schemeClr val="tx1"/>
                </a:solidFill>
                <a:latin typeface="Lucida Console" panose="020B0609040504020204" pitchFamily="49" charset="0"/>
                <a:ea typeface="幼圆" charset="0"/>
              </a:rPr>
              <a:t> = </a:t>
            </a:r>
            <a:r>
              <a:rPr lang="en-US" altLang="zh-CN" sz="2000" dirty="0" err="1">
                <a:solidFill>
                  <a:schemeClr val="tx1"/>
                </a:solidFill>
                <a:latin typeface="Lucida Console" panose="020B0609040504020204" pitchFamily="49" charset="0"/>
                <a:ea typeface="幼圆" charset="0"/>
              </a:rPr>
              <a:t>firstname</a:t>
            </a:r>
            <a:r>
              <a:rPr lang="en-US" altLang="zh-CN" sz="2000" dirty="0">
                <a:solidFill>
                  <a:schemeClr val="tx1"/>
                </a:solidFill>
                <a:latin typeface="Lucida Console" panose="020B0609040504020204" pitchFamily="49" charset="0"/>
                <a:ea typeface="幼圆" charset="0"/>
              </a:rPr>
              <a:t> + " " + </a:t>
            </a:r>
            <a:r>
              <a:rPr lang="en-US" altLang="zh-CN" sz="2000" dirty="0" err="1">
                <a:solidFill>
                  <a:schemeClr val="tx1"/>
                </a:solidFill>
                <a:latin typeface="Lucida Console" panose="020B0609040504020204" pitchFamily="49" charset="0"/>
                <a:ea typeface="幼圆" charset="0"/>
              </a:rPr>
              <a:t>lastname</a:t>
            </a:r>
            <a:r>
              <a:rPr lang="en-US" altLang="zh-CN" sz="2000" dirty="0">
                <a:solidFill>
                  <a:schemeClr val="tx1"/>
                </a:solidFill>
                <a:latin typeface="Lucida Console" panose="020B0609040504020204" pitchFamily="49" charset="0"/>
                <a:ea typeface="幼圆" charset="0"/>
              </a:rPr>
              <a:t>;</a:t>
            </a:r>
          </a:p>
          <a:p>
            <a:pPr lvl="1"/>
            <a:r>
              <a:rPr lang="zh-CN" altLang="en-US" b="1" dirty="0">
                <a:solidFill>
                  <a:srgbClr val="3A536D"/>
                </a:solidFill>
              </a:rPr>
              <a:t>也能够使用惯用的输入输出方法</a:t>
            </a:r>
            <a:endParaRPr lang="en-US" altLang="zh-CN" b="1" dirty="0">
              <a:solidFill>
                <a:srgbClr val="3A536D"/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sz="2000" b="1" dirty="0" err="1">
                <a:latin typeface="Lucida Console" panose="020B0609040504020204" pitchFamily="49" charset="0"/>
                <a:ea typeface="幼圆" charset="0"/>
              </a:rPr>
              <a:t>cout</a:t>
            </a:r>
            <a:r>
              <a:rPr lang="en-US" altLang="zh-CN" sz="2000" b="1" dirty="0">
                <a:latin typeface="Lucida Console" panose="020B0609040504020204" pitchFamily="49" charset="0"/>
                <a:ea typeface="幼圆" charset="0"/>
              </a:rPr>
              <a:t> &lt;&lt; </a:t>
            </a:r>
            <a:r>
              <a:rPr lang="en-US" altLang="zh-CN" sz="2000" b="1" dirty="0" err="1">
                <a:latin typeface="Lucida Console" panose="020B0609040504020204" pitchFamily="49" charset="0"/>
                <a:ea typeface="幼圆" charset="0"/>
              </a:rPr>
              <a:t>fullname</a:t>
            </a:r>
            <a:r>
              <a:rPr lang="en-US" altLang="zh-CN" sz="2000" b="1" dirty="0">
                <a:latin typeface="Lucida Console" panose="020B0609040504020204" pitchFamily="49" charset="0"/>
                <a:ea typeface="幼圆" charset="0"/>
              </a:rPr>
              <a:t> &lt;&lt; </a:t>
            </a:r>
            <a:r>
              <a:rPr lang="en-US" altLang="zh-CN" sz="2000" b="1" dirty="0" err="1">
                <a:latin typeface="Lucida Console" panose="020B0609040504020204" pitchFamily="49" charset="0"/>
                <a:ea typeface="幼圆" charset="0"/>
              </a:rPr>
              <a:t>endl</a:t>
            </a:r>
            <a:r>
              <a:rPr lang="en-US" altLang="zh-CN" sz="2000" b="1" dirty="0">
                <a:latin typeface="Lucida Console" panose="020B0609040504020204" pitchFamily="49" charset="0"/>
                <a:ea typeface="幼圆" charset="0"/>
              </a:rPr>
              <a:t>;</a:t>
            </a:r>
            <a:endParaRPr lang="zh-CN" altLang="en-US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t>5</a:t>
            </a:fld>
            <a:endParaRPr lang="en-US" altLang="zh-CN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捕获和分组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分组会按顺序标号</a:t>
            </a:r>
            <a:endParaRPr lang="en-US" altLang="zh-CN" dirty="0"/>
          </a:p>
          <a:p>
            <a:pPr lvl="1"/>
            <a:r>
              <a:rPr lang="en-US" altLang="zh-CN" dirty="0"/>
              <a:t>0</a:t>
            </a:r>
            <a:r>
              <a:rPr lang="zh-CN" altLang="en-US" dirty="0"/>
              <a:t>号永远是匹配的字符串本身</a:t>
            </a:r>
            <a:endParaRPr lang="en-US" altLang="zh-CN" dirty="0"/>
          </a:p>
          <a:p>
            <a:pPr lvl="1"/>
            <a:r>
              <a:rPr lang="en-US" altLang="zh-CN" dirty="0"/>
              <a:t>(a)(</a:t>
            </a:r>
            <a:r>
              <a:rPr lang="en-US" altLang="zh-CN" dirty="0" err="1"/>
              <a:t>pple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dirty="0"/>
              <a:t> 0</a:t>
            </a:r>
            <a:r>
              <a:rPr lang="zh-CN" altLang="en-US" dirty="0"/>
              <a:t>号为</a:t>
            </a:r>
            <a:r>
              <a:rPr lang="en-US" altLang="zh-CN" dirty="0"/>
              <a:t>apple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号为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号为</a:t>
            </a:r>
            <a:r>
              <a:rPr lang="en-US" altLang="zh-CN" dirty="0" err="1"/>
              <a:t>pple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(sub)(.*)</a:t>
            </a:r>
            <a:r>
              <a:rPr lang="zh-CN" altLang="en-US" dirty="0"/>
              <a:t>匹配</a:t>
            </a:r>
            <a:r>
              <a:rPr lang="en-US" altLang="zh-CN" dirty="0"/>
              <a:t>subject</a:t>
            </a:r>
            <a:r>
              <a:rPr lang="zh-CN" altLang="en-US" dirty="0"/>
              <a:t>：</a:t>
            </a:r>
            <a:r>
              <a:rPr lang="en-US" altLang="zh-CN" dirty="0"/>
              <a:t>0</a:t>
            </a:r>
            <a:r>
              <a:rPr lang="zh-CN" altLang="en-US" dirty="0"/>
              <a:t>号为</a:t>
            </a:r>
            <a:r>
              <a:rPr lang="en-US" altLang="zh-CN" dirty="0"/>
              <a:t>subject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号为</a:t>
            </a:r>
            <a:r>
              <a:rPr lang="en-US" altLang="zh-CN" dirty="0"/>
              <a:t>sub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号为</a:t>
            </a:r>
            <a:r>
              <a:rPr lang="en-US" altLang="zh-CN" dirty="0" err="1"/>
              <a:t>ject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50</a:t>
            </a:fld>
            <a:endParaRPr lang="en-US" altLang="zh-CN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正则表达式库 </a:t>
            </a:r>
            <a:r>
              <a:rPr lang="en-US" altLang="zh-CN" dirty="0"/>
              <a:t>&lt;regex&gt;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377014" cy="4749029"/>
          </a:xfrm>
        </p:spPr>
        <p:txBody>
          <a:bodyPr/>
          <a:lstStyle/>
          <a:p>
            <a:r>
              <a:rPr lang="zh-CN" altLang="en-US" dirty="0"/>
              <a:t>搜索</a:t>
            </a:r>
            <a:endParaRPr lang="en-US" altLang="zh-CN" dirty="0"/>
          </a:p>
          <a:p>
            <a:pPr lvl="1"/>
            <a:r>
              <a:rPr lang="en-US" altLang="zh-CN" sz="2800" dirty="0" err="1"/>
              <a:t>regex_search</a:t>
            </a:r>
            <a:r>
              <a:rPr lang="en-US" altLang="zh-CN" sz="2800" dirty="0"/>
              <a:t>(s,</a:t>
            </a:r>
            <a:r>
              <a:rPr lang="zh-CN" altLang="en-US" sz="2800" dirty="0"/>
              <a:t> </a:t>
            </a:r>
            <a:r>
              <a:rPr lang="en-US" altLang="zh-CN" sz="2800" dirty="0"/>
              <a:t>result,</a:t>
            </a:r>
            <a:r>
              <a:rPr lang="zh-CN" altLang="en-US" sz="2800" dirty="0"/>
              <a:t> </a:t>
            </a:r>
            <a:r>
              <a:rPr lang="en-US" altLang="zh-CN" sz="2800" dirty="0"/>
              <a:t>re)</a:t>
            </a:r>
            <a:r>
              <a:rPr lang="zh-CN" altLang="en-US" sz="2800" dirty="0"/>
              <a:t>：搜索字符串</a:t>
            </a:r>
            <a:r>
              <a:rPr lang="en-US" altLang="zh-CN" sz="2800" dirty="0"/>
              <a:t>s</a:t>
            </a:r>
            <a:r>
              <a:rPr lang="zh-CN" altLang="en-US" sz="2800" dirty="0"/>
              <a:t>中能够匹配正则表达式</a:t>
            </a:r>
            <a:r>
              <a:rPr lang="en-US" altLang="zh-CN" sz="2800" dirty="0"/>
              <a:t>re</a:t>
            </a:r>
            <a:r>
              <a:rPr lang="zh-CN" altLang="en-US" sz="2800" dirty="0"/>
              <a:t>的</a:t>
            </a:r>
            <a:r>
              <a:rPr lang="zh-CN" altLang="en-US" sz="2800" b="1" dirty="0">
                <a:solidFill>
                  <a:srgbClr val="C00000"/>
                </a:solidFill>
              </a:rPr>
              <a:t>第一个</a:t>
            </a:r>
            <a:r>
              <a:rPr lang="zh-CN" altLang="en-US" sz="2800" dirty="0"/>
              <a:t>子串，并将结果存储在</a:t>
            </a:r>
            <a:r>
              <a:rPr lang="en-US" altLang="zh-CN" sz="2800" dirty="0"/>
              <a:t>result</a:t>
            </a:r>
            <a:r>
              <a:rPr lang="zh-CN" altLang="en-US" sz="2800" dirty="0"/>
              <a:t>中</a:t>
            </a:r>
            <a:endParaRPr lang="en-US" altLang="zh-CN" sz="2800" dirty="0"/>
          </a:p>
          <a:p>
            <a:pPr lvl="1"/>
            <a:endParaRPr lang="en-US" altLang="zh-CN" sz="2800" dirty="0"/>
          </a:p>
          <a:p>
            <a:pPr lvl="1"/>
            <a:r>
              <a:rPr lang="en-US" altLang="zh-CN" sz="2800" dirty="0"/>
              <a:t>result</a:t>
            </a:r>
            <a:r>
              <a:rPr lang="zh-CN" altLang="en-US" sz="2800" dirty="0"/>
              <a:t>是一个</a:t>
            </a:r>
            <a:r>
              <a:rPr lang="en-US" altLang="zh-CN" sz="2800" dirty="0" err="1"/>
              <a:t>smatch</a:t>
            </a:r>
            <a:r>
              <a:rPr lang="zh-CN" altLang="en-US" sz="2800" dirty="0"/>
              <a:t>对象</a:t>
            </a:r>
            <a:endParaRPr lang="en-US" altLang="zh-CN" sz="2800" dirty="0"/>
          </a:p>
          <a:p>
            <a:pPr lvl="1"/>
            <a:r>
              <a:rPr lang="zh-CN" altLang="en-US" sz="2800" dirty="0"/>
              <a:t>对于该子串，分组同样会被捕获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51</a:t>
            </a:fld>
            <a:endParaRPr lang="en-US" altLang="zh-CN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搜索的例子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52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93870" y="1225689"/>
            <a:ext cx="84392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&lt;string&gt;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&lt;regex&gt;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 {</a:t>
            </a:r>
            <a:endParaRPr lang="en-GB" altLang="zh-CN" sz="2000" b="1" dirty="0">
              <a:latin typeface="Consolas" panose="020B0609020204030204" pitchFamily="49" charset="0"/>
            </a:endParaRPr>
          </a:p>
          <a:p>
            <a:pPr lvl="1"/>
            <a:r>
              <a:rPr lang="en-GB" altLang="zh-CN" sz="2000" b="1" dirty="0">
                <a:latin typeface="Consolas" panose="020B0609020204030204" pitchFamily="49" charset="0"/>
              </a:rPr>
              <a:t>string s("this subject has a submarine");</a:t>
            </a:r>
          </a:p>
          <a:p>
            <a:pPr lvl="1"/>
            <a:r>
              <a:rPr lang="en-GB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regex</a:t>
            </a:r>
            <a:r>
              <a:rPr lang="en-GB" altLang="zh-CN" sz="2000" b="1" dirty="0">
                <a:latin typeface="Consolas" panose="020B0609020204030204" pitchFamily="49" charset="0"/>
              </a:rPr>
              <a:t> e(</a:t>
            </a:r>
            <a:r>
              <a:rPr lang="en-US" altLang="en-GB" sz="2000" b="1" dirty="0">
                <a:latin typeface="Consolas" panose="020B0609020204030204" pitchFamily="49" charset="0"/>
              </a:rPr>
              <a:t>R</a:t>
            </a:r>
            <a:r>
              <a:rPr lang="en-GB" altLang="zh-CN" sz="2000" b="1" dirty="0">
                <a:latin typeface="Consolas" panose="020B0609020204030204" pitchFamily="49" charset="0"/>
              </a:rPr>
              <a:t>"</a:t>
            </a:r>
            <a:r>
              <a:rPr lang="en-US" altLang="en-GB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latin typeface="Consolas" panose="020B0609020204030204" pitchFamily="49" charset="0"/>
              </a:rPr>
              <a:t>(</a:t>
            </a:r>
            <a:r>
              <a:rPr lang="en-GB" altLang="zh-CN" sz="2000" b="1" dirty="0">
                <a:latin typeface="Consolas" panose="020B0609020204030204" pitchFamily="49" charset="0"/>
              </a:rPr>
              <a:t>sub</a:t>
            </a:r>
            <a:r>
              <a:rPr lang="en-US" altLang="zh-CN" sz="2000" b="1" dirty="0">
                <a:latin typeface="Consolas" panose="020B0609020204030204" pitchFamily="49" charset="0"/>
              </a:rPr>
              <a:t>)(</a:t>
            </a:r>
            <a:r>
              <a:rPr lang="en-GB" altLang="zh-CN" sz="2000" b="1" dirty="0">
                <a:latin typeface="Consolas" panose="020B0609020204030204" pitchFamily="49" charset="0"/>
              </a:rPr>
              <a:t>[\S]*</a:t>
            </a:r>
            <a:r>
              <a:rPr lang="en-US" altLang="zh-CN" sz="2000" b="1" dirty="0">
                <a:latin typeface="Consolas" panose="020B0609020204030204" pitchFamily="49" charset="0"/>
              </a:rPr>
              <a:t>))</a:t>
            </a:r>
            <a:r>
              <a:rPr lang="en-GB" altLang="zh-CN" sz="2000" b="1" dirty="0">
                <a:latin typeface="Consolas" panose="020B0609020204030204" pitchFamily="49" charset="0"/>
              </a:rPr>
              <a:t>");</a:t>
            </a:r>
          </a:p>
          <a:p>
            <a:pPr lvl="1"/>
            <a:r>
              <a:rPr lang="en-GB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smatch</a:t>
            </a:r>
            <a:r>
              <a:rPr lang="en-GB" altLang="zh-CN" sz="2000" b="1" dirty="0">
                <a:latin typeface="Consolas" panose="020B0609020204030204" pitchFamily="49" charset="0"/>
              </a:rPr>
              <a:t> </a:t>
            </a:r>
            <a:r>
              <a:rPr lang="en-GB" altLang="zh-CN" sz="2000" b="1" dirty="0" err="1">
                <a:latin typeface="Consolas" panose="020B0609020204030204" pitchFamily="49" charset="0"/>
              </a:rPr>
              <a:t>sm</a:t>
            </a:r>
            <a:r>
              <a:rPr lang="en-GB" altLang="zh-CN" sz="2000" b="1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zh-CN" altLang="en-GB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每次</a:t>
            </a:r>
            <a:r>
              <a:rPr lang="zh-CN" alt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搜索时当仅保存第一个匹配到的子串</a:t>
            </a:r>
            <a:endParaRPr lang="en-GB" altLang="zh-CN" sz="20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r>
              <a:rPr lang="en-GB" altLang="zh-CN" sz="2000" b="1" dirty="0">
                <a:latin typeface="Consolas" panose="020B0609020204030204" pitchFamily="49" charset="0"/>
              </a:rPr>
              <a:t>while(</a:t>
            </a:r>
            <a:r>
              <a:rPr lang="en-GB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regex_search</a:t>
            </a:r>
            <a:r>
              <a:rPr lang="en-GB" altLang="zh-CN" sz="2000" b="1" dirty="0">
                <a:latin typeface="Consolas" panose="020B0609020204030204" pitchFamily="49" charset="0"/>
              </a:rPr>
              <a:t>(</a:t>
            </a:r>
            <a:r>
              <a:rPr lang="en-GB" altLang="zh-CN" sz="2000" b="1" dirty="0" err="1">
                <a:latin typeface="Consolas" panose="020B0609020204030204" pitchFamily="49" charset="0"/>
              </a:rPr>
              <a:t>s,sm,e</a:t>
            </a:r>
            <a:r>
              <a:rPr lang="en-GB" altLang="zh-CN" sz="2000" b="1" dirty="0">
                <a:latin typeface="Consolas" panose="020B0609020204030204" pitchFamily="49" charset="0"/>
              </a:rPr>
              <a:t>)){</a:t>
            </a:r>
          </a:p>
          <a:p>
            <a:pPr lvl="1"/>
            <a:r>
              <a:rPr lang="en-GB" altLang="zh-CN" sz="2000" b="1" dirty="0">
                <a:latin typeface="Consolas" panose="020B0609020204030204" pitchFamily="49" charset="0"/>
              </a:rPr>
              <a:t>	for (unsigned </a:t>
            </a:r>
            <a:r>
              <a:rPr lang="en-GB" altLang="zh-CN" sz="2000" b="1" dirty="0" err="1">
                <a:latin typeface="Consolas" panose="020B0609020204030204" pitchFamily="49" charset="0"/>
              </a:rPr>
              <a:t>i</a:t>
            </a:r>
            <a:r>
              <a:rPr lang="en-GB" altLang="zh-CN" sz="2000" b="1" dirty="0">
                <a:latin typeface="Consolas" panose="020B0609020204030204" pitchFamily="49" charset="0"/>
              </a:rPr>
              <a:t>=0; </a:t>
            </a:r>
            <a:r>
              <a:rPr lang="en-GB" altLang="zh-CN" sz="2000" b="1" dirty="0" err="1">
                <a:latin typeface="Consolas" panose="020B0609020204030204" pitchFamily="49" charset="0"/>
              </a:rPr>
              <a:t>i</a:t>
            </a:r>
            <a:r>
              <a:rPr lang="en-GB" altLang="zh-CN" sz="2000" b="1" dirty="0">
                <a:latin typeface="Consolas" panose="020B0609020204030204" pitchFamily="49" charset="0"/>
              </a:rPr>
              <a:t>&lt;</a:t>
            </a:r>
            <a:r>
              <a:rPr lang="en-GB" altLang="zh-CN" sz="2000" b="1" dirty="0" err="1">
                <a:latin typeface="Consolas" panose="020B0609020204030204" pitchFamily="49" charset="0"/>
              </a:rPr>
              <a:t>sm.size</a:t>
            </a:r>
            <a:r>
              <a:rPr lang="en-GB" altLang="zh-CN" sz="2000" b="1" dirty="0">
                <a:latin typeface="Consolas" panose="020B0609020204030204" pitchFamily="49" charset="0"/>
              </a:rPr>
              <a:t>(); ++</a:t>
            </a:r>
            <a:r>
              <a:rPr lang="en-GB" altLang="zh-CN" sz="2000" b="1" dirty="0" err="1">
                <a:latin typeface="Consolas" panose="020B0609020204030204" pitchFamily="49" charset="0"/>
              </a:rPr>
              <a:t>i</a:t>
            </a:r>
            <a:r>
              <a:rPr lang="en-GB" altLang="zh-CN" sz="2000" b="1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GB" altLang="zh-CN" sz="2000" b="1" dirty="0">
                <a:latin typeface="Consolas" panose="020B0609020204030204" pitchFamily="49" charset="0"/>
              </a:rPr>
              <a:t>		</a:t>
            </a:r>
            <a:r>
              <a:rPr lang="en-GB" altLang="zh-CN" sz="2000" b="1" dirty="0" err="1">
                <a:latin typeface="Consolas" panose="020B0609020204030204" pitchFamily="49" charset="0"/>
              </a:rPr>
              <a:t>cout</a:t>
            </a:r>
            <a:r>
              <a:rPr lang="en-GB" altLang="zh-CN" sz="2000" b="1" dirty="0">
                <a:latin typeface="Consolas" panose="020B0609020204030204" pitchFamily="49" charset="0"/>
              </a:rPr>
              <a:t> &lt;&lt; "[" &lt;&lt; </a:t>
            </a:r>
            <a:r>
              <a:rPr lang="en-GB" altLang="zh-CN" sz="2000" b="1" dirty="0" err="1">
                <a:latin typeface="Consolas" panose="020B0609020204030204" pitchFamily="49" charset="0"/>
              </a:rPr>
              <a:t>sm</a:t>
            </a:r>
            <a:r>
              <a:rPr lang="en-GB" altLang="zh-CN" sz="2000" b="1" dirty="0">
                <a:latin typeface="Consolas" panose="020B0609020204030204" pitchFamily="49" charset="0"/>
              </a:rPr>
              <a:t>[</a:t>
            </a:r>
            <a:r>
              <a:rPr lang="en-GB" altLang="zh-CN" sz="2000" b="1" dirty="0" err="1">
                <a:latin typeface="Consolas" panose="020B0609020204030204" pitchFamily="49" charset="0"/>
              </a:rPr>
              <a:t>i</a:t>
            </a:r>
            <a:r>
              <a:rPr lang="en-GB" altLang="zh-CN" sz="2000" b="1" dirty="0">
                <a:latin typeface="Consolas" panose="020B0609020204030204" pitchFamily="49" charset="0"/>
              </a:rPr>
              <a:t>] &lt;&lt; "] ";</a:t>
            </a:r>
          </a:p>
          <a:p>
            <a:pPr lvl="1"/>
            <a:r>
              <a:rPr lang="en-GB" altLang="zh-CN" sz="2000" b="1" dirty="0">
                <a:latin typeface="Consolas" panose="020B0609020204030204" pitchFamily="49" charset="0"/>
              </a:rPr>
              <a:t>	</a:t>
            </a:r>
            <a:r>
              <a:rPr lang="en-GB" altLang="zh-CN" sz="2000" b="1" dirty="0" err="1">
                <a:latin typeface="Consolas" panose="020B0609020204030204" pitchFamily="49" charset="0"/>
              </a:rPr>
              <a:t>cout</a:t>
            </a:r>
            <a:r>
              <a:rPr lang="en-GB" altLang="zh-CN" sz="2000" b="1" dirty="0">
                <a:latin typeface="Consolas" panose="020B0609020204030204" pitchFamily="49" charset="0"/>
              </a:rPr>
              <a:t> &lt;&lt; </a:t>
            </a:r>
            <a:r>
              <a:rPr lang="en-GB" altLang="zh-CN" sz="2000" b="1" dirty="0" err="1">
                <a:latin typeface="Consolas" panose="020B0609020204030204" pitchFamily="49" charset="0"/>
              </a:rPr>
              <a:t>endl</a:t>
            </a:r>
            <a:r>
              <a:rPr lang="en-GB" altLang="zh-CN" sz="2000" b="1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GB" altLang="zh-CN" sz="2000" b="1" dirty="0">
                <a:latin typeface="Consolas" panose="020B0609020204030204" pitchFamily="49" charset="0"/>
              </a:rPr>
              <a:t>	s = </a:t>
            </a:r>
            <a:r>
              <a:rPr lang="en-GB" altLang="zh-CN" sz="2000" b="1" dirty="0" err="1">
                <a:latin typeface="Consolas" panose="020B0609020204030204" pitchFamily="49" charset="0"/>
              </a:rPr>
              <a:t>sm.suffix</a:t>
            </a:r>
            <a:r>
              <a:rPr lang="en-GB" altLang="zh-CN" sz="2000" b="1" dirty="0">
                <a:latin typeface="Consolas" panose="020B0609020204030204" pitchFamily="49" charset="0"/>
              </a:rPr>
              <a:t>().str();</a:t>
            </a:r>
          </a:p>
          <a:p>
            <a:pPr lvl="1"/>
            <a:r>
              <a:rPr lang="en-GB" altLang="zh-CN" sz="2000" b="1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GB" altLang="zh-CN" sz="2000" b="1" dirty="0">
                <a:latin typeface="Consolas" panose="020B0609020204030204" pitchFamily="49" charset="0"/>
              </a:rPr>
              <a:t>return 0;</a:t>
            </a:r>
          </a:p>
          <a:p>
            <a:r>
              <a:rPr lang="en-GB" altLang="zh-CN" sz="2000" b="1" dirty="0">
                <a:latin typeface="Consolas" panose="020B0609020204030204" pitchFamily="49" charset="0"/>
              </a:rPr>
              <a:t>}</a:t>
            </a:r>
            <a:endParaRPr lang="en-US" altLang="zh-CN" sz="2000" b="1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FD0DAFD-ED00-437D-B0A0-845441C7F566}"/>
              </a:ext>
            </a:extLst>
          </p:cNvPr>
          <p:cNvSpPr/>
          <p:nvPr/>
        </p:nvSpPr>
        <p:spPr>
          <a:xfrm>
            <a:off x="4622753" y="5561533"/>
            <a:ext cx="39027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输出：</a:t>
            </a:r>
            <a:endParaRPr lang="en-US" altLang="zh-CN" sz="20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GB" altLang="zh-CN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[subject] [sub] [</a:t>
            </a:r>
            <a:r>
              <a:rPr lang="en-GB" altLang="zh-CN" sz="2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ject</a:t>
            </a:r>
            <a:r>
              <a:rPr lang="en-GB" altLang="zh-CN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] </a:t>
            </a:r>
          </a:p>
          <a:p>
            <a:r>
              <a:rPr lang="en-GB" altLang="zh-CN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[submarine] [sub] [marine]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正则表达式库 </a:t>
            </a:r>
            <a:r>
              <a:rPr lang="en-US" altLang="zh-CN" dirty="0"/>
              <a:t>&lt;regex&gt;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377014" cy="4749029"/>
          </a:xfrm>
        </p:spPr>
        <p:txBody>
          <a:bodyPr/>
          <a:lstStyle/>
          <a:p>
            <a:r>
              <a:rPr lang="zh-CN" altLang="en-US" dirty="0"/>
              <a:t>替换</a:t>
            </a:r>
            <a:endParaRPr lang="en-US" altLang="zh-CN" dirty="0"/>
          </a:p>
          <a:p>
            <a:pPr lvl="1"/>
            <a:r>
              <a:rPr lang="en-US" altLang="zh-CN" sz="2800" dirty="0" err="1"/>
              <a:t>regex_replace</a:t>
            </a:r>
            <a:r>
              <a:rPr lang="en-US" altLang="zh-CN" sz="2800" dirty="0"/>
              <a:t>(s,</a:t>
            </a:r>
            <a:r>
              <a:rPr lang="zh-CN" altLang="en-US" sz="2800" dirty="0"/>
              <a:t> </a:t>
            </a:r>
            <a:r>
              <a:rPr lang="en-US" altLang="zh-CN" sz="2800" dirty="0"/>
              <a:t>re,</a:t>
            </a:r>
            <a:r>
              <a:rPr lang="zh-CN" altLang="en-US" sz="2800" dirty="0"/>
              <a:t> </a:t>
            </a:r>
            <a:r>
              <a:rPr lang="en-US" altLang="zh-CN" sz="2800" dirty="0"/>
              <a:t>s1)</a:t>
            </a:r>
            <a:r>
              <a:rPr lang="zh-CN" altLang="en-US" sz="2800" dirty="0"/>
              <a:t>：替换字符串</a:t>
            </a:r>
            <a:r>
              <a:rPr lang="en-US" altLang="zh-CN" sz="2800" dirty="0"/>
              <a:t>s</a:t>
            </a:r>
            <a:r>
              <a:rPr lang="zh-CN" altLang="en-US" sz="2800" dirty="0"/>
              <a:t>中</a:t>
            </a:r>
            <a:r>
              <a:rPr lang="zh-CN" altLang="en-US" sz="2800" b="1" dirty="0">
                <a:solidFill>
                  <a:srgbClr val="C00000"/>
                </a:solidFill>
              </a:rPr>
              <a:t>所有</a:t>
            </a:r>
            <a:r>
              <a:rPr lang="zh-CN" altLang="en-US" sz="2800" dirty="0"/>
              <a:t>匹配正则表达式</a:t>
            </a:r>
            <a:r>
              <a:rPr lang="en-US" altLang="zh-CN" sz="2800" dirty="0"/>
              <a:t>re</a:t>
            </a:r>
            <a:r>
              <a:rPr lang="zh-CN" altLang="en-US" sz="2800" dirty="0"/>
              <a:t>的子串，并替换成</a:t>
            </a:r>
            <a:r>
              <a:rPr lang="en-US" altLang="zh-CN" sz="2800" dirty="0"/>
              <a:t>s1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</a:p>
          <a:p>
            <a:pPr lvl="1"/>
            <a:r>
              <a:rPr lang="en-US" altLang="zh-CN" sz="2800" dirty="0"/>
              <a:t>s1</a:t>
            </a:r>
            <a:r>
              <a:rPr lang="zh-CN" altLang="en-US" sz="2800" dirty="0"/>
              <a:t>可以是一个普通文本</a:t>
            </a:r>
            <a:endParaRPr lang="en-US" altLang="zh-CN" sz="28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53</a:t>
            </a:fld>
            <a:endParaRPr lang="en-US" altLang="zh-CN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替换的例子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54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52008" y="1462923"/>
            <a:ext cx="84536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&lt;string&gt;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&lt;regex&gt;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 {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string s("this subject has a submarine");</a:t>
            </a:r>
          </a:p>
          <a:p>
            <a:pPr lvl="1"/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regex</a:t>
            </a:r>
            <a:r>
              <a:rPr lang="en-US" altLang="zh-CN" sz="2000" b="1" dirty="0">
                <a:latin typeface="Consolas" panose="020B0609020204030204" pitchFamily="49" charset="0"/>
              </a:rPr>
              <a:t> e(</a:t>
            </a:r>
            <a:r>
              <a:rPr lang="en-US" altLang="zh-CN" sz="2000" b="1" dirty="0" err="1">
                <a:latin typeface="Consolas" panose="020B0609020204030204" pitchFamily="49" charset="0"/>
              </a:rPr>
              <a:t>R"(sub</a:t>
            </a:r>
            <a:r>
              <a:rPr lang="en-US" altLang="zh-CN" sz="2000" b="1" dirty="0">
                <a:latin typeface="Consolas" panose="020B0609020204030204" pitchFamily="49" charset="0"/>
              </a:rPr>
              <a:t>[\S]*)");</a:t>
            </a:r>
          </a:p>
          <a:p>
            <a:pPr lvl="1"/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en-GB" altLang="zh-CN" sz="2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regex_replace</a:t>
            </a:r>
            <a:r>
              <a:rPr lang="zh-CN" alt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返回值即为替换后的字符串 </a:t>
            </a:r>
            <a:endParaRPr lang="en-US" altLang="zh-CN" sz="20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&lt;&lt;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GB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regex_replace</a:t>
            </a:r>
            <a:r>
              <a:rPr lang="en-GB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latin typeface="Consolas" panose="020B0609020204030204" pitchFamily="49" charset="0"/>
              </a:rPr>
              <a:t>s</a:t>
            </a:r>
            <a:r>
              <a:rPr lang="en-GB" altLang="zh-CN" sz="2000" b="1" dirty="0"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latin typeface="Consolas" panose="020B0609020204030204" pitchFamily="49" charset="0"/>
              </a:rPr>
              <a:t>e</a:t>
            </a:r>
            <a:r>
              <a:rPr lang="en-GB" altLang="zh-CN" sz="2000" b="1" dirty="0"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latin typeface="Consolas" panose="020B0609020204030204" pitchFamily="49" charset="0"/>
              </a:rPr>
              <a:t>"SUB"</a:t>
            </a:r>
            <a:r>
              <a:rPr lang="en-GB" altLang="zh-CN" sz="2000" b="1" dirty="0">
                <a:latin typeface="Consolas" panose="020B0609020204030204" pitchFamily="49" charset="0"/>
              </a:rPr>
              <a:t>)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&lt;&lt;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"\n";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return 0;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D2E93B2-D4FD-407C-B72D-9AC15C475083}"/>
              </a:ext>
            </a:extLst>
          </p:cNvPr>
          <p:cNvSpPr/>
          <p:nvPr/>
        </p:nvSpPr>
        <p:spPr>
          <a:xfrm>
            <a:off x="3419812" y="5395077"/>
            <a:ext cx="2718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输出：</a:t>
            </a:r>
            <a:endParaRPr lang="en-US" altLang="zh-CN" sz="20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this SUB has a</a:t>
            </a:r>
            <a:r>
              <a:rPr lang="zh-CN" alt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SUB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正则表达式库 </a:t>
            </a:r>
            <a:r>
              <a:rPr lang="en-US" altLang="zh-CN" dirty="0"/>
              <a:t>&lt;regex&gt;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377014" cy="4749029"/>
          </a:xfrm>
        </p:spPr>
        <p:txBody>
          <a:bodyPr/>
          <a:lstStyle/>
          <a:p>
            <a:r>
              <a:rPr lang="zh-CN" altLang="en-US" dirty="0"/>
              <a:t>替换</a:t>
            </a:r>
            <a:endParaRPr lang="en-US" altLang="zh-CN" dirty="0"/>
          </a:p>
          <a:p>
            <a:pPr lvl="1"/>
            <a:r>
              <a:rPr lang="en-US" altLang="zh-CN" sz="2800" dirty="0" err="1"/>
              <a:t>regex_replace</a:t>
            </a:r>
            <a:r>
              <a:rPr lang="en-US" altLang="zh-CN" sz="2800" dirty="0"/>
              <a:t>(s,</a:t>
            </a:r>
            <a:r>
              <a:rPr lang="zh-CN" altLang="en-US" sz="2800" dirty="0"/>
              <a:t> </a:t>
            </a:r>
            <a:r>
              <a:rPr lang="en-US" altLang="zh-CN" sz="2800" dirty="0"/>
              <a:t>re,</a:t>
            </a:r>
            <a:r>
              <a:rPr lang="zh-CN" altLang="en-US" sz="2800" dirty="0"/>
              <a:t> </a:t>
            </a:r>
            <a:r>
              <a:rPr lang="en-US" altLang="zh-CN" sz="2800" dirty="0"/>
              <a:t>s1)</a:t>
            </a:r>
            <a:r>
              <a:rPr lang="zh-CN" altLang="en-US" sz="2800" dirty="0"/>
              <a:t>：替换字符串</a:t>
            </a:r>
            <a:r>
              <a:rPr lang="en-US" altLang="zh-CN" sz="2800" dirty="0"/>
              <a:t>s</a:t>
            </a:r>
            <a:r>
              <a:rPr lang="zh-CN" altLang="en-US" sz="2800" dirty="0"/>
              <a:t>中</a:t>
            </a:r>
            <a:r>
              <a:rPr lang="zh-CN" altLang="en-US" sz="2800" b="1" dirty="0">
                <a:solidFill>
                  <a:srgbClr val="C00000"/>
                </a:solidFill>
              </a:rPr>
              <a:t>所有</a:t>
            </a:r>
            <a:r>
              <a:rPr lang="zh-CN" altLang="en-US" sz="2800" dirty="0"/>
              <a:t>匹配正则表达式</a:t>
            </a:r>
            <a:r>
              <a:rPr lang="en-US" altLang="zh-CN" sz="2800" dirty="0"/>
              <a:t>re</a:t>
            </a:r>
            <a:r>
              <a:rPr lang="zh-CN" altLang="en-US" sz="2800" dirty="0"/>
              <a:t>的子串，并替换成</a:t>
            </a:r>
            <a:r>
              <a:rPr lang="en-US" altLang="zh-CN" sz="2800" dirty="0"/>
              <a:t>s1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</a:p>
          <a:p>
            <a:pPr lvl="1"/>
            <a:r>
              <a:rPr lang="en-US" altLang="zh-CN" sz="2800" dirty="0"/>
              <a:t>s1</a:t>
            </a:r>
            <a:r>
              <a:rPr lang="zh-CN" altLang="en-US" sz="2800" dirty="0"/>
              <a:t>也可以使用一些</a:t>
            </a:r>
            <a:r>
              <a:rPr lang="zh-CN" altLang="en-US" sz="2800" dirty="0">
                <a:solidFill>
                  <a:srgbClr val="FF0000"/>
                </a:solidFill>
              </a:rPr>
              <a:t>特殊符号</a:t>
            </a:r>
            <a:r>
              <a:rPr lang="zh-CN" altLang="en-US" sz="2800" dirty="0"/>
              <a:t>，代表捕获的分组</a:t>
            </a:r>
            <a:endParaRPr lang="en-US" altLang="zh-CN" sz="2800" dirty="0"/>
          </a:p>
          <a:p>
            <a:pPr lvl="2"/>
            <a:r>
              <a:rPr lang="en-US" altLang="zh-CN" sz="2400" dirty="0">
                <a:solidFill>
                  <a:schemeClr val="tx1"/>
                </a:solidFill>
              </a:rPr>
              <a:t>$&amp; </a:t>
            </a:r>
            <a:r>
              <a:rPr lang="zh-CN" altLang="en-US" sz="2400" dirty="0">
                <a:solidFill>
                  <a:schemeClr val="tx1"/>
                </a:solidFill>
              </a:rPr>
              <a:t>代表</a:t>
            </a:r>
            <a:r>
              <a:rPr lang="en-US" altLang="zh-CN" sz="2400" dirty="0">
                <a:solidFill>
                  <a:schemeClr val="tx1"/>
                </a:solidFill>
              </a:rPr>
              <a:t>re</a:t>
            </a:r>
            <a:r>
              <a:rPr lang="zh-CN" altLang="en-US" sz="2400" dirty="0">
                <a:solidFill>
                  <a:schemeClr val="tx1"/>
                </a:solidFill>
              </a:rPr>
              <a:t>匹配的子串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2"/>
            <a:r>
              <a:rPr lang="en-US" altLang="zh-CN" sz="2400" dirty="0">
                <a:solidFill>
                  <a:schemeClr val="tx1"/>
                </a:solidFill>
              </a:rPr>
              <a:t>$1, $2 </a:t>
            </a:r>
            <a:r>
              <a:rPr lang="zh-CN" altLang="en-US" sz="2400" dirty="0">
                <a:solidFill>
                  <a:schemeClr val="tx1"/>
                </a:solidFill>
              </a:rPr>
              <a:t>代表</a:t>
            </a:r>
            <a:r>
              <a:rPr lang="en-US" altLang="zh-CN" sz="2400" dirty="0">
                <a:solidFill>
                  <a:schemeClr val="tx1"/>
                </a:solidFill>
              </a:rPr>
              <a:t>re</a:t>
            </a:r>
            <a:r>
              <a:rPr lang="zh-CN" altLang="en-US" sz="2400" dirty="0">
                <a:solidFill>
                  <a:schemeClr val="tx1"/>
                </a:solidFill>
              </a:rPr>
              <a:t>匹配的第</a:t>
            </a: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en-US" altLang="zh-CN" sz="2400" dirty="0"/>
              <a:t>/2</a:t>
            </a:r>
            <a:r>
              <a:rPr lang="zh-CN" altLang="en-US" sz="2400" dirty="0"/>
              <a:t>个</a:t>
            </a:r>
            <a:r>
              <a:rPr lang="zh-CN" altLang="en-US" sz="2400" dirty="0">
                <a:solidFill>
                  <a:schemeClr val="tx1"/>
                </a:solidFill>
              </a:rPr>
              <a:t>分组</a:t>
            </a:r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55</a:t>
            </a:fld>
            <a:endParaRPr lang="en-US" altLang="zh-CN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替换的例子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56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61126" y="1275808"/>
            <a:ext cx="84536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&lt;string&gt;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&lt;regex&gt;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 {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string s("</a:t>
            </a:r>
            <a:r>
              <a:rPr lang="en-GB" altLang="zh-CN" sz="2000" b="1" dirty="0">
                <a:latin typeface="Consolas" panose="020B0609020204030204" pitchFamily="49" charset="0"/>
              </a:rPr>
              <a:t>this subject has a submarine</a:t>
            </a:r>
            <a:r>
              <a:rPr lang="en-US" altLang="zh-CN" sz="2000" b="1" dirty="0">
                <a:latin typeface="Consolas" panose="020B0609020204030204" pitchFamily="49" charset="0"/>
              </a:rPr>
              <a:t>");</a:t>
            </a:r>
          </a:p>
          <a:p>
            <a:pPr lvl="1"/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regex</a:t>
            </a:r>
            <a:r>
              <a:rPr lang="en-US" altLang="zh-CN" sz="2000" b="1" dirty="0">
                <a:latin typeface="Consolas" panose="020B0609020204030204" pitchFamily="49" charset="0"/>
              </a:rPr>
              <a:t> e(R"((sub)([\S]</a:t>
            </a:r>
            <a:r>
              <a:rPr lang="zh-CN" altLang="en-US" sz="2000" b="1" dirty="0">
                <a:latin typeface="Consolas" panose="020B0609020204030204" pitchFamily="49" charset="0"/>
              </a:rPr>
              <a:t>*</a:t>
            </a:r>
            <a:r>
              <a:rPr lang="en-US" altLang="zh-CN" sz="2000" b="1" dirty="0">
                <a:latin typeface="Consolas" panose="020B0609020204030204" pitchFamily="49" charset="0"/>
              </a:rPr>
              <a:t>))");</a:t>
            </a:r>
          </a:p>
          <a:p>
            <a:pPr lvl="1"/>
            <a:r>
              <a:rPr lang="en-US" altLang="zh-CN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//</a:t>
            </a:r>
            <a:r>
              <a:rPr lang="en-GB" altLang="zh-CN" sz="2000" b="1" dirty="0" err="1">
                <a:solidFill>
                  <a:srgbClr val="00CC00"/>
                </a:solidFill>
                <a:latin typeface="Consolas" panose="020B0609020204030204" pitchFamily="49" charset="0"/>
              </a:rPr>
              <a:t>regex_replace</a:t>
            </a:r>
            <a:r>
              <a:rPr lang="zh-CN" altLang="en-US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返回值即为替换后的字符串 </a:t>
            </a:r>
            <a:endParaRPr lang="en-US" altLang="zh-CN" sz="2000" b="1" dirty="0">
              <a:solidFill>
                <a:srgbClr val="00CC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&lt;&lt;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GB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regex_replace</a:t>
            </a:r>
            <a:r>
              <a:rPr lang="en-GB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latin typeface="Consolas" panose="020B0609020204030204" pitchFamily="49" charset="0"/>
              </a:rPr>
              <a:t>s</a:t>
            </a:r>
            <a:r>
              <a:rPr lang="en-GB" altLang="zh-CN" sz="2000" b="1" dirty="0"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latin typeface="Consolas" panose="020B0609020204030204" pitchFamily="49" charset="0"/>
              </a:rPr>
              <a:t>e</a:t>
            </a:r>
            <a:r>
              <a:rPr lang="en-GB" altLang="zh-CN" sz="2000" b="1" dirty="0"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latin typeface="Consolas" panose="020B0609020204030204" pitchFamily="49" charset="0"/>
              </a:rPr>
              <a:t>"</a:t>
            </a:r>
            <a:r>
              <a:rPr lang="en-GB" altLang="zh-CN" sz="2000" b="1" dirty="0">
                <a:latin typeface="Consolas" panose="020B0609020204030204" pitchFamily="49" charset="0"/>
              </a:rPr>
              <a:t>SUBJECT</a:t>
            </a:r>
            <a:r>
              <a:rPr lang="en-US" altLang="zh-CN" sz="2000" b="1" dirty="0">
                <a:latin typeface="Consolas" panose="020B0609020204030204" pitchFamily="49" charset="0"/>
              </a:rPr>
              <a:t>"</a:t>
            </a:r>
            <a:r>
              <a:rPr lang="en-GB" altLang="zh-CN" sz="2000" b="1" dirty="0">
                <a:latin typeface="Consolas" panose="020B0609020204030204" pitchFamily="49" charset="0"/>
              </a:rPr>
              <a:t>)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&lt;&lt;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//$&amp;</a:t>
            </a:r>
            <a:r>
              <a:rPr lang="zh-CN" altLang="en-US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表示所有匹配成功的部分，</a:t>
            </a:r>
            <a:r>
              <a:rPr lang="en-US" altLang="zh-CN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[$&amp;]</a:t>
            </a:r>
            <a:r>
              <a:rPr lang="zh-CN" altLang="en-US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表示将其用</a:t>
            </a:r>
            <a:r>
              <a:rPr lang="en-US" altLang="zh-CN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[]</a:t>
            </a:r>
            <a:r>
              <a:rPr lang="zh-CN" altLang="en-US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括起来</a:t>
            </a:r>
            <a:endParaRPr lang="en-US" altLang="zh-CN" sz="2000" b="1" dirty="0">
              <a:solidFill>
                <a:srgbClr val="00CC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&lt;&lt;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GB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regex_replace</a:t>
            </a:r>
            <a:r>
              <a:rPr lang="en-GB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latin typeface="Consolas" panose="020B0609020204030204" pitchFamily="49" charset="0"/>
              </a:rPr>
              <a:t>s</a:t>
            </a:r>
            <a:r>
              <a:rPr lang="en-GB" altLang="zh-CN" sz="2000" b="1" dirty="0"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latin typeface="Consolas" panose="020B0609020204030204" pitchFamily="49" charset="0"/>
              </a:rPr>
              <a:t>e</a:t>
            </a:r>
            <a:r>
              <a:rPr lang="en-GB" altLang="zh-CN" sz="2000" b="1" dirty="0"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latin typeface="Consolas" panose="020B0609020204030204" pitchFamily="49" charset="0"/>
              </a:rPr>
              <a:t>"[$&amp;]"</a:t>
            </a:r>
            <a:r>
              <a:rPr lang="en-GB" altLang="zh-CN" sz="2000" b="1" dirty="0">
                <a:latin typeface="Consolas" panose="020B0609020204030204" pitchFamily="49" charset="0"/>
              </a:rPr>
              <a:t>)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&lt;&lt;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//</a:t>
            </a:r>
            <a:r>
              <a:rPr lang="en-GB" altLang="zh-CN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$</a:t>
            </a:r>
            <a:r>
              <a:rPr lang="en-GB" altLang="zh-CN" sz="2000" b="1" dirty="0" err="1">
                <a:solidFill>
                  <a:srgbClr val="00CC00"/>
                </a:solidFill>
                <a:latin typeface="Consolas" panose="020B0609020204030204" pitchFamily="49" charset="0"/>
              </a:rPr>
              <a:t>i</a:t>
            </a:r>
            <a:r>
              <a:rPr lang="zh-CN" altLang="en-US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输出</a:t>
            </a:r>
            <a:r>
              <a:rPr lang="en-US" altLang="zh-CN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e</a:t>
            </a:r>
            <a:r>
              <a:rPr lang="zh-CN" altLang="en-US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中第</a:t>
            </a:r>
            <a:r>
              <a:rPr lang="en-GB" altLang="zh-CN" sz="2000" b="1" dirty="0" err="1">
                <a:solidFill>
                  <a:srgbClr val="00CC00"/>
                </a:solidFill>
                <a:latin typeface="Consolas" panose="020B0609020204030204" pitchFamily="49" charset="0"/>
              </a:rPr>
              <a:t>i</a:t>
            </a:r>
            <a:r>
              <a:rPr lang="zh-CN" altLang="en-US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个括号匹配到的值</a:t>
            </a:r>
            <a:endParaRPr lang="en-US" altLang="zh-CN" sz="2000" b="1" dirty="0">
              <a:solidFill>
                <a:srgbClr val="00CC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&lt;&lt;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GB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regex_replace</a:t>
            </a:r>
            <a:r>
              <a:rPr lang="en-GB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latin typeface="Consolas" panose="020B0609020204030204" pitchFamily="49" charset="0"/>
              </a:rPr>
              <a:t>s</a:t>
            </a:r>
            <a:r>
              <a:rPr lang="en-GB" altLang="zh-CN" sz="2000" b="1" dirty="0"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latin typeface="Consolas" panose="020B0609020204030204" pitchFamily="49" charset="0"/>
              </a:rPr>
              <a:t>e</a:t>
            </a:r>
            <a:r>
              <a:rPr lang="en-GB" altLang="zh-CN" sz="2000" b="1" dirty="0"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latin typeface="Consolas" panose="020B0609020204030204" pitchFamily="49" charset="0"/>
              </a:rPr>
              <a:t>"$1"</a:t>
            </a:r>
            <a:r>
              <a:rPr lang="en-GB" altLang="zh-CN" sz="2000" b="1" dirty="0">
                <a:latin typeface="Consolas" panose="020B0609020204030204" pitchFamily="49" charset="0"/>
              </a:rPr>
              <a:t>)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&lt;&lt;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&lt;&lt;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GB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regex_replace</a:t>
            </a:r>
            <a:r>
              <a:rPr lang="en-GB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latin typeface="Consolas" panose="020B0609020204030204" pitchFamily="49" charset="0"/>
              </a:rPr>
              <a:t>s</a:t>
            </a:r>
            <a:r>
              <a:rPr lang="en-GB" altLang="zh-CN" sz="2000" b="1" dirty="0"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latin typeface="Consolas" panose="020B0609020204030204" pitchFamily="49" charset="0"/>
              </a:rPr>
              <a:t>e</a:t>
            </a:r>
            <a:r>
              <a:rPr lang="en-GB" altLang="zh-CN" sz="2000" b="1" dirty="0"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latin typeface="Consolas" panose="020B0609020204030204" pitchFamily="49" charset="0"/>
              </a:rPr>
              <a:t>"$2"</a:t>
            </a:r>
            <a:r>
              <a:rPr lang="en-GB" altLang="zh-CN" sz="2000" b="1" dirty="0">
                <a:latin typeface="Consolas" panose="020B0609020204030204" pitchFamily="49" charset="0"/>
              </a:rPr>
              <a:t>)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&lt;&lt;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&lt;&lt;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GB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regex_replace</a:t>
            </a:r>
            <a:r>
              <a:rPr lang="en-GB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latin typeface="Consolas" panose="020B0609020204030204" pitchFamily="49" charset="0"/>
              </a:rPr>
              <a:t>s</a:t>
            </a:r>
            <a:r>
              <a:rPr lang="en-GB" altLang="zh-CN" sz="2000" b="1" dirty="0"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latin typeface="Consolas" panose="020B0609020204030204" pitchFamily="49" charset="0"/>
              </a:rPr>
              <a:t>e</a:t>
            </a:r>
            <a:r>
              <a:rPr lang="en-GB" altLang="zh-CN" sz="2000" b="1" dirty="0"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latin typeface="Consolas" panose="020B0609020204030204" pitchFamily="49" charset="0"/>
              </a:rPr>
              <a:t>"$1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and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[$2]"</a:t>
            </a:r>
            <a:r>
              <a:rPr lang="en-GB" altLang="zh-CN" sz="2000" b="1" dirty="0">
                <a:latin typeface="Consolas" panose="020B0609020204030204" pitchFamily="49" charset="0"/>
              </a:rPr>
              <a:t>)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&lt;&lt;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return 0;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26DD656-60BB-4C75-8B6B-A286903A321E}"/>
              </a:ext>
            </a:extLst>
          </p:cNvPr>
          <p:cNvSpPr/>
          <p:nvPr/>
        </p:nvSpPr>
        <p:spPr>
          <a:xfrm>
            <a:off x="3635896" y="451880"/>
            <a:ext cx="58314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CC00"/>
                </a:solidFill>
                <a:latin typeface="Consolas" panose="020B0609020204030204" pitchFamily="49" charset="0"/>
              </a:rPr>
              <a:t>输出：</a:t>
            </a:r>
            <a:endParaRPr lang="en-US" altLang="zh-CN" b="1" dirty="0">
              <a:solidFill>
                <a:srgbClr val="00CC00"/>
              </a:solidFill>
              <a:latin typeface="Consolas" panose="020B0609020204030204" pitchFamily="49" charset="0"/>
            </a:endParaRPr>
          </a:p>
          <a:p>
            <a:r>
              <a:rPr lang="en-GB" altLang="zh-CN" b="1" dirty="0">
                <a:solidFill>
                  <a:srgbClr val="00CC00"/>
                </a:solidFill>
                <a:latin typeface="Consolas" panose="020B0609020204030204" pitchFamily="49" charset="0"/>
              </a:rPr>
              <a:t>this SUBJECT has a SUBJECT</a:t>
            </a:r>
          </a:p>
          <a:p>
            <a:r>
              <a:rPr lang="en-GB" altLang="zh-CN" b="1" dirty="0">
                <a:solidFill>
                  <a:srgbClr val="00CC00"/>
                </a:solidFill>
                <a:latin typeface="Consolas" panose="020B0609020204030204" pitchFamily="49" charset="0"/>
              </a:rPr>
              <a:t>this [subject] has a [submarine]</a:t>
            </a:r>
          </a:p>
          <a:p>
            <a:r>
              <a:rPr lang="en-GB" altLang="zh-CN" b="1" dirty="0">
                <a:solidFill>
                  <a:srgbClr val="00CC00"/>
                </a:solidFill>
                <a:latin typeface="Consolas" panose="020B0609020204030204" pitchFamily="49" charset="0"/>
              </a:rPr>
              <a:t>this sub has a sub</a:t>
            </a:r>
          </a:p>
          <a:p>
            <a:r>
              <a:rPr lang="en-US" altLang="zh-CN" b="1" dirty="0">
                <a:solidFill>
                  <a:srgbClr val="00CC00"/>
                </a:solidFill>
                <a:latin typeface="Consolas" panose="020B0609020204030204" pitchFamily="49" charset="0"/>
              </a:rPr>
              <a:t>this</a:t>
            </a:r>
            <a:r>
              <a:rPr lang="zh-CN" altLang="en-US" b="1" dirty="0">
                <a:solidFill>
                  <a:srgbClr val="00CC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CC00"/>
                </a:solidFill>
                <a:latin typeface="Consolas" panose="020B0609020204030204" pitchFamily="49" charset="0"/>
              </a:rPr>
              <a:t>ject</a:t>
            </a:r>
            <a:r>
              <a:rPr lang="zh-CN" altLang="en-US" b="1" dirty="0">
                <a:solidFill>
                  <a:srgbClr val="00CC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CC00"/>
                </a:solidFill>
                <a:latin typeface="Consolas" panose="020B0609020204030204" pitchFamily="49" charset="0"/>
              </a:rPr>
              <a:t>has</a:t>
            </a:r>
            <a:r>
              <a:rPr lang="zh-CN" altLang="en-US" b="1" dirty="0">
                <a:solidFill>
                  <a:srgbClr val="00CC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CC00"/>
                </a:solidFill>
                <a:latin typeface="Consolas" panose="020B0609020204030204" pitchFamily="49" charset="0"/>
              </a:rPr>
              <a:t>a</a:t>
            </a:r>
            <a:r>
              <a:rPr lang="zh-CN" altLang="en-US" b="1" dirty="0">
                <a:solidFill>
                  <a:srgbClr val="00CC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CC00"/>
                </a:solidFill>
                <a:latin typeface="Consolas" panose="020B0609020204030204" pitchFamily="49" charset="0"/>
              </a:rPr>
              <a:t>marine</a:t>
            </a:r>
            <a:endParaRPr lang="en-GB" altLang="zh-CN" b="1" dirty="0">
              <a:solidFill>
                <a:srgbClr val="00CC00"/>
              </a:solidFill>
              <a:latin typeface="Consolas" panose="020B0609020204030204" pitchFamily="49" charset="0"/>
            </a:endParaRPr>
          </a:p>
          <a:p>
            <a:r>
              <a:rPr lang="en-GB" altLang="zh-CN" b="1" dirty="0">
                <a:solidFill>
                  <a:srgbClr val="00CC00"/>
                </a:solidFill>
                <a:latin typeface="Consolas" panose="020B0609020204030204" pitchFamily="49" charset="0"/>
              </a:rPr>
              <a:t>this sub and [</a:t>
            </a:r>
            <a:r>
              <a:rPr lang="en-GB" altLang="zh-CN" b="1" dirty="0" err="1">
                <a:solidFill>
                  <a:srgbClr val="00CC00"/>
                </a:solidFill>
                <a:latin typeface="Consolas" panose="020B0609020204030204" pitchFamily="49" charset="0"/>
              </a:rPr>
              <a:t>ject</a:t>
            </a:r>
            <a:r>
              <a:rPr lang="en-GB" altLang="zh-CN" b="1" dirty="0">
                <a:solidFill>
                  <a:srgbClr val="00CC00"/>
                </a:solidFill>
                <a:latin typeface="Consolas" panose="020B0609020204030204" pitchFamily="49" charset="0"/>
              </a:rPr>
              <a:t>] has a sub and [marine]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B2A944D-8B28-FF47-8B8E-34E7E1202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t>57</a:t>
            </a:fld>
            <a:endParaRPr lang="en-US" altLang="zh-CN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B63BE85-C01B-4E45-BF51-11E05CA2D4AD}"/>
              </a:ext>
            </a:extLst>
          </p:cNvPr>
          <p:cNvSpPr txBox="1">
            <a:spLocks/>
          </p:cNvSpPr>
          <p:nvPr/>
        </p:nvSpPr>
        <p:spPr>
          <a:xfrm>
            <a:off x="228092" y="1212983"/>
            <a:ext cx="8915908" cy="3292475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/>
              <a:t>从多个同学的自我介绍中分别提取以下信息：名字、出生年月、电话号码、邮箱。这些自我介绍满足以下特点：</a:t>
            </a:r>
            <a:endParaRPr lang="en-US" altLang="zh-CN" sz="2400" dirty="0"/>
          </a:p>
          <a:p>
            <a:pPr marL="914400" lvl="1" indent="-457200"/>
            <a:r>
              <a:rPr lang="zh-CN" altLang="en-US" dirty="0"/>
              <a:t>姓名：大家都会以“</a:t>
            </a:r>
            <a:r>
              <a:rPr lang="en" altLang="zh-CN" dirty="0"/>
              <a:t>I am xxx.”</a:t>
            </a:r>
            <a:r>
              <a:rPr lang="zh-CN" altLang="en-US" dirty="0"/>
              <a:t>或者“</a:t>
            </a:r>
            <a:r>
              <a:rPr lang="en" altLang="zh-CN" dirty="0"/>
              <a:t>My name is xxx.”</a:t>
            </a:r>
            <a:r>
              <a:rPr lang="zh-CN" altLang="en-US" dirty="0"/>
              <a:t>的语句开头。</a:t>
            </a:r>
            <a:endParaRPr lang="en-US" altLang="zh-CN" dirty="0"/>
          </a:p>
          <a:p>
            <a:pPr marL="914400" lvl="1" indent="-457200"/>
            <a:r>
              <a:rPr lang="zh-CN" altLang="en-US" dirty="0"/>
              <a:t>出生日期：</a:t>
            </a:r>
            <a:r>
              <a:rPr lang="en" altLang="zh-CN" dirty="0" err="1"/>
              <a:t>yyyy</a:t>
            </a:r>
            <a:r>
              <a:rPr lang="en" altLang="zh-CN" dirty="0"/>
              <a:t>-mm-dd</a:t>
            </a:r>
            <a:r>
              <a:rPr lang="zh-CN" altLang="en" dirty="0"/>
              <a:t>、</a:t>
            </a:r>
            <a:r>
              <a:rPr lang="en" altLang="zh-CN" dirty="0"/>
              <a:t>yyyy.mm.dd</a:t>
            </a:r>
            <a:r>
              <a:rPr lang="zh-CN" altLang="en" dirty="0"/>
              <a:t>。</a:t>
            </a:r>
            <a:endParaRPr lang="en-US" altLang="zh-CN" dirty="0"/>
          </a:p>
          <a:p>
            <a:pPr marL="914400" lvl="1" indent="-457200"/>
            <a:r>
              <a:rPr lang="zh-CN" altLang="en-US" dirty="0"/>
              <a:t>电话：</a:t>
            </a:r>
            <a:r>
              <a:rPr lang="en-US" altLang="zh-CN" dirty="0"/>
              <a:t>11</a:t>
            </a:r>
            <a:r>
              <a:rPr lang="zh-CN" altLang="en-US" dirty="0"/>
              <a:t>位数字，不以</a:t>
            </a:r>
            <a:r>
              <a:rPr lang="en-US" altLang="zh-CN" dirty="0"/>
              <a:t>0</a:t>
            </a:r>
            <a:r>
              <a:rPr lang="zh-CN" altLang="en-US" dirty="0"/>
              <a:t>开头。</a:t>
            </a:r>
            <a:endParaRPr lang="en-US" altLang="zh-CN" dirty="0"/>
          </a:p>
          <a:p>
            <a:pPr marL="914400" lvl="1" indent="-457200"/>
            <a:r>
              <a:rPr lang="zh-CN" altLang="en-US" dirty="0"/>
              <a:t>邮箱：由数字、字母、</a:t>
            </a:r>
            <a:r>
              <a:rPr lang="en-US" altLang="zh-CN" dirty="0"/>
              <a:t>@</a:t>
            </a:r>
            <a:r>
              <a:rPr lang="zh-CN" altLang="en-US" dirty="0"/>
              <a:t>、</a:t>
            </a:r>
            <a:r>
              <a:rPr lang="en-US" altLang="zh-CN" dirty="0"/>
              <a:t>. </a:t>
            </a:r>
            <a:r>
              <a:rPr lang="zh-CN" altLang="en-US" dirty="0"/>
              <a:t>组成，不含其它字符。介绍中只会包含一个邮箱。</a:t>
            </a:r>
          </a:p>
          <a:p>
            <a:endParaRPr lang="zh-CN" altLang="en-US" sz="2400" dirty="0"/>
          </a:p>
          <a:p>
            <a:pPr defTabSz="914400" eaLnBrk="1" hangingPunct="1"/>
            <a:endParaRPr lang="zh-CN" altLang="en-US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157649E-023E-094D-A041-7D7EC7AAB2E0}"/>
              </a:ext>
            </a:extLst>
          </p:cNvPr>
          <p:cNvSpPr/>
          <p:nvPr/>
        </p:nvSpPr>
        <p:spPr>
          <a:xfrm>
            <a:off x="611560" y="4828238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I am </a:t>
            </a:r>
            <a:r>
              <a:rPr lang="en" altLang="zh-CN" sz="24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zhangshuaishuai</a:t>
            </a:r>
            <a:r>
              <a:rPr lang="en" altLang="zh-CN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. I was born on </a:t>
            </a:r>
            <a:r>
              <a:rPr lang="en" altLang="zh-CN" sz="2400" b="1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2000.10.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2</a:t>
            </a:r>
            <a:r>
              <a:rPr lang="en" altLang="zh-CN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. My phone number is </a:t>
            </a:r>
            <a:r>
              <a:rPr lang="en" altLang="zh-CN" sz="2400" b="1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18866667777</a:t>
            </a:r>
            <a:r>
              <a:rPr lang="en" altLang="zh-CN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 and you can also reach me by my email:</a:t>
            </a:r>
            <a:r>
              <a:rPr lang="zh-CN" altLang="en-US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lang="en" altLang="zh-CN" sz="24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zhangss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@tsinghua.edu.cn</a:t>
            </a:r>
            <a:endParaRPr lang="en" altLang="zh-CN" sz="2400" dirty="0"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1E75FF6-40DF-4917-812F-E18CAC37AC12}"/>
              </a:ext>
            </a:extLst>
          </p:cNvPr>
          <p:cNvSpPr txBox="1">
            <a:spLocks/>
          </p:cNvSpPr>
          <p:nvPr/>
        </p:nvSpPr>
        <p:spPr>
          <a:xfrm>
            <a:off x="251520" y="136525"/>
            <a:ext cx="7886700" cy="1325563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914400" eaLnBrk="1" hangingPunct="1"/>
            <a:r>
              <a:rPr lang="zh-CN" altLang="en-US" dirty="0"/>
              <a:t>例题：学生信息整理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A830112-9375-4592-8444-2F665B0C5D44}"/>
              </a:ext>
            </a:extLst>
          </p:cNvPr>
          <p:cNvSpPr txBox="1"/>
          <p:nvPr/>
        </p:nvSpPr>
        <p:spPr>
          <a:xfrm>
            <a:off x="395536" y="430501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样例输入</a:t>
            </a:r>
          </a:p>
        </p:txBody>
      </p:sp>
    </p:spTree>
    <p:extLst>
      <p:ext uri="{BB962C8B-B14F-4D97-AF65-F5344CB8AC3E}">
        <p14:creationId xmlns:p14="http://schemas.microsoft.com/office/powerpoint/2010/main" val="28959223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EC33876-32F6-F441-B2ED-7021AE134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t>58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BA0EB4-5806-3643-ADC0-D2ABB6071D45}"/>
              </a:ext>
            </a:extLst>
          </p:cNvPr>
          <p:cNvSpPr/>
          <p:nvPr/>
        </p:nvSpPr>
        <p:spPr>
          <a:xfrm>
            <a:off x="323528" y="165834"/>
            <a:ext cx="1044116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void</a:t>
            </a:r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extract(</a:t>
            </a:r>
            <a:r>
              <a:rPr lang="en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input) {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</a:t>
            </a:r>
            <a:r>
              <a:rPr lang="en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smatch</a:t>
            </a:r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</a:t>
            </a:r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regex get_name(R"</a:t>
            </a:r>
            <a:r>
              <a:rPr lang="en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((My name is |I am )(\w+)\.)</a:t>
            </a:r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");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regex get_date(R"</a:t>
            </a:r>
            <a:r>
              <a:rPr lang="en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((\d{4})[\.-](\d{1,2})[\.-](\d{1,2}))</a:t>
            </a:r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");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regex get_mobile(R"</a:t>
            </a:r>
            <a:r>
              <a:rPr lang="en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([1-9]\d{10})</a:t>
            </a:r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");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regex get_email(R"</a:t>
            </a:r>
            <a:r>
              <a:rPr lang="en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([\w]+@[\w\.]+)</a:t>
            </a:r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");</a:t>
            </a:r>
            <a:b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if (std::regex_search(input, sm, get_name))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	cout &lt;&lt; sm[2] &lt;&lt;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b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int date[3] = {0};</a:t>
            </a:r>
            <a:b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if (regex_search(input, sm, get_date)){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	for (int </a:t>
            </a:r>
            <a:r>
              <a:rPr lang="en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= 1; </a:t>
            </a:r>
            <a:r>
              <a:rPr lang="en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&lt;= 3; </a:t>
            </a:r>
            <a:r>
              <a:rPr lang="en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++)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		date[</a:t>
            </a:r>
            <a:r>
              <a:rPr lang="en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- 1] = </a:t>
            </a:r>
            <a:r>
              <a:rPr lang="en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stoi</a:t>
            </a:r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</a:t>
            </a:r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</a:t>
            </a:r>
            <a:r>
              <a:rPr lang="en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]);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	cout &lt;&lt; date[0] &lt;&lt; "." &lt;&lt; date[1] &lt;&lt; "." &lt;&lt; 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				date[2] &lt;&lt;endl;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}</a:t>
            </a:r>
            <a:b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if (</a:t>
            </a:r>
            <a:r>
              <a:rPr lang="en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regex_search</a:t>
            </a:r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(input, </a:t>
            </a:r>
            <a:r>
              <a:rPr lang="en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</a:t>
            </a:r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get_mobile</a:t>
            </a:r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))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	cout &lt;&lt; sm[0] &lt;&lt; endl;</a:t>
            </a:r>
            <a:b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if (regex_search(input, sm, get_email))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	cout &lt;&lt; sm[0] &lt;&lt; endl;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55782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6EAB9FA-75D8-4B1E-B697-2C1A85DBB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t>59</a:t>
            </a:fld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56ED34-AE9F-4FA4-9CE8-69B0E6F02E4E}"/>
              </a:ext>
            </a:extLst>
          </p:cNvPr>
          <p:cNvSpPr txBox="1"/>
          <p:nvPr/>
        </p:nvSpPr>
        <p:spPr>
          <a:xfrm>
            <a:off x="561928" y="332656"/>
            <a:ext cx="802014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2000" dirty="0">
                <a:latin typeface="Consolas" panose="020B0609020204030204" pitchFamily="49" charset="0"/>
              </a:rPr>
              <a:t>&lt;iostream&gt;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2000" dirty="0">
                <a:latin typeface="Consolas" panose="020B0609020204030204" pitchFamily="49" charset="0"/>
              </a:rPr>
              <a:t>&lt;regex&gt;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2000" dirty="0">
                <a:latin typeface="Consolas" panose="020B0609020204030204" pitchFamily="49" charset="0"/>
              </a:rPr>
              <a:t>&lt;string&gt;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using namespace std;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void extract(string input);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string str(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"I am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zhangshuaishuai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. \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		I was born on 2000.10.2. \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		My phone number is 18866667777 and you can also \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		reach me by my email: zhangss@tsinghua.edu.cn"</a:t>
            </a:r>
            <a:r>
              <a:rPr lang="en-US" altLang="zh-CN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extract(str);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22D2F6-4505-4465-8A08-A0D735C2D3F2}"/>
              </a:ext>
            </a:extLst>
          </p:cNvPr>
          <p:cNvSpPr txBox="1"/>
          <p:nvPr/>
        </p:nvSpPr>
        <p:spPr>
          <a:xfrm>
            <a:off x="1187624" y="472514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输出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8F1D2F-412E-4DC9-A628-D70D0940FBAD}"/>
              </a:ext>
            </a:extLst>
          </p:cNvPr>
          <p:cNvSpPr txBox="1"/>
          <p:nvPr/>
        </p:nvSpPr>
        <p:spPr>
          <a:xfrm>
            <a:off x="2499156" y="4657935"/>
            <a:ext cx="414568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/>
              <a:t>zhangshuaishuai</a:t>
            </a:r>
            <a:endParaRPr lang="en-US" altLang="zh-CN" sz="2800" b="1" dirty="0"/>
          </a:p>
          <a:p>
            <a:r>
              <a:rPr lang="en-US" altLang="zh-CN" sz="2800" b="1" dirty="0"/>
              <a:t>2000.10.2</a:t>
            </a:r>
          </a:p>
          <a:p>
            <a:r>
              <a:rPr lang="en-US" altLang="zh-CN" sz="2800" b="1" dirty="0"/>
              <a:t>18866667777</a:t>
            </a:r>
          </a:p>
          <a:p>
            <a:r>
              <a:rPr lang="en-US" altLang="zh-CN" sz="2800" b="1" dirty="0"/>
              <a:t>zhangss@tsinghua.edu.cn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33471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类常用函数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191822" cy="4749029"/>
          </a:xfrm>
        </p:spPr>
        <p:txBody>
          <a:bodyPr/>
          <a:lstStyle/>
          <a:p>
            <a:r>
              <a:rPr lang="zh-CN" altLang="en-US" dirty="0"/>
              <a:t>构造方式</a:t>
            </a:r>
            <a:endParaRPr lang="en-US" altLang="zh-CN" dirty="0"/>
          </a:p>
          <a:p>
            <a:pPr lvl="1"/>
            <a:r>
              <a:rPr lang="en-US" altLang="zh-CN" sz="2000" dirty="0"/>
              <a:t>string s0(</a:t>
            </a:r>
            <a:r>
              <a:rPr lang="en-US" altLang="zh-CN" sz="2000" b="1" dirty="0">
                <a:ea typeface="幼圆" charset="0"/>
              </a:rPr>
              <a:t>"</a:t>
            </a:r>
            <a:r>
              <a:rPr lang="en-US" altLang="zh-CN" sz="2000" dirty="0"/>
              <a:t>Initial string</a:t>
            </a:r>
            <a:r>
              <a:rPr lang="en-US" altLang="zh-CN" sz="2000" b="1" dirty="0">
                <a:ea typeface="幼圆" charset="0"/>
              </a:rPr>
              <a:t>"</a:t>
            </a:r>
            <a:r>
              <a:rPr lang="en-US" altLang="zh-CN" sz="2000" dirty="0"/>
              <a:t>); </a:t>
            </a:r>
            <a:r>
              <a:rPr lang="en-US" altLang="zh-CN" sz="2000" dirty="0">
                <a:solidFill>
                  <a:schemeClr val="accent1"/>
                </a:solidFill>
              </a:rPr>
              <a:t>//</a:t>
            </a:r>
            <a:r>
              <a:rPr lang="zh-CN" altLang="en-US" sz="2000" dirty="0">
                <a:solidFill>
                  <a:schemeClr val="accent1"/>
                </a:solidFill>
              </a:rPr>
              <a:t>从</a:t>
            </a:r>
            <a:r>
              <a:rPr lang="en-US" altLang="zh-CN" sz="2000" dirty="0">
                <a:solidFill>
                  <a:schemeClr val="accent1"/>
                </a:solidFill>
              </a:rPr>
              <a:t>c</a:t>
            </a:r>
            <a:r>
              <a:rPr lang="zh-CN" altLang="en-US" sz="2000" dirty="0">
                <a:solidFill>
                  <a:schemeClr val="accent1"/>
                </a:solidFill>
              </a:rPr>
              <a:t>风格字符串构造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lvl="1"/>
            <a:r>
              <a:rPr lang="en-US" altLang="zh-CN" sz="2000" dirty="0"/>
              <a:t>string s1;			 </a:t>
            </a:r>
            <a:r>
              <a:rPr lang="en-US" altLang="zh-CN" sz="2000" dirty="0">
                <a:solidFill>
                  <a:schemeClr val="accent1"/>
                </a:solidFill>
              </a:rPr>
              <a:t>//</a:t>
            </a:r>
            <a:r>
              <a:rPr lang="zh-CN" altLang="en-US" sz="2000" dirty="0">
                <a:solidFill>
                  <a:schemeClr val="accent1"/>
                </a:solidFill>
              </a:rPr>
              <a:t>默认空字符串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lvl="1"/>
            <a:r>
              <a:rPr lang="en-US" altLang="zh-CN" sz="2000" dirty="0"/>
              <a:t>string s2(s0, 8, 3);		</a:t>
            </a:r>
            <a:r>
              <a:rPr lang="en-US" altLang="zh-CN" sz="2000" dirty="0">
                <a:solidFill>
                  <a:schemeClr val="accent1"/>
                </a:solidFill>
              </a:rPr>
              <a:t> //</a:t>
            </a:r>
            <a:r>
              <a:rPr lang="zh-CN" altLang="en-US" sz="2000" dirty="0">
                <a:solidFill>
                  <a:schemeClr val="accent1"/>
                </a:solidFill>
              </a:rPr>
              <a:t>截取：“</a:t>
            </a:r>
            <a:r>
              <a:rPr lang="en-US" altLang="zh-CN" sz="2000" dirty="0" err="1">
                <a:solidFill>
                  <a:schemeClr val="accent1"/>
                </a:solidFill>
              </a:rPr>
              <a:t>str</a:t>
            </a:r>
            <a:r>
              <a:rPr lang="zh-CN" altLang="en-US" sz="2000" dirty="0">
                <a:solidFill>
                  <a:schemeClr val="accent1"/>
                </a:solidFill>
              </a:rPr>
              <a:t>”，</a:t>
            </a:r>
            <a:r>
              <a:rPr lang="en-US" altLang="zh-CN" sz="2000" dirty="0">
                <a:solidFill>
                  <a:schemeClr val="accent1"/>
                </a:solidFill>
              </a:rPr>
              <a:t>index</a:t>
            </a:r>
            <a:r>
              <a:rPr lang="zh-CN" altLang="en-US" sz="2000" dirty="0">
                <a:solidFill>
                  <a:schemeClr val="accent1"/>
                </a:solidFill>
              </a:rPr>
              <a:t>从</a:t>
            </a:r>
            <a:r>
              <a:rPr lang="en-US" altLang="zh-CN" sz="2000" dirty="0">
                <a:solidFill>
                  <a:schemeClr val="accent1"/>
                </a:solidFill>
              </a:rPr>
              <a:t>8</a:t>
            </a:r>
            <a:r>
              <a:rPr lang="zh-CN" altLang="en-US" sz="2000" dirty="0">
                <a:solidFill>
                  <a:schemeClr val="accent1"/>
                </a:solidFill>
              </a:rPr>
              <a:t>开始，长度为</a:t>
            </a:r>
            <a:r>
              <a:rPr lang="en-US" altLang="zh-CN" sz="2000" dirty="0">
                <a:solidFill>
                  <a:schemeClr val="accent1"/>
                </a:solidFill>
              </a:rPr>
              <a:t>3</a:t>
            </a:r>
          </a:p>
          <a:p>
            <a:pPr lvl="1"/>
            <a:r>
              <a:rPr lang="en-US" altLang="zh-CN" sz="2000" dirty="0"/>
              <a:t>string s3(</a:t>
            </a:r>
            <a:r>
              <a:rPr lang="en-US" altLang="zh-CN" sz="2000" b="1" dirty="0">
                <a:ea typeface="幼圆" charset="0"/>
              </a:rPr>
              <a:t>“</a:t>
            </a:r>
            <a:r>
              <a:rPr lang="en-US" altLang="zh-CN" sz="2000" dirty="0"/>
              <a:t>Another character sequence</a:t>
            </a:r>
            <a:r>
              <a:rPr lang="en-US" altLang="zh-CN" sz="2000" b="1" dirty="0">
                <a:ea typeface="幼圆" charset="0"/>
              </a:rPr>
              <a:t>”</a:t>
            </a:r>
            <a:r>
              <a:rPr lang="en-US" altLang="zh-CN" sz="2000" dirty="0"/>
              <a:t>, 12);</a:t>
            </a:r>
            <a:br>
              <a:rPr lang="en-US" altLang="zh-CN" sz="2000" dirty="0"/>
            </a:br>
            <a:r>
              <a:rPr lang="en-US" altLang="zh-CN" sz="2000" dirty="0"/>
              <a:t>					  </a:t>
            </a:r>
            <a:r>
              <a:rPr lang="en-US" altLang="zh-CN" sz="2000" dirty="0">
                <a:solidFill>
                  <a:schemeClr val="accent1"/>
                </a:solidFill>
              </a:rPr>
              <a:t>//</a:t>
            </a:r>
            <a:r>
              <a:rPr lang="zh-CN" altLang="en-US" sz="2000" dirty="0">
                <a:solidFill>
                  <a:schemeClr val="accent1"/>
                </a:solidFill>
              </a:rPr>
              <a:t>截取：“</a:t>
            </a:r>
            <a:r>
              <a:rPr lang="en-US" altLang="zh-CN" sz="2000" dirty="0">
                <a:solidFill>
                  <a:schemeClr val="accent1"/>
                </a:solidFill>
              </a:rPr>
              <a:t>Another char</a:t>
            </a:r>
            <a:r>
              <a:rPr lang="zh-CN" altLang="en-US" dirty="0">
                <a:solidFill>
                  <a:schemeClr val="accent1"/>
                </a:solidFill>
              </a:rPr>
              <a:t>”</a:t>
            </a:r>
            <a:endParaRPr lang="en-US" altLang="zh-CN" dirty="0">
              <a:solidFill>
                <a:schemeClr val="accent1"/>
              </a:solidFill>
            </a:endParaRPr>
          </a:p>
          <a:p>
            <a:pPr lvl="1"/>
            <a:r>
              <a:rPr lang="en-US" altLang="zh-CN" sz="2000" dirty="0"/>
              <a:t>string s4(10, 'x');		 </a:t>
            </a:r>
            <a:r>
              <a:rPr lang="en-US" altLang="zh-CN" sz="2000" dirty="0">
                <a:solidFill>
                  <a:schemeClr val="accent1"/>
                </a:solidFill>
              </a:rPr>
              <a:t>//</a:t>
            </a:r>
            <a:r>
              <a:rPr lang="zh-CN" altLang="en-US" sz="2000" dirty="0">
                <a:solidFill>
                  <a:schemeClr val="accent1"/>
                </a:solidFill>
              </a:rPr>
              <a:t>复制字符：</a:t>
            </a:r>
            <a:r>
              <a:rPr lang="en-US" altLang="zh-CN" sz="2000" dirty="0" err="1">
                <a:solidFill>
                  <a:schemeClr val="accent1"/>
                </a:solidFill>
              </a:rPr>
              <a:t>xxxxxxxxxx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lvl="1"/>
            <a:r>
              <a:rPr lang="en-US" altLang="zh-CN" sz="2000" dirty="0"/>
              <a:t>string s5(s0.begin(), s0.begin()+7);</a:t>
            </a:r>
            <a:br>
              <a:rPr lang="en-US" altLang="zh-CN" sz="2000" dirty="0"/>
            </a:br>
            <a:r>
              <a:rPr lang="en-US" altLang="zh-CN" sz="2000" dirty="0"/>
              <a:t>					 </a:t>
            </a:r>
            <a:r>
              <a:rPr lang="en-US" altLang="zh-CN" sz="2000" dirty="0">
                <a:solidFill>
                  <a:schemeClr val="accent1"/>
                </a:solidFill>
              </a:rPr>
              <a:t>//</a:t>
            </a:r>
            <a:r>
              <a:rPr lang="zh-CN" altLang="en-US" sz="2000" dirty="0">
                <a:solidFill>
                  <a:schemeClr val="accent1"/>
                </a:solidFill>
              </a:rPr>
              <a:t>复制截取</a:t>
            </a:r>
            <a:r>
              <a:rPr lang="en-US" altLang="zh-CN" sz="2000" dirty="0">
                <a:solidFill>
                  <a:schemeClr val="accent1"/>
                </a:solidFill>
              </a:rPr>
              <a:t>: Initial</a:t>
            </a:r>
          </a:p>
          <a:p>
            <a:pPr lvl="1"/>
            <a:endParaRPr lang="en-US" altLang="zh-CN" sz="2000" dirty="0"/>
          </a:p>
          <a:p>
            <a:r>
              <a:rPr lang="zh-CN" altLang="en-US" dirty="0"/>
              <a:t>转换为</a:t>
            </a:r>
            <a:r>
              <a:rPr lang="en-US" altLang="zh-CN" dirty="0"/>
              <a:t>c</a:t>
            </a:r>
            <a:r>
              <a:rPr lang="zh-CN" altLang="en-US" dirty="0"/>
              <a:t>风格字符串</a:t>
            </a:r>
            <a:endParaRPr lang="en-US" altLang="zh-CN" dirty="0"/>
          </a:p>
          <a:p>
            <a:pPr lvl="1"/>
            <a:r>
              <a:rPr lang="en-US" altLang="zh-CN" sz="2000" dirty="0" err="1"/>
              <a:t>str.c_str</a:t>
            </a:r>
            <a:r>
              <a:rPr lang="en-US" altLang="zh-CN" sz="2000" dirty="0"/>
              <a:t>() </a:t>
            </a:r>
            <a:r>
              <a:rPr lang="en-US" altLang="zh-CN" sz="2000" dirty="0">
                <a:solidFill>
                  <a:schemeClr val="accent1"/>
                </a:solidFill>
              </a:rPr>
              <a:t>//</a:t>
            </a:r>
            <a:r>
              <a:rPr lang="zh-CN" altLang="en-US" sz="2000" dirty="0">
                <a:solidFill>
                  <a:schemeClr val="accent1"/>
                </a:solidFill>
              </a:rPr>
              <a:t>注意返回值为</a:t>
            </a:r>
            <a:r>
              <a:rPr lang="zh-CN" altLang="en-US" sz="2000" dirty="0">
                <a:solidFill>
                  <a:srgbClr val="FF0000"/>
                </a:solidFill>
              </a:rPr>
              <a:t>常量字符指针</a:t>
            </a:r>
            <a:r>
              <a:rPr lang="en-US" altLang="zh-CN" sz="2000" dirty="0">
                <a:solidFill>
                  <a:srgbClr val="FF0000"/>
                </a:solidFill>
              </a:rPr>
              <a:t>(const char*)</a:t>
            </a:r>
            <a:r>
              <a:rPr lang="zh-CN" altLang="en-US" sz="2000" dirty="0">
                <a:solidFill>
                  <a:schemeClr val="accent1"/>
                </a:solidFill>
              </a:rPr>
              <a:t>，不能修改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ctrTitle"/>
          </p:nvPr>
        </p:nvSpPr>
        <p:spPr>
          <a:xfrm>
            <a:off x="684213" y="2420938"/>
            <a:ext cx="7772400" cy="1800225"/>
          </a:xfrm>
        </p:spPr>
        <p:txBody>
          <a:bodyPr/>
          <a:lstStyle/>
          <a:p>
            <a:r>
              <a:rPr lang="zh-TW" altLang="en-US" sz="11500">
                <a:solidFill>
                  <a:srgbClr val="0070C0"/>
                </a:solidFill>
              </a:rPr>
              <a:t>结 束</a:t>
            </a:r>
            <a:endParaRPr lang="en-US" altLang="zh-CN" sz="115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F9D922-E5F4-8945-B736-81DECE426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-315416"/>
            <a:ext cx="7886700" cy="1325563"/>
          </a:xfrm>
        </p:spPr>
        <p:txBody>
          <a:bodyPr/>
          <a:lstStyle/>
          <a:p>
            <a:r>
              <a:rPr lang="zh-CN" altLang="en-US" dirty="0"/>
              <a:t>字符簇（自学）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4C825A-8D5E-514A-9D5E-01B2939E2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59" y="620688"/>
            <a:ext cx="9045041" cy="4749029"/>
          </a:xfrm>
        </p:spPr>
        <p:txBody>
          <a:bodyPr/>
          <a:lstStyle/>
          <a:p>
            <a:r>
              <a:rPr lang="zh-CN" altLang="en-US" dirty="0"/>
              <a:t>转义字符</a:t>
            </a:r>
            <a:endParaRPr lang="en-US" altLang="zh-CN" dirty="0"/>
          </a:p>
          <a:p>
            <a:pPr lvl="1"/>
            <a:r>
              <a:rPr lang="en-US" altLang="zh-CN" dirty="0"/>
              <a:t>\n</a:t>
            </a:r>
            <a:r>
              <a:rPr lang="zh-CN" altLang="en-US" dirty="0"/>
              <a:t>表示换行、</a:t>
            </a:r>
            <a:r>
              <a:rPr lang="en-US" altLang="zh-CN" dirty="0"/>
              <a:t>\t</a:t>
            </a:r>
            <a:r>
              <a:rPr lang="zh-CN" altLang="en-US" dirty="0"/>
              <a:t>表示制表符</a:t>
            </a:r>
            <a:endParaRPr lang="en-US" altLang="zh-CN" dirty="0"/>
          </a:p>
          <a:p>
            <a:r>
              <a:rPr lang="zh-CN" altLang="en-US" dirty="0"/>
              <a:t>范围取反</a:t>
            </a:r>
            <a:endParaRPr lang="en-US" altLang="zh-CN" dirty="0"/>
          </a:p>
          <a:p>
            <a:pPr lvl="1"/>
            <a:r>
              <a:rPr lang="en-US" altLang="zh-CN" dirty="0"/>
              <a:t>[^a-z]:</a:t>
            </a:r>
            <a:r>
              <a:rPr lang="zh-CN" altLang="en-US" dirty="0"/>
              <a:t> 匹配所有非小写字母的单个字符</a:t>
            </a:r>
            <a:endParaRPr lang="en-US" altLang="zh-CN" dirty="0"/>
          </a:p>
          <a:p>
            <a:pPr lvl="1"/>
            <a:r>
              <a:rPr lang="en-US" altLang="zh-CN" dirty="0"/>
              <a:t>[^c]</a:t>
            </a:r>
            <a:r>
              <a:rPr lang="en-US" altLang="zh-CN" dirty="0" err="1"/>
              <a:t>ar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The car </a:t>
            </a:r>
            <a:r>
              <a:rPr lang="en-US" altLang="zh-CN" b="1" dirty="0">
                <a:solidFill>
                  <a:srgbClr val="0070C0"/>
                </a:solidFill>
              </a:rPr>
              <a:t>par</a:t>
            </a:r>
            <a:r>
              <a:rPr lang="en-US" altLang="zh-CN" dirty="0"/>
              <a:t>ked in the </a:t>
            </a:r>
            <a:r>
              <a:rPr lang="en-US" altLang="zh-CN" b="1" dirty="0">
                <a:solidFill>
                  <a:srgbClr val="0070C0"/>
                </a:solidFill>
              </a:rPr>
              <a:t>gar</a:t>
            </a:r>
            <a:r>
              <a:rPr lang="en-US" altLang="zh-CN" dirty="0"/>
              <a:t>age.</a:t>
            </a:r>
          </a:p>
          <a:p>
            <a:pPr lvl="1"/>
            <a:r>
              <a:rPr lang="en-US" altLang="zh-CN" dirty="0"/>
              <a:t>^[^0-9][0-9]$:</a:t>
            </a:r>
            <a:r>
              <a:rPr lang="zh-CN" altLang="en-US" dirty="0"/>
              <a:t> 匹配长度为</a:t>
            </a:r>
            <a:r>
              <a:rPr lang="en-US" altLang="zh-CN" dirty="0"/>
              <a:t>2</a:t>
            </a:r>
            <a:r>
              <a:rPr lang="zh-CN" altLang="en-US" dirty="0"/>
              <a:t>的内容，且第一个不为数字，第二个为数字</a:t>
            </a:r>
            <a:endParaRPr lang="en-US" altLang="zh-CN" dirty="0"/>
          </a:p>
          <a:p>
            <a:r>
              <a:rPr lang="zh-CN" altLang="en-US" dirty="0"/>
              <a:t>特殊字符</a:t>
            </a:r>
            <a:endParaRPr lang="en-US" altLang="zh-CN" dirty="0"/>
          </a:p>
          <a:p>
            <a:pPr lvl="1"/>
            <a:r>
              <a:rPr lang="en-US" altLang="zh-CN" dirty="0"/>
              <a:t>\D</a:t>
            </a:r>
            <a:r>
              <a:rPr lang="zh-CN" altLang="en-US" dirty="0"/>
              <a:t> 等价</a:t>
            </a:r>
            <a:r>
              <a:rPr lang="en-US" altLang="zh-CN" dirty="0"/>
              <a:t>[^0-9]</a:t>
            </a:r>
            <a:r>
              <a:rPr lang="zh-CN" altLang="en-US" dirty="0"/>
              <a:t>，匹配所有单个非数字</a:t>
            </a:r>
            <a:endParaRPr lang="en-US" altLang="zh-CN" dirty="0"/>
          </a:p>
          <a:p>
            <a:pPr lvl="1"/>
            <a:r>
              <a:rPr lang="en-US" altLang="zh-CN" dirty="0"/>
              <a:t>\s </a:t>
            </a:r>
            <a:r>
              <a:rPr lang="zh-CN" altLang="en-US" dirty="0"/>
              <a:t>匹配所有空白字符，如</a:t>
            </a:r>
            <a:r>
              <a:rPr lang="en-US" altLang="zh-CN" dirty="0"/>
              <a:t>\t,\n</a:t>
            </a:r>
          </a:p>
          <a:p>
            <a:pPr lvl="1"/>
            <a:r>
              <a:rPr lang="en-US" altLang="zh-CN" dirty="0"/>
              <a:t>\S </a:t>
            </a:r>
            <a:r>
              <a:rPr lang="zh-CN" altLang="en-US" dirty="0"/>
              <a:t>匹配所有非空白字符</a:t>
            </a:r>
            <a:endParaRPr lang="en-US" altLang="zh-CN" dirty="0"/>
          </a:p>
          <a:p>
            <a:pPr lvl="1"/>
            <a:r>
              <a:rPr lang="en-US" altLang="zh-CN" dirty="0"/>
              <a:t>\W </a:t>
            </a:r>
            <a:r>
              <a:rPr lang="zh-CN" altLang="en-US" dirty="0"/>
              <a:t>匹配非字母、数字、下划线，等价</a:t>
            </a:r>
            <a:r>
              <a:rPr lang="en-US" altLang="zh-CN" dirty="0"/>
              <a:t>[^a-zA-Z0-9_]</a:t>
            </a:r>
          </a:p>
          <a:p>
            <a:pPr lvl="1"/>
            <a:r>
              <a:rPr lang="en-US" altLang="zh-CN" dirty="0"/>
              <a:t>^</a:t>
            </a:r>
            <a:r>
              <a:rPr lang="zh-CN" altLang="en-US" dirty="0"/>
              <a:t>代表字符串开头，</a:t>
            </a:r>
            <a:r>
              <a:rPr lang="en-US" altLang="zh-CN" dirty="0"/>
              <a:t>$</a:t>
            </a:r>
            <a:r>
              <a:rPr lang="zh-CN" altLang="en-US" dirty="0"/>
              <a:t>代表字符串结尾</a:t>
            </a:r>
            <a:endParaRPr lang="en-US" altLang="zh-CN" dirty="0"/>
          </a:p>
          <a:p>
            <a:pPr lvl="2"/>
            <a:r>
              <a:rPr lang="zh-CN" altLang="en-US" sz="2400" dirty="0"/>
              <a:t>如：</a:t>
            </a:r>
            <a:r>
              <a:rPr lang="en-US" altLang="zh-CN" sz="2400" dirty="0"/>
              <a:t>^\t</a:t>
            </a:r>
            <a:r>
              <a:rPr lang="zh-CN" altLang="en-US" sz="2400" dirty="0"/>
              <a:t>只能匹配到以制表符开头的内容</a:t>
            </a:r>
            <a:endParaRPr lang="en-US" altLang="zh-CN" sz="2400" dirty="0"/>
          </a:p>
          <a:p>
            <a:pPr lvl="2"/>
            <a:r>
              <a:rPr lang="zh-CN" altLang="en-US" sz="2400" dirty="0"/>
              <a:t>如：</a:t>
            </a:r>
            <a:r>
              <a:rPr lang="en-US" altLang="zh-CN" sz="2400" dirty="0"/>
              <a:t>^bucket$</a:t>
            </a:r>
            <a:r>
              <a:rPr lang="zh-CN" altLang="en-US" sz="2400" dirty="0"/>
              <a:t>只能匹配到只含</a:t>
            </a:r>
            <a:r>
              <a:rPr lang="en-US" altLang="zh-CN" sz="2400" dirty="0"/>
              <a:t>bucket</a:t>
            </a:r>
            <a:r>
              <a:rPr lang="zh-CN" altLang="en-US" sz="2400" dirty="0"/>
              <a:t>的内容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EEA008-2A51-C444-ABAC-752D682E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40618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重复模式（自学）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3880" y="1439865"/>
            <a:ext cx="8510120" cy="4968552"/>
          </a:xfrm>
        </p:spPr>
        <p:txBody>
          <a:bodyPr/>
          <a:lstStyle/>
          <a:p>
            <a:r>
              <a:rPr lang="en-US" altLang="zh-CN" dirty="0"/>
              <a:t>x{</a:t>
            </a:r>
            <a:r>
              <a:rPr lang="en-US" altLang="zh-CN" dirty="0" err="1"/>
              <a:t>n,m</a:t>
            </a:r>
            <a:r>
              <a:rPr lang="en-US" altLang="zh-CN" dirty="0"/>
              <a:t>}</a:t>
            </a:r>
            <a:r>
              <a:rPr lang="zh-CN" altLang="en-US" dirty="0"/>
              <a:t>代表前面内容出现次数重复</a:t>
            </a:r>
            <a:r>
              <a:rPr lang="en-US" altLang="zh-CN" dirty="0" err="1"/>
              <a:t>n~m</a:t>
            </a:r>
            <a:r>
              <a:rPr lang="zh-CN" altLang="en-US" dirty="0"/>
              <a:t>次，可扩展到字符簇</a:t>
            </a:r>
            <a:endParaRPr lang="en-US" altLang="zh-CN" dirty="0"/>
          </a:p>
          <a:p>
            <a:pPr lvl="1"/>
            <a:r>
              <a:rPr lang="en-US" altLang="zh-CN" dirty="0"/>
              <a:t>[a-z]{5,12} </a:t>
            </a:r>
            <a:r>
              <a:rPr lang="zh-CN" altLang="en-US" dirty="0"/>
              <a:t>代表为长度为</a:t>
            </a:r>
            <a:r>
              <a:rPr lang="en-US" altLang="zh-CN" dirty="0"/>
              <a:t>5~12</a:t>
            </a:r>
            <a:r>
              <a:rPr lang="zh-CN" altLang="en-US" dirty="0"/>
              <a:t>的英文字母组合</a:t>
            </a:r>
            <a:endParaRPr lang="en-US" altLang="zh-CN" dirty="0"/>
          </a:p>
          <a:p>
            <a:pPr lvl="1"/>
            <a:r>
              <a:rPr lang="en-US" altLang="zh-CN" dirty="0"/>
              <a:t>.{5} </a:t>
            </a:r>
            <a:r>
              <a:rPr lang="zh-CN" altLang="en-US" dirty="0"/>
              <a:t>所有长度为</a:t>
            </a:r>
            <a:r>
              <a:rPr lang="en-US" altLang="zh-CN" dirty="0"/>
              <a:t>5</a:t>
            </a:r>
            <a:r>
              <a:rPr lang="zh-CN" altLang="en-US" dirty="0"/>
              <a:t>的字符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特殊字符</a:t>
            </a:r>
            <a:endParaRPr lang="en-US" altLang="zh-CN" dirty="0"/>
          </a:p>
          <a:p>
            <a:pPr lvl="1"/>
            <a:r>
              <a:rPr lang="en-US" altLang="zh-CN" dirty="0"/>
              <a:t>? </a:t>
            </a:r>
            <a:r>
              <a:rPr lang="zh-CN" altLang="en-US" dirty="0"/>
              <a:t>出现</a:t>
            </a:r>
            <a:r>
              <a:rPr lang="en-US" altLang="zh-CN" dirty="0"/>
              <a:t>0</a:t>
            </a:r>
            <a:r>
              <a:rPr lang="zh-CN" altLang="en-US" dirty="0"/>
              <a:t>次或</a:t>
            </a:r>
            <a:r>
              <a:rPr lang="en-US" altLang="zh-CN" dirty="0"/>
              <a:t>1</a:t>
            </a:r>
            <a:r>
              <a:rPr lang="zh-CN" altLang="en-US" dirty="0"/>
              <a:t>次</a:t>
            </a:r>
            <a:endParaRPr lang="en-US" altLang="zh-CN" dirty="0"/>
          </a:p>
          <a:p>
            <a:pPr lvl="2"/>
            <a:r>
              <a:rPr lang="en-US" altLang="zh-CN" dirty="0"/>
              <a:t>[T]?he: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The</a:t>
            </a:r>
            <a:r>
              <a:rPr lang="en-US" altLang="zh-CN" dirty="0"/>
              <a:t> car parked in t</a:t>
            </a:r>
            <a:r>
              <a:rPr lang="en-US" altLang="zh-CN" b="1" dirty="0">
                <a:solidFill>
                  <a:srgbClr val="0070C0"/>
                </a:solidFill>
              </a:rPr>
              <a:t>he</a:t>
            </a:r>
            <a:r>
              <a:rPr lang="en-US" altLang="zh-CN" dirty="0"/>
              <a:t> garage.</a:t>
            </a:r>
          </a:p>
          <a:p>
            <a:pPr lvl="1"/>
            <a:r>
              <a:rPr lang="en-US" altLang="zh-CN" dirty="0"/>
              <a:t>+</a:t>
            </a:r>
            <a:r>
              <a:rPr lang="zh-CN" altLang="en-US" dirty="0"/>
              <a:t> 至少连续出现</a:t>
            </a:r>
            <a:r>
              <a:rPr lang="en-US" altLang="zh-CN" dirty="0"/>
              <a:t>1</a:t>
            </a:r>
            <a:r>
              <a:rPr lang="zh-CN" altLang="en-US" dirty="0"/>
              <a:t>次及以上</a:t>
            </a:r>
            <a:endParaRPr lang="en-US" altLang="zh-CN" dirty="0"/>
          </a:p>
          <a:p>
            <a:pPr lvl="2"/>
            <a:r>
              <a:rPr lang="en-US" altLang="zh-CN" dirty="0" err="1"/>
              <a:t>c.+e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The </a:t>
            </a:r>
            <a:r>
              <a:rPr lang="en-US" altLang="zh-CN" b="1" dirty="0">
                <a:solidFill>
                  <a:srgbClr val="0070C0"/>
                </a:solidFill>
              </a:rPr>
              <a:t>car parked in the garage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* </a:t>
            </a:r>
            <a:r>
              <a:rPr lang="zh-CN" altLang="en-US" dirty="0"/>
              <a:t>至少连续出现</a:t>
            </a:r>
            <a:r>
              <a:rPr lang="en-US" altLang="zh-CN" dirty="0"/>
              <a:t>0</a:t>
            </a:r>
            <a:r>
              <a:rPr lang="zh-CN" altLang="en-US" dirty="0"/>
              <a:t>次及以上</a:t>
            </a:r>
            <a:endParaRPr lang="en-US" altLang="zh-CN" dirty="0"/>
          </a:p>
          <a:p>
            <a:pPr lvl="2"/>
            <a:r>
              <a:rPr lang="en-US" altLang="zh-CN" dirty="0"/>
              <a:t>[a-z]</a:t>
            </a:r>
            <a:r>
              <a:rPr lang="zh-CN" altLang="en-US" dirty="0"/>
              <a:t>*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</a:t>
            </a:r>
            <a:r>
              <a:rPr lang="en-US" altLang="zh-CN" b="1" dirty="0">
                <a:solidFill>
                  <a:srgbClr val="0070C0"/>
                </a:solidFill>
              </a:rPr>
              <a:t>he car parked in the garage</a:t>
            </a:r>
            <a:r>
              <a:rPr lang="en-US" altLang="zh-CN" dirty="0"/>
              <a:t>.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74658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或连接符（自学）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匹配模式可以使用</a:t>
            </a:r>
            <a:r>
              <a:rPr lang="en-US" altLang="zh-CN" dirty="0"/>
              <a:t>'|'</a:t>
            </a:r>
            <a:r>
              <a:rPr lang="zh-CN" altLang="en-US" dirty="0"/>
              <a:t>进行连接</a:t>
            </a:r>
            <a:endParaRPr lang="en-US" altLang="zh-CN" dirty="0"/>
          </a:p>
          <a:p>
            <a:pPr lvl="1"/>
            <a:r>
              <a:rPr lang="fr-FR" altLang="zh-CN" dirty="0"/>
              <a:t>(Chapter|Section) [1-9][0-9]</a:t>
            </a:r>
            <a:r>
              <a:rPr lang="en-US" altLang="zh-CN" dirty="0"/>
              <a:t>?</a:t>
            </a:r>
            <a:endParaRPr lang="fr-FR" altLang="zh-CN" dirty="0"/>
          </a:p>
          <a:p>
            <a:pPr marL="457200" lvl="1" indent="0">
              <a:buNone/>
            </a:pPr>
            <a:r>
              <a:rPr lang="fr-FR" altLang="zh-CN" dirty="0"/>
              <a:t>	</a:t>
            </a:r>
            <a:r>
              <a:rPr lang="zh-CN" altLang="en-US" dirty="0"/>
              <a:t>可以匹配</a:t>
            </a:r>
            <a:r>
              <a:rPr lang="en-US" altLang="zh-CN" dirty="0"/>
              <a:t>Chapter 1</a:t>
            </a:r>
            <a:r>
              <a:rPr lang="zh-CN" altLang="en-US" dirty="0"/>
              <a:t>、</a:t>
            </a:r>
            <a:r>
              <a:rPr lang="en-US" altLang="zh-CN" dirty="0"/>
              <a:t>Section 10</a:t>
            </a:r>
            <a:r>
              <a:rPr lang="zh-CN" altLang="en-US" dirty="0"/>
              <a:t>等</a:t>
            </a:r>
            <a:endParaRPr lang="fr-FR" altLang="zh-CN" dirty="0"/>
          </a:p>
          <a:p>
            <a:pPr lvl="1"/>
            <a:r>
              <a:rPr lang="en-US" altLang="zh-CN" dirty="0"/>
              <a:t>0\d{2}-\d{8}|0\d{3}-\d{7}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可以匹配</a:t>
            </a:r>
            <a:r>
              <a:rPr lang="en-US" altLang="zh-CN" dirty="0"/>
              <a:t>010-12345678</a:t>
            </a:r>
            <a:r>
              <a:rPr lang="zh-CN" altLang="en-US" dirty="0"/>
              <a:t>、</a:t>
            </a:r>
            <a:r>
              <a:rPr lang="en-US" altLang="zh-CN" dirty="0"/>
              <a:t>0376-2233445</a:t>
            </a:r>
          </a:p>
          <a:p>
            <a:pPr lvl="1"/>
            <a:r>
              <a:rPr lang="en-US" altLang="zh-CN" dirty="0"/>
              <a:t>(</a:t>
            </a:r>
            <a:r>
              <a:rPr lang="en-US" altLang="zh-CN" dirty="0" err="1"/>
              <a:t>c|g|p</a:t>
            </a:r>
            <a:r>
              <a:rPr lang="en-US" altLang="zh-CN" dirty="0"/>
              <a:t>)</a:t>
            </a:r>
            <a:r>
              <a:rPr lang="en-US" altLang="zh-CN" dirty="0" err="1"/>
              <a:t>ar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The </a:t>
            </a:r>
            <a:r>
              <a:rPr lang="en-US" altLang="zh-CN" b="1" dirty="0">
                <a:solidFill>
                  <a:srgbClr val="0070C0"/>
                </a:solidFill>
              </a:rPr>
              <a:t>car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par</a:t>
            </a:r>
            <a:r>
              <a:rPr lang="en-US" altLang="zh-CN" dirty="0"/>
              <a:t>ked in the </a:t>
            </a:r>
            <a:r>
              <a:rPr lang="en-US" altLang="zh-CN" b="1" dirty="0">
                <a:solidFill>
                  <a:srgbClr val="0070C0"/>
                </a:solidFill>
              </a:rPr>
              <a:t>gar</a:t>
            </a:r>
            <a:r>
              <a:rPr lang="en-US" altLang="zh-CN" dirty="0"/>
              <a:t>age.</a:t>
            </a:r>
          </a:p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()</a:t>
            </a:r>
            <a:r>
              <a:rPr lang="zh-CN" altLang="en-US" dirty="0"/>
              <a:t>改变优先级</a:t>
            </a:r>
            <a:endParaRPr lang="en-US" altLang="zh-CN" dirty="0"/>
          </a:p>
          <a:p>
            <a:pPr lvl="1"/>
            <a:r>
              <a:rPr lang="en-US" altLang="zh-CN" dirty="0" err="1"/>
              <a:t>m|food</a:t>
            </a:r>
            <a:r>
              <a:rPr lang="en-US" altLang="zh-CN" dirty="0"/>
              <a:t> </a:t>
            </a:r>
            <a:r>
              <a:rPr lang="zh-CN" altLang="en-US" dirty="0"/>
              <a:t>可以匹配 </a:t>
            </a:r>
            <a:r>
              <a:rPr lang="en-US" altLang="zh-CN" dirty="0"/>
              <a:t>m </a:t>
            </a:r>
            <a:r>
              <a:rPr lang="zh-CN" altLang="en-US" dirty="0"/>
              <a:t>或者 </a:t>
            </a:r>
            <a:r>
              <a:rPr lang="en-US" altLang="zh-CN" dirty="0"/>
              <a:t>food</a:t>
            </a:r>
          </a:p>
          <a:p>
            <a:pPr lvl="1"/>
            <a:r>
              <a:rPr lang="en-US" altLang="zh-CN" dirty="0"/>
              <a:t>(</a:t>
            </a:r>
            <a:r>
              <a:rPr lang="en-US" altLang="zh-CN" dirty="0" err="1"/>
              <a:t>m|f</a:t>
            </a:r>
            <a:r>
              <a:rPr lang="en-US" altLang="zh-CN" dirty="0"/>
              <a:t>)</a:t>
            </a:r>
            <a:r>
              <a:rPr lang="en-US" altLang="zh-CN" dirty="0" err="1"/>
              <a:t>ood</a:t>
            </a:r>
            <a:r>
              <a:rPr lang="en-US" altLang="zh-CN" dirty="0"/>
              <a:t> </a:t>
            </a:r>
            <a:r>
              <a:rPr lang="zh-CN" altLang="en-US" dirty="0"/>
              <a:t>可以匹配 </a:t>
            </a:r>
            <a:r>
              <a:rPr lang="en-US" altLang="zh-CN" dirty="0"/>
              <a:t>mood</a:t>
            </a:r>
            <a:r>
              <a:rPr lang="zh-CN" altLang="en-US" dirty="0"/>
              <a:t> 或者 </a:t>
            </a:r>
            <a:r>
              <a:rPr lang="en-US" altLang="zh-CN" dirty="0"/>
              <a:t>food</a:t>
            </a:r>
          </a:p>
          <a:p>
            <a:pPr lvl="1"/>
            <a:r>
              <a:rPr lang="en-US" altLang="zh-CN" dirty="0"/>
              <a:t>(</a:t>
            </a:r>
            <a:r>
              <a:rPr lang="en-US" altLang="zh-CN" dirty="0" err="1"/>
              <a:t>T|t</a:t>
            </a:r>
            <a:r>
              <a:rPr lang="en-US" altLang="zh-CN" dirty="0"/>
              <a:t>)</a:t>
            </a:r>
            <a:r>
              <a:rPr lang="en-US" altLang="zh-CN" dirty="0" err="1"/>
              <a:t>he|car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The car </a:t>
            </a:r>
            <a:r>
              <a:rPr lang="en-US" altLang="zh-CN" dirty="0"/>
              <a:t>parked in </a:t>
            </a:r>
            <a:r>
              <a:rPr lang="en-US" altLang="zh-CN" b="1" dirty="0">
                <a:solidFill>
                  <a:srgbClr val="0070C0"/>
                </a:solidFill>
              </a:rPr>
              <a:t>the</a:t>
            </a:r>
            <a:r>
              <a:rPr lang="en-US" altLang="zh-CN" dirty="0"/>
              <a:t> garage.</a:t>
            </a:r>
          </a:p>
          <a:p>
            <a:endParaRPr kumimoji="1" lang="zh-CN" altLang="en-US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05339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E07326-5A57-1E4A-925A-2BA01344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捕获和分组</a:t>
            </a:r>
            <a:r>
              <a:rPr lang="zh-CN" altLang="en-US" dirty="0"/>
              <a:t>（自学）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6F2B9E-D135-9645-8E78-BAD50D102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分组会按顺序标号</a:t>
            </a:r>
            <a:endParaRPr lang="en-US" altLang="zh-CN" dirty="0"/>
          </a:p>
          <a:p>
            <a:pPr lvl="1"/>
            <a:r>
              <a:rPr lang="en-US" altLang="zh-CN" dirty="0"/>
              <a:t>0</a:t>
            </a:r>
            <a:r>
              <a:rPr lang="zh-CN" altLang="en-US" dirty="0"/>
              <a:t>号永远是匹配的字符串本身</a:t>
            </a:r>
            <a:endParaRPr lang="en-US" altLang="zh-CN" dirty="0"/>
          </a:p>
          <a:p>
            <a:pPr lvl="1"/>
            <a:r>
              <a:rPr lang="en-US" altLang="zh-CN" dirty="0"/>
              <a:t>(a)(</a:t>
            </a:r>
            <a:r>
              <a:rPr lang="en-US" altLang="zh-CN" dirty="0" err="1"/>
              <a:t>pple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dirty="0"/>
              <a:t> 0</a:t>
            </a:r>
            <a:r>
              <a:rPr lang="zh-CN" altLang="en-US" dirty="0"/>
              <a:t>号为</a:t>
            </a:r>
            <a:r>
              <a:rPr lang="en-US" altLang="zh-CN" dirty="0"/>
              <a:t>apple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号为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号为</a:t>
            </a:r>
            <a:r>
              <a:rPr lang="en-US" altLang="zh-CN" dirty="0" err="1"/>
              <a:t>pple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(sub)(.*)</a:t>
            </a:r>
            <a:r>
              <a:rPr lang="zh-CN" altLang="en-US" dirty="0"/>
              <a:t>匹配</a:t>
            </a:r>
            <a:r>
              <a:rPr lang="en-US" altLang="zh-CN" dirty="0"/>
              <a:t>subject</a:t>
            </a:r>
            <a:r>
              <a:rPr lang="zh-CN" altLang="en-US" dirty="0"/>
              <a:t>：</a:t>
            </a:r>
            <a:r>
              <a:rPr lang="en-US" altLang="zh-CN" dirty="0"/>
              <a:t>0</a:t>
            </a:r>
            <a:r>
              <a:rPr lang="zh-CN" altLang="en-US" dirty="0"/>
              <a:t>号为</a:t>
            </a:r>
            <a:r>
              <a:rPr lang="en-US" altLang="zh-CN" dirty="0"/>
              <a:t>subject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号为</a:t>
            </a:r>
            <a:r>
              <a:rPr lang="en-US" altLang="zh-CN" dirty="0"/>
              <a:t>sub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号为</a:t>
            </a:r>
            <a:r>
              <a:rPr lang="en-US" altLang="zh-CN" dirty="0" err="1"/>
              <a:t>ject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如果需要括号，又不想捕获该分组，可以使用</a:t>
            </a:r>
            <a:r>
              <a:rPr lang="en-US" altLang="zh-CN" dirty="0"/>
              <a:t>(?:pattern)</a:t>
            </a:r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(?:sub)(.*)</a:t>
            </a:r>
            <a:r>
              <a:rPr lang="zh-CN" altLang="en-US" dirty="0"/>
              <a:t>匹配</a:t>
            </a:r>
            <a:r>
              <a:rPr lang="en-US" altLang="zh-CN" dirty="0"/>
              <a:t>subject</a:t>
            </a:r>
            <a:r>
              <a:rPr lang="zh-CN" altLang="en-US" dirty="0"/>
              <a:t>：</a:t>
            </a:r>
            <a:r>
              <a:rPr lang="en-US" altLang="zh-CN" dirty="0"/>
              <a:t>0</a:t>
            </a:r>
            <a:r>
              <a:rPr lang="zh-CN" altLang="en-US" dirty="0"/>
              <a:t>号为</a:t>
            </a:r>
            <a:r>
              <a:rPr lang="en-US" altLang="zh-CN" dirty="0"/>
              <a:t>subject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号为</a:t>
            </a:r>
            <a:r>
              <a:rPr lang="en-US" altLang="zh-CN" dirty="0" err="1"/>
              <a:t>ject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ACB6C1-D27E-2848-8F3A-66AF41BA9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04658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更多内容（自学）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191822" cy="4749029"/>
          </a:xfrm>
        </p:spPr>
        <p:txBody>
          <a:bodyPr/>
          <a:lstStyle/>
          <a:p>
            <a:r>
              <a:rPr lang="zh-CN" altLang="en-US" dirty="0"/>
              <a:t>预查</a:t>
            </a:r>
            <a:endParaRPr lang="en-US" altLang="zh-CN" dirty="0"/>
          </a:p>
          <a:p>
            <a:pPr lvl="1"/>
            <a:r>
              <a:rPr lang="zh-CN" altLang="en-US" dirty="0"/>
              <a:t>正向预查</a:t>
            </a:r>
            <a:r>
              <a:rPr lang="en-US" altLang="zh-CN" dirty="0"/>
              <a:t>(?=pattern) (?!pattern)</a:t>
            </a:r>
          </a:p>
          <a:p>
            <a:pPr lvl="1"/>
            <a:r>
              <a:rPr lang="zh-CN" altLang="en-US" dirty="0"/>
              <a:t>反向预查</a:t>
            </a:r>
            <a:r>
              <a:rPr lang="en-US" altLang="zh-CN" dirty="0"/>
              <a:t>(?&lt;=pattern) (?&lt;!pattern)</a:t>
            </a:r>
          </a:p>
          <a:p>
            <a:endParaRPr lang="en-US" altLang="zh-CN" dirty="0"/>
          </a:p>
          <a:p>
            <a:r>
              <a:rPr lang="zh-CN" altLang="en-US" dirty="0"/>
              <a:t>后向引用</a:t>
            </a:r>
            <a:endParaRPr lang="en-US" altLang="zh-CN" dirty="0"/>
          </a:p>
          <a:p>
            <a:pPr lvl="1"/>
            <a:r>
              <a:rPr lang="pl-PL" altLang="zh-CN" dirty="0"/>
              <a:t>\b(\w+)\b\s+\1\b</a:t>
            </a:r>
            <a:r>
              <a:rPr lang="en-US" altLang="zh-CN" dirty="0"/>
              <a:t> </a:t>
            </a:r>
            <a:r>
              <a:rPr lang="zh-CN" altLang="en-US" dirty="0"/>
              <a:t>匹配重复两遍的单词</a:t>
            </a:r>
            <a:endParaRPr lang="en-US" altLang="zh-CN" dirty="0"/>
          </a:p>
          <a:p>
            <a:pPr lvl="1"/>
            <a:r>
              <a:rPr lang="zh-CN" altLang="en-US" dirty="0"/>
              <a:t>比如</a:t>
            </a:r>
            <a:r>
              <a:rPr lang="en-US" altLang="zh-CN" dirty="0"/>
              <a:t>go </a:t>
            </a:r>
            <a:r>
              <a:rPr lang="en-US" altLang="zh-CN" dirty="0" err="1"/>
              <a:t>go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/>
              <a:t>kitty </a:t>
            </a:r>
            <a:r>
              <a:rPr lang="en-US" altLang="zh-CN" dirty="0" err="1"/>
              <a:t>kitty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贪婪与懒惰</a:t>
            </a:r>
            <a:endParaRPr lang="en-US" altLang="zh-CN" dirty="0"/>
          </a:p>
          <a:p>
            <a:pPr lvl="1"/>
            <a:r>
              <a:rPr lang="zh-CN" altLang="en-US" dirty="0"/>
              <a:t>默认多次重复为贪婪匹配，即匹配次数最多</a:t>
            </a:r>
            <a:endParaRPr lang="en-US" altLang="zh-CN" dirty="0"/>
          </a:p>
          <a:p>
            <a:pPr lvl="1"/>
            <a:r>
              <a:rPr lang="zh-CN" altLang="en-US" dirty="0"/>
              <a:t>在重复模式后加？可以变为懒惰匹配，即匹配次数最少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65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类常用函数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和</a:t>
            </a:r>
            <a:r>
              <a:rPr lang="en-US" altLang="zh-CN" dirty="0"/>
              <a:t>vector</a:t>
            </a:r>
            <a:r>
              <a:rPr lang="zh-CN" altLang="en-US" dirty="0"/>
              <a:t>类似</a:t>
            </a:r>
            <a:endParaRPr lang="en-US" altLang="zh-CN" dirty="0"/>
          </a:p>
          <a:p>
            <a:pPr lvl="1"/>
            <a:r>
              <a:rPr lang="zh-CN" altLang="en-US" dirty="0"/>
              <a:t>访问</a:t>
            </a:r>
            <a:r>
              <a:rPr lang="en-US" altLang="zh-CN" dirty="0"/>
              <a:t>/</a:t>
            </a:r>
            <a:r>
              <a:rPr lang="zh-CN" altLang="en-US" dirty="0"/>
              <a:t>修改元素：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str</a:t>
            </a:r>
            <a:r>
              <a:rPr lang="en-US" altLang="zh-CN" dirty="0"/>
              <a:t>[1]; </a:t>
            </a:r>
            <a:r>
              <a:rPr lang="en-US" altLang="zh-CN" dirty="0" err="1"/>
              <a:t>str</a:t>
            </a:r>
            <a:r>
              <a:rPr lang="en-US" altLang="zh-CN" dirty="0"/>
              <a:t>[1]='a';</a:t>
            </a:r>
          </a:p>
          <a:p>
            <a:pPr lvl="1"/>
            <a:r>
              <a:rPr lang="zh-CN" altLang="en-US" dirty="0"/>
              <a:t>查询长度：</a:t>
            </a:r>
            <a:r>
              <a:rPr lang="en-US" altLang="zh-CN" dirty="0" err="1"/>
              <a:t>str.size</a:t>
            </a:r>
            <a:r>
              <a:rPr lang="en-US" altLang="zh-CN" dirty="0"/>
              <a:t>()</a:t>
            </a:r>
          </a:p>
          <a:p>
            <a:pPr lvl="1"/>
            <a:r>
              <a:rPr lang="zh-CN" altLang="en-US" dirty="0">
                <a:latin typeface="华文楷体" panose="02010600040101010101" pitchFamily="2" charset="-122"/>
              </a:rPr>
              <a:t>清空</a:t>
            </a:r>
            <a:r>
              <a:rPr lang="en-US" altLang="zh-CN" dirty="0">
                <a:latin typeface="华文楷体" panose="02010600040101010101" pitchFamily="2" charset="-122"/>
              </a:rPr>
              <a:t>:</a:t>
            </a:r>
            <a:r>
              <a:rPr lang="en-US" altLang="zh-CN" dirty="0"/>
              <a:t>     </a:t>
            </a:r>
            <a:r>
              <a:rPr lang="en-US" altLang="zh-CN" dirty="0" err="1"/>
              <a:t>str.clear</a:t>
            </a:r>
            <a:r>
              <a:rPr lang="en-US" altLang="zh-CN" dirty="0"/>
              <a:t>()</a:t>
            </a:r>
          </a:p>
          <a:p>
            <a:pPr lvl="1"/>
            <a:r>
              <a:rPr lang="zh-CN" altLang="en-US" dirty="0"/>
              <a:t>查询是否为空：</a:t>
            </a:r>
            <a:r>
              <a:rPr lang="en-US" altLang="zh-CN" dirty="0" err="1"/>
              <a:t>str.empty</a:t>
            </a:r>
            <a:r>
              <a:rPr lang="en-US" altLang="zh-CN" dirty="0"/>
              <a:t>()</a:t>
            </a:r>
          </a:p>
          <a:p>
            <a:pPr lvl="1"/>
            <a:r>
              <a:rPr lang="zh-CN" altLang="en-US" dirty="0"/>
              <a:t>迭代访问</a:t>
            </a:r>
            <a:r>
              <a:rPr lang="en-US" altLang="zh-CN" dirty="0">
                <a:latin typeface="华文楷体" panose="02010600040101010101" pitchFamily="2" charset="-122"/>
              </a:rPr>
              <a:t>:</a:t>
            </a:r>
            <a:r>
              <a:rPr lang="en-US" altLang="zh-CN" dirty="0"/>
              <a:t> for(char c : 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向尾部增加：</a:t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dirty="0" err="1"/>
              <a:t>str.push_back</a:t>
            </a:r>
            <a:r>
              <a:rPr lang="en-US" altLang="zh-CN" dirty="0"/>
              <a:t>('a');</a:t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dirty="0" err="1"/>
              <a:t>str.append</a:t>
            </a:r>
            <a:r>
              <a:rPr lang="en-US" altLang="zh-CN" dirty="0"/>
              <a:t>(s2);</a:t>
            </a:r>
          </a:p>
          <a:p>
            <a:r>
              <a:rPr lang="zh-CN" altLang="en-US" dirty="0"/>
              <a:t>不同之处</a:t>
            </a:r>
            <a:endParaRPr lang="en-US" altLang="zh-CN" dirty="0"/>
          </a:p>
          <a:p>
            <a:pPr lvl="1"/>
            <a:r>
              <a:rPr lang="zh-CN" altLang="en-US" sz="2000" dirty="0"/>
              <a:t>查询长度也可以使用</a:t>
            </a:r>
            <a:r>
              <a:rPr lang="en-US" altLang="zh-CN" sz="2000" dirty="0" err="1"/>
              <a:t>str.length</a:t>
            </a:r>
            <a:r>
              <a:rPr lang="en-US" altLang="zh-CN" sz="2000" dirty="0"/>
              <a:t>()</a:t>
            </a:r>
            <a:r>
              <a:rPr lang="zh-CN" altLang="en-US" sz="2000" dirty="0"/>
              <a:t>，与</a:t>
            </a:r>
            <a:r>
              <a:rPr lang="en-US" altLang="zh-CN" sz="2000" dirty="0"/>
              <a:t>size()</a:t>
            </a:r>
            <a:r>
              <a:rPr lang="zh-CN" altLang="en-US" sz="2000" dirty="0"/>
              <a:t>返回值相同</a:t>
            </a:r>
            <a:endParaRPr lang="en-US" altLang="zh-CN" sz="2000" dirty="0"/>
          </a:p>
          <a:p>
            <a:pPr lvl="1"/>
            <a:r>
              <a:rPr lang="zh-CN" altLang="en-US" sz="2000" dirty="0"/>
              <a:t>向尾部增加也可以使用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 += 'a' </a:t>
            </a:r>
            <a:r>
              <a:rPr lang="zh-CN" altLang="en-US" sz="2000" dirty="0"/>
              <a:t>或者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 += s2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7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类常用函数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三种输入方式</a:t>
            </a:r>
            <a:endParaRPr lang="en-US" altLang="zh-CN" dirty="0"/>
          </a:p>
          <a:p>
            <a:pPr lvl="1"/>
            <a:r>
              <a:rPr lang="zh-CN" altLang="en-US" dirty="0"/>
              <a:t>读取可见字符直到遇到空格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err="1"/>
              <a:t>cin</a:t>
            </a:r>
            <a:r>
              <a:rPr lang="en-US" altLang="zh-CN" dirty="0"/>
              <a:t> &gt;&gt; </a:t>
            </a:r>
            <a:r>
              <a:rPr lang="en-US" altLang="zh-CN" dirty="0" err="1"/>
              <a:t>firstname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dirty="0">
                <a:solidFill>
                  <a:schemeClr val="accent1"/>
                </a:solidFill>
              </a:rPr>
              <a:t>//Mike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读一行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err="1"/>
              <a:t>getline</a:t>
            </a:r>
            <a:r>
              <a:rPr lang="en-US" altLang="zh-CN" dirty="0"/>
              <a:t>(</a:t>
            </a:r>
            <a:r>
              <a:rPr lang="en-US" altLang="zh-CN" dirty="0" err="1"/>
              <a:t>cin</a:t>
            </a:r>
            <a:r>
              <a:rPr lang="en-US" altLang="zh-CN" dirty="0"/>
              <a:t>, </a:t>
            </a:r>
            <a:r>
              <a:rPr lang="en-US" altLang="zh-CN" dirty="0" err="1"/>
              <a:t>fullname</a:t>
            </a:r>
            <a:r>
              <a:rPr lang="en-US" altLang="zh-CN" dirty="0"/>
              <a:t>); </a:t>
            </a:r>
            <a:r>
              <a:rPr lang="en-US" altLang="zh-CN" dirty="0">
                <a:solidFill>
                  <a:schemeClr val="accent1"/>
                </a:solidFill>
              </a:rPr>
              <a:t>//Mike William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读到指定分隔符为止（可以读入换行符）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err="1"/>
              <a:t>getline</a:t>
            </a:r>
            <a:r>
              <a:rPr lang="en-US" altLang="zh-CN" dirty="0"/>
              <a:t>(</a:t>
            </a:r>
            <a:r>
              <a:rPr lang="en-US" altLang="zh-CN" dirty="0" err="1"/>
              <a:t>cin</a:t>
            </a:r>
            <a:r>
              <a:rPr lang="en-US" altLang="zh-CN" dirty="0"/>
              <a:t>, </a:t>
            </a:r>
            <a:r>
              <a:rPr lang="en-US" altLang="zh-CN" dirty="0" err="1"/>
              <a:t>fullnames</a:t>
            </a:r>
            <a:r>
              <a:rPr lang="en-US" altLang="zh-CN" dirty="0"/>
              <a:t>, ‘</a:t>
            </a:r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en-US" altLang="zh-CN" dirty="0"/>
              <a:t>’);</a:t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dirty="0">
                <a:solidFill>
                  <a:schemeClr val="accent1"/>
                </a:solidFill>
              </a:rPr>
              <a:t>//“Mike William</a:t>
            </a:r>
            <a:r>
              <a:rPr lang="en-US" altLang="zh-CN" dirty="0">
                <a:solidFill>
                  <a:srgbClr val="FF0000"/>
                </a:solidFill>
              </a:rPr>
              <a:t>\</a:t>
            </a:r>
            <a:r>
              <a:rPr lang="en-US" altLang="zh-CN" dirty="0" err="1">
                <a:solidFill>
                  <a:srgbClr val="FF0000"/>
                </a:solidFill>
              </a:rPr>
              <a:t>n</a:t>
            </a:r>
            <a:r>
              <a:rPr lang="en-US" altLang="zh-CN" dirty="0" err="1">
                <a:solidFill>
                  <a:schemeClr val="accent1"/>
                </a:solidFill>
              </a:rPr>
              <a:t>Andy</a:t>
            </a:r>
            <a:r>
              <a:rPr lang="en-US" altLang="zh-CN" dirty="0">
                <a:solidFill>
                  <a:schemeClr val="accent1"/>
                </a:solidFill>
              </a:rPr>
              <a:t> William</a:t>
            </a:r>
            <a:r>
              <a:rPr lang="en-US" altLang="zh-CN" dirty="0">
                <a:solidFill>
                  <a:srgbClr val="FF0000"/>
                </a:solidFill>
              </a:rPr>
              <a:t>\n</a:t>
            </a:r>
            <a:r>
              <a:rPr lang="en-US" altLang="zh-CN" dirty="0">
                <a:solidFill>
                  <a:schemeClr val="accent1"/>
                </a:solidFill>
              </a:rPr>
              <a:t>"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8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858050" y="1628799"/>
            <a:ext cx="2818406" cy="1815882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输入文本</a:t>
            </a:r>
            <a:endParaRPr lang="en-US" altLang="zh-CN" sz="2800" b="1" dirty="0"/>
          </a:p>
          <a:p>
            <a:r>
              <a:rPr lang="en-US" altLang="zh-CN" sz="2800" b="1" dirty="0"/>
              <a:t>	Mike William</a:t>
            </a:r>
          </a:p>
          <a:p>
            <a:r>
              <a:rPr lang="en-US" altLang="zh-CN" sz="2800" b="1" dirty="0"/>
              <a:t>	Andy William</a:t>
            </a:r>
          </a:p>
          <a:p>
            <a:r>
              <a:rPr lang="en-US" altLang="zh-CN" sz="2800" b="1" dirty="0"/>
              <a:t>	#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类常用函数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442195"/>
            <a:ext cx="8047806" cy="4749029"/>
          </a:xfrm>
        </p:spPr>
        <p:txBody>
          <a:bodyPr/>
          <a:lstStyle/>
          <a:p>
            <a:r>
              <a:rPr lang="zh-CN" altLang="en-US" dirty="0"/>
              <a:t>拼接</a:t>
            </a:r>
            <a:endParaRPr lang="en-US" altLang="zh-CN" dirty="0"/>
          </a:p>
          <a:p>
            <a:pPr lvl="1"/>
            <a:r>
              <a:rPr lang="en-US" altLang="zh-CN" sz="2000" dirty="0"/>
              <a:t>string </a:t>
            </a:r>
            <a:r>
              <a:rPr lang="en-US" altLang="zh-CN" sz="2000" dirty="0" err="1"/>
              <a:t>fullname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firstname</a:t>
            </a:r>
            <a:r>
              <a:rPr lang="en-US" altLang="zh-CN" sz="2000" dirty="0"/>
              <a:t> + " " + </a:t>
            </a:r>
            <a:r>
              <a:rPr lang="en-US" altLang="zh-CN" sz="2000" dirty="0" err="1"/>
              <a:t>lastname</a:t>
            </a:r>
            <a:r>
              <a:rPr lang="en-US" altLang="zh-CN" sz="2000" dirty="0"/>
              <a:t>;</a:t>
            </a:r>
          </a:p>
          <a:p>
            <a:pPr lvl="1"/>
            <a:r>
              <a:rPr lang="zh-CN" altLang="en-US" sz="2000" dirty="0"/>
              <a:t>注意：拼接的</a:t>
            </a:r>
            <a:r>
              <a:rPr lang="zh-CN" altLang="en-US" sz="2000" dirty="0">
                <a:solidFill>
                  <a:srgbClr val="FF0000"/>
                </a:solidFill>
              </a:rPr>
              <a:t>时间复杂度</a:t>
            </a:r>
            <a:r>
              <a:rPr lang="zh-CN" altLang="en-US" sz="2000" dirty="0"/>
              <a:t>为生成的字符串长度</a:t>
            </a:r>
            <a:endParaRPr lang="en-US" altLang="zh-CN" sz="2000" dirty="0"/>
          </a:p>
          <a:p>
            <a:pPr lvl="1"/>
            <a:r>
              <a:rPr lang="zh-CN" altLang="en-US" sz="2000" dirty="0"/>
              <a:t>例如：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	for(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0;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&lt; n;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</a:t>
            </a:r>
          </a:p>
          <a:p>
            <a:pPr marL="457200" lvl="1" indent="0">
              <a:buNone/>
            </a:pPr>
            <a:r>
              <a:rPr lang="en-US" altLang="zh-CN" sz="2000" dirty="0"/>
              <a:t>      </a:t>
            </a:r>
            <a:r>
              <a:rPr lang="en-US" altLang="zh-CN" sz="2000" dirty="0" err="1"/>
              <a:t>allname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allname</a:t>
            </a:r>
            <a:r>
              <a:rPr lang="en-US" altLang="zh-CN" sz="2000" dirty="0"/>
              <a:t> + name[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+ "\n"</a:t>
            </a:r>
          </a:p>
          <a:p>
            <a:pPr marL="457200" lvl="1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>
                <a:solidFill>
                  <a:srgbClr val="FF0000"/>
                </a:solidFill>
              </a:rPr>
              <a:t>//</a:t>
            </a:r>
            <a:r>
              <a:rPr lang="zh-CN" altLang="en-US" sz="1800" dirty="0">
                <a:solidFill>
                  <a:srgbClr val="FF0000"/>
                </a:solidFill>
              </a:rPr>
              <a:t>时间复杂度</a:t>
            </a:r>
            <a:r>
              <a:rPr lang="en-US" altLang="zh-CN" sz="1800" dirty="0">
                <a:solidFill>
                  <a:srgbClr val="FF0000"/>
                </a:solidFill>
              </a:rPr>
              <a:t>O(n^2</a:t>
            </a:r>
            <a:r>
              <a:rPr lang="zh-CN" altLang="en-US" sz="1800" dirty="0">
                <a:solidFill>
                  <a:srgbClr val="FF0000"/>
                </a:solidFill>
              </a:rPr>
              <a:t>*</a:t>
            </a:r>
            <a:r>
              <a:rPr lang="en-US" altLang="zh-CN" sz="1800" dirty="0">
                <a:solidFill>
                  <a:srgbClr val="FF0000"/>
                </a:solidFill>
              </a:rPr>
              <a:t>L)</a:t>
            </a:r>
            <a:r>
              <a:rPr lang="zh-CN" altLang="en-US" sz="1800" dirty="0">
                <a:solidFill>
                  <a:srgbClr val="FF0000"/>
                </a:solidFill>
              </a:rPr>
              <a:t>的时间，</a:t>
            </a:r>
            <a:r>
              <a:rPr lang="en-US" altLang="zh-CN" sz="1800" dirty="0">
                <a:solidFill>
                  <a:srgbClr val="FF0000"/>
                </a:solidFill>
              </a:rPr>
              <a:t>L</a:t>
            </a:r>
            <a:r>
              <a:rPr lang="zh-CN" altLang="en-US" sz="1800" dirty="0">
                <a:solidFill>
                  <a:srgbClr val="FF0000"/>
                </a:solidFill>
              </a:rPr>
              <a:t>表示每个子串的平均长度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1"/>
            <a:r>
              <a:rPr lang="zh-CN" altLang="en-US" sz="1800" dirty="0"/>
              <a:t>拼接多个字符串最好使用 </a:t>
            </a:r>
            <a:r>
              <a:rPr lang="en-US" altLang="zh-CN" sz="2000" dirty="0"/>
              <a:t>operator+= </a:t>
            </a:r>
            <a:r>
              <a:rPr lang="zh-CN" altLang="en-US" sz="1800" dirty="0"/>
              <a:t>或者 </a:t>
            </a:r>
            <a:r>
              <a:rPr lang="en-US" altLang="zh-CN" sz="2000" dirty="0" err="1"/>
              <a:t>stringstream</a:t>
            </a:r>
            <a:endParaRPr lang="en-US" altLang="zh-CN" sz="1800" dirty="0"/>
          </a:p>
          <a:p>
            <a:r>
              <a:rPr lang="zh-CN" altLang="en-US" dirty="0"/>
              <a:t>比较</a:t>
            </a:r>
            <a:endParaRPr lang="en-US" altLang="zh-CN" dirty="0"/>
          </a:p>
          <a:p>
            <a:pPr lvl="1"/>
            <a:r>
              <a:rPr lang="zh-CN" altLang="en-US" dirty="0"/>
              <a:t>我们可以直接使用运算符按</a:t>
            </a:r>
            <a:r>
              <a:rPr lang="zh-CN" altLang="en-US" dirty="0">
                <a:solidFill>
                  <a:srgbClr val="FF0000"/>
                </a:solidFill>
              </a:rPr>
              <a:t>字典序</a:t>
            </a:r>
            <a:r>
              <a:rPr lang="zh-CN" altLang="en-US" dirty="0"/>
              <a:t>比较字符串大小</a:t>
            </a:r>
            <a:endParaRPr lang="en-US" altLang="zh-CN" dirty="0"/>
          </a:p>
          <a:p>
            <a:pPr lvl="1"/>
            <a:r>
              <a:rPr lang="en-US" altLang="zh-CN" dirty="0"/>
              <a:t>string a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"</a:t>
            </a:r>
            <a:r>
              <a:rPr lang="en-US" altLang="zh-CN" dirty="0" err="1"/>
              <a:t>alice</a:t>
            </a:r>
            <a:r>
              <a:rPr lang="en-US" altLang="zh-CN" dirty="0"/>
              <a:t>", b = "bob";</a:t>
            </a:r>
          </a:p>
          <a:p>
            <a:pPr lvl="1"/>
            <a:r>
              <a:rPr lang="en-US" altLang="zh-CN" dirty="0"/>
              <a:t>a == b </a:t>
            </a:r>
            <a:r>
              <a:rPr lang="en-US" altLang="zh-CN" dirty="0">
                <a:solidFill>
                  <a:schemeClr val="accent1"/>
                </a:solidFill>
              </a:rPr>
              <a:t>//False</a:t>
            </a:r>
            <a:br>
              <a:rPr lang="en-US" altLang="zh-CN" dirty="0"/>
            </a:b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&lt;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  </a:t>
            </a:r>
            <a:r>
              <a:rPr lang="en-US" altLang="zh-CN" dirty="0">
                <a:solidFill>
                  <a:schemeClr val="accent1"/>
                </a:solidFill>
              </a:rPr>
              <a:t>//True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9</a:t>
            </a:fld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A vector只能使用size获得长度&#10;&#10;C vector不能使用cin直接输入&#10;整个序列&#10;&#10;D vector不支持+=运算符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A 第二个参数可以是，T、T&amp;、&#10;const T、const T &amp;&#10;&#10;B cin是istream类的对象&#10;cout是ostream类的对象&#10;&#10;D endl还会对cout调用flush&#10;函数&#10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D ifstream是istream的子类&#10;只能读入，不能写出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1D9A78"/>
    </a:accent1>
    <a:accent2>
      <a:srgbClr val="8BC145"/>
    </a:accent2>
    <a:accent3>
      <a:srgbClr val="36AFCE"/>
    </a:accent3>
    <a:accent4>
      <a:srgbClr val="1D6FA9"/>
    </a:accent4>
    <a:accent5>
      <a:srgbClr val="B74919"/>
    </a:accent5>
    <a:accent6>
      <a:srgbClr val="F19D19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2472</TotalTime>
  <Words>6667</Words>
  <Application>Microsoft Office PowerPoint</Application>
  <PresentationFormat>全屏显示(4:3)</PresentationFormat>
  <Paragraphs>1011</Paragraphs>
  <Slides>65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7" baseType="lpstr">
      <vt:lpstr>Helvetica Neue</vt:lpstr>
      <vt:lpstr>Kaiti SC</vt:lpstr>
      <vt:lpstr>华文楷体</vt:lpstr>
      <vt:lpstr>微软雅黑</vt:lpstr>
      <vt:lpstr>微软雅黑</vt:lpstr>
      <vt:lpstr>Arial</vt:lpstr>
      <vt:lpstr>Calibri</vt:lpstr>
      <vt:lpstr>Calibri Light</vt:lpstr>
      <vt:lpstr>Consolas</vt:lpstr>
      <vt:lpstr>Lucida Console</vt:lpstr>
      <vt:lpstr>Wingdings</vt:lpstr>
      <vt:lpstr>Office Theme</vt:lpstr>
      <vt:lpstr>STL 和字符串处理 （OOP）</vt:lpstr>
      <vt:lpstr>上期要点回顾</vt:lpstr>
      <vt:lpstr>本讲内容提要</vt:lpstr>
      <vt:lpstr>string 字符串类</vt:lpstr>
      <vt:lpstr>变长字符串</vt:lpstr>
      <vt:lpstr>string类常用函数</vt:lpstr>
      <vt:lpstr>string类常用函数</vt:lpstr>
      <vt:lpstr>string类常用函数</vt:lpstr>
      <vt:lpstr>string类常用函数</vt:lpstr>
      <vt:lpstr>string类常用函数</vt:lpstr>
      <vt:lpstr>PowerPoint 演示文稿</vt:lpstr>
      <vt:lpstr>iostream 输入输出流</vt:lpstr>
      <vt:lpstr>回忆：重载输出流运算符</vt:lpstr>
      <vt:lpstr>STL输入输出流</vt:lpstr>
      <vt:lpstr>从ostream和cout开始</vt:lpstr>
      <vt:lpstr>实现自己的ostream</vt:lpstr>
      <vt:lpstr>格式化输出</vt:lpstr>
      <vt:lpstr>格式化输出</vt:lpstr>
      <vt:lpstr>流操纵算子(stream manipulator)</vt:lpstr>
      <vt:lpstr>流操纵算子：endl</vt:lpstr>
      <vt:lpstr>流操纵算子：endl</vt:lpstr>
      <vt:lpstr>不能复制的cout</vt:lpstr>
      <vt:lpstr>不能复制的cout</vt:lpstr>
      <vt:lpstr>PowerPoint 演示文稿</vt:lpstr>
      <vt:lpstr>文件输入输出流</vt:lpstr>
      <vt:lpstr>读入示例</vt:lpstr>
      <vt:lpstr>其他操作</vt:lpstr>
      <vt:lpstr>istream与scanf</vt:lpstr>
      <vt:lpstr>字符串输入输出流</vt:lpstr>
      <vt:lpstr>stringstream</vt:lpstr>
      <vt:lpstr>使用示例</vt:lpstr>
      <vt:lpstr>获取stringstream的buffer</vt:lpstr>
      <vt:lpstr>获取stringstream的buffer</vt:lpstr>
      <vt:lpstr>实现一个类型转换函数</vt:lpstr>
      <vt:lpstr>实现一个类型转换函数</vt:lpstr>
      <vt:lpstr>PowerPoint 演示文稿</vt:lpstr>
      <vt:lpstr>字符串处理与 正则表达式</vt:lpstr>
      <vt:lpstr>用户名注册</vt:lpstr>
      <vt:lpstr>正则表达式</vt:lpstr>
      <vt:lpstr>正则表达式</vt:lpstr>
      <vt:lpstr>字符簇</vt:lpstr>
      <vt:lpstr>字符簇</vt:lpstr>
      <vt:lpstr>重复模式</vt:lpstr>
      <vt:lpstr>正则表达式辅助工具</vt:lpstr>
      <vt:lpstr>正则表达式库 &lt;regex&gt;</vt:lpstr>
      <vt:lpstr>原生字符串</vt:lpstr>
      <vt:lpstr>正则表达式库 &lt;regex&gt;</vt:lpstr>
      <vt:lpstr>捕获和分组</vt:lpstr>
      <vt:lpstr>正则表达式库 &lt;regex&gt;</vt:lpstr>
      <vt:lpstr>捕获和分组</vt:lpstr>
      <vt:lpstr>正则表达式库 &lt;regex&gt;</vt:lpstr>
      <vt:lpstr>搜索的例子</vt:lpstr>
      <vt:lpstr>正则表达式库 &lt;regex&gt;</vt:lpstr>
      <vt:lpstr>替换的例子</vt:lpstr>
      <vt:lpstr>正则表达式库 &lt;regex&gt;</vt:lpstr>
      <vt:lpstr>替换的例子</vt:lpstr>
      <vt:lpstr>PowerPoint 演示文稿</vt:lpstr>
      <vt:lpstr>PowerPoint 演示文稿</vt:lpstr>
      <vt:lpstr>PowerPoint 演示文稿</vt:lpstr>
      <vt:lpstr>结 束</vt:lpstr>
      <vt:lpstr>字符簇（自学）</vt:lpstr>
      <vt:lpstr>重复模式（自学）</vt:lpstr>
      <vt:lpstr>或连接符（自学）</vt:lpstr>
      <vt:lpstr>捕获和分组（自学）</vt:lpstr>
      <vt:lpstr>更多内容（自学）</vt:lpstr>
    </vt:vector>
  </TitlesOfParts>
  <Company>清华大学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课程介绍</dc:title>
  <dc:creator>徐明星</dc:creator>
  <cp:lastModifiedBy>黄 斐</cp:lastModifiedBy>
  <cp:revision>2989</cp:revision>
  <cp:lastPrinted>2020-05-09T01:16:35Z</cp:lastPrinted>
  <dcterms:created xsi:type="dcterms:W3CDTF">2002-09-18T00:55:00Z</dcterms:created>
  <dcterms:modified xsi:type="dcterms:W3CDTF">2021-05-17T07:37:42Z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2052-11.3.0.9221</vt:lpwstr>
  </property>
</Properties>
</file>