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392" r:id="rId3"/>
    <p:sldId id="320" r:id="rId4"/>
    <p:sldId id="751" r:id="rId5"/>
    <p:sldId id="687" r:id="rId6"/>
    <p:sldId id="795" r:id="rId8"/>
    <p:sldId id="797" r:id="rId9"/>
    <p:sldId id="798" r:id="rId10"/>
    <p:sldId id="830" r:id="rId11"/>
    <p:sldId id="717" r:id="rId12"/>
    <p:sldId id="718" r:id="rId13"/>
    <p:sldId id="831" r:id="rId14"/>
    <p:sldId id="800" r:id="rId15"/>
    <p:sldId id="719" r:id="rId16"/>
    <p:sldId id="726" r:id="rId17"/>
    <p:sldId id="801" r:id="rId18"/>
    <p:sldId id="721" r:id="rId19"/>
    <p:sldId id="784" r:id="rId20"/>
    <p:sldId id="720" r:id="rId21"/>
    <p:sldId id="727" r:id="rId22"/>
    <p:sldId id="728" r:id="rId23"/>
    <p:sldId id="802" r:id="rId24"/>
    <p:sldId id="824" r:id="rId25"/>
    <p:sldId id="803" r:id="rId26"/>
    <p:sldId id="823" r:id="rId27"/>
    <p:sldId id="804" r:id="rId28"/>
    <p:sldId id="805" r:id="rId29"/>
    <p:sldId id="807" r:id="rId30"/>
    <p:sldId id="806" r:id="rId31"/>
    <p:sldId id="808" r:id="rId32"/>
    <p:sldId id="811" r:id="rId33"/>
    <p:sldId id="799" r:id="rId34"/>
    <p:sldId id="809" r:id="rId35"/>
    <p:sldId id="810" r:id="rId36"/>
    <p:sldId id="771" r:id="rId37"/>
    <p:sldId id="686" r:id="rId38"/>
    <p:sldId id="737" r:id="rId39"/>
    <p:sldId id="741" r:id="rId40"/>
    <p:sldId id="746" r:id="rId41"/>
    <p:sldId id="775" r:id="rId42"/>
    <p:sldId id="776" r:id="rId43"/>
    <p:sldId id="777" r:id="rId44"/>
    <p:sldId id="778" r:id="rId45"/>
    <p:sldId id="738" r:id="rId46"/>
    <p:sldId id="739" r:id="rId47"/>
    <p:sldId id="740" r:id="rId48"/>
    <p:sldId id="749" r:id="rId49"/>
    <p:sldId id="827" r:id="rId50"/>
    <p:sldId id="785" r:id="rId51"/>
    <p:sldId id="786" r:id="rId52"/>
    <p:sldId id="787" r:id="rId53"/>
    <p:sldId id="788" r:id="rId54"/>
    <p:sldId id="793" r:id="rId55"/>
    <p:sldId id="792" r:id="rId56"/>
    <p:sldId id="790" r:id="rId57"/>
    <p:sldId id="789" r:id="rId58"/>
    <p:sldId id="781" r:id="rId59"/>
    <p:sldId id="750" r:id="rId60"/>
    <p:sldId id="782" r:id="rId61"/>
    <p:sldId id="745" r:id="rId62"/>
    <p:sldId id="475" r:id="rId63"/>
    <p:sldId id="794" r:id="rId64"/>
    <p:sldId id="812" r:id="rId65"/>
    <p:sldId id="814" r:id="rId66"/>
    <p:sldId id="816" r:id="rId67"/>
    <p:sldId id="817" r:id="rId68"/>
    <p:sldId id="818" r:id="rId69"/>
    <p:sldId id="813" r:id="rId70"/>
    <p:sldId id="819" r:id="rId7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1D9A78"/>
    <a:srgbClr val="FF0000"/>
    <a:srgbClr val="FFFFFF"/>
    <a:srgbClr val="0066CC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73365" autoAdjust="0"/>
  </p:normalViewPr>
  <p:slideViewPr>
    <p:cSldViewPr>
      <p:cViewPr varScale="1">
        <p:scale>
          <a:sx n="145" d="100"/>
          <a:sy n="145" d="100"/>
        </p:scale>
        <p:origin x="48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  <a:endParaRPr lang="en-US" altLang="zh-CN" dirty="0"/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  <a:endParaRPr lang="en-US" altLang="zh-CN" dirty="0"/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Compare</a:t>
            </a:r>
            <a:r>
              <a:rPr lang="zh-CN" altLang="en-US" dirty="0"/>
              <a:t>是 函数指针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第二个</a:t>
            </a:r>
            <a:r>
              <a:rPr lang="en-US" altLang="zh-CN" dirty="0"/>
              <a:t>Compare</a:t>
            </a:r>
            <a:r>
              <a:rPr lang="zh-CN" altLang="en-US" dirty="0"/>
              <a:t>是 函数对象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1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3.xml"/><Relationship Id="rId16" Type="http://schemas.openxmlformats.org/officeDocument/2006/relationships/image" Target="../media/image1.png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plusplus.com/reference/memory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  <a:endParaRPr lang="en-US" altLang="zh-CN" b="1" dirty="0"/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比较函数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  <a:endParaRPr lang="en-US" altLang="zh-CN" sz="24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zh-CN" altLang="en-US" dirty="0"/>
              <a:t>函数指针：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提供了预定义的比较函数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r>
              <a:rPr lang="zh-CN" altLang="en-US" dirty="0"/>
              <a:t>疑问：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  <a:endParaRPr lang="en-US" altLang="zh-CN" dirty="0"/>
          </a:p>
          <a:p>
            <a:pPr lvl="1"/>
            <a:r>
              <a:rPr lang="en-US" altLang="zh-CN" dirty="0"/>
              <a:t>greater&lt;int&gt;()</a:t>
            </a:r>
            <a:r>
              <a:rPr lang="zh-CN" altLang="en-US" dirty="0"/>
              <a:t>为什么带括号？是什么？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是一个模板类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实例化的类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该类的一个对象</a:t>
            </a:r>
            <a:endParaRPr lang="en-US" altLang="zh-CN" dirty="0"/>
          </a:p>
          <a:p>
            <a:r>
              <a:rPr lang="zh-CN" altLang="en-US" dirty="0"/>
              <a:t>同时，它表现的像一个函数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因此，这种对象被称为函数对象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注意三个</a:t>
            </a:r>
            <a:r>
              <a:rPr lang="en-US" altLang="zh-CN" dirty="0"/>
              <a:t>const</a:t>
            </a:r>
            <a:endParaRPr lang="en-US" altLang="zh-CN" dirty="0"/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pPr lvl="1"/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需要重载</a:t>
            </a:r>
            <a:r>
              <a:rPr lang="en-US" altLang="zh-CN" dirty="0"/>
              <a:t>operator()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并且该函数需要是</a:t>
            </a:r>
            <a:r>
              <a:rPr lang="en-US" altLang="zh-CN" dirty="0"/>
              <a:t>public</a:t>
            </a:r>
            <a:r>
              <a:rPr lang="zh-CN" altLang="en-US" dirty="0"/>
              <a:t>访问权限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Duck Typing </a:t>
            </a:r>
            <a:r>
              <a:rPr lang="zh-CN" altLang="en-US" dirty="0"/>
              <a:t>鸭子类型</a:t>
            </a:r>
            <a:endParaRPr lang="en-US" altLang="zh-CN" dirty="0"/>
          </a:p>
          <a:p>
            <a:pPr lvl="1"/>
            <a:r>
              <a:rPr lang="zh-CN" altLang="en-US" dirty="0"/>
              <a:t>如果一个物体，叫声像鸭子、走路像鸭子，那么它就是鸭子；</a:t>
            </a:r>
            <a:endParaRPr lang="en-US" altLang="zh-CN" dirty="0"/>
          </a:p>
          <a:p>
            <a:pPr lvl="1"/>
            <a:r>
              <a:rPr lang="zh-CN" altLang="en-US" dirty="0"/>
              <a:t>如果一个对象，用起来像函数，那么它就是函数对象！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没有严格定义什么是函数对象</a:t>
            </a:r>
            <a:endParaRPr lang="en-US" altLang="zh-CN" dirty="0"/>
          </a:p>
          <a:p>
            <a:pPr lvl="1"/>
            <a:r>
              <a:rPr lang="zh-CN" altLang="en-US" dirty="0"/>
              <a:t>但是实践上按</a:t>
            </a:r>
            <a:r>
              <a:rPr lang="en-US" altLang="zh-CN" dirty="0"/>
              <a:t>Duck Typing</a:t>
            </a:r>
            <a:r>
              <a:rPr lang="zh-CN" altLang="en-US" dirty="0"/>
              <a:t>来处理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  <a:endParaRPr lang="en-US" altLang="zh-CN" dirty="0"/>
          </a:p>
          <a:p>
            <a:pPr lvl="1"/>
            <a:r>
              <a:rPr lang="zh-CN" altLang="en-US" dirty="0"/>
              <a:t>模板类型，可以接受函数指针</a:t>
            </a:r>
            <a:r>
              <a:rPr lang="en-US" altLang="zh-CN" dirty="0"/>
              <a:t>/</a:t>
            </a:r>
            <a:r>
              <a:rPr lang="zh-CN" altLang="en-US" dirty="0"/>
              <a:t>函数对象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实现自己的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既可接受函数指针，又可接受函数对象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1575863"/>
            <a:ext cx="657103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fr-FR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  <a:endParaRPr lang="fr-FR" altLang="zh-CN" sz="2000" b="1" dirty="0"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  <a:endParaRPr lang="en-US" altLang="zh-CN" sz="2800" dirty="0"/>
          </a:p>
          <a:p>
            <a:r>
              <a:rPr lang="zh-CN" altLang="en-US" sz="2800" dirty="0"/>
              <a:t>一定按年龄计算吗？</a:t>
            </a:r>
            <a:endParaRPr lang="en-US" altLang="zh-CN" sz="2800" dirty="0"/>
          </a:p>
          <a:p>
            <a:r>
              <a:rPr lang="zh-CN" altLang="en-US" sz="2800" dirty="0"/>
              <a:t>体重怎么办？</a:t>
            </a:r>
            <a:endParaRPr lang="zh-CN" altLang="en-US" sz="2800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55576" y="2323214"/>
            <a:ext cx="69557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fr-FR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  <a:endParaRPr lang="fr-FR" altLang="zh-CN" sz="2000" b="1" dirty="0">
              <a:latin typeface="Consolas" panose="020B0609020204030204" pitchFamily="49" charset="0"/>
            </a:endParaRP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方法三：定义比较函数对象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0986" y="172461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关于右侧代码，以下哪一个选项是正确的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70706" y="27815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greater&lt;int&gt;()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的类型相同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970706" y="36388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是一个对象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70706" y="449607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greater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是一个模板类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70706" y="5353325"/>
            <a:ext cx="434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greater&lt;int&gt;(1, 2)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的返回值是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56331" y="284586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56331" y="37031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6331" y="456036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6331" y="541761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65366" y="2386032"/>
            <a:ext cx="5078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{2, 3, 4, 1, 5};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comp);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sort(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greater&lt;int&gt;());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9677400" y="635000"/>
            <a:ext cx="3497460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comp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是函数指针，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greater&lt;int&gt;()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greater&lt;int&gt;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类型的对象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comp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是函数指针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 greater&lt;int&gt;()(1, 2)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返回值是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分为三个步骤，每个步骤都有可选的方式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读入数据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输出数据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处理数据</a:t>
            </a:r>
            <a:endParaRPr lang="zh-CN" altLang="en-US" sz="2800" b="1" dirty="0"/>
          </a:p>
        </p:txBody>
      </p: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/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/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基于虚函数的模板（</a:t>
            </a:r>
            <a:r>
              <a:rPr lang="en-US" altLang="zh-CN" dirty="0"/>
              <a:t>Template</a:t>
            </a:r>
            <a:r>
              <a:rPr lang="zh-CN" altLang="en-US" dirty="0"/>
              <a:t>）设计模式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calculate(string);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课件提到过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如果使用函数对象？能不能写成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分别是什么？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如果参数只有函数指针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  <a:endParaRPr lang="en-US" altLang="zh-CN" dirty="0"/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  <a:endParaRPr lang="en-US" altLang="zh-CN" dirty="0"/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但假设参数还可能有函数对象怎么办？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使用模板函数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完整代码上传到网络学堂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想用数组储存选项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pPr lvl="1"/>
            <a:r>
              <a:rPr lang="zh-CN" altLang="en-US" sz="2800" dirty="0"/>
              <a:t>无法推导！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函数指针和函数对象不是同一种类型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需要一个类型能够统一两者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类，来自</a:t>
            </a:r>
            <a:r>
              <a:rPr lang="en-US" altLang="zh-CN" dirty="0"/>
              <a:t>&lt;functional&gt;</a:t>
            </a:r>
            <a:r>
              <a:rPr lang="zh-CN" altLang="en-US" dirty="0"/>
              <a:t>头文件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为函数指针与对象提供了统一的接口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/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参数列表</a:t>
              </a:r>
              <a:endParaRPr lang="zh-CN" altLang="en-US" sz="2800" b="1" dirty="0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允许函数的赋值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错误，类型不一致</a:t>
            </a:r>
            <a:endParaRPr lang="zh-CN" altLang="en-US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对比几种实现方式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使用虚函数实现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需要构造基类和子类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en-US" altLang="zh-CN" sz="3200" dirty="0"/>
          </a:p>
          <a:p>
            <a:r>
              <a:rPr lang="zh-CN" altLang="en-US" sz="3200" dirty="0"/>
              <a:t>使用模板实现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（通过模板，自动重载实现）</a:t>
            </a:r>
            <a:endParaRPr lang="en-US" altLang="zh-CN" sz="2800" dirty="0"/>
          </a:p>
          <a:p>
            <a:pPr lvl="1"/>
            <a:r>
              <a:rPr lang="zh-CN" altLang="en-US" sz="2800" dirty="0"/>
              <a:t>编译期确定调用函数的地址</a:t>
            </a:r>
            <a:br>
              <a:rPr lang="en-US" altLang="zh-CN" sz="2800" dirty="0"/>
            </a:br>
            <a:r>
              <a:rPr lang="zh-CN" altLang="en-US" sz="2800" dirty="0"/>
              <a:t>（当</a:t>
            </a:r>
            <a:r>
              <a:rPr lang="en-US" altLang="zh-CN" sz="2800" dirty="0"/>
              <a:t>T</a:t>
            </a:r>
            <a:r>
              <a:rPr lang="zh-CN" altLang="en-US" sz="2800" dirty="0"/>
              <a:t>不为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时）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的多态）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函数对象化</a:t>
            </a:r>
            <a:endParaRPr lang="en-US" altLang="zh-CN" dirty="0"/>
          </a:p>
          <a:p>
            <a:pPr lvl="1"/>
            <a:r>
              <a:rPr lang="zh-CN" altLang="en-US" dirty="0"/>
              <a:t>万物皆对象，符合</a:t>
            </a:r>
            <a:r>
              <a:rPr lang="en-US" altLang="zh-CN" dirty="0"/>
              <a:t>OOP</a:t>
            </a:r>
            <a:r>
              <a:rPr lang="zh-CN" altLang="en-US" dirty="0"/>
              <a:t>的设计理念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储存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解决</a:t>
            </a:r>
            <a:r>
              <a:rPr lang="en-US" altLang="zh-CN" dirty="0"/>
              <a:t>Duck Typing</a:t>
            </a:r>
            <a:r>
              <a:rPr lang="zh-CN" altLang="en-US" dirty="0"/>
              <a:t>的繁琐问题</a:t>
            </a:r>
            <a:endParaRPr lang="en-US" altLang="zh-CN" dirty="0"/>
          </a:p>
          <a:p>
            <a:pPr lvl="1"/>
            <a:r>
              <a:rPr lang="zh-CN" altLang="en-US" dirty="0"/>
              <a:t>不再需要模板来调用不同的函数</a:t>
            </a:r>
            <a:endParaRPr lang="en-US" altLang="zh-CN" dirty="0"/>
          </a:p>
          <a:p>
            <a:pPr lvl="1"/>
            <a:r>
              <a:rPr lang="zh-CN" altLang="en-US" dirty="0"/>
              <a:t>简化理解，所有的函数都可以看做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</a:t>
            </a:r>
            <a:r>
              <a:rPr lang="en-US" altLang="zh-CN" sz="2000" dirty="0"/>
              <a:t>(#include &lt;algorithm&gt;)</a:t>
            </a:r>
            <a:endParaRPr lang="en-US" altLang="zh-CN" sz="2000" dirty="0"/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/>
          </a:p>
          <a:p>
            <a:r>
              <a:rPr lang="zh-CN" altLang="en-US" dirty="0"/>
              <a:t>并且也有许多预置的函数对象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  <a:endParaRPr lang="en-US" altLang="zh-CN" sz="2000" dirty="0"/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  <a:endParaRPr lang="en-US" altLang="zh-CN" dirty="0"/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  <a:endParaRPr lang="en-US" altLang="zh-CN" dirty="0"/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  <a:endParaRPr lang="en-US" altLang="zh-CN" dirty="0"/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/>
          </a:p>
          <a:p>
            <a:r>
              <a:rPr lang="zh-CN" altLang="en-US" dirty="0"/>
              <a:t>熟练使用函数对象有助于实现复杂的功能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/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  <a:endParaRPr lang="en-US" altLang="zh-CN" sz="2400" b="1" dirty="0"/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  <a:endParaRPr lang="en-US" altLang="zh-CN" sz="2400" b="1" dirty="0"/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  <a:endParaRPr lang="en-US" altLang="zh-CN" sz="2400" b="1" dirty="0"/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  <a:endParaRPr lang="zh-CN" altLang="en-US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  <a:endParaRPr lang="en-US" altLang="zh-CN" sz="2000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/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/>
              <p:cNvCxnSpPr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/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/>
              <p:cNvCxnSpPr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/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/>
              <p:cNvCxnSpPr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/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/>
            <p:cNvCxnSpPr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/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智能指针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类似，无类型检查）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类似，动态类型检查）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不能直接使用智能指针维护对象数组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828800" y="4730278"/>
            <a:ext cx="310324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2121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816600" y="4701616"/>
            <a:ext cx="269875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2111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5445224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2122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816600" y="5492690"/>
            <a:ext cx="30734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1111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79457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102225" y="476590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50951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102225" y="55569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5536" y="1434756"/>
            <a:ext cx="7834064" cy="300235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&lt;iostream&gt;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 f1(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p1) 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 f2(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&amp;p1){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0376" y="8175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以下程序的输出为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716016" y="1412776"/>
            <a:ext cx="430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&lt;int&gt; p1(new int);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f1(p1);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f2(p1);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 &lt;&lt; p1.use_count();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zh-CN" altLang="en-US" b="1" dirty="0"/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  <a:endParaRPr lang="en-US" altLang="zh-CN" sz="2400" b="1" dirty="0"/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看一个例子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，则对每个元素调用</a:t>
            </a:r>
            <a:r>
              <a:rPr lang="en-US" altLang="zh-CN" dirty="0" err="1"/>
              <a:t>inc</a:t>
            </a:r>
            <a:r>
              <a:rPr lang="zh-CN" altLang="en-US" dirty="0"/>
              <a:t>；否则调用</a:t>
            </a:r>
            <a:r>
              <a:rPr lang="en-US" altLang="zh-CN" dirty="0" err="1"/>
              <a:t>dec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仅仅只有调用的函数不同，如何减少重复的逻辑？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  <a:endParaRPr lang="en-US" altLang="zh-CN" sz="2000" b="1" dirty="0"/>
          </a:p>
          <a:p>
            <a:r>
              <a:rPr lang="en-US" altLang="zh-CN" sz="2000" b="1" dirty="0"/>
              <a:t>	child constructing</a:t>
            </a:r>
            <a:endParaRPr lang="en-US" altLang="zh-CN" sz="2000" b="1" dirty="0"/>
          </a:p>
          <a:p>
            <a:r>
              <a:rPr lang="en-US" altLang="zh-CN" sz="2000" b="1" dirty="0"/>
              <a:t>	parent destructing</a:t>
            </a:r>
            <a:endParaRPr lang="en-US" altLang="zh-CN" sz="2000" b="1" dirty="0"/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/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/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/>
            <p:cNvCxnSpPr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  <a:endParaRPr lang="zh-CN" altLang="en-US" sz="2400" dirty="0">
              <a:solidFill>
                <a:srgbClr val="1D9A7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独享</a:t>
            </a:r>
            <a:r>
              <a:rPr lang="zh-CN" altLang="en-US" dirty="0"/>
              <a:t>所有权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  <a:endParaRPr lang="zh-CN" altLang="en-US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  <a:endParaRPr lang="zh-CN" altLang="en-US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在手动维护指针不可行、复制对象开销太大时，智能指针是唯一选择。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引用计数会影响性能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可以使用变量表示函数吗？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当然可以。在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是指向函数的指针。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函数指针的声明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参数列表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指针符号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声明的变量名</a:t>
            </a:r>
            <a:endParaRPr lang="zh-CN" altLang="en-US" sz="2800" b="1" dirty="0">
              <a:solidFill>
                <a:schemeClr val="accent5"/>
              </a:solidFill>
            </a:endParaRPr>
          </a:p>
        </p:txBody>
      </p:sp>
      <p:cxnSp>
        <p:nvCxnSpPr>
          <p:cNvPr id="13" name="直接箭头连接符 12"/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智能指针来自于</a:t>
            </a:r>
            <a:r>
              <a:rPr lang="en-US" altLang="zh-CN" dirty="0"/>
              <a:t>&lt;memory&gt;</a:t>
            </a:r>
            <a:r>
              <a:rPr lang="zh-CN" altLang="en-US" dirty="0"/>
              <a:t>库，负责对动态内存管理的封装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1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主要包含四个部分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内存创建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Pointers  </a:t>
            </a:r>
            <a:r>
              <a:rPr lang="zh-CN" altLang="en-US" dirty="0">
                <a:solidFill>
                  <a:srgbClr val="C00000"/>
                </a:solidFill>
              </a:rPr>
              <a:t>智能指针，本节内容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还包含一些辅助智能指针使用的函数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对未初始化内存的操作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其他内存管理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94847" y="4811058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4925" y="348009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  <a:endParaRPr lang="zh-CN" altLang="en-US" sz="2800" b="1" dirty="0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403648" y="3973249"/>
            <a:ext cx="2520084" cy="8378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55972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87824" y="4869744"/>
            <a:ext cx="3960440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3238" y="4876572"/>
            <a:ext cx="931545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423191" y="4083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44661" y="4811058"/>
            <a:ext cx="60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func1(int x, int b) {...};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4925" y="348009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  <a:endParaRPr lang="zh-CN" altLang="en-US" sz="2800" b="1" dirty="0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85735" y="3973250"/>
            <a:ext cx="1137997" cy="8077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55972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37638" y="4869744"/>
            <a:ext cx="2376264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43052" y="4876572"/>
            <a:ext cx="931545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3865" y="40260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330407" y="4156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类型不匹配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考虑调用时的顺序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37305" y="4811058"/>
            <a:ext cx="653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int&amp; func1(int x, int&amp; b) {...};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4925" y="3480094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5071" y="21491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491920" y="21491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  <a:endParaRPr lang="zh-CN" altLang="en-US" sz="2800" b="1" dirty="0"/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5515071" y="2672350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15071" y="4003314"/>
            <a:ext cx="0" cy="807743"/>
          </a:xfrm>
          <a:prstGeom prst="straightConnector1">
            <a:avLst/>
          </a:prstGeom>
          <a:ln w="38100">
            <a:solidFill>
              <a:srgbClr val="1D9A7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85735" y="3973250"/>
            <a:ext cx="1137997" cy="8077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8" idx="2"/>
          </p:cNvCxnSpPr>
          <p:nvPr/>
        </p:nvCxnSpPr>
        <p:spPr>
          <a:xfrm flipV="1">
            <a:off x="4118487" y="2672350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55972" y="3510160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30282" y="4869744"/>
            <a:ext cx="2963310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5696" y="4876572"/>
            <a:ext cx="1014552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35457" y="27234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766155" y="41691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3865" y="40260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71858" y="277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19173" y="405440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类型不匹配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func2;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  <a:endParaRPr lang="en-US" altLang="zh-CN" sz="28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  <a:endParaRPr lang="en-US" altLang="zh-CN" sz="28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3449" y="4946669"/>
            <a:ext cx="37238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请自己尝试：</a:t>
            </a:r>
            <a:endParaRPr lang="en-US" altLang="zh-CN" sz="2800" b="1" dirty="0"/>
          </a:p>
          <a:p>
            <a:r>
              <a:rPr lang="en-US" altLang="zh-CN" sz="2800" b="1" dirty="0"/>
              <a:t>	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  <a:p>
            <a:r>
              <a:rPr lang="en-US" altLang="zh-CN" sz="2800" b="1" dirty="0"/>
              <a:t>	</a:t>
            </a:r>
            <a:r>
              <a:rPr lang="zh-CN" altLang="en-US" sz="2800" b="1" dirty="0"/>
              <a:t>为什么？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函数的类型比较难写，使用</a:t>
            </a:r>
            <a:r>
              <a:rPr lang="en-US" altLang="zh-CN" dirty="0"/>
              <a:t>auto</a:t>
            </a:r>
            <a:r>
              <a:rPr lang="zh-CN" altLang="en-US" dirty="0"/>
              <a:t>可以自动推断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自动推断出</a:t>
            </a:r>
            <a:r>
              <a:rPr lang="en-US" altLang="zh-CN" dirty="0" err="1"/>
              <a:t>func</a:t>
            </a:r>
            <a:r>
              <a:rPr lang="zh-CN" altLang="en-US" dirty="0"/>
              <a:t>的类型为</a:t>
            </a:r>
            <a:r>
              <a:rPr lang="en-US" altLang="zh-CN" dirty="0"/>
              <a:t>void (*)(int&amp;);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和数组类似：</a:t>
            </a:r>
            <a:endParaRPr lang="en-US" altLang="zh-CN" dirty="0"/>
          </a:p>
          <a:p>
            <a:pPr lvl="1"/>
            <a:r>
              <a:rPr lang="zh-CN" altLang="en-US" dirty="0"/>
              <a:t>数组名 </a:t>
            </a:r>
            <a:r>
              <a:rPr lang="en-US" altLang="zh-CN" dirty="0"/>
              <a:t>= </a:t>
            </a:r>
            <a:r>
              <a:rPr lang="zh-CN" altLang="en-US" dirty="0"/>
              <a:t>指向数组第一个元素的指针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zh-CN" altLang="en-US" dirty="0"/>
              <a:t>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时必须要初始化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声明函数指针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和上两行效果相同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  <a:endParaRPr lang="en-US" altLang="zh-CN" b="1" dirty="0"/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  <a:endParaRPr lang="en-US" altLang="zh-CN" b="1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  <a:endParaRPr lang="en-US" altLang="zh-CN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 comp是函数指针，greater&lt;int&gt;()是greater&lt;int&gt;类型的对象&#10;&#10;B comp是函数指针&#10;&#10;D greater&lt;int&gt;()(1, 2)返回值是False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p="http://schemas.openxmlformats.org/presentationml/2006/main">
  <p:tag name="RAINPROBLEM" val="MultipleChoice"/>
  <p:tag name="PROBLEMSCORE" val="1.0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15583</Words>
  <Application>WPS 演示</Application>
  <PresentationFormat>全屏显示(4:3)</PresentationFormat>
  <Paragraphs>1579</Paragraphs>
  <Slides>68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3" baseType="lpstr">
      <vt:lpstr>Arial</vt:lpstr>
      <vt:lpstr>宋体</vt:lpstr>
      <vt:lpstr>Wingdings</vt:lpstr>
      <vt:lpstr>Calibri</vt:lpstr>
      <vt:lpstr>微软雅黑</vt:lpstr>
      <vt:lpstr>Calibri Light</vt:lpstr>
      <vt:lpstr>Consolas</vt:lpstr>
      <vt:lpstr>华文楷体</vt:lpstr>
      <vt:lpstr>华文中宋</vt:lpstr>
      <vt:lpstr>Arial Unicode MS</vt:lpstr>
      <vt:lpstr>等线</vt:lpstr>
      <vt:lpstr>Letter Gothic</vt:lpstr>
      <vt:lpstr>Segoe Print</vt:lpstr>
      <vt:lpstr>Courier New</vt:lpstr>
      <vt:lpstr>Office Theme</vt:lpstr>
      <vt:lpstr>面向对象程序设计基础 （OOP）</vt:lpstr>
      <vt:lpstr>上期要点回顾</vt:lpstr>
      <vt:lpstr>本讲内容提要</vt:lpstr>
      <vt:lpstr>函数对象</vt:lpstr>
      <vt:lpstr>回忆：什么是函数</vt:lpstr>
      <vt:lpstr>回忆：什么是函数</vt:lpstr>
      <vt:lpstr>回忆：什么是函数</vt:lpstr>
      <vt:lpstr>回忆：什么是函数</vt:lpstr>
      <vt:lpstr>函数作为变量</vt:lpstr>
      <vt:lpstr>函数作为变量</vt:lpstr>
      <vt:lpstr>函数作为变量</vt:lpstr>
      <vt:lpstr>函数作为变量</vt:lpstr>
      <vt:lpstr>函数对象</vt:lpstr>
      <vt:lpstr>如何实现函数对象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自定义类型的排序</vt:lpstr>
      <vt:lpstr>PowerPoint 演示文稿</vt:lpstr>
      <vt:lpstr>例子：一个简单计算器</vt:lpstr>
      <vt:lpstr>例子：一个简单计算器</vt:lpstr>
      <vt:lpstr>例子：一个简单计算器</vt:lpstr>
      <vt:lpstr>例子：一个简单计算器</vt:lpstr>
      <vt:lpstr>使用模板函数</vt:lpstr>
      <vt:lpstr>例子：一个简单计算器</vt:lpstr>
      <vt:lpstr>std::function类</vt:lpstr>
      <vt:lpstr>std::function类</vt:lpstr>
      <vt:lpstr>使用function</vt:lpstr>
      <vt:lpstr>对比几种实现方式</vt:lpstr>
      <vt:lpstr>std::function的意义</vt:lpstr>
      <vt:lpstr>STL与函数对象</vt:lpstr>
      <vt:lpstr>智能指针与 引用计数</vt:lpstr>
      <vt:lpstr>指针的销毁</vt:lpstr>
      <vt:lpstr>智能指针</vt:lpstr>
      <vt:lpstr>引用计数</vt:lpstr>
      <vt:lpstr>运行过程</vt:lpstr>
      <vt:lpstr>运行过程</vt:lpstr>
      <vt:lpstr>运行过程</vt:lpstr>
      <vt:lpstr>运行过程</vt:lpstr>
      <vt:lpstr>实现自己的引用计数</vt:lpstr>
      <vt:lpstr>实现自己的引用计数</vt:lpstr>
      <vt:lpstr>实现自己的引用计数</vt:lpstr>
      <vt:lpstr>shared_ptr的其他用法</vt:lpstr>
      <vt:lpstr>PowerPoint 演示文稿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拓展阅读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zhaochen20</cp:lastModifiedBy>
  <cp:revision>2917</cp:revision>
  <dcterms:created xsi:type="dcterms:W3CDTF">2002-09-18T00:55:00Z</dcterms:created>
  <dcterms:modified xsi:type="dcterms:W3CDTF">2021-06-02T10:29:28Z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CCB0CB3923C84B8198D5EF647ADE8F43</vt:lpwstr>
  </property>
  <property fmtid="{D5CDD505-2E9C-101B-9397-08002B2CF9AE}" pid="3" name="KSOProductBuildVer">
    <vt:lpwstr>2052-11.1.0.10495</vt:lpwstr>
  </property>
</Properties>
</file>