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931" r:id="rId3"/>
    <p:sldId id="878" r:id="rId5"/>
    <p:sldId id="880" r:id="rId6"/>
    <p:sldId id="881" r:id="rId7"/>
    <p:sldId id="877" r:id="rId8"/>
    <p:sldId id="826" r:id="rId9"/>
    <p:sldId id="882" r:id="rId10"/>
    <p:sldId id="884" r:id="rId11"/>
    <p:sldId id="888" r:id="rId12"/>
    <p:sldId id="834" r:id="rId13"/>
    <p:sldId id="833" r:id="rId14"/>
    <p:sldId id="832" r:id="rId15"/>
    <p:sldId id="916" r:id="rId16"/>
    <p:sldId id="885" r:id="rId17"/>
    <p:sldId id="917" r:id="rId18"/>
    <p:sldId id="886" r:id="rId19"/>
    <p:sldId id="887" r:id="rId20"/>
    <p:sldId id="836" r:id="rId21"/>
    <p:sldId id="839" r:id="rId22"/>
    <p:sldId id="805" r:id="rId23"/>
    <p:sldId id="824" r:id="rId24"/>
    <p:sldId id="809" r:id="rId25"/>
    <p:sldId id="810" r:id="rId26"/>
    <p:sldId id="911" r:id="rId27"/>
    <p:sldId id="811" r:id="rId28"/>
    <p:sldId id="913" r:id="rId29"/>
    <p:sldId id="812" r:id="rId30"/>
    <p:sldId id="915" r:id="rId31"/>
    <p:sldId id="813" r:id="rId32"/>
    <p:sldId id="814" r:id="rId33"/>
    <p:sldId id="914" r:id="rId34"/>
    <p:sldId id="815" r:id="rId35"/>
    <p:sldId id="816" r:id="rId36"/>
    <p:sldId id="817" r:id="rId37"/>
    <p:sldId id="818" r:id="rId38"/>
    <p:sldId id="838" r:id="rId39"/>
    <p:sldId id="889" r:id="rId40"/>
    <p:sldId id="890" r:id="rId41"/>
    <p:sldId id="922" r:id="rId42"/>
    <p:sldId id="891" r:id="rId43"/>
    <p:sldId id="892" r:id="rId44"/>
    <p:sldId id="893" r:id="rId45"/>
    <p:sldId id="894" r:id="rId46"/>
    <p:sldId id="895" r:id="rId47"/>
    <p:sldId id="896" r:id="rId48"/>
    <p:sldId id="897" r:id="rId49"/>
    <p:sldId id="898" r:id="rId50"/>
    <p:sldId id="899" r:id="rId51"/>
    <p:sldId id="918" r:id="rId52"/>
    <p:sldId id="900" r:id="rId53"/>
    <p:sldId id="901" r:id="rId54"/>
    <p:sldId id="919" r:id="rId55"/>
    <p:sldId id="902" r:id="rId56"/>
    <p:sldId id="920" r:id="rId57"/>
    <p:sldId id="903" r:id="rId58"/>
    <p:sldId id="921" r:id="rId59"/>
    <p:sldId id="904" r:id="rId60"/>
    <p:sldId id="905" r:id="rId61"/>
    <p:sldId id="906" r:id="rId62"/>
    <p:sldId id="932" r:id="rId63"/>
    <p:sldId id="907" r:id="rId64"/>
    <p:sldId id="926" r:id="rId65"/>
    <p:sldId id="930" r:id="rId66"/>
    <p:sldId id="928" r:id="rId67"/>
    <p:sldId id="927" r:id="rId68"/>
    <p:sldId id="923" r:id="rId69"/>
    <p:sldId id="909" r:id="rId70"/>
    <p:sldId id="910" r:id="rId71"/>
    <p:sldId id="873" r:id="rId72"/>
    <p:sldId id="925" r:id="rId73"/>
    <p:sldId id="475" r:id="rId7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CC00"/>
    <a:srgbClr val="003366"/>
    <a:srgbClr val="0066CC"/>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0" autoAdjust="0"/>
    <p:restoredTop sz="88812" autoAdjust="0"/>
  </p:normalViewPr>
  <p:slideViewPr>
    <p:cSldViewPr>
      <p:cViewPr varScale="1">
        <p:scale>
          <a:sx n="98" d="100"/>
          <a:sy n="98" d="100"/>
        </p:scale>
        <p:origin x="186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dgm:t>
        <a:bodyPr/>
        <a:lstStyle/>
        <a:p>
          <a:pPr rtl="0"/>
          <a:r>
            <a:rPr lang="zh-CN" altLang="en-US" sz="2000" dirty="0">
              <a:latin typeface="微软雅黑" panose="020B0503020204020204" pitchFamily="34" charset="-122"/>
              <a:ea typeface="微软雅黑" panose="020B0503020204020204" pitchFamily="34" charset="-122"/>
            </a:rPr>
            <a:t>模板方法</a:t>
          </a:r>
        </a:p>
      </dgm:t>
    </dgm:pt>
    <dgm:pt modelId="{F373761A-6C3C-4406-8BF2-CA3FD09CD22B}" cxnId="{073423FC-0E8C-4228-8912-CEDD4BCC835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cxnId="{073423FC-0E8C-4228-8912-CEDD4BCC835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cxnId="{D2B283F8-F2C8-45DC-9E4E-618333CB8B17}"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cxnId="{D2B283F8-F2C8-45DC-9E4E-618333CB8B17}"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cxnId="{40FC46C0-C370-4093-9761-468A4CFE01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cxnId="{40FC46C0-C370-4093-9761-468A4CFE01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dgm:t>
        <a:bodyPr/>
        <a:lstStyle/>
        <a:p>
          <a:pPr rtl="0"/>
          <a:r>
            <a:rPr lang="zh-CN" altLang="en-US" sz="2000" dirty="0">
              <a:latin typeface="微软雅黑" panose="020B0503020204020204" pitchFamily="34" charset="-122"/>
              <a:ea typeface="微软雅黑" panose="020B0503020204020204" pitchFamily="34" charset="-122"/>
            </a:rPr>
            <a:t>策略模式</a:t>
          </a:r>
        </a:p>
      </dgm:t>
    </dgm:pt>
    <dgm:pt modelId="{8EE0B006-7095-42AB-AE47-2B59EADE1082}" cxnId="{9DA463F1-6B83-4DF8-A75F-DF38A34B241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cxnId="{9DA463F1-6B83-4DF8-A75F-DF38A34B241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cxnId="{7EC53823-0E30-467E-8FD3-4078F48D869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cxnId="{7EC53823-0E30-467E-8FD3-4078F48D869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cxnId="{CCD20006-7EEF-4E67-941C-803A1FA7F7E9}"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cxnId="{CCD20006-7EEF-4E67-941C-803A1FA7F7E9}"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pt>
    <dgm:pt modelId="{EEDB4AA6-32AF-44D6-9F64-CB942A8079E2}" type="pres">
      <dgm:prSet presAssocID="{B5A1AD71-DC6F-4876-879E-E3B42945967A}" presName="desTx" presStyleLbl="alignAccFollowNode1" presStyleIdx="0" presStyleCnt="2">
        <dgm:presLayoutVars>
          <dgm:bulletEnabled val="1"/>
        </dgm:presLayoutVars>
      </dgm:prSet>
      <dgm:spPr/>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pt>
    <dgm:pt modelId="{BC5FFCBD-8963-4386-998B-EC7F07B38F9B}" type="pres">
      <dgm:prSet presAssocID="{0C732367-4348-4D1D-B432-E7D477C1AB13}" presName="desTx" presStyleLbl="alignAccFollowNode1" presStyleIdx="1" presStyleCnt="2">
        <dgm:presLayoutVars>
          <dgm:bulletEnabled val="1"/>
        </dgm:presLayoutVars>
      </dgm:prSet>
      <dgm:spPr/>
    </dgm:pt>
  </dgm:ptLst>
  <dgm:cxnLst>
    <dgm:cxn modelId="{CCD20006-7EEF-4E67-941C-803A1FA7F7E9}" srcId="{0C732367-4348-4D1D-B432-E7D477C1AB13}" destId="{487CB231-EA26-4C08-B4C0-643242EEF75E}" srcOrd="1" destOrd="0" parTransId="{2F126759-4EF0-461A-9F3D-3ABC581B83B4}" sibTransId="{1D559021-368E-4F55-B424-E705C2C0906A}"/>
    <dgm:cxn modelId="{1185121D-3861-46C1-A2A7-1F873454721E}" type="presOf" srcId="{487CB231-EA26-4C08-B4C0-643242EEF75E}" destId="{BC5FFCBD-8963-4386-998B-EC7F07B38F9B}" srcOrd="0" destOrd="1" presId="urn:microsoft.com/office/officeart/2005/8/layout/hList1"/>
    <dgm:cxn modelId="{7EC53823-0E30-467E-8FD3-4078F48D8694}" srcId="{0C732367-4348-4D1D-B432-E7D477C1AB13}" destId="{C472544F-F5AB-4733-9081-15096BB54620}" srcOrd="0" destOrd="0" parTransId="{280F5E78-BFC1-4774-BC33-AEACB0CBDAE0}" sibTransId="{ABBFF769-0559-4F34-BBB3-46903D66C9A4}"/>
    <dgm:cxn modelId="{268AC63D-3FD8-4B6C-9F59-EAF1ABAA609D}" type="presOf" srcId="{B5A1AD71-DC6F-4876-879E-E3B42945967A}" destId="{30DA6878-E11E-49E1-955B-140805B529EF}"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4DDFC66C-615C-4103-BE34-E712587C9CA8}" type="presOf" srcId="{C472544F-F5AB-4733-9081-15096BB54620}" destId="{BC5FFCBD-8963-4386-998B-EC7F07B38F9B}" srcOrd="0" destOrd="0" presId="urn:microsoft.com/office/officeart/2005/8/layout/hList1"/>
    <dgm:cxn modelId="{343A81A6-5FB3-41BF-86A2-F2FF328EA9AD}" type="presOf" srcId="{F60D356C-09E4-436D-B177-0B0618DA66DD}" destId="{963A43F1-ED74-427B-A2F1-DBCEB4A10661}"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40FC46C0-C370-4093-9761-468A4CFE01BE}" srcId="{B5A1AD71-DC6F-4876-879E-E3B42945967A}" destId="{6928F803-DE69-4A34-945A-259C1B479426}" srcOrd="1" destOrd="0" parTransId="{EA982098-50AB-453A-9620-5F17A35FC2F2}" sibTransId="{792D29B5-537F-496C-8D47-D865DDF03039}"/>
    <dgm:cxn modelId="{9DA463F1-6B83-4DF8-A75F-DF38A34B2415}" srcId="{F60D356C-09E4-436D-B177-0B0618DA66DD}" destId="{0C732367-4348-4D1D-B432-E7D477C1AB13}" srcOrd="1" destOrd="0" parTransId="{8EE0B006-7095-42AB-AE47-2B59EADE1082}" sibTransId="{A3695FA4-DEB9-430F-9FFE-FCD534C86C74}"/>
    <dgm:cxn modelId="{B55491F6-502F-4162-82D9-85B84A8D92C8}" type="presOf" srcId="{0C732367-4348-4D1D-B432-E7D477C1AB13}" destId="{1DC7EF5F-B031-4AAB-9BFA-FBFC076D71E0}"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073423FC-0E8C-4228-8912-CEDD4BCC8355}" srcId="{F60D356C-09E4-436D-B177-0B0618DA66DD}" destId="{B5A1AD71-DC6F-4876-879E-E3B42945967A}" srcOrd="0" destOrd="0" parTransId="{F373761A-6C3C-4406-8BF2-CA3FD09CD22B}" sibTransId="{DB87B528-EF7F-49A8-9E18-78E5E9803D3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69DB7BA-CFA2-48B5-8065-18562E6AA662}">
      <dgm:prSet/>
      <dgm:spPr/>
      <dgm:t>
        <a:bodyPr/>
        <a:lstStyle/>
        <a:p>
          <a:pPr rtl="0"/>
          <a:r>
            <a:rPr lang="zh-CN" altLang="en-US" dirty="0">
              <a:latin typeface="微软雅黑" panose="020B0503020204020204" pitchFamily="34" charset="-122"/>
              <a:ea typeface="微软雅黑" panose="020B0503020204020204" pitchFamily="34" charset="-122"/>
            </a:rPr>
            <a:t>模板方法</a:t>
          </a:r>
          <a:endParaRPr lang="zh-CN" dirty="0">
            <a:latin typeface="微软雅黑" panose="020B0503020204020204" pitchFamily="34" charset="-122"/>
            <a:ea typeface="微软雅黑" panose="020B0503020204020204" pitchFamily="34" charset="-122"/>
          </a:endParaRPr>
        </a:p>
      </dgm:t>
    </dgm:pt>
    <dgm:pt modelId="{808C8826-9201-4D15-9FC7-697B152C9862}" cxnId="{D7AA6935-3A27-4C20-8B67-FDA5963F183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F8FAD61-DD39-4E15-BDBD-D059E40696A6}" cxnId="{D7AA6935-3A27-4C20-8B67-FDA5963F183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EE1A43D-2BE5-4C9F-9B39-9110EB243949}">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F20C94C-7492-40AA-B07F-2F7C7E93A928}" cxnId="{F154294F-2B3F-4410-94F7-18EBBCBA4BDB}" type="sibTrans">
      <dgm:prSet/>
      <dgm:spPr/>
      <dgm:t>
        <a:bodyPr/>
        <a:lstStyle/>
        <a:p>
          <a:endParaRPr lang="zh-CN" altLang="en-US"/>
        </a:p>
      </dgm:t>
    </dgm:pt>
    <dgm:pt modelId="{E90971B1-1C4E-42A1-A252-0BF6B5E9132B}" cxnId="{F154294F-2B3F-4410-94F7-18EBBCBA4BDB}" type="parTrans">
      <dgm:prSet/>
      <dgm:spPr/>
      <dgm:t>
        <a:bodyPr/>
        <a:lstStyle/>
        <a:p>
          <a:endParaRPr lang="zh-CN" altLang="en-US"/>
        </a:p>
      </dgm:t>
    </dgm:pt>
    <dgm:pt modelId="{0F8E990F-2E2B-7547-8A45-B737A809447D}">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85B2C35-E873-A34E-93BB-8F30CDDC96E7}" cxnId="{03D9E53F-E101-5343-B8A2-64BADE8E00B4}" type="sibTrans">
      <dgm:prSet/>
      <dgm:spPr/>
      <dgm:t>
        <a:bodyPr/>
        <a:lstStyle/>
        <a:p>
          <a:endParaRPr lang="en-US"/>
        </a:p>
      </dgm:t>
    </dgm:pt>
    <dgm:pt modelId="{D4F1540D-E85C-5147-8C5F-71FB047AADFA}" cxnId="{03D9E53F-E101-5343-B8A2-64BADE8E00B4}" type="parTrans">
      <dgm:prSet/>
      <dgm:spPr/>
      <dgm:t>
        <a:bodyPr/>
        <a:lstStyle/>
        <a:p>
          <a:endParaRPr lang="en-US"/>
        </a:p>
      </dgm:t>
    </dgm:pt>
    <dgm:pt modelId="{1106EB89-0D34-4855-B9E3-619C36F86171}">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继承行为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dgm:t>
    </dgm:pt>
    <dgm:pt modelId="{9875EE78-5280-4BC2-BFBC-0BCC4E0AAE1B}" cxnId="{D203B732-6426-4152-9220-A76A041E2EB7}" type="sibTrans">
      <dgm:prSet/>
      <dgm:spPr/>
      <dgm:t>
        <a:bodyPr/>
        <a:lstStyle/>
        <a:p>
          <a:endParaRPr lang="zh-CN" altLang="en-US"/>
        </a:p>
      </dgm:t>
    </dgm:pt>
    <dgm:pt modelId="{A2EABF91-7149-47BC-8807-33086E7FB103}" cxnId="{D203B732-6426-4152-9220-A76A041E2EB7}" type="parTrans">
      <dgm:prSet/>
      <dgm:spPr/>
      <dgm:t>
        <a:bodyPr/>
        <a:lstStyle/>
        <a:p>
          <a:endParaRPr lang="zh-CN" altLang="en-US"/>
        </a:p>
      </dgm:t>
    </dgm:pt>
    <dgm:pt modelId="{35B4B7B7-BD5A-4F7D-96B9-E65CCFE6A0C4}">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03A6A7F-C388-47C9-ACDA-E15916FD1CD4}" cxnId="{9F6BE50E-A12F-432E-A1D6-89EAC6E1F847}" type="sibTrans">
      <dgm:prSet/>
      <dgm:spPr/>
      <dgm:t>
        <a:bodyPr/>
        <a:lstStyle/>
        <a:p>
          <a:endParaRPr lang="zh-CN" altLang="en-US"/>
        </a:p>
      </dgm:t>
    </dgm:pt>
    <dgm:pt modelId="{AD81E54A-3464-48F7-9C0B-A0E904558FE3}" cxnId="{9F6BE50E-A12F-432E-A1D6-89EAC6E1F847}" type="parTrans">
      <dgm:prSet/>
      <dgm:spPr/>
      <dgm:t>
        <a:bodyPr/>
        <a:lstStyle/>
        <a:p>
          <a:endParaRPr lang="zh-CN" altLang="en-US"/>
        </a:p>
      </dgm:t>
    </dgm:pt>
    <dgm:pt modelId="{6755FEFD-CE0E-46EC-924E-6FD0CC58B4D8}">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dgm:t>
    </dgm:pt>
    <dgm:pt modelId="{206473BA-A1EE-4E08-A82E-ABC42C0D031C}" cxnId="{9B6EF1B1-0461-4E82-B417-75BBB59BF375}" type="sibTrans">
      <dgm:prSet/>
      <dgm:spPr/>
      <dgm:t>
        <a:bodyPr/>
        <a:lstStyle/>
        <a:p>
          <a:endParaRPr lang="zh-CN" altLang="en-US"/>
        </a:p>
      </dgm:t>
    </dgm:pt>
    <dgm:pt modelId="{52313851-0BA5-4171-BC3D-0F9E7979FE39}" cxnId="{9B6EF1B1-0461-4E82-B417-75BBB59BF375}" type="parTrans">
      <dgm:prSet/>
      <dgm:spPr/>
      <dgm:t>
        <a:bodyPr/>
        <a:lstStyle/>
        <a:p>
          <a:endParaRPr lang="zh-CN" altLang="en-US"/>
        </a:p>
      </dgm:t>
    </dgm:pt>
    <dgm:pt modelId="{97BB9685-A683-4922-B4BF-C060758DB3D7}">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dgm:t>
    </dgm:pt>
    <dgm:pt modelId="{14F6FEEA-D20F-4383-A841-519E8B346CE3}" cxnId="{4A7E875A-CB9B-4435-A8E8-4ECA0C33BF44}" type="sibTrans">
      <dgm:prSet/>
      <dgm:spPr/>
      <dgm:t>
        <a:bodyPr/>
        <a:lstStyle/>
        <a:p>
          <a:endParaRPr lang="zh-CN" altLang="en-US"/>
        </a:p>
      </dgm:t>
    </dgm:pt>
    <dgm:pt modelId="{A8A58E13-BF6C-4E91-8DBA-D9727A51354C}" cxnId="{4A7E875A-CB9B-4435-A8E8-4ECA0C33BF44}" type="parTrans">
      <dgm:prSet/>
      <dgm:spPr/>
      <dgm:t>
        <a:bodyPr/>
        <a:lstStyle/>
        <a:p>
          <a:endParaRPr lang="zh-CN" altLang="en-US"/>
        </a:p>
      </dgm:t>
    </dgm:pt>
    <dgm:pt modelId="{A938F1FF-EC2F-457E-882E-DD2903F40493}">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1E12B259-9BCD-4C6A-8AE3-962C5D049843}" cxnId="{16D6AB84-ED11-4639-AB03-1729240C83E4}" type="sibTrans">
      <dgm:prSet/>
      <dgm:spPr/>
      <dgm:t>
        <a:bodyPr/>
        <a:lstStyle/>
        <a:p>
          <a:endParaRPr lang="zh-CN" altLang="en-US"/>
        </a:p>
      </dgm:t>
    </dgm:pt>
    <dgm:pt modelId="{80FE4BE6-ECAA-46B8-ACC1-99BD0DE2AB5D}" cxnId="{16D6AB84-ED11-4639-AB03-1729240C83E4}" type="parTrans">
      <dgm:prSet/>
      <dgm:spPr/>
      <dgm:t>
        <a:bodyPr/>
        <a:lstStyle/>
        <a:p>
          <a:endParaRPr lang="zh-CN" altLang="en-US"/>
        </a:p>
      </dgm:t>
    </dgm:pt>
    <dgm:pt modelId="{8E0F2FCA-A59E-4549-A98A-95AB24C5D8E2}">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9FEBA75-314B-4E8C-BDC2-0EAD2DD16722}" cxnId="{BD612754-A80E-467F-A5D2-DBFC611F70C4}" type="sibTrans">
      <dgm:prSet/>
      <dgm:spPr/>
      <dgm:t>
        <a:bodyPr/>
        <a:lstStyle/>
        <a:p>
          <a:endParaRPr lang="zh-CN" altLang="en-US"/>
        </a:p>
      </dgm:t>
    </dgm:pt>
    <dgm:pt modelId="{B4BA478E-D745-43E6-A448-1DD2E8ECFA8B}" cxnId="{BD612754-A80E-467F-A5D2-DBFC611F70C4}" type="parTrans">
      <dgm:prSet/>
      <dgm:spPr/>
      <dgm:t>
        <a:bodyPr/>
        <a:lstStyle/>
        <a:p>
          <a:endParaRPr lang="zh-CN" altLang="en-US"/>
        </a:p>
      </dgm:t>
    </dgm:pt>
    <dgm:pt modelId="{FE3C24BD-45F0-4C28-A6E7-DDC8E8B6287B}">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接口同时负责所有的功能（算法）</a:t>
          </a:r>
        </a:p>
      </dgm:t>
    </dgm:pt>
    <dgm:pt modelId="{8D7FC9EE-388E-46D8-9AB1-31FEDB926250}" cxnId="{CABF8DBC-93A3-4A05-9C20-73E9343768B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773D3313-B5A3-4FE6-9179-66B39F63FE51}" cxnId="{CABF8DBC-93A3-4A05-9C20-73E9343768B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C7C46DF-C253-4997-B878-F36250D2FADD}">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任何算法的修改都导致整个实现类的变化</a:t>
          </a:r>
        </a:p>
      </dgm:t>
    </dgm:pt>
    <dgm:pt modelId="{608F3EDE-126B-4F43-919E-AD6A858D3B41}" cxnId="{C1C0791F-4D6D-4F53-B0A0-07D4800FC3D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22BC6A5-7C5B-4106-8908-518A3B831A2D}" cxnId="{C1C0791F-4D6D-4F53-B0A0-07D4800FC3D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1044B00-274B-4064-8676-6C45C70269A3}" type="pres">
      <dgm:prSet presAssocID="{3DC56CCE-8177-4FC4-8ED5-9CB19D1A0492}" presName="Name0" presStyleCnt="0">
        <dgm:presLayoutVars>
          <dgm:dir/>
          <dgm:animLvl val="lvl"/>
          <dgm:resizeHandles val="exact"/>
        </dgm:presLayoutVars>
      </dgm:prSet>
      <dgm:spPr/>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1">
        <dgm:presLayoutVars>
          <dgm:chMax val="0"/>
          <dgm:chPref val="0"/>
          <dgm:bulletEnabled val="1"/>
        </dgm:presLayoutVars>
      </dgm:prSet>
      <dgm:spPr/>
    </dgm:pt>
    <dgm:pt modelId="{4F99D08E-A45F-418D-B8DE-A4B2EAA1939D}" type="pres">
      <dgm:prSet presAssocID="{669DB7BA-CFA2-48B5-8065-18562E6AA662}" presName="desTx" presStyleLbl="alignAccFollowNode1" presStyleIdx="0" presStyleCnt="1">
        <dgm:presLayoutVars>
          <dgm:bulletEnabled val="1"/>
        </dgm:presLayoutVars>
      </dgm:prSet>
      <dgm:spPr/>
    </dgm:pt>
  </dgm:ptLst>
  <dgm:cxnLst>
    <dgm:cxn modelId="{4C885203-52F6-48CB-854A-2ABC6D494D1E}" type="presOf" srcId="{6755FEFD-CE0E-46EC-924E-6FD0CC58B4D8}" destId="{4F99D08E-A45F-418D-B8DE-A4B2EAA1939D}" srcOrd="0" destOrd="4" presId="urn:microsoft.com/office/officeart/2005/8/layout/hList1"/>
    <dgm:cxn modelId="{9F6BE50E-A12F-432E-A1D6-89EAC6E1F847}" srcId="{669DB7BA-CFA2-48B5-8065-18562E6AA662}" destId="{35B4B7B7-BD5A-4F7D-96B9-E65CCFE6A0C4}" srcOrd="3" destOrd="0" parTransId="{AD81E54A-3464-48F7-9C0B-A0E904558FE3}" sibTransId="{703A6A7F-C388-47C9-ACDA-E15916FD1CD4}"/>
    <dgm:cxn modelId="{4571A814-F15D-8547-AE0B-C5C23BB8B9DA}" type="presOf" srcId="{0F8E990F-2E2B-7547-8A45-B737A809447D}" destId="{4F99D08E-A45F-418D-B8DE-A4B2EAA1939D}" srcOrd="0" destOrd="1" presId="urn:microsoft.com/office/officeart/2005/8/layout/hList1"/>
    <dgm:cxn modelId="{10E5371F-B2FD-49EF-AF39-01BE45B75F81}" type="presOf" srcId="{97BB9685-A683-4922-B4BF-C060758DB3D7}" destId="{4F99D08E-A45F-418D-B8DE-A4B2EAA1939D}" srcOrd="0" destOrd="5"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D203B732-6426-4152-9220-A76A041E2EB7}" srcId="{669DB7BA-CFA2-48B5-8065-18562E6AA662}" destId="{1106EB89-0D34-4855-B9E3-619C36F86171}" srcOrd="2" destOrd="0" parTransId="{A2EABF91-7149-47BC-8807-33086E7FB103}" sibTransId="{9875EE78-5280-4BC2-BFBC-0BCC4E0AAE1B}"/>
    <dgm:cxn modelId="{D7AA6935-3A27-4C20-8B67-FDA5963F1836}" srcId="{3DC56CCE-8177-4FC4-8ED5-9CB19D1A0492}" destId="{669DB7BA-CFA2-48B5-8065-18562E6AA662}" srcOrd="0" destOrd="0" parTransId="{808C8826-9201-4D15-9FC7-697B152C9862}" sibTransId="{6F8FAD61-DD39-4E15-BDBD-D059E40696A6}"/>
    <dgm:cxn modelId="{3261603F-510C-4F5C-9A52-23276F28D75D}" type="presOf" srcId="{1106EB89-0D34-4855-B9E3-619C36F86171}" destId="{4F99D08E-A45F-418D-B8DE-A4B2EAA1939D}" srcOrd="0" destOrd="2" presId="urn:microsoft.com/office/officeart/2005/8/layout/hList1"/>
    <dgm:cxn modelId="{03D9E53F-E101-5343-B8A2-64BADE8E00B4}" srcId="{669DB7BA-CFA2-48B5-8065-18562E6AA662}" destId="{0F8E990F-2E2B-7547-8A45-B737A809447D}" srcOrd="1" destOrd="0" parTransId="{D4F1540D-E85C-5147-8C5F-71FB047AADFA}" sibTransId="{A85B2C35-E873-A34E-93BB-8F30CDDC96E7}"/>
    <dgm:cxn modelId="{DE551546-735A-47B4-86EF-39D5BA13B685}" type="presOf" srcId="{EEE1A43D-2BE5-4C9F-9B39-9110EB243949}" destId="{4F99D08E-A45F-418D-B8DE-A4B2EAA1939D}" srcOrd="0" destOrd="0" presId="urn:microsoft.com/office/officeart/2005/8/layout/hList1"/>
    <dgm:cxn modelId="{3046E16D-BE55-49A7-85BB-B463819976F3}" type="presOf" srcId="{FE3C24BD-45F0-4C28-A6E7-DDC8E8B6287B}" destId="{4F99D08E-A45F-418D-B8DE-A4B2EAA1939D}" srcOrd="0" destOrd="8"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BD612754-A80E-467F-A5D2-DBFC611F70C4}" srcId="{669DB7BA-CFA2-48B5-8065-18562E6AA662}" destId="{8E0F2FCA-A59E-4549-A98A-95AB24C5D8E2}" srcOrd="4" destOrd="0" parTransId="{B4BA478E-D745-43E6-A448-1DD2E8ECFA8B}" sibTransId="{59FEBA75-314B-4E8C-BDC2-0EAD2DD16722}"/>
    <dgm:cxn modelId="{4A7E875A-CB9B-4435-A8E8-4ECA0C33BF44}" srcId="{35B4B7B7-BD5A-4F7D-96B9-E65CCFE6A0C4}" destId="{97BB9685-A683-4922-B4BF-C060758DB3D7}" srcOrd="1" destOrd="0" parTransId="{A8A58E13-BF6C-4E91-8DBA-D9727A51354C}" sibTransId="{14F6FEEA-D20F-4383-A841-519E8B346CE3}"/>
    <dgm:cxn modelId="{03896E7E-A3F7-47AA-9AA4-3613C7126F7F}" type="presOf" srcId="{BC7C46DF-C253-4997-B878-F36250D2FADD}" destId="{4F99D08E-A45F-418D-B8DE-A4B2EAA1939D}" srcOrd="0" destOrd="9" presId="urn:microsoft.com/office/officeart/2005/8/layout/hList1"/>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6" presId="urn:microsoft.com/office/officeart/2005/8/layout/hList1"/>
    <dgm:cxn modelId="{0BADAD8E-A65D-49CE-832F-F0A41124B377}" type="presOf" srcId="{35B4B7B7-BD5A-4F7D-96B9-E65CCFE6A0C4}" destId="{4F99D08E-A45F-418D-B8DE-A4B2EAA1939D}" srcOrd="0" destOrd="3" presId="urn:microsoft.com/office/officeart/2005/8/layout/hList1"/>
    <dgm:cxn modelId="{7E65799E-969F-4B6C-AF0C-BD994D0CFFD8}" type="presOf" srcId="{8E0F2FCA-A59E-4549-A98A-95AB24C5D8E2}" destId="{4F99D08E-A45F-418D-B8DE-A4B2EAA1939D}" srcOrd="0" destOrd="7" presId="urn:microsoft.com/office/officeart/2005/8/layout/hList1"/>
    <dgm:cxn modelId="{9B6EF1B1-0461-4E82-B417-75BBB59BF375}" srcId="{35B4B7B7-BD5A-4F7D-96B9-E65CCFE6A0C4}" destId="{6755FEFD-CE0E-46EC-924E-6FD0CC58B4D8}" srcOrd="0" destOrd="0" parTransId="{52313851-0BA5-4171-BC3D-0F9E7979FE39}" sibTransId="{206473BA-A1EE-4E08-A82E-ABC42C0D031C}"/>
    <dgm:cxn modelId="{CABF8DBC-93A3-4A05-9C20-73E9343768B0}" srcId="{8E0F2FCA-A59E-4549-A98A-95AB24C5D8E2}" destId="{FE3C24BD-45F0-4C28-A6E7-DDC8E8B6287B}" srcOrd="0" destOrd="0" parTransId="{773D3313-B5A3-4FE6-9179-66B39F63FE51}" sibTransId="{8D7FC9EE-388E-46D8-9AB1-31FEDB926250}"/>
    <dgm:cxn modelId="{5F1275E5-FA3B-4D11-A8F5-3401B54634C5}" type="presOf" srcId="{669DB7BA-CFA2-48B5-8065-18562E6AA662}" destId="{95913D3D-FCCC-47BA-B55F-71796684FF3C}"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CCBCAC37-B8AB-45F8-AB71-71ABA887AB2E}">
      <dgm:prSet/>
      <dgm:spPr/>
      <dgm:t>
        <a:bodyPr/>
        <a:lstStyle/>
        <a:p>
          <a:pPr rtl="0"/>
          <a:r>
            <a:rPr lang="zh-CN" dirty="0">
              <a:latin typeface="微软雅黑" panose="020B0503020204020204" pitchFamily="34" charset="-122"/>
              <a:ea typeface="微软雅黑" panose="020B0503020204020204" pitchFamily="34" charset="-122"/>
            </a:rPr>
            <a:t>策略</a:t>
          </a:r>
          <a:r>
            <a:rPr lang="zh-CN" altLang="en-US" dirty="0">
              <a:latin typeface="微软雅黑" panose="020B0503020204020204" pitchFamily="34" charset="-122"/>
              <a:ea typeface="微软雅黑" panose="020B0503020204020204" pitchFamily="34" charset="-122"/>
            </a:rPr>
            <a:t>模式</a:t>
          </a:r>
          <a:endParaRPr lang="zh-CN" dirty="0">
            <a:latin typeface="微软雅黑" panose="020B0503020204020204" pitchFamily="34" charset="-122"/>
            <a:ea typeface="微软雅黑" panose="020B0503020204020204" pitchFamily="34" charset="-122"/>
          </a:endParaRPr>
        </a:p>
      </dgm:t>
    </dgm:pt>
    <dgm:pt modelId="{8EC5C649-09CF-46B9-AA2B-D696D73FA971}" cxnId="{F1E5E777-5A9C-4FD4-A53D-FA2249E13F9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6A019B37-89DD-4566-9619-5CF12A07CE8F}" cxnId="{F1E5E777-5A9C-4FD4-A53D-FA2249E13F9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0605067-1257-48F0-BA80-909CE030D70B}">
      <dgm:prSet/>
      <dgm:spPr/>
      <dgm:t>
        <a:bodyPr/>
        <a:lstStyle/>
        <a:p>
          <a:r>
            <a:rPr lang="zh-CN" altLang="en-US" b="1" i="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ADAC6B1-41E5-4434-A341-7D1215ECAB3C}" cxnId="{9FE69356-BF88-4A74-A041-B86D9986FF27}" type="sibTrans">
      <dgm:prSet/>
      <dgm:spPr/>
      <dgm:t>
        <a:bodyPr/>
        <a:lstStyle/>
        <a:p>
          <a:endParaRPr lang="zh-CN" altLang="en-US"/>
        </a:p>
      </dgm:t>
    </dgm:pt>
    <dgm:pt modelId="{AA5F52BE-0E9E-435B-8E47-8D641B19E15C}" cxnId="{9FE69356-BF88-4A74-A041-B86D9986FF27}" type="parTrans">
      <dgm:prSet/>
      <dgm:spPr/>
      <dgm:t>
        <a:bodyPr/>
        <a:lstStyle/>
        <a:p>
          <a:endParaRPr lang="zh-CN" altLang="en-US"/>
        </a:p>
      </dgm:t>
    </dgm:pt>
    <dgm:pt modelId="{AC705A0A-266C-4A27-9A49-DBC929305F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组合行为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dgm:t>
    </dgm:pt>
    <dgm:pt modelId="{98ACC516-66BE-4297-9EC3-254053D7061E}" cxnId="{AB9A1BAF-8333-4926-B22E-E149F9E9A49C}" type="sibTrans">
      <dgm:prSet/>
      <dgm:spPr/>
      <dgm:t>
        <a:bodyPr/>
        <a:lstStyle/>
        <a:p>
          <a:endParaRPr lang="zh-CN" altLang="en-US"/>
        </a:p>
      </dgm:t>
    </dgm:pt>
    <dgm:pt modelId="{C3CB8F10-D388-4134-900E-4B1BE841541C}" cxnId="{AB9A1BAF-8333-4926-B22E-E149F9E9A49C}" type="parTrans">
      <dgm:prSet/>
      <dgm:spPr/>
      <dgm:t>
        <a:bodyPr/>
        <a:lstStyle/>
        <a:p>
          <a:endParaRPr lang="zh-CN" altLang="en-US"/>
        </a:p>
      </dgm:t>
    </dgm:pt>
    <dgm:pt modelId="{E2F52CCC-C98E-427A-92CA-C97119699D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10061CE-2E8F-48B1-9F90-3D271F481DC6}" cxnId="{BD4D0132-5170-49BB-A026-8B7C8053F112}" type="sibTrans">
      <dgm:prSet/>
      <dgm:spPr/>
      <dgm:t>
        <a:bodyPr/>
        <a:lstStyle/>
        <a:p>
          <a:endParaRPr lang="zh-CN" altLang="en-US"/>
        </a:p>
      </dgm:t>
    </dgm:pt>
    <dgm:pt modelId="{6D39B837-4E11-412F-A163-D6D5F0C015D2}" cxnId="{BD4D0132-5170-49BB-A026-8B7C8053F112}" type="parTrans">
      <dgm:prSet/>
      <dgm:spPr/>
      <dgm:t>
        <a:bodyPr/>
        <a:lstStyle/>
        <a:p>
          <a:endParaRPr lang="zh-CN" altLang="en-US"/>
        </a:p>
      </dgm:t>
    </dgm:pt>
    <dgm:pt modelId="{91523511-9445-4DA7-B3D7-DEBF3C194093}">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每个策略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负责一个功能</a:t>
          </a:r>
          <a:r>
            <a:rPr lang="zh-CN" altLang="en-US" b="1" dirty="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dgm:t>
    </dgm:pt>
    <dgm:pt modelId="{C92E960A-BC2C-4C97-9E6C-836EC3EEBA3F}" cxnId="{D06A1D8C-4092-43FC-92C6-45CBD5E480A1}"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B309C70-23A9-4DE4-9C4C-5B82536077FE}" cxnId="{D06A1D8C-4092-43FC-92C6-45CBD5E480A1}"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14F78422-B327-471A-AC77-41903637E2D9}">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任何算法的修改</a:t>
          </a:r>
          <a:r>
            <a:rPr lang="zh-CN" altLang="en-US" b="1" dirty="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dgm:t>
    </dgm:pt>
    <dgm:pt modelId="{0285B49F-93B1-42DC-8ED8-D3E81608E96C}" cxnId="{4E173AC4-70AE-4504-8371-5F46EE1F27D4}"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08886A3B-F08C-4CD5-B28D-63556B8C6029}" cxnId="{4E173AC4-70AE-4504-8371-5F46EE1F27D4}"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0992F7A-2260-4B10-8B20-4FA81762436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72D04F1-7ACC-479D-8675-CCCF0C825023}" cxnId="{C5D1A8C5-991F-4316-951A-E624F26E94E0}" type="sibTrans">
      <dgm:prSet/>
      <dgm:spPr/>
      <dgm:t>
        <a:bodyPr/>
        <a:lstStyle/>
        <a:p>
          <a:endParaRPr lang="zh-CN" altLang="en-US"/>
        </a:p>
      </dgm:t>
    </dgm:pt>
    <dgm:pt modelId="{798C5F5C-DBDB-4CCE-953E-A48B82F3580B}" cxnId="{C5D1A8C5-991F-4316-951A-E624F26E94E0}" type="parTrans">
      <dgm:prSet/>
      <dgm:spPr/>
      <dgm:t>
        <a:bodyPr/>
        <a:lstStyle/>
        <a:p>
          <a:endParaRPr lang="zh-CN" altLang="en-US"/>
        </a:p>
      </dgm:t>
    </dgm:pt>
    <dgm:pt modelId="{B95EFA91-AA7E-4576-A8CA-E25CA9E186EE}">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dgm:t>
    </dgm:pt>
    <dgm:pt modelId="{39E99FFC-237A-49E3-AA69-0092CFA87081}" cxnId="{8257B3A6-DB2E-4D3E-9340-53318907096A}" type="sibTrans">
      <dgm:prSet/>
      <dgm:spPr/>
      <dgm:t>
        <a:bodyPr/>
        <a:lstStyle/>
        <a:p>
          <a:endParaRPr lang="zh-CN" altLang="en-US"/>
        </a:p>
      </dgm:t>
    </dgm:pt>
    <dgm:pt modelId="{DA77619C-EF28-4288-B65E-7E0AC2291EEB}" cxnId="{8257B3A6-DB2E-4D3E-9340-53318907096A}" type="parTrans">
      <dgm:prSet/>
      <dgm:spPr/>
      <dgm:t>
        <a:bodyPr/>
        <a:lstStyle/>
        <a:p>
          <a:endParaRPr lang="zh-CN" altLang="en-US"/>
        </a:p>
      </dgm:t>
    </dgm:pt>
    <dgm:pt modelId="{B4FD3614-ECB3-4A80-8984-EE4025B63D79}">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gm:t>
    </dgm:pt>
    <dgm:pt modelId="{7D2726FF-8998-42C9-92D5-3178CDC7A884}" cxnId="{48CCEE1E-0AF2-410A-8FEB-22386C470AF0}" type="sibTrans">
      <dgm:prSet/>
      <dgm:spPr/>
      <dgm:t>
        <a:bodyPr/>
        <a:lstStyle/>
        <a:p>
          <a:endParaRPr lang="zh-CN" altLang="en-US"/>
        </a:p>
      </dgm:t>
    </dgm:pt>
    <dgm:pt modelId="{8DD13D47-932A-41B7-A55C-C9996C7AAA43}" cxnId="{48CCEE1E-0AF2-410A-8FEB-22386C470AF0}" type="parTrans">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0" presStyleCnt="1">
        <dgm:presLayoutVars>
          <dgm:chMax val="0"/>
          <dgm:chPref val="0"/>
          <dgm:bulletEnabled val="1"/>
        </dgm:presLayoutVars>
      </dgm:prSet>
      <dgm:spPr/>
    </dgm:pt>
    <dgm:pt modelId="{8FFECA59-98BF-4565-9CEA-F70A4E2AD30D}" type="pres">
      <dgm:prSet presAssocID="{CCBCAC37-B8AB-45F8-AB71-71ABA887AB2E}" presName="desTx" presStyleLbl="alignAccFollowNode1" presStyleIdx="0" presStyleCnt="1">
        <dgm:presLayoutVars>
          <dgm:bulletEnabled val="1"/>
        </dgm:presLayoutVars>
      </dgm:prSet>
      <dgm:spPr/>
    </dgm:pt>
  </dgm:ptLst>
  <dgm:cxnLst>
    <dgm:cxn modelId="{48CCEE1E-0AF2-410A-8FEB-22386C470AF0}" srcId="{E0992F7A-2260-4B10-8B20-4FA81762436F}" destId="{B4FD3614-ECB3-4A80-8984-EE4025B63D79}" srcOrd="1" destOrd="0" parTransId="{8DD13D47-932A-41B7-A55C-C9996C7AAA43}" sibTransId="{7D2726FF-8998-42C9-92D5-3178CDC7A884}"/>
    <dgm:cxn modelId="{13E4D02C-D253-4897-AD65-33813A906665}" type="presOf" srcId="{91523511-9445-4DA7-B3D7-DEBF3C194093}" destId="{8FFECA59-98BF-4565-9CEA-F70A4E2AD30D}" srcOrd="0" destOrd="3"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E67F0D3E-7F07-47D0-8C5C-AC44CE026104}" type="presOf" srcId="{B4FD3614-ECB3-4A80-8984-EE4025B63D79}" destId="{8FFECA59-98BF-4565-9CEA-F70A4E2AD30D}" srcOrd="0" destOrd="7" presId="urn:microsoft.com/office/officeart/2005/8/layout/hList1"/>
    <dgm:cxn modelId="{EDE9345F-0E24-4CFF-AE65-467E481AAC5A}" type="presOf" srcId="{E2F52CCC-C98E-427A-92CA-C97119699DCF}" destId="{8FFECA59-98BF-4565-9CEA-F70A4E2AD30D}" srcOrd="0" destOrd="2" presId="urn:microsoft.com/office/officeart/2005/8/layout/hList1"/>
    <dgm:cxn modelId="{9FE69356-BF88-4A74-A041-B86D9986FF27}" srcId="{CCBCAC37-B8AB-45F8-AB71-71ABA887AB2E}" destId="{E0605067-1257-48F0-BA80-909CE030D70B}" srcOrd="0" destOrd="0" parTransId="{AA5F52BE-0E9E-435B-8E47-8D641B19E15C}" sibTransId="{5ADAC6B1-41E5-4434-A341-7D1215ECAB3C}"/>
    <dgm:cxn modelId="{F1E5E777-5A9C-4FD4-A53D-FA2249E13F9F}" srcId="{3DC56CCE-8177-4FC4-8ED5-9CB19D1A0492}" destId="{CCBCAC37-B8AB-45F8-AB71-71ABA887AB2E}" srcOrd="0" destOrd="0" parTransId="{6A019B37-89DD-4566-9619-5CF12A07CE8F}" sibTransId="{8EC5C649-09CF-46B9-AA2B-D696D73FA971}"/>
    <dgm:cxn modelId="{AF0B9A59-4A61-4DBD-B286-AADB80732EF8}" type="presOf" srcId="{14F78422-B327-471A-AC77-41903637E2D9}" destId="{8FFECA59-98BF-4565-9CEA-F70A4E2AD30D}" srcOrd="0" destOrd="4" presId="urn:microsoft.com/office/officeart/2005/8/layout/hList1"/>
    <dgm:cxn modelId="{D06A1D8C-4092-43FC-92C6-45CBD5E480A1}" srcId="{E2F52CCC-C98E-427A-92CA-C97119699DCF}" destId="{91523511-9445-4DA7-B3D7-DEBF3C194093}" srcOrd="0" destOrd="0" parTransId="{AB309C70-23A9-4DE4-9C4C-5B82536077FE}" sibTransId="{C92E960A-BC2C-4C97-9E6C-836EC3EEBA3F}"/>
    <dgm:cxn modelId="{7ADA5F97-4661-4D60-A663-62D2EF269406}" type="presOf" srcId="{B95EFA91-AA7E-4576-A8CA-E25CA9E186EE}" destId="{8FFECA59-98BF-4565-9CEA-F70A4E2AD30D}" srcOrd="0" destOrd="6" presId="urn:microsoft.com/office/officeart/2005/8/layout/hList1"/>
    <dgm:cxn modelId="{8257B3A6-DB2E-4D3E-9340-53318907096A}" srcId="{E0992F7A-2260-4B10-8B20-4FA81762436F}" destId="{B95EFA91-AA7E-4576-A8CA-E25CA9E186EE}" srcOrd="0" destOrd="0" parTransId="{DA77619C-EF28-4288-B65E-7E0AC2291EEB}" sibTransId="{39E99FFC-237A-49E3-AA69-0092CFA87081}"/>
    <dgm:cxn modelId="{AB9A1BAF-8333-4926-B22E-E149F9E9A49C}" srcId="{CCBCAC37-B8AB-45F8-AB71-71ABA887AB2E}" destId="{AC705A0A-266C-4A27-9A49-DBC929305FCF}" srcOrd="1" destOrd="0" parTransId="{C3CB8F10-D388-4134-900E-4B1BE841541C}" sibTransId="{98ACC516-66BE-4297-9EC3-254053D7061E}"/>
    <dgm:cxn modelId="{4E173AC4-70AE-4504-8371-5F46EE1F27D4}" srcId="{E2F52CCC-C98E-427A-92CA-C97119699DCF}" destId="{14F78422-B327-471A-AC77-41903637E2D9}" srcOrd="1" destOrd="0" parTransId="{08886A3B-F08C-4CD5-B28D-63556B8C6029}" sibTransId="{0285B49F-93B1-42DC-8ED8-D3E81608E96C}"/>
    <dgm:cxn modelId="{C5D1A8C5-991F-4316-951A-E624F26E94E0}" srcId="{CCBCAC37-B8AB-45F8-AB71-71ABA887AB2E}" destId="{E0992F7A-2260-4B10-8B20-4FA81762436F}" srcOrd="3" destOrd="0" parTransId="{798C5F5C-DBDB-4CCE-953E-A48B82F3580B}" sibTransId="{B72D04F1-7ACC-479D-8675-CCCF0C825023}"/>
    <dgm:cxn modelId="{25CC1BC7-5DE3-4D41-85E1-B731ECCD08D6}" type="presOf" srcId="{E0992F7A-2260-4B10-8B20-4FA81762436F}" destId="{8FFECA59-98BF-4565-9CEA-F70A4E2AD30D}" srcOrd="0" destOrd="5" presId="urn:microsoft.com/office/officeart/2005/8/layout/hList1"/>
    <dgm:cxn modelId="{C32B7ECE-83C2-4A57-AFC9-E6C7E8F1B904}" type="presOf" srcId="{CCBCAC37-B8AB-45F8-AB71-71ABA887AB2E}" destId="{D581C9D2-9FFF-469F-A863-444014EEFBC5}"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B441E6D2-6B18-495C-B97A-E747E874BBC6}" type="presOf" srcId="{E0605067-1257-48F0-BA80-909CE030D70B}" destId="{8FFECA59-98BF-4565-9CEA-F70A4E2AD30D}"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6F0B0FF9-C693-43D9-8D58-4A4077D052AD}" type="presParOf" srcId="{21044B00-274B-4064-8676-6C45C70269A3}" destId="{F812A902-1C25-48FF-8018-D8ABFFBC107C}" srcOrd="0"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a:xfrm>
          <a:off x="38"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模板方法</a:t>
          </a:r>
        </a:p>
      </dsp:txBody>
      <dsp:txXfrm>
        <a:off x="38" y="2181"/>
        <a:ext cx="3685337" cy="1411200"/>
      </dsp:txXfrm>
    </dsp:sp>
    <dsp:sp modelId="{EEDB4AA6-32AF-44D6-9F64-CB942A8079E2}">
      <dsp:nvSpPr>
        <dsp:cNvPr id="0" name=""/>
        <dsp:cNvSpPr/>
      </dsp:nvSpPr>
      <dsp:spPr>
        <a:xfrm>
          <a:off x="38"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38" y="1413381"/>
        <a:ext cx="3685337" cy="2799385"/>
      </dsp:txXfrm>
    </dsp:sp>
    <dsp:sp modelId="{1DC7EF5F-B031-4AAB-9BFA-FBFC076D71E0}">
      <dsp:nvSpPr>
        <dsp:cNvPr id="0" name=""/>
        <dsp:cNvSpPr/>
      </dsp:nvSpPr>
      <dsp:spPr>
        <a:xfrm>
          <a:off x="4201323"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策略模式</a:t>
          </a:r>
        </a:p>
      </dsp:txBody>
      <dsp:txXfrm>
        <a:off x="4201323" y="2181"/>
        <a:ext cx="3685337" cy="1411200"/>
      </dsp:txXfrm>
    </dsp:sp>
    <dsp:sp modelId="{BC5FFCBD-8963-4386-998B-EC7F07B38F9B}">
      <dsp:nvSpPr>
        <dsp:cNvPr id="0" name=""/>
        <dsp:cNvSpPr/>
      </dsp:nvSpPr>
      <dsp:spPr>
        <a:xfrm>
          <a:off x="4201323"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4201323" y="1413381"/>
        <a:ext cx="3685337" cy="2799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3D3D-FCCC-47BA-B55F-71796684FF3C}">
      <dsp:nvSpPr>
        <dsp:cNvPr id="0" name=""/>
        <dsp:cNvSpPr/>
      </dsp:nvSpPr>
      <dsp:spPr>
        <a:xfrm>
          <a:off x="0" y="222228"/>
          <a:ext cx="7886700"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模板方法</a:t>
          </a:r>
        </a:p>
      </dsp:txBody>
      <dsp:txXfrm>
        <a:off x="0" y="222228"/>
        <a:ext cx="7886700" cy="633600"/>
      </dsp:txXfrm>
    </dsp:sp>
    <dsp:sp modelId="{4F99D08E-A45F-418D-B8DE-A4B2EAA1939D}">
      <dsp:nvSpPr>
        <dsp:cNvPr id="0" name=""/>
        <dsp:cNvSpPr/>
      </dsp:nvSpPr>
      <dsp:spPr>
        <a:xfrm>
          <a:off x="0" y="855828"/>
          <a:ext cx="7886700"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p>
        <a:p>
          <a:pPr marL="228600" lvl="1" indent="-228600" algn="l" defTabSz="97790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2200" b="1" kern="1200" dirty="0">
              <a:solidFill>
                <a:srgbClr val="FF0000"/>
              </a:solidFill>
              <a:latin typeface="华文楷体" panose="02010600040101010101" pitchFamily="2" charset="-122"/>
              <a:ea typeface="华文楷体" panose="02010600040101010101" pitchFamily="2" charset="-122"/>
            </a:rPr>
            <a:t>继承行为</a:t>
          </a: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2200" b="1" kern="1200" dirty="0">
              <a:solidFill>
                <a:srgbClr val="FF0000"/>
              </a:solidFill>
              <a:latin typeface="华文楷体" panose="02010600040101010101" pitchFamily="2" charset="-122"/>
              <a:ea typeface="华文楷体" panose="02010600040101010101" pitchFamily="2" charset="-122"/>
            </a:rPr>
            <a:t>功能的抽象与归纳</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优点：</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基类高度抽象统一，逻辑简洁明了</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子类之间关联不紧密时易于简单快速实现</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封装性好，实现类内部不会对外暴露</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弊端：</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接口同时负责所有的功能（算法）</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任何算法的修改都导致整个实现类的变化</a:t>
          </a:r>
        </a:p>
      </dsp:txBody>
      <dsp:txXfrm>
        <a:off x="0" y="855828"/>
        <a:ext cx="7886700" cy="4106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1C9D2-9FFF-469F-A863-444014EEFBC5}">
      <dsp:nvSpPr>
        <dsp:cNvPr id="0" name=""/>
        <dsp:cNvSpPr/>
      </dsp:nvSpPr>
      <dsp:spPr>
        <a:xfrm>
          <a:off x="0" y="177633"/>
          <a:ext cx="7886700" cy="662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altLang="en-US" sz="2300" kern="1200" dirty="0">
              <a:latin typeface="微软雅黑" panose="020B0503020204020204" pitchFamily="34" charset="-122"/>
              <a:ea typeface="微软雅黑" panose="020B0503020204020204" pitchFamily="34" charset="-122"/>
            </a:rPr>
            <a:t>策略模式</a:t>
          </a:r>
        </a:p>
      </dsp:txBody>
      <dsp:txXfrm>
        <a:off x="0" y="177633"/>
        <a:ext cx="7886700" cy="662400"/>
      </dsp:txXfrm>
    </dsp:sp>
    <dsp:sp modelId="{8FFECA59-98BF-4565-9CEA-F70A4E2AD30D}">
      <dsp:nvSpPr>
        <dsp:cNvPr id="0" name=""/>
        <dsp:cNvSpPr/>
      </dsp:nvSpPr>
      <dsp:spPr>
        <a:xfrm>
          <a:off x="0" y="840033"/>
          <a:ext cx="7886700" cy="416690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i="0" kern="120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2300" b="1" kern="1200" dirty="0">
              <a:solidFill>
                <a:srgbClr val="FF0000"/>
              </a:solidFill>
              <a:latin typeface="华文楷体" panose="02010600040101010101" pitchFamily="2" charset="-122"/>
              <a:ea typeface="华文楷体" panose="02010600040101010101" pitchFamily="2" charset="-122"/>
            </a:rPr>
            <a:t>组合行为</a:t>
          </a: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2300" b="1" kern="1200" dirty="0">
              <a:solidFill>
                <a:srgbClr val="FF0000"/>
              </a:solidFill>
              <a:latin typeface="华文楷体" panose="02010600040101010101" pitchFamily="2" charset="-122"/>
              <a:ea typeface="华文楷体" panose="02010600040101010101" pitchFamily="2" charset="-122"/>
            </a:rPr>
            <a:t>功能的划分与组合</a:t>
          </a: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优点：</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每个策略只负责一个功能，易于拓展</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算法的修改被限制在单个策略类的变化中，任何算法的修改对整体不造成影响</a:t>
          </a: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弊端：</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在功能较多的情况下结构复杂</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策略组合时对外暴露，封装性相对较差</a:t>
          </a:r>
        </a:p>
      </dsp:txBody>
      <dsp:txXfrm>
        <a:off x="0" y="840033"/>
        <a:ext cx="7886700" cy="41669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在标准</a:t>
            </a:r>
            <a:r>
              <a:rPr lang="en-US" altLang="zh-CN" dirty="0"/>
              <a:t>STL</a:t>
            </a:r>
            <a:r>
              <a:rPr lang="zh-CN" altLang="en-US" dirty="0"/>
              <a:t>实现中 </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的返回类型应该是一个</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对象，如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的形式，但在这里迭代器模式的基类</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是抽象类，无法作为</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a:t>
            </a:r>
            <a:r>
              <a:rPr lang="zh-CN" altLang="en-US" sz="1200" dirty="0">
                <a:solidFill>
                  <a:schemeClr val="tx1"/>
                </a:solidFill>
                <a:latin typeface="Consolas" panose="020B0609020204030204" pitchFamily="49" charset="0"/>
                <a:ea typeface="华文楷体" panose="02010600040101010101" pitchFamily="2" charset="-122"/>
                <a:cs typeface="+mn-cs"/>
              </a:rPr>
              <a:t>的返回类型</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之前的迭代器属于下标式遍历，这里采用了另一种遍历方式，当原理上是类似的</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迭代器还有一个语法糖</a:t>
            </a:r>
            <a:r>
              <a:rPr lang="zh-CN" altLang="en-US" dirty="0"/>
              <a:t>，可以不指明头尾迭代器，和递增表达式，直接用冒号对容器中的值进行遍历。</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重载了</a:t>
            </a:r>
            <a:r>
              <a:rPr lang="en-US" altLang="zh-CN" dirty="0"/>
              <a:t>begin</a:t>
            </a:r>
            <a:r>
              <a:rPr lang="zh-CN" altLang="en-US" dirty="0"/>
              <a:t>、</a:t>
            </a:r>
            <a:r>
              <a:rPr lang="en-US" altLang="zh-CN" dirty="0"/>
              <a:t>end</a:t>
            </a:r>
            <a:r>
              <a:rPr lang="zh-CN" altLang="en-US" dirty="0"/>
              <a:t>函数后，既可以使用该语法</a:t>
            </a:r>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简单枚举存在的问题？当新增一个系统进入后，我们需要对每一个方法进行相应修改，修改的工作量很大。</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从定义上来看，模式方法更加侧重于业务流程相对复杂且稳定，而其中的某些步骤（局部变化）变化相对剧烈的场景。</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而策略模式则是偏重于算法本身（整个算法）就变化相对距离的情形。因此，当使用场景中业务流程相对简单且稳定的情况，使用策略模式和模板方法都是可以得，但是更推荐用模板方法（模板方法更灵活）。</a:t>
            </a:r>
            <a:br>
              <a:rPr lang="zh-CN" altLang="en-US" dirty="0"/>
            </a:br>
            <a:r>
              <a:rPr lang="zh-CN" altLang="en-US" dirty="0"/>
              <a:t>综上：模板方法和策略模式都是解决算法多样性对代码结构冲击的问题。模板方法使用与业务场景相对复杂且稳定的情况，策略模式使用与算法相对多样灵活的场景。当业务相对简单时，策略模式和模板方法几乎等效，但是推荐使用策略模式。</a:t>
            </a:r>
            <a:endParaRPr lang="zh-CN" altLang="en-US" dirty="0"/>
          </a:p>
          <a:p>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coai.cs.tsinghua.edu.cn/hml" TargetMode="External"/><Relationship Id="rId1" Type="http://schemas.openxmlformats.org/officeDocument/2006/relationships/hyperlink" Target="mailto:aihuang@tsinghua.edu.cn"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p:cNvSpPr txBox="1"/>
          <p:nvPr/>
        </p:nvSpPr>
        <p:spPr bwMode="auto">
          <a:xfrm>
            <a:off x="0" y="4509120"/>
            <a:ext cx="9144000" cy="2348880"/>
          </a:xfrm>
          <a:prstGeom prst="rect">
            <a:avLst/>
          </a:prstGeom>
          <a:noFill/>
          <a:ln>
            <a:noFill/>
          </a:ln>
        </p:spPr>
        <p:txBody>
          <a:bodyPr vert="horz" wrap="square" lIns="91440" tIns="45720" rIns="91440" bIns="45720" numCol="1" anchor="t" anchorCtr="0" compatLnSpc="1"/>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200" b="1" dirty="0"/>
              <a:t>黄民烈</a:t>
            </a:r>
            <a:r>
              <a:rPr lang="zh-CN" altLang="en-US" b="1" dirty="0"/>
              <a:t> </a:t>
            </a:r>
            <a:endParaRPr lang="en-US" altLang="zh-CN" b="1" dirty="0"/>
          </a:p>
          <a:p>
            <a:r>
              <a:rPr lang="en-US" altLang="zh-CN" b="1" dirty="0">
                <a:hlinkClick r:id="rId1"/>
              </a:rPr>
              <a:t>aihuang@tsinghua.edu.cn</a:t>
            </a:r>
            <a:endParaRPr lang="en-US" altLang="zh-CN" b="1" dirty="0"/>
          </a:p>
          <a:p>
            <a:r>
              <a:rPr lang="en-US" altLang="zh-CN" sz="2400" b="1" dirty="0">
                <a:hlinkClick r:id="rId2"/>
              </a:rPr>
              <a:t>http://coai.cs.tsinghua.edu.cn/hml</a:t>
            </a:r>
            <a:r>
              <a:rPr lang="zh-CN" altLang="en-US" sz="2400" b="1" dirty="0"/>
              <a:t> </a:t>
            </a:r>
            <a:endParaRPr lang="en-US" altLang="zh-CN" sz="2400" b="1" dirty="0"/>
          </a:p>
          <a:p>
            <a:pPr defTabSz="914400" eaLnBrk="1" hangingPunct="1"/>
            <a:r>
              <a:rPr lang="zh-CN" altLang="en-US" b="1" dirty="0"/>
              <a:t>课程团队：刘知远 姚海龙 黄民烈</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在接口的一个方法中定义算法的骨架</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将一些步骤的实现延迟到子类中</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使得子类可以在不改变算法结构的情况下，重新定义算法中的某些步骤。</a:t>
            </a:r>
            <a:endParaRPr lang="zh-CN" altLang="en-US" b="1" dirty="0">
              <a:solidFill>
                <a:srgbClr val="003366"/>
              </a:solidFill>
            </a:endParaRPr>
          </a:p>
          <a:p>
            <a:endParaRPr lang="zh-CN" altLang="en-US" sz="2000" dirty="0">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1"/>
          <a:stretch>
            <a:fillRect/>
          </a:stretch>
        </p:blipFill>
        <p:spPr>
          <a:xfrm>
            <a:off x="1403648" y="2852936"/>
            <a:ext cx="6552728" cy="36744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91014" y="365126"/>
            <a:ext cx="3024336" cy="483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模板方法</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32" name="内容占位符 2"/>
          <p:cNvSpPr>
            <a:spLocks noGrp="1"/>
          </p:cNvSpPr>
          <p:nvPr>
            <p:ph idx="1"/>
          </p:nvPr>
        </p:nvSpPr>
        <p:spPr>
          <a:xfrm>
            <a:off x="539552" y="1463040"/>
            <a:ext cx="3192615" cy="4918709"/>
          </a:xfrm>
        </p:spPr>
        <p:txBody>
          <a:bodyPr>
            <a:normAutofit lnSpcReduction="10000"/>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还记得我们小学的时候是怎么写作文的吗？</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我们学习一些经典的行文结构，然后在不同的题目下分别组织语言。</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其实不光小学生作文可以这么写，程序设计也可以如此。</a:t>
            </a:r>
            <a:endParaRPr lang="en-US" altLang="zh-CN" sz="2800" b="1" dirty="0">
              <a:solidFill>
                <a:srgbClr val="003366"/>
              </a:solidFill>
            </a:endParaRPr>
          </a:p>
        </p:txBody>
      </p:sp>
      <p:pic>
        <p:nvPicPr>
          <p:cNvPr id="33" name="图片 32"/>
          <p:cNvPicPr>
            <a:picLocks noChangeAspect="1"/>
          </p:cNvPicPr>
          <p:nvPr/>
        </p:nvPicPr>
        <p:blipFill>
          <a:blip r:embed="rId2"/>
          <a:stretch>
            <a:fillRect/>
          </a:stretch>
        </p:blipFill>
        <p:spPr>
          <a:xfrm>
            <a:off x="3870503" y="0"/>
            <a:ext cx="5273497" cy="65049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pitchFamily="34" charset="-122"/>
                    <a:ea typeface="微软雅黑" panose="020B0503020204020204" pitchFamily="34" charset="-122"/>
                  </a:rPr>
                  <a:t>抽象类</a:t>
                </a:r>
                <a:endParaRPr lang="zh-CN" altLang="en-US" dirty="0">
                  <a:latin typeface="微软雅黑" panose="020B0503020204020204" pitchFamily="34" charset="-122"/>
                  <a:ea typeface="微软雅黑" panose="020B0503020204020204" pitchFamily="34" charset="-122"/>
                </a:endParaRP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算法骨架方法（成员函数）</a:t>
                </a:r>
                <a:endParaRPr lang="zh-CN" altLang="en-US" dirty="0">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endParaRPr lang="zh-CN" altLang="en-US" sz="2800" b="1" dirty="0">
              <a:solidFill>
                <a:srgbClr val="003366"/>
              </a:solidFill>
            </a:endParaRP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另一个实现</a:t>
              </a:r>
              <a:r>
                <a:rPr lang="zh-CN" altLang="en-US" dirty="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sp>
          <p:nvSpPr>
            <p:cNvPr id="21" name="TextBox 19"/>
            <p:cNvSpPr txBox="1"/>
            <p:nvPr/>
          </p:nvSpPr>
          <p:spPr>
            <a:xfrm>
              <a:off x="1755304"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17818" y="1124744"/>
            <a:ext cx="8103290" cy="52530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827313" y="1083215"/>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public:</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b="1" dirty="0">
                <a:solidFill>
                  <a:schemeClr val="tx1"/>
                </a:solidFill>
                <a:latin typeface="Consolas" panose="020B0609020204030204" pitchFamily="49" charset="0"/>
                <a:ea typeface="华文楷体" panose="02010600040101010101" pitchFamily="2" charset="-122"/>
                <a:cs typeface="+mn-cs"/>
              </a:rPr>
              <a:t>protected:</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b="1"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MonitorWin32</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539552" y="1156800"/>
            <a:ext cx="8053841" cy="52210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937915" y="1124744"/>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通过具体实现抽象的模板来完成</a:t>
            </a:r>
            <a:r>
              <a:rPr lang="en-US" altLang="zh-CN" sz="1700" dirty="0">
                <a:solidFill>
                  <a:srgbClr val="FF0000"/>
                </a:solidFill>
                <a:latin typeface="Consolas" panose="020B0609020204030204" pitchFamily="49" charset="0"/>
                <a:ea typeface="华文楷体" panose="02010600040101010101" pitchFamily="2" charset="-122"/>
                <a:cs typeface="+mn-cs"/>
              </a:rPr>
              <a:t>Win32</a:t>
            </a:r>
            <a:r>
              <a:rPr lang="zh-CN" altLang="en-US" sz="1700" dirty="0">
                <a:solidFill>
                  <a:srgbClr val="FF0000"/>
                </a:solidFill>
                <a:latin typeface="Consolas" panose="020B0609020204030204" pitchFamily="49" charset="0"/>
                <a:ea typeface="华文楷体" panose="02010600040101010101" pitchFamily="2" charset="-122"/>
                <a:cs typeface="+mn-cs"/>
              </a:rPr>
              <a:t>系统下的监控器实现</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class MonitorWin32::</a:t>
            </a:r>
            <a:r>
              <a:rPr lang="en-US" altLang="zh-CN" sz="1700" dirty="0">
                <a:solidFill>
                  <a:srgbClr val="FF0000"/>
                </a:solidFill>
                <a:latin typeface="Consolas" panose="020B0609020204030204" pitchFamily="49" charset="0"/>
                <a:ea typeface="华文楷体" panose="02010600040101010101" pitchFamily="2" charset="-122"/>
                <a:cs typeface="+mn-cs"/>
              </a:rPr>
              <a:t>public Monitor</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public:</a:t>
            </a:r>
            <a:endParaRPr lang="en-US" altLang="zh-CN" sz="1700" dirty="0">
              <a:solidFill>
                <a:schemeClr val="tx1"/>
              </a:solidFill>
              <a:latin typeface="Consolas" panose="020B0609020204030204" pitchFamily="49" charset="0"/>
              <a:ea typeface="华文楷体" panose="02010600040101010101" pitchFamily="2" charset="-122"/>
              <a:cs typeface="+mn-cs"/>
            </a:endParaRP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getLoad</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rgbClr val="FF0000"/>
              </a:solidFill>
              <a:latin typeface="Consolas" panose="020B0609020204030204" pitchFamily="49" charset="0"/>
              <a:ea typeface="华文楷体" panose="02010600040101010101" pitchFamily="2" charset="-122"/>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getLoad</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load =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getTotalMemory</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456323"/>
            <a:ext cx="7848872"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2000" dirty="0">
                <a:solidFill>
                  <a:schemeClr val="tx1"/>
                </a:solidFill>
                <a:latin typeface="Consolas" panose="020B0609020204030204" pitchFamily="49" charset="0"/>
                <a:ea typeface="华文楷体" panose="02010600040101010101" pitchFamily="2" charset="-122"/>
                <a:cs typeface="+mn-cs"/>
              </a:rPr>
              <a:t> display;</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创建</a:t>
            </a:r>
            <a:r>
              <a:rPr lang="en-US" altLang="zh-CN" sz="2000" dirty="0">
                <a:solidFill>
                  <a:srgbClr val="FF0000"/>
                </a:solidFill>
                <a:latin typeface="Consolas" panose="020B0609020204030204" pitchFamily="49" charset="0"/>
                <a:ea typeface="华文楷体" panose="02010600040101010101" pitchFamily="2" charset="-122"/>
              </a:rPr>
              <a:t>MonitorWin32</a:t>
            </a:r>
            <a:r>
              <a:rPr lang="zh-CN" altLang="en-US" sz="2000" dirty="0">
                <a:solidFill>
                  <a:srgbClr val="FF0000"/>
                </a:solidFill>
                <a:latin typeface="Consolas" panose="020B0609020204030204" pitchFamily="49" charset="0"/>
                <a:ea typeface="华文楷体" panose="02010600040101010101" pitchFamily="2" charset="-122"/>
              </a:rPr>
              <a:t>模式的监控器，并用基类指针来调用方法</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Monitor</a:t>
            </a:r>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monitor = new </a:t>
            </a:r>
            <a:r>
              <a:rPr lang="en-US" altLang="zh-CN" sz="2000" dirty="0">
                <a:solidFill>
                  <a:srgbClr val="FF0000"/>
                </a:solidFill>
                <a:latin typeface="Consolas" panose="020B0609020204030204" pitchFamily="49" charset="0"/>
                <a:ea typeface="华文楷体" panose="02010600040101010101" pitchFamily="2" charset="-122"/>
              </a:rPr>
              <a:t>MonitorWin32</a:t>
            </a:r>
            <a:r>
              <a:rPr lang="en-US" altLang="zh-CN" sz="2000" dirty="0">
                <a:solidFill>
                  <a:schemeClr val="tx1"/>
                </a:solidFill>
                <a:latin typeface="Consolas" panose="020B0609020204030204" pitchFamily="49" charset="0"/>
                <a:ea typeface="华文楷体" panose="02010600040101010101" pitchFamily="2" charset="-122"/>
                <a:cs typeface="+mn-cs"/>
              </a:rPr>
              <a:t>(&amp;display);</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while (running()) {</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monitor-&gt;</a:t>
            </a:r>
            <a:r>
              <a:rPr lang="en-US" altLang="zh-CN" sz="2000" dirty="0" err="1">
                <a:solidFill>
                  <a:schemeClr val="tx1"/>
                </a:solidFill>
                <a:latin typeface="Consolas" panose="020B0609020204030204" pitchFamily="49" charset="0"/>
                <a:ea typeface="华文楷体" panose="02010600040101010101" pitchFamily="2" charset="-122"/>
                <a:cs typeface="+mn-cs"/>
              </a:rPr>
              <a:t>getLoad</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获取负载信息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获取内存大小信息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getUsedMemory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获取内存使用信息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获取网络延迟信息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a:solidFill>
                  <a:schemeClr val="tx1"/>
                </a:solidFill>
                <a:latin typeface="Consolas" panose="020B0609020204030204" pitchFamily="49" charset="0"/>
                <a:ea typeface="华文楷体" panose="02010600040101010101" pitchFamily="2" charset="-122"/>
                <a:cs typeface="+mn-cs"/>
              </a:rPr>
              <a:t>show();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信息输出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sleep(1000);</a:t>
            </a:r>
            <a:endParaRPr lang="en-US" altLang="zh-CN" sz="2000" dirty="0">
              <a:solidFill>
                <a:schemeClr val="tx1"/>
              </a:solidFill>
              <a:latin typeface="Consolas" panose="020B0609020204030204" pitchFamily="49" charset="0"/>
              <a:ea typeface="华文楷体" panose="02010600040101010101" pitchFamily="2" charset="-122"/>
              <a:cs typeface="+mn-cs"/>
            </a:endParaRPr>
          </a:p>
          <a:p>
            <a:pPr lvl="1"/>
            <a:r>
              <a:rPr lang="en-US" altLang="zh-CN" sz="2000" dirty="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cs typeface="+mn-cs"/>
            </a:endParaRPr>
          </a:p>
          <a:p>
            <a:pPr lvl="1"/>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释放</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delete monitor;</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针对接口编程</a:t>
            </a:r>
            <a:endParaRPr lang="zh-CN" altLang="en-US" dirty="0"/>
          </a:p>
        </p:txBody>
      </p:sp>
      <p:sp>
        <p:nvSpPr>
          <p:cNvPr id="3" name="内容占位符 2"/>
          <p:cNvSpPr>
            <a:spLocks noGrp="1"/>
          </p:cNvSpPr>
          <p:nvPr>
            <p:ph idx="1"/>
          </p:nvPr>
        </p:nvSpPr>
        <p:spPr>
          <a:xfrm>
            <a:off x="611560" y="1412776"/>
            <a:ext cx="8047806" cy="4749029"/>
          </a:xfrm>
        </p:spPr>
        <p:txBody>
          <a:bodyPr/>
          <a:lstStyle/>
          <a:p>
            <a:r>
              <a:rPr lang="zh-CN" altLang="en-US" dirty="0"/>
              <a:t>模板方法其实就是一种</a:t>
            </a:r>
            <a:r>
              <a:rPr lang="zh-CN" altLang="en-US" dirty="0">
                <a:solidFill>
                  <a:srgbClr val="FF0000"/>
                </a:solidFill>
              </a:rPr>
              <a:t>针对接口编程</a:t>
            </a:r>
            <a:r>
              <a:rPr lang="zh-CN" altLang="en-US" dirty="0"/>
              <a:t>的设计</a:t>
            </a:r>
            <a:endParaRPr lang="en-US" altLang="zh-CN" dirty="0"/>
          </a:p>
          <a:p>
            <a:r>
              <a:rPr lang="zh-CN" altLang="en-US" dirty="0"/>
              <a:t>通过抽象出“</a:t>
            </a:r>
            <a:r>
              <a:rPr lang="zh-CN" altLang="en-US" b="1" dirty="0">
                <a:solidFill>
                  <a:srgbClr val="FF0000"/>
                </a:solidFill>
              </a:rPr>
              <a:t>抽象概念</a:t>
            </a:r>
            <a:r>
              <a:rPr lang="zh-CN" altLang="en-US" dirty="0"/>
              <a:t>”，设计出描述这个抽象概念的</a:t>
            </a:r>
            <a:r>
              <a:rPr lang="zh-CN" altLang="en-US" b="1" dirty="0">
                <a:solidFill>
                  <a:srgbClr val="FF0000"/>
                </a:solidFill>
              </a:rPr>
              <a:t>抽象类</a:t>
            </a:r>
            <a:r>
              <a:rPr lang="zh-CN" altLang="en-US" dirty="0"/>
              <a:t>，或称为“</a:t>
            </a:r>
            <a:r>
              <a:rPr lang="zh-CN" altLang="en-US" b="1" dirty="0">
                <a:solidFill>
                  <a:srgbClr val="FF0000"/>
                </a:solidFill>
              </a:rPr>
              <a:t>接口类</a:t>
            </a:r>
            <a:r>
              <a:rPr lang="zh-CN" altLang="en-US" dirty="0"/>
              <a:t>”，这个类有一系列的（纯）虚函数，描述了这个类的“接口”</a:t>
            </a:r>
            <a:endParaRPr lang="en-US" altLang="zh-CN" dirty="0"/>
          </a:p>
          <a:p>
            <a:r>
              <a:rPr lang="zh-CN" altLang="en-US" dirty="0"/>
              <a:t>对这个接口类进行继承并实现这些（纯）虚函数，从而形成这个抽象概念的“</a:t>
            </a:r>
            <a:r>
              <a:rPr lang="zh-CN" altLang="en-US" b="1" dirty="0">
                <a:solidFill>
                  <a:srgbClr val="FF0000"/>
                </a:solidFill>
              </a:rPr>
              <a:t>实现类</a:t>
            </a:r>
            <a:r>
              <a:rPr lang="zh-CN" altLang="en-US" dirty="0"/>
              <a:t>”</a:t>
            </a:r>
            <a:r>
              <a:rPr lang="en-US" altLang="zh-CN" dirty="0"/>
              <a:t>——</a:t>
            </a:r>
            <a:r>
              <a:rPr lang="zh-CN" altLang="en-US" dirty="0"/>
              <a:t>实现可以有很多种</a:t>
            </a:r>
            <a:endParaRPr lang="en-US" altLang="zh-CN" dirty="0"/>
          </a:p>
          <a:p>
            <a:r>
              <a:rPr lang="zh-CN" altLang="en-US" dirty="0"/>
              <a:t>在使用这个概念的时候，我们</a:t>
            </a:r>
            <a:r>
              <a:rPr lang="zh-CN" altLang="en-US" b="1" dirty="0">
                <a:solidFill>
                  <a:srgbClr val="FF0000"/>
                </a:solidFill>
              </a:rPr>
              <a:t>使用接口类</a:t>
            </a:r>
            <a:r>
              <a:rPr lang="zh-CN" altLang="en-US" dirty="0"/>
              <a:t>来引用这个概念，而不直接使用实现类，从而避免实现类的改变造成整个程序的大规模变化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endParaRPr lang="zh-CN" altLang="en-US" dirty="0"/>
          </a:p>
        </p:txBody>
      </p:sp>
      <p:sp>
        <p:nvSpPr>
          <p:cNvPr id="3" name="内容占位符 2"/>
          <p:cNvSpPr>
            <a:spLocks noGrp="1"/>
          </p:cNvSpPr>
          <p:nvPr>
            <p:ph idx="1"/>
          </p:nvPr>
        </p:nvSpPr>
        <p:spPr>
          <a:xfrm>
            <a:off x="628650" y="1575277"/>
            <a:ext cx="7886700" cy="4950067"/>
          </a:xfrm>
        </p:spPr>
        <p:txBody>
          <a:bodyPr>
            <a:normAutofit fontScale="925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模板方法很好的体现了开放封闭原则</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anose="05000000000000000000" pitchFamily="2" charset="2"/>
              <a:buChar char="§"/>
            </a:pPr>
            <a:r>
              <a:rPr lang="zh-CN" altLang="en-US" sz="3000" dirty="0"/>
              <a:t>对扩展开放，有新需求或变化时，可以方便地现有代码进行扩展，而无需整体变动</a:t>
            </a:r>
            <a:endParaRPr lang="zh-CN" altLang="en-US" sz="3000" dirty="0"/>
          </a:p>
          <a:p>
            <a:pPr lvl="1">
              <a:lnSpc>
                <a:spcPct val="110000"/>
              </a:lnSpc>
              <a:buSzPct val="75000"/>
              <a:buFont typeface="Wingdings" panose="05000000000000000000" pitchFamily="2" charset="2"/>
              <a:buChar char="§"/>
            </a:pPr>
            <a:r>
              <a:rPr lang="zh-CN" altLang="en-US" sz="3000" dirty="0"/>
              <a:t>对修改封闭，新的扩展类一旦设计完成，可以独立完成其工作，同样不需要整体变动</a:t>
            </a:r>
            <a:endParaRPr lang="en-US" altLang="zh-CN" sz="30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anose="05000000000000000000" pitchFamily="2" charset="2"/>
              <a:buChar char="§"/>
            </a:pPr>
            <a:r>
              <a:rPr lang="zh-CN" altLang="en-US" sz="3000" dirty="0"/>
              <a:t>抽象结构是简单与稳定的</a:t>
            </a:r>
            <a:endParaRPr lang="en-US" altLang="zh-CN" sz="3000" dirty="0"/>
          </a:p>
          <a:p>
            <a:pPr lvl="1">
              <a:lnSpc>
                <a:spcPct val="110000"/>
              </a:lnSpc>
              <a:buSzPct val="75000"/>
              <a:buFont typeface="Wingdings" panose="05000000000000000000" pitchFamily="2" charset="2"/>
              <a:buChar char="§"/>
            </a:pPr>
            <a:r>
              <a:rPr lang="zh-CN" altLang="en-US" sz="3000" dirty="0"/>
              <a:t>具体实现是复杂与多变的</a:t>
            </a:r>
            <a:endParaRPr lang="en-US" altLang="zh-CN" sz="30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7" name="内容占位符 2"/>
          <p:cNvSpPr txBox="1"/>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在日常的开发任务中，采用精心设计的程序架构可以极大方便日常的变动与修改，从而降低维护的代价</a:t>
            </a:r>
            <a:endParaRPr lang="zh-CN" altLang="en-US" dirty="0"/>
          </a:p>
          <a:p>
            <a:r>
              <a:rPr lang="zh-CN" altLang="en-US" dirty="0"/>
              <a:t>设计模式（</a:t>
            </a:r>
            <a:r>
              <a:rPr lang="en-US" altLang="zh-CN" dirty="0"/>
              <a:t>Design Pattern</a:t>
            </a:r>
            <a:r>
              <a:rPr lang="zh-CN" altLang="en-US" dirty="0"/>
              <a:t>）则是在长时间的实践之中，开发人员总结出的</a:t>
            </a:r>
            <a:r>
              <a:rPr lang="zh-CN" altLang="en-US" dirty="0">
                <a:solidFill>
                  <a:srgbClr val="FF0000"/>
                </a:solidFill>
              </a:rPr>
              <a:t>优秀架构与解决方案</a:t>
            </a:r>
            <a:r>
              <a:rPr lang="zh-CN" altLang="en-US" dirty="0"/>
              <a:t>。经典的设计模式，都是经过相当长的一段时间的试验和错误总结而成的</a:t>
            </a:r>
            <a:endParaRPr lang="zh-CN" altLang="en-US" dirty="0"/>
          </a:p>
          <a:p>
            <a:r>
              <a:rPr lang="zh-CN" altLang="en-US" dirty="0"/>
              <a:t>学习设计模式将有助于</a:t>
            </a:r>
            <a:r>
              <a:rPr lang="zh-CN" altLang="en-US" dirty="0">
                <a:solidFill>
                  <a:srgbClr val="FF0000"/>
                </a:solidFill>
              </a:rPr>
              <a:t>经验不足的开发人员</a:t>
            </a:r>
            <a:r>
              <a:rPr lang="zh-CN" altLang="en-US" dirty="0"/>
              <a:t>在实际开发中，灵活地运用面向对象特性，并能够</a:t>
            </a:r>
            <a:r>
              <a:rPr lang="zh-CN" altLang="en-US" dirty="0">
                <a:solidFill>
                  <a:srgbClr val="FF0000"/>
                </a:solidFill>
              </a:rPr>
              <a:t>快速</a:t>
            </a:r>
            <a:r>
              <a:rPr lang="zh-CN" altLang="en-US" dirty="0"/>
              <a:t>构建不同场景下的程序框架，写出优质代码</a:t>
            </a:r>
            <a:endParaRPr lang="en-US" altLang="zh-CN"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需求变化</a:t>
            </a:r>
            <a:endParaRPr lang="zh-CN" altLang="en-US" dirty="0"/>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err="1"/>
              <a:t>getLoad</a:t>
            </a:r>
            <a:r>
              <a:rPr lang="en-US" altLang="zh-CN" sz="2800" dirty="0"/>
              <a:t>()</a:t>
            </a:r>
            <a:r>
              <a:rPr lang="zh-CN" altLang="en-US" sz="2800" dirty="0"/>
              <a:t>，</a:t>
            </a:r>
            <a:r>
              <a:rPr lang="en-US" altLang="zh-CN" sz="2800" dirty="0" err="1"/>
              <a:t>getNetworkLatency</a:t>
            </a:r>
            <a:r>
              <a:rPr lang="en-US" altLang="zh-CN" sz="2800" dirty="0"/>
              <a:t>()</a:t>
            </a:r>
            <a:r>
              <a:rPr lang="zh-CN" altLang="en-US" sz="2800" dirty="0"/>
              <a:t>，</a:t>
            </a:r>
            <a:r>
              <a:rPr lang="en-US" altLang="zh-CN" sz="2800" dirty="0" err="1"/>
              <a:t>getTotalMemory</a:t>
            </a:r>
            <a:r>
              <a:rPr lang="en-US" altLang="zh-CN" sz="2800" dirty="0"/>
              <a:t>()</a:t>
            </a:r>
            <a:r>
              <a:rPr lang="zh-CN" altLang="en-US" sz="2800" dirty="0"/>
              <a:t>，</a:t>
            </a:r>
            <a:r>
              <a:rPr lang="en-US" altLang="zh-CN" sz="2800" dirty="0" err="1"/>
              <a:t>getUsedMemory</a:t>
            </a:r>
            <a:r>
              <a:rPr lang="en-US" altLang="zh-CN" sz="2800" dirty="0"/>
              <a:t>()</a:t>
            </a:r>
            <a:r>
              <a:rPr lang="zh-CN" altLang="en-US" sz="2800" b="1" dirty="0">
                <a:solidFill>
                  <a:srgbClr val="003366"/>
                </a:solidFill>
                <a:latin typeface="Lucida Console" panose="020B0609040504020204" pitchFamily="49" charset="0"/>
              </a:rPr>
              <a:t>这几个函数接口的实现方法互相独立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anose="05000000000000000000" pitchFamily="2" charset="2"/>
              <a:buChar char="§"/>
            </a:pPr>
            <a:r>
              <a:rPr lang="en-US" altLang="zh-CN" sz="2400" dirty="0" err="1"/>
              <a:t>getLoad</a:t>
            </a:r>
            <a:r>
              <a:rPr lang="en-US" altLang="zh-CN" sz="2400" dirty="0"/>
              <a:t>()</a:t>
            </a:r>
            <a:r>
              <a:rPr lang="zh-CN" altLang="en-US" sz="2400" dirty="0"/>
              <a:t>有 </a:t>
            </a:r>
            <a:r>
              <a:rPr lang="en-US" altLang="zh-CN" sz="2400" b="1" dirty="0">
                <a:solidFill>
                  <a:srgbClr val="FF0000"/>
                </a:solidFill>
              </a:rPr>
              <a:t>n</a:t>
            </a:r>
            <a:r>
              <a:rPr lang="en-US" altLang="zh-CN" sz="2400" dirty="0"/>
              <a:t>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getNetworkLatency</a:t>
            </a:r>
            <a:r>
              <a:rPr lang="en-US" altLang="zh-CN" sz="2400" dirty="0"/>
              <a:t>()</a:t>
            </a:r>
            <a:r>
              <a:rPr lang="zh-CN" altLang="en-US" sz="2400" dirty="0"/>
              <a:t>有 </a:t>
            </a:r>
            <a:r>
              <a:rPr lang="en-US" altLang="zh-CN" sz="2400" b="1" dirty="0">
                <a:solidFill>
                  <a:srgbClr val="FF0000"/>
                </a:solidFill>
              </a:rPr>
              <a:t>m</a:t>
            </a:r>
            <a:r>
              <a:rPr lang="en-US" altLang="zh-CN" sz="2400" dirty="0"/>
              <a:t>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b="1" dirty="0">
                <a:solidFill>
                  <a:srgbClr val="FF0000"/>
                </a:solidFill>
              </a:rPr>
              <a:t>k</a:t>
            </a:r>
            <a:r>
              <a:rPr lang="en-US" altLang="zh-CN" sz="2400" dirty="0"/>
              <a:t> </a:t>
            </a:r>
            <a:r>
              <a:rPr lang="zh-CN" altLang="en-US" sz="2400" dirty="0"/>
              <a:t>种实现</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使用模板方法，我们将需要实现 </a:t>
            </a:r>
            <a:r>
              <a:rPr lang="en-US" altLang="zh-CN" sz="2800" b="1" dirty="0">
                <a:solidFill>
                  <a:srgbClr val="FF0000"/>
                </a:solidFill>
                <a:latin typeface="Lucida Console" panose="020B0609040504020204" pitchFamily="49" charset="0"/>
              </a:rPr>
              <a:t>n*m*k </a:t>
            </a:r>
            <a:r>
              <a:rPr lang="zh-CN" altLang="en-US" sz="2800" b="1" dirty="0">
                <a:solidFill>
                  <a:srgbClr val="003366"/>
                </a:solidFill>
                <a:latin typeface="Lucida Console" panose="020B0609040504020204" pitchFamily="49" charset="0"/>
              </a:rPr>
              <a:t>个子类</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这样充斥大量冗余的实现方式是不可取的</a:t>
            </a:r>
            <a:endParaRPr lang="zh-CN" altLang="en-US" sz="2800" b="1" dirty="0">
              <a:solidFill>
                <a:srgbClr val="003366"/>
              </a:solidFill>
              <a:latin typeface="Lucida Console" panose="020B0609040504020204" pitchFamily="49" charset="0"/>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策略模式</a:t>
            </a:r>
            <a:b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Strategy</a:t>
            </a:r>
            <a:endPar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fld>
            <a:endParaRPr lang="en-US" altLang="zh-CN" sz="1400">
              <a:solidFill>
                <a:schemeClr val="hlink"/>
              </a:solidFill>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endParaRPr lang="zh-CN" altLang="en-US" dirty="0"/>
          </a:p>
        </p:txBody>
      </p:sp>
      <p:sp>
        <p:nvSpPr>
          <p:cNvPr id="3" name="内容占位符 2"/>
          <p:cNvSpPr>
            <a:spLocks noGrp="1"/>
          </p:cNvSpPr>
          <p:nvPr>
            <p:ph idx="1"/>
          </p:nvPr>
        </p:nvSpPr>
        <p:spPr/>
        <p:txBody>
          <a:bodyPr/>
          <a:lstStyle/>
          <a:p>
            <a:r>
              <a:rPr lang="zh-CN" altLang="en-US" dirty="0"/>
              <a:t>定义一系列算法并加以封装，使得这些算法可以互相替换</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323528" y="2780928"/>
            <a:ext cx="8461546" cy="331236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具体化到我们的问题</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83568" y="1140097"/>
            <a:ext cx="7631174" cy="5580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LoadStrategy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84000" y="1141200"/>
            <a:ext cx="7631174" cy="5580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268760"/>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float </a:t>
            </a:r>
            <a:r>
              <a:rPr lang="en-US" altLang="zh-CN" sz="1600" dirty="0" err="1">
                <a:solidFill>
                  <a:srgbClr val="FF0000"/>
                </a:solidFill>
                <a:latin typeface="Consolas" panose="020B0609020204030204" pitchFamily="49" charset="0"/>
                <a:ea typeface="华文楷体" panose="02010600040101010101" pitchFamily="2" charset="-122"/>
                <a:cs typeface="+mn-cs"/>
              </a:rPr>
              <a:t>getLoad</a:t>
            </a:r>
            <a:r>
              <a:rPr lang="en-US" altLang="zh-CN" sz="1600" dirty="0">
                <a:solidFill>
                  <a:srgbClr val="FF0000"/>
                </a:solidFill>
                <a:latin typeface="Consolas" panose="020B0609020204030204" pitchFamily="49" charset="0"/>
                <a:ea typeface="华文楷体" panose="02010600040101010101" pitchFamily="2" charset="-122"/>
                <a:cs typeface="+mn-cs"/>
              </a:rPr>
              <a:t>() = 0;</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LoadStrategyImpl1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获取负载数值</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load;</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LoadStrategyImpl2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public:</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float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获取负载数值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endParaRPr lang="en-US" altLang="zh-CN" sz="1600" dirty="0">
              <a:latin typeface="Consolas" panose="020B0609020204030204" pitchFamily="49" charset="0"/>
              <a:ea typeface="华文楷体" panose="02010600040101010101" pitchFamily="2" charset="-122"/>
            </a:endParaRPr>
          </a:p>
          <a:p>
            <a:pPr lvl="2"/>
            <a:r>
              <a:rPr lang="en-US" altLang="zh-CN" sz="1600" dirty="0">
                <a:latin typeface="Consolas" panose="020B0609020204030204" pitchFamily="49" charset="0"/>
                <a:ea typeface="华文楷体" panose="02010600040101010101" pitchFamily="2" charset="-122"/>
              </a:rPr>
              <a:t>return load;</a:t>
            </a:r>
            <a:endParaRPr lang="en-US" altLang="zh-CN" sz="1600" dirty="0">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MemoryStrategy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84000" y="1141200"/>
            <a:ext cx="7631174" cy="5580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getTotal</a:t>
            </a:r>
            <a:r>
              <a:rPr lang="en-US" altLang="zh-CN" sz="1600" dirty="0">
                <a:solidFill>
                  <a:srgbClr val="FF0000"/>
                </a:solidFill>
                <a:latin typeface="Consolas" panose="020B0609020204030204" pitchFamily="49" charset="0"/>
                <a:ea typeface="华文楷体" panose="02010600040101010101" pitchFamily="2" charset="-122"/>
                <a:cs typeface="+mn-cs"/>
              </a:rPr>
              <a:t>() = 0;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getUsed</a:t>
            </a:r>
            <a:r>
              <a:rPr lang="en-US" altLang="zh-CN" sz="1600" dirty="0">
                <a:solidFill>
                  <a:srgbClr val="FF0000"/>
                </a:solidFill>
                <a:latin typeface="Consolas" panose="020B0609020204030204" pitchFamily="49" charset="0"/>
                <a:ea typeface="华文楷体" panose="02010600040101010101" pitchFamily="2" charset="-122"/>
                <a:cs typeface="+mn-cs"/>
              </a:rPr>
              <a:t>() = 0;</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MemoryStrategyImpl1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获取内存信息</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endParaRPr lang="en-US" altLang="zh-CN" sz="1600" dirty="0">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total;</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cs typeface="+mn-cs"/>
              </a:rPr>
              <a:t>long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获取已用内存数值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endParaRPr lang="en-US" altLang="zh-CN" sz="1600" dirty="0">
              <a:latin typeface="Consolas" panose="020B0609020204030204" pitchFamily="49" charset="0"/>
              <a:ea typeface="华文楷体" panose="02010600040101010101" pitchFamily="2" charset="-122"/>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used;</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MemoryStrategyImpl2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84000" y="1141200"/>
            <a:ext cx="7631174" cy="5580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Monitor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监控器类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监控器就是各个策略类的组合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Monitor(</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MemoryStrategy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memStrategy</a:t>
            </a:r>
            <a:r>
              <a:rPr lang="en-US" altLang="zh-CN" sz="1600" dirty="0">
                <a:solidFill>
                  <a:srgbClr val="FF0000"/>
                </a:solidFill>
                <a:latin typeface="Consolas" panose="020B0609020204030204" pitchFamily="49" charset="0"/>
                <a:ea typeface="华文楷体" panose="02010600040101010101" pitchFamily="2" charset="-122"/>
                <a:cs typeface="+mn-cs"/>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Display *display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private:</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获取各类不同信息的策略类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err="1">
                <a:latin typeface="Consolas" panose="020B0609020204030204" pitchFamily="49" charset="0"/>
                <a:ea typeface="华文楷体" panose="02010600040101010101" pitchFamily="2" charset="-122"/>
              </a:rPr>
              <a:t>LoadStrategy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m_loadStrategy</a:t>
            </a:r>
            <a:r>
              <a:rPr lang="en-US" altLang="zh-CN" sz="1600" dirty="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err="1">
                <a:latin typeface="Consolas" panose="020B0609020204030204" pitchFamily="49" charset="0"/>
                <a:ea typeface="华文楷体" panose="02010600040101010101" pitchFamily="2" charset="-122"/>
              </a:rPr>
              <a:t>MemoryStrategy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m_memStrategy</a:t>
            </a:r>
            <a:r>
              <a:rPr lang="en-US" altLang="zh-CN" sz="1600" dirty="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err="1">
                <a:latin typeface="Consolas" panose="020B0609020204030204" pitchFamily="49" charset="0"/>
                <a:ea typeface="华文楷体" panose="02010600040101010101" pitchFamily="2" charset="-122"/>
              </a:rPr>
              <a:t>LatencyStrategy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m_latencyStrategy</a:t>
            </a:r>
            <a:r>
              <a:rPr lang="en-US" altLang="zh-CN" sz="1600" dirty="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用以存储信息的成员变量</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float load, latency;</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Display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23528" y="1196752"/>
            <a:ext cx="8424936" cy="5661248"/>
          </a:xfrm>
        </p:spPr>
        <p:txBody>
          <a:bodyPr/>
          <a:lstStyle/>
          <a:p>
            <a:r>
              <a:rPr lang="en-US" altLang="zh-CN" dirty="0"/>
              <a:t>《Design Patterns - Elements of Reusable Object-Oriented Software》</a:t>
            </a:r>
            <a:r>
              <a:rPr lang="zh-CN" altLang="en-US" dirty="0"/>
              <a:t>首次提到了软件开发中设计模式的概念</a:t>
            </a:r>
            <a:endParaRPr lang="en-US" altLang="zh-CN" dirty="0"/>
          </a:p>
          <a:p>
            <a:pPr lvl="2">
              <a:lnSpc>
                <a:spcPct val="100000"/>
              </a:lnSpc>
              <a:buSzPct val="75000"/>
              <a:buFont typeface="Wingdings" panose="05000000000000000000" pitchFamily="2" charset="2"/>
              <a:buChar char="§"/>
            </a:pPr>
            <a:r>
              <a:rPr lang="zh-CN" altLang="en-US" sz="2400" dirty="0"/>
              <a:t>遵循</a:t>
            </a:r>
            <a:r>
              <a:rPr lang="zh-CN" altLang="en-US" sz="2400" dirty="0">
                <a:solidFill>
                  <a:srgbClr val="FF0000"/>
                </a:solidFill>
              </a:rPr>
              <a:t>面向对象</a:t>
            </a:r>
            <a:r>
              <a:rPr lang="zh-CN" altLang="en-US" sz="2400" dirty="0"/>
              <a:t>设计原则</a:t>
            </a:r>
            <a:endParaRPr lang="en-US" altLang="zh-CN" sz="2400" dirty="0"/>
          </a:p>
          <a:p>
            <a:pPr lvl="2">
              <a:lnSpc>
                <a:spcPct val="100000"/>
              </a:lnSpc>
              <a:buSzPct val="75000"/>
              <a:buFont typeface="Wingdings" panose="05000000000000000000" pitchFamily="2" charset="2"/>
              <a:buChar char="§"/>
            </a:pPr>
            <a:r>
              <a:rPr lang="zh-CN" altLang="en-US" sz="2400" dirty="0"/>
              <a:t>对接口编程而不是对实现编程（即</a:t>
            </a:r>
            <a:r>
              <a:rPr lang="zh-CN" altLang="en-US" sz="2400" dirty="0">
                <a:solidFill>
                  <a:srgbClr val="FF0000"/>
                </a:solidFill>
              </a:rPr>
              <a:t>提高代码复用</a:t>
            </a:r>
            <a:r>
              <a:rPr lang="zh-CN" altLang="en-US" sz="2400" dirty="0"/>
              <a:t>，抽象通用接口）</a:t>
            </a:r>
            <a:endParaRPr lang="en-US" altLang="zh-CN" sz="2400" dirty="0"/>
          </a:p>
          <a:p>
            <a:pPr lvl="2">
              <a:lnSpc>
                <a:spcPct val="100000"/>
              </a:lnSpc>
              <a:buSzPct val="75000"/>
              <a:buFont typeface="Wingdings" panose="05000000000000000000" pitchFamily="2" charset="2"/>
              <a:buChar char="§"/>
            </a:pPr>
            <a:r>
              <a:rPr lang="zh-CN" altLang="en-US" sz="2400" dirty="0"/>
              <a:t>优先使用对象组合而不是继承（即</a:t>
            </a:r>
            <a:r>
              <a:rPr lang="zh-CN" altLang="en-US" sz="2400" dirty="0">
                <a:solidFill>
                  <a:srgbClr val="FF0000"/>
                </a:solidFill>
              </a:rPr>
              <a:t>降低模型复杂程度</a:t>
            </a:r>
            <a:r>
              <a:rPr lang="zh-CN" altLang="en-US" sz="2400" dirty="0"/>
              <a:t>，对功能尽可能划分）</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设计模式也被划分为三大类</a:t>
            </a:r>
            <a:endParaRPr lang="en-US" altLang="zh-CN" sz="2400" dirty="0"/>
          </a:p>
          <a:p>
            <a:pPr lvl="2">
              <a:lnSpc>
                <a:spcPct val="100000"/>
              </a:lnSpc>
              <a:buSzPct val="75000"/>
              <a:buFont typeface="Wingdings" panose="05000000000000000000" pitchFamily="2" charset="2"/>
              <a:buChar char="§"/>
            </a:pPr>
            <a:r>
              <a:rPr lang="zh-CN" altLang="en-US" sz="2400" dirty="0"/>
              <a:t>行为型模式（</a:t>
            </a:r>
            <a:r>
              <a:rPr lang="en-US" altLang="zh-CN" sz="2400" dirty="0"/>
              <a:t>Behavioral Patterns</a:t>
            </a:r>
            <a:r>
              <a:rPr lang="zh-CN" altLang="en-US" sz="2400" dirty="0"/>
              <a:t>）</a:t>
            </a:r>
            <a:endParaRPr lang="en-US" altLang="zh-CN" sz="2400" dirty="0"/>
          </a:p>
          <a:p>
            <a:pPr lvl="2">
              <a:lnSpc>
                <a:spcPct val="100000"/>
              </a:lnSpc>
              <a:buSzPct val="75000"/>
              <a:buFont typeface="Wingdings" panose="05000000000000000000" pitchFamily="2" charset="2"/>
              <a:buChar char="§"/>
            </a:pPr>
            <a:r>
              <a:rPr lang="zh-CN" altLang="en-US" sz="2400" dirty="0"/>
              <a:t>结构型模式（</a:t>
            </a:r>
            <a:r>
              <a:rPr lang="en-US" altLang="zh-CN" sz="2400" dirty="0"/>
              <a:t>Structural Patterns</a:t>
            </a:r>
            <a:r>
              <a:rPr lang="zh-CN" altLang="en-US" sz="2400" dirty="0"/>
              <a:t>）</a:t>
            </a:r>
            <a:endParaRPr lang="en-US" altLang="zh-CN" sz="2400" dirty="0"/>
          </a:p>
          <a:p>
            <a:pPr lvl="2">
              <a:lnSpc>
                <a:spcPct val="100000"/>
              </a:lnSpc>
              <a:buSzPct val="75000"/>
              <a:buFont typeface="Wingdings" panose="05000000000000000000" pitchFamily="2" charset="2"/>
              <a:buChar char="§"/>
            </a:pPr>
            <a:r>
              <a:rPr lang="zh-CN" altLang="en-US" sz="2400" dirty="0"/>
              <a:t>创建型模式（</a:t>
            </a:r>
            <a:r>
              <a:rPr lang="en-US" altLang="zh-CN" sz="2400" dirty="0"/>
              <a:t>Creational Patterns</a:t>
            </a:r>
            <a:r>
              <a:rPr lang="zh-CN" altLang="en-US" sz="2400" dirty="0"/>
              <a:t>）</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6" name="TextBox 5"/>
          <p:cNvSpPr txBox="1"/>
          <p:nvPr/>
        </p:nvSpPr>
        <p:spPr>
          <a:xfrm>
            <a:off x="2106925" y="6395207"/>
            <a:ext cx="4031873" cy="400110"/>
          </a:xfrm>
          <a:prstGeom prst="rect">
            <a:avLst/>
          </a:prstGeom>
          <a:noFill/>
        </p:spPr>
        <p:txBody>
          <a:bodyPr wrap="none" rtlCol="0">
            <a:spAutoFit/>
          </a:bodyPr>
          <a:lstStyle/>
          <a:p>
            <a:r>
              <a:rPr lang="zh-CN" altLang="en-US" sz="2000" dirty="0">
                <a:latin typeface="Consolas" panose="020B0609020204030204" pitchFamily="49" charset="0"/>
                <a:ea typeface="华文楷体" panose="02010600040101010101" pitchFamily="2" charset="-122"/>
              </a:rPr>
              <a:t>注：本学期课程不涉及创建型模式</a:t>
            </a:r>
            <a:endParaRPr lang="en-US" altLang="zh-CN" sz="2000" dirty="0">
              <a:latin typeface="Consolas" panose="020B0609020204030204" pitchFamily="49" charset="0"/>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340768"/>
            <a:ext cx="7848872" cy="477053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构造函数初始化所有的策略和参数</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Monitor::Monitor(</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Display *display)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m_loadStrategy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loadStrategy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(display),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load(0.0), latency(0.0),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totalMemory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err="1">
                <a:solidFill>
                  <a:schemeClr val="tx1"/>
                </a:solidFill>
                <a:latin typeface="Consolas" panose="020B0609020204030204" pitchFamily="49" charset="0"/>
                <a:ea typeface="华文楷体" panose="02010600040101010101" pitchFamily="2" charset="-122"/>
              </a:rPr>
              <a:t>usedMemory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统一的输出接口输出不同策略类获得的系统信息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Monitor::show()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 -&gt; show(	load,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latency);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84000" y="1141200"/>
            <a:ext cx="7631174" cy="5580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587564"/>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统一的接口来获取负载</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load = </a:t>
            </a:r>
            <a:r>
              <a:rPr lang="en-US" altLang="zh-CN" sz="1600" dirty="0" err="1">
                <a:solidFill>
                  <a:schemeClr val="tx1"/>
                </a:solidFill>
                <a:latin typeface="Consolas" panose="020B0609020204030204" pitchFamily="49" charset="0"/>
                <a:ea typeface="华文楷体" panose="02010600040101010101" pitchFamily="2" charset="-122"/>
                <a:cs typeface="+mn-cs"/>
              </a:rPr>
              <a:t>m_loadStrategy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统一的接口来获取总内存</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统一的接口来获取已用内存</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统一的接口来获取网络延迟信息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latency =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getLatency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为每个策略的选择具体的实现算法，并创建监控器类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GangliaLoadStrategy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PingLatencyStrategy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600" dirty="0">
                <a:solidFill>
                  <a:schemeClr val="tx1"/>
                </a:solidFill>
                <a:latin typeface="Consolas" panose="020B0609020204030204" pitchFamily="49" charset="0"/>
                <a:ea typeface="华文楷体" panose="02010600040101010101" pitchFamily="2" charset="-122"/>
                <a:cs typeface="+mn-cs"/>
              </a:rPr>
              <a:t>      display;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具体构建过程是将每个策略的具体算法类传入构造函数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 monitor(	&amp;</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&amp;</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4"/>
            <a:r>
              <a:rPr lang="en-US" altLang="zh-CN" sz="1600" dirty="0">
                <a:solidFill>
                  <a:schemeClr val="tx1"/>
                </a:solidFill>
                <a:latin typeface="Consolas" panose="020B0609020204030204" pitchFamily="49" charset="0"/>
                <a:ea typeface="华文楷体" panose="02010600040101010101" pitchFamily="2" charset="-122"/>
              </a:rPr>
              <a:t>	&amp;</a:t>
            </a:r>
            <a:r>
              <a:rPr lang="en-US" altLang="zh-CN" sz="1600" dirty="0" err="1">
                <a:solidFill>
                  <a:schemeClr val="tx1"/>
                </a:solidFill>
                <a:latin typeface="Consolas" panose="020B0609020204030204" pitchFamily="49" charset="0"/>
                <a:ea typeface="华文楷体" panose="02010600040101010101" pitchFamily="2" charset="-122"/>
              </a:rPr>
              <a:t>latencyStrategy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&amp;display);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统一的接口获取系统信息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统一的接口输出系统信息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monitor.show</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6" name="椭圆 5"/>
          <p:cNvSpPr/>
          <p:nvPr/>
        </p:nvSpPr>
        <p:spPr>
          <a:xfrm>
            <a:off x="2411760" y="2924944"/>
            <a:ext cx="2808312" cy="1178994"/>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调用过程</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Shape 464"/>
          <p:cNvSpPr/>
          <p:nvPr/>
        </p:nvSpPr>
        <p:spPr>
          <a:xfrm>
            <a:off x="1782707" y="2556574"/>
            <a:ext cx="5397682" cy="784830"/>
          </a:xfrm>
          <a:prstGeom prst="rect">
            <a:avLst/>
          </a:prstGeom>
          <a:ln>
            <a:solidFill>
              <a:srgbClr val="FF0066"/>
            </a:solidFill>
            <a:round/>
          </a:ln>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anose="02070309020205020404" pitchFamily="49" charset="0"/>
              </a:rPr>
              <a:t>统一的策略调用接口</a:t>
            </a:r>
            <a:endParaRPr lang="zh-CN" altLang="en-US" sz="3200" b="1" dirty="0">
              <a:solidFill>
                <a:srgbClr val="FF0000"/>
              </a:solidFill>
              <a:latin typeface="Consolas" panose="020B0609020204030204" pitchFamily="49" charset="0"/>
              <a:ea typeface="华文楷体" panose="0201060004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现在的类数量</a:t>
            </a:r>
            <a:endParaRPr lang="zh-CN" altLang="en-US" dirty="0"/>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anose="05000000000000000000" pitchFamily="2" charset="2"/>
              <a:buChar char="§"/>
            </a:pPr>
            <a:r>
              <a:rPr lang="en-US" altLang="zh-CN" sz="2400" dirty="0" err="1"/>
              <a:t>getLoad</a:t>
            </a:r>
            <a:r>
              <a:rPr lang="en-US" altLang="zh-CN" sz="2400" dirty="0"/>
              <a:t>()</a:t>
            </a:r>
            <a:r>
              <a:rPr lang="zh-CN" altLang="en-US" sz="2400" dirty="0"/>
              <a:t>有 </a:t>
            </a:r>
            <a:r>
              <a:rPr lang="en-US" altLang="zh-CN" sz="2400" dirty="0"/>
              <a:t>n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getNetworkLatency</a:t>
            </a:r>
            <a:r>
              <a:rPr lang="en-US" altLang="zh-CN" sz="2400" dirty="0"/>
              <a:t>()</a:t>
            </a:r>
            <a:r>
              <a:rPr lang="zh-CN" altLang="en-US" sz="2400" dirty="0"/>
              <a:t>有 </a:t>
            </a:r>
            <a:r>
              <a:rPr lang="en-US" altLang="zh-CN" sz="2400" dirty="0"/>
              <a:t>m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dirty="0"/>
              <a:t>k </a:t>
            </a:r>
            <a:r>
              <a:rPr lang="zh-CN" altLang="en-US" sz="2400" dirty="0"/>
              <a:t>种实现</a:t>
            </a:r>
            <a:endParaRPr lang="en-US" altLang="zh-CN" sz="2400" dirty="0"/>
          </a:p>
          <a:p>
            <a:r>
              <a:rPr lang="zh-CN" altLang="en-US" dirty="0"/>
              <a:t>我们需要实现</a:t>
            </a:r>
            <a:endParaRPr lang="en-US" altLang="zh-CN" dirty="0"/>
          </a:p>
          <a:p>
            <a:pPr lvl="2">
              <a:buSzPct val="75000"/>
              <a:buFont typeface="Wingdings" panose="05000000000000000000" pitchFamily="2" charset="2"/>
              <a:buChar char="§"/>
            </a:pPr>
            <a:r>
              <a:rPr lang="en-US" altLang="zh-CN" sz="2400" dirty="0"/>
              <a:t>1</a:t>
            </a:r>
            <a:r>
              <a:rPr lang="zh-CN" altLang="en-US" sz="2400" dirty="0"/>
              <a:t>个</a:t>
            </a:r>
            <a:r>
              <a:rPr lang="en-US" altLang="zh-CN" sz="2400" dirty="0"/>
              <a:t>Monitor</a:t>
            </a:r>
            <a:r>
              <a:rPr lang="zh-CN" altLang="en-US" sz="2400" dirty="0"/>
              <a:t>类</a:t>
            </a:r>
            <a:endParaRPr lang="en-US" altLang="zh-CN" sz="2400" dirty="0"/>
          </a:p>
          <a:p>
            <a:pPr lvl="2">
              <a:buSzPct val="75000"/>
              <a:buFont typeface="Wingdings" panose="05000000000000000000" pitchFamily="2" charset="2"/>
              <a:buChar char="§"/>
            </a:pPr>
            <a:r>
              <a:rPr lang="en-US" altLang="zh-CN" sz="2400" dirty="0"/>
              <a:t>3</a:t>
            </a:r>
            <a:r>
              <a:rPr lang="zh-CN" altLang="en-US" sz="2400" dirty="0"/>
              <a:t>个抽象策略类（接口）</a:t>
            </a:r>
            <a:endParaRPr lang="en-US" altLang="zh-CN" sz="2400" dirty="0"/>
          </a:p>
          <a:p>
            <a:pPr lvl="2">
              <a:buSzPct val="75000"/>
              <a:buFont typeface="Wingdings" panose="05000000000000000000" pitchFamily="2" charset="2"/>
              <a:buChar char="§"/>
            </a:pPr>
            <a:r>
              <a:rPr lang="en-US" altLang="zh-CN" sz="2400" dirty="0" err="1"/>
              <a:t>n+m+k</a:t>
            </a:r>
            <a:r>
              <a:rPr lang="zh-CN" altLang="en-US" sz="2400" dirty="0"/>
              <a:t>个策略实现类（实现）</a:t>
            </a:r>
            <a:endParaRPr lang="en-US" altLang="zh-CN" sz="2400" dirty="0"/>
          </a:p>
          <a:p>
            <a:r>
              <a:rPr lang="zh-CN" altLang="en-US" dirty="0"/>
              <a:t>策略模式极大的降低了代码冗余，</a:t>
            </a:r>
            <a:r>
              <a:rPr lang="en-US" altLang="zh-CN" dirty="0">
                <a:solidFill>
                  <a:srgbClr val="FF0000"/>
                </a:solidFill>
              </a:rPr>
              <a:t>(n+m+k+3+1) vs (n*m*k+1)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单一责任原则</a:t>
            </a:r>
            <a:endParaRPr lang="zh-CN" altLang="en-US" dirty="0"/>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策略模式很好的体现了单一责任原则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anose="05000000000000000000" pitchFamily="2" charset="2"/>
              <a:buChar char="§"/>
            </a:pPr>
            <a:r>
              <a:rPr lang="zh-CN" altLang="en-US" sz="2600" dirty="0"/>
              <a:t>一个类（接口）只负责一项职责</a:t>
            </a:r>
            <a:endParaRPr lang="en-US" altLang="zh-CN" sz="2600" dirty="0"/>
          </a:p>
          <a:p>
            <a:pPr lvl="2">
              <a:lnSpc>
                <a:spcPct val="110000"/>
              </a:lnSpc>
              <a:buSzPct val="75000"/>
              <a:buFont typeface="Wingdings" panose="05000000000000000000" pitchFamily="2" charset="2"/>
              <a:buChar char="§"/>
            </a:pPr>
            <a:r>
              <a:rPr lang="zh-CN" altLang="en-US" sz="2600" dirty="0"/>
              <a:t>不要存在多于一个导致类变更的原因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如果一个类承担的职责过多，职责之间的</a:t>
            </a:r>
            <a:r>
              <a:rPr lang="zh-CN" altLang="en-US" sz="3000" b="1" dirty="0">
                <a:solidFill>
                  <a:srgbClr val="FF0000"/>
                </a:solidFill>
                <a:latin typeface="Lucida Console" panose="020B0609040504020204" pitchFamily="49" charset="0"/>
              </a:rPr>
              <a:t>耦合</a:t>
            </a:r>
            <a:r>
              <a:rPr lang="zh-CN" altLang="en-US" sz="3000" b="1" dirty="0">
                <a:solidFill>
                  <a:srgbClr val="003366"/>
                </a:solidFill>
                <a:latin typeface="Lucida Console" panose="020B0609040504020204" pitchFamily="49" charset="0"/>
              </a:rPr>
              <a:t>度会很大</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anose="05000000000000000000" pitchFamily="2" charset="2"/>
              <a:buChar char="§"/>
            </a:pPr>
            <a:r>
              <a:rPr lang="zh-CN" altLang="en-US" sz="2600" dirty="0"/>
              <a:t>职责的变化可能会削弱或者抑制这个类完成其他职责的能力</a:t>
            </a:r>
            <a:endParaRPr lang="en-US" altLang="zh-CN" sz="2600" dirty="0"/>
          </a:p>
          <a:p>
            <a:pPr lvl="2">
              <a:lnSpc>
                <a:spcPct val="110000"/>
              </a:lnSpc>
              <a:buSzPct val="75000"/>
              <a:buFont typeface="Wingdings" panose="05000000000000000000" pitchFamily="2" charset="2"/>
              <a:buChar char="§"/>
            </a:pPr>
            <a:r>
              <a:rPr lang="zh-CN" altLang="en-US" sz="2600" dirty="0"/>
              <a:t>多变的场景会使得整体程序的设计遭受破坏，维护难度增大</a:t>
            </a:r>
            <a:endParaRPr lang="en-US" altLang="zh-CN" sz="3000" b="1" dirty="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单一职责原则的核心就是在</a:t>
            </a:r>
            <a:r>
              <a:rPr lang="zh-CN" altLang="en-US" sz="3000" b="1" dirty="0">
                <a:solidFill>
                  <a:srgbClr val="FF0000"/>
                </a:solidFill>
                <a:latin typeface="Lucida Console" panose="020B0609040504020204" pitchFamily="49" charset="0"/>
              </a:rPr>
              <a:t>功能层面上解耦</a:t>
            </a:r>
            <a:endParaRPr lang="zh-CN" altLang="en-US" sz="3000" b="1" dirty="0">
              <a:solidFill>
                <a:srgbClr val="FF0000"/>
              </a:solidFill>
              <a:latin typeface="Lucida Console" panose="020B0609040504020204" pitchFamily="49"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7" name="内容占位符 2"/>
          <p:cNvSpPr txBox="1"/>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策略模式</a:t>
            </a:r>
            <a:endParaRPr lang="zh-CN" altLang="en-US" dirty="0"/>
          </a:p>
        </p:txBody>
      </p:sp>
      <p:graphicFrame>
        <p:nvGraphicFramePr>
          <p:cNvPr id="5" name="内容占位符 4"/>
          <p:cNvGraphicFramePr>
            <a:graphicFrameLocks noGrp="1"/>
          </p:cNvGraphicFramePr>
          <p:nvPr>
            <p:ph idx="1"/>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内容占位符 2"/>
          <p:cNvSpPr txBox="1"/>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7" dur="500"/>
                                        <p:tgtEl>
                                          <p:spTgt spid="6">
                                            <p:graphicEl>
                                              <a:dgm id="{D581C9D2-9FFF-469F-A863-444014EEFBC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1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anose="05000000000000000000" pitchFamily="2" charset="2"/>
              <a:buChar char="§"/>
            </a:pPr>
            <a:r>
              <a:rPr lang="zh-CN" altLang="en-US" sz="2400" dirty="0"/>
              <a:t>关注对象行为功能上的抽象，从而提升对象在行为功能上的可拓展性，</a:t>
            </a:r>
            <a:r>
              <a:rPr lang="zh-CN" altLang="en-US" sz="2400" dirty="0">
                <a:solidFill>
                  <a:srgbClr val="FF0000"/>
                </a:solidFill>
              </a:rPr>
              <a:t>能以最少的代码变动完成功能的增减</a:t>
            </a:r>
            <a:endParaRPr lang="en-US" altLang="zh-CN" sz="2400" dirty="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2">
              <a:lnSpc>
                <a:spcPct val="100000"/>
              </a:lnSpc>
              <a:buSzPct val="75000"/>
              <a:buFont typeface="Wingdings" panose="05000000000000000000" pitchFamily="2" charset="2"/>
              <a:buChar char="§"/>
            </a:pPr>
            <a:r>
              <a:rPr lang="zh-CN" altLang="en-US" sz="2400" dirty="0"/>
              <a:t>关注对象之间结构关系上的抽象，从而提升对象结构的可维护性、代码的健壮性，</a:t>
            </a:r>
            <a:r>
              <a:rPr lang="zh-CN" altLang="en-US" sz="2400" dirty="0">
                <a:solidFill>
                  <a:srgbClr val="FF0000"/>
                </a:solidFill>
              </a:rPr>
              <a:t>能在结构层面上尽可能的解耦合</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anose="05000000000000000000" pitchFamily="2" charset="2"/>
              <a:buChar char="§"/>
            </a:pPr>
            <a:r>
              <a:rPr lang="zh-CN" altLang="en-US" sz="2400" dirty="0"/>
              <a:t>将对象的创建与使用进行划分，从而规避复杂对象创建带来的资源消耗，</a:t>
            </a:r>
            <a:r>
              <a:rPr lang="zh-CN" altLang="en-US" sz="2400" dirty="0">
                <a:solidFill>
                  <a:srgbClr val="FF0000"/>
                </a:solidFill>
              </a:rPr>
              <a:t>能以简短的代码完成对象的高效创建</a:t>
            </a:r>
            <a:endParaRPr lang="en-US" altLang="zh-CN" sz="2400" dirty="0"/>
          </a:p>
          <a:p>
            <a:pPr lvl="2">
              <a:lnSpc>
                <a:spcPct val="100000"/>
              </a:lnSpc>
              <a:buSzPct val="75000"/>
              <a:buFont typeface="Wingdings" panose="05000000000000000000" pitchFamily="2" charset="2"/>
              <a:buChar char="§"/>
            </a:pPr>
            <a:endParaRPr lang="en-US" altLang="zh-CN" sz="2400"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endParaRPr lang="zh-CN" altLang="en-US" dirty="0"/>
          </a:p>
        </p:txBody>
      </p:sp>
      <p:sp>
        <p:nvSpPr>
          <p:cNvPr id="3" name="内容占位符 2"/>
          <p:cNvSpPr>
            <a:spLocks noGrp="1"/>
          </p:cNvSpPr>
          <p:nvPr>
            <p:ph idx="1"/>
          </p:nvPr>
        </p:nvSpPr>
        <p:spPr>
          <a:xfrm>
            <a:off x="628650" y="1484784"/>
            <a:ext cx="8047806" cy="4749029"/>
          </a:xfrm>
        </p:spPr>
        <p:txBody>
          <a:bodyPr/>
          <a:lstStyle/>
          <a:p>
            <a:r>
              <a:rPr lang="zh-CN" altLang="en-US" dirty="0"/>
              <a:t>模板方法和策略模式都是解决算法多样性对代码结构冲击的问题。</a:t>
            </a:r>
            <a:r>
              <a:rPr lang="zh-CN" altLang="en-US" dirty="0">
                <a:solidFill>
                  <a:srgbClr val="FF0000"/>
                </a:solidFill>
              </a:rPr>
              <a:t>业务相对简单时，策略模式和模板方法几乎等效</a:t>
            </a:r>
            <a:r>
              <a:rPr lang="zh-CN" altLang="en-US" dirty="0"/>
              <a:t>。</a:t>
            </a:r>
            <a:endParaRPr lang="en-US" altLang="zh-CN" dirty="0"/>
          </a:p>
          <a:p>
            <a:endParaRPr lang="en-US" altLang="zh-CN" dirty="0"/>
          </a:p>
          <a:p>
            <a:r>
              <a:rPr lang="zh-CN" altLang="en-US" dirty="0"/>
              <a:t>模板方法更加侧重于逻辑复杂但结构稳定的场景，尤其是其中的某些步骤（部分功能）变化剧烈且没有相互关联。</a:t>
            </a:r>
            <a:endParaRPr lang="en-US" altLang="zh-CN" dirty="0"/>
          </a:p>
          <a:p>
            <a:endParaRPr lang="en-US" altLang="zh-CN" dirty="0"/>
          </a:p>
          <a:p>
            <a:r>
              <a:rPr lang="zh-CN" altLang="en-US" dirty="0"/>
              <a:t>策略模式则适用于算法（功能）本身灵活多变的场景，且多种算法之间需要协同工作。</a:t>
            </a:r>
            <a:endParaRPr lang="zh-CN" altLang="en-US" dirty="0"/>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再从一个简单的实例开始</a:t>
            </a:r>
            <a:endParaRPr lang="zh-CN" altLang="en-US" dirty="0"/>
          </a:p>
        </p:txBody>
      </p:sp>
      <p:sp>
        <p:nvSpPr>
          <p:cNvPr id="3" name="内容占位符 2"/>
          <p:cNvSpPr>
            <a:spLocks noGrp="1"/>
          </p:cNvSpPr>
          <p:nvPr>
            <p:ph idx="1"/>
          </p:nvPr>
        </p:nvSpPr>
        <p:spPr/>
        <p:txBody>
          <a:bodyPr/>
          <a:lstStyle/>
          <a:p>
            <a:r>
              <a:rPr lang="zh-CN" altLang="en-US" dirty="0"/>
              <a:t>实例：对考试结果进行统计分析</a:t>
            </a:r>
            <a:r>
              <a:rPr lang="en-US" altLang="zh-CN" dirty="0"/>
              <a:t>(</a:t>
            </a:r>
            <a:r>
              <a:rPr lang="zh-CN" altLang="en-US" dirty="0"/>
              <a:t>及格率</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28651" y="2357980"/>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scores[STUDENT_COUNT];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STUDENT_COUNT;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STUDENT_COUNT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EXIT_SUCCESS;</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责任分解</a:t>
            </a:r>
            <a:endParaRPr lang="zh-CN" altLang="en-US" dirty="0"/>
          </a:p>
        </p:txBody>
      </p:sp>
      <p:sp>
        <p:nvSpPr>
          <p:cNvPr id="3" name="内容占位符 2"/>
          <p:cNvSpPr>
            <a:spLocks noGrp="1"/>
          </p:cNvSpPr>
          <p:nvPr>
            <p:ph idx="1"/>
          </p:nvPr>
        </p:nvSpPr>
        <p:spPr/>
        <p:txBody>
          <a:bodyPr/>
          <a:lstStyle/>
          <a:p>
            <a:r>
              <a:rPr lang="zh-CN" altLang="en-US" dirty="0"/>
              <a:t>把“分析”单独作为一个功能</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28651" y="2357980"/>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analyze(float *scores,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a:t>
            </a:r>
            <a:r>
              <a:rPr lang="en-US" altLang="zh-CN" sz="1600" dirty="0" err="1">
                <a:solidFill>
                  <a:srgbClr val="FF0000"/>
                </a:solidFill>
                <a:latin typeface="Consolas" panose="020B0609020204030204" pitchFamily="49" charset="0"/>
                <a:ea typeface="华文楷体" panose="02010600040101010101" pitchFamily="2" charset="-122"/>
                <a:cs typeface="+mn-cs"/>
              </a:rPr>
              <a:t>student_count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endParaRPr lang="zh-CN" altLang="en-US" dirty="0"/>
          </a:p>
        </p:txBody>
      </p:sp>
      <p:sp>
        <p:nvSpPr>
          <p:cNvPr id="3" name="内容占位符 2"/>
          <p:cNvSpPr>
            <a:spLocks noGrp="1"/>
          </p:cNvSpPr>
          <p:nvPr>
            <p:ph idx="1"/>
          </p:nvPr>
        </p:nvSpPr>
        <p:spPr>
          <a:xfrm>
            <a:off x="539552" y="1484784"/>
            <a:ext cx="8047806" cy="4749029"/>
          </a:xfrm>
        </p:spPr>
        <p:txBody>
          <a:bodyPr/>
          <a:lstStyle/>
          <a:p>
            <a:r>
              <a:rPr lang="zh-CN" altLang="en-US" dirty="0"/>
              <a:t>如果成绩是用单向非循环链表取代数组进行存储？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28651" y="4103201"/>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struct</a:t>
            </a:r>
            <a:r>
              <a:rPr lang="en-US" altLang="zh-CN" sz="1600" dirty="0">
                <a:solidFill>
                  <a:schemeClr val="tx1"/>
                </a:solidFill>
                <a:latin typeface="Consolas" panose="020B0609020204030204" pitchFamily="49" charset="0"/>
                <a:ea typeface="华文楷体" panose="02010600040101010101" pitchFamily="2" charset="-122"/>
                <a:cs typeface="+mn-cs"/>
              </a:rPr>
              <a:t> Student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score;</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Student* next;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Student *head;</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pic>
        <p:nvPicPr>
          <p:cNvPr id="7" name="图片 6"/>
          <p:cNvPicPr>
            <a:picLocks noChangeAspect="1"/>
          </p:cNvPicPr>
          <p:nvPr/>
        </p:nvPicPr>
        <p:blipFill>
          <a:blip r:embed="rId1"/>
          <a:stretch>
            <a:fillRect/>
          </a:stretch>
        </p:blipFill>
        <p:spPr>
          <a:xfrm>
            <a:off x="467544" y="2204864"/>
            <a:ext cx="8176346" cy="1800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467544" y="1340768"/>
            <a:ext cx="8176346" cy="1800200"/>
          </a:xfrm>
          <a:prstGeom prst="rect">
            <a:avLst/>
          </a:prstGeom>
        </p:spPr>
      </p:pic>
      <p:sp>
        <p:nvSpPr>
          <p:cNvPr id="8" name="TextBox 3"/>
          <p:cNvSpPr txBox="1"/>
          <p:nvPr/>
        </p:nvSpPr>
        <p:spPr>
          <a:xfrm>
            <a:off x="612367" y="3212976"/>
            <a:ext cx="7886700"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analyze(Student *head)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(Student *p = head; p != NULL; p = p -&gt; next)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if (p -&gt; score &gt;= 60)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count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a:t>
            </a:r>
            <a:endParaRPr lang="zh-CN" altLang="en-US" dirty="0"/>
          </a:p>
        </p:txBody>
      </p:sp>
      <p:sp>
        <p:nvSpPr>
          <p:cNvPr id="3" name="内容占位符 2"/>
          <p:cNvSpPr>
            <a:spLocks noGrp="1"/>
          </p:cNvSpPr>
          <p:nvPr>
            <p:ph idx="1"/>
          </p:nvPr>
        </p:nvSpPr>
        <p:spPr>
          <a:xfrm>
            <a:off x="395536" y="1196752"/>
            <a:ext cx="8911902" cy="4749029"/>
          </a:xfrm>
        </p:spPr>
        <p:txBody>
          <a:bodyPr/>
          <a:lstStyle/>
          <a:p>
            <a:r>
              <a:rPr lang="zh-CN" altLang="en-US" dirty="0"/>
              <a:t>如何实现</a:t>
            </a:r>
            <a:r>
              <a:rPr lang="zh-CN" altLang="en-US" dirty="0">
                <a:solidFill>
                  <a:srgbClr val="FF0000"/>
                </a:solidFill>
              </a:rPr>
              <a:t>与底层数据结构无关</a:t>
            </a:r>
            <a:r>
              <a:rPr lang="zh-CN" altLang="en-US" dirty="0"/>
              <a:t>的统一算法接口？</a:t>
            </a:r>
            <a:endParaRPr lang="en-US" altLang="zh-CN" dirty="0"/>
          </a:p>
          <a:p>
            <a:r>
              <a:rPr lang="zh-CN" altLang="en-US" dirty="0"/>
              <a:t>变与不变</a:t>
            </a:r>
            <a:endParaRPr lang="en-US" altLang="zh-CN" dirty="0"/>
          </a:p>
          <a:p>
            <a:pPr lvl="2">
              <a:buSzPct val="75000"/>
              <a:buFont typeface="Wingdings" panose="05000000000000000000" pitchFamily="2" charset="2"/>
              <a:buChar char="§"/>
            </a:pPr>
            <a:r>
              <a:rPr lang="zh-CN" altLang="en-US" sz="2400" dirty="0"/>
              <a:t>需要遍历所有学生的成绩，即算法是不变的</a:t>
            </a:r>
            <a:endParaRPr lang="en-US" altLang="zh-CN" sz="2400" dirty="0"/>
          </a:p>
          <a:p>
            <a:pPr lvl="2">
              <a:buSzPct val="75000"/>
              <a:buFont typeface="Wingdings" panose="05000000000000000000" pitchFamily="2" charset="2"/>
              <a:buChar char="§"/>
            </a:pPr>
            <a:r>
              <a:rPr lang="zh-CN" altLang="en-US" sz="2400" dirty="0"/>
              <a:t>不希望绑定在某种存储方式，即底层数据结构是变的</a:t>
            </a:r>
            <a:endParaRPr lang="en-US" altLang="zh-CN" sz="2400" dirty="0"/>
          </a:p>
          <a:p>
            <a:r>
              <a:rPr lang="zh-CN" altLang="en-US" dirty="0"/>
              <a:t>分离“变”（存储）与“不变”（访问）</a:t>
            </a:r>
            <a:endParaRPr lang="en-US" altLang="zh-CN" dirty="0"/>
          </a:p>
          <a:p>
            <a:pPr lvl="2">
              <a:buSzPct val="75000"/>
              <a:buFont typeface="Wingdings" panose="05000000000000000000" pitchFamily="2" charset="2"/>
              <a:buChar char="§"/>
            </a:pPr>
            <a:r>
              <a:rPr lang="zh-CN" altLang="en-US" sz="2400" dirty="0"/>
              <a:t>把数据“访问”设计为一个接口</a:t>
            </a:r>
            <a:endParaRPr lang="en-US" altLang="zh-CN" sz="2400" dirty="0"/>
          </a:p>
          <a:p>
            <a:pPr lvl="2">
              <a:buSzPct val="75000"/>
              <a:buFont typeface="Wingdings" panose="05000000000000000000" pitchFamily="2" charset="2"/>
              <a:buChar char="§"/>
            </a:pPr>
            <a:r>
              <a:rPr lang="zh-CN" altLang="en-US" sz="2400" dirty="0"/>
              <a:t>针对不同的“存储”完成这个接口的不同实现</a:t>
            </a:r>
            <a:endParaRPr lang="en-US" altLang="zh-CN"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28650" y="4368006"/>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数组下标遍历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STUDENT_COUNT;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a:t>
            </a:r>
            <a:r>
              <a:rPr lang="en-US" altLang="zh-CN" sz="1600" dirty="0" err="1">
                <a:solidFill>
                  <a:schemeClr val="tx1"/>
                </a:solidFill>
                <a:latin typeface="Consolas" panose="020B0609020204030204" pitchFamily="49" charset="0"/>
                <a:ea typeface="华文楷体" panose="02010600040101010101" pitchFamily="2" charset="-122"/>
                <a:cs typeface="+mn-cs"/>
              </a:rPr>
              <a:t>i</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6" name="TextBox 3"/>
          <p:cNvSpPr txBox="1"/>
          <p:nvPr/>
        </p:nvSpPr>
        <p:spPr>
          <a:xfrm>
            <a:off x="628650" y="5553743"/>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指针遍历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(Student *p = scores; p != NULL; p = p -&gt; next)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p</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迭代器模式</a:t>
            </a:r>
            <a:b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Iterator</a:t>
            </a:r>
            <a:endPar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fld>
            <a:endParaRPr lang="en-US" altLang="zh-CN" sz="1400">
              <a:solidFill>
                <a:schemeClr val="hlink"/>
              </a:solidFill>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迭代器模式</a:t>
            </a:r>
            <a:endParaRPr lang="zh-CN" altLang="en-US" dirty="0"/>
          </a:p>
        </p:txBody>
      </p:sp>
      <p:sp>
        <p:nvSpPr>
          <p:cNvPr id="3" name="内容占位符 2"/>
          <p:cNvSpPr>
            <a:spLocks noGrp="1"/>
          </p:cNvSpPr>
          <p:nvPr>
            <p:ph idx="1"/>
          </p:nvPr>
        </p:nvSpPr>
        <p:spPr>
          <a:xfrm>
            <a:off x="539552" y="1484784"/>
            <a:ext cx="8047806" cy="4749029"/>
          </a:xfrm>
        </p:spPr>
        <p:txBody>
          <a:bodyPr/>
          <a:lstStyle/>
          <a:p>
            <a:r>
              <a:rPr lang="zh-CN" altLang="en-US" dirty="0"/>
              <a:t>提供一种方法顺序访问一个</a:t>
            </a:r>
            <a:r>
              <a:rPr lang="zh-CN" altLang="en-US" dirty="0">
                <a:highlight>
                  <a:srgbClr val="FFFF00"/>
                </a:highlight>
              </a:rPr>
              <a:t>聚合对象</a:t>
            </a:r>
            <a:r>
              <a:rPr lang="zh-CN" altLang="en-US" dirty="0"/>
              <a:t>中各个元素</a:t>
            </a:r>
            <a:endParaRPr lang="en-US" altLang="zh-CN" dirty="0"/>
          </a:p>
          <a:p>
            <a:r>
              <a:rPr lang="zh-CN" altLang="en-US" dirty="0"/>
              <a:t>又不需暴露该对象的内部表示</a:t>
            </a:r>
            <a:r>
              <a:rPr lang="en-US" altLang="zh-CN" dirty="0"/>
              <a:t>——</a:t>
            </a:r>
            <a:r>
              <a:rPr lang="zh-CN" altLang="en-US" dirty="0">
                <a:highlight>
                  <a:srgbClr val="FFFF00"/>
                </a:highlight>
              </a:rPr>
              <a:t>与对象的内部数据结构形式无关</a:t>
            </a:r>
            <a:r>
              <a:rPr lang="zh-CN" altLang="en-US" dirty="0"/>
              <a:t>（数组还是链表）</a:t>
            </a:r>
            <a:endParaRPr lang="en-US" altLang="zh-CN" dirty="0"/>
          </a:p>
          <a:p>
            <a:r>
              <a:rPr lang="zh-CN" altLang="en-US" dirty="0"/>
              <a:t>具体实现相当于用</a:t>
            </a:r>
            <a:r>
              <a:rPr lang="zh-CN" altLang="en-US" dirty="0">
                <a:solidFill>
                  <a:srgbClr val="FF0000"/>
                </a:solidFill>
              </a:rPr>
              <a:t>模板方法</a:t>
            </a:r>
            <a:r>
              <a:rPr lang="zh-CN" altLang="en-US" dirty="0"/>
              <a:t>构建</a:t>
            </a:r>
            <a:r>
              <a:rPr lang="zh-CN" altLang="en-US" dirty="0">
                <a:solidFill>
                  <a:srgbClr val="FF0000"/>
                </a:solidFill>
              </a:rPr>
              <a:t>迭代器和数据存储基类</a:t>
            </a:r>
            <a:r>
              <a:rPr lang="zh-CN" altLang="en-US" dirty="0"/>
              <a:t>，为每种单独的数据结构都实现其独有的迭代器和存储类</a:t>
            </a:r>
            <a:endParaRPr lang="en-US" altLang="zh-CN" dirty="0"/>
          </a:p>
          <a:p>
            <a:r>
              <a:rPr lang="zh-CN" altLang="en-US" dirty="0"/>
              <a:t>但对于上层算法，算法的执行</a:t>
            </a:r>
            <a:r>
              <a:rPr lang="zh-CN" altLang="en-US" dirty="0">
                <a:solidFill>
                  <a:srgbClr val="FF0000"/>
                </a:solidFill>
              </a:rPr>
              <a:t>只依赖于抽象的迭代器接口</a:t>
            </a:r>
            <a:r>
              <a:rPr lang="zh-CN" altLang="en-US" dirty="0"/>
              <a:t>，而无需关注最底层的具体数据结构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45810" y="1124744"/>
            <a:ext cx="8924261" cy="5112568"/>
          </a:xfrm>
          <a:prstGeom prst="rect">
            <a:avLst/>
          </a:prstGeom>
        </p:spPr>
      </p:pic>
      <p:sp>
        <p:nvSpPr>
          <p:cNvPr id="2" name="标题 1"/>
          <p:cNvSpPr>
            <a:spLocks noGrp="1"/>
          </p:cNvSpPr>
          <p:nvPr>
            <p:ph type="title"/>
          </p:nvPr>
        </p:nvSpPr>
        <p:spPr/>
        <p:txBody>
          <a:bodyPr/>
          <a:lstStyle/>
          <a:p>
            <a:r>
              <a:rPr lang="zh-CN" altLang="en-US" dirty="0"/>
              <a:t>迭代器模式</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8" name="TextBox 3"/>
          <p:cNvSpPr txBox="1"/>
          <p:nvPr/>
        </p:nvSpPr>
        <p:spPr>
          <a:xfrm>
            <a:off x="1885555" y="2667461"/>
            <a:ext cx="5847401" cy="1323439"/>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for (Iterator </a:t>
            </a:r>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p = begin; </a:t>
            </a:r>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p != </a:t>
            </a:r>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end; (</a:t>
            </a:r>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p)++)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//do something with object *p;</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Iterator</a:t>
            </a:r>
            <a:r>
              <a:rPr lang="zh-CN" altLang="en-US" dirty="0"/>
              <a:t>基类</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11656" y="1196752"/>
            <a:ext cx="8924261" cy="51125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设计模式：行为型模式</a:t>
            </a:r>
            <a:endParaRPr lang="en-US" altLang="zh-CN" dirty="0"/>
          </a:p>
          <a:p>
            <a:r>
              <a:rPr lang="en-US" altLang="zh-CN" dirty="0"/>
              <a:t>12.1 </a:t>
            </a:r>
            <a:r>
              <a:rPr lang="zh-CN" altLang="en-US" dirty="0"/>
              <a:t>模板方法（</a:t>
            </a:r>
            <a:r>
              <a:rPr lang="en-US" altLang="zh-CN" dirty="0"/>
              <a:t>Template</a:t>
            </a:r>
            <a:r>
              <a:rPr lang="zh-CN" altLang="en-US" dirty="0"/>
              <a:t> </a:t>
            </a:r>
            <a:r>
              <a:rPr lang="en-US" altLang="zh-CN" dirty="0"/>
              <a:t>Method</a:t>
            </a:r>
            <a:r>
              <a:rPr lang="zh-CN" altLang="en-US" dirty="0"/>
              <a:t>）模式</a:t>
            </a:r>
            <a:endParaRPr lang="en-US" altLang="zh-CN" dirty="0"/>
          </a:p>
          <a:p>
            <a:r>
              <a:rPr lang="en-US" altLang="zh-CN" dirty="0"/>
              <a:t>12.2</a:t>
            </a:r>
            <a:r>
              <a:rPr lang="zh-CN" altLang="en-US" dirty="0"/>
              <a:t> 策略（</a:t>
            </a:r>
            <a:r>
              <a:rPr lang="en-US" altLang="zh-CN" dirty="0"/>
              <a:t>Strategy</a:t>
            </a:r>
            <a:r>
              <a:rPr lang="zh-CN" altLang="en-US" dirty="0"/>
              <a:t>）模式</a:t>
            </a:r>
            <a:endParaRPr lang="en-US" altLang="zh-CN" dirty="0"/>
          </a:p>
          <a:p>
            <a:r>
              <a:rPr lang="en-US" altLang="zh-CN" dirty="0"/>
              <a:t>12.3</a:t>
            </a:r>
            <a:r>
              <a:rPr lang="zh-CN" altLang="en-US" dirty="0"/>
              <a:t> 迭代器（</a:t>
            </a:r>
            <a:r>
              <a:rPr lang="en-US" altLang="zh-CN" dirty="0"/>
              <a:t>Iterator</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endParaRPr lang="zh-CN" altLang="en-US" dirty="0"/>
          </a:p>
        </p:txBody>
      </p:sp>
      <p:sp>
        <p:nvSpPr>
          <p:cNvPr id="3" name="内容占位符 2"/>
          <p:cNvSpPr>
            <a:spLocks noGrp="1"/>
          </p:cNvSpPr>
          <p:nvPr>
            <p:ph idx="1"/>
          </p:nvPr>
        </p:nvSpPr>
        <p:spPr>
          <a:xfrm>
            <a:off x="539552" y="1416275"/>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把数据“访问”设计为一个统一接口，形成迭代器</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这个迭代器可以套接在任意的数据结构上</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endParaRPr lang="en-US" altLang="zh-CN" sz="2800" b="1" dirty="0">
              <a:solidFill>
                <a:srgbClr val="003366"/>
              </a:solidFill>
            </a:endParaRP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546623" y="3118316"/>
            <a:ext cx="8201841"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迭代器基类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Iterator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a:solidFill>
                  <a:schemeClr val="tx1"/>
                </a:solidFill>
                <a:latin typeface="Consolas" panose="020B0609020204030204" pitchFamily="49" charset="0"/>
                <a:ea typeface="华文楷体" panose="02010600040101010101" pitchFamily="2" charset="-122"/>
                <a:cs typeface="+mn-cs"/>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 </a:t>
            </a:r>
            <a:r>
              <a:rPr lang="en-US" altLang="zh-CN" sz="1600" dirty="0">
                <a:solidFill>
                  <a:schemeClr val="tx1"/>
                </a:solidFill>
                <a:latin typeface="Consolas" panose="020B0609020204030204" pitchFamily="49" charset="0"/>
                <a:ea typeface="华文楷体" panose="02010600040101010101" pitchFamily="2" charset="-122"/>
                <a:cs typeface="+mn-cs"/>
              </a:rPr>
              <a:t>=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float* </a:t>
            </a:r>
            <a:r>
              <a:rPr lang="en-US" altLang="zh-CN" sz="1600" dirty="0">
                <a:solidFill>
                  <a:srgbClr val="FF0000"/>
                </a:solidFill>
                <a:latin typeface="Consolas" panose="020B0609020204030204" pitchFamily="49" charset="0"/>
                <a:ea typeface="华文楷体" panose="02010600040101010101" pitchFamily="2" charset="-122"/>
                <a:cs typeface="+mn-cs"/>
              </a:rPr>
              <a:t>operator-&gt;() </a:t>
            </a:r>
            <a:r>
              <a:rPr lang="en-US" altLang="zh-CN" sz="1600" dirty="0">
                <a:solidFill>
                  <a:schemeClr val="tx1"/>
                </a:solidFill>
                <a:latin typeface="Consolas" panose="020B0609020204030204" pitchFamily="49" charset="0"/>
                <a:ea typeface="华文楷体" panose="02010600040101010101" pitchFamily="2" charset="-122"/>
                <a:cs typeface="+mn-cs"/>
              </a:rPr>
              <a:t>=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marL="0" lvl="1"/>
            <a:r>
              <a:rPr lang="en-US" altLang="zh-CN" sz="1600" dirty="0">
                <a:latin typeface="Consolas" panose="020B0609020204030204" pitchFamily="49" charset="0"/>
                <a:ea typeface="华文楷体" panose="02010600040101010101" pitchFamily="2" charset="-122"/>
              </a:rPr>
              <a:t>	virtual </a:t>
            </a:r>
            <a:r>
              <a:rPr lang="en-US" altLang="zh-CN" sz="1600" dirty="0" err="1">
                <a:latin typeface="Consolas" panose="020B0609020204030204" pitchFamily="49" charset="0"/>
                <a:ea typeface="华文楷体" panose="02010600040101010101" pitchFamily="2" charset="-122"/>
              </a:rPr>
              <a:t>bool</a:t>
            </a:r>
            <a:r>
              <a:rPr lang="en-US" altLang="zh-CN" sz="1600" dirty="0">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operator!=(</a:t>
            </a:r>
            <a:r>
              <a:rPr lang="en-US" altLang="zh-CN" sz="1600" dirty="0" err="1">
                <a:solidFill>
                  <a:srgbClr val="FF0000"/>
                </a:solidFill>
                <a:latin typeface="Consolas" panose="020B0609020204030204" pitchFamily="49" charset="0"/>
                <a:ea typeface="华文楷体" panose="02010600040101010101" pitchFamily="2" charset="-122"/>
              </a:rPr>
              <a:t>const</a:t>
            </a:r>
            <a:r>
              <a:rPr lang="en-US" altLang="zh-CN" sz="1600" dirty="0">
                <a:solidFill>
                  <a:srgbClr val="FF0000"/>
                </a:solidFill>
                <a:latin typeface="Consolas" panose="020B0609020204030204" pitchFamily="49" charset="0"/>
                <a:ea typeface="华文楷体" panose="02010600040101010101" pitchFamily="2" charset="-122"/>
              </a:rPr>
              <a:t> Iterator &amp;other) </a:t>
            </a:r>
            <a:r>
              <a:rPr lang="en-US" altLang="zh-CN" sz="1600" dirty="0" err="1">
                <a:latin typeface="Consolas" panose="020B0609020204030204" pitchFamily="49" charset="0"/>
                <a:ea typeface="华文楷体" panose="02010600040101010101" pitchFamily="2" charset="-122"/>
              </a:rPr>
              <a:t>const</a:t>
            </a:r>
            <a:r>
              <a:rPr lang="en-US" altLang="zh-CN" sz="1600" dirty="0">
                <a:latin typeface="Consolas" panose="020B0609020204030204" pitchFamily="49" charset="0"/>
                <a:ea typeface="华文楷体" panose="02010600040101010101" pitchFamily="2" charset="-122"/>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const</a:t>
            </a:r>
            <a:r>
              <a:rPr lang="en-US" altLang="zh-CN" sz="1600" dirty="0">
                <a:solidFill>
                  <a:srgbClr val="FF0000"/>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!(*this != other);</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用“迭代器”作为参数传递，参与上层算法构建</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这样算法构建就可以不依赖于底层的数据结构</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546623" y="3220521"/>
            <a:ext cx="8201841"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07503" y="1268760"/>
            <a:ext cx="8918155" cy="510907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endParaRPr lang="zh-CN" altLang="en-US" dirty="0"/>
          </a:p>
        </p:txBody>
      </p:sp>
      <p:sp>
        <p:nvSpPr>
          <p:cNvPr id="3" name="内容占位符 2"/>
          <p:cNvSpPr>
            <a:spLocks noGrp="1"/>
          </p:cNvSpPr>
          <p:nvPr>
            <p:ph idx="1"/>
          </p:nvPr>
        </p:nvSpPr>
        <p:spPr>
          <a:xfrm>
            <a:off x="628650" y="1268760"/>
            <a:ext cx="8047806" cy="5109069"/>
          </a:xfrm>
        </p:spPr>
        <p:txBody>
          <a:bodyPr/>
          <a:lstStyle/>
          <a:p>
            <a:r>
              <a:rPr lang="zh-CN" altLang="en-US" dirty="0"/>
              <a:t>定义数据的存储结构基类</a:t>
            </a:r>
            <a:r>
              <a:rPr lang="en-US" altLang="zh-CN" dirty="0"/>
              <a:t>Collection</a:t>
            </a:r>
            <a:endParaRPr lang="en-US" altLang="zh-CN" dirty="0"/>
          </a:p>
          <a:p>
            <a:r>
              <a:rPr lang="zh-CN" altLang="en-US" dirty="0"/>
              <a:t>需要给“存储”对象一个约束</a:t>
            </a:r>
            <a:endParaRPr lang="en-US" altLang="zh-CN" dirty="0"/>
          </a:p>
          <a:p>
            <a:pPr lvl="2">
              <a:buSzPct val="75000"/>
              <a:buFont typeface="Wingdings" panose="05000000000000000000" pitchFamily="2" charset="2"/>
              <a:buChar char="§"/>
            </a:pPr>
            <a:r>
              <a:rPr lang="zh-CN" altLang="en-US" sz="2400" dirty="0"/>
              <a:t>能够返回代表“头”和“尾”的迭代器</a:t>
            </a:r>
            <a:endParaRPr lang="en-US" altLang="zh-CN" sz="2400" dirty="0"/>
          </a:p>
          <a:p>
            <a:pPr lvl="2">
              <a:buSzPct val="75000"/>
              <a:buFont typeface="Wingdings" panose="05000000000000000000" pitchFamily="2" charset="2"/>
              <a:buChar char="§"/>
            </a:pPr>
            <a:r>
              <a:rPr lang="zh-CN" altLang="en-US" sz="2400" dirty="0"/>
              <a:t>使用“左闭右开区间”，即</a:t>
            </a:r>
            <a:r>
              <a:rPr lang="en-US" altLang="zh-CN" sz="2400" dirty="0"/>
              <a:t>[begin, end)</a:t>
            </a:r>
            <a:endParaRPr lang="zh-CN" altLang="en-US"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500471" y="3311113"/>
            <a:ext cx="8175985"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Collection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~Collection()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179511" y="1196752"/>
            <a:ext cx="8798567" cy="50405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467544" y="1196752"/>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ArrayCollection</a:t>
            </a:r>
            <a:r>
              <a:rPr lang="en-US" altLang="zh-CN" sz="1600" dirty="0">
                <a:solidFill>
                  <a:srgbClr val="FF0000"/>
                </a:solidFill>
                <a:latin typeface="Consolas" panose="020B0609020204030204" pitchFamily="49" charset="0"/>
                <a:ea typeface="华文楷体" panose="02010600040101010101" pitchFamily="2" charset="-122"/>
                <a:cs typeface="+mn-cs"/>
              </a:rPr>
              <a:t> : public Collection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底层为数组的存储结构类</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friend 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b="1" dirty="0">
                <a:solidFill>
                  <a:srgbClr val="008000"/>
                </a:solidFill>
                <a:latin typeface="Consolas" panose="020B0609020204030204" pitchFamily="49" charset="0"/>
                <a:ea typeface="华文楷体" panose="02010600040101010101" pitchFamily="2" charset="-122"/>
                <a:cs typeface="+mn-cs"/>
              </a:rPr>
              <a:t>//friend</a:t>
            </a:r>
            <a:r>
              <a:rPr lang="zh-CN" altLang="en-US" sz="1600" b="1" dirty="0">
                <a:solidFill>
                  <a:srgbClr val="008000"/>
                </a:solidFill>
                <a:latin typeface="Consolas" panose="020B0609020204030204" pitchFamily="49" charset="0"/>
                <a:ea typeface="华文楷体" panose="02010600040101010101" pitchFamily="2" charset="-122"/>
                <a:cs typeface="+mn-cs"/>
              </a:rPr>
              <a:t>可以使得</a:t>
            </a:r>
            <a:r>
              <a:rPr lang="zh-CN" altLang="en-US" sz="1600" b="1" dirty="0">
                <a:solidFill>
                  <a:srgbClr val="008000"/>
                </a:solidFill>
                <a:latin typeface="Consolas" panose="020B0609020204030204" pitchFamily="49" charset="0"/>
                <a:ea typeface="华文楷体" panose="02010600040101010101" pitchFamily="2" charset="-122"/>
              </a:rPr>
              <a:t>配套的迭代器类可以访问数据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_data;</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_size;</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_size(10){_data = new float[_size];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float* data) : _size(size)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_data = new float[_size];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开辟数组空间用以存储数据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&lt; size;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delete[] _data;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return _size;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::begin()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头迭代器，并放入相应数据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0)</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注意该迭代器应该由外部销毁</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::end()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尾迭代器，并放入相应数据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_size)</a:t>
            </a:r>
            <a:r>
              <a:rPr lang="en-US" altLang="zh-CN" sz="1600" dirty="0">
                <a:solidFill>
                  <a:schemeClr val="tx1"/>
                </a:solidFill>
                <a:latin typeface="Consolas" panose="020B0609020204030204" pitchFamily="49" charset="0"/>
                <a:ea typeface="华文楷体" panose="02010600040101010101" pitchFamily="2" charset="-122"/>
              </a:rPr>
              <a:t>; </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179511" y="1196752"/>
            <a:ext cx="8798567" cy="50405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395536" y="1700808"/>
            <a:ext cx="8175985"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继承自迭代器基类并配套</a:t>
            </a:r>
            <a:r>
              <a:rPr lang="en-US" altLang="zh-CN" sz="1600" b="1" dirty="0" err="1">
                <a:solidFill>
                  <a:srgbClr val="008000"/>
                </a:solidFill>
                <a:latin typeface="Consolas" panose="020B0609020204030204" pitchFamily="49" charset="0"/>
                <a:ea typeface="华文楷体" panose="02010600040101010101" pitchFamily="2" charset="-122"/>
              </a:rPr>
              <a:t>ArrayCollection</a:t>
            </a:r>
            <a:r>
              <a:rPr lang="zh-CN" altLang="en-US" sz="1600" b="1" dirty="0">
                <a:solidFill>
                  <a:srgbClr val="008000"/>
                </a:solidFill>
                <a:latin typeface="Consolas" panose="020B0609020204030204" pitchFamily="49" charset="0"/>
                <a:ea typeface="华文楷体" panose="02010600040101010101" pitchFamily="2" charset="-122"/>
              </a:rPr>
              <a:t>使用的迭代器</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 public Iterator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*_data;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en-US" altLang="zh-CN" sz="1600" b="1" dirty="0" err="1">
                <a:solidFill>
                  <a:srgbClr val="008000"/>
                </a:solidFill>
                <a:latin typeface="Consolas" panose="020B0609020204030204" pitchFamily="49" charset="0"/>
                <a:ea typeface="华文楷体" panose="02010600040101010101" pitchFamily="2" charset="-122"/>
              </a:rPr>
              <a:t>ArrayCollection</a:t>
            </a:r>
            <a:r>
              <a:rPr lang="zh-CN" altLang="en-US" sz="1600" b="1" dirty="0">
                <a:solidFill>
                  <a:srgbClr val="008000"/>
                </a:solidFill>
                <a:latin typeface="Consolas" panose="020B0609020204030204" pitchFamily="49" charset="0"/>
                <a:ea typeface="华文楷体" panose="02010600040101010101" pitchFamily="2" charset="-122"/>
              </a:rPr>
              <a:t>的数据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_index;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数据访问到的下标</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(float* data,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_data(data), _index(index)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 other)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_data(</a:t>
            </a:r>
            <a:r>
              <a:rPr lang="en-US" altLang="zh-CN" sz="1600" dirty="0" err="1">
                <a:solidFill>
                  <a:schemeClr val="tx1"/>
                </a:solidFill>
                <a:latin typeface="Consolas" panose="020B0609020204030204" pitchFamily="49" charset="0"/>
                <a:ea typeface="华文楷体" panose="02010600040101010101" pitchFamily="2" charset="-122"/>
                <a:cs typeface="+mn-cs"/>
              </a:rPr>
              <a:t>other._data</a:t>
            </a:r>
            <a:r>
              <a:rPr lang="en-US" altLang="zh-CN" sz="1600" dirty="0">
                <a:solidFill>
                  <a:schemeClr val="tx1"/>
                </a:solidFill>
                <a:latin typeface="Consolas" panose="020B0609020204030204" pitchFamily="49" charset="0"/>
                <a:ea typeface="华文楷体" panose="02010600040101010101" pitchFamily="2" charset="-122"/>
                <a:cs typeface="+mn-cs"/>
              </a:rPr>
              <a:t>), _index(</a:t>
            </a:r>
            <a:r>
              <a:rPr lang="en-US" altLang="zh-CN" sz="1600" dirty="0" err="1">
                <a:solidFill>
                  <a:schemeClr val="tx1"/>
                </a:solidFill>
                <a:latin typeface="Consolas" panose="020B0609020204030204" pitchFamily="49" charset="0"/>
                <a:ea typeface="华文楷体" panose="02010600040101010101" pitchFamily="2" charset="-122"/>
                <a:cs typeface="+mn-cs"/>
              </a:rPr>
              <a:t>other._index</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Iterator&amp; operator++();</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operator-&gt;();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640960" cy="1325563"/>
          </a:xfrm>
        </p:spPr>
        <p:txBody>
          <a:bodyPr/>
          <a:lstStyle/>
          <a:p>
            <a:r>
              <a:rPr lang="en-US" altLang="zh-CN" dirty="0"/>
              <a:t>Iterator</a:t>
            </a:r>
            <a:r>
              <a:rPr lang="zh-CN" altLang="en-US" dirty="0"/>
              <a:t>对</a:t>
            </a:r>
            <a:r>
              <a:rPr lang="en-US" altLang="zh-CN" dirty="0"/>
              <a:t>Collection</a:t>
            </a:r>
            <a:r>
              <a:rPr lang="zh-CN" altLang="en-US" dirty="0"/>
              <a:t>的数据访问</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428463" y="1262365"/>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迭代器各种内容的实现</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因为是数组，所以直接将空间指针位置</a:t>
            </a:r>
            <a:r>
              <a:rPr lang="en-US" altLang="zh-CN" sz="1600" b="1" dirty="0">
                <a:solidFill>
                  <a:srgbClr val="008000"/>
                </a:solidFill>
                <a:latin typeface="Consolas" panose="020B0609020204030204" pitchFamily="49" charset="0"/>
                <a:ea typeface="华文楷体" panose="02010600040101010101" pitchFamily="2" charset="-122"/>
                <a:cs typeface="+mn-cs"/>
              </a:rPr>
              <a:t>+1</a:t>
            </a:r>
            <a:r>
              <a:rPr lang="zh-CN" altLang="en-US" sz="1600" b="1" dirty="0">
                <a:solidFill>
                  <a:srgbClr val="008000"/>
                </a:solidFill>
                <a:latin typeface="Consolas" panose="020B0609020204030204" pitchFamily="49" charset="0"/>
                <a:ea typeface="华文楷体" panose="02010600040101010101" pitchFamily="2" charset="-122"/>
                <a:cs typeface="+mn-cs"/>
              </a:rPr>
              <a:t>即可，可以思考下这里为什么返回</a:t>
            </a:r>
            <a:r>
              <a:rPr lang="en-US" altLang="zh-CN" sz="1600" b="1" dirty="0">
                <a:solidFill>
                  <a:srgbClr val="008000"/>
                </a:solidFill>
                <a:latin typeface="Consolas" panose="020B0609020204030204" pitchFamily="49" charset="0"/>
                <a:ea typeface="华文楷体" panose="02010600040101010101" pitchFamily="2" charset="-122"/>
                <a:cs typeface="+mn-cs"/>
              </a:rPr>
              <a:t>float&amp;</a:t>
            </a:r>
            <a:r>
              <a:rPr lang="zh-CN" altLang="en-US" sz="1600" b="1" dirty="0">
                <a:solidFill>
                  <a:srgbClr val="008000"/>
                </a:solidFill>
                <a:latin typeface="Consolas" panose="020B0609020204030204" pitchFamily="49" charset="0"/>
                <a:ea typeface="华文楷体" panose="02010600040101010101" pitchFamily="2" charset="-122"/>
                <a:cs typeface="+mn-cs"/>
              </a:rPr>
              <a:t>，而不是</a:t>
            </a:r>
            <a:r>
              <a:rPr lang="en-US" altLang="zh-CN" sz="1600" b="1" dirty="0">
                <a:solidFill>
                  <a:srgbClr val="008000"/>
                </a:solidFill>
                <a:latin typeface="Consolas" panose="020B0609020204030204" pitchFamily="49" charset="0"/>
                <a:ea typeface="华文楷体" panose="02010600040101010101" pitchFamily="2" charset="-122"/>
                <a:cs typeface="+mn-cs"/>
              </a:rPr>
              <a:t>Iterator</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对</a:t>
            </a:r>
            <a:r>
              <a:rPr lang="en-US" altLang="zh-CN" sz="1600" b="1" dirty="0">
                <a:solidFill>
                  <a:srgbClr val="008000"/>
                </a:solidFill>
                <a:latin typeface="Consolas" panose="020B0609020204030204" pitchFamily="49" charset="0"/>
                <a:ea typeface="华文楷体" panose="02010600040101010101" pitchFamily="2" charset="-122"/>
              </a:rPr>
              <a:t>data</a:t>
            </a:r>
            <a:r>
              <a:rPr lang="zh-CN" altLang="en-US" sz="1600" b="1" dirty="0">
                <a:solidFill>
                  <a:srgbClr val="008000"/>
                </a:solidFill>
                <a:latin typeface="Consolas" panose="020B0609020204030204" pitchFamily="49" charset="0"/>
                <a:ea typeface="华文楷体" panose="02010600040101010101" pitchFamily="2" charset="-122"/>
              </a:rPr>
              <a:t>的内存位置取值</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::operator-&gt;()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判断是不是指向内存的同一位置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bool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*)(&amp;other))-&gt;_data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测试迭代器模式</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395536" y="1178307"/>
            <a:ext cx="8175985" cy="556306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int main()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float scores[]={90, 20, 40, 40, 30, 60, 70, 30, 90, 100};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Collection *collection = new </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ArrayCollection</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(10, scores);</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Iterator* begin = collection -&gt; begin();</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Iterator* end = collection -&gt; end();</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9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analyze(collection -&gt; begin(), collection -&gt; end());</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105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delete begin; </a:t>
            </a:r>
            <a:r>
              <a:rPr lang="en-US" altLang="zh-CN" sz="1600" dirty="0">
                <a:solidFill>
                  <a:srgbClr val="C00000"/>
                </a:solidFill>
                <a:latin typeface="Consolas" panose="020B0609020204030204" pitchFamily="49" charset="0"/>
                <a:ea typeface="Consolas" panose="020B0609020204030204" pitchFamily="49" charset="0"/>
                <a:cs typeface="Consolas" panose="020B0609020204030204" pitchFamily="49" charset="0"/>
              </a:rPr>
              <a:t>//</a:t>
            </a:r>
            <a:r>
              <a:rPr lang="zh-CN" altLang="en-US" sz="1600" dirty="0">
                <a:solidFill>
                  <a:srgbClr val="C00000"/>
                </a:solidFill>
                <a:latin typeface="Consolas" panose="020B0609020204030204" pitchFamily="49" charset="0"/>
                <a:ea typeface="Consolas" panose="020B0609020204030204" pitchFamily="49" charset="0"/>
                <a:cs typeface="Consolas" panose="020B0609020204030204" pitchFamily="49" charset="0"/>
              </a:rPr>
              <a:t>销毁使用后的迭代器</a:t>
            </a:r>
            <a:endParaRPr lang="en-US" altLang="zh-CN" sz="1600" dirty="0">
              <a:solidFill>
                <a:srgbClr val="C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delete end;</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return 0;</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TextBox 3"/>
          <p:cNvSpPr txBox="1"/>
          <p:nvPr/>
        </p:nvSpPr>
        <p:spPr>
          <a:xfrm>
            <a:off x="4957664" y="6173548"/>
            <a:ext cx="3108548" cy="33855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输出：</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passing rate = 0.5</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一个例子：负载监视器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内容占位符 2"/>
          <p:cNvSpPr>
            <a:spLocks noGrp="1"/>
          </p:cNvSpPr>
          <p:nvPr>
            <p:ph idx="1"/>
          </p:nvPr>
        </p:nvSpPr>
        <p:spPr>
          <a:xfrm>
            <a:off x="539553" y="1465264"/>
            <a:ext cx="3672408"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监视计算节点的负载状态（如</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以</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占用率的监视为例，不同条件下（例如不同种类不同版本的</a:t>
            </a:r>
            <a:r>
              <a:rPr lang="en-US" altLang="zh-CN" sz="2800" b="1" dirty="0">
                <a:solidFill>
                  <a:srgbClr val="003366"/>
                </a:solidFill>
                <a:latin typeface="Lucida Console" panose="020B0609040504020204" pitchFamily="49" charset="0"/>
              </a:rPr>
              <a:t>OS</a:t>
            </a:r>
            <a:r>
              <a:rPr lang="zh-CN" altLang="en-US" sz="2800" b="1" dirty="0">
                <a:solidFill>
                  <a:srgbClr val="003366"/>
                </a:solidFill>
                <a:latin typeface="Lucida Console" panose="020B0609040504020204" pitchFamily="49" charset="0"/>
              </a:rPr>
              <a:t>）获得</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占用率的方法不同</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怎样在一个程序中实现对这些不同条件的适应呢？</a:t>
            </a:r>
            <a:endParaRPr lang="zh-CN" altLang="en-US" sz="2800" b="1" dirty="0">
              <a:solidFill>
                <a:srgbClr val="003366"/>
              </a:solidFill>
              <a:latin typeface="Lucida Console" panose="020B0609040504020204" pitchFamily="49" charset="0"/>
            </a:endParaRPr>
          </a:p>
        </p:txBody>
      </p:sp>
      <p:pic>
        <p:nvPicPr>
          <p:cNvPr id="6" name="Picture 2"/>
          <p:cNvPicPr>
            <a:picLocks noChangeAspect="1" noChangeArrowheads="1"/>
          </p:cNvPicPr>
          <p:nvPr/>
        </p:nvPicPr>
        <p:blipFill rotWithShape="1">
          <a:blip r:embed="rId1" cstate="print"/>
          <a:srcRect t="69275" r="44257"/>
          <a:stretch>
            <a:fillRect/>
          </a:stretch>
        </p:blipFill>
        <p:spPr bwMode="auto">
          <a:xfrm>
            <a:off x="4860032" y="1340768"/>
            <a:ext cx="3301190" cy="1262090"/>
          </a:xfrm>
          <a:prstGeom prst="rect">
            <a:avLst/>
          </a:prstGeom>
          <a:noFill/>
          <a:ln w="9525">
            <a:noFill/>
            <a:miter lim="800000"/>
            <a:headEnd/>
            <a:tailEnd/>
          </a:ln>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34152" t="57346" r="13483" b="10518"/>
          <a:stretch>
            <a:fillRect/>
          </a:stretch>
        </p:blipFill>
        <p:spPr>
          <a:xfrm>
            <a:off x="4880975" y="2984898"/>
            <a:ext cx="3312368" cy="1718246"/>
          </a:xfrm>
          <a:prstGeom prst="rect">
            <a:avLst/>
          </a:prstGeom>
        </p:spPr>
      </p:pic>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32539" t="6604" r="4356"/>
          <a:stretch>
            <a:fillRect/>
          </a:stretch>
        </p:blipFill>
        <p:spPr>
          <a:xfrm>
            <a:off x="4381140" y="4941463"/>
            <a:ext cx="4608512" cy="1198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Iterator</a:t>
            </a:r>
            <a:r>
              <a:rPr lang="zh-CN" altLang="en-US" sz="4000" dirty="0"/>
              <a:t>对</a:t>
            </a:r>
            <a:r>
              <a:rPr lang="en-US" altLang="zh-CN" sz="4000" dirty="0"/>
              <a:t>Collection</a:t>
            </a:r>
            <a:r>
              <a:rPr lang="zh-CN" altLang="en-US" sz="4000" dirty="0"/>
              <a:t>的数据访问</a:t>
            </a:r>
            <a:endParaRPr lang="zh-CN" altLang="en-US" sz="4000" dirty="0"/>
          </a:p>
        </p:txBody>
      </p:sp>
      <p:sp>
        <p:nvSpPr>
          <p:cNvPr id="3" name="内容占位符 2"/>
          <p:cNvSpPr>
            <a:spLocks noGrp="1"/>
          </p:cNvSpPr>
          <p:nvPr>
            <p:ph idx="1"/>
          </p:nvPr>
        </p:nvSpPr>
        <p:spPr>
          <a:xfrm>
            <a:off x="467544" y="3789040"/>
            <a:ext cx="8377014" cy="2880320"/>
          </a:xfrm>
        </p:spPr>
        <p:txBody>
          <a:bodyPr/>
          <a:lstStyle/>
          <a:p>
            <a:r>
              <a:rPr lang="zh-CN" altLang="en-US" dirty="0"/>
              <a:t>一般的自增运算</a:t>
            </a:r>
            <a:endParaRPr lang="en-US" altLang="zh-CN" dirty="0"/>
          </a:p>
          <a:p>
            <a:pPr lvl="1"/>
            <a:r>
              <a:rPr lang="en-US" altLang="zh-CN" sz="2000" dirty="0" err="1"/>
              <a:t>MyClass</a:t>
            </a:r>
            <a:r>
              <a:rPr lang="en-US" altLang="zh-CN" sz="2000" dirty="0"/>
              <a:t>&amp;</a:t>
            </a:r>
            <a:r>
              <a:rPr lang="zh-CN" altLang="en-US" sz="2000" dirty="0"/>
              <a:t> </a:t>
            </a:r>
            <a:r>
              <a:rPr lang="en-US" altLang="zh-CN" sz="2000" dirty="0"/>
              <a:t>operator++();  </a:t>
            </a:r>
            <a:r>
              <a:rPr lang="en-US" altLang="zh-CN" sz="2000" dirty="0">
                <a:solidFill>
                  <a:srgbClr val="C00000"/>
                </a:solidFill>
              </a:rPr>
              <a:t>//</a:t>
            </a:r>
            <a:r>
              <a:rPr lang="zh-CN" altLang="en-US" sz="2000" dirty="0">
                <a:solidFill>
                  <a:srgbClr val="C00000"/>
                </a:solidFill>
              </a:rPr>
              <a:t>返回值即为当前对象引用</a:t>
            </a:r>
            <a:endParaRPr lang="en-US" altLang="zh-CN" sz="2000" dirty="0">
              <a:solidFill>
                <a:srgbClr val="C00000"/>
              </a:solidFill>
            </a:endParaRPr>
          </a:p>
          <a:p>
            <a:pPr lvl="1"/>
            <a:r>
              <a:rPr lang="en-US" altLang="zh-CN" sz="2000" dirty="0" err="1"/>
              <a:t>MyClass</a:t>
            </a:r>
            <a:r>
              <a:rPr lang="en-US" altLang="zh-CN" sz="2000" dirty="0"/>
              <a:t> operator++(int);  </a:t>
            </a:r>
            <a:r>
              <a:rPr lang="en-US" altLang="zh-CN" sz="2000" dirty="0">
                <a:solidFill>
                  <a:srgbClr val="C00000"/>
                </a:solidFill>
              </a:rPr>
              <a:t>//</a:t>
            </a:r>
            <a:r>
              <a:rPr lang="zh-CN" altLang="en-US" sz="2000" dirty="0">
                <a:solidFill>
                  <a:srgbClr val="C00000"/>
                </a:solidFill>
              </a:rPr>
              <a:t>返回值与当前对象不为同一对象</a:t>
            </a:r>
            <a:endParaRPr lang="en-US" altLang="zh-CN" sz="2000" dirty="0">
              <a:solidFill>
                <a:srgbClr val="C00000"/>
              </a:solidFill>
            </a:endParaRPr>
          </a:p>
          <a:p>
            <a:r>
              <a:rPr lang="zh-CN" altLang="en-US" dirty="0"/>
              <a:t>为什么后缀</a:t>
            </a:r>
            <a:r>
              <a:rPr lang="en-US" altLang="zh-CN" dirty="0"/>
              <a:t>++</a:t>
            </a:r>
            <a:r>
              <a:rPr lang="zh-CN" altLang="en-US" dirty="0"/>
              <a:t>不返回</a:t>
            </a:r>
            <a:r>
              <a:rPr lang="en-US" altLang="zh-CN" dirty="0"/>
              <a:t>Iterator</a:t>
            </a:r>
            <a:r>
              <a:rPr lang="zh-CN" altLang="en-US" dirty="0"/>
              <a:t>？</a:t>
            </a:r>
            <a:endParaRPr lang="en-US" altLang="zh-CN" dirty="0"/>
          </a:p>
          <a:p>
            <a:pPr lvl="1"/>
            <a:r>
              <a:rPr lang="en-US" altLang="zh-CN" dirty="0"/>
              <a:t>Iterator</a:t>
            </a:r>
            <a:r>
              <a:rPr lang="zh-CN" altLang="en-US" dirty="0"/>
              <a:t>是抽象类，无法实例化对象</a:t>
            </a:r>
            <a:endParaRPr lang="en-US" altLang="zh-CN" dirty="0"/>
          </a:p>
          <a:p>
            <a:pPr lvl="1"/>
            <a:r>
              <a:rPr lang="zh-CN" altLang="en-US" dirty="0"/>
              <a:t>能否返回</a:t>
            </a:r>
            <a:r>
              <a:rPr lang="en-US" altLang="zh-CN" dirty="0"/>
              <a:t>Iterator&amp;? </a:t>
            </a:r>
            <a:r>
              <a:rPr lang="zh-CN" altLang="en-US" dirty="0"/>
              <a:t>可以使用</a:t>
            </a:r>
            <a:r>
              <a:rPr lang="en-US" altLang="zh-CN" dirty="0"/>
              <a:t>new</a:t>
            </a:r>
            <a:r>
              <a:rPr lang="zh-CN" altLang="en-US" dirty="0"/>
              <a:t>创建新对象，但每次调用后缀</a:t>
            </a:r>
            <a:r>
              <a:rPr lang="en-US" altLang="zh-CN" dirty="0"/>
              <a:t>++</a:t>
            </a:r>
            <a:r>
              <a:rPr lang="zh-CN" altLang="en-US" dirty="0"/>
              <a:t>运算都需要外部销毁创建的对象。</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TextBox 3"/>
          <p:cNvSpPr txBox="1"/>
          <p:nvPr/>
        </p:nvSpPr>
        <p:spPr>
          <a:xfrm>
            <a:off x="838394" y="1829142"/>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C00000"/>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C00000"/>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::operator++(int)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6" name="文本框 5"/>
          <p:cNvSpPr txBox="1"/>
          <p:nvPr/>
        </p:nvSpPr>
        <p:spPr>
          <a:xfrm>
            <a:off x="2684303" y="1252593"/>
            <a:ext cx="3775393" cy="523220"/>
          </a:xfrm>
          <a:prstGeom prst="rect">
            <a:avLst/>
          </a:prstGeom>
          <a:noFill/>
        </p:spPr>
        <p:txBody>
          <a:bodyPr wrap="none" rtlCol="0">
            <a:spAutoFit/>
          </a:bodyPr>
          <a:lstStyle/>
          <a:p>
            <a:r>
              <a:rPr lang="zh-CN" altLang="en-US" sz="2800" b="1" dirty="0"/>
              <a:t>为什么返回类型不同？</a:t>
            </a:r>
            <a:endParaRPr lang="zh-CN" altLang="en-US" sz="28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20395" y="1437424"/>
            <a:ext cx="8595234" cy="3935792"/>
          </a:xfrm>
          <a:prstGeom prst="rect">
            <a:avLst/>
          </a:prstGeom>
        </p:spPr>
      </p:pic>
      <p:sp>
        <p:nvSpPr>
          <p:cNvPr id="2" name="标题 1"/>
          <p:cNvSpPr>
            <a:spLocks noGrp="1"/>
          </p:cNvSpPr>
          <p:nvPr>
            <p:ph type="title"/>
          </p:nvPr>
        </p:nvSpPr>
        <p:spPr/>
        <p:txBody>
          <a:bodyPr/>
          <a:lstStyle/>
          <a:p>
            <a:r>
              <a:rPr lang="zh-CN" altLang="en-US" dirty="0"/>
              <a:t>另一种常见的迭代器模式</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2696260" y="3228322"/>
            <a:ext cx="5112274" cy="2308324"/>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Iterator* it = </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collection.iterator</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while (it-&gt;</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hasNext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it-&gt;next();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Object object = it-&gt;</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getValue</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//do something with object;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en-US" altLang="zh-CN" sz="2800" b="1" dirty="0">
                <a:solidFill>
                  <a:srgbClr val="003366"/>
                </a:solidFill>
              </a:rPr>
              <a:t>STL</a:t>
            </a:r>
            <a:r>
              <a:rPr lang="zh-CN" altLang="en-US" sz="2800" b="1" dirty="0">
                <a:solidFill>
                  <a:srgbClr val="003366"/>
                </a:solidFill>
              </a:rPr>
              <a:t>中的迭代器模式</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11" name="TextBox 3"/>
          <p:cNvSpPr txBox="1"/>
          <p:nvPr/>
        </p:nvSpPr>
        <p:spPr>
          <a:xfrm>
            <a:off x="548097" y="1853515"/>
            <a:ext cx="8047805"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template&lt;class Iterator&gt;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std::vector&lt;float&gt; scores</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{90, 20, 40, 40, 30, 60, 70, 30, 90, 100};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analyze(</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scores.begin</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scores.end</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return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en-US" altLang="zh-CN" sz="2800" b="1" dirty="0">
                <a:solidFill>
                  <a:srgbClr val="003366"/>
                </a:solidFill>
              </a:rPr>
              <a:t>STL</a:t>
            </a:r>
            <a:r>
              <a:rPr lang="zh-CN" altLang="en-US" sz="2800" b="1" dirty="0">
                <a:solidFill>
                  <a:srgbClr val="003366"/>
                </a:solidFill>
              </a:rPr>
              <a:t>中的迭代器模式</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之前介绍中的迭代器模式使用继承来实现</a:t>
            </a:r>
            <a:endParaRPr lang="en-US" altLang="zh-CN" sz="2400" b="1" dirty="0">
              <a:solidFill>
                <a:srgbClr val="003366"/>
              </a:solidFill>
            </a:endParaRPr>
          </a:p>
          <a:p>
            <a:pPr marL="685800" lvl="2">
              <a:spcBef>
                <a:spcPts val="1000"/>
              </a:spcBef>
              <a:buSzPct val="75000"/>
              <a:buFont typeface="Wingdings" panose="05000000000000000000" pitchFamily="2" charset="2"/>
              <a:buChar char="n"/>
            </a:pPr>
            <a:r>
              <a:rPr lang="en-US" altLang="zh-CN" sz="2400" b="1" dirty="0">
                <a:solidFill>
                  <a:srgbClr val="003366"/>
                </a:solidFill>
              </a:rPr>
              <a:t>STL</a:t>
            </a:r>
            <a:r>
              <a:rPr lang="zh-CN" altLang="en-US" sz="2400" b="1" dirty="0">
                <a:solidFill>
                  <a:srgbClr val="003366"/>
                </a:solidFill>
              </a:rPr>
              <a:t>中迭代器模式使用模板来实现</a:t>
            </a:r>
            <a:endParaRPr lang="en-US" altLang="zh-CN" sz="24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两种不同的多态实现方式</a:t>
            </a:r>
            <a:endParaRPr lang="zh-CN" altLang="en-US" sz="24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2627784" y="3265673"/>
            <a:ext cx="5184576" cy="132343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Collection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 begin() const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 end() const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8" name="TextBox 7"/>
          <p:cNvSpPr txBox="1"/>
          <p:nvPr/>
        </p:nvSpPr>
        <p:spPr>
          <a:xfrm>
            <a:off x="911786" y="3696559"/>
            <a:ext cx="141577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基于继承</a:t>
            </a:r>
            <a:endParaRPr lang="en-US" sz="2400" b="1" dirty="0">
              <a:solidFill>
                <a:srgbClr val="003366"/>
              </a:solidFill>
              <a:latin typeface="Consolas" panose="020B0609020204030204" pitchFamily="49" charset="0"/>
              <a:ea typeface="华文楷体" panose="02010600040101010101" pitchFamily="2" charset="-122"/>
            </a:endParaRPr>
          </a:p>
        </p:txBody>
      </p:sp>
      <p:sp>
        <p:nvSpPr>
          <p:cNvPr id="7" name="TextBox 3"/>
          <p:cNvSpPr txBox="1"/>
          <p:nvPr/>
        </p:nvSpPr>
        <p:spPr>
          <a:xfrm>
            <a:off x="2627784" y="4842930"/>
            <a:ext cx="5184576" cy="156966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template &lt;class T&gt;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vector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vector::iterator&lt;T&gt;</a:t>
            </a:r>
            <a:r>
              <a:rPr lang="en-US" altLang="zh-CN" sz="1600" dirty="0">
                <a:solidFill>
                  <a:schemeClr val="tx1"/>
                </a:solidFill>
                <a:latin typeface="Consolas" panose="020B0609020204030204" pitchFamily="49" charset="0"/>
                <a:ea typeface="华文楷体" panose="02010600040101010101" pitchFamily="2" charset="-122"/>
                <a:cs typeface="+mn-cs"/>
              </a:rPr>
              <a:t> begin() const;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vector::iterator&lt;T&gt;</a:t>
            </a:r>
            <a:r>
              <a:rPr lang="en-US" altLang="zh-CN" sz="1600" dirty="0">
                <a:solidFill>
                  <a:schemeClr val="tx1"/>
                </a:solidFill>
                <a:latin typeface="Consolas" panose="020B0609020204030204" pitchFamily="49" charset="0"/>
                <a:ea typeface="华文楷体" panose="02010600040101010101" pitchFamily="2" charset="-122"/>
                <a:cs typeface="+mn-cs"/>
              </a:rPr>
              <a:t> end() const;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9" name="TextBox 7"/>
          <p:cNvSpPr txBox="1"/>
          <p:nvPr/>
        </p:nvSpPr>
        <p:spPr>
          <a:xfrm>
            <a:off x="911786" y="5396927"/>
            <a:ext cx="141577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基于模板</a:t>
            </a:r>
            <a:endParaRPr lang="en-US" sz="2400" b="1" dirty="0">
              <a:solidFill>
                <a:srgbClr val="003366"/>
              </a:solidFill>
              <a:latin typeface="Consolas" panose="020B0609020204030204" pitchFamily="49" charset="0"/>
              <a:ea typeface="华文楷体" panose="02010600040101010101" pitchFamily="2" charset="-122"/>
            </a:endParaRPr>
          </a:p>
        </p:txBody>
      </p:sp>
      <p:sp>
        <p:nvSpPr>
          <p:cNvPr id="5" name="文本框 4"/>
          <p:cNvSpPr txBox="1"/>
          <p:nvPr/>
        </p:nvSpPr>
        <p:spPr>
          <a:xfrm>
            <a:off x="5220072" y="3329882"/>
            <a:ext cx="2492990" cy="400110"/>
          </a:xfrm>
          <a:prstGeom prst="rect">
            <a:avLst/>
          </a:prstGeom>
          <a:noFill/>
        </p:spPr>
        <p:txBody>
          <a:bodyPr wrap="none" rtlCol="0">
            <a:spAutoFit/>
          </a:bodyPr>
          <a:lstStyle/>
          <a:p>
            <a:r>
              <a:rPr lang="zh-CN" altLang="en-US" sz="2000" b="1" dirty="0"/>
              <a:t>返回迭代器基类指针</a:t>
            </a:r>
            <a:endParaRPr lang="zh-CN" altLang="en-US" sz="2000" b="1" dirty="0"/>
          </a:p>
        </p:txBody>
      </p:sp>
      <p:sp>
        <p:nvSpPr>
          <p:cNvPr id="10" name="文本框 9"/>
          <p:cNvSpPr txBox="1"/>
          <p:nvPr/>
        </p:nvSpPr>
        <p:spPr>
          <a:xfrm>
            <a:off x="5223470" y="4945306"/>
            <a:ext cx="1980029" cy="400110"/>
          </a:xfrm>
          <a:prstGeom prst="rect">
            <a:avLst/>
          </a:prstGeom>
          <a:noFill/>
        </p:spPr>
        <p:txBody>
          <a:bodyPr wrap="none" rtlCol="0">
            <a:spAutoFit/>
          </a:bodyPr>
          <a:lstStyle/>
          <a:p>
            <a:r>
              <a:rPr lang="zh-CN" altLang="en-US" sz="2000" b="1" dirty="0"/>
              <a:t>返回迭代器对象</a:t>
            </a:r>
            <a:endParaRPr lang="zh-CN" altLang="en-US" sz="20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8" name="TextBox 3"/>
          <p:cNvSpPr txBox="1"/>
          <p:nvPr/>
        </p:nvSpPr>
        <p:spPr>
          <a:xfrm>
            <a:off x="539552" y="1244345"/>
            <a:ext cx="7845524"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11" name="TextBox 10"/>
          <p:cNvSpPr txBox="1"/>
          <p:nvPr/>
        </p:nvSpPr>
        <p:spPr>
          <a:xfrm>
            <a:off x="2411760" y="3306448"/>
            <a:ext cx="326243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基于继承的迭代器模式</a:t>
            </a:r>
            <a:endParaRPr lang="en-US" sz="2400" b="1" dirty="0">
              <a:solidFill>
                <a:srgbClr val="003366"/>
              </a:solidFill>
              <a:latin typeface="Consolas" panose="020B0609020204030204" pitchFamily="49" charset="0"/>
              <a:ea typeface="华文楷体" panose="02010600040101010101" pitchFamily="2" charset="-122"/>
            </a:endParaRPr>
          </a:p>
        </p:txBody>
      </p:sp>
      <p:sp>
        <p:nvSpPr>
          <p:cNvPr id="12" name="TextBox 3"/>
          <p:cNvSpPr txBox="1"/>
          <p:nvPr/>
        </p:nvSpPr>
        <p:spPr>
          <a:xfrm>
            <a:off x="539552" y="3933056"/>
            <a:ext cx="7845524"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template&lt;class Iterator&gt;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7" name="TextBox 10"/>
          <p:cNvSpPr txBox="1"/>
          <p:nvPr/>
        </p:nvSpPr>
        <p:spPr>
          <a:xfrm>
            <a:off x="2491646" y="6241379"/>
            <a:ext cx="326243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基于模板的迭代器模式</a:t>
            </a:r>
            <a:endParaRPr lang="en-US" sz="2400" b="1" dirty="0">
              <a:solidFill>
                <a:srgbClr val="003366"/>
              </a:solidFill>
              <a:latin typeface="Consolas" panose="020B0609020204030204" pitchFamily="49" charset="0"/>
              <a:ea typeface="华文楷体" panose="020106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迭代器模式：模板 </a:t>
            </a:r>
            <a:r>
              <a:rPr lang="en-US" altLang="zh-CN" sz="2800" b="1" dirty="0">
                <a:solidFill>
                  <a:srgbClr val="003366"/>
                </a:solidFill>
              </a:rPr>
              <a:t>vs.</a:t>
            </a:r>
            <a:r>
              <a:rPr lang="zh-CN" altLang="en-US" sz="2800" b="1" dirty="0">
                <a:solidFill>
                  <a:srgbClr val="003366"/>
                </a:solidFill>
              </a:rPr>
              <a:t> 继承</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目标相同：将算法构建与底层数据结构解耦</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区别</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继承：</a:t>
            </a:r>
            <a:endParaRPr lang="en-US" altLang="zh-CN" sz="24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算法中需要使用迭代器的基类指针</a:t>
            </a:r>
            <a:endParaRPr lang="en-US" altLang="zh-CN" sz="22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模板：</a:t>
            </a:r>
            <a:endParaRPr lang="en-US" altLang="zh-CN" sz="24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更加简洁，算法可以使用迭代器对象</a:t>
            </a:r>
            <a:endParaRPr lang="en-US" altLang="zh-CN" sz="22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对每一种迭代器类型都会生成相应代码，使编译速度变慢、可执行文件变大</a:t>
            </a:r>
            <a:endParaRPr lang="en-US" altLang="zh-CN" sz="22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STL</a:t>
            </a:r>
            <a:r>
              <a:rPr lang="zh-CN" altLang="en-US" dirty="0"/>
              <a:t>迭代器实现循环</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使用迭代器进行循环：</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en-US" altLang="zh-CN" sz="2400" b="1" dirty="0">
                <a:solidFill>
                  <a:srgbClr val="003366"/>
                </a:solidFill>
              </a:rPr>
              <a:t>for</a:t>
            </a:r>
            <a:r>
              <a:rPr lang="zh-CN" altLang="en-US" sz="2400" b="1" dirty="0">
                <a:solidFill>
                  <a:srgbClr val="003366"/>
                </a:solidFill>
              </a:rPr>
              <a:t> </a:t>
            </a:r>
            <a:r>
              <a:rPr lang="en-US" altLang="zh-CN" sz="2400" b="1" dirty="0">
                <a:solidFill>
                  <a:srgbClr val="003366"/>
                </a:solidFill>
              </a:rPr>
              <a:t>(auto</a:t>
            </a:r>
            <a:r>
              <a:rPr lang="zh-CN" altLang="en-US" sz="2400" b="1" dirty="0">
                <a:solidFill>
                  <a:srgbClr val="003366"/>
                </a:solidFill>
              </a:rPr>
              <a:t> </a:t>
            </a:r>
            <a:r>
              <a:rPr lang="en-US" altLang="zh-CN" sz="2400" b="1" dirty="0">
                <a:solidFill>
                  <a:srgbClr val="003366"/>
                </a:solidFill>
              </a:rPr>
              <a:t>i</a:t>
            </a:r>
            <a:r>
              <a:rPr lang="zh-CN" altLang="en-US" sz="2400" b="1" dirty="0">
                <a:solidFill>
                  <a:srgbClr val="003366"/>
                </a:solidFill>
              </a:rPr>
              <a:t> </a:t>
            </a:r>
            <a:r>
              <a:rPr lang="en-US" altLang="zh-CN" sz="2400" b="1" dirty="0">
                <a:solidFill>
                  <a:srgbClr val="003366"/>
                </a:solidFill>
              </a:rPr>
              <a:t>:</a:t>
            </a:r>
            <a:r>
              <a:rPr lang="zh-CN" altLang="en-US" sz="2400" b="1" dirty="0">
                <a:solidFill>
                  <a:srgbClr val="003366"/>
                </a:solidFill>
              </a:rPr>
              <a:t> </a:t>
            </a:r>
            <a:r>
              <a:rPr lang="en-US" altLang="zh-CN" sz="2400" b="1" dirty="0">
                <a:solidFill>
                  <a:srgbClr val="003366"/>
                </a:solidFill>
              </a:rPr>
              <a:t>container)</a:t>
            </a:r>
            <a:endParaRPr lang="en-US" altLang="zh-CN" sz="24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853394" y="2719078"/>
            <a:ext cx="3718606" cy="1077218"/>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for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(auto</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 : container)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7" name="TextBox 3"/>
          <p:cNvSpPr txBox="1"/>
          <p:nvPr/>
        </p:nvSpPr>
        <p:spPr>
          <a:xfrm>
            <a:off x="781386" y="4677400"/>
            <a:ext cx="3790614" cy="1323439"/>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for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(auto</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container.begin</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container.end</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5" name="Up-Down Arrow 4"/>
          <p:cNvSpPr/>
          <p:nvPr/>
        </p:nvSpPr>
        <p:spPr>
          <a:xfrm>
            <a:off x="2514675" y="3928486"/>
            <a:ext cx="396044" cy="616723"/>
          </a:xfrm>
          <a:prstGeom prst="up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3"/>
          <p:cNvSpPr txBox="1"/>
          <p:nvPr/>
        </p:nvSpPr>
        <p:spPr>
          <a:xfrm>
            <a:off x="4949130" y="4173233"/>
            <a:ext cx="3880062" cy="1815882"/>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main(){</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vector&lt;int&gt; container{1,2,3};</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for (auto a : container){</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内容占位符 2"/>
          <p:cNvSpPr>
            <a:spLocks noGrp="1"/>
          </p:cNvSpPr>
          <p:nvPr>
            <p:ph idx="1"/>
          </p:nvPr>
        </p:nvSpPr>
        <p:spPr>
          <a:xfrm>
            <a:off x="539552" y="1272259"/>
            <a:ext cx="8136904" cy="4749029"/>
          </a:xfrm>
        </p:spPr>
        <p:txBody>
          <a:bodyPr/>
          <a:lstStyle/>
          <a:p>
            <a:r>
              <a:rPr lang="zh-CN" altLang="en-US" dirty="0"/>
              <a:t>迭代器模式实现了</a:t>
            </a:r>
            <a:r>
              <a:rPr lang="zh-CN" altLang="en-US" dirty="0">
                <a:solidFill>
                  <a:srgbClr val="FF0000"/>
                </a:solidFill>
              </a:rPr>
              <a:t>算法</a:t>
            </a:r>
            <a:r>
              <a:rPr lang="zh-CN" altLang="en-US" dirty="0"/>
              <a:t>和</a:t>
            </a:r>
            <a:r>
              <a:rPr lang="zh-CN" altLang="en-US" dirty="0">
                <a:solidFill>
                  <a:srgbClr val="FF0000"/>
                </a:solidFill>
              </a:rPr>
              <a:t>数据存储</a:t>
            </a:r>
            <a:r>
              <a:rPr lang="zh-CN" altLang="en-US" dirty="0"/>
              <a:t>的隔离</a:t>
            </a:r>
            <a:endParaRPr lang="zh-CN" altLang="en-US" dirty="0"/>
          </a:p>
          <a:p>
            <a:r>
              <a:rPr lang="zh-CN" altLang="en-US" dirty="0"/>
              <a:t>规避了为每一个算法和数据存储的组合均进行代码实现的巨大工作量</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文本框 5"/>
          <p:cNvSpPr txBox="1"/>
          <p:nvPr/>
        </p:nvSpPr>
        <p:spPr>
          <a:xfrm>
            <a:off x="628650" y="2852936"/>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14390" y="2852936"/>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14390" y="3356992"/>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14390" y="3869151"/>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14390" y="436510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002683" y="3140968"/>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002683" y="3753710"/>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002683" y="4366452"/>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002683" y="499348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431773" y="3140968"/>
            <a:ext cx="570910" cy="2221848"/>
          </a:xfrm>
          <a:prstGeom prst="rect">
            <a:avLst/>
          </a:prstGeom>
          <a:solidFill>
            <a:srgbClr val="FF0000"/>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nchor="ctr" anchorCtr="1">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迭</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代</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器</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6" name="右箭头 25"/>
          <p:cNvSpPr/>
          <p:nvPr/>
        </p:nvSpPr>
        <p:spPr>
          <a:xfrm>
            <a:off x="4067944" y="3535284"/>
            <a:ext cx="546754" cy="154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650" y="3356992"/>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7084" y="3869151"/>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7084" y="4365104"/>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046033" y="3143973"/>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57886" y="4165631"/>
            <a:ext cx="1399881" cy="523220"/>
          </a:xfrm>
          <a:prstGeom prst="rect">
            <a:avLst/>
          </a:prstGeom>
          <a:noFill/>
        </p:spPr>
        <p:txBody>
          <a:bodyPr wrap="square" rtlCol="0">
            <a:spAutoFit/>
          </a:bodyPr>
          <a:lstStyle/>
          <a:p>
            <a:r>
              <a:rPr kumimoji="1" lang="en-US" altLang="zh-CN" sz="2800" b="1" dirty="0"/>
              <a:t>…</a:t>
            </a:r>
            <a:endParaRPr kumimoji="1" lang="zh-CN" altLang="en-US" sz="2800" b="1" dirty="0"/>
          </a:p>
        </p:txBody>
      </p:sp>
      <p:sp>
        <p:nvSpPr>
          <p:cNvPr id="32" name="文本框 31"/>
          <p:cNvSpPr txBox="1"/>
          <p:nvPr/>
        </p:nvSpPr>
        <p:spPr>
          <a:xfrm>
            <a:off x="5557885" y="4798590"/>
            <a:ext cx="1399881" cy="523220"/>
          </a:xfrm>
          <a:prstGeom prst="rect">
            <a:avLst/>
          </a:prstGeom>
          <a:noFill/>
        </p:spPr>
        <p:txBody>
          <a:bodyPr wrap="square" rtlCol="0">
            <a:spAutoFit/>
          </a:bodyPr>
          <a:lstStyle/>
          <a:p>
            <a:r>
              <a:rPr kumimoji="1" lang="en-US" altLang="zh-CN" sz="2800" b="1" dirty="0"/>
              <a:t>…</a:t>
            </a:r>
            <a:endParaRPr kumimoji="1" lang="zh-CN" altLang="en-US" sz="2800" b="1" dirty="0"/>
          </a:p>
        </p:txBody>
      </p:sp>
      <p:sp>
        <p:nvSpPr>
          <p:cNvPr id="23" name="文本框 22"/>
          <p:cNvSpPr txBox="1"/>
          <p:nvPr/>
        </p:nvSpPr>
        <p:spPr>
          <a:xfrm>
            <a:off x="5049775" y="3753710"/>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7084" y="4877995"/>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014390" y="4877995"/>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084" y="5376222"/>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012824" y="5376222"/>
            <a:ext cx="1385741" cy="369332"/>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043608" y="5756180"/>
            <a:ext cx="1399881" cy="523220"/>
          </a:xfrm>
          <a:prstGeom prst="rect">
            <a:avLst/>
          </a:prstGeom>
          <a:noFill/>
        </p:spPr>
        <p:txBody>
          <a:bodyPr wrap="square" rtlCol="0">
            <a:spAutoFit/>
          </a:bodyPr>
          <a:lstStyle/>
          <a:p>
            <a:r>
              <a:rPr kumimoji="1" lang="en-US" altLang="zh-CN" sz="2800" b="1" dirty="0"/>
              <a:t>…</a:t>
            </a:r>
            <a:endParaRPr kumimoji="1" lang="zh-CN" altLang="en-US" sz="2800" b="1" dirty="0"/>
          </a:p>
        </p:txBody>
      </p:sp>
      <p:sp>
        <p:nvSpPr>
          <p:cNvPr id="36" name="文本框 35"/>
          <p:cNvSpPr txBox="1"/>
          <p:nvPr/>
        </p:nvSpPr>
        <p:spPr>
          <a:xfrm>
            <a:off x="2411760" y="5756180"/>
            <a:ext cx="1399881" cy="523220"/>
          </a:xfrm>
          <a:prstGeom prst="rect">
            <a:avLst/>
          </a:prstGeom>
          <a:noFill/>
        </p:spPr>
        <p:txBody>
          <a:bodyPr wrap="square" rtlCol="0">
            <a:spAutoFit/>
          </a:bodyPr>
          <a:lstStyle/>
          <a:p>
            <a:r>
              <a:rPr kumimoji="1" lang="en-US" altLang="zh-CN" sz="2800" b="1" dirty="0"/>
              <a:t>…</a:t>
            </a:r>
            <a:endParaRPr kumimoji="1" lang="zh-CN" altLang="en-US" sz="2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内容占位符 2"/>
          <p:cNvSpPr>
            <a:spLocks noGrp="1"/>
          </p:cNvSpPr>
          <p:nvPr>
            <p:ph idx="1"/>
          </p:nvPr>
        </p:nvSpPr>
        <p:spPr>
          <a:xfrm>
            <a:off x="539552" y="1442195"/>
            <a:ext cx="7704856"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a:t>
            </a:r>
            <a:r>
              <a:rPr lang="zh-CN" altLang="en-US" sz="2800" b="1" dirty="0">
                <a:solidFill>
                  <a:srgbClr val="003366"/>
                </a:solidFill>
              </a:rPr>
              <a:t>的</a:t>
            </a:r>
            <a:r>
              <a:rPr lang="en-US" altLang="zh-CN" sz="2800" b="1" dirty="0">
                <a:solidFill>
                  <a:srgbClr val="003366"/>
                </a:solidFill>
              </a:rPr>
              <a:t>STL</a:t>
            </a:r>
            <a:r>
              <a:rPr lang="zh-CN" altLang="en-US" sz="2800" b="1" dirty="0">
                <a:solidFill>
                  <a:srgbClr val="003366"/>
                </a:solidFill>
              </a:rPr>
              <a:t>中提供了大量的数据容器</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这些容器数据结构不同，数据访问操作类似，如遍历、最大值、最小值</a:t>
            </a:r>
            <a:r>
              <a:rPr lang="en-US" altLang="zh-CN" sz="2800" b="1" dirty="0">
                <a:solidFill>
                  <a:srgbClr val="003366"/>
                </a:solidFill>
              </a:rPr>
              <a:t>……</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en-US" altLang="zh-CN" sz="2800" b="1" dirty="0">
                <a:solidFill>
                  <a:schemeClr val="accent4">
                    <a:lumMod val="50000"/>
                  </a:schemeClr>
                </a:solidFill>
              </a:rPr>
              <a:t>STL</a:t>
            </a:r>
            <a:r>
              <a:rPr lang="zh-CN" altLang="en-US" sz="2800" b="1" dirty="0">
                <a:solidFill>
                  <a:schemeClr val="accent4">
                    <a:lumMod val="50000"/>
                  </a:schemeClr>
                </a:solidFill>
              </a:rPr>
              <a:t>繁多的数据结构均采用了类似的设计架构来抽象访问接口</a:t>
            </a:r>
            <a:endParaRPr lang="en-US" altLang="zh-CN" sz="2800" b="1" dirty="0">
              <a:solidFill>
                <a:schemeClr val="accent4">
                  <a:lumMod val="50000"/>
                </a:schemeClr>
              </a:solidFill>
            </a:endParaRPr>
          </a:p>
          <a:p>
            <a:pPr marL="228600" lvl="2">
              <a:spcBef>
                <a:spcPts val="1000"/>
              </a:spcBef>
              <a:buSzPct val="75000"/>
              <a:buFont typeface="Wingdings" panose="05000000000000000000" pitchFamily="2" charset="2"/>
              <a:buChar char="n"/>
            </a:pPr>
            <a:r>
              <a:rPr lang="zh-CN" altLang="en-US" sz="2800" b="1" dirty="0">
                <a:solidFill>
                  <a:schemeClr val="accent4">
                    <a:lumMod val="50000"/>
                  </a:schemeClr>
                </a:solidFill>
              </a:rPr>
              <a:t>推荐阅读</a:t>
            </a:r>
            <a:r>
              <a:rPr lang="en-US" altLang="zh-CN" sz="2800" b="1" dirty="0">
                <a:solidFill>
                  <a:schemeClr val="accent4">
                    <a:lumMod val="50000"/>
                  </a:schemeClr>
                </a:solidFill>
              </a:rPr>
              <a:t>STL</a:t>
            </a:r>
            <a:r>
              <a:rPr lang="zh-CN" altLang="en-US" sz="2800" b="1" dirty="0">
                <a:solidFill>
                  <a:schemeClr val="accent4">
                    <a:lumMod val="50000"/>
                  </a:schemeClr>
                </a:solidFill>
              </a:rPr>
              <a:t>的具体实现代码</a:t>
            </a:r>
            <a:endParaRPr lang="en-US" altLang="zh-CN" sz="2800" b="1" dirty="0">
              <a:solidFill>
                <a:srgbClr val="0033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endParaRPr lang="zh-CN" altLang="en-US" dirty="0"/>
          </a:p>
        </p:txBody>
      </p:sp>
      <p:sp>
        <p:nvSpPr>
          <p:cNvPr id="3" name="内容占位符 2"/>
          <p:cNvSpPr>
            <a:spLocks noGrp="1"/>
          </p:cNvSpPr>
          <p:nvPr>
            <p:ph idx="1"/>
          </p:nvPr>
        </p:nvSpPr>
        <p:spPr>
          <a:xfrm>
            <a:off x="539552" y="1268760"/>
            <a:ext cx="7992888" cy="5589240"/>
          </a:xfrm>
        </p:spPr>
        <p:txBody>
          <a:bodyPr/>
          <a:lstStyle/>
          <a:p>
            <a:r>
              <a:rPr lang="zh-CN" altLang="en-US" dirty="0"/>
              <a:t>行为型设计模式关心对象之间的行为功能抽象，核心在于</a:t>
            </a:r>
            <a:r>
              <a:rPr lang="zh-CN" altLang="en-US" dirty="0">
                <a:solidFill>
                  <a:srgbClr val="FF0000"/>
                </a:solidFill>
              </a:rPr>
              <a:t>抽象</a:t>
            </a:r>
            <a:r>
              <a:rPr lang="zh-CN" altLang="en-US" dirty="0"/>
              <a:t>行为功能中</a:t>
            </a:r>
            <a:r>
              <a:rPr lang="zh-CN" altLang="en-US" dirty="0">
                <a:solidFill>
                  <a:srgbClr val="FF0000"/>
                </a:solidFill>
              </a:rPr>
              <a:t>不变</a:t>
            </a:r>
            <a:r>
              <a:rPr lang="zh-CN" altLang="en-US" dirty="0"/>
              <a:t>的成分，具体</a:t>
            </a:r>
            <a:r>
              <a:rPr lang="zh-CN" altLang="en-US" dirty="0">
                <a:solidFill>
                  <a:srgbClr val="FF0000"/>
                </a:solidFill>
              </a:rPr>
              <a:t>实现</a:t>
            </a:r>
            <a:r>
              <a:rPr lang="zh-CN" altLang="en-US" dirty="0"/>
              <a:t>行为功能中</a:t>
            </a:r>
            <a:r>
              <a:rPr lang="zh-CN" altLang="en-US" dirty="0">
                <a:solidFill>
                  <a:srgbClr val="FF0000"/>
                </a:solidFill>
              </a:rPr>
              <a:t>变</a:t>
            </a:r>
            <a:r>
              <a:rPr lang="zh-CN" altLang="en-US" dirty="0"/>
              <a:t>的成分，保证以尽可能少的代码改动完成功能的增减</a:t>
            </a:r>
            <a:endParaRPr lang="en-US" altLang="zh-CN" sz="2400" dirty="0"/>
          </a:p>
          <a:p>
            <a:pPr lvl="1">
              <a:buSzPct val="75000"/>
              <a:buFont typeface="Wingdings" panose="05000000000000000000" pitchFamily="2" charset="2"/>
              <a:buChar char="§"/>
            </a:pPr>
            <a:r>
              <a:rPr lang="zh-CN" altLang="en-US" sz="2800" dirty="0"/>
              <a:t>模板方法归纳了一系列类的通用功能，在基类中将功能的接口固定，在子类中具体实现流程细节，使得新类的增加不对已有类产生影响</a:t>
            </a:r>
            <a:endParaRPr lang="en-US" altLang="zh-CN" b="0" dirty="0"/>
          </a:p>
          <a:p>
            <a:pPr lvl="1">
              <a:buSzPct val="75000"/>
              <a:buFont typeface="Wingdings" panose="05000000000000000000" pitchFamily="2" charset="2"/>
              <a:buChar char="§"/>
            </a:pPr>
            <a:r>
              <a:rPr lang="zh-CN" altLang="en-US" sz="2800" dirty="0"/>
              <a:t>策略模式抽象了功能的选择与组合，隔离不同的功能使得相互之间不受影响，可以灵活支持算法或策略的变动</a:t>
            </a:r>
            <a:endParaRPr lang="en-US" altLang="zh-CN" b="0" dirty="0"/>
          </a:p>
          <a:p>
            <a:pPr lvl="1">
              <a:buSzPct val="75000"/>
              <a:buFont typeface="Wingdings" panose="05000000000000000000" pitchFamily="2" charset="2"/>
              <a:buChar char="§"/>
            </a:pPr>
            <a:r>
              <a:rPr lang="zh-CN" altLang="en-US" sz="2800" dirty="0"/>
              <a:t>迭代器模式抽象了数据访问方法，可以访问对象的元素但却不暴露底层实现，隔离具体算法与数据结构</a:t>
            </a: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9" name="TextBox 3"/>
          <p:cNvSpPr txBox="1"/>
          <p:nvPr/>
        </p:nvSpPr>
        <p:spPr>
          <a:xfrm>
            <a:off x="827313" y="1272817"/>
            <a:ext cx="7306493" cy="532453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public:</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private:</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b="0" dirty="0"/>
              <a:t>课后阅读</a:t>
            </a:r>
            <a:endParaRPr lang="en-US" altLang="zh-CN" b="0" dirty="0"/>
          </a:p>
          <a:p>
            <a:pPr lvl="1"/>
            <a:r>
              <a:rPr lang="en-US" dirty="0"/>
              <a:t>https://www.liaoxuefeng.com/wiki/1252599548343744/1281319453589538</a:t>
            </a:r>
            <a:endParaRPr 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251520" y="1268760"/>
            <a:ext cx="8640960"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cs typeface="+mn-cs"/>
              </a:rPr>
              <a:t>//</a:t>
            </a:r>
            <a:r>
              <a:rPr lang="zh-CN" altLang="en-US" sz="1500" dirty="0">
                <a:solidFill>
                  <a:srgbClr val="FF0000"/>
                </a:solidFill>
                <a:latin typeface="Consolas" panose="020B0609020204030204" pitchFamily="49" charset="0"/>
                <a:ea typeface="华文楷体" panose="02010600040101010101" pitchFamily="2" charset="-122"/>
                <a:cs typeface="+mn-cs"/>
              </a:rPr>
              <a:t>规定所有的系统类型</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enum</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{Win32, Win64, Ganglia};</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type =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获取负载信息的实现</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void Monitor::</a:t>
            </a:r>
            <a:r>
              <a:rPr lang="en-US" altLang="zh-CN" sz="1500" dirty="0" err="1">
                <a:solidFill>
                  <a:schemeClr val="tx1"/>
                </a:solidFill>
                <a:latin typeface="Consolas" panose="020B0609020204030204" pitchFamily="49" charset="0"/>
                <a:ea typeface="华文楷体" panose="02010600040101010101" pitchFamily="2" charset="-122"/>
                <a:cs typeface="+mn-cs"/>
              </a:rPr>
              <a:t>getLoad</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switch (type)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//Win32</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case </a:t>
            </a:r>
            <a:r>
              <a:rPr lang="en-US" altLang="zh-CN" sz="1500" dirty="0">
                <a:solidFill>
                  <a:srgbClr val="FF0000"/>
                </a:solidFill>
                <a:latin typeface="Consolas" panose="020B0609020204030204" pitchFamily="49" charset="0"/>
                <a:ea typeface="华文楷体" panose="02010600040101010101" pitchFamily="2" charset="-122"/>
              </a:rPr>
              <a:t>Win32</a:t>
            </a:r>
            <a:r>
              <a:rPr lang="en-US" altLang="zh-CN" sz="1500" dirty="0">
                <a:solidFill>
                  <a:schemeClr val="tx1"/>
                </a:solidFill>
                <a:latin typeface="Consolas" panose="020B0609020204030204" pitchFamily="49" charset="0"/>
                <a:ea typeface="华文楷体" panose="02010600040101010101" pitchFamily="2" charset="-122"/>
              </a:rPr>
              <a:t>: </a:t>
            </a:r>
            <a:endParaRPr lang="en-US" altLang="zh-CN" sz="1500" dirty="0">
              <a:solidFill>
                <a:schemeClr val="tx1"/>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load =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marL="0" lvl="2"/>
            <a:r>
              <a:rPr lang="en-US" altLang="zh-CN" sz="1500" dirty="0">
                <a:solidFill>
                  <a:srgbClr val="FF0000"/>
                </a:solidFill>
                <a:latin typeface="Consolas" panose="020B0609020204030204" pitchFamily="49" charset="0"/>
                <a:ea typeface="华文楷体" panose="02010600040101010101" pitchFamily="2" charset="-122"/>
              </a:rPr>
              <a:t>		//Win64</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Win64</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	load = …;</a:t>
            </a:r>
            <a:endParaRPr lang="en-US" altLang="zh-CN" sz="1500" dirty="0">
              <a:solidFill>
                <a:schemeClr val="tx1"/>
              </a:solidFill>
              <a:latin typeface="Consolas" panose="020B0609020204030204" pitchFamily="49" charset="0"/>
              <a:ea typeface="华文楷体" panose="02010600040101010101" pitchFamily="2" charset="-122"/>
            </a:endParaRPr>
          </a:p>
          <a:p>
            <a:r>
              <a:rPr lang="en-US" altLang="zh-CN" sz="1500" dirty="0">
                <a:solidFill>
                  <a:srgbClr val="FF0000"/>
                </a:solidFill>
                <a:latin typeface="Consolas" panose="020B0609020204030204" pitchFamily="49" charset="0"/>
                <a:ea typeface="华文楷体" panose="02010600040101010101" pitchFamily="2" charset="-122"/>
              </a:rPr>
              <a:t>		//Ganglia</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rPr>
              <a:t>			load = …;</a:t>
            </a:r>
            <a:endParaRPr lang="en-US" altLang="zh-CN" sz="1500" dirty="0">
              <a:solidFill>
                <a:schemeClr val="tx1"/>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6" name="TextBox 3"/>
          <p:cNvSpPr txBox="1"/>
          <p:nvPr/>
        </p:nvSpPr>
        <p:spPr>
          <a:xfrm>
            <a:off x="4499992" y="1268760"/>
            <a:ext cx="4392488"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主程序</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main(</a:t>
            </a:r>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argc</a:t>
            </a:r>
            <a:r>
              <a:rPr lang="en-US" altLang="zh-CN" sz="1500" dirty="0">
                <a:solidFill>
                  <a:schemeClr val="tx1"/>
                </a:solidFill>
                <a:latin typeface="Consolas" panose="020B0609020204030204" pitchFamily="49" charset="0"/>
                <a:ea typeface="华文楷体" panose="02010600040101010101" pitchFamily="2" charset="-122"/>
                <a:cs typeface="+mn-cs"/>
              </a:rPr>
              <a:t>, char *</a:t>
            </a:r>
            <a:r>
              <a:rPr lang="en-US" altLang="zh-CN" sz="1500" dirty="0" err="1">
                <a:solidFill>
                  <a:schemeClr val="tx1"/>
                </a:solidFill>
                <a:latin typeface="Consolas" panose="020B0609020204030204" pitchFamily="49" charset="0"/>
                <a:ea typeface="华文楷体" panose="02010600040101010101" pitchFamily="2" charset="-122"/>
                <a:cs typeface="+mn-cs"/>
              </a:rPr>
              <a:t>argv</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500" dirty="0">
                <a:solidFill>
                  <a:schemeClr val="tx1"/>
                </a:solidFill>
                <a:latin typeface="Consolas" panose="020B0609020204030204" pitchFamily="49" charset="0"/>
                <a:ea typeface="华文楷体" panose="02010600040101010101" pitchFamily="2" charset="-122"/>
                <a:cs typeface="+mn-cs"/>
              </a:rPr>
              <a:t> display;</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Monitor monitor(&amp;display);</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while (running())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获取负载信息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获取内存大小信息</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获取内存使用信息</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获取网络延迟信息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信息输出</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monitor.show</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sleep(1000);</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endParaRPr lang="en-US" altLang="zh-CN" sz="1500" dirty="0">
              <a:solidFill>
                <a:schemeClr val="tx1"/>
              </a:solidFill>
              <a:latin typeface="Consolas" panose="020B0609020204030204" pitchFamily="49" charset="0"/>
              <a:ea typeface="华文楷体" panose="02010600040101010101" pitchFamily="2" charset="-122"/>
              <a:cs typeface="+mn-cs"/>
            </a:endParaRPr>
          </a:p>
          <a:p>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7"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模板方法</a:t>
            </a:r>
            <a:b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Template Method</a:t>
            </a:r>
            <a:endPar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fld>
            <a:endParaRPr lang="en-US" altLang="zh-CN" sz="1400">
              <a:solidFill>
                <a:schemeClr val="hlink"/>
              </a:solidFill>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14550</Words>
  <Application>WPS 演示</Application>
  <PresentationFormat>全屏显示(4:3)</PresentationFormat>
  <Paragraphs>1099</Paragraphs>
  <Slides>71</Slides>
  <Notes>20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71</vt:i4>
      </vt:variant>
    </vt:vector>
  </HeadingPairs>
  <TitlesOfParts>
    <vt:vector size="88" baseType="lpstr">
      <vt:lpstr>Arial</vt:lpstr>
      <vt:lpstr>宋体</vt:lpstr>
      <vt:lpstr>Wingdings</vt:lpstr>
      <vt:lpstr>Calibri</vt:lpstr>
      <vt:lpstr>微软雅黑</vt:lpstr>
      <vt:lpstr>Calibri Light</vt:lpstr>
      <vt:lpstr>Consolas</vt:lpstr>
      <vt:lpstr>华文楷体</vt:lpstr>
      <vt:lpstr>Lucida Console</vt:lpstr>
      <vt:lpstr>Letter Gothic</vt:lpstr>
      <vt:lpstr>Segoe Print</vt:lpstr>
      <vt:lpstr>Courier New</vt:lpstr>
      <vt:lpstr>华文中宋</vt:lpstr>
      <vt:lpstr>Arial Unicode MS</vt:lpstr>
      <vt:lpstr>等线</vt:lpstr>
      <vt:lpstr>Bitstream Vera Sans Mono</vt:lpstr>
      <vt:lpstr>Office Theme</vt:lpstr>
      <vt:lpstr>面向对象程序设计基础 （OOP）</vt:lpstr>
      <vt:lpstr>设计模式</vt:lpstr>
      <vt:lpstr>设计模式</vt:lpstr>
      <vt:lpstr>设计模式</vt:lpstr>
      <vt:lpstr>本讲内容提要</vt:lpstr>
      <vt:lpstr>一个例子：负载监视器</vt:lpstr>
      <vt:lpstr>简单枚举</vt:lpstr>
      <vt:lpstr>简单枚举</vt:lpstr>
      <vt:lpstr>模板方法 Template Method</vt:lpstr>
      <vt:lpstr>模板方法</vt:lpstr>
      <vt:lpstr>模板方法</vt:lpstr>
      <vt:lpstr>模板方法</vt:lpstr>
      <vt:lpstr>实现Monitor</vt:lpstr>
      <vt:lpstr>代码实现</vt:lpstr>
      <vt:lpstr>实现MonitorWin32</vt:lpstr>
      <vt:lpstr>代码实现</vt:lpstr>
      <vt:lpstr>代码实现</vt:lpstr>
      <vt:lpstr>针对接口编程</vt:lpstr>
      <vt:lpstr>开放封闭原则</vt:lpstr>
      <vt:lpstr>需求变化</vt:lpstr>
      <vt:lpstr>策略模式 Strategy</vt:lpstr>
      <vt:lpstr>策略（Strategy）模式</vt:lpstr>
      <vt:lpstr>具体化到我们的问题</vt:lpstr>
      <vt:lpstr>实现LoadStrategy</vt:lpstr>
      <vt:lpstr>代码实现</vt:lpstr>
      <vt:lpstr>实现MemoryStrategy</vt:lpstr>
      <vt:lpstr>代码实现</vt:lpstr>
      <vt:lpstr>实现Monitor</vt:lpstr>
      <vt:lpstr>代码实现</vt:lpstr>
      <vt:lpstr>代码实现</vt:lpstr>
      <vt:lpstr>实现Monitor</vt:lpstr>
      <vt:lpstr>代码实现</vt:lpstr>
      <vt:lpstr>代码实现</vt:lpstr>
      <vt:lpstr>调用过程</vt:lpstr>
      <vt:lpstr>现在的类数量</vt:lpstr>
      <vt:lpstr>单一责任原则</vt:lpstr>
      <vt:lpstr>模板方法VS策略模式</vt:lpstr>
      <vt:lpstr>模板方法VS策略</vt:lpstr>
      <vt:lpstr>模板方法VS策略</vt:lpstr>
      <vt:lpstr>模板方法VS策略</vt:lpstr>
      <vt:lpstr>再从一个简单的实例开始</vt:lpstr>
      <vt:lpstr>责任分解</vt:lpstr>
      <vt:lpstr>链表替代数组</vt:lpstr>
      <vt:lpstr>链表替代数组</vt:lpstr>
      <vt:lpstr>“遍历”</vt:lpstr>
      <vt:lpstr>迭代器模式 Iterator</vt:lpstr>
      <vt:lpstr>迭代器模式</vt:lpstr>
      <vt:lpstr>迭代器模式</vt:lpstr>
      <vt:lpstr>实现Iterator基类</vt:lpstr>
      <vt:lpstr>迭代器</vt:lpstr>
      <vt:lpstr>使用迭代器</vt:lpstr>
      <vt:lpstr>实现Collection基类</vt:lpstr>
      <vt:lpstr>实现Collection基类</vt:lpstr>
      <vt:lpstr>实现基于数组的Collection</vt:lpstr>
      <vt:lpstr>实现基于数组的Collection</vt:lpstr>
      <vt:lpstr>实现基于数组的Iterator</vt:lpstr>
      <vt:lpstr>实现基于数组的Iterator</vt:lpstr>
      <vt:lpstr>Iterator对Collection的数据访问</vt:lpstr>
      <vt:lpstr>测试迭代器模式</vt:lpstr>
      <vt:lpstr>Iterator对Collection的数据访问</vt:lpstr>
      <vt:lpstr>另一种常见的迭代器模式</vt:lpstr>
      <vt:lpstr>STL中的迭代器</vt:lpstr>
      <vt:lpstr>STL中的迭代器</vt:lpstr>
      <vt:lpstr>STL中的迭代器</vt:lpstr>
      <vt:lpstr>STL中的迭代器</vt:lpstr>
      <vt:lpstr>使用STL迭代器实现循环</vt:lpstr>
      <vt:lpstr>总结</vt:lpstr>
      <vt:lpstr>STL</vt:lpstr>
      <vt:lpstr>本节课</vt:lpstr>
      <vt:lpstr>本节课</vt:lpstr>
      <vt:lpstr>结 束</vt:lpstr>
    </vt:vector>
  </TitlesOfParts>
  <Company>清华大学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zhaochen20</cp:lastModifiedBy>
  <cp:revision>3421</cp:revision>
  <dcterms:created xsi:type="dcterms:W3CDTF">2021-06-03T07:39:00Z</dcterms:created>
  <dcterms:modified xsi:type="dcterms:W3CDTF">2021-06-18T00:41:55Z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D63D78C333E6463E9EC42B5E0BDDA0F6</vt:lpwstr>
  </property>
</Properties>
</file>