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2" r:id="rId3"/>
    <p:sldId id="560" r:id="rId4"/>
    <p:sldId id="522" r:id="rId6"/>
    <p:sldId id="528" r:id="rId7"/>
    <p:sldId id="529" r:id="rId8"/>
    <p:sldId id="530" r:id="rId9"/>
    <p:sldId id="476" r:id="rId10"/>
    <p:sldId id="509" r:id="rId11"/>
    <p:sldId id="697" r:id="rId12"/>
    <p:sldId id="510" r:id="rId13"/>
    <p:sldId id="502" r:id="rId14"/>
    <p:sldId id="477" r:id="rId15"/>
    <p:sldId id="800" r:id="rId16"/>
    <p:sldId id="803" r:id="rId17"/>
    <p:sldId id="801" r:id="rId18"/>
    <p:sldId id="638" r:id="rId19"/>
    <p:sldId id="563" r:id="rId20"/>
    <p:sldId id="503" r:id="rId21"/>
    <p:sldId id="504" r:id="rId22"/>
    <p:sldId id="505" r:id="rId23"/>
    <p:sldId id="506" r:id="rId24"/>
    <p:sldId id="507" r:id="rId25"/>
    <p:sldId id="748" r:id="rId26"/>
    <p:sldId id="532" r:id="rId27"/>
    <p:sldId id="531" r:id="rId28"/>
    <p:sldId id="480" r:id="rId29"/>
    <p:sldId id="805" r:id="rId30"/>
    <p:sldId id="804" r:id="rId31"/>
    <p:sldId id="564" r:id="rId32"/>
    <p:sldId id="534" r:id="rId33"/>
    <p:sldId id="806" r:id="rId34"/>
    <p:sldId id="533" r:id="rId35"/>
    <p:sldId id="548" r:id="rId36"/>
    <p:sldId id="639" r:id="rId37"/>
    <p:sldId id="482" r:id="rId38"/>
    <p:sldId id="797" r:id="rId39"/>
    <p:sldId id="807" r:id="rId40"/>
    <p:sldId id="483" r:id="rId41"/>
    <p:sldId id="799" r:id="rId42"/>
    <p:sldId id="795" r:id="rId43"/>
    <p:sldId id="508" r:id="rId44"/>
    <p:sldId id="864" r:id="rId45"/>
    <p:sldId id="869" r:id="rId46"/>
    <p:sldId id="615" r:id="rId47"/>
    <p:sldId id="643" r:id="rId48"/>
    <p:sldId id="751" r:id="rId49"/>
    <p:sldId id="861" r:id="rId50"/>
    <p:sldId id="862" r:id="rId51"/>
    <p:sldId id="624" r:id="rId52"/>
    <p:sldId id="866" r:id="rId53"/>
    <p:sldId id="625" r:id="rId54"/>
    <p:sldId id="640" r:id="rId55"/>
    <p:sldId id="626" r:id="rId56"/>
    <p:sldId id="647" r:id="rId57"/>
    <p:sldId id="619" r:id="rId58"/>
    <p:sldId id="620" r:id="rId59"/>
    <p:sldId id="621" r:id="rId60"/>
    <p:sldId id="622" r:id="rId61"/>
    <p:sldId id="623" r:id="rId62"/>
    <p:sldId id="648" r:id="rId63"/>
    <p:sldId id="867" r:id="rId64"/>
    <p:sldId id="868" r:id="rId65"/>
    <p:sldId id="641" r:id="rId66"/>
    <p:sldId id="616" r:id="rId67"/>
    <p:sldId id="617" r:id="rId68"/>
    <p:sldId id="618" r:id="rId69"/>
    <p:sldId id="865" r:id="rId70"/>
    <p:sldId id="558" r:id="rId71"/>
    <p:sldId id="870" r:id="rId72"/>
    <p:sldId id="872" r:id="rId73"/>
    <p:sldId id="871" r:id="rId74"/>
    <p:sldId id="877" r:id="rId75"/>
    <p:sldId id="475" r:id="rId7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2444" autoAdjust="0"/>
  </p:normalViewPr>
  <p:slideViewPr>
    <p:cSldViewPr>
      <p:cViewPr varScale="1">
        <p:scale>
          <a:sx n="165" d="100"/>
          <a:sy n="165" d="100"/>
        </p:scale>
        <p:origin x="4360" y="200"/>
      </p:cViewPr>
      <p:guideLst>
        <p:guide orient="horz" pos="219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所有成员函数的参数中，</a:t>
            </a:r>
            <a:r>
              <a:rPr kumimoji="1" lang="zh-CN" altLang="en-US" dirty="0">
                <a:solidFill>
                  <a:srgbClr val="FF0000"/>
                </a:solidFill>
              </a:rPr>
              <a:t>隐含</a:t>
            </a:r>
            <a:r>
              <a:rPr kumimoji="1" lang="zh-CN" altLang="en-US" dirty="0"/>
              <a:t>着一个指向当前对象的指针变量，其名称为</a:t>
            </a:r>
            <a:r>
              <a:rPr kumimoji="1" lang="en-US" altLang="zh-CN" dirty="0"/>
              <a:t>this</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流运算符重载？？？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中，哑元是可以没有变量名的，如：</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2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20204" pitchFamily="34" charset="0"/>
                <a:ea typeface="宋体" panose="02010600030101010101" pitchFamily="2" charset="-122"/>
                <a:cs typeface="+mn-cs"/>
              </a:rPr>
              <a:t>10</a:t>
            </a:r>
            <a:r>
              <a:rPr lang="zh-CN" altLang="en-US" sz="1200" b="0" kern="1200" dirty="0">
                <a:solidFill>
                  <a:schemeClr val="tx1"/>
                </a:solidFill>
                <a:effectLst/>
                <a:latin typeface="Arial" panose="020B0604020202020204" pitchFamily="34" charset="0"/>
                <a:ea typeface="宋体" panose="02010600030101010101" pitchFamily="2" charset="-122"/>
                <a:cs typeface="+mn-cs"/>
              </a:rPr>
              <a:t>*</a:t>
            </a:r>
            <a:r>
              <a:rPr lang="en-US" altLang="zh-CN" sz="1200" b="0" kern="1200" dirty="0">
                <a:solidFill>
                  <a:schemeClr val="tx1"/>
                </a:solidFill>
                <a:effectLst/>
                <a:latin typeface="Arial" panose="020B060402020202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声明并定义一个函数 ：</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kern="1200" dirty="0">
                <a:solidFill>
                  <a:schemeClr val="tx1"/>
                </a:solidFill>
                <a:effectLst/>
                <a:latin typeface="Arial" panose="020B060402020202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 }</a:t>
            </a:r>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a:t>
            </a:r>
            <a:r>
              <a:rPr kumimoji="1" lang="zh-CN" altLang="en-US" dirty="0"/>
              <a:t> </a:t>
            </a:r>
            <a:r>
              <a:rPr kumimoji="1" lang="en-US" altLang="zh-CN" dirty="0"/>
              <a:t>test;</a:t>
            </a:r>
            <a:endParaRPr kumimoji="1" lang="en-US" altLang="zh-CN" dirty="0"/>
          </a:p>
          <a:p>
            <a:r>
              <a:rPr kumimoji="1" lang="en-US" altLang="zh-CN" dirty="0"/>
              <a:t>test++;</a:t>
            </a:r>
            <a:r>
              <a:rPr kumimoji="1" lang="zh-CN" altLang="en-US" dirty="0"/>
              <a:t>  后缀有参数；</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endParaRPr lang="en-US" altLang="zh-CN" dirty="0"/>
          </a:p>
          <a:p>
            <a:pPr lvl="1"/>
            <a:r>
              <a:rPr lang="en-US" altLang="zh-CN" dirty="0" err="1"/>
              <a:t>ostream</a:t>
            </a:r>
            <a:r>
              <a:rPr lang="en-US" altLang="zh-CN" dirty="0"/>
              <a:t>&amp; (</a:t>
            </a:r>
            <a:r>
              <a:rPr lang="en-US" altLang="zh-CN" dirty="0" err="1"/>
              <a:t>ostream</a:t>
            </a:r>
            <a:r>
              <a:rPr lang="en-US" altLang="zh-CN" dirty="0"/>
              <a:t>&amp;&amp; x);</a:t>
            </a:r>
            <a:endParaRPr lang="en-US" altLang="zh-CN" dirty="0"/>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image" Target="../media/image1.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default_construct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destruc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7" Type="http://schemas.openxmlformats.org/officeDocument/2006/relationships/slideLayout" Target="../slideLayouts/slideLayout7.xml"/><Relationship Id="rId16" Type="http://schemas.openxmlformats.org/officeDocument/2006/relationships/tags" Target="../tags/tag30.xml"/><Relationship Id="rId15" Type="http://schemas.openxmlformats.org/officeDocument/2006/relationships/image" Target="../media/image1.png"/><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0" Type="http://schemas.openxmlformats.org/officeDocument/2006/relationships/notesSlide" Target="../notesSlides/notesSlide13.xml"/><Relationship Id="rId3" Type="http://schemas.openxmlformats.org/officeDocument/2006/relationships/tags" Target="../tags/tag33.xml"/><Relationship Id="rId29" Type="http://schemas.openxmlformats.org/officeDocument/2006/relationships/slideLayout" Target="../slideLayouts/slideLayout7.xml"/><Relationship Id="rId28" Type="http://schemas.openxmlformats.org/officeDocument/2006/relationships/tags" Target="../tags/tag57.xml"/><Relationship Id="rId27" Type="http://schemas.openxmlformats.org/officeDocument/2006/relationships/image" Target="../media/image1.png"/><Relationship Id="rId26" Type="http://schemas.openxmlformats.org/officeDocument/2006/relationships/tags" Target="../tags/tag56.xml"/><Relationship Id="rId25" Type="http://schemas.openxmlformats.org/officeDocument/2006/relationships/tags" Target="../tags/tag55.xml"/><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8" Type="http://schemas.openxmlformats.org/officeDocument/2006/relationships/notesSlide" Target="../notesSlides/notesSlide18.xml"/><Relationship Id="rId17" Type="http://schemas.openxmlformats.org/officeDocument/2006/relationships/slideLayout" Target="../slideLayouts/slideLayout7.xml"/><Relationship Id="rId16" Type="http://schemas.openxmlformats.org/officeDocument/2006/relationships/tags" Target="../tags/tag72.xml"/><Relationship Id="rId15" Type="http://schemas.openxmlformats.org/officeDocument/2006/relationships/image" Target="../media/image1.png"/><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blog.csdn.net/megustas_jjc/article/details/5358367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9" Type="http://schemas.openxmlformats.org/officeDocument/2006/relationships/slideLayout" Target="../slideLayouts/slideLayout7.xml"/><Relationship Id="rId28" Type="http://schemas.openxmlformats.org/officeDocument/2006/relationships/tags" Target="../tags/tag99.xml"/><Relationship Id="rId27" Type="http://schemas.openxmlformats.org/officeDocument/2006/relationships/image" Target="../media/image1.png"/><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endParaRPr kumimoji="1" lang="zh-CN" altLang="en-US" dirty="0"/>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endParaRPr lang="en-US" altLang="zh-CN" sz="2000" b="1" dirty="0">
              <a:latin typeface="Consolas" panose="020B0609020204030204" pitchFamily="49" charset="0"/>
            </a:endParaRP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endParaRPr lang="fr-FR" altLang="zh-CN" sz="2000" b="1" dirty="0">
              <a:latin typeface="Consolas" panose="020B0609020204030204" pitchFamily="49" charset="0"/>
            </a:endParaRP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endParaRPr lang="da-DK" altLang="zh-CN" sz="2000" b="1" dirty="0">
              <a:latin typeface="Consolas" panose="020B0609020204030204" pitchFamily="49" charset="0"/>
            </a:endParaRP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endParaRPr lang="da-DK" altLang="zh-CN" sz="2000" b="1" dirty="0">
              <a:latin typeface="Consolas" panose="020B0609020204030204" pitchFamily="49" charset="0"/>
            </a:endParaRP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endParaRPr lang="da-DK"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endParaRPr lang="da-DK"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endParaRPr kumimoji="1" lang="zh-CN" altLang="en-US" dirty="0"/>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之前，类中的一般成员变量不能在类定义时进行初始化，它们的初始化操作只能通过构造函数进行。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endParaRPr lang="en-US" altLang="zh-CN" dirty="0"/>
          </a:p>
          <a:p>
            <a:pPr lvl="1"/>
            <a:endParaRPr lang="en-US" altLang="zh-CN" dirty="0"/>
          </a:p>
          <a:p>
            <a:pPr lvl="1"/>
            <a:endParaRPr kumimoji="1" lang="zh-CN" altLang="en-US" dirty="0"/>
          </a:p>
        </p:txBody>
      </p:sp>
      <p:sp>
        <p:nvSpPr>
          <p:cNvPr id="6" name="矩形 5"/>
          <p:cNvSpPr/>
          <p:nvPr/>
        </p:nvSpPr>
        <p:spPr>
          <a:xfrm>
            <a:off x="1747379" y="2800429"/>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文本框 4"/>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endParaRPr lang="zh-CN" altLang="en-US" sz="2400" dirty="0">
              <a:latin typeface="Consolas" panose="020B0609020204030204" pitchFamily="49" charset="0"/>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endParaRPr kumimoji="1" lang="zh-CN" altLang="en-US" dirty="0"/>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endParaRPr lang="zh-CN" altLang="en-US" sz="2000" b="1" dirty="0">
              <a:latin typeface="Consolas" panose="020B0609020204030204" pitchFamily="49" charset="0"/>
            </a:endParaRPr>
          </a:p>
          <a:p>
            <a:pPr lvl="1"/>
            <a:r>
              <a:rPr lang="zh-CN" altLang="en-US" sz="2000" b="1" dirty="0">
                <a:latin typeface="Consolas" panose="020B0609020204030204" pitchFamily="49" charset="0"/>
              </a:rPr>
              <a:t>double b {2.0};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endParaRPr lang="zh-CN" altLang="en-US" sz="2000" b="1" dirty="0">
              <a:solidFill>
                <a:srgbClr val="00B050"/>
              </a:solidFill>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828016"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endParaRPr lang="en-US" altLang="zh-CN" sz="2800" dirty="0">
              <a:latin typeface="Consolas" panose="020B0609020204030204" pitchFamily="49" charset="0"/>
            </a:endParaRP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endParaRPr lang="en-US" altLang="zh-CN" sz="2800" dirty="0">
              <a:latin typeface="Consolas" panose="020B0609020204030204" pitchFamily="49" charset="0"/>
            </a:endParaRP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endParaRPr lang="zh-CN" altLang="en-US" dirty="0"/>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789756" y="2058448"/>
            <a:ext cx="5272208"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A {</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B {</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endParaRPr lang="en-US" altLang="zh-CN" b="1" dirty="0">
              <a:latin typeface="Consolas" panose="020B0609020204030204" pitchFamily="49" charset="0"/>
            </a:endParaRP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A()</a:t>
            </a:r>
            <a:endParaRPr lang="en-US" altLang="zh-CN" b="1" dirty="0">
              <a:latin typeface="Consolas" panose="020B0609020204030204" pitchFamily="49" charset="0"/>
            </a:endParaRPr>
          </a:p>
          <a:p>
            <a:pPr lvl="1"/>
            <a:r>
              <a:rPr lang="en-US" altLang="zh-CN" b="1" dirty="0">
                <a:latin typeface="Consolas" panose="020B0609020204030204" pitchFamily="49" charset="0"/>
              </a:rPr>
              <a:t>B()</a:t>
            </a:r>
            <a:endParaRPr lang="en-US" altLang="zh-CN" b="1"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有时候我们没有手动定义默认构造函数，但我们仍然能够按上述方式定义变量</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7" name="矩形 6"/>
          <p:cNvSpPr/>
          <p:nvPr/>
        </p:nvSpPr>
        <p:spPr>
          <a:xfrm>
            <a:off x="5337393" y="3645024"/>
            <a:ext cx="3295278" cy="2246769"/>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endParaRPr lang="zh-CN" altLang="en-US" sz="28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432073" y="744220"/>
            <a:ext cx="5328593" cy="5805264"/>
          </a:xfrm>
          <a:prstGeom prst="rect">
            <a:avLst/>
          </a:prstGeom>
          <a:noFill/>
        </p:spPr>
        <p:txBody>
          <a:bodyPr vert="horz" wrap="square" rtlCol="0" anchor="ctr" anchorCtr="0">
            <a:noAutofit/>
          </a:bodyPr>
          <a:lstStyle/>
          <a:p>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关于下列程序的说法，正确的是</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#include &lt;iostream&gt;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using namespace std;</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class</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public</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cout</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&lt;&lt;"A()"&lt;&lt;</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endl</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A(int x)</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cout</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&lt;&lt; "A(int)" &lt;&lt;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endl</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class</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public</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B(int x=1): a(x)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int main(){</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return 0;</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6654527" y="2604004"/>
            <a:ext cx="1860823"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A(int)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6654527" y="3461254"/>
            <a:ext cx="1860823"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6654527" y="4318504"/>
            <a:ext cx="205740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编译错误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5"/>
            </p:custDataLst>
          </p:nvPr>
        </p:nvSpPr>
        <p:spPr>
          <a:xfrm>
            <a:off x="5940152" y="266829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5940152" y="352554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5940152" y="438279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矩形 4"/>
          <p:cNvSpPr/>
          <p:nvPr/>
        </p:nvSpPr>
        <p:spPr>
          <a:xfrm>
            <a:off x="1475656" y="2858758"/>
            <a:ext cx="4572000" cy="3416320"/>
          </a:xfrm>
          <a:prstGeom prst="rect">
            <a:avLst/>
          </a:prstGeom>
        </p:spPr>
        <p:txBody>
          <a:bodyPr>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A {</a:t>
            </a:r>
            <a:endParaRPr lang="en-US" altLang="zh-CN" sz="2400" b="1" dirty="0">
              <a:latin typeface="Consolas" panose="020B0609020204030204" pitchFamily="49" charset="0"/>
            </a:endParaRP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	int a = 1;</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	double b {2.0}; </a:t>
            </a:r>
            <a:endParaRPr lang="en-US" altLang="zh-CN" sz="2400" b="1" dirty="0">
              <a:latin typeface="Consolas" panose="020B0609020204030204" pitchFamily="49" charset="0"/>
            </a:endParaRP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A(int </a:t>
            </a:r>
            <a:r>
              <a:rPr lang="en-US" altLang="zh-CN" sz="2400" b="1" dirty="0" err="1">
                <a:latin typeface="Consolas" panose="020B0609020204030204" pitchFamily="49" charset="0"/>
              </a:rPr>
              <a:t>i</a:t>
            </a:r>
            <a:r>
              <a:rPr lang="en-US" altLang="zh-CN" sz="2400" b="1" dirty="0">
                <a:latin typeface="Consolas" panose="020B0609020204030204" pitchFamily="49" charset="0"/>
              </a:rPr>
              <a:t>):a(</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A </a:t>
            </a:r>
            <a:r>
              <a:rPr lang="en-US" altLang="zh-CN" sz="2400" b="1" dirty="0" err="1">
                <a:latin typeface="Consolas" panose="020B0609020204030204" pitchFamily="49" charset="0"/>
              </a:rPr>
              <a:t>a</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endParaRPr kumimoji="1" lang="zh-CN" altLang="en-US" dirty="0"/>
          </a:p>
        </p:txBody>
      </p:sp>
      <p:sp>
        <p:nvSpPr>
          <p:cNvPr id="4" name="矩形 3"/>
          <p:cNvSpPr/>
          <p:nvPr/>
        </p:nvSpPr>
        <p:spPr>
          <a:xfrm>
            <a:off x="1677621" y="3355245"/>
            <a:ext cx="5949863" cy="3170099"/>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char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endParaRPr kumimoji="1" lang="zh-CN" altLang="en-US" dirty="0"/>
          </a:p>
        </p:txBody>
      </p:sp>
      <p:sp>
        <p:nvSpPr>
          <p:cNvPr id="3" name="内容占位符 2"/>
          <p:cNvSpPr>
            <a:spLocks noGrp="1"/>
          </p:cNvSpPr>
          <p:nvPr>
            <p:ph idx="1"/>
          </p:nvPr>
        </p:nvSpPr>
        <p:spPr/>
        <p:txBody>
          <a:bodyPr/>
          <a:lstStyle/>
          <a:p>
            <a:r>
              <a:rPr kumimoji="1" lang="zh-CN" altLang="en-US" dirty="0"/>
              <a:t>函数重载</a:t>
            </a:r>
            <a:endParaRPr kumimoji="1" lang="en-US" altLang="zh-CN" dirty="0"/>
          </a:p>
          <a:p>
            <a:r>
              <a:rPr kumimoji="1" lang="zh-CN" altLang="en-US" dirty="0"/>
              <a:t>自定义类与对象</a:t>
            </a:r>
            <a:endParaRPr kumimoji="1" lang="en-US" altLang="zh-CN" dirty="0"/>
          </a:p>
          <a:p>
            <a:r>
              <a:rPr kumimoji="1" lang="zh-CN" altLang="en-US" dirty="0"/>
              <a:t>数据成员、成员函数</a:t>
            </a:r>
            <a:endParaRPr kumimoji="1" lang="en-US" altLang="zh-CN" dirty="0"/>
          </a:p>
          <a:p>
            <a:r>
              <a:rPr kumimoji="1" lang="zh-CN" altLang="en-US" dirty="0"/>
              <a:t>访问权限</a:t>
            </a:r>
            <a:endParaRPr kumimoji="1" lang="en-US" altLang="zh-CN" dirty="0"/>
          </a:p>
          <a:p>
            <a:r>
              <a:rPr kumimoji="1" lang="en-US" altLang="zh-CN" dirty="0"/>
              <a:t>this</a:t>
            </a:r>
            <a:r>
              <a:rPr kumimoji="1" lang="zh-CN" altLang="en-US" dirty="0"/>
              <a:t>指针</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A(</a:t>
            </a:r>
            <a:r>
              <a:rPr kumimoji="1" lang="en-US" altLang="zh-CN" dirty="0" err="1">
                <a:solidFill>
                  <a:srgbClr val="FF0000"/>
                </a:solidFill>
              </a:rPr>
              <a:t>int</a:t>
            </a:r>
            <a:r>
              <a:rPr kumimoji="1" lang="en-US" altLang="zh-CN" dirty="0">
                <a:solidFill>
                  <a:srgbClr val="FF0000"/>
                </a:solidFill>
              </a:rPr>
              <a: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5" name="矩形 4"/>
          <p:cNvSpPr/>
          <p:nvPr/>
        </p:nvSpPr>
        <p:spPr>
          <a:xfrm>
            <a:off x="2555776" y="3119477"/>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int a = 1;</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double b {2.0}; </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char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A() = default;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78565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r>
              <a:rPr lang="en-US" altLang="zh-CN" sz="2000" b="1" dirty="0">
                <a:latin typeface="Consolas" panose="020B0609020204030204" pitchFamily="49" charset="0"/>
              </a:rPr>
              <a:t>       char c = 'c';</a:t>
            </a:r>
            <a:endParaRPr lang="en-US" altLang="zh-CN" sz="2000" b="1" dirty="0">
              <a:latin typeface="Consolas" panose="020B0609020204030204" pitchFamily="49" charset="0"/>
            </a:endParaRP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A(char </a:t>
            </a:r>
            <a:r>
              <a:rPr lang="en-US" altLang="zh-CN" sz="2000" b="1" dirty="0" err="1">
                <a:solidFill>
                  <a:srgbClr val="FF0000"/>
                </a:solidFill>
                <a:latin typeface="Consolas" panose="020B0609020204030204" pitchFamily="49" charset="0"/>
              </a:rPr>
              <a:t>ch</a:t>
            </a:r>
            <a:r>
              <a:rPr lang="en-US" altLang="zh-CN" sz="2000" b="1" dirty="0">
                <a:solidFill>
                  <a:srgbClr val="FF0000"/>
                </a:solidFill>
                <a:latin typeface="Consolas" panose="020B0609020204030204" pitchFamily="49" charset="0"/>
              </a:rPr>
              <a:t>) = delete;   </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1"/>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458470" y="3458845"/>
            <a:ext cx="9082405" cy="368300"/>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endParaRPr kumimoji="1" lang="zh-CN" altLang="en-US"/>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endParaRPr kumimoji="1" lang="zh-CN" altLang="en-US" dirty="0"/>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093470" y="3124835"/>
            <a:ext cx="8482965" cy="2861310"/>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endParaRPr lang="en-US" altLang="zh-CN" dirty="0">
              <a:latin typeface="Consolas" panose="020B0609020204030204" pitchFamily="49" charset="0"/>
            </a:endParaRPr>
          </a:p>
          <a:p>
            <a:r>
              <a:rPr lang="ro-RO" altLang="zh-CN" dirty="0">
                <a:latin typeface="Consolas" panose="020B0609020204030204" pitchFamily="49" charset="0"/>
              </a:rPr>
              <a:t>    int num;</a:t>
            </a:r>
            <a:endParaRPr lang="ro-RO" altLang="zh-CN" dirty="0">
              <a:latin typeface="Consolas" panose="020B0609020204030204" pitchFamily="49" charset="0"/>
            </a:endParaRP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endParaRPr lang="ro-RO" altLang="zh-CN" dirty="0">
              <a:latin typeface="Consolas" panose="020B0609020204030204" pitchFamily="49" charset="0"/>
            </a:endParaRPr>
          </a:p>
          <a:p>
            <a:r>
              <a:rPr lang="ro-RO" altLang="zh-CN" dirty="0">
                <a:latin typeface="Consolas" panose="020B0609020204030204" pitchFamily="49" charset="0"/>
              </a:rPr>
              <a:t>public:</a:t>
            </a:r>
            <a:endParaRPr lang="ro-RO" altLang="zh-CN" dirty="0">
              <a:latin typeface="Consolas" panose="020B0609020204030204" pitchFamily="49" charset="0"/>
            </a:endParaRPr>
          </a:p>
          <a:p>
            <a:r>
              <a:rPr lang="nl-NL" altLang="zh-CN" dirty="0">
                <a:latin typeface="Consolas" panose="020B0609020204030204" pitchFamily="49" charset="0"/>
              </a:rPr>
              <a:t>    ClassRoom() : num(0), ID_list(nullptr) {}</a:t>
            </a:r>
            <a:endParaRPr lang="nl-NL" altLang="zh-CN" dirty="0">
              <a:latin typeface="Consolas" panose="020B0609020204030204" pitchFamily="49" charset="0"/>
            </a:endParaRPr>
          </a:p>
          <a:p>
            <a:r>
              <a:rPr lang="nl-NL" altLang="zh-CN" dirty="0">
                <a:latin typeface="Consolas" panose="020B0609020204030204" pitchFamily="49" charset="0"/>
              </a:rPr>
              <a:t>    ...</a:t>
            </a:r>
            <a:endParaRPr lang="nl-NL" altLang="zh-CN" dirty="0">
              <a:latin typeface="Consolas" panose="020B0609020204030204" pitchFamily="49" charset="0"/>
            </a:endParaRP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endParaRPr lang="fi-FI" altLang="zh-CN" dirty="0">
              <a:latin typeface="Consolas" panose="020B0609020204030204" pitchFamily="49" charset="0"/>
            </a:endParaRPr>
          </a:p>
          <a:p>
            <a:r>
              <a:rPr lang="fi-FI" altLang="zh-CN" dirty="0">
                <a:latin typeface="Consolas" panose="020B0609020204030204" pitchFamily="49" charset="0"/>
              </a:rPr>
              <a:t>    }</a:t>
            </a:r>
            <a:endParaRPr lang="fi-FI" altLang="zh-CN" dirty="0">
              <a:latin typeface="Consolas" panose="020B0609020204030204" pitchFamily="49" charset="0"/>
            </a:endParaRP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48697" y="2106000"/>
            <a:ext cx="527220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A {</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B {</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endParaRPr lang="en-US" altLang="zh-CN" b="1" dirty="0">
              <a:latin typeface="Consolas" panose="020B0609020204030204" pitchFamily="49" charset="0"/>
            </a:endParaRP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~B()</a:t>
            </a:r>
            <a:endParaRPr lang="en-US" altLang="zh-CN" b="1" dirty="0">
              <a:latin typeface="Consolas" panose="020B0609020204030204" pitchFamily="49" charset="0"/>
            </a:endParaRPr>
          </a:p>
          <a:p>
            <a:pPr lvl="1"/>
            <a:r>
              <a:rPr lang="en-US" altLang="zh-CN" b="1" dirty="0">
                <a:latin typeface="Consolas" panose="020B0609020204030204" pitchFamily="49" charset="0"/>
              </a:rPr>
              <a:t>~A()</a:t>
            </a:r>
            <a:endParaRPr lang="en-US" altLang="zh-CN" b="1" dirty="0">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注意隐式定义的析构函数不会</a:t>
            </a:r>
            <a:r>
              <a:rPr kumimoji="1" lang="en-US" altLang="zh-CN" dirty="0"/>
              <a:t>delete</a:t>
            </a:r>
            <a:r>
              <a:rPr kumimoji="1" lang="zh-CN" altLang="en-US" dirty="0"/>
              <a:t>指针成员</a:t>
            </a:r>
            <a:endParaRPr kumimoji="1" lang="en-US" altLang="zh-CN"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5405192" y="3167097"/>
            <a:ext cx="3240360" cy="1938992"/>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endParaRPr lang="en-US" altLang="zh-CN" sz="2000" dirty="0">
              <a:latin typeface="Consolas" panose="020B0609020204030204" pitchFamily="49" charset="0"/>
            </a:endParaRPr>
          </a:p>
          <a:p>
            <a:r>
              <a:rPr lang="ro-RO" altLang="zh-CN" sz="2000" dirty="0">
                <a:latin typeface="Consolas" panose="020B0609020204030204" pitchFamily="49" charset="0"/>
              </a:rPr>
              <a:t>    int num;</a:t>
            </a:r>
            <a:endParaRPr lang="ro-RO" altLang="zh-CN" sz="2000" dirty="0">
              <a:latin typeface="Consolas" panose="020B0609020204030204" pitchFamily="49" charset="0"/>
            </a:endParaRP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endParaRPr lang="ro-RO" altLang="zh-CN" sz="2000" dirty="0">
              <a:latin typeface="Consolas" panose="020B0609020204030204" pitchFamily="49" charset="0"/>
            </a:endParaRP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endParaRPr lang="fi-FI" altLang="zh-CN" sz="2000" dirty="0">
              <a:latin typeface="Consolas" panose="020B0609020204030204" pitchFamily="49" charset="0"/>
            </a:endParaRP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endParaRPr lang="en-US" altLang="zh-CN" sz="2000" dirty="0">
              <a:latin typeface="Consolas" panose="020B0609020204030204" pitchFamily="49" charset="0"/>
            </a:endParaRPr>
          </a:p>
          <a:p>
            <a:r>
              <a:rPr lang="ro-RO" altLang="zh-CN" sz="2000" dirty="0">
                <a:latin typeface="Consolas" panose="020B0609020204030204" pitchFamily="49" charset="0"/>
              </a:rPr>
              <a:t>    int num;</a:t>
            </a:r>
            <a:endParaRPr lang="ro-RO" altLang="zh-CN" sz="2000" dirty="0">
              <a:latin typeface="Consolas" panose="020B0609020204030204" pitchFamily="49" charset="0"/>
            </a:endParaRP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endParaRPr lang="ro-RO" altLang="zh-CN" sz="2000" dirty="0">
              <a:latin typeface="Consolas" panose="020B0609020204030204" pitchFamily="49" charset="0"/>
            </a:endParaRP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endParaRPr lang="zh-CN" altLang="en-US" sz="28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kumimoji="1" lang="zh-CN" altLang="en-US" dirty="0"/>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dirty="0">
                <a:sym typeface="+mn-ea"/>
                <a:hlinkClick r:id="rId1"/>
              </a:rPr>
              <a:t>https://zh.cppreference.com/w/cpp/language/destructor</a:t>
            </a:r>
            <a:r>
              <a:rPr lang="zh-CN" altLang="en-US"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endParaRPr lang="zh-CN" altLang="en-US" dirty="0">
              <a:sym typeface="+mn-ea"/>
            </a:endParaRP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endParaRPr kumimoji="1" lang="zh-CN" altLang="en-US" dirty="0"/>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309020205020404" pitchFamily="49" charset="0"/>
              </a:rPr>
              <a:t>#include &lt;iostream&gt;</a:t>
            </a:r>
            <a:endParaRPr lang="en-US" altLang="zh-CN" sz="1800" dirty="0">
              <a:solidFill>
                <a:srgbClr val="B40062"/>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rgbClr val="B40062"/>
                </a:solidFill>
                <a:cs typeface="Courier New" panose="02070309020205020404" pitchFamily="49" charset="0"/>
              </a:rPr>
              <a:t>using namespace std;</a:t>
            </a:r>
            <a:endParaRPr lang="en-US" altLang="zh-CN" sz="1800" dirty="0">
              <a:solidFill>
                <a:srgbClr val="B40062"/>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class</a:t>
            </a:r>
            <a:r>
              <a:rPr lang="zh-CN" altLang="en-US" sz="1800" dirty="0">
                <a:solidFill>
                  <a:schemeClr val="tx1"/>
                </a:solidFill>
                <a:cs typeface="Courier New" panose="02070309020205020404" pitchFamily="49" charset="0"/>
              </a:rPr>
              <a:t> Example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309020205020404" pitchFamily="49" charset="0"/>
              </a:rPr>
              <a:t>	</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index;</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public</a:t>
            </a: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Example(int i): index(i) </a:t>
            </a:r>
            <a:endParaRPr lang="en-US" altLang="zh-CN"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309020205020404" pitchFamily="49" charset="0"/>
              </a:rPr>
              <a:t>		</a:t>
            </a:r>
            <a:r>
              <a:rPr lang="zh-CN" altLang="en-US" sz="1800" dirty="0">
                <a:solidFill>
                  <a:schemeClr val="tx1"/>
                </a:solidFill>
                <a:cs typeface="Courier New" panose="02070309020205020404" pitchFamily="49" charset="0"/>
              </a:rPr>
              <a:t>{cout &lt;&lt; index &lt;&lt; " is created\n";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 {  cout &lt;&lt; index &lt;&lt; " is destroyed\n";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void</a:t>
            </a:r>
            <a:r>
              <a:rPr lang="zh-CN" altLang="en-US" sz="1800" dirty="0">
                <a:solidFill>
                  <a:schemeClr val="tx1"/>
                </a:solidFill>
                <a:cs typeface="Courier New" panose="02070309020205020404" pitchFamily="49" charset="0"/>
              </a:rPr>
              <a:t> create_example(</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 e(i); </a:t>
            </a:r>
            <a:r>
              <a:rPr lang="en-US" altLang="zh-CN" sz="1800" dirty="0">
                <a:solidFill>
                  <a:srgbClr val="008000"/>
                </a:solidFill>
                <a:cs typeface="Courier New" panose="02070309020205020404" pitchFamily="49" charset="0"/>
              </a:rPr>
              <a:t>// </a:t>
            </a:r>
            <a:r>
              <a:rPr lang="zh-CN" altLang="en-US" sz="1800" dirty="0">
                <a:solidFill>
                  <a:srgbClr val="008000"/>
                </a:solidFill>
                <a:cs typeface="Courier New" panose="02070309020205020404" pitchFamily="49" charset="0"/>
              </a:rPr>
              <a:t>只在函数内存在</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r>
              <a:rPr lang="zh-CN" altLang="en-US" sz="1800" dirty="0">
                <a:solidFill>
                  <a:schemeClr val="tx1"/>
                </a:solidFill>
                <a:cs typeface="Courier New" panose="02070309020205020404" pitchFamily="49" charset="0"/>
                <a:sym typeface="+mn-ea"/>
              </a:rPr>
              <a:t>cout &lt;&lt; "</a:t>
            </a:r>
            <a:r>
              <a:rPr lang="en-US" altLang="zh-CN" sz="1800" dirty="0">
                <a:solidFill>
                  <a:schemeClr val="tx1"/>
                </a:solidFill>
                <a:cs typeface="Courier New" panose="02070309020205020404" pitchFamily="49" charset="0"/>
                <a:sym typeface="+mn-ea"/>
              </a:rPr>
              <a:t>Function</a:t>
            </a:r>
            <a:r>
              <a:rPr lang="zh-CN" altLang="en-US" sz="1800" dirty="0">
                <a:solidFill>
                  <a:schemeClr val="tx1"/>
                </a:solidFill>
                <a:cs typeface="Courier New" panose="02070309020205020404" pitchFamily="49" charset="0"/>
                <a:sym typeface="+mn-ea"/>
              </a:rPr>
              <a:t> is </a:t>
            </a:r>
            <a:r>
              <a:rPr lang="en-US" altLang="zh-CN" sz="1800" dirty="0">
                <a:solidFill>
                  <a:schemeClr val="tx1"/>
                </a:solidFill>
                <a:cs typeface="Courier New" panose="02070309020205020404" pitchFamily="49" charset="0"/>
                <a:sym typeface="+mn-ea"/>
              </a:rPr>
              <a:t>over</a:t>
            </a:r>
            <a:r>
              <a:rPr lang="zh-CN" altLang="en-US" sz="1800" dirty="0">
                <a:solidFill>
                  <a:schemeClr val="tx1"/>
                </a:solidFill>
                <a:cs typeface="Courier New" panose="02070309020205020404" pitchFamily="49" charset="0"/>
                <a:sym typeface="+mn-ea"/>
              </a:rPr>
              <a:t>\n";</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main()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for(</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 = 1; i &lt; 3; i++) {</a:t>
            </a:r>
            <a:endParaRPr lang="en-US" altLang="zh-CN" sz="1800" dirty="0">
              <a:solidFill>
                <a:schemeClr val="tx1"/>
              </a:solidFill>
              <a:cs typeface="Courier New" panose="02070309020205020404" pitchFamily="49" charset="0"/>
            </a:endParaRPr>
          </a:p>
          <a:p>
            <a:pPr marL="0" indent="0">
              <a:lnSpc>
                <a:spcPct val="70000"/>
              </a:lnSpc>
              <a:spcAft>
                <a:spcPts val="0"/>
              </a:spcAft>
              <a:buNone/>
            </a:pPr>
            <a:r>
              <a:rPr lang="zh-CN" altLang="en-US" sz="1800" dirty="0">
                <a:solidFill>
                  <a:schemeClr val="tx1"/>
                </a:solidFill>
                <a:cs typeface="Courier New" panose="02070309020205020404" pitchFamily="49" charset="0"/>
              </a:rPr>
              <a:t>	    Example e(0); </a:t>
            </a:r>
            <a:r>
              <a:rPr lang="en-US" altLang="zh-CN" sz="1800" dirty="0">
                <a:solidFill>
                  <a:srgbClr val="008000"/>
                </a:solidFill>
                <a:cs typeface="Courier New" panose="02070309020205020404" pitchFamily="49" charset="0"/>
                <a:sym typeface="+mn-ea"/>
              </a:rPr>
              <a:t>// </a:t>
            </a:r>
            <a:r>
              <a:rPr lang="zh-CN" altLang="en-US" sz="1800" dirty="0">
                <a:solidFill>
                  <a:srgbClr val="008000"/>
                </a:solidFill>
                <a:cs typeface="Courier New" panose="02070309020205020404" pitchFamily="49" charset="0"/>
                <a:sym typeface="+mn-ea"/>
              </a:rPr>
              <a:t>只在当前循环内存在</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create_example(i);</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r>
              <a:rPr lang="zh-CN" altLang="en-US" sz="1800" dirty="0">
                <a:solidFill>
                  <a:srgbClr val="B40062"/>
                </a:solidFill>
                <a:cs typeface="Courier New" panose="02070309020205020404" pitchFamily="49" charset="0"/>
              </a:rPr>
              <a:t>return</a:t>
            </a:r>
            <a:r>
              <a:rPr lang="zh-CN" altLang="en-US" sz="1800" dirty="0">
                <a:solidFill>
                  <a:schemeClr val="tx1"/>
                </a:solidFill>
                <a:cs typeface="Courier New" panose="02070309020205020404" pitchFamily="49" charset="0"/>
              </a:rPr>
              <a:t> 0;</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p:txBody>
      </p:sp>
      <p:sp>
        <p:nvSpPr>
          <p:cNvPr id="7" name="文本框 6"/>
          <p:cNvSpPr txBox="1"/>
          <p:nvPr/>
        </p:nvSpPr>
        <p:spPr>
          <a:xfrm>
            <a:off x="6516216" y="3338206"/>
            <a:ext cx="1696683" cy="3139321"/>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endParaRPr lang="zh-CN" altLang="en-US" sz="1800" b="1" dirty="0">
              <a:solidFill>
                <a:srgbClr val="003366"/>
              </a:solidFill>
            </a:endParaRPr>
          </a:p>
          <a:p>
            <a:pPr algn="l"/>
            <a:r>
              <a:rPr lang="zh-CN" altLang="en-US" sz="1800" b="1" dirty="0">
                <a:solidFill>
                  <a:srgbClr val="003366"/>
                </a:solidFill>
              </a:rPr>
              <a:t>Function is over</a:t>
            </a:r>
            <a:endParaRPr lang="zh-CN" altLang="en-US" sz="1800" b="1" dirty="0">
              <a:solidFill>
                <a:srgbClr val="003366"/>
              </a:solidFill>
            </a:endParaRPr>
          </a:p>
          <a:p>
            <a:pPr algn="l"/>
            <a:r>
              <a:rPr lang="zh-CN" altLang="en-US" sz="1800" b="1" dirty="0">
                <a:solidFill>
                  <a:srgbClr val="003366"/>
                </a:solidFill>
              </a:rPr>
              <a:t>1 is destroyed</a:t>
            </a:r>
            <a:endParaRPr lang="zh-CN" altLang="en-US" sz="1800" b="1" dirty="0">
              <a:solidFill>
                <a:srgbClr val="003366"/>
              </a:solidFill>
            </a:endParaRPr>
          </a:p>
          <a:p>
            <a:pPr algn="l"/>
            <a:r>
              <a:rPr lang="zh-CN" altLang="en-US" sz="1800" b="1" dirty="0">
                <a:solidFill>
                  <a:srgbClr val="003366"/>
                </a:solidFill>
              </a:rPr>
              <a:t>0 is destroyed</a:t>
            </a:r>
            <a:endParaRPr lang="en-US" altLang="zh-CN" sz="1800" b="1" dirty="0">
              <a:solidFill>
                <a:srgbClr val="003366"/>
              </a:solidFill>
            </a:endParaRPr>
          </a:p>
          <a:p>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endParaRPr lang="zh-CN" altLang="en-US" sz="1800" b="1" dirty="0">
              <a:solidFill>
                <a:srgbClr val="003366"/>
              </a:solidFill>
            </a:endParaRPr>
          </a:p>
          <a:p>
            <a:pPr algn="l"/>
            <a:r>
              <a:rPr lang="zh-CN" altLang="en-US" sz="1800" b="1" dirty="0">
                <a:solidFill>
                  <a:srgbClr val="003366"/>
                </a:solidFill>
              </a:rPr>
              <a:t>Function is over</a:t>
            </a:r>
            <a:endParaRPr lang="zh-CN" altLang="en-US" sz="1800" b="1" dirty="0">
              <a:solidFill>
                <a:srgbClr val="003366"/>
              </a:solidFill>
            </a:endParaRP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endParaRPr lang="zh-CN" altLang="en-US" sz="1800" b="1" dirty="0">
              <a:solidFill>
                <a:srgbClr val="0033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467544" y="4010455"/>
            <a:ext cx="3223959" cy="2308324"/>
          </a:xfrm>
          <a:prstGeom prst="rect">
            <a:avLst/>
          </a:prstGeom>
          <a:noFill/>
          <a:ln>
            <a:solidFill>
              <a:srgbClr val="00CCFF"/>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endParaRPr lang="en-US" altLang="zh-CN" b="1" dirty="0">
              <a:solidFill>
                <a:srgbClr val="FF0000"/>
              </a:solidFill>
              <a:latin typeface="Consolas" panose="020B0609020204030204" pitchFamily="49" charset="0"/>
            </a:endParaRP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en-US" altLang="zh-CN" b="1" dirty="0">
                <a:latin typeface="Consolas" panose="020B0609020204030204" pitchFamily="49" charset="0"/>
              </a:rPr>
              <a:t>	foo();</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CCFF"/>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foo(input);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107504" y="865336"/>
            <a:ext cx="7315200" cy="5804024"/>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下列程序的运行结果是</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dirty="0">
              <a:solidFill>
                <a:srgbClr val="C00000"/>
              </a:solidFill>
              <a:latin typeface="Consolas" panose="020B0609020204030204" pitchFamily="49" charset="0"/>
              <a:sym typeface="+mn-ea"/>
            </a:endParaRPr>
          </a:p>
          <a:p>
            <a:r>
              <a:rPr lang="en-US" altLang="zh-CN" sz="1600" dirty="0">
                <a:solidFill>
                  <a:srgbClr val="C00000"/>
                </a:solidFill>
                <a:latin typeface="Consolas" panose="020B0609020204030204" pitchFamily="49" charset="0"/>
              </a:rPr>
              <a:t>#include &lt;iostream&gt;</a:t>
            </a:r>
            <a:endParaRPr lang="en-US" altLang="zh-CN" sz="1600" dirty="0">
              <a:solidFill>
                <a:srgbClr val="C0000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std;</a:t>
            </a:r>
            <a:endParaRPr lang="en-US" altLang="zh-CN" sz="1600" dirty="0">
              <a:solidFill>
                <a:srgbClr val="C00000"/>
              </a:solidFill>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A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	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a:t>
            </a:r>
            <a:r>
              <a:rPr lang="en-US" altLang="zh-CN" sz="1600" dirty="0">
                <a:solidFill>
                  <a:srgbClr val="C00000"/>
                </a:solidFill>
                <a:latin typeface="Consolas" panose="020B0609020204030204" pitchFamily="49" charset="0"/>
              </a:rPr>
              <a:t>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str):s(str) {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constructing"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 {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destructing"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B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constructing"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destructing"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 </a:t>
            </a:r>
            <a:r>
              <a:rPr lang="en-US" altLang="zh-CN" sz="1600" dirty="0" err="1">
                <a:latin typeface="Consolas" panose="020B0609020204030204" pitchFamily="49" charset="0"/>
              </a:rPr>
              <a:t>global_obj</a:t>
            </a:r>
            <a:r>
              <a:rPr lang="en-US" altLang="zh-CN" sz="1600" dirty="0">
                <a:latin typeface="Consolas" panose="020B0609020204030204" pitchFamily="49" charset="0"/>
              </a:rPr>
              <a:t>("global");</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main()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"Entering main..."</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B </a:t>
            </a:r>
            <a:r>
              <a:rPr lang="en-US" altLang="zh-CN" sz="1600" dirty="0" err="1">
                <a:latin typeface="Consolas" panose="020B0609020204030204" pitchFamily="49" charset="0"/>
              </a:rPr>
              <a:t>local_obj</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"Exiting main..."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2"/>
            </p:custDataLst>
          </p:nvPr>
        </p:nvSpPr>
        <p:spPr>
          <a:xfrm>
            <a:off x="6804248" y="766559"/>
            <a:ext cx="3096344" cy="1510313"/>
          </a:xfrm>
          <a:prstGeom prst="rect">
            <a:avLst/>
          </a:prstGeom>
          <a:noFill/>
        </p:spPr>
        <p:txBody>
          <a:bodyPr vert="horz" wrap="none" rtlCol="0" anchor="ctr" anchorCtr="0">
            <a:noAutofit/>
          </a:bodyPr>
          <a:lstStyle/>
          <a:p>
            <a:r>
              <a:rPr lang="en-US" altLang="zh-CN" sz="1600" b="1" dirty="0"/>
              <a:t>global A constructing</a:t>
            </a:r>
            <a:endParaRPr lang="en-US" altLang="zh-CN" sz="1600" b="1" dirty="0"/>
          </a:p>
          <a:p>
            <a:r>
              <a:rPr lang="en-US" altLang="zh-CN" sz="1600" b="1" dirty="0"/>
              <a:t>Entering main...</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t>B destructing</a:t>
            </a:r>
            <a:endParaRPr lang="en-US" altLang="zh-CN" sz="1600" b="1" dirty="0"/>
          </a:p>
          <a:p>
            <a:r>
              <a:rPr lang="en-US" altLang="zh-CN" sz="1600" b="1" dirty="0"/>
              <a:t>global A destructing</a:t>
            </a:r>
            <a:endParaRPr lang="en-US" altLang="zh-CN" sz="1600" b="1" dirty="0"/>
          </a:p>
        </p:txBody>
      </p:sp>
      <p:sp>
        <p:nvSpPr>
          <p:cNvPr id="9" name="文本框 8"/>
          <p:cNvSpPr txBox="1"/>
          <p:nvPr>
            <p:custDataLst>
              <p:tags r:id="rId3"/>
            </p:custDataLst>
          </p:nvPr>
        </p:nvSpPr>
        <p:spPr>
          <a:xfrm>
            <a:off x="6804248" y="3140968"/>
            <a:ext cx="3007246" cy="642938"/>
          </a:xfrm>
          <a:prstGeom prst="rect">
            <a:avLst/>
          </a:prstGeom>
          <a:noFill/>
        </p:spPr>
        <p:txBody>
          <a:bodyPr vert="horz" wrap="none" rtlCol="0" anchor="ctr" anchorCtr="0">
            <a:noAutofit/>
          </a:bodyPr>
          <a:lstStyle/>
          <a:p>
            <a:r>
              <a:rPr lang="en-US" altLang="zh-CN" sz="1600" b="1" dirty="0">
                <a:sym typeface="+mn-ea"/>
              </a:rPr>
              <a:t>Entering main...</a:t>
            </a:r>
            <a:endParaRPr lang="en-US" altLang="zh-CN" sz="1600" b="1" dirty="0"/>
          </a:p>
          <a:p>
            <a:r>
              <a:rPr lang="en-US" altLang="zh-CN" sz="1600" b="1" dirty="0"/>
              <a:t>global A constructing</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sym typeface="+mn-ea"/>
              </a:rPr>
              <a:t>global A destructing</a:t>
            </a:r>
            <a:endParaRPr lang="en-US" altLang="zh-CN" sz="1600" b="1" dirty="0"/>
          </a:p>
          <a:p>
            <a:r>
              <a:rPr lang="en-US" altLang="zh-CN" sz="1600" b="1" dirty="0"/>
              <a:t>B destructing</a:t>
            </a:r>
            <a:endParaRPr lang="en-US" altLang="zh-CN" sz="1600" b="1" dirty="0"/>
          </a:p>
        </p:txBody>
      </p:sp>
      <p:sp>
        <p:nvSpPr>
          <p:cNvPr id="10" name="文本框 9"/>
          <p:cNvSpPr txBox="1"/>
          <p:nvPr>
            <p:custDataLst>
              <p:tags r:id="rId4"/>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t>global A constructing</a:t>
            </a:r>
            <a:endParaRPr lang="en-US" altLang="zh-CN" sz="1600" b="1" dirty="0"/>
          </a:p>
          <a:p>
            <a:r>
              <a:rPr lang="en-US" altLang="zh-CN" sz="1600" b="1" dirty="0"/>
              <a:t>Entering main...</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t>global A destructing</a:t>
            </a:r>
            <a:endParaRPr lang="en-US" altLang="zh-CN" sz="1600" b="1" dirty="0"/>
          </a:p>
          <a:p>
            <a:r>
              <a:rPr lang="en-US" altLang="zh-CN" sz="1600" b="1" dirty="0"/>
              <a:t>B destructing</a:t>
            </a:r>
            <a:endParaRPr lang="en-US" altLang="zh-CN" sz="1600" b="1" dirty="0"/>
          </a:p>
        </p:txBody>
      </p:sp>
      <p:sp>
        <p:nvSpPr>
          <p:cNvPr id="12" name="椭圆 11"/>
          <p:cNvSpPr>
            <a:spLocks noChangeAspect="1"/>
          </p:cNvSpPr>
          <p:nvPr>
            <p:custDataLst>
              <p:tags r:id="rId5"/>
            </p:custDataLst>
          </p:nvPr>
        </p:nvSpPr>
        <p:spPr>
          <a:xfrm>
            <a:off x="6089873" y="126032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6089873" y="32052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6089873" y="507746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endParaRPr lang="zh-CN" altLang="en-US" sz="2000" b="1" dirty="0">
              <a:solidFill>
                <a:srgbClr val="008000"/>
              </a:solidFill>
              <a:latin typeface="Consolas" panose="020B0609020204030204" pitchFamily="49" charset="0"/>
            </a:endParaRP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endParaRPr lang="en-US" altLang="zh-CN" sz="2200" dirty="0"/>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endParaRPr lang="en-US" altLang="zh-CN" sz="2200" dirty="0"/>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 =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endParaRPr lang="en-US" altLang="zh-CN" b="1" dirty="0">
              <a:solidFill>
                <a:srgbClr val="0000FF"/>
              </a:solidFill>
              <a:latin typeface="Courier" charset="0"/>
              <a:ea typeface="Courier" charset="0"/>
              <a:cs typeface="Courier" charset="0"/>
            </a:endParaRP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 =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a =  b;</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endParaRPr lang="en-US" altLang="zh-CN" b="1" dirty="0">
              <a:solidFill>
                <a:srgbClr val="FF0000"/>
              </a:solidFill>
              <a:latin typeface="Courier" charset="0"/>
              <a:ea typeface="Courier" charset="0"/>
              <a:cs typeface="Courier"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endParaRPr lang="zh-CN" altLang="en-US"/>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endParaRPr lang="zh-CN" altLang="en-US" sz="2000" b="1" dirty="0">
              <a:latin typeface="Consolas" panose="020B0609020204030204" pitchFamily="49" charset="0"/>
            </a:endParaRP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for(int i = 0; i &lt; 3; i++)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"old a[" &lt;&lt; i &lt;&lt; "]=" &lt;&lt; get(i) &lt;&lt; endl;</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get(i) += 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"new a[" &lt;&lt; i &lt;&lt; "]=" &lt;&lt; get(i) &lt;&lt; endl;</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endParaRPr lang="zh-CN" altLang="en-US" sz="2000" b="1" dirty="0">
              <a:solidFill>
                <a:srgbClr val="008000"/>
              </a:solidFill>
            </a:endParaRPr>
          </a:p>
          <a:p>
            <a:pPr algn="l"/>
            <a:r>
              <a:rPr lang="zh-CN" altLang="en-US" sz="2000" b="1" dirty="0">
                <a:solidFill>
                  <a:srgbClr val="008000"/>
                </a:solidFill>
              </a:rPr>
              <a:t>new a[0]=2</a:t>
            </a:r>
            <a:endParaRPr lang="zh-CN" altLang="en-US" sz="2000" b="1" dirty="0">
              <a:solidFill>
                <a:srgbClr val="008000"/>
              </a:solidFill>
            </a:endParaRPr>
          </a:p>
          <a:p>
            <a:pPr algn="l"/>
            <a:r>
              <a:rPr lang="zh-CN" altLang="en-US" sz="2000" b="1" dirty="0">
                <a:solidFill>
                  <a:srgbClr val="008000"/>
                </a:solidFill>
              </a:rPr>
              <a:t>old a[1]=3</a:t>
            </a:r>
            <a:endParaRPr lang="zh-CN" altLang="en-US" sz="2000" b="1" dirty="0">
              <a:solidFill>
                <a:srgbClr val="008000"/>
              </a:solidFill>
            </a:endParaRPr>
          </a:p>
          <a:p>
            <a:pPr algn="l"/>
            <a:r>
              <a:rPr lang="zh-CN" altLang="en-US" sz="2000" b="1" dirty="0">
                <a:solidFill>
                  <a:srgbClr val="008000"/>
                </a:solidFill>
              </a:rPr>
              <a:t>new a[1]=4</a:t>
            </a:r>
            <a:endParaRPr lang="zh-CN" altLang="en-US" sz="2000" b="1" dirty="0">
              <a:solidFill>
                <a:srgbClr val="008000"/>
              </a:solidFill>
            </a:endParaRPr>
          </a:p>
          <a:p>
            <a:pPr algn="l"/>
            <a:r>
              <a:rPr lang="zh-CN" altLang="en-US" sz="2000" b="1" dirty="0">
                <a:solidFill>
                  <a:srgbClr val="008000"/>
                </a:solidFill>
              </a:rPr>
              <a:t>old a[2]=5</a:t>
            </a:r>
            <a:endParaRPr lang="zh-CN" altLang="en-US" sz="2000" b="1" dirty="0">
              <a:solidFill>
                <a:srgbClr val="008000"/>
              </a:solidFill>
            </a:endParaRPr>
          </a:p>
          <a:p>
            <a:pPr algn="l"/>
            <a:r>
              <a:rPr lang="zh-CN" altLang="en-US" sz="2000" b="1" dirty="0">
                <a:solidFill>
                  <a:srgbClr val="008000"/>
                </a:solidFill>
              </a:rPr>
              <a:t>new a[2]=6</a:t>
            </a:r>
            <a:endParaRPr lang="zh-CN" altLang="en-US" sz="2000" b="1" dirty="0">
              <a:solidFill>
                <a:srgbClr val="008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endParaRPr lang="zh-CN" altLang="en-US" sz="3200" dirty="0"/>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endParaRPr lang="zh-CN" altLang="en-US" sz="2800" dirty="0"/>
          </a:p>
          <a:p>
            <a:pPr lvl="1"/>
            <a:endParaRPr lang="en-US" altLang="zh-CN" sz="2800" dirty="0"/>
          </a:p>
          <a:p>
            <a:pPr lvl="1"/>
            <a:r>
              <a:rPr lang="zh-CN" altLang="en-US" sz="2800" dirty="0"/>
              <a:t>引用必须在创建时被初始化为一个对象。指针可以在初始化时置空，之后再指向对象。</a:t>
            </a:r>
            <a:endParaRPr lang="zh-CN" altLang="en-US" sz="28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endParaRPr kumimoji="1" lang="zh-CN" altLang="en-US" dirty="0"/>
          </a:p>
        </p:txBody>
      </p:sp>
      <p:sp>
        <p:nvSpPr>
          <p:cNvPr id="3" name="内容占位符 2"/>
          <p:cNvSpPr>
            <a:spLocks noGrp="1"/>
          </p:cNvSpPr>
          <p:nvPr>
            <p:ph idx="1"/>
          </p:nvPr>
        </p:nvSpPr>
        <p:spPr>
          <a:xfrm>
            <a:off x="179512" y="1628800"/>
            <a:ext cx="8496944" cy="3816424"/>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endParaRPr kumimoji="1" lang="en-US" altLang="zh-CN" sz="2200" dirty="0">
              <a:solidFill>
                <a:srgbClr val="008000"/>
              </a:solidFill>
            </a:endParaRPr>
          </a:p>
          <a:p>
            <a:pPr marL="0" indent="0" algn="r">
              <a:buNone/>
            </a:pPr>
            <a:r>
              <a:rPr kumimoji="1" lang="en-US" altLang="zh-CN" sz="2200" dirty="0"/>
              <a:t>——《Thinking in C++》</a:t>
            </a:r>
            <a:endParaRPr kumimoji="1" lang="en-US" altLang="zh-CN" sz="2200" dirty="0"/>
          </a:p>
          <a:p>
            <a:endParaRPr kumimoji="1" lang="en-US" altLang="zh-CN" dirty="0"/>
          </a:p>
          <a:p>
            <a:r>
              <a:rPr kumimoji="1" lang="zh-CN" altLang="en-US" dirty="0"/>
              <a:t>引用的优势：更灵活地支持运算符重载</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5078002" y="945059"/>
            <a:ext cx="3775393" cy="5347791"/>
          </a:xfrm>
          <a:prstGeom prst="rect">
            <a:avLst/>
          </a:prstGeom>
          <a:noFill/>
        </p:spPr>
        <p:txBody>
          <a:bodyPr vert="horz" wrap="square" rtlCol="0" anchor="ctr" anchorCtr="0">
            <a:noAutofit/>
          </a:bodyPr>
          <a:lstStyle/>
          <a:p>
            <a:r>
              <a:rPr lang="zh-CN" altLang="en-US" sz="1600" b="1" dirty="0">
                <a:solidFill>
                  <a:srgbClr val="B40062"/>
                </a:solidFill>
                <a:latin typeface="Consolas" panose="020B0609020204030204" pitchFamily="49" charset="0"/>
              </a:rPr>
              <a:t>class</a:t>
            </a:r>
            <a:r>
              <a:rPr lang="zh-CN" altLang="en-US" sz="1600" b="1" dirty="0">
                <a:latin typeface="Consolas" panose="020B0609020204030204" pitchFamily="49" charset="0"/>
              </a:rPr>
              <a:t> Int {</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public</a:t>
            </a:r>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data;</a:t>
            </a:r>
            <a:endParaRPr lang="zh-CN" altLang="en-US" sz="1600" b="1" dirty="0">
              <a:latin typeface="Consolas" panose="020B0609020204030204" pitchFamily="49" charset="0"/>
            </a:endParaRPr>
          </a:p>
          <a:p>
            <a:r>
              <a:rPr lang="zh-CN" altLang="en-US" sz="1600" b="1" dirty="0">
                <a:latin typeface="Consolas" panose="020B0609020204030204" pitchFamily="49" charset="0"/>
              </a:rPr>
              <a:t>    Int() { data = 1; }</a:t>
            </a:r>
            <a:endParaRPr lang="zh-CN" altLang="en-US" sz="1600" b="1" dirty="0">
              <a:latin typeface="Consolas" panose="020B0609020204030204" pitchFamily="49" charset="0"/>
            </a:endParaRPr>
          </a:p>
          <a:p>
            <a:r>
              <a:rPr lang="zh-CN" altLang="en-US" sz="1600" b="1" dirty="0">
                <a:latin typeface="Consolas" panose="020B0609020204030204" pitchFamily="49" charset="0"/>
              </a:rPr>
              <a:t>    Int(int i): data(i) {}</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void</a:t>
            </a:r>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a:t>
            </a:r>
            <a:endParaRPr lang="zh-CN" altLang="en-US" sz="1600" b="1" dirty="0">
              <a:latin typeface="Consolas" panose="020B0609020204030204" pitchFamily="49" charset="0"/>
            </a:endParaRPr>
          </a:p>
          <a:p>
            <a:r>
              <a:rPr lang="zh-CN" altLang="en-US" sz="1600" b="1" dirty="0">
                <a:latin typeface="Consolas" panose="020B0609020204030204" pitchFamily="49" charset="0"/>
              </a:rPr>
              <a:t>    a.data += b.data;</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fu</a:t>
            </a:r>
            <a:r>
              <a:rPr lang="en-US" altLang="zh-CN" sz="1600" b="1" dirty="0">
                <a:latin typeface="Consolas" panose="020B0609020204030204" pitchFamily="49" charset="0"/>
              </a:rPr>
              <a:t>n</a:t>
            </a:r>
            <a:r>
              <a:rPr lang="zh-CN" altLang="en-US" sz="1600" b="1" dirty="0">
                <a:latin typeface="Consolas" panose="020B0609020204030204" pitchFamily="49" charset="0"/>
              </a:rPr>
              <a:t>c2(</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 </a:t>
            </a:r>
            <a:endParaRPr lang="zh-CN" altLang="en-US" sz="1600" b="1" dirty="0">
              <a:latin typeface="Consolas" panose="020B0609020204030204" pitchFamily="49" charset="0"/>
            </a:endParaRPr>
          </a:p>
          <a:p>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 b);</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tmp(a.data + b.data);</a:t>
            </a:r>
            <a:endParaRPr lang="zh-CN" altLang="en-US" sz="1600" b="1" dirty="0">
              <a:latin typeface="Consolas" panose="020B0609020204030204" pitchFamily="49" charset="0"/>
            </a:endParaRPr>
          </a:p>
          <a:p>
            <a:r>
              <a:rPr lang="zh-CN" altLang="en-US" sz="1600" b="1" dirty="0">
                <a:latin typeface="Consolas" panose="020B0609020204030204" pitchFamily="49" charset="0"/>
              </a:rPr>
              <a:t>    return tmp; </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main() {</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a, b(3);</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en-US" altLang="zh-CN" sz="1600" b="1" dirty="0">
                <a:solidFill>
                  <a:srgbClr val="B40062"/>
                </a:solidFill>
                <a:latin typeface="Consolas" panose="020B0609020204030204" pitchFamily="49" charset="0"/>
              </a:rPr>
              <a:t>&amp;</a:t>
            </a:r>
            <a:r>
              <a:rPr lang="zh-CN" altLang="en-US" sz="1600" b="1" dirty="0">
                <a:solidFill>
                  <a:srgbClr val="B40062"/>
                </a:solidFill>
                <a:latin typeface="Consolas" panose="020B0609020204030204" pitchFamily="49" charset="0"/>
              </a:rPr>
              <a:t> </a:t>
            </a:r>
            <a:r>
              <a:rPr lang="zh-CN" altLang="en-US" sz="1600" b="1" dirty="0">
                <a:latin typeface="Consolas" panose="020B0609020204030204" pitchFamily="49" charset="0"/>
              </a:rPr>
              <a:t>f = fu</a:t>
            </a:r>
            <a:r>
              <a:rPr lang="en-US" altLang="zh-CN" sz="1600" b="1" dirty="0">
                <a:latin typeface="Consolas" panose="020B0609020204030204" pitchFamily="49" charset="0"/>
              </a:rPr>
              <a:t>n</a:t>
            </a:r>
            <a:r>
              <a:rPr lang="zh-CN" altLang="en-US" sz="1600" b="1" dirty="0">
                <a:latin typeface="Consolas" panose="020B0609020204030204" pitchFamily="49" charset="0"/>
              </a:rPr>
              <a:t>c2(a, b);</a:t>
            </a:r>
            <a:endParaRPr lang="zh-CN" altLang="en-US" sz="1600" b="1" dirty="0">
              <a:latin typeface="Consolas" panose="020B0609020204030204" pitchFamily="49" charset="0"/>
            </a:endParaRPr>
          </a:p>
          <a:p>
            <a:r>
              <a:rPr lang="zh-CN" altLang="en-US" sz="1600" b="1" dirty="0">
                <a:latin typeface="Consolas" panose="020B0609020204030204" pitchFamily="49" charset="0"/>
              </a:rPr>
              <a:t>    cout &lt;&lt; a.data &lt;&lt; </a:t>
            </a:r>
            <a:r>
              <a:rPr lang="en-US" altLang="zh-CN" sz="1600" b="1" dirty="0">
                <a:latin typeface="Consolas" panose="020B0609020204030204" pitchFamily="49" charset="0"/>
              </a:rPr>
              <a:t>"_"</a:t>
            </a:r>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latin typeface="Consolas" panose="020B0609020204030204" pitchFamily="49" charset="0"/>
              </a:rPr>
              <a:t>    cout &lt;&lt; f.data &lt;&lt; endl;</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return</a:t>
            </a:r>
            <a:r>
              <a:rPr lang="zh-CN" altLang="en-US" sz="1600" b="1" dirty="0">
                <a:latin typeface="Consolas" panose="020B0609020204030204" pitchFamily="49" charset="0"/>
              </a:rPr>
              <a:t> 0;</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2"/>
            </p:custDataLst>
          </p:nvPr>
        </p:nvSpPr>
        <p:spPr>
          <a:xfrm>
            <a:off x="1253927" y="2786063"/>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1_4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253927" y="3643313"/>
            <a:ext cx="286323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4_7</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253927" y="4500563"/>
            <a:ext cx="286323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4_4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253927" y="5357813"/>
            <a:ext cx="286323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该代码会访问非法内存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539552"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539552"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539552"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539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nvSpPr>
        <p:spPr>
          <a:xfrm>
            <a:off x="611560" y="1599655"/>
            <a:ext cx="3775393" cy="523220"/>
          </a:xfrm>
          <a:prstGeom prst="rect">
            <a:avLst/>
          </a:prstGeom>
          <a:noFill/>
        </p:spPr>
        <p:txBody>
          <a:bodyPr wrap="none" rtlCol="0">
            <a:spAutoFit/>
          </a:bodyPr>
          <a:lstStyle/>
          <a:p>
            <a:r>
              <a:rPr lang="zh-CN" altLang="en-US" sz="2800" b="1" dirty="0"/>
              <a:t>右侧代码的输出结果是</a:t>
            </a:r>
            <a:endParaRPr lang="zh-CN" altLang="en-US" sz="2800" b="1" dirty="0"/>
          </a:p>
        </p:txBody>
      </p:sp>
      <p:sp>
        <p:nvSpPr>
          <p:cNvPr id="24" name="矩形 23"/>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29"/>
          <p:cNvSpPr txBox="1"/>
          <p:nvPr>
            <p:custDataLst>
              <p:tags r:id="rId13"/>
            </p:custDataLst>
          </p:nvPr>
        </p:nvSpPr>
        <p:spPr>
          <a:xfrm>
            <a:off x="9525000" y="635000"/>
            <a:ext cx="3840480" cy="2862322"/>
          </a:xfrm>
          <a:prstGeom prst="rect">
            <a:avLst/>
          </a:prstGeom>
          <a:noFill/>
        </p:spPr>
        <p:txBody>
          <a:bodyPr vert="horz" wrap="none" rtlCol="0" anchor="t" anchorCtr="0">
            <a:spAutoFit/>
          </a:bodyPr>
          <a:lstStyle/>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func2</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函数返回了一个局部变量</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的引用，这会导致</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引用非法</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的地址</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如果开启</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-Wall</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编译选项，编译器</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会输出</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warning: reference to local </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variable ‘</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tmp</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returned</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Wreturn</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-local-</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addr</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组合 27"/>
          <p:cNvGrpSpPr/>
          <p:nvPr>
            <p:custDataLst>
              <p:tags r:id="rId14"/>
            </p:custDataLst>
          </p:nvPr>
        </p:nvGrpSpPr>
        <p:grpSpPr>
          <a:xfrm>
            <a:off x="9537700" y="0"/>
            <a:ext cx="3815080" cy="647700"/>
            <a:chOff x="9537700" y="0"/>
            <a:chExt cx="3815080" cy="647700"/>
          </a:xfrm>
        </p:grpSpPr>
        <p:sp>
          <p:nvSpPr>
            <p:cNvPr id="25"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如何像基本类型一样操作</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endParaRPr lang="en-US" altLang="zh-CN" dirty="0"/>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endParaRPr lang="en-US" altLang="zh-CN" dirty="0">
              <a:solidFill>
                <a:srgbClr val="FF0000"/>
              </a:solidFill>
            </a:endParaRP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endParaRPr lang="en-US" altLang="zh-CN" sz="2400" dirty="0">
              <a:latin typeface="Consolas" panose="020B0609020204030204" pitchFamily="49" charset="0"/>
            </a:endParaRP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a:t>
            </a:r>
            <a:endParaRPr lang="en-US" altLang="zh-CN"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但这种实现方式，在调用的时候，会和基础类型差别很大，缺少编程的一致性。需要过多地区分自定义类和基础类别，调用起来也不方便。</a:t>
            </a:r>
            <a:endParaRPr kumimoji="1" lang="en-US" altLang="zh-CN" dirty="0"/>
          </a:p>
          <a:p>
            <a:pPr lvl="1"/>
            <a:r>
              <a:rPr kumimoji="1" lang="zh-CN" altLang="en-US" dirty="0"/>
              <a:t>因此，我们引入</a:t>
            </a:r>
            <a:r>
              <a:rPr kumimoji="1" lang="zh-CN" altLang="en-US" dirty="0">
                <a:solidFill>
                  <a:srgbClr val="FF0000"/>
                </a:solidFill>
              </a:rPr>
              <a:t>运算符重载</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endParaRPr lang="en-US" altLang="zh-CN" sz="2400" b="1" dirty="0">
              <a:latin typeface="Consolas" panose="020B0609020204030204" pitchFamily="49" charset="0"/>
            </a:endParaRP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endParaRPr lang="zh-CN" altLang="en-US" dirty="0"/>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endParaRPr lang="en-US" altLang="zh-CN" dirty="0"/>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endParaRPr lang="en-US" altLang="zh-CN" dirty="0"/>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endParaRPr lang="en-US" altLang="zh-CN" sz="2400" dirty="0">
              <a:latin typeface="Consolas" panose="020B0609020204030204" pitchFamily="49" charset="0"/>
            </a:endParaRPr>
          </a:p>
          <a:p>
            <a:r>
              <a:rPr lang="en-US" altLang="zh-CN" sz="2400" dirty="0">
                <a:latin typeface="Consolas" panose="020B0609020204030204" pitchFamily="49" charset="0"/>
              </a:rPr>
              <a:t>	int data;</a:t>
            </a:r>
            <a:endParaRPr lang="en-US" altLang="zh-CN" sz="2400" dirty="0">
              <a:latin typeface="Consolas" panose="020B0609020204030204" pitchFamily="49" charset="0"/>
            </a:endParaRPr>
          </a:p>
          <a:p>
            <a:r>
              <a:rPr lang="en-US" altLang="zh-CN" sz="2400" dirty="0">
                <a:latin typeface="Consolas" panose="020B0609020204030204" pitchFamily="49" charset="0"/>
              </a:rPr>
              <a:t>public:</a:t>
            </a:r>
            <a:endParaRPr lang="en-US" altLang="zh-CN" sz="2400" dirty="0">
              <a:latin typeface="Consolas" panose="020B0609020204030204" pitchFamily="49" charset="0"/>
            </a:endParaRPr>
          </a:p>
          <a:p>
            <a:r>
              <a:rPr lang="en-US" altLang="zh-CN" sz="2400" dirty="0">
                <a:latin typeface="Consolas" panose="020B0609020204030204" pitchFamily="49" charset="0"/>
              </a:rPr>
              <a:t>	A operator+(A b) {…};</a:t>
            </a:r>
            <a:endParaRPr lang="en-US" altLang="zh-CN" sz="2400" dirty="0">
              <a:latin typeface="Consolas" panose="020B0609020204030204" pitchFamily="49" charset="0"/>
            </a:endParaRP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9170" y="261274"/>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endParaRPr lang="en-US" altLang="zh-CN" dirty="0">
              <a:latin typeface="Consolas" panose="020B0609020204030204" pitchFamily="49" charset="0"/>
            </a:endParaRP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public:</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int data;</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A(int i) { data = i;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return new_a;</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endParaRPr lang="zh-CN" altLang="en-US" sz="1800" dirty="0">
              <a:latin typeface="Consolas" panose="020B0609020204030204" pitchFamily="49" charset="0"/>
            </a:endParaRPr>
          </a:p>
          <a:p>
            <a:pPr algn="l"/>
            <a:r>
              <a:rPr lang="zh-CN" altLang="en-US" sz="1800" b="1" dirty="0">
                <a:solidFill>
                  <a:srgbClr val="0066CC"/>
                </a:solidFill>
                <a:latin typeface="Consolas" panose="020B0609020204030204" pitchFamily="49" charset="0"/>
              </a:rPr>
              <a:t>A operator+(A&amp; a1, A&amp; a2) {</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    A new_a(a1.data + a2.data);</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    return new_a;</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 a1(2), a2(3);</a:t>
            </a:r>
            <a:endParaRPr lang="zh-CN" altLang="en-US" sz="1800" dirty="0">
              <a:latin typeface="Consolas" panose="020B0609020204030204" pitchFamily="49" charset="0"/>
            </a:endParaRP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endParaRPr lang="zh-CN" altLang="en-US" sz="1800" dirty="0">
              <a:latin typeface="Consolas" panose="020B0609020204030204" pitchFamily="49" charset="0"/>
            </a:endParaRP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endParaRPr lang="zh-CN" altLang="en-US" dirty="0"/>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endParaRPr lang="zh-CN" altLang="en-US" sz="2800" dirty="0">
              <a:sym typeface="+mn-ea"/>
            </a:endParaRP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endParaRPr lang="zh-CN" altLang="en-US" sz="2800"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endParaRPr kumimoji="1" lang="zh-CN" altLang="en-US" dirty="0"/>
          </a:p>
          <a:p>
            <a:pPr lvl="1"/>
            <a:r>
              <a:rPr kumimoji="1" lang="en-US" altLang="zh-CN" dirty="0" err="1"/>
              <a:t>ClassName</a:t>
            </a:r>
            <a:r>
              <a:rPr kumimoji="1" lang="en-US" altLang="zh-CN" dirty="0"/>
              <a:t> operator++();</a:t>
            </a:r>
            <a:endParaRPr kumimoji="1" lang="en-US" altLang="zh-CN" dirty="0"/>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en-US" altLang="zh-CN" dirty="0"/>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endParaRPr kumimoji="1" lang="en-US" altLang="zh-CN" b="1" dirty="0">
              <a:solidFill>
                <a:srgbClr val="008000"/>
              </a:solidFill>
            </a:endParaRP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t>
            </a:r>
            <a:r>
              <a:rPr kumimoji="1" lang="en-US" altLang="zh-CN" b="1" dirty="0" err="1">
                <a:solidFill>
                  <a:srgbClr val="008000"/>
                </a:solidFill>
              </a:rPr>
              <a:t>a,int</a:t>
            </a:r>
            <a:r>
              <a:rPr kumimoji="1" lang="en-US" altLang="zh-CN" b="1" dirty="0">
                <a:solidFill>
                  <a:srgbClr val="008000"/>
                </a:solidFill>
              </a:rPr>
              <a:t>)</a:t>
            </a:r>
            <a:endParaRPr kumimoji="1" lang="en-US" altLang="zh-CN" b="1" dirty="0">
              <a:solidFill>
                <a:srgbClr val="008000"/>
              </a:solidFill>
            </a:endParaRP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1259093" y="6021556"/>
            <a:ext cx="5404043"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en-US" altLang="zh-CN" sz="2000" dirty="0" err="1">
                <a:latin typeface="Consolas" panose="020B0609020204030204" pitchFamily="49" charset="0"/>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zh-CN" altLang="en-US" dirty="0"/>
              <a:t>前缀、后缀语义</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endParaRPr kumimoji="1" lang="zh-CN" altLang="en-US" dirty="0">
              <a:solidFill>
                <a:srgbClr val="00B050"/>
              </a:solidFill>
              <a:cs typeface="Consolas" panose="020B06090202040302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endParaRPr kumimoji="1" lang="zh-CN" altLang="en-US" dirty="0">
              <a:solidFill>
                <a:srgbClr val="0066CC"/>
              </a:solidFill>
            </a:endParaRP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 data = 1;</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Test(int d) {data = d;}</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endParaRPr lang="en-US" altLang="zh-CN" dirty="0">
              <a:solidFill>
                <a:srgbClr val="FF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713184" y="245769"/>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类比前缀运算符</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重载，填入下列代码</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处能实现后缀运算符</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重载的是：</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B40062"/>
              </a:solidFill>
              <a:latin typeface="Consolas" panose="020B0609020204030204" pitchFamily="49" charset="0"/>
              <a:sym typeface="+mn-ea"/>
            </a:endParaRPr>
          </a:p>
          <a:p>
            <a:r>
              <a:rPr lang="en-US" altLang="zh-CN" sz="2000" dirty="0">
                <a:solidFill>
                  <a:srgbClr val="B40062"/>
                </a:solidFill>
                <a:latin typeface="Consolas" panose="020B0609020204030204" pitchFamily="49" charset="0"/>
                <a:sym typeface="+mn-ea"/>
              </a:rPr>
              <a:t>class</a:t>
            </a:r>
            <a:r>
              <a:rPr lang="en-US" altLang="zh-CN" sz="2000" dirty="0">
                <a:solidFill>
                  <a:srgbClr val="000000"/>
                </a:solidFill>
                <a:latin typeface="Consolas" panose="020B0609020204030204" pitchFamily="49" charset="0"/>
                <a:sym typeface="+mn-ea"/>
              </a:rPr>
              <a:t> Test {</a:t>
            </a:r>
            <a:endParaRPr lang="en-US" altLang="zh-CN" sz="2000" dirty="0">
              <a:solidFill>
                <a:srgbClr val="000000"/>
              </a:solidFill>
              <a:latin typeface="Consolas" panose="020B0609020204030204" pitchFamily="49" charset="0"/>
            </a:endParaRPr>
          </a:p>
          <a:p>
            <a:r>
              <a:rPr lang="en-US" altLang="zh-CN" sz="2000" dirty="0">
                <a:solidFill>
                  <a:srgbClr val="B40062"/>
                </a:solidFill>
                <a:latin typeface="Consolas" panose="020B0609020204030204" pitchFamily="49" charset="0"/>
                <a:sym typeface="+mn-ea"/>
              </a:rPr>
              <a:t>public</a:t>
            </a:r>
            <a:r>
              <a:rPr lang="en-US" altLang="zh-CN" sz="2000" dirty="0">
                <a:solidFill>
                  <a:srgbClr val="000000"/>
                </a:solidFill>
                <a:latin typeface="Consolas" panose="020B0609020204030204" pitchFamily="49" charset="0"/>
                <a:sym typeface="+mn-ea"/>
              </a:rPr>
              <a:t>:</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int data = 1;</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Test(int d) {data = d;}</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dirty="0">
                <a:solidFill>
                  <a:srgbClr val="B40062"/>
                </a:solidFill>
                <a:latin typeface="Consolas" panose="020B0609020204030204" pitchFamily="49" charset="0"/>
                <a:sym typeface="+mn-ea"/>
              </a:rPr>
              <a:t>Test</a:t>
            </a:r>
            <a:r>
              <a:rPr lang="en-US" altLang="zh-CN" sz="2000" dirty="0">
                <a:solidFill>
                  <a:srgbClr val="000000"/>
                </a:solidFill>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operator</a:t>
            </a:r>
            <a:r>
              <a:rPr lang="en-US" altLang="zh-CN" sz="2000" b="1" dirty="0">
                <a:solidFill>
                  <a:srgbClr val="000000"/>
                </a:solidFill>
                <a:latin typeface="Consolas" panose="020B0609020204030204" pitchFamily="49" charset="0"/>
                <a:sym typeface="+mn-ea"/>
              </a:rPr>
              <a:t>++ </a:t>
            </a:r>
            <a:r>
              <a:rPr lang="en-US" altLang="zh-CN" sz="2000" dirty="0">
                <a:solidFill>
                  <a:srgbClr val="000000"/>
                </a:solidFill>
                <a:latin typeface="Consolas" panose="020B0609020204030204" pitchFamily="49" charset="0"/>
                <a:sym typeface="+mn-ea"/>
              </a:rPr>
              <a:t>(int)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b="1" dirty="0">
                <a:solidFill>
                  <a:srgbClr val="00B050"/>
                </a:solidFill>
                <a:latin typeface="Consolas" panose="020B0609020204030204" pitchFamily="49" charset="0"/>
                <a:sym typeface="+mn-ea"/>
              </a:rPr>
              <a:t>//</a:t>
            </a:r>
            <a:r>
              <a:rPr lang="zh-CN" altLang="en-US" sz="2000" b="1" dirty="0">
                <a:solidFill>
                  <a:srgbClr val="00B050"/>
                </a:solidFill>
                <a:latin typeface="Consolas" panose="020B0609020204030204" pitchFamily="49" charset="0"/>
                <a:sym typeface="+mn-ea"/>
              </a:rPr>
              <a:t>（</a:t>
            </a:r>
            <a:r>
              <a:rPr lang="en-US" altLang="zh-CN" sz="2000" b="1" dirty="0">
                <a:solidFill>
                  <a:srgbClr val="00B050"/>
                </a:solidFill>
                <a:latin typeface="Consolas" panose="020B0609020204030204" pitchFamily="49" charset="0"/>
                <a:sym typeface="+mn-ea"/>
              </a:rPr>
              <a:t>1</a:t>
            </a:r>
            <a:r>
              <a:rPr lang="zh-CN" altLang="en-US" sz="2000" b="1" dirty="0">
                <a:solidFill>
                  <a:srgbClr val="00B050"/>
                </a:solidFill>
                <a:latin typeface="Consolas" panose="020B0609020204030204" pitchFamily="49" charset="0"/>
                <a:sym typeface="+mn-ea"/>
              </a:rPr>
              <a:t>）</a:t>
            </a:r>
            <a:endParaRPr lang="en-US" altLang="zh-CN" sz="2000" dirty="0">
              <a:solidFill>
                <a:srgbClr val="00B050"/>
              </a:solidFill>
              <a:latin typeface="Consolas" panose="020B0609020204030204" pitchFamily="49" charset="0"/>
              <a:sym typeface="+mn-ea"/>
            </a:endParaRPr>
          </a:p>
          <a:p>
            <a:r>
              <a:rPr lang="en-US" altLang="zh-CN" sz="2000" dirty="0">
                <a:solidFill>
                  <a:srgbClr val="000000"/>
                </a:solidFill>
                <a:latin typeface="Consolas" panose="020B0609020204030204" pitchFamily="49" charset="0"/>
                <a:sym typeface="+mn-ea"/>
              </a:rPr>
              <a: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a:t>
            </a:r>
            <a:endParaRPr lang="en-US" altLang="zh-CN" sz="2000" dirty="0">
              <a:solidFill>
                <a:srgbClr val="C00000"/>
              </a:solidFill>
              <a:latin typeface="Consolas" panose="020B0609020204030204" pitchFamily="49" charset="0"/>
            </a:endParaRPr>
          </a:p>
          <a:p>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5574407" y="242088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Test(data);</a:t>
            </a:r>
            <a:endParaRPr lang="en-US" altLang="zh-CN" sz="2000" b="1" dirty="0">
              <a:latin typeface="Consolas" panose="020B0609020204030204" pitchFamily="49" charset="0"/>
              <a:sym typeface="+mn-ea"/>
            </a:endParaRPr>
          </a:p>
        </p:txBody>
      </p:sp>
      <p:sp>
        <p:nvSpPr>
          <p:cNvPr id="9" name="文本框 8"/>
          <p:cNvSpPr txBox="1"/>
          <p:nvPr>
            <p:custDataLst>
              <p:tags r:id="rId3"/>
            </p:custDataLst>
          </p:nvPr>
        </p:nvSpPr>
        <p:spPr>
          <a:xfrm>
            <a:off x="5574407" y="350100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return Test(++data);</a:t>
            </a:r>
            <a:endParaRPr lang="en-US" altLang="zh-CN" sz="2000" b="1" dirty="0">
              <a:latin typeface="Consolas" panose="020B0609020204030204" pitchFamily="49" charset="0"/>
              <a:sym typeface="+mn-ea"/>
            </a:endParaRPr>
          </a:p>
        </p:txBody>
      </p:sp>
      <p:sp>
        <p:nvSpPr>
          <p:cNvPr id="10" name="文本框 9"/>
          <p:cNvSpPr txBox="1"/>
          <p:nvPr>
            <p:custDataLst>
              <p:tags r:id="rId4"/>
            </p:custDataLst>
          </p:nvPr>
        </p:nvSpPr>
        <p:spPr>
          <a:xfrm>
            <a:off x="5574407" y="4797152"/>
            <a:ext cx="3174057"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Test test(data);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a:t>
            </a:r>
            <a:endParaRPr lang="en-US" altLang="zh-CN" sz="2000" b="1" dirty="0">
              <a:latin typeface="Consolas" panose="020B0609020204030204" pitchFamily="49" charset="0"/>
              <a:sym typeface="+mn-ea"/>
            </a:endParaRPr>
          </a:p>
        </p:txBody>
      </p:sp>
      <p:sp>
        <p:nvSpPr>
          <p:cNvPr id="12" name="椭圆 11"/>
          <p:cNvSpPr>
            <a:spLocks noChangeAspect="1"/>
          </p:cNvSpPr>
          <p:nvPr>
            <p:custDataLst>
              <p:tags r:id="rId5"/>
            </p:custDataLst>
          </p:nvPr>
        </p:nvSpPr>
        <p:spPr>
          <a:xfrm>
            <a:off x="4860032" y="24851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4860032" y="35653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4860032" y="486144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endParaRPr kumimoji="1" lang="zh-CN" altLang="en-US" dirty="0">
              <a:solidFill>
                <a:srgbClr val="0066CC"/>
              </a:solidFill>
            </a:endParaRPr>
          </a:p>
        </p:txBody>
      </p:sp>
      <p:sp>
        <p:nvSpPr>
          <p:cNvPr id="4" name="矩形 3"/>
          <p:cNvSpPr/>
          <p:nvPr/>
        </p:nvSpPr>
        <p:spPr>
          <a:xfrm>
            <a:off x="576764" y="972547"/>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 data = 1;</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Test(int d) {data = d;}</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test(data);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endParaRPr lang="en-US" altLang="zh-CN" dirty="0">
              <a:solidFill>
                <a:srgbClr val="FF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endParaRPr kumimoji="1" lang="zh-CN" altLang="en-US" sz="2000" dirty="0"/>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1"/>
              </a:rPr>
              <a:t>http://blog.csdn.net/megustas_jjc/article/details/53583672</a:t>
            </a:r>
            <a:r>
              <a:rPr lang="zh-CN" altLang="en-US" dirty="0"/>
              <a:t>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0607" y="2122978"/>
            <a:ext cx="3672408" cy="3970318"/>
          </a:xfrm>
          <a:prstGeom prst="rect">
            <a:avLst/>
          </a:prstGeom>
          <a:noFill/>
          <a:ln>
            <a:solidFill>
              <a:srgbClr val="00CCFF"/>
            </a:solidFill>
          </a:ln>
        </p:spPr>
        <p:txBody>
          <a:bodyPr wrap="square" rtlCol="0">
            <a:spAutoFit/>
          </a:bodyPr>
          <a:lstStyle/>
          <a:p>
            <a:r>
              <a:rPr lang="en-US" altLang="zh-CN" dirty="0">
                <a:latin typeface="Consolas" panose="020B0609020204030204" pitchFamily="49" charset="0"/>
              </a:rPr>
              <a:t>#include &lt;iostream&gt;</a:t>
            </a:r>
            <a:endParaRPr lang="en-US" altLang="zh-CN" dirty="0">
              <a:latin typeface="Consolas" panose="020B0609020204030204" pitchFamily="49" charset="0"/>
            </a:endParaRPr>
          </a:p>
          <a:p>
            <a:r>
              <a:rPr lang="en-US" altLang="zh-CN" dirty="0">
                <a:latin typeface="Consolas" panose="020B0609020204030204" pitchFamily="49" charset="0"/>
              </a:rPr>
              <a:t>using namespace std;</a:t>
            </a:r>
            <a:endParaRPr lang="en-US" altLang="zh-CN" dirty="0">
              <a:latin typeface="Consolas" panose="020B0609020204030204" pitchFamily="49" charset="0"/>
            </a:endParaRP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endParaRPr lang="zh-CN" altLang="en-US" dirty="0">
              <a:latin typeface="Consolas" panose="020B0609020204030204" pitchFamily="49" charset="0"/>
            </a:endParaRPr>
          </a:p>
          <a:p>
            <a:pPr algn="l"/>
            <a:r>
              <a:rPr lang="zh-CN" altLang="en-US" dirty="0">
                <a:latin typeface="Consolas" panose="020B0609020204030204" pitchFamily="49" charset="0"/>
              </a:rPr>
              <a:t>public:</a:t>
            </a:r>
            <a:endParaRPr lang="zh-CN" altLang="en-US" dirty="0">
              <a:latin typeface="Consolas" panose="020B0609020204030204" pitchFamily="49" charset="0"/>
            </a:endParaRPr>
          </a:p>
          <a:p>
            <a:pPr algn="l"/>
            <a:r>
              <a:rPr lang="zh-CN" altLang="en-US" dirty="0">
                <a:latin typeface="Consolas" panose="020B0609020204030204" pitchFamily="49" charset="0"/>
              </a:rPr>
              <a:t>    int data;</a:t>
            </a:r>
            <a:endParaRPr lang="zh-CN" altLang="en-US" dirty="0">
              <a:latin typeface="Consolas" panose="020B0609020204030204" pitchFamily="49" charset="0"/>
            </a:endParaRPr>
          </a:p>
          <a:p>
            <a:pPr algn="l"/>
            <a:r>
              <a:rPr lang="zh-CN" altLang="en-US" dirty="0">
                <a:latin typeface="Consolas" panose="020B0609020204030204" pitchFamily="49" charset="0"/>
              </a:rPr>
              <a:t>    A() { data = 0; }</a:t>
            </a:r>
            <a:endParaRPr lang="zh-CN" altLang="en-US" dirty="0">
              <a:latin typeface="Consolas" panose="020B0609020204030204" pitchFamily="49" charset="0"/>
            </a:endParaRPr>
          </a:p>
          <a:p>
            <a:pPr algn="l"/>
            <a:r>
              <a:rPr lang="zh-CN" altLang="en-US" dirty="0">
                <a:latin typeface="Consolas" panose="020B0609020204030204" pitchFamily="49" charset="0"/>
              </a:rPr>
              <a:t>    A(int i) { data = i; }</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endParaRPr lang="zh-CN" altLang="en-US" dirty="0">
              <a:latin typeface="Consolas" panose="020B0609020204030204" pitchFamily="49" charset="0"/>
            </a:endParaRPr>
          </a:p>
          <a:p>
            <a:pPr algn="l"/>
            <a:r>
              <a:rPr lang="zh-CN" altLang="en-US" dirty="0">
                <a:latin typeface="Consolas" panose="020B0609020204030204" pitchFamily="49" charset="0"/>
              </a:rPr>
              <a:t>    return a;</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p:txBody>
      </p:sp>
      <p:sp>
        <p:nvSpPr>
          <p:cNvPr id="6" name="文本框 5"/>
          <p:cNvSpPr txBox="1"/>
          <p:nvPr/>
        </p:nvSpPr>
        <p:spPr>
          <a:xfrm>
            <a:off x="4055722" y="2122978"/>
            <a:ext cx="5076284" cy="3970318"/>
          </a:xfrm>
          <a:prstGeom prst="rect">
            <a:avLst/>
          </a:prstGeom>
          <a:noFill/>
          <a:ln>
            <a:solidFill>
              <a:srgbClr val="00CCFF"/>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endParaRPr lang="zh-CN" altLang="en-US" dirty="0">
              <a:solidFill>
                <a:srgbClr val="008000"/>
              </a:solidFill>
              <a:latin typeface="Consolas" panose="020B0609020204030204" pitchFamily="49" charset="0"/>
            </a:endParaRPr>
          </a:p>
          <a:p>
            <a:pPr algn="l"/>
            <a:r>
              <a:rPr lang="zh-CN" altLang="en-US" dirty="0">
                <a:latin typeface="Consolas" panose="020B0609020204030204" pitchFamily="49" charset="0"/>
              </a:rPr>
              <a:t>    A new_a(a.data);</a:t>
            </a:r>
            <a:endParaRPr lang="zh-CN" altLang="en-US" dirty="0">
              <a:latin typeface="Consolas" panose="020B0609020204030204" pitchFamily="49" charset="0"/>
            </a:endParaRPr>
          </a:p>
          <a:p>
            <a:pPr algn="l"/>
            <a:r>
              <a:rPr lang="zh-CN" altLang="en-US" dirty="0">
                <a:latin typeface="Consolas" panose="020B0609020204030204" pitchFamily="49" charset="0"/>
              </a:rPr>
              <a:t>    ++a.data;</a:t>
            </a:r>
            <a:endParaRPr lang="zh-CN" altLang="en-US" dirty="0">
              <a:latin typeface="Consolas" panose="020B0609020204030204" pitchFamily="49" charset="0"/>
            </a:endParaRPr>
          </a:p>
          <a:p>
            <a:pPr algn="l"/>
            <a:r>
              <a:rPr lang="zh-CN" altLang="en-US" dirty="0">
                <a:latin typeface="Consolas" panose="020B0609020204030204" pitchFamily="49" charset="0"/>
              </a:rPr>
              <a:t>    return new_a;</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endParaRPr lang="zh-CN" altLang="en-US" dirty="0">
              <a:latin typeface="Consolas" panose="020B0609020204030204" pitchFamily="49" charset="0"/>
            </a:endParaRPr>
          </a:p>
          <a:p>
            <a:pPr algn="l"/>
            <a:r>
              <a:rPr lang="zh-CN" altLang="en-US" dirty="0">
                <a:latin typeface="Consolas" panose="020B0609020204030204" pitchFamily="49" charset="0"/>
              </a:rPr>
              <a:t>    A a(1);</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endParaRPr kumimoji="1" lang="zh-CN" altLang="en-US"/>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endParaRPr kumimoji="1" lang="zh-CN" altLang="en-US" dirty="0"/>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a:solidFill>
                  <a:srgbClr val="0066CC"/>
                </a:solidFill>
              </a:rPr>
              <a:t>函数运算符 </a:t>
            </a:r>
            <a:r>
              <a:rPr kumimoji="1" lang="en-US" altLang="zh-CN">
                <a:solidFill>
                  <a:srgbClr val="0066CC"/>
                </a:solidFill>
              </a:rPr>
              <a:t>(</a:t>
            </a:r>
            <a:r>
              <a:rPr kumimoji="1" lang="zh-CN" altLang="en-US">
                <a:solidFill>
                  <a:srgbClr val="0066CC"/>
                </a:solidFill>
              </a:rPr>
              <a:t> </a:t>
            </a:r>
            <a:r>
              <a:rPr kumimoji="1" lang="en-US" altLang="zh-CN">
                <a:solidFill>
                  <a:srgbClr val="0066CC"/>
                </a:solidFill>
              </a:rPr>
              <a:t>)</a:t>
            </a:r>
            <a:r>
              <a:rPr kumimoji="1" lang="zh-CN" altLang="en-US">
                <a:solidFill>
                  <a:srgbClr val="0066CC"/>
                </a:solidFill>
              </a:rPr>
              <a:t> 重载示例</a:t>
            </a:r>
            <a:endParaRPr kumimoji="1" lang="zh-CN" altLang="en-US">
              <a:solidFill>
                <a:srgbClr val="0066CC"/>
              </a:solidFill>
            </a:endParaRP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sum;</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数组下标运算符 </a:t>
            </a:r>
            <a:r>
              <a:rPr kumimoji="1" lang="en-US" altLang="zh-CN"/>
              <a:t>[</a:t>
            </a:r>
            <a:r>
              <a:rPr kumimoji="1" lang="zh-CN" altLang="en-US"/>
              <a:t> </a:t>
            </a:r>
            <a:r>
              <a:rPr kumimoji="1" lang="en-US" altLang="zh-CN"/>
              <a:t>]</a:t>
            </a:r>
            <a:r>
              <a:rPr kumimoji="1" lang="zh-CN" altLang="en-US"/>
              <a:t> 重载</a:t>
            </a:r>
            <a:endParaRPr kumimoji="1" lang="zh-CN" altLang="en-US"/>
          </a:p>
        </p:txBody>
      </p:sp>
      <p:sp>
        <p:nvSpPr>
          <p:cNvPr id="3" name="内容占位符 2"/>
          <p:cNvSpPr>
            <a:spLocks noGrp="1"/>
          </p:cNvSpPr>
          <p:nvPr>
            <p:ph idx="1"/>
          </p:nvPr>
        </p:nvSpPr>
        <p:spPr/>
        <p:txBody>
          <a:bodyPr/>
          <a:lstStyle/>
          <a:p>
            <a:r>
              <a:rPr kumimoji="1" lang="zh-CN" altLang="en-US" dirty="0"/>
              <a:t>函数声明形式</a:t>
            </a:r>
            <a:endParaRPr kumimoji="1" lang="zh-CN" altLang="en-US" dirty="0"/>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endParaRPr kumimoji="1" lang="zh-CN" altLang="en-US" dirty="0"/>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endParaRPr kumimoji="1" lang="zh-CN" altLang="en-US" dirty="0"/>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endParaRPr kumimoji="1" lang="zh-CN" altLang="en-US" dirty="0"/>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endParaRPr kumimoji="1" lang="zh-CN" altLang="en-US" sz="2800"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endParaRPr lang="fr-FR" altLang="zh-CN" dirty="0">
              <a:solidFill>
                <a:srgbClr val="000000"/>
              </a:solidFill>
              <a:latin typeface="Consolas" panose="020B0609020204030204" pitchFamily="49" charset="0"/>
              <a:ea typeface="STHeitiSC-Light" charset="-122"/>
            </a:endParaRP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endParaRPr lang="da-DK"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endParaRPr lang="zh-CN" altLang="en-US" sz="2000" b="1" dirty="0">
              <a:solidFill>
                <a:srgbClr val="008000"/>
              </a:solidFill>
              <a:latin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endParaRPr lang="en-US" altLang="zh-CN" dirty="0">
              <a:solidFill>
                <a:srgbClr val="000000"/>
              </a:solidFill>
              <a:latin typeface="Consolas" panose="020B0609020204030204" pitchFamily="49" charset="0"/>
              <a:ea typeface="STHeitiSC-Light" charset="-122"/>
            </a:endParaRPr>
          </a:p>
          <a:p>
            <a:pPr>
              <a:lnSpc>
                <a:spcPct val="120000"/>
              </a:lnSpc>
            </a:pP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endParaRPr lang="nl-NL"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  	</a:t>
            </a:r>
            <a:endParaRPr lang="is-IS"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endParaRPr lang="is-IS"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a:t>
            </a:r>
            <a:endParaRPr lang="is-IS" altLang="zh-CN" dirty="0">
              <a:solidFill>
                <a:srgbClr val="000000"/>
              </a:solidFill>
              <a:latin typeface="Consolas" panose="020B0609020204030204" pitchFamily="49" charset="0"/>
              <a:ea typeface="STHeitiSC-Light" charset="-122"/>
            </a:endParaRP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endParaRPr lang="zh-CN" altLang="en-US" dirty="0"/>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endParaRPr lang="zh-CN" altLang="en-US" dirty="0"/>
          </a:p>
        </p:txBody>
      </p:sp>
      <p:sp>
        <p:nvSpPr>
          <p:cNvPr id="3" name="内容占位符 2"/>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假设能全局重载的例子</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164920" y="1350798"/>
            <a:ext cx="5783344" cy="1938992"/>
          </a:xfrm>
          <a:prstGeom prst="rect">
            <a:avLst/>
          </a:prstGeom>
          <a:noFill/>
          <a:ln>
            <a:solidFill>
              <a:srgbClr val="00CCFF"/>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endParaRPr lang="zh-CN" altLang="en-US" sz="2000" b="1" dirty="0">
              <a:latin typeface="Consolas" panose="020B0609020204030204" pitchFamily="49" charset="0"/>
            </a:endParaRP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endParaRPr lang="en-US" altLang="zh-CN" sz="2000" b="1" dirty="0">
              <a:latin typeface="Consolas" panose="020B0609020204030204" pitchFamily="49" charset="0"/>
            </a:endParaRPr>
          </a:p>
          <a:p>
            <a:pPr lvl="1"/>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1226838" y="3565310"/>
            <a:ext cx="2736304" cy="1938992"/>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endParaRPr lang="en-US" altLang="zh-CN" sz="2000" b="1" dirty="0">
              <a:solidFill>
                <a:srgbClr val="00B050"/>
              </a:solidFill>
              <a:latin typeface="Consolas" panose="020B0609020204030204" pitchFamily="49" charset="0"/>
            </a:endParaRP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endParaRPr lang="en-US" altLang="zh-CN" sz="2000" b="1" dirty="0">
              <a:latin typeface="Consolas" panose="020B0609020204030204" pitchFamily="49" charset="0"/>
            </a:endParaRP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 b; //?</a:t>
            </a:r>
            <a:endParaRPr lang="en-US" altLang="zh-CN" sz="2000" b="1" dirty="0">
              <a:solidFill>
                <a:srgbClr val="FF0000"/>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p:cNvSpPr txBox="1"/>
          <p:nvPr/>
        </p:nvSpPr>
        <p:spPr>
          <a:xfrm>
            <a:off x="4283968" y="3486487"/>
            <a:ext cx="4649204" cy="2246769"/>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endParaRPr lang="en-US" altLang="zh-CN" sz="2000" b="1" dirty="0">
              <a:solidFill>
                <a:srgbClr val="00B050"/>
              </a:solidFill>
              <a:latin typeface="Consolas" panose="020B0609020204030204" pitchFamily="49" charset="0"/>
            </a:endParaRP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endParaRPr lang="zh-CN" altLang="en-US" sz="2400" b="1" dirty="0">
              <a:latin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关于运算符重载，下列说法不正确的是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037307" y="2570038"/>
            <a:ext cx="9511952"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sum </a:t>
            </a: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为自定义类的一个变量，可以通过 </a:t>
            </a: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sum.operator()(5,6); </a:t>
            </a:r>
            <a:endPar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lnSpc>
                <a:spcPct val="150000"/>
              </a:lnSpc>
              <a:spcBef>
                <a:spcPts val="0"/>
              </a:spcBef>
              <a:spcAft>
                <a:spcPts val="0"/>
              </a:spcAft>
              <a:defRPr/>
            </a:pP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去调用</a:t>
            </a: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运算符重载函数。</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p:cNvSpPr txBox="1"/>
          <p:nvPr>
            <p:custDataLst>
              <p:tags r:id="rId3"/>
            </p:custDataLst>
          </p:nvPr>
        </p:nvSpPr>
        <p:spPr>
          <a:xfrm>
            <a:off x="1037902" y="3650158"/>
            <a:ext cx="7350521"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通过重载</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operator[](const char* name);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使得我</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们可以使用 </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Beijing[“mon”]= -3</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进行赋值。</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9"/>
          <p:cNvSpPr txBox="1"/>
          <p:nvPr>
            <p:custDataLst>
              <p:tags r:id="rId4"/>
            </p:custDataLst>
          </p:nvPr>
        </p:nvSpPr>
        <p:spPr>
          <a:xfrm>
            <a:off x="1037307" y="4586262"/>
            <a:ext cx="7192293"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ClassName</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&amp; operator++();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为前缀自增运算符的重载声明。</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文本框 10"/>
          <p:cNvSpPr txBox="1"/>
          <p:nvPr>
            <p:custDataLst>
              <p:tags r:id="rId5"/>
            </p:custDataLst>
          </p:nvPr>
        </p:nvSpPr>
        <p:spPr>
          <a:xfrm>
            <a:off x="1037307" y="5311374"/>
            <a:ext cx="64008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 </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必须作为成员函数重载。</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椭圆 11"/>
          <p:cNvSpPr>
            <a:spLocks noChangeAspect="1"/>
          </p:cNvSpPr>
          <p:nvPr>
            <p:custDataLst>
              <p:tags r:id="rId6"/>
            </p:custDataLst>
          </p:nvPr>
        </p:nvSpPr>
        <p:spPr>
          <a:xfrm>
            <a:off x="395536" y="2486719"/>
            <a:ext cx="463971" cy="463971"/>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395534" y="3603317"/>
            <a:ext cx="463972" cy="46397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395534" y="4730510"/>
            <a:ext cx="463972" cy="46397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395532" y="5497216"/>
            <a:ext cx="463973" cy="46397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779000" y="1270000"/>
            <a:ext cx="2993127" cy="400110"/>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的函数返回值应为</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int&amp;</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对象输入输出 </a:t>
            </a:r>
            <a:r>
              <a:rPr kumimoji="1" lang="en-US" altLang="zh-CN"/>
              <a:t>——</a:t>
            </a:r>
            <a:r>
              <a:rPr kumimoji="1" lang="zh-CN" altLang="en-US"/>
              <a:t> 流运算符重载</a:t>
            </a:r>
            <a:endParaRPr kumimoji="1" lang="zh-CN" altLang="en-US"/>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endParaRPr kumimoji="1" lang="zh-CN" altLang="en-US" dirty="0"/>
          </a:p>
          <a:p>
            <a:r>
              <a:rPr kumimoji="1" lang="zh-CN" altLang="en-US" dirty="0"/>
              <a:t>如：</a:t>
            </a:r>
            <a:endParaRPr kumimoji="1" lang="zh-CN" altLang="en-US" dirty="0"/>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endParaRPr kumimoji="1" lang="zh-CN" altLang="en-US"/>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endParaRPr lang="en-US" altLang="zh-CN" sz="2400" dirty="0">
              <a:latin typeface="Menlo-Regular" charset="0"/>
            </a:endParaRP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endParaRPr lang="en-US" altLang="zh-CN" sz="2400" dirty="0">
              <a:latin typeface="Menlo-Regular" charset="0"/>
            </a:endParaRP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endParaRPr kumimoji="1" lang="zh-CN" altLang="en-US" dirty="0"/>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endParaRPr kumimoji="1" lang="zh-CN" altLang="en-US" dirty="0"/>
          </a:p>
          <a:p>
            <a:r>
              <a:rPr kumimoji="1" lang="zh-CN" altLang="en-US" dirty="0"/>
              <a:t>参数分别：流对象的引用、目标对象的引用。对于输出流，目标对象一般是常量引用。</a:t>
            </a:r>
            <a:endParaRPr kumimoji="1" lang="zh-CN" altLang="en-US" dirty="0"/>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in &gt;&gt; dst.id;</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out &lt;&lt; src.id &lt;&lt; endl;</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endParaRPr lang="pl-PL" altLang="zh-CN" sz="1600" b="1" dirty="0">
              <a:solidFill>
                <a:srgbClr val="000000"/>
              </a:solidFill>
              <a:latin typeface="Consolas" panose="020B0609020204030204" pitchFamily="49" charset="0"/>
            </a:endParaRP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endParaRPr lang="en-US" altLang="zh-CN" sz="1600" b="1" dirty="0">
              <a:solidFill>
                <a:srgbClr val="008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为什么要引用</a:t>
            </a: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FF0000"/>
              </a:solidFill>
              <a:latin typeface="Consolas" panose="020B0609020204030204" pitchFamily="49" charset="0"/>
            </a:endParaRP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a:t>
            </a:r>
            <a:endParaRPr lang="zh-CN"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endParaRPr kumimoji="1" lang="zh-CN" altLang="en-US" dirty="0"/>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endParaRPr kumimoji="1" lang="en-US" altLang="zh-CN" dirty="0"/>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endParaRPr lang="en-US" altLang="zh-CN" sz="1600" b="1" dirty="0">
              <a:solidFill>
                <a:srgbClr val="B40062"/>
              </a:solidFill>
              <a:latin typeface="Consolas" panose="020B0609020204030204" pitchFamily="49" charset="0"/>
            </a:endParaRP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A obj1;</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 obj2;</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endParaRPr kumimoji="1" lang="zh-CN" altLang="en-US" dirty="0"/>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endParaRPr kumimoji="1" lang="zh-CN" altLang="en-US" dirty="0"/>
          </a:p>
          <a:p>
            <a:r>
              <a:rPr kumimoji="1" lang="zh-CN" altLang="en-US" dirty="0"/>
              <a:t>类的构造函数可以重载，即可以使用不同的函数参数进行对象初始化</a:t>
            </a:r>
            <a:endParaRPr kumimoji="1" lang="zh-CN" altLang="en-US" dirty="0"/>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endParaRPr lang="en-US" altLang="zh-CN" sz="2000" b="1" dirty="0">
              <a:solidFill>
                <a:srgbClr val="000000"/>
              </a:solidFill>
              <a:latin typeface="Consolas" panose="020B0609020204030204" pitchFamily="49" charset="0"/>
            </a:endParaRP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endParaRPr lang="en-US" altLang="zh-CN" dirty="0"/>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endParaRPr lang="en-US" altLang="zh-CN" dirty="0"/>
          </a:p>
          <a:p>
            <a:pPr lvl="2"/>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endParaRPr lang="en-US" altLang="zh-CN" sz="2000" b="1" dirty="0">
              <a:solidFill>
                <a:srgbClr val="008000"/>
              </a:solidFill>
              <a:latin typeface="Consolas" panose="020B0609020204030204" pitchFamily="49" charset="0"/>
            </a:endParaRP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endParaRPr lang="zh-CN" altLang="en-US" b="1"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endParaRPr lang="en-US" altLang="zh-CN" dirty="0">
              <a:sym typeface="+mn-ea"/>
            </a:endParaRP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endParaRPr lang="en-US" altLang="zh-CN" dirty="0">
              <a:sym typeface="+mn-ea"/>
            </a:endParaRP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endParaRPr kumimoji="1" lang="zh-CN" altLang="en-US" dirty="0"/>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endParaRPr kumimoji="1" lang="zh-CN" altLang="en-US" dirty="0"/>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endParaRPr lang="en-US" altLang="zh-CN" sz="2000" b="1" dirty="0">
              <a:solidFill>
                <a:srgbClr val="FF0000"/>
              </a:solidFill>
              <a:latin typeface="Consolas" panose="020B0609020204030204" pitchFamily="49" charset="0"/>
            </a:endParaRP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ID = year * 10000 + order;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的，而不是按照出现在初始化列表中的顺序，构造函数体内赋值会带来额外的开销，效率会低于构造函数初始化列表 </a:t>
            </a:r>
            <a:endParaRPr kumimoji="1" lang="zh-CN" altLang="en-US" dirty="0"/>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endParaRPr kumimoji="1" lang="zh-CN" altLang="en-US" dirty="0"/>
          </a:p>
        </p:txBody>
      </p:sp>
      <p:sp>
        <p:nvSpPr>
          <p:cNvPr id="4" name="矩形 3"/>
          <p:cNvSpPr/>
          <p:nvPr/>
        </p:nvSpPr>
        <p:spPr>
          <a:xfrm>
            <a:off x="1331474" y="4364804"/>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 val="ProblemSetting"/>
  <p:tag name="RAINPROBLEMTYPE" val="MultipleChoice"/>
</p:tagLst>
</file>

<file path=ppt/tags/tag15.xml><?xml version="1.0" encoding="utf-8"?>
<p:tagLst xmlns:p="http://schemas.openxmlformats.org/presentationml/2006/main">
  <p:tag name="RAINPROBLEM" val="MultipleChoice"/>
  <p:tag name="PROBLEMSCORE" val="1.0"/>
</p:tagLst>
</file>

<file path=ppt/tags/tag16.xml><?xml version="1.0" encoding="utf-8"?>
<p:tagLst xmlns:p="http://schemas.openxmlformats.org/presentationml/2006/main">
  <p:tag name="RAINPROBLEM" val="ProblemBody"/>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Bullet"/>
  <p:tag name="RAINPROBLEMTYPE" val="MultipleChoice"/>
  <p:tag name="RAINBULLET" val="Correct"/>
</p:tagLst>
</file>

<file path=ppt/tags/tag21.xml><?xml version="1.0" encoding="utf-8"?>
<p:tagLst xmlns:p="http://schemas.openxmlformats.org/presentationml/2006/main">
  <p:tag name="RAINPROBLEM" val="ProblemBullet"/>
  <p:tag name="RAINPROBLEMTYPE" val="MultipleChoice"/>
  <p:tag name="RAINBULLET" val="Wrong"/>
</p:tagLst>
</file>

<file path=ppt/tags/tag22.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RAINPROBLEM" val="ProblemSubmit"/>
  <p:tag name="RAINPROBLEMTYPE" val="MultipleChoice"/>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MultipleChoice"/>
  <p:tag name="PROBLEMSCORE" val="1.0"/>
</p:tagLst>
</file>

<file path=ppt/tags/tag31.xml><?xml version="1.0" encoding="utf-8"?>
<p:tagLst xmlns:p="http://schemas.openxmlformats.org/presentationml/2006/main">
  <p:tag name="RAINPROBLEM" val="ProblemBody"/>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ProblemBullet"/>
  <p:tag name="RAINPROBLEMTYPE" val="MultipleChoice"/>
  <p:tag name="RAINBULLET" val="Correct"/>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Submit"/>
  <p:tag name="RAINPROBLEMTYPE" val="MultipleChoice"/>
</p:tagLst>
</file>

<file path=ppt/tags/tag41.xml><?xml version="1.0" encoding="utf-8"?>
<p:tagLst xmlns:p="http://schemas.openxmlformats.org/presentationml/2006/main">
  <p:tag name="RAINPROBLEM" val="ProblemRemarkBoard"/>
</p:tagLst>
</file>

<file path=ppt/tags/tag42.xml><?xml version="1.0" encoding="utf-8"?>
<p:tagLst xmlns:p="http://schemas.openxmlformats.org/presentationml/2006/main">
  <p:tag name="PROBLEMREMARKTITLE" val="ProblemRemarkBoardTip"/>
</p:tagLst>
</file>

<file path=ppt/tags/tag43.xml><?xml version="1.0" encoding="utf-8"?>
<p:tagLst xmlns:p="http://schemas.openxmlformats.org/presentationml/2006/main">
  <p:tag name="RAINPROBLEM" val="ProblemRemark"/>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RAINPROBLEM" val="ProblemBullet"/>
  <p:tag name="RAINPROBLEMTYPE" val="MultipleChoice"/>
  <p:tag name="RAINBULLET" val="Correct"/>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Setting"/>
  <p:tag name="RAINPROBLEMTYPE" val="MultipleChoice"/>
</p:tagLst>
</file>

<file path=ppt/tags/tag57.xml><?xml version="1.0" encoding="utf-8"?>
<p:tagLst xmlns:p="http://schemas.openxmlformats.org/presentationml/2006/main">
  <p:tag name="RAINPROBLEM" val="MultipleChoice"/>
  <p:tag name="PROBLEMSCORE" val="1.0"/>
  <p:tag name="PROBLEMHASREMARK" val="True"/>
  <p:tag name="PROBLEMREMARK" val="func2函数返回了一个局部变量&#10;的引用，这会导致f引用非法&#10;的地址"/>
</p:tagLst>
</file>

<file path=ppt/tags/tag58.xml><?xml version="1.0" encoding="utf-8"?>
<p:tagLst xmlns:p="http://schemas.openxmlformats.org/presentationml/2006/main">
  <p:tag name="RAINPROBLEM" val="ProblemBody"/>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Correct"/>
</p:tagLst>
</file>

<file path=ppt/tags/tag65.xml><?xml version="1.0" encoding="utf-8"?>
<p:tagLst xmlns:p="http://schemas.openxmlformats.org/presentationml/2006/main">
  <p:tag name="RAINPROBLEM" val="ProblemSubmit"/>
  <p:tag name="RAINPROBLEMTYPE" val="MultipleChoice"/>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 val="ProblemSetting"/>
  <p:tag name="RAINPROBLEMTYPE" val="MultipleChoice"/>
</p:tagLst>
</file>

<file path=ppt/tags/tag72.xml><?xml version="1.0" encoding="utf-8"?>
<p:tagLst xmlns:p="http://schemas.openxmlformats.org/presentationml/2006/main">
  <p:tag name="RAINPROBLEM" val="MultipleChoice"/>
  <p:tag name="PROBLEMSCORE" val="1.0"/>
</p:tagLst>
</file>

<file path=ppt/tags/tag73.xml><?xml version="1.0" encoding="utf-8"?>
<p:tagLst xmlns:p="http://schemas.openxmlformats.org/presentationml/2006/main">
  <p:tag name="RAINPROBLEM" val="ProblemBody"/>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Item"/>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Bullet"/>
  <p:tag name="RAINPROBLEMTYPE" val="MultipleChoice"/>
  <p:tag name="RAINBULLET" val="Correct"/>
</p:tagLst>
</file>

<file path=ppt/tags/tag8.xml><?xml version="1.0" encoding="utf-8"?>
<p:tagLst xmlns:p="http://schemas.openxmlformats.org/presentationml/2006/main">
  <p:tag name="RAINPROBLEM" val="ProblemSubmit"/>
  <p:tag name="RAINPROBLEMTYPE" val="MultipleChoice"/>
</p:tagLst>
</file>

<file path=ppt/tags/tag80.xml><?xml version="1.0" encoding="utf-8"?>
<p:tagLst xmlns:p="http://schemas.openxmlformats.org/presentationml/2006/main">
  <p:tag name="RAINPROBLEM" val="ProblemBullet"/>
  <p:tag name="RAINPROBLEMTYPE" val="MultipleChoice"/>
  <p:tag name="RAINBULLET" val="Wrong"/>
</p:tagLst>
</file>

<file path=ppt/tags/tag81.xml><?xml version="1.0" encoding="utf-8"?>
<p:tagLst xmlns:p="http://schemas.openxmlformats.org/presentationml/2006/main">
  <p:tag name="RAINPROBLEM" val="ProblemBullet"/>
  <p:tag name="RAINPROBLEMTYPE" val="MultipleChoice"/>
  <p:tag name="RAINBULLET" val="Wrong"/>
</p:tagLst>
</file>

<file path=ppt/tags/tag82.xml><?xml version="1.0" encoding="utf-8"?>
<p:tagLst xmlns:p="http://schemas.openxmlformats.org/presentationml/2006/main">
  <p:tag name="RAINPROBLEM" val="ProblemSubmit"/>
  <p:tag name="RAINPROBLEMTYPE" val="MultipleChoice"/>
</p:tagLst>
</file>

<file path=ppt/tags/tag83.xml><?xml version="1.0" encoding="utf-8"?>
<p:tagLst xmlns:p="http://schemas.openxmlformats.org/presentationml/2006/main">
  <p:tag name="RAINPROBLEM" val="ProblemRemarkBoard"/>
</p:tagLst>
</file>

<file path=ppt/tags/tag84.xml><?xml version="1.0" encoding="utf-8"?>
<p:tagLst xmlns:p="http://schemas.openxmlformats.org/presentationml/2006/main">
  <p:tag name="PROBLEMREMARKTITLE" val="ProblemRemarkBoardTip"/>
</p:tagLst>
</file>

<file path=ppt/tags/tag85.xml><?xml version="1.0" encoding="utf-8"?>
<p:tagLst xmlns:p="http://schemas.openxmlformats.org/presentationml/2006/main">
  <p:tag name="RAINPROBLEM" val="ProblemRemark"/>
</p:tagLst>
</file>

<file path=ppt/tags/tag86.xml><?xml version="1.0" encoding="utf-8"?>
<p:tagLst xmlns:p="http://schemas.openxmlformats.org/presentationml/2006/main">
  <p:tag name="PROBLEMREMARKTITLE" val="ProblemRemarkBoardTitle"/>
</p:tagLst>
</file>

<file path=ppt/tags/tag87.xml><?xml version="1.0" encoding="utf-8"?>
<p:tagLst xmlns:p="http://schemas.openxmlformats.org/presentationml/2006/main">
  <p:tag name="PROBLEMREMARKTITLE" val="ProblemRemarkBoardTitle"/>
</p:tagLst>
</file>

<file path=ppt/tags/tag88.xml><?xml version="1.0" encoding="utf-8"?>
<p:tagLst xmlns:p="http://schemas.openxmlformats.org/presentationml/2006/main">
  <p:tag name="PROBLEMREMARKTITLE" val="ProblemRemarkBoardTitle"/>
</p:tagLst>
</file>

<file path=ppt/tags/tag89.xml><?xml version="1.0" encoding="utf-8"?>
<p:tagLst xmlns:p="http://schemas.openxmlformats.org/presentationml/2006/main">
  <p:tag name="PROBLEMREMARKTITLE" val="ProblemRemarkBoardTitle"/>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PROBLEMREMARKTITLE" val="ProblemRemarkBoardTitle"/>
</p:tagLst>
</file>

<file path=ppt/tags/tag91.xml><?xml version="1.0" encoding="utf-8"?>
<p:tagLst xmlns:p="http://schemas.openxmlformats.org/presentationml/2006/main">
  <p:tag name="PROBLEMREMARKTITLE" val="ProblemRemarkBoardTitle"/>
</p:tagLst>
</file>

<file path=ppt/tags/tag92.xml><?xml version="1.0" encoding="utf-8"?>
<p:tagLst xmlns:p="http://schemas.openxmlformats.org/presentationml/2006/main">
  <p:tag name="PROBLEMREMARKTITLE" val="ProblemRemarkBoardTitle"/>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 val="ProblemSetting"/>
  <p:tag name="RAINPROBLEMTYPE" val="MultipleChoice"/>
</p:tagLst>
</file>

<file path=ppt/tags/tag99.xml><?xml version="1.0" encoding="utf-8"?>
<p:tagLst xmlns:p="http://schemas.openxmlformats.org/presentationml/2006/main">
  <p:tag name="RAINPROBLEM" val="MultipleChoice"/>
  <p:tag name="PROBLEMSCORE" val="1.0"/>
  <p:tag name="PROBLEMHASREMARK" val="True"/>
  <p:tag name="PROBLEMREMARK" val="B的函数返回值应为int&amp;"/>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16332</Words>
  <Application>WPS 演示</Application>
  <PresentationFormat>全屏显示(4:3)</PresentationFormat>
  <Paragraphs>1513</Paragraphs>
  <Slides>73</Slides>
  <Notes>20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73</vt:i4>
      </vt:variant>
    </vt:vector>
  </HeadingPairs>
  <TitlesOfParts>
    <vt:vector size="93" baseType="lpstr">
      <vt:lpstr>Arial</vt:lpstr>
      <vt:lpstr>宋体</vt:lpstr>
      <vt:lpstr>Wingdings</vt:lpstr>
      <vt:lpstr>Calibri</vt:lpstr>
      <vt:lpstr>微软雅黑</vt:lpstr>
      <vt:lpstr>Calibri Light</vt:lpstr>
      <vt:lpstr>Consolas</vt:lpstr>
      <vt:lpstr>华文楷体</vt:lpstr>
      <vt:lpstr>华文仿宋</vt:lpstr>
      <vt:lpstr>STHeitiSC-Light</vt:lpstr>
      <vt:lpstr>Arial Unicode MS</vt:lpstr>
      <vt:lpstr>等线</vt:lpstr>
      <vt:lpstr>Menlo-Regular</vt:lpstr>
      <vt:lpstr>Segoe Print</vt:lpstr>
      <vt:lpstr>Courier New</vt:lpstr>
      <vt:lpstr>Courier</vt:lpstr>
      <vt:lpstr>Wingdings</vt:lpstr>
      <vt:lpstr>AndaleMono</vt:lpstr>
      <vt:lpstr>Times New Roman</vt:lpstr>
      <vt:lpstr>Office Theme</vt:lpstr>
      <vt:lpstr>面向对象程序设计基础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PowerPoint 演示文稿</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PowerPoint 演示文稿</vt:lpstr>
      <vt:lpstr>引用</vt:lpstr>
      <vt:lpstr>引用</vt:lpstr>
      <vt:lpstr>引用</vt:lpstr>
      <vt:lpstr>比较：参数中的值、引用</vt:lpstr>
      <vt:lpstr>引用</vt:lpstr>
      <vt:lpstr>引用</vt:lpstr>
      <vt:lpstr>反思：为什么要“引用”？</vt:lpstr>
      <vt:lpstr>PowerPoint 演示文稿</vt:lpstr>
      <vt:lpstr>如何像基本类型一样操作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PowerPoint 演示文稿</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PowerPoint 演示文稿</vt:lpstr>
      <vt:lpstr>对象输入输出 —— 流运算符重载</vt:lpstr>
      <vt:lpstr>流运算符重载函数的声明</vt:lpstr>
      <vt:lpstr>流运算符重载示例</vt:lpstr>
      <vt:lpstr>为什么要引用?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zhaochen20</cp:lastModifiedBy>
  <cp:revision>2288</cp:revision>
  <dcterms:created xsi:type="dcterms:W3CDTF">2020-03-01T12:28:00Z</dcterms:created>
  <dcterms:modified xsi:type="dcterms:W3CDTF">2021-06-16T02:48:47Z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895F7E14A1D842019EC69B83C3A22A58</vt:lpwstr>
  </property>
</Properties>
</file>