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2" r:id="rId3"/>
    <p:sldId id="560" r:id="rId4"/>
    <p:sldId id="522" r:id="rId6"/>
    <p:sldId id="627" r:id="rId7"/>
    <p:sldId id="628" r:id="rId8"/>
    <p:sldId id="649" r:id="rId9"/>
    <p:sldId id="629" r:id="rId10"/>
    <p:sldId id="631" r:id="rId11"/>
    <p:sldId id="630" r:id="rId12"/>
    <p:sldId id="632" r:id="rId13"/>
    <p:sldId id="642" r:id="rId14"/>
    <p:sldId id="579" r:id="rId15"/>
    <p:sldId id="657" r:id="rId16"/>
    <p:sldId id="654" r:id="rId17"/>
    <p:sldId id="656" r:id="rId18"/>
    <p:sldId id="497" r:id="rId19"/>
    <p:sldId id="521" r:id="rId20"/>
    <p:sldId id="573" r:id="rId21"/>
    <p:sldId id="572" r:id="rId22"/>
    <p:sldId id="546" r:id="rId23"/>
    <p:sldId id="498" r:id="rId24"/>
    <p:sldId id="547" r:id="rId25"/>
    <p:sldId id="566" r:id="rId26"/>
    <p:sldId id="580" r:id="rId27"/>
    <p:sldId id="500" r:id="rId28"/>
    <p:sldId id="575" r:id="rId29"/>
    <p:sldId id="574" r:id="rId30"/>
    <p:sldId id="501" r:id="rId31"/>
    <p:sldId id="541" r:id="rId32"/>
    <p:sldId id="544" r:id="rId33"/>
    <p:sldId id="576" r:id="rId34"/>
    <p:sldId id="567" r:id="rId35"/>
    <p:sldId id="568" r:id="rId36"/>
    <p:sldId id="550" r:id="rId37"/>
    <p:sldId id="578" r:id="rId38"/>
    <p:sldId id="577" r:id="rId39"/>
    <p:sldId id="562" r:id="rId40"/>
    <p:sldId id="536" r:id="rId41"/>
    <p:sldId id="554" r:id="rId42"/>
    <p:sldId id="537" r:id="rId43"/>
    <p:sldId id="539" r:id="rId44"/>
    <p:sldId id="540" r:id="rId45"/>
    <p:sldId id="538" r:id="rId46"/>
    <p:sldId id="515" r:id="rId47"/>
    <p:sldId id="516" r:id="rId48"/>
    <p:sldId id="555" r:id="rId49"/>
    <p:sldId id="556" r:id="rId50"/>
    <p:sldId id="517" r:id="rId51"/>
    <p:sldId id="557" r:id="rId52"/>
    <p:sldId id="518" r:id="rId53"/>
    <p:sldId id="519" r:id="rId54"/>
    <p:sldId id="659" r:id="rId55"/>
    <p:sldId id="569" r:id="rId56"/>
    <p:sldId id="571" r:id="rId57"/>
    <p:sldId id="570" r:id="rId58"/>
    <p:sldId id="558" r:id="rId59"/>
    <p:sldId id="660" r:id="rId60"/>
    <p:sldId id="661" r:id="rId61"/>
    <p:sldId id="662" r:id="rId62"/>
    <p:sldId id="663" r:id="rId63"/>
    <p:sldId id="475" r:id="rId6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4" autoAdjust="0"/>
    <p:restoredTop sz="67278" autoAdjust="0"/>
  </p:normalViewPr>
  <p:slideViewPr>
    <p:cSldViewPr>
      <p:cViewPr varScale="1">
        <p:scale>
          <a:sx n="69" d="100"/>
          <a:sy n="69" d="100"/>
        </p:scale>
        <p:origin x="289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中定义</a:t>
            </a:r>
            <a:r>
              <a:rPr kumimoji="1" lang="en-US" altLang="zh-CN" dirty="0"/>
              <a:t>static</a:t>
            </a:r>
            <a:endParaRPr kumimoji="1" lang="en-US" altLang="zh-CN" dirty="0"/>
          </a:p>
          <a:p>
            <a:r>
              <a:rPr kumimoji="1" lang="zh-CN" altLang="en-US" dirty="0"/>
              <a:t>可以在多</a:t>
            </a:r>
            <a:r>
              <a:rPr kumimoji="1" lang="en-US" altLang="zh-CN" dirty="0" err="1"/>
              <a:t>cpp</a:t>
            </a:r>
            <a:r>
              <a:rPr kumimoji="1" lang="zh-CN" altLang="en-US" dirty="0"/>
              <a:t>中使用，因为相当于在多个</a:t>
            </a:r>
            <a:r>
              <a:rPr kumimoji="1" lang="en-US" altLang="zh-CN" dirty="0" err="1"/>
              <a:t>cpp</a:t>
            </a:r>
            <a:r>
              <a:rPr kumimoji="1" lang="zh-CN" altLang="en-US" dirty="0"/>
              <a:t>中定义了自己范围内的</a:t>
            </a:r>
            <a:r>
              <a:rPr kumimoji="1" lang="en-US" altLang="zh-CN" dirty="0"/>
              <a:t>static</a:t>
            </a:r>
            <a:r>
              <a:rPr kumimoji="1" lang="zh-CN" altLang="en-US" dirty="0"/>
              <a:t>变量或函数</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是将代码</a:t>
            </a:r>
            <a:r>
              <a:rPr kumimoji="1" lang="en-US" altLang="zh-CN" dirty="0"/>
              <a:t>copy</a:t>
            </a:r>
            <a:r>
              <a:rPr kumimoji="1" lang="zh-CN" altLang="en-US" dirty="0"/>
              <a:t>到对应的</a:t>
            </a:r>
            <a:r>
              <a:rPr kumimoji="1" lang="en-US" altLang="zh-CN" dirty="0" err="1"/>
              <a:t>cpp</a:t>
            </a:r>
            <a:r>
              <a:rPr kumimoji="1" lang="zh-CN" altLang="en-US" dirty="0"/>
              <a:t>中去。</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所有的主题都围绕创建和销毁：</a:t>
            </a:r>
            <a:endParaRPr kumimoji="1" lang="en-US" altLang="zh-CN" dirty="0"/>
          </a:p>
          <a:p>
            <a:r>
              <a:rPr kumimoji="1" lang="zh-CN" altLang="en-US" dirty="0"/>
              <a:t>静态成员是何时创建，何时销毁的</a:t>
            </a:r>
            <a:endParaRPr kumimoji="1" lang="en-US" altLang="zh-CN" dirty="0"/>
          </a:p>
          <a:p>
            <a:r>
              <a:rPr kumimoji="1" lang="zh-CN" altLang="en-US" dirty="0"/>
              <a:t>常量 该如何定义、何时初始化？</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构造 不多不少，不增不减</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参数赋值发生一次拷贝构造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a:t>
            </a:r>
            <a:r>
              <a:rPr kumimoji="1" lang="zh-CN" altLang="en-US" dirty="0"/>
              <a:t>可以就地初始化</a:t>
            </a:r>
            <a:endParaRPr kumimoji="1" lang="en-US" altLang="zh-CN" dirty="0"/>
          </a:p>
          <a:p>
            <a:r>
              <a:rPr kumimoji="1" lang="en-US" altLang="zh-CN" dirty="0"/>
              <a:t>B  </a:t>
            </a:r>
            <a:r>
              <a:rPr kumimoji="1" lang="zh-CN" altLang="en-US" dirty="0"/>
              <a:t>会尝试合成（但不保证成功，例如有成员没有默认构造函数）</a:t>
            </a:r>
            <a:endParaRPr kumimoji="1" lang="en-US" altLang="zh-CN" dirty="0"/>
          </a:p>
          <a:p>
            <a:r>
              <a:rPr kumimoji="1" lang="en-US" altLang="zh-CN" dirty="0"/>
              <a:t>D</a:t>
            </a:r>
            <a:r>
              <a:rPr kumimoji="1" lang="zh-CN" altLang="en-US" dirty="0"/>
              <a:t>  对于常量静态中的</a:t>
            </a:r>
            <a:r>
              <a:rPr kumimoji="1" lang="en-US" altLang="zh-CN" dirty="0" err="1"/>
              <a:t>int</a:t>
            </a:r>
            <a:r>
              <a:rPr kumimoji="1" lang="zh-CN" altLang="en-US" dirty="0"/>
              <a:t>，</a:t>
            </a:r>
            <a:r>
              <a:rPr kumimoji="1" lang="en-US" altLang="zh-CN" dirty="0" err="1"/>
              <a:t>enum</a:t>
            </a:r>
            <a:r>
              <a:rPr kumimoji="1" lang="zh-CN" altLang="en-US" dirty="0"/>
              <a:t>类型是可以的，但自定义类型不行</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dirty="0"/>
              <a:t>E</a:t>
            </a:r>
            <a:r>
              <a:rPr kumimoji="1" lang="zh-CN" altLang="en-US" dirty="0"/>
              <a:t>   </a:t>
            </a:r>
            <a:r>
              <a:rPr kumimoji="1" lang="en-US" altLang="zh-CN" dirty="0"/>
              <a:t>int</a:t>
            </a:r>
            <a:r>
              <a:rPr kumimoji="1" lang="zh-CN" altLang="en-US" dirty="0"/>
              <a:t> </a:t>
            </a:r>
            <a:r>
              <a:rPr kumimoji="1" lang="en-US" altLang="zh-CN" dirty="0" err="1"/>
              <a:t>enum</a:t>
            </a:r>
            <a:r>
              <a:rPr kumimoji="1" lang="zh-CN" altLang="en-US" dirty="0"/>
              <a:t>可以就地初始化</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dirty="0"/>
              <a:t>F  C++</a:t>
            </a:r>
            <a:r>
              <a:rPr kumimoji="1" lang="zh-CN" altLang="en-US" dirty="0"/>
              <a:t>标准要求配套使用（但实际情况和编译器有关，有些时候不会造成问题）</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这里的</a:t>
            </a:r>
            <a:r>
              <a:rPr kumimoji="1" lang="en-US" altLang="zh-CN" dirty="0"/>
              <a:t>print</a:t>
            </a:r>
            <a:r>
              <a:rPr kumimoji="1" lang="zh-CN" altLang="en-US" dirty="0"/>
              <a:t>定义了一个全局函数？</a:t>
            </a:r>
            <a:endParaRPr kumimoji="1"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这行定义了一个成员函数</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这行定义了一个全局函数</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这里可以给个例子，但因为</a:t>
            </a:r>
            <a:r>
              <a:rPr kumimoji="1" lang="en-US" altLang="zh-CN" dirty="0"/>
              <a:t>C++</a:t>
            </a:r>
            <a:r>
              <a:rPr kumimoji="1" lang="zh-CN" altLang="en-US" dirty="0"/>
              <a:t>编译时需要先声明才能引用，两个类互相引用需要复杂的前置声明，比较繁琐。这个不是特别重要的点，只需要知道成员函数可以是友元函数即可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notesSlide" Target="../notesSlides/notesSlide7.xml"/><Relationship Id="rId27" Type="http://schemas.openxmlformats.org/officeDocument/2006/relationships/slideLayout" Target="../slideLayouts/slideLayout7.xml"/><Relationship Id="rId26" Type="http://schemas.openxmlformats.org/officeDocument/2006/relationships/tags" Target="../tags/tag25.xml"/><Relationship Id="rId25" Type="http://schemas.openxmlformats.org/officeDocument/2006/relationships/image" Target="../media/image1.png"/><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7" Type="http://schemas.openxmlformats.org/officeDocument/2006/relationships/slideLayout" Target="../slideLayouts/slideLayout7.xml"/><Relationship Id="rId26" Type="http://schemas.openxmlformats.org/officeDocument/2006/relationships/tags" Target="../tags/tag50.xml"/><Relationship Id="rId25" Type="http://schemas.openxmlformats.org/officeDocument/2006/relationships/image" Target="../media/image1.png"/><Relationship Id="rId24" Type="http://schemas.openxmlformats.org/officeDocument/2006/relationships/tags" Target="../tags/tag49.xml"/><Relationship Id="rId23" Type="http://schemas.openxmlformats.org/officeDocument/2006/relationships/tags" Target="../tags/tag48.xml"/><Relationship Id="rId22" Type="http://schemas.openxmlformats.org/officeDocument/2006/relationships/tags" Target="../tags/tag47.xml"/><Relationship Id="rId21" Type="http://schemas.openxmlformats.org/officeDocument/2006/relationships/tags" Target="../tags/tag46.xml"/><Relationship Id="rId20" Type="http://schemas.openxmlformats.org/officeDocument/2006/relationships/tags" Target="../tags/tag45.xml"/><Relationship Id="rId2" Type="http://schemas.openxmlformats.org/officeDocument/2006/relationships/tags" Target="../tags/tag27.xml"/><Relationship Id="rId19" Type="http://schemas.openxmlformats.org/officeDocument/2006/relationships/tags" Target="../tags/tag44.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9" Type="http://schemas.openxmlformats.org/officeDocument/2006/relationships/slideLayout" Target="../slideLayouts/slideLayout7.xml"/><Relationship Id="rId28" Type="http://schemas.openxmlformats.org/officeDocument/2006/relationships/tags" Target="../tags/tag77.xml"/><Relationship Id="rId27" Type="http://schemas.openxmlformats.org/officeDocument/2006/relationships/image" Target="../media/image1.png"/><Relationship Id="rId26" Type="http://schemas.openxmlformats.org/officeDocument/2006/relationships/tags" Target="../tags/tag76.xml"/><Relationship Id="rId25" Type="http://schemas.openxmlformats.org/officeDocument/2006/relationships/tags" Target="../tags/tag75.xml"/><Relationship Id="rId24" Type="http://schemas.openxmlformats.org/officeDocument/2006/relationships/tags" Target="../tags/tag74.xml"/><Relationship Id="rId23" Type="http://schemas.openxmlformats.org/officeDocument/2006/relationships/tags" Target="../tags/tag73.xml"/><Relationship Id="rId22" Type="http://schemas.openxmlformats.org/officeDocument/2006/relationships/tags" Target="../tags/tag72.xml"/><Relationship Id="rId21" Type="http://schemas.openxmlformats.org/officeDocument/2006/relationships/tags" Target="../tags/tag71.xml"/><Relationship Id="rId20" Type="http://schemas.openxmlformats.org/officeDocument/2006/relationships/tags" Target="../tags/tag70.xml"/><Relationship Id="rId2" Type="http://schemas.openxmlformats.org/officeDocument/2006/relationships/tags" Target="../tags/tag52.xml"/><Relationship Id="rId19" Type="http://schemas.openxmlformats.org/officeDocument/2006/relationships/tags" Target="../tags/tag69.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33.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9" Type="http://schemas.openxmlformats.org/officeDocument/2006/relationships/slideLayout" Target="../slideLayouts/slideLayout7.xml"/><Relationship Id="rId28" Type="http://schemas.openxmlformats.org/officeDocument/2006/relationships/tags" Target="../tags/tag104.xml"/><Relationship Id="rId27" Type="http://schemas.openxmlformats.org/officeDocument/2006/relationships/image" Target="../media/image1.png"/><Relationship Id="rId26" Type="http://schemas.openxmlformats.org/officeDocument/2006/relationships/tags" Target="../tags/tag103.xml"/><Relationship Id="rId25" Type="http://schemas.openxmlformats.org/officeDocument/2006/relationships/tags" Target="../tags/tag102.xml"/><Relationship Id="rId24" Type="http://schemas.openxmlformats.org/officeDocument/2006/relationships/tags" Target="../tags/tag101.xml"/><Relationship Id="rId23" Type="http://schemas.openxmlformats.org/officeDocument/2006/relationships/tags" Target="../tags/tag100.xml"/><Relationship Id="rId22" Type="http://schemas.openxmlformats.org/officeDocument/2006/relationships/tags" Target="../tags/tag99.xml"/><Relationship Id="rId21" Type="http://schemas.openxmlformats.org/officeDocument/2006/relationships/tags" Target="../tags/tag98.xml"/><Relationship Id="rId20" Type="http://schemas.openxmlformats.org/officeDocument/2006/relationships/tags" Target="../tags/tag97.xml"/><Relationship Id="rId2" Type="http://schemas.openxmlformats.org/officeDocument/2006/relationships/tags" Target="../tags/tag79.xml"/><Relationship Id="rId19" Type="http://schemas.openxmlformats.org/officeDocument/2006/relationships/tags" Target="../tags/tag96.xml"/><Relationship Id="rId18" Type="http://schemas.openxmlformats.org/officeDocument/2006/relationships/tags" Target="../tags/tag95.xml"/><Relationship Id="rId17" Type="http://schemas.openxmlformats.org/officeDocument/2006/relationships/tags" Target="../tags/tag94.xml"/><Relationship Id="rId16" Type="http://schemas.openxmlformats.org/officeDocument/2006/relationships/tags" Target="../tags/tag93.xml"/><Relationship Id="rId15" Type="http://schemas.openxmlformats.org/officeDocument/2006/relationships/tags" Target="../tags/tag92.xml"/><Relationship Id="rId14" Type="http://schemas.openxmlformats.org/officeDocument/2006/relationships/tags" Target="../tags/tag91.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image" Target="../media/image1.png"/><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4.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9" Type="http://schemas.openxmlformats.org/officeDocument/2006/relationships/slideLayout" Target="../slideLayouts/slideLayout7.xml"/><Relationship Id="rId18" Type="http://schemas.openxmlformats.org/officeDocument/2006/relationships/tags" Target="../tags/tag138.xml"/><Relationship Id="rId17" Type="http://schemas.openxmlformats.org/officeDocument/2006/relationships/image" Target="../media/image1.png"/><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5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4" Type="http://schemas.openxmlformats.org/officeDocument/2006/relationships/notesSlide" Target="../notesSlides/notesSlide32.xml"/><Relationship Id="rId23" Type="http://schemas.openxmlformats.org/officeDocument/2006/relationships/slideLayout" Target="../slideLayouts/slideLayout7.xml"/><Relationship Id="rId22" Type="http://schemas.openxmlformats.org/officeDocument/2006/relationships/tags" Target="../tags/tag159.xml"/><Relationship Id="rId21" Type="http://schemas.openxmlformats.org/officeDocument/2006/relationships/image" Target="../media/image1.png"/><Relationship Id="rId20" Type="http://schemas.openxmlformats.org/officeDocument/2006/relationships/tags" Target="../tags/tag158.xml"/><Relationship Id="rId2" Type="http://schemas.openxmlformats.org/officeDocument/2006/relationships/tags" Target="../tags/tag140.xml"/><Relationship Id="rId19" Type="http://schemas.openxmlformats.org/officeDocument/2006/relationships/tags" Target="../tags/tag157.xml"/><Relationship Id="rId18" Type="http://schemas.openxmlformats.org/officeDocument/2006/relationships/tags" Target="../tags/tag156.xml"/><Relationship Id="rId17" Type="http://schemas.openxmlformats.org/officeDocument/2006/relationships/tags" Target="../tags/tag155.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友元</a:t>
            </a:r>
            <a:endParaRPr kumimoji="1" lang="zh-CN" altLang="en-US"/>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注意事项</a:t>
            </a:r>
            <a:endParaRPr kumimoji="1" lang="en-US" altLang="zh-CN" dirty="0"/>
          </a:p>
          <a:p>
            <a:pPr lvl="1"/>
            <a:r>
              <a:rPr kumimoji="1" lang="zh-CN" altLang="en-US" b="1" dirty="0">
                <a:solidFill>
                  <a:srgbClr val="FF0000"/>
                </a:solidFill>
              </a:rPr>
              <a:t>非对称关系</a:t>
            </a:r>
            <a:r>
              <a:rPr kumimoji="1" lang="zh-CN" altLang="en-US" dirty="0"/>
              <a:t>：类</a:t>
            </a:r>
            <a:r>
              <a:rPr kumimoji="1" lang="en-US" altLang="zh-CN" dirty="0"/>
              <a:t>A</a:t>
            </a:r>
            <a:r>
              <a:rPr kumimoji="1" lang="zh-CN" altLang="en-US" dirty="0"/>
              <a:t>中声明</a:t>
            </a:r>
            <a:r>
              <a:rPr kumimoji="1" lang="en-US" altLang="zh-CN" dirty="0"/>
              <a:t>B</a:t>
            </a:r>
            <a:r>
              <a:rPr kumimoji="1" lang="zh-CN" altLang="en-US" dirty="0"/>
              <a:t>是</a:t>
            </a:r>
            <a:r>
              <a:rPr kumimoji="1" lang="en-US" altLang="zh-CN" dirty="0"/>
              <a:t>A</a:t>
            </a:r>
            <a:r>
              <a:rPr kumimoji="1" lang="zh-CN" altLang="en-US" dirty="0"/>
              <a:t>的友元类，则</a:t>
            </a:r>
            <a:r>
              <a:rPr kumimoji="1" lang="en-US" altLang="zh-CN" dirty="0"/>
              <a:t>B</a:t>
            </a:r>
            <a:r>
              <a:rPr kumimoji="1" lang="zh-CN" altLang="en-US" dirty="0"/>
              <a:t>可以访问</a:t>
            </a:r>
            <a:r>
              <a:rPr kumimoji="1" lang="en-US" altLang="zh-CN" dirty="0"/>
              <a:t>A</a:t>
            </a:r>
            <a:r>
              <a:rPr kumimoji="1" lang="zh-CN" altLang="en-US" dirty="0"/>
              <a:t>的私有成员，但</a:t>
            </a:r>
            <a:r>
              <a:rPr kumimoji="1" lang="en-US" altLang="zh-CN" dirty="0"/>
              <a:t>A</a:t>
            </a:r>
            <a:r>
              <a:rPr kumimoji="1" lang="zh-CN" altLang="en-US" dirty="0"/>
              <a:t>不能访问</a:t>
            </a:r>
            <a:r>
              <a:rPr kumimoji="1" lang="en-US" altLang="zh-CN" dirty="0"/>
              <a:t>B</a:t>
            </a:r>
            <a:r>
              <a:rPr kumimoji="1" lang="zh-CN" altLang="en-US" dirty="0"/>
              <a:t>的私有成员。</a:t>
            </a:r>
            <a:endParaRPr kumimoji="1" lang="en-US" altLang="zh-CN" dirty="0"/>
          </a:p>
          <a:p>
            <a:pPr lvl="1"/>
            <a:r>
              <a:rPr kumimoji="1" lang="zh-CN" altLang="en-US" b="1" dirty="0">
                <a:solidFill>
                  <a:srgbClr val="FF0000"/>
                </a:solidFill>
              </a:rPr>
              <a:t>友元不传递</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友元不继承</a:t>
            </a:r>
            <a:r>
              <a:rPr kumimoji="1" lang="zh-CN" altLang="en-US" dirty="0"/>
              <a:t>（继承为后续内容）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友元声明不能定义新的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关于友元，以下说法正确的是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253927" y="2567484"/>
            <a:ext cx="7188200" cy="642938"/>
          </a:xfrm>
          <a:prstGeom prst="rect">
            <a:avLst/>
          </a:prstGeom>
          <a:noFill/>
        </p:spPr>
        <p:txBody>
          <a:bodyPr vert="horz" wrap="none" rtlCol="0" anchor="ctr" anchorCtr="0">
            <a:noAutofit/>
          </a:bodyPr>
          <a:lstStyle/>
          <a:p>
            <a:pPr>
              <a:lnSpc>
                <a:spcPct val="150000"/>
              </a:lnSpc>
            </a:pP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函数是</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类的友元函数，</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类是</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类的友元类，</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函数对</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类没有特殊访问权限；</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p:cNvSpPr txBox="1"/>
          <p:nvPr>
            <p:custDataLst>
              <p:tags r:id="rId3"/>
            </p:custDataLst>
          </p:nvPr>
        </p:nvSpPr>
        <p:spPr>
          <a:xfrm>
            <a:off x="1253927" y="3780940"/>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如果函数</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fun</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被声明为类</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的友元函数，则该函数成为</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成员函数；</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9"/>
          <p:cNvSpPr txBox="1"/>
          <p:nvPr>
            <p:custDataLst>
              <p:tags r:id="rId4"/>
            </p:custDataLst>
          </p:nvPr>
        </p:nvSpPr>
        <p:spPr>
          <a:xfrm>
            <a:off x="1253927" y="5085184"/>
            <a:ext cx="7188200" cy="642938"/>
          </a:xfrm>
          <a:prstGeom prst="rect">
            <a:avLst/>
          </a:prstGeom>
          <a:noFill/>
        </p:spPr>
        <p:txBody>
          <a:bodyPr vert="horz" wrap="none" rtlCol="0" anchor="ctr" anchorCtr="0">
            <a:noAutofit/>
          </a:bodyPr>
          <a:lstStyle/>
          <a:p>
            <a:pPr>
              <a:lnSpc>
                <a:spcPct val="150000"/>
              </a:lnSpc>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如果函数</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fun</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被声明为类</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的友元函数，则</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fun</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的形参类型</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不能是</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椭圆 11"/>
          <p:cNvSpPr>
            <a:spLocks noChangeAspect="1"/>
          </p:cNvSpPr>
          <p:nvPr>
            <p:custDataLst>
              <p:tags r:id="rId5"/>
            </p:custDataLst>
          </p:nvPr>
        </p:nvSpPr>
        <p:spPr>
          <a:xfrm>
            <a:off x="539552" y="249289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539552" y="370673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539552" y="50131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9"/>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0"/>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1"/>
            </p:custDataLst>
          </p:nvPr>
        </p:nvSpPr>
        <p:spPr>
          <a:xfrm>
            <a:off x="9525000" y="635000"/>
            <a:ext cx="3840480" cy="1938992"/>
          </a:xfrm>
          <a:prstGeom prst="rect">
            <a:avLst/>
          </a:prstGeom>
          <a:noFill/>
        </p:spPr>
        <p:txBody>
          <a:bodyPr vert="horz" wrap="none" rtlCol="0" anchor="t" anchorCtr="0">
            <a:spAutoFit/>
          </a:bodyPr>
          <a:lstStyle/>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：友元函数不等同于成员函数。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例如，全局函数仍可以是类</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友元函数，但并不是</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的成员函数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的形参类型可以是</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也可以不是</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2"/>
            </p:custDataLst>
          </p:nvPr>
        </p:nvGrpSpPr>
        <p:grpSpPr>
          <a:xfrm>
            <a:off x="9537700" y="0"/>
            <a:ext cx="3815080" cy="647700"/>
            <a:chOff x="9537700" y="0"/>
            <a:chExt cx="3815080" cy="647700"/>
          </a:xfrm>
        </p:grpSpPr>
        <p:sp>
          <p:nvSpPr>
            <p:cNvPr id="24" name="RemarkBack"/>
            <p:cNvSpPr/>
            <p:nvPr>
              <p:custDataLst>
                <p:tags r:id="rId1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endParaRPr kumimoji="1" lang="zh-CN" altLang="en-US" dirty="0"/>
          </a:p>
        </p:txBody>
      </p:sp>
      <p:sp>
        <p:nvSpPr>
          <p:cNvPr id="3" name="内容占位符 2"/>
          <p:cNvSpPr>
            <a:spLocks noGrp="1"/>
          </p:cNvSpPr>
          <p:nvPr>
            <p:ph idx="1"/>
          </p:nvPr>
        </p:nvSpPr>
        <p:spPr>
          <a:xfrm>
            <a:off x="539552" y="1412776"/>
            <a:ext cx="8424936" cy="5040560"/>
          </a:xfrm>
        </p:spPr>
        <p:txBody>
          <a:bodyPr/>
          <a:lstStyle/>
          <a:p>
            <a:r>
              <a:rPr kumimoji="1" lang="zh-CN" altLang="en-US" dirty="0"/>
              <a:t>静态变量：使用</a:t>
            </a:r>
            <a:r>
              <a:rPr kumimoji="1" lang="en-US" altLang="zh-CN" dirty="0"/>
              <a:t>static</a:t>
            </a:r>
            <a:r>
              <a:rPr kumimoji="1" lang="zh-CN" altLang="en-US" dirty="0"/>
              <a:t>修饰的变量</a:t>
            </a:r>
            <a:endParaRPr kumimoji="1" lang="en-US" altLang="zh-CN" dirty="0"/>
          </a:p>
          <a:p>
            <a:pPr lvl="1"/>
            <a:r>
              <a:rPr lang="zh-CN" altLang="en-US" dirty="0"/>
              <a:t>定义示例：</a:t>
            </a:r>
            <a:r>
              <a:rPr lang="en-US" altLang="zh-CN" sz="2000" dirty="0"/>
              <a:t>static int </a:t>
            </a:r>
            <a:r>
              <a:rPr lang="en-US" altLang="zh-CN" sz="2000" dirty="0" err="1"/>
              <a:t>i</a:t>
            </a:r>
            <a:r>
              <a:rPr lang="en-US" altLang="zh-CN" sz="2000" dirty="0"/>
              <a:t> = 1;</a:t>
            </a:r>
            <a:endParaRPr lang="en-US" altLang="zh-CN" sz="2000" dirty="0"/>
          </a:p>
          <a:p>
            <a:pPr lvl="1"/>
            <a:r>
              <a:rPr kumimoji="1" lang="zh-CN" altLang="en-US" dirty="0"/>
              <a:t>初始化：初次定义时需要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静态局部变量存储在静态存储区，生命周期将持续到</a:t>
            </a:r>
            <a:r>
              <a:rPr kumimoji="1" lang="zh-CN" altLang="en-US" dirty="0">
                <a:solidFill>
                  <a:srgbClr val="FF0000"/>
                </a:solidFill>
              </a:rPr>
              <a:t>整个程序结束</a:t>
            </a:r>
            <a:endParaRPr kumimoji="1" lang="en-US" altLang="zh-CN" dirty="0">
              <a:solidFill>
                <a:srgbClr val="FF0000"/>
              </a:solidFill>
            </a:endParaRPr>
          </a:p>
          <a:p>
            <a:pPr lvl="1"/>
            <a:r>
              <a:rPr kumimoji="1" lang="zh-CN" altLang="en-US" dirty="0"/>
              <a:t>静态全局变量是</a:t>
            </a:r>
            <a:r>
              <a:rPr kumimoji="1" lang="zh-CN" altLang="en-US" dirty="0">
                <a:solidFill>
                  <a:srgbClr val="FF0000"/>
                </a:solidFill>
              </a:rPr>
              <a:t>内部可链接</a:t>
            </a:r>
            <a:r>
              <a:rPr kumimoji="1" lang="zh-CN" altLang="en-US" dirty="0"/>
              <a:t>的，作用域仅限其声明的文件，不能被其他文件所用，可以避免和其他文件中的同名变量冲突</a:t>
            </a:r>
            <a:endParaRPr kumimoji="1" lang="en-US" altLang="zh-CN" dirty="0"/>
          </a:p>
          <a:p>
            <a:r>
              <a:rPr kumimoji="1" lang="zh-CN" altLang="en-US" dirty="0"/>
              <a:t>静态函数：使用</a:t>
            </a:r>
            <a:r>
              <a:rPr kumimoji="1" lang="en-US" altLang="zh-CN" dirty="0"/>
              <a:t>static</a:t>
            </a:r>
            <a:r>
              <a:rPr kumimoji="1" lang="zh-CN" altLang="en-US" dirty="0"/>
              <a:t>修饰的函数</a:t>
            </a:r>
            <a:endParaRPr kumimoji="1" lang="en-US" altLang="zh-CN" dirty="0"/>
          </a:p>
          <a:p>
            <a:pPr lvl="1"/>
            <a:r>
              <a:rPr lang="zh-CN" altLang="en-US" dirty="0"/>
              <a:t>定义示例：</a:t>
            </a:r>
            <a:r>
              <a:rPr lang="en-US" altLang="zh-CN" sz="2000" dirty="0"/>
              <a:t>static int </a:t>
            </a:r>
            <a:r>
              <a:rPr lang="en-US" altLang="zh-CN" sz="2000" dirty="0" err="1"/>
              <a:t>func</a:t>
            </a:r>
            <a:r>
              <a:rPr lang="en-US" altLang="zh-CN" sz="2000" dirty="0"/>
              <a:t>() {…}</a:t>
            </a:r>
            <a:endParaRPr lang="en-US" altLang="zh-CN" sz="2000" dirty="0"/>
          </a:p>
          <a:p>
            <a:pPr lvl="1"/>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的，作用域仅限其声明的文件，不能被其他文件所用，可以避免和其他文件中的同名函数冲突</a:t>
            </a:r>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endParaRPr kumimoji="1" lang="zh-CN" altLang="en-US" dirty="0"/>
          </a:p>
        </p:txBody>
      </p:sp>
      <p:sp>
        <p:nvSpPr>
          <p:cNvPr id="3" name="内容占位符 2"/>
          <p:cNvSpPr>
            <a:spLocks noGrp="1"/>
          </p:cNvSpPr>
          <p:nvPr>
            <p:ph idx="1"/>
          </p:nvPr>
        </p:nvSpPr>
        <p:spPr>
          <a:xfrm>
            <a:off x="539552" y="1412776"/>
            <a:ext cx="8424936" cy="5040560"/>
          </a:xfrm>
        </p:spPr>
        <p:txBody>
          <a:bodyPr/>
          <a:lstStyle/>
          <a:p>
            <a:r>
              <a:rPr kumimoji="1" lang="zh-CN" altLang="en-US" dirty="0"/>
              <a:t>区别：静态全局变量</a:t>
            </a:r>
            <a:r>
              <a:rPr kumimoji="1" lang="en-US" altLang="zh-CN" dirty="0"/>
              <a:t>/</a:t>
            </a:r>
            <a:r>
              <a:rPr kumimoji="1" lang="zh-CN" altLang="en-US" dirty="0"/>
              <a:t>静态函数和非静态全局变量</a:t>
            </a:r>
            <a:r>
              <a:rPr kumimoji="1" lang="en-US" altLang="zh-CN" dirty="0"/>
              <a:t>/</a:t>
            </a:r>
            <a:r>
              <a:rPr kumimoji="1" lang="zh-CN" altLang="en-US" dirty="0"/>
              <a:t>非静态全局函数</a:t>
            </a:r>
            <a:endParaRPr kumimoji="1" lang="en-US" altLang="zh-CN" dirty="0"/>
          </a:p>
          <a:p>
            <a:pPr lvl="1"/>
            <a:r>
              <a:rPr kumimoji="1" lang="zh-CN" altLang="en-US" dirty="0"/>
              <a:t>静态全局变量</a:t>
            </a:r>
            <a:r>
              <a:rPr kumimoji="1" lang="en-US" altLang="zh-CN" dirty="0"/>
              <a:t>/</a:t>
            </a:r>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a:t>
            </a:r>
            <a:endParaRPr kumimoji="1" lang="en-US" altLang="zh-CN" dirty="0"/>
          </a:p>
          <a:p>
            <a:pPr lvl="1"/>
            <a:r>
              <a:rPr kumimoji="1" lang="zh-CN" altLang="en-US" dirty="0"/>
              <a:t>非静态全局变量</a:t>
            </a:r>
            <a:r>
              <a:rPr kumimoji="1" lang="en-US" altLang="zh-CN" dirty="0"/>
              <a:t>/</a:t>
            </a:r>
            <a:r>
              <a:rPr kumimoji="1" lang="zh-CN" altLang="en-US" dirty="0"/>
              <a:t>非静态全局函数是</a:t>
            </a:r>
            <a:r>
              <a:rPr kumimoji="1" lang="zh-CN" altLang="en-US" dirty="0">
                <a:solidFill>
                  <a:srgbClr val="FF0000"/>
                </a:solidFill>
              </a:rPr>
              <a:t>外部可链接</a:t>
            </a:r>
            <a:r>
              <a:rPr kumimoji="1" lang="zh-CN" altLang="en-US" dirty="0"/>
              <a:t>的，可以被其他文件所用</a:t>
            </a:r>
            <a:endParaRPr kumimoji="1"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静态变量示例</a:t>
            </a:r>
            <a:endParaRPr kumimoji="1" lang="zh-CN" altLang="en-US" dirty="0">
              <a:solidFill>
                <a:srgbClr val="0066CC"/>
              </a:solidFill>
            </a:endParaRP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静态全局变量，只能用于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非静态全局变量，可用于其他文件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endParaRPr lang="en-US" altLang="zh-CN" sz="1600" dirty="0">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endParaRPr lang="en-US" altLang="zh-CN" sz="1600" dirty="0">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5056731" y="4253026"/>
            <a:ext cx="3884977" cy="400110"/>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i</a:t>
            </a:r>
            <a:r>
              <a:rPr lang="en-US" altLang="zh-CN" sz="2000" b="1" dirty="0">
                <a:solidFill>
                  <a:srgbClr val="FF0000"/>
                </a:solidFill>
                <a:latin typeface="AndaleMono" charset="0"/>
              </a:rPr>
              <a:t>’</a:t>
            </a:r>
            <a:endParaRPr lang="zh-CN" altLang="en-US" sz="2000" b="1" dirty="0">
              <a:solidFill>
                <a:srgbClr val="FF0000"/>
              </a:solidFill>
            </a:endParaRPr>
          </a:p>
        </p:txBody>
      </p:sp>
      <p:sp>
        <p:nvSpPr>
          <p:cNvPr id="7" name="文本框 6"/>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编译器提示：链接错误</a:t>
            </a:r>
            <a:endParaRPr kumimoji="1" lang="zh-CN" altLang="en-US" sz="2000" b="1" dirty="0"/>
          </a:p>
        </p:txBody>
      </p:sp>
      <p:sp>
        <p:nvSpPr>
          <p:cNvPr id="9" name="矩形 8"/>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为静态全局变量，仅能用于其声明的文件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endParaRPr lang="en-US" altLang="zh-CN" sz="1600" dirty="0">
              <a:latin typeface="Consolas" panose="020B0609020204030204" pitchFamily="49" charset="0"/>
            </a:endParaRP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endParaRPr lang="en-US" altLang="zh-CN" sz="1600" dirty="0">
              <a:latin typeface="Consolas" panose="020B0609020204030204" pitchFamily="49" charset="0"/>
            </a:endParaRPr>
          </a:p>
        </p:txBody>
      </p:sp>
      <p:sp>
        <p:nvSpPr>
          <p:cNvPr id="10" name="文本框 9"/>
          <p:cNvSpPr txBox="1"/>
          <p:nvPr/>
        </p:nvSpPr>
        <p:spPr>
          <a:xfrm>
            <a:off x="5056731" y="3000147"/>
            <a:ext cx="1467068" cy="400110"/>
          </a:xfrm>
          <a:prstGeom prst="rect">
            <a:avLst/>
          </a:prstGeom>
          <a:solidFill>
            <a:srgbClr val="FFFF00"/>
          </a:solidFill>
        </p:spPr>
        <p:txBody>
          <a:bodyPr wrap="none" rtlCol="0">
            <a:spAutoFit/>
          </a:bodyPr>
          <a:lstStyle/>
          <a:p>
            <a:r>
              <a:rPr kumimoji="1" lang="zh-CN" altLang="en-US" sz="2000" b="1" dirty="0"/>
              <a:t>编译指令：</a:t>
            </a:r>
            <a:endParaRPr kumimoji="1" lang="zh-CN" altLang="en-US" sz="2000" b="1" dirty="0"/>
          </a:p>
        </p:txBody>
      </p:sp>
      <p:sp>
        <p:nvSpPr>
          <p:cNvPr id="11" name="矩形 10"/>
          <p:cNvSpPr/>
          <p:nvPr/>
        </p:nvSpPr>
        <p:spPr>
          <a:xfrm>
            <a:off x="5045331" y="3409112"/>
            <a:ext cx="3884977"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静态函数示例</a:t>
            </a:r>
            <a:endParaRPr kumimoji="1" lang="zh-CN" altLang="en-US" dirty="0">
              <a:solidFill>
                <a:srgbClr val="0066CC"/>
              </a:solidFill>
            </a:endParaRP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静态函数，只能用于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4860032" y="4593322"/>
            <a:ext cx="4283967" cy="707886"/>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add_j</a:t>
            </a:r>
            <a:r>
              <a:rPr lang="en-US" altLang="zh-CN" sz="2000" b="1" dirty="0">
                <a:solidFill>
                  <a:srgbClr val="FF0000"/>
                </a:solidFill>
                <a:latin typeface="AndaleMono" charset="0"/>
              </a:rPr>
              <a:t>(int)’</a:t>
            </a:r>
            <a:endParaRPr lang="zh-CN" altLang="en-US" sz="2000" b="1" dirty="0">
              <a:solidFill>
                <a:srgbClr val="FF0000"/>
              </a:solidFill>
            </a:endParaRPr>
          </a:p>
        </p:txBody>
      </p:sp>
      <p:sp>
        <p:nvSpPr>
          <p:cNvPr id="7" name="文本框 6"/>
          <p:cNvSpPr txBox="1"/>
          <p:nvPr/>
        </p:nvSpPr>
        <p:spPr>
          <a:xfrm>
            <a:off x="4905790" y="3985320"/>
            <a:ext cx="2749471" cy="400110"/>
          </a:xfrm>
          <a:prstGeom prst="rect">
            <a:avLst/>
          </a:prstGeom>
          <a:solidFill>
            <a:srgbClr val="FFFF00"/>
          </a:solidFill>
        </p:spPr>
        <p:txBody>
          <a:bodyPr wrap="none" rtlCol="0">
            <a:spAutoFit/>
          </a:bodyPr>
          <a:lstStyle/>
          <a:p>
            <a:r>
              <a:rPr kumimoji="1" lang="zh-CN" altLang="en-US" sz="2000" b="1" dirty="0"/>
              <a:t>编译器提示：链接错误</a:t>
            </a:r>
            <a:endParaRPr kumimoji="1" lang="zh-CN" altLang="en-US" sz="2000" b="1" dirty="0"/>
          </a:p>
        </p:txBody>
      </p:sp>
      <p:sp>
        <p:nvSpPr>
          <p:cNvPr id="9" name="矩形 8"/>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endParaRPr lang="en-US" altLang="zh-CN" sz="1600" dirty="0">
              <a:latin typeface="Consolas" panose="020B0609020204030204" pitchFamily="49" charset="0"/>
            </a:endParaRP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为静态函数，仅能用于其声明的文件</a:t>
            </a:r>
            <a:r>
              <a:rPr lang="en-US" altLang="zh-CN" sz="1600" b="1" dirty="0">
                <a:solidFill>
                  <a:srgbClr val="00B050"/>
                </a:solidFill>
                <a:latin typeface="Consolas" panose="020B0609020204030204" pitchFamily="49" charset="0"/>
              </a:rPr>
              <a:t>a.cpp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p:cNvSpPr txBox="1"/>
          <p:nvPr/>
        </p:nvSpPr>
        <p:spPr>
          <a:xfrm>
            <a:off x="4871432" y="3124419"/>
            <a:ext cx="1467068" cy="400110"/>
          </a:xfrm>
          <a:prstGeom prst="rect">
            <a:avLst/>
          </a:prstGeom>
          <a:solidFill>
            <a:srgbClr val="FFFF00"/>
          </a:solidFill>
        </p:spPr>
        <p:txBody>
          <a:bodyPr wrap="none" rtlCol="0">
            <a:spAutoFit/>
          </a:bodyPr>
          <a:lstStyle/>
          <a:p>
            <a:r>
              <a:rPr kumimoji="1" lang="zh-CN" altLang="en-US" sz="2000" b="1" dirty="0"/>
              <a:t>编译指令：</a:t>
            </a:r>
            <a:endParaRPr kumimoji="1" lang="zh-CN" altLang="en-US" sz="2000" b="1" dirty="0"/>
          </a:p>
        </p:txBody>
      </p:sp>
      <p:sp>
        <p:nvSpPr>
          <p:cNvPr id="11" name="矩形 10"/>
          <p:cNvSpPr/>
          <p:nvPr/>
        </p:nvSpPr>
        <p:spPr>
          <a:xfrm>
            <a:off x="4860032" y="3533384"/>
            <a:ext cx="3995935"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a:t>
            </a:r>
            <a:endParaRPr kumimoji="1" lang="zh-CN" altLang="en-US" dirty="0"/>
          </a:p>
        </p:txBody>
      </p:sp>
      <p:sp>
        <p:nvSpPr>
          <p:cNvPr id="3" name="内容占位符 2"/>
          <p:cNvSpPr>
            <a:spLocks noGrp="1"/>
          </p:cNvSpPr>
          <p:nvPr>
            <p:ph idx="1"/>
          </p:nvPr>
        </p:nvSpPr>
        <p:spPr>
          <a:xfrm>
            <a:off x="539552" y="1484784"/>
            <a:ext cx="8424936" cy="4824536"/>
          </a:xfrm>
        </p:spPr>
        <p:txBody>
          <a:bodyPr/>
          <a:lstStyle/>
          <a:p>
            <a:r>
              <a:rPr kumimoji="1" lang="zh-CN" altLang="en-US" dirty="0"/>
              <a:t>静态数据成员：使用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endParaRPr kumimoji="1" lang="en-US" altLang="zh-CN" dirty="0"/>
          </a:p>
          <a:p>
            <a:pPr lvl="1"/>
            <a:r>
              <a:rPr lang="zh-CN" altLang="en-US" dirty="0"/>
              <a:t>静态数据成员被该类的所有对象</a:t>
            </a:r>
            <a:r>
              <a:rPr lang="zh-CN" altLang="en-US" dirty="0">
                <a:solidFill>
                  <a:srgbClr val="FF0000"/>
                </a:solidFill>
              </a:rPr>
              <a:t>共享</a:t>
            </a:r>
            <a:r>
              <a:rPr lang="zh-CN" altLang="en-US" dirty="0"/>
              <a:t>（即所有对象中的这个数据域处在同一内存位置）</a:t>
            </a:r>
            <a:endParaRPr lang="en-US" altLang="zh-CN" dirty="0"/>
          </a:p>
          <a:p>
            <a:pPr lvl="1"/>
            <a:r>
              <a:rPr kumimoji="1" lang="zh-CN" altLang="en-US" dirty="0"/>
              <a:t>类的静态成员（数据、函数）既可以通过</a:t>
            </a:r>
            <a:r>
              <a:rPr kumimoji="1" lang="zh-CN" altLang="en-US" dirty="0">
                <a:solidFill>
                  <a:srgbClr val="FF0000"/>
                </a:solidFill>
              </a:rPr>
              <a:t>对象</a:t>
            </a:r>
            <a:r>
              <a:rPr kumimoji="1" lang="zh-CN" altLang="en-US" dirty="0"/>
              <a:t>来访问，也可以通过</a:t>
            </a:r>
            <a:r>
              <a:rPr kumimoji="1" lang="zh-CN" altLang="en-US" dirty="0">
                <a:solidFill>
                  <a:srgbClr val="FF0000"/>
                </a:solidFill>
              </a:rPr>
              <a:t>类名</a:t>
            </a:r>
            <a:r>
              <a:rPr kumimoji="1" lang="zh-CN" altLang="en-US" dirty="0"/>
              <a:t>来访问，如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为</a:t>
            </a:r>
            <a:r>
              <a:rPr kumimoji="1" lang="en-US" altLang="zh-CN" dirty="0" err="1"/>
              <a:t>ClassName</a:t>
            </a:r>
            <a:r>
              <a:rPr kumimoji="1" lang="zh-CN" altLang="en-US" dirty="0"/>
              <a:t>类的对象）</a:t>
            </a:r>
            <a:endParaRPr kumimoji="1" lang="en-US" altLang="zh-CN" dirty="0"/>
          </a:p>
          <a:p>
            <a:pPr lvl="1"/>
            <a:r>
              <a:rPr lang="zh-CN" altLang="en-US" dirty="0"/>
              <a:t>类的静态数据成员要在</a:t>
            </a:r>
            <a:r>
              <a:rPr lang="zh-CN" altLang="en-US" dirty="0">
                <a:solidFill>
                  <a:srgbClr val="FF0000"/>
                </a:solidFill>
              </a:rPr>
              <a:t>实现文件</a:t>
            </a:r>
            <a:r>
              <a:rPr lang="zh-CN" altLang="en-US" dirty="0"/>
              <a:t>中赋初值，格式为：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和全局变量一样，类的静态数据成员在程序开始前初始化</a:t>
            </a:r>
            <a:endParaRPr kumimoji="1" lang="en-US" altLang="zh-CN"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a:t>
            </a:r>
            <a:r>
              <a:rPr lang="zh-CN" altLang="en-US" b="0" dirty="0">
                <a:solidFill>
                  <a:srgbClr val="FF0000"/>
                </a:solidFill>
              </a:rPr>
              <a:t>声明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定义</a:t>
            </a:r>
            <a:r>
              <a:rPr lang="zh-CN" altLang="en-US" b="0" dirty="0"/>
              <a:t>。</a:t>
            </a:r>
            <a:endParaRPr lang="en-US" altLang="zh-CN" b="0" dirty="0"/>
          </a:p>
          <a:p>
            <a:r>
              <a:rPr lang="zh-CN" altLang="en-US" b="0" dirty="0"/>
              <a:t>如果在</a:t>
            </a:r>
            <a:r>
              <a:rPr lang="en-US" altLang="zh-CN" b="0" dirty="0"/>
              <a:t>.h</a:t>
            </a:r>
            <a:r>
              <a:rPr lang="zh-CN" altLang="en-US" b="0" dirty="0"/>
              <a:t>文件中同时完成声明和定义，会出现问题。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静态数据成员示例</a:t>
            </a:r>
            <a:endParaRPr kumimoji="1" lang="zh-CN" altLang="en-US" dirty="0">
              <a:solidFill>
                <a:srgbClr val="0066CC"/>
              </a:solidFill>
            </a:endParaRP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 t1[10];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t1[0].count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通过类名或对象访问静态数据成员</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6125322" y="4324398"/>
            <a:ext cx="1831054" cy="400110"/>
          </a:xfrm>
          <a:prstGeom prst="rect">
            <a:avLst/>
          </a:prstGeom>
        </p:spPr>
        <p:txBody>
          <a:bodyPr wrap="square">
            <a:spAutoFit/>
          </a:bodyPr>
          <a:lstStyle/>
          <a:p>
            <a:r>
              <a:rPr lang="en-US" altLang="zh-CN" sz="2000" b="1" dirty="0">
                <a:solidFill>
                  <a:srgbClr val="FF0000"/>
                </a:solidFill>
                <a:latin typeface="AndaleMono" charset="0"/>
              </a:rPr>
              <a:t>Test#: 10 or 10</a:t>
            </a:r>
            <a:endParaRPr lang="zh-CN" altLang="en-US" sz="2000" b="1" dirty="0">
              <a:solidFill>
                <a:srgbClr val="FF0000"/>
              </a:solidFill>
            </a:endParaRPr>
          </a:p>
        </p:txBody>
      </p:sp>
      <p:sp>
        <p:nvSpPr>
          <p:cNvPr id="7" name="文本框 6"/>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
        <p:nvSpPr>
          <p:cNvPr id="8" name="矩形 7"/>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声明静态数据成员</a:t>
            </a:r>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9" name="矩形 8"/>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endParaRPr lang="en-US" altLang="zh-CN" sz="1600" b="1" dirty="0">
              <a:solidFill>
                <a:srgbClr val="00B050"/>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BA0011"/>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定义静态数据成员</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a:t>
            </a:r>
            <a:endParaRPr kumimoji="1" lang="zh-CN" altLang="en-US" dirty="0"/>
          </a:p>
        </p:txBody>
      </p:sp>
      <p:sp>
        <p:nvSpPr>
          <p:cNvPr id="3" name="内容占位符 2"/>
          <p:cNvSpPr>
            <a:spLocks noGrp="1"/>
          </p:cNvSpPr>
          <p:nvPr>
            <p:ph idx="1"/>
          </p:nvPr>
        </p:nvSpPr>
        <p:spPr>
          <a:xfrm>
            <a:off x="539552" y="1484784"/>
            <a:ext cx="8424936" cy="4968552"/>
          </a:xfrm>
        </p:spPr>
        <p:txBody>
          <a:bodyPr/>
          <a:lstStyle/>
          <a:p>
            <a:r>
              <a:rPr kumimoji="1" lang="zh-CN" altLang="en-US" dirty="0"/>
              <a:t>静态成员函数：在返回值前面添加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endParaRPr kumimoji="1" lang="en-US" altLang="zh-CN" dirty="0">
              <a:solidFill>
                <a:srgbClr val="FF0000"/>
              </a:solidFill>
            </a:endParaRPr>
          </a:p>
          <a:p>
            <a:pPr lvl="1"/>
            <a:r>
              <a:rPr lang="zh-CN" altLang="en-US" dirty="0"/>
              <a:t>和静态数据成员类似，类的静态成员函数既可以通过</a:t>
            </a:r>
            <a:r>
              <a:rPr lang="zh-CN" altLang="en-US" dirty="0">
                <a:solidFill>
                  <a:srgbClr val="FF0000"/>
                </a:solidFill>
              </a:rPr>
              <a:t>对象</a:t>
            </a:r>
            <a:r>
              <a:rPr lang="zh-CN" altLang="en-US" dirty="0"/>
              <a:t>来访问，也可以通过</a:t>
            </a:r>
            <a:r>
              <a:rPr lang="zh-CN" altLang="en-US" dirty="0">
                <a:solidFill>
                  <a:srgbClr val="FF0000"/>
                </a:solidFill>
              </a:rPr>
              <a:t>类名</a:t>
            </a:r>
            <a:r>
              <a:rPr lang="zh-CN" altLang="en-US" dirty="0"/>
              <a:t>来访问，如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为</a:t>
            </a:r>
            <a:r>
              <a:rPr lang="en-US" altLang="zh-CN" dirty="0" err="1"/>
              <a:t>ClassName</a:t>
            </a:r>
            <a:r>
              <a:rPr lang="zh-CN" altLang="en-US" dirty="0"/>
              <a:t>类的对象）</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endParaRPr kumimoji="1" lang="zh-CN" altLang="en-US" dirty="0"/>
          </a:p>
        </p:txBody>
      </p:sp>
      <p:sp>
        <p:nvSpPr>
          <p:cNvPr id="3" name="内容占位符 2"/>
          <p:cNvSpPr>
            <a:spLocks noGrp="1"/>
          </p:cNvSpPr>
          <p:nvPr>
            <p:ph idx="1"/>
          </p:nvPr>
        </p:nvSpPr>
        <p:spPr/>
        <p:txBody>
          <a:bodyPr/>
          <a:lstStyle/>
          <a:p>
            <a:r>
              <a:rPr kumimoji="1" lang="zh-CN" altLang="en-US" dirty="0"/>
              <a:t>构造函数、析构函数</a:t>
            </a:r>
            <a:endParaRPr kumimoji="1" lang="en-US" altLang="zh-CN" dirty="0"/>
          </a:p>
          <a:p>
            <a:r>
              <a:rPr kumimoji="1" lang="zh-CN" altLang="en-US" dirty="0"/>
              <a:t>全局和局部对象的构造与析构时机</a:t>
            </a:r>
            <a:endParaRPr kumimoji="1" lang="en-US" altLang="zh-CN" dirty="0"/>
          </a:p>
          <a:p>
            <a:r>
              <a:rPr kumimoji="1" lang="zh-CN" altLang="en-US" dirty="0"/>
              <a:t>引用</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静态成员函数的访问权限</a:t>
            </a:r>
            <a:endParaRPr kumimoji="1" lang="zh-CN" altLang="en-US" dirty="0"/>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a:t>
            </a:r>
            <a:r>
              <a:rPr lang="zh-CN" altLang="en-US" dirty="0">
                <a:solidFill>
                  <a:srgbClr val="FF0000"/>
                </a:solidFill>
              </a:rPr>
              <a:t>类实例化对象后</a:t>
            </a:r>
            <a:r>
              <a:rPr lang="zh-CN" altLang="en-US" dirty="0"/>
              <a:t>才分配内存空间。</a:t>
            </a:r>
            <a:endParaRPr lang="en-US" altLang="zh-CN" dirty="0"/>
          </a:p>
          <a:p>
            <a:pPr lvl="1"/>
            <a:r>
              <a:rPr lang="zh-CN" altLang="en-US" dirty="0"/>
              <a:t>如果使用静态成员函数访问非静态成员，相当于没有定义一个变量却要使用它。</a:t>
            </a:r>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静态成员函数示例</a:t>
            </a:r>
            <a:endParaRPr kumimoji="1" lang="zh-CN" altLang="en-US" dirty="0">
              <a:solidFill>
                <a:srgbClr val="0066CC"/>
              </a:solidFill>
            </a:endParaRP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声明静态数据成员</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 count --;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endParaRPr lang="en-US" altLang="zh-CN" dirty="0">
              <a:solidFill>
                <a:srgbClr val="000000"/>
              </a:solidFill>
              <a:latin typeface="Consolas" panose="020B0609020204030204" pitchFamily="49" charset="0"/>
            </a:endParaRP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静态成员函数</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仅能访问</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，无法访问</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定义静态数据成员</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t1(2);</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t1.value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endParaRPr lang="en-US" altLang="zh-CN" b="1" dirty="0">
              <a:solidFill>
                <a:srgbClr val="00B050"/>
              </a:solidFill>
              <a:latin typeface="Consolas" panose="020B0609020204030204" pitchFamily="49" charset="0"/>
            </a:endParaRPr>
          </a:p>
        </p:txBody>
      </p:sp>
      <p:sp>
        <p:nvSpPr>
          <p:cNvPr id="6" name="矩形 5"/>
          <p:cNvSpPr/>
          <p:nvPr/>
        </p:nvSpPr>
        <p:spPr>
          <a:xfrm>
            <a:off x="7020272" y="5229200"/>
            <a:ext cx="1831054" cy="707886"/>
          </a:xfrm>
          <a:prstGeom prst="rect">
            <a:avLst/>
          </a:prstGeom>
        </p:spPr>
        <p:txBody>
          <a:bodyPr wrap="square">
            <a:spAutoFit/>
          </a:bodyPr>
          <a:lstStyle/>
          <a:p>
            <a:r>
              <a:rPr lang="en-US" altLang="zh-CN" sz="2000" b="1" dirty="0">
                <a:solidFill>
                  <a:srgbClr val="FF0000"/>
                </a:solidFill>
                <a:latin typeface="AndaleMono" charset="0"/>
              </a:rPr>
              <a:t>Test#: 1</a:t>
            </a:r>
            <a:endParaRPr lang="en-US" altLang="zh-CN" sz="2000" b="1" dirty="0">
              <a:solidFill>
                <a:srgbClr val="FF0000"/>
              </a:solidFill>
              <a:latin typeface="AndaleMono" charset="0"/>
            </a:endParaRPr>
          </a:p>
          <a:p>
            <a:r>
              <a:rPr lang="en-US" altLang="zh-CN" sz="2000" b="1" dirty="0" err="1">
                <a:solidFill>
                  <a:srgbClr val="FF0000"/>
                </a:solidFill>
                <a:latin typeface="AndaleMono" charset="0"/>
              </a:rPr>
              <a:t>Test.value</a:t>
            </a:r>
            <a:r>
              <a:rPr lang="en-US" altLang="zh-CN" sz="2000" b="1" dirty="0">
                <a:solidFill>
                  <a:srgbClr val="FF0000"/>
                </a:solidFill>
                <a:latin typeface="AndaleMono" charset="0"/>
              </a:rPr>
              <a:t>: 2</a:t>
            </a:r>
            <a:endParaRPr lang="zh-CN" altLang="en-US" sz="2000" b="1" dirty="0">
              <a:solidFill>
                <a:srgbClr val="FF0000"/>
              </a:solidFill>
            </a:endParaRPr>
          </a:p>
        </p:txBody>
      </p:sp>
      <p:sp>
        <p:nvSpPr>
          <p:cNvPr id="7" name="文本框 6"/>
          <p:cNvSpPr txBox="1"/>
          <p:nvPr/>
        </p:nvSpPr>
        <p:spPr>
          <a:xfrm>
            <a:off x="7051126" y="4750400"/>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endParaRPr lang="en-US" altLang="zh-CN" dirty="0">
              <a:solidFill>
                <a:srgbClr val="000000"/>
              </a:solidFill>
              <a:latin typeface="Consolas" panose="020B0609020204030204" pitchFamily="49" charset="0"/>
            </a:endParaRP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endParaRPr lang="en-US" altLang="zh-CN" dirty="0">
              <a:latin typeface="Consolas" panose="020B0609020204030204" pitchFamily="49" charset="0"/>
            </a:endParaRP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编译错误</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endParaRPr kumimoji="1" lang="zh-CN" altLang="en-US" dirty="0">
              <a:solidFill>
                <a:srgbClr val="0066CC"/>
              </a:solidFill>
            </a:endParaRPr>
          </a:p>
        </p:txBody>
      </p:sp>
      <p:sp>
        <p:nvSpPr>
          <p:cNvPr id="2" name="矩形 1"/>
          <p:cNvSpPr/>
          <p:nvPr/>
        </p:nvSpPr>
        <p:spPr>
          <a:xfrm>
            <a:off x="1547664" y="6081107"/>
            <a:ext cx="6696744" cy="646331"/>
          </a:xfrm>
          <a:prstGeom prst="rect">
            <a:avLst/>
          </a:prstGeom>
        </p:spPr>
        <p:txBody>
          <a:bodyPr wrap="square">
            <a:spAutoFit/>
          </a:bodyPr>
          <a:lstStyle/>
          <a:p>
            <a:r>
              <a:rPr lang="zh-CN" altLang="en-US" dirty="0"/>
              <a:t>*编译器错误提示：</a:t>
            </a:r>
            <a:endParaRPr lang="en-US" altLang="zh-CN" dirty="0"/>
          </a:p>
          <a:p>
            <a:r>
              <a:rPr lang="zh-CN" altLang="en-US" b="1" dirty="0">
                <a:solidFill>
                  <a:srgbClr val="FF0000"/>
                </a:solidFill>
              </a:rPr>
              <a:t>[Error] invalid use of member 'A::data' in static member function</a:t>
            </a:r>
            <a:endParaRPr lang="zh-CN" alt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下列关于静态成员的说法正确的是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128216" y="2636912"/>
            <a:ext cx="71882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同一个类的所有类对象，共享该类的静态数据成员，即所有对象</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lnSpc>
                <a:spcPct val="150000"/>
              </a:lnSpc>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中的该数据成员存储在同一内存位置；</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p:cNvSpPr txBox="1"/>
          <p:nvPr>
            <p:custDataLst>
              <p:tags r:id="rId3"/>
            </p:custDataLst>
          </p:nvPr>
        </p:nvSpPr>
        <p:spPr>
          <a:xfrm>
            <a:off x="1128216" y="3578150"/>
            <a:ext cx="6400800" cy="642938"/>
          </a:xfrm>
          <a:prstGeom prst="rect">
            <a:avLst/>
          </a:prstGeom>
          <a:noFill/>
        </p:spPr>
        <p:txBody>
          <a:bodyPr vert="horz" wrap="none" rtlCol="0" anchor="ctr" anchorCtr="0">
            <a:noAutofit/>
          </a:bodyPr>
          <a:lstStyle/>
          <a:p>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类的静态成员数据只能通过类名来访问；</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133141" y="4503400"/>
            <a:ext cx="7382209" cy="642938"/>
          </a:xfrm>
          <a:prstGeom prst="rect">
            <a:avLst/>
          </a:prstGeom>
          <a:noFill/>
        </p:spPr>
        <p:txBody>
          <a:bodyPr vert="horz" wrap="none" rtlCol="0" anchor="ctr" anchorCtr="0">
            <a:noAutofit/>
          </a:bodyPr>
          <a:lstStyle/>
          <a:p>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静态数据成员属于整个类，在第一个类实例化对象创建的时候分</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配它的内存空间。</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5"/>
            </p:custDataLst>
          </p:nvPr>
        </p:nvSpPr>
        <p:spPr>
          <a:xfrm>
            <a:off x="693847" y="2636044"/>
            <a:ext cx="365760" cy="36576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693847" y="3723485"/>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693847" y="4503400"/>
            <a:ext cx="365760" cy="36576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9"/>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0"/>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1"/>
            </p:custDataLst>
          </p:nvPr>
        </p:nvSpPr>
        <p:spPr>
          <a:xfrm>
            <a:off x="9525000" y="1706562"/>
            <a:ext cx="3586238" cy="1323439"/>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可通过类或对象访问</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静态数据成员在程序开始时</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分配内存空间</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2"/>
            </p:custDataLst>
          </p:nvPr>
        </p:nvGrpSpPr>
        <p:grpSpPr>
          <a:xfrm>
            <a:off x="9537700" y="0"/>
            <a:ext cx="3815080" cy="647700"/>
            <a:chOff x="9537700" y="0"/>
            <a:chExt cx="3815080" cy="647700"/>
          </a:xfrm>
        </p:grpSpPr>
        <p:sp>
          <p:nvSpPr>
            <p:cNvPr id="24" name="RemarkBack"/>
            <p:cNvSpPr/>
            <p:nvPr>
              <p:custDataLst>
                <p:tags r:id="rId13"/>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4"/>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4"/>
            </p:custDataLst>
          </p:nvPr>
        </p:nvPicPr>
        <p:blipFill>
          <a:blip r:embed="rId2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回顾：常量</a:t>
            </a:r>
            <a:endParaRPr kumimoji="1" lang="zh-CN" altLang="en-US" dirty="0"/>
          </a:p>
        </p:txBody>
      </p:sp>
      <p:sp>
        <p:nvSpPr>
          <p:cNvPr id="3" name="内容占位符 2"/>
          <p:cNvSpPr>
            <a:spLocks noGrp="1"/>
          </p:cNvSpPr>
          <p:nvPr>
            <p:ph idx="1"/>
          </p:nvPr>
        </p:nvSpPr>
        <p:spPr>
          <a:xfrm>
            <a:off x="539552" y="1484784"/>
            <a:ext cx="8424936" cy="5040560"/>
          </a:xfrm>
        </p:spPr>
        <p:txBody>
          <a:bodyPr/>
          <a:lstStyle/>
          <a:p>
            <a:r>
              <a:rPr kumimoji="1" lang="zh-CN" altLang="en-US" dirty="0"/>
              <a:t>常量关键字</a:t>
            </a:r>
            <a:r>
              <a:rPr kumimoji="1" lang="en-US" altLang="zh-CN" dirty="0"/>
              <a:t>const</a:t>
            </a:r>
            <a:r>
              <a:rPr kumimoji="1" lang="zh-CN" altLang="en-US" dirty="0"/>
              <a:t>常用于修饰变量、引用</a:t>
            </a:r>
            <a:r>
              <a:rPr kumimoji="1" lang="en-US" altLang="zh-CN" dirty="0"/>
              <a:t>/</a:t>
            </a:r>
            <a:r>
              <a:rPr kumimoji="1" lang="zh-CN" altLang="en-US" dirty="0"/>
              <a:t>指针、函数返回值等</a:t>
            </a:r>
            <a:endParaRPr kumimoji="1" lang="en-US" altLang="zh-CN" dirty="0"/>
          </a:p>
          <a:p>
            <a:pPr lvl="1"/>
            <a:r>
              <a:rPr lang="zh-CN" altLang="en-US" dirty="0"/>
              <a:t>修饰</a:t>
            </a:r>
            <a:r>
              <a:rPr lang="zh-CN" altLang="en-US" b="1" dirty="0"/>
              <a:t>变量</a:t>
            </a:r>
            <a:r>
              <a:rPr lang="zh-CN" altLang="en-US" dirty="0"/>
              <a:t>时（如</a:t>
            </a:r>
            <a:r>
              <a:rPr lang="en-US" altLang="zh-CN" sz="2000" dirty="0"/>
              <a:t>const int n = 1;</a:t>
            </a:r>
            <a:r>
              <a:rPr lang="zh-CN" altLang="en-US" dirty="0"/>
              <a:t>），必须就地初始化，该变量的值在其生命周期内都不会发生变化</a:t>
            </a:r>
            <a:endParaRPr lang="en-US" altLang="zh-CN" dirty="0"/>
          </a:p>
          <a:p>
            <a:pPr lvl="1"/>
            <a:r>
              <a:rPr kumimoji="1" lang="zh-CN" altLang="en-US" dirty="0"/>
              <a:t>修饰</a:t>
            </a:r>
            <a:r>
              <a:rPr kumimoji="1" lang="zh-CN" altLang="en-US" b="1" dirty="0"/>
              <a:t>引用</a:t>
            </a:r>
            <a:r>
              <a:rPr kumimoji="1" lang="en-US" altLang="zh-CN" b="1" dirty="0"/>
              <a:t>/</a:t>
            </a:r>
            <a:r>
              <a:rPr kumimoji="1" lang="zh-CN" altLang="en-US" b="1" dirty="0"/>
              <a:t>指针</a:t>
            </a:r>
            <a:r>
              <a:rPr kumimoji="1" lang="zh-CN" altLang="en-US" dirty="0"/>
              <a:t>时（如</a:t>
            </a:r>
            <a:r>
              <a:rPr kumimoji="1" lang="en-US" altLang="zh-CN" sz="2000" dirty="0"/>
              <a:t>int a=1; const int&amp; b=a;</a:t>
            </a:r>
            <a:r>
              <a:rPr kumimoji="1" lang="zh-CN" altLang="en-US" dirty="0"/>
              <a:t>），不能通过该引用</a:t>
            </a:r>
            <a:r>
              <a:rPr kumimoji="1" lang="en-US" altLang="zh-CN" dirty="0"/>
              <a:t>/</a:t>
            </a:r>
            <a:r>
              <a:rPr kumimoji="1" lang="zh-CN" altLang="en-US" dirty="0"/>
              <a:t>指针修改相应变量的值，常用于函数参数以保证函数体中无法修改参数的值</a:t>
            </a:r>
            <a:endParaRPr kumimoji="1" lang="en-US" altLang="zh-CN" dirty="0"/>
          </a:p>
          <a:p>
            <a:pPr lvl="1"/>
            <a:r>
              <a:rPr kumimoji="1" lang="zh-CN" altLang="en-US" dirty="0"/>
              <a:t>修饰</a:t>
            </a:r>
            <a:r>
              <a:rPr kumimoji="1" lang="zh-CN" altLang="en-US" b="1" dirty="0"/>
              <a:t>函数返回值</a:t>
            </a:r>
            <a:r>
              <a:rPr kumimoji="1" lang="zh-CN" altLang="en-US" dirty="0"/>
              <a:t>时（如</a:t>
            </a:r>
            <a:r>
              <a:rPr kumimoji="1" lang="en-US" altLang="zh-CN" sz="2000" dirty="0"/>
              <a:t>const int* </a:t>
            </a:r>
            <a:r>
              <a:rPr kumimoji="1" lang="en-US" altLang="zh-CN" sz="2000" dirty="0" err="1"/>
              <a:t>func</a:t>
            </a:r>
            <a:r>
              <a:rPr kumimoji="1" lang="en-US" altLang="zh-CN" sz="2000" dirty="0"/>
              <a:t>() {…}</a:t>
            </a:r>
            <a:r>
              <a:rPr kumimoji="1" lang="zh-CN" altLang="en-US" dirty="0"/>
              <a:t>），函数返回值的内容（或其指向的内容）不能被修改</a:t>
            </a:r>
            <a:endParaRPr kumimoji="1"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常量数据成员</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kumimoji="1" lang="zh-CN" altLang="en-US" dirty="0"/>
              <a:t>常量数据成员：使用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endParaRPr kumimoji="1" lang="zh-CN" altLang="en-US" dirty="0"/>
          </a:p>
          <a:p>
            <a:r>
              <a:rPr kumimoji="1" lang="zh-CN" altLang="en-US" dirty="0"/>
              <a:t>常量数据成员可以在</a:t>
            </a:r>
            <a:endParaRPr kumimoji="1" lang="en-US" altLang="zh-CN" dirty="0"/>
          </a:p>
          <a:p>
            <a:pPr lvl="1"/>
            <a:r>
              <a:rPr kumimoji="1" lang="zh-CN" altLang="en-US" dirty="0"/>
              <a:t>构造函数的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常量数据成员示例</a:t>
            </a:r>
            <a:endParaRPr kumimoji="1" lang="zh-CN" altLang="en-US" dirty="0">
              <a:solidFill>
                <a:srgbClr val="0066CC"/>
              </a:solidFill>
            </a:endParaRP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常量数据成员</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Test(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通过初始化列表初始化常量数据成员</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该处会出现编译错误，因为常量数据成员不可更改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 obj1(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obj1.Next()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a:p>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p:txBody>
      </p:sp>
      <p:sp>
        <p:nvSpPr>
          <p:cNvPr id="4" name="矩形 3"/>
          <p:cNvSpPr/>
          <p:nvPr/>
        </p:nvSpPr>
        <p:spPr>
          <a:xfrm>
            <a:off x="2159732" y="5967864"/>
            <a:ext cx="4824536" cy="646331"/>
          </a:xfrm>
          <a:prstGeom prst="rect">
            <a:avLst/>
          </a:prstGeom>
        </p:spPr>
        <p:txBody>
          <a:bodyPr wrap="square">
            <a:spAutoFit/>
          </a:bodyPr>
          <a:lstStyle/>
          <a:p>
            <a:r>
              <a:rPr lang="zh-CN" altLang="en-US" dirty="0"/>
              <a:t>*编译器错误提示：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常量成员函数</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常量成员函数：成员函数也能用</a:t>
            </a:r>
            <a:r>
              <a:rPr kumimoji="1" lang="en-US" altLang="zh-CN" dirty="0"/>
              <a:t>const</a:t>
            </a:r>
            <a:r>
              <a:rPr kumimoji="1" lang="zh-CN" altLang="en-US" dirty="0"/>
              <a:t>来修饰，称为</a:t>
            </a:r>
            <a:r>
              <a:rPr kumimoji="1" lang="zh-CN" altLang="en-US" dirty="0">
                <a:solidFill>
                  <a:srgbClr val="FF0000"/>
                </a:solidFill>
              </a:rPr>
              <a:t>常量成员函数</a:t>
            </a:r>
            <a:r>
              <a:rPr kumimoji="1" lang="zh-CN" altLang="en-US" dirty="0"/>
              <a:t>。</a:t>
            </a:r>
            <a:endParaRPr kumimoji="1" lang="en-US" altLang="zh-CN" dirty="0"/>
          </a:p>
          <a:p>
            <a:r>
              <a:rPr kumimoji="1" lang="zh-CN" altLang="en-US" dirty="0"/>
              <a:t>常量成员函数的访问权限：实现语句不能修改类的数据成员，即不能改变对象状态（内容）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en-US"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en-US" altLang="zh-CN" dirty="0"/>
              <a:t>…</a:t>
            </a:r>
            <a:r>
              <a:rPr kumimoji="1" lang="en-US" altLang="zh-CN" dirty="0"/>
              <a:t>}</a:t>
            </a:r>
            <a:endParaRPr kumimoji="1" lang="zh-CN" altLang="en-US" dirty="0"/>
          </a:p>
          <a:p>
            <a:pPr lvl="1"/>
            <a:r>
              <a:rPr kumimoji="1" lang="zh-CN" altLang="en-US" dirty="0">
                <a:solidFill>
                  <a:srgbClr val="FF0000"/>
                </a:solidFill>
              </a:rPr>
              <a:t>注意区别</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en-US" altLang="zh-CN" dirty="0"/>
              <a:t>…</a:t>
            </a:r>
            <a:r>
              <a:rPr kumimoji="1" lang="en-US" altLang="zh-CN" dirty="0"/>
              <a:t>)</a:t>
            </a:r>
            <a:r>
              <a:rPr kumimoji="1" lang="zh-CN" altLang="en-US" dirty="0"/>
              <a:t> </a:t>
            </a:r>
            <a:r>
              <a:rPr kumimoji="1" lang="en-US" altLang="zh-CN" dirty="0"/>
              <a:t>{</a:t>
            </a:r>
            <a:r>
              <a:rPr kumimoji="1" lang="en-US"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若对象被定义为常量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则它只能调用以</a:t>
            </a:r>
            <a:r>
              <a:rPr kumimoji="1" lang="en-US" altLang="zh-CN" dirty="0"/>
              <a:t>const</a:t>
            </a:r>
            <a:r>
              <a:rPr kumimoji="1" lang="zh-CN" altLang="en-US" dirty="0"/>
              <a:t>修饰的成员函数</a:t>
            </a:r>
            <a:endParaRPr kumimoji="1" lang="en-US" altLang="zh-CN" dirty="0"/>
          </a:p>
          <a:p>
            <a:pPr lvl="1"/>
            <a:r>
              <a:rPr kumimoji="1" lang="zh-CN" altLang="en-US" dirty="0"/>
              <a:t>常量对象：对象中的“</a:t>
            </a:r>
            <a:r>
              <a:rPr kumimoji="1" lang="zh-CN" altLang="en-US" dirty="0">
                <a:solidFill>
                  <a:srgbClr val="FF0000"/>
                </a:solidFill>
              </a:rPr>
              <a:t>数据</a:t>
            </a:r>
            <a:r>
              <a:rPr kumimoji="1" lang="zh-CN" altLang="en-US" dirty="0"/>
              <a:t>”不能变</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常量成员函数示例</a:t>
            </a:r>
            <a:endParaRPr kumimoji="1" lang="zh-CN" altLang="en-US" dirty="0">
              <a:solidFill>
                <a:srgbClr val="0066CC"/>
              </a:solidFill>
            </a:endParaRP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endParaRPr lang="en-US" altLang="zh-CN" sz="1600" dirty="0">
              <a:solidFill>
                <a:srgbClr val="1D8519"/>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Test(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endParaRPr lang="fr-FR"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常量成员函数</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编译错误，常量成员函数不能修改数据成员</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 obj1(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obj1.MyID()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obj1.Who()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Test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obj2.MyID()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obj2.Who()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编译错误，常量对象不能调用非常量成员函数</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a:p>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p:txBody>
      </p:sp>
      <p:sp>
        <p:nvSpPr>
          <p:cNvPr id="7" name="矩形 6"/>
          <p:cNvSpPr/>
          <p:nvPr/>
        </p:nvSpPr>
        <p:spPr>
          <a:xfrm>
            <a:off x="3923928" y="2708920"/>
            <a:ext cx="5136879" cy="584775"/>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increment of member 'Test::ID' in read-only object</a:t>
            </a:r>
            <a:endParaRPr lang="zh-CN" altLang="en-US" sz="1600" b="1" dirty="0">
              <a:solidFill>
                <a:srgbClr val="FF0000"/>
              </a:solidFill>
            </a:endParaRPr>
          </a:p>
        </p:txBody>
      </p:sp>
      <p:sp>
        <p:nvSpPr>
          <p:cNvPr id="10" name="矩形 9"/>
          <p:cNvSpPr/>
          <p:nvPr/>
        </p:nvSpPr>
        <p:spPr>
          <a:xfrm>
            <a:off x="3353501" y="5661248"/>
            <a:ext cx="5594571" cy="830997"/>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passing 'const Test' as 'this' argument of 'int Test::Who()' discards qualifiers</a:t>
            </a:r>
            <a:endParaRPr lang="zh-CN" altLang="en-US" sz="16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常量静态变量</a:t>
            </a:r>
            <a:endParaRPr lang="zh-CN" altLang="en-US" dirty="0"/>
          </a:p>
        </p:txBody>
      </p:sp>
      <p:sp>
        <p:nvSpPr>
          <p:cNvPr id="3" name="内容占位符 2"/>
          <p:cNvSpPr>
            <a:spLocks noGrp="1"/>
          </p:cNvSpPr>
          <p:nvPr>
            <p:ph idx="1"/>
          </p:nvPr>
        </p:nvSpPr>
        <p:spPr>
          <a:xfrm>
            <a:off x="628650" y="1628800"/>
            <a:ext cx="8377014" cy="5112568"/>
          </a:xfrm>
        </p:spPr>
        <p:txBody>
          <a:bodyPr/>
          <a:lstStyle/>
          <a:p>
            <a:r>
              <a:rPr lang="zh-CN" altLang="en-US" dirty="0"/>
              <a:t>当然，我们可以定义既是常量也是静态的变量</a:t>
            </a:r>
            <a:endParaRPr lang="en-US" altLang="zh-CN" dirty="0"/>
          </a:p>
          <a:p>
            <a:pPr lvl="1"/>
            <a:r>
              <a:rPr lang="zh-CN" altLang="en-US" dirty="0"/>
              <a:t>作为类的常量变量</a:t>
            </a:r>
            <a:endParaRPr lang="en-US" altLang="zh-CN" dirty="0"/>
          </a:p>
          <a:p>
            <a:r>
              <a:rPr lang="zh-CN" altLang="en-US" dirty="0"/>
              <a:t>常量静态变量需要在类外进行定义</a:t>
            </a:r>
            <a:endParaRPr lang="en-US" altLang="zh-CN" dirty="0"/>
          </a:p>
          <a:p>
            <a:pPr lvl="1"/>
            <a:r>
              <a:rPr lang="zh-CN" altLang="en-US" dirty="0"/>
              <a:t>和静态变量一样</a:t>
            </a:r>
            <a:endParaRPr lang="en-US" altLang="zh-CN" dirty="0"/>
          </a:p>
          <a:p>
            <a:pPr lvl="1"/>
            <a:r>
              <a:rPr lang="zh-CN" altLang="en-US" dirty="0"/>
              <a:t>但有两个</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类型可以就地初始化</a:t>
            </a:r>
            <a:endParaRPr lang="zh-CN" altLang="en-US" dirty="0"/>
          </a:p>
          <a:p>
            <a:r>
              <a:rPr lang="zh-CN" altLang="en-US" dirty="0"/>
              <a:t>常量静态变量和静态变量一样，满足访问权限的任意函数均可访问，但都不能修改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常量静态函数</a:t>
            </a:r>
            <a:endParaRPr lang="en-US" altLang="zh-CN" dirty="0"/>
          </a:p>
          <a:p>
            <a:pPr lvl="1"/>
            <a:r>
              <a:rPr lang="zh-CN" altLang="en-US" dirty="0"/>
              <a:t>静态函数隶属于类，可以不实例化而直接通过类名访问</a:t>
            </a:r>
            <a:endParaRPr lang="en-US" altLang="zh-CN" dirty="0"/>
          </a:p>
          <a:p>
            <a:pPr lvl="1"/>
            <a:r>
              <a:rPr lang="zh-CN" altLang="en-US" dirty="0"/>
              <a:t>常量</a:t>
            </a:r>
            <a:r>
              <a:rPr lang="en-US" altLang="zh-CN" dirty="0"/>
              <a:t>/</a:t>
            </a:r>
            <a:r>
              <a:rPr lang="zh-CN" altLang="en-US" dirty="0"/>
              <a:t>非常量函数的访问权限需要通过实例化后的对象是否为常量对象来决定。</a:t>
            </a:r>
            <a:r>
              <a:rPr lang="zh-CN" altLang="en-US" dirty="0">
                <a:solidFill>
                  <a:srgbClr val="FF0000"/>
                </a:solidFill>
              </a:rPr>
              <a:t>常量修饰函数必须绑定在对象上</a:t>
            </a:r>
            <a:endParaRPr lang="en-US" altLang="zh-CN" dirty="0">
              <a:solidFill>
                <a:srgbClr val="FF0000"/>
              </a:solidFill>
            </a:endParaRPr>
          </a:p>
          <a:p>
            <a:pPr lvl="1"/>
            <a:r>
              <a:rPr lang="zh-CN" altLang="en-US" dirty="0"/>
              <a:t>因此，静态函数和常量函数互相冲突</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静态成员与常量成员</a:t>
            </a:r>
            <a:endParaRPr lang="en-US" altLang="zh-CN" dirty="0"/>
          </a:p>
          <a:p>
            <a:r>
              <a:rPr lang="en-US" altLang="zh-CN" dirty="0"/>
              <a:t>5.3 </a:t>
            </a:r>
            <a:r>
              <a:rPr lang="zh-CN" altLang="en-US" dirty="0"/>
              <a:t>常量</a:t>
            </a:r>
            <a:r>
              <a:rPr lang="en-US" altLang="zh-CN" dirty="0"/>
              <a:t>/</a:t>
            </a:r>
            <a:r>
              <a:rPr lang="zh-CN" altLang="en-US" dirty="0"/>
              <a:t>静态</a:t>
            </a:r>
            <a:r>
              <a:rPr lang="en-US" altLang="zh-CN" dirty="0"/>
              <a:t>/</a:t>
            </a:r>
            <a:r>
              <a:rPr lang="zh-CN" altLang="en-US" dirty="0"/>
              <a:t>参数对象的构造与析构时机</a:t>
            </a:r>
            <a:endParaRPr lang="zh-CN" altLang="en-US" dirty="0"/>
          </a:p>
          <a:p>
            <a:r>
              <a:rPr lang="en-US" altLang="zh-CN" dirty="0"/>
              <a:t>5.4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圆角矩形 4"/>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静态成员何时创建、何时销毁？</a:t>
            </a:r>
            <a:endParaRPr kumimoji="1" lang="en-US" altLang="zh-CN" sz="2400" b="1" dirty="0"/>
          </a:p>
          <a:p>
            <a:pPr marL="342900" indent="-342900">
              <a:buFont typeface="Arial" panose="020B0604020202020204" pitchFamily="34" charset="0"/>
              <a:buChar char="•"/>
            </a:pPr>
            <a:r>
              <a:rPr kumimoji="1" lang="zh-CN" altLang="en-US" sz="2400" b="1" dirty="0"/>
              <a:t>常量该如何定义、如何初始化？</a:t>
            </a:r>
            <a:endParaRPr kumimoji="1" lang="en-US" altLang="zh-CN" sz="2400" b="1" dirty="0"/>
          </a:p>
          <a:p>
            <a:pPr marL="342900" indent="-342900">
              <a:buFont typeface="Arial" panose="020B0604020202020204" pitchFamily="34" charset="0"/>
              <a:buChar char="•"/>
            </a:pPr>
            <a:r>
              <a:rPr kumimoji="1" lang="zh-CN" altLang="en-US" sz="2400" b="1" dirty="0"/>
              <a:t>指针如何创建、如何销毁？</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常量静态变量</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endParaRPr lang="en-US" altLang="zh-CN" sz="2400" b="1" dirty="0">
              <a:latin typeface="Consolas" panose="020B0609020204030204" pitchFamily="49" charset="0"/>
            </a:endParaRP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endParaRPr lang="en-US" altLang="zh-CN" sz="2400" b="1" dirty="0">
              <a:latin typeface="Consolas" panose="020B0609020204030204" pitchFamily="49" charset="0"/>
            </a:endParaRP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常量、静态成员总结</a:t>
            </a:r>
            <a:endParaRPr kumimoji="1" lang="zh-CN" altLang="en-US" dirty="0"/>
          </a:p>
        </p:txBody>
      </p:sp>
      <p:graphicFrame>
        <p:nvGraphicFramePr>
          <p:cNvPr id="4" name="表格 3"/>
          <p:cNvGraphicFramePr>
            <a:graphicFrameLocks noGrp="1"/>
          </p:cNvGraphicFramePr>
          <p:nvPr/>
        </p:nvGraphicFramePr>
        <p:xfrm>
          <a:off x="84664" y="1270848"/>
          <a:ext cx="8974672" cy="5110480"/>
        </p:xfrm>
        <a:graphic>
          <a:graphicData uri="http://schemas.openxmlformats.org/drawingml/2006/table">
            <a:tbl>
              <a:tblPr firstRow="1" bandRow="1">
                <a:tableStyleId>{5C22544A-7EE6-4342-B048-85BDC9FD1C3A}</a:tableStyleId>
              </a:tblPr>
              <a:tblGrid>
                <a:gridCol w="2111072"/>
                <a:gridCol w="1728192"/>
                <a:gridCol w="1584176"/>
                <a:gridCol w="1800201"/>
                <a:gridCol w="1751031"/>
              </a:tblGrid>
              <a:tr h="370840">
                <a:tc>
                  <a:txBody>
                    <a:bodyPr/>
                    <a:lstStyle/>
                    <a:p>
                      <a:pPr algn="ct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静态数据成员</a:t>
                      </a: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常量数据成员</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常量静态数据成员</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r>
                        <a:rPr lang="zh-CN" altLang="en-US" sz="1600" b="1" kern="1200" dirty="0">
                          <a:solidFill>
                            <a:schemeClr val="tx1"/>
                          </a:solidFill>
                          <a:latin typeface="华文楷体" panose="02010600040101010101" pitchFamily="2" charset="-122"/>
                          <a:ea typeface="华文楷体" panose="02010600040101010101" pitchFamily="2" charset="-122"/>
                          <a:cs typeface="+mn-cs"/>
                        </a:rPr>
                        <a:t>除</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int, </a:t>
                      </a:r>
                      <a:r>
                        <a:rPr lang="en-US" altLang="zh-CN" sz="1600" b="1" kern="1200" dirty="0" err="1">
                          <a:solidFill>
                            <a:schemeClr val="tx1"/>
                          </a:solidFill>
                          <a:latin typeface="华文楷体" panose="02010600040101010101" pitchFamily="2" charset="-122"/>
                          <a:ea typeface="华文楷体" panose="02010600040101010101" pitchFamily="2" charset="-122"/>
                          <a:cs typeface="+mn-cs"/>
                        </a:rPr>
                        <a:t>enum</a:t>
                      </a:r>
                      <a:r>
                        <a:rPr lang="zh-CN" altLang="en-US" sz="1600" b="1" kern="1200" dirty="0">
                          <a:solidFill>
                            <a:schemeClr val="tx1"/>
                          </a:solidFill>
                          <a:latin typeface="华文楷体" panose="02010600040101010101" pitchFamily="2" charset="-122"/>
                          <a:ea typeface="华文楷体" panose="02010600040101010101" pitchFamily="2" charset="-122"/>
                          <a:cs typeface="+mn-cs"/>
                        </a:rPr>
                        <a:t>外</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常量静态数据成员</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(int, </a:t>
                      </a:r>
                      <a:r>
                        <a:rPr lang="en-US" altLang="zh-CN" sz="1600" b="1" kern="1200" dirty="0" err="1">
                          <a:solidFill>
                            <a:schemeClr val="tx1"/>
                          </a:solidFill>
                          <a:latin typeface="华文楷体" panose="02010600040101010101" pitchFamily="2" charset="-122"/>
                          <a:ea typeface="华文楷体" panose="02010600040101010101" pitchFamily="2" charset="-122"/>
                          <a:cs typeface="+mn-cs"/>
                        </a:rPr>
                        <a:t>enum</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5">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初始化</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就地初始化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初始化列表初始化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构造函数体内初始化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类外初始化</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gridSpan="5">
                  <a:txBody>
                    <a:bodyPr/>
                    <a:lstStyle/>
                    <a:p>
                      <a:pPr algn="ctr"/>
                      <a:r>
                        <a:rPr lang="zh-CN" altLang="en-US" sz="1600" b="1" dirty="0">
                          <a:latin typeface="华文楷体" panose="02010600040101010101" pitchFamily="2" charset="-122"/>
                          <a:ea typeface="华文楷体" panose="02010600040101010101" pitchFamily="2" charset="-122"/>
                        </a:rPr>
                        <a:t>访问</a:t>
                      </a:r>
                      <a:endParaRPr lang="en-US" altLang="zh-CN" sz="1600" b="1"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普通成员函数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静态成员函数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3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常量成员函数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gridSpan="5">
                  <a:txBody>
                    <a:bodyPr/>
                    <a:lstStyle/>
                    <a:p>
                      <a:pPr algn="ctr"/>
                      <a:r>
                        <a:rPr lang="zh-CN" altLang="en-US" sz="1600" b="1" dirty="0">
                          <a:latin typeface="华文楷体" panose="02010600040101010101" pitchFamily="2" charset="-122"/>
                          <a:ea typeface="华文楷体" panose="02010600040101010101" pitchFamily="2" charset="-122"/>
                        </a:rPr>
                        <a:t>修改</a:t>
                      </a:r>
                      <a:endParaRPr lang="en-US" altLang="zh-CN" sz="1600" b="1"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普通成员函数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静态成员函数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3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常量成员函数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899592" y="1196752"/>
            <a:ext cx="7315200" cy="2143125"/>
          </a:xfrm>
          <a:prstGeom prst="rect">
            <a:avLst/>
          </a:prstGeom>
          <a:noFill/>
        </p:spPr>
        <p:txBody>
          <a:bodyPr vert="horz" wrap="square" rtlCol="0" anchor="ctr" anchorCtr="0">
            <a:noAutofit/>
          </a:bodyPr>
          <a:lstStyle/>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Test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类如下，下列说法正确的是</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Test{</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const int member;</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float </a:t>
            </a:r>
            <a:r>
              <a:rPr lang="en-US" altLang="zh-CN"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another_member</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public:</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Test(int mem):member(mem){</a:t>
            </a:r>
            <a:r>
              <a:rPr lang="en-US" altLang="zh-CN"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another_member</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=1.0;}</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int </a:t>
            </a:r>
            <a:r>
              <a:rPr lang="en-US" altLang="zh-CN"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MyMember</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const {return member;}</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float </a:t>
            </a:r>
            <a:r>
              <a:rPr lang="en-US" altLang="zh-CN"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MyAnotherMember</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another_member</a:t>
            </a:r>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905345" y="3650158"/>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member </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的值在不同的</a:t>
            </a:r>
            <a:r>
              <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Test</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对象中可以不同；</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p:cNvSpPr txBox="1"/>
          <p:nvPr>
            <p:custDataLst>
              <p:tags r:id="rId3"/>
            </p:custDataLst>
          </p:nvPr>
        </p:nvSpPr>
        <p:spPr>
          <a:xfrm>
            <a:off x="907504" y="4293096"/>
            <a:ext cx="7768952"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初始化数据成员</a:t>
            </a:r>
            <a:r>
              <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member</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时，可以采用类似于</a:t>
            </a:r>
            <a:r>
              <a:rPr lang="en-US" altLang="zh-CN" sz="2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another_member</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的初始化</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方式，在构造函数的函数体中赋值；</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9"/>
          <p:cNvSpPr txBox="1"/>
          <p:nvPr>
            <p:custDataLst>
              <p:tags r:id="rId4"/>
            </p:custDataLst>
          </p:nvPr>
        </p:nvSpPr>
        <p:spPr>
          <a:xfrm>
            <a:off x="905345" y="4874294"/>
            <a:ext cx="6400800"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成员函数</a:t>
            </a:r>
            <a:r>
              <a:rPr lang="en-US" altLang="zh-CN" sz="2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MyMember</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的函数体内可以增加语句，修改</a:t>
            </a:r>
            <a:r>
              <a:rPr lang="en-US" altLang="zh-CN" sz="2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another_member</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的值；</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文本框 10"/>
          <p:cNvSpPr txBox="1"/>
          <p:nvPr>
            <p:custDataLst>
              <p:tags r:id="rId5"/>
            </p:custDataLst>
          </p:nvPr>
        </p:nvSpPr>
        <p:spPr>
          <a:xfrm>
            <a:off x="907504" y="5544678"/>
            <a:ext cx="8229459" cy="642938"/>
          </a:xfrm>
          <a:prstGeom prst="rect">
            <a:avLst/>
          </a:prstGeom>
          <a:noFill/>
        </p:spPr>
        <p:txBody>
          <a:bodyPr vert="horz" wrap="none" rtlCol="0" anchor="ctr" anchorCtr="0">
            <a:noAutofit/>
          </a:bodyPr>
          <a:lstStyle/>
          <a:p>
            <a:pPr lvl="0" eaLnBrk="1" fontAlgn="auto" hangingPunct="1">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定义一个</a:t>
            </a:r>
            <a:r>
              <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Test</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类的常量对象，其可以调用</a:t>
            </a:r>
            <a:r>
              <a:rPr lang="en-US" altLang="zh-CN" sz="2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MyMember</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0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MyAnotherMember</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spcBef>
                <a:spcPts val="0"/>
              </a:spcBef>
              <a:spcAft>
                <a:spcPts val="0"/>
              </a:spcAft>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两个成员函数。</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椭圆 11"/>
          <p:cNvSpPr>
            <a:spLocks noChangeAspect="1"/>
          </p:cNvSpPr>
          <p:nvPr>
            <p:custDataLst>
              <p:tags r:id="rId6"/>
            </p:custDataLst>
          </p:nvPr>
        </p:nvSpPr>
        <p:spPr>
          <a:xfrm>
            <a:off x="443633" y="3810890"/>
            <a:ext cx="369143" cy="36914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458440" y="4312982"/>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458439" y="5029024"/>
            <a:ext cx="369144" cy="369144"/>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458438" y="5560493"/>
            <a:ext cx="369145" cy="369145"/>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525000" y="1270000"/>
            <a:ext cx="3616696" cy="2554545"/>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常量成员不能在函数体内初</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始化</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常量成员函数不能修改类的</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数据成员</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常量对象只能调用常量成员</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文本框 4"/>
          <p:cNvSpPr txBox="1"/>
          <p:nvPr>
            <p:custDataLst>
              <p:tags r:id="rId1"/>
            </p:custDataLst>
          </p:nvPr>
        </p:nvSpPr>
        <p:spPr>
          <a:xfrm>
            <a:off x="425152" y="749825"/>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下列程序的运行结果是</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#include &lt;iostream&gt;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using namespace std;</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Num {</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int a;</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public:</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Num(int b=1){a = b;}</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void print() {</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 ++a &lt;&lt; </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void print() const {</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&lt;&lt; a &lt;&lt; </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int main(){</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Num x;</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const Num y(3);</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x.print</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y.print</a:t>
            </a: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return 0;</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eaLnBrk="1" fontAlgn="auto" hangingPunct="1">
              <a:lnSpc>
                <a:spcPct val="150000"/>
              </a:lnSpc>
              <a:spcBef>
                <a:spcPts val="0"/>
              </a:spcBef>
              <a:spcAft>
                <a:spcPts val="0"/>
              </a:spcAft>
              <a:defRPr/>
            </a:pPr>
            <a:r>
              <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custDataLst>
              <p:tags r:id="rId2"/>
            </p:custDataLst>
          </p:nvPr>
        </p:nvSpPr>
        <p:spPr>
          <a:xfrm>
            <a:off x="6510511" y="2514302"/>
            <a:ext cx="1589881"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6510511" y="4370238"/>
            <a:ext cx="653777"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4"/>
            </p:custDataLst>
          </p:nvPr>
        </p:nvSpPr>
        <p:spPr>
          <a:xfrm>
            <a:off x="8336437" y="2514302"/>
            <a:ext cx="567503"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5"/>
            </p:custDataLst>
          </p:nvPr>
        </p:nvSpPr>
        <p:spPr>
          <a:xfrm>
            <a:off x="8345525" y="4359802"/>
            <a:ext cx="845563"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6"/>
            </p:custDataLst>
          </p:nvPr>
        </p:nvSpPr>
        <p:spPr>
          <a:xfrm>
            <a:off x="5796136"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5796136" y="424249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8"/>
            </p:custDataLst>
          </p:nvPr>
        </p:nvSpPr>
        <p:spPr>
          <a:xfrm>
            <a:off x="7674099" y="243457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9"/>
            </p:custDataLst>
          </p:nvPr>
        </p:nvSpPr>
        <p:spPr>
          <a:xfrm>
            <a:off x="7674099" y="4242494"/>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6" name="文本框 25"/>
          <p:cNvSpPr txBox="1"/>
          <p:nvPr>
            <p:custDataLst>
              <p:tags r:id="rId12"/>
            </p:custDataLst>
          </p:nvPr>
        </p:nvSpPr>
        <p:spPr>
          <a:xfrm>
            <a:off x="9613900" y="6219815"/>
            <a:ext cx="309880" cy="275590"/>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26"/>
          <p:cNvSpPr txBox="1"/>
          <p:nvPr>
            <p:custDataLst>
              <p:tags r:id="rId13"/>
            </p:custDataLst>
          </p:nvPr>
        </p:nvSpPr>
        <p:spPr>
          <a:xfrm>
            <a:off x="9525000" y="1270000"/>
            <a:ext cx="3775393" cy="2554545"/>
          </a:xfrm>
          <a:prstGeom prst="rect">
            <a:avLst/>
          </a:prstGeom>
          <a:noFill/>
        </p:spPr>
        <p:txBody>
          <a:bodyPr vert="horz" wrap="none" rtlCol="0" anchor="t" anchorCtr="0">
            <a:spAutoFit/>
          </a:bodyPr>
          <a:lstStyle/>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常量成员函数和非常量成员函数</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构成重载，因为传入的参数中</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this</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指针的类型不同。常量成员</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函数的传入指针类型是</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const </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Num*</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，而非常量成员函数的</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传入指针类型是</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Num*</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，所以非</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常量对象会优先匹配非常量成员</a:t>
            </a:r>
            <a:endPar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5" name="组合 24"/>
          <p:cNvGrpSpPr/>
          <p:nvPr>
            <p:custDataLst>
              <p:tags r:id="rId14"/>
            </p:custDataLst>
          </p:nvPr>
        </p:nvGrpSpPr>
        <p:grpSpPr>
          <a:xfrm>
            <a:off x="9537700" y="0"/>
            <a:ext cx="3815080" cy="647700"/>
            <a:chOff x="9537700" y="0"/>
            <a:chExt cx="3815080" cy="647700"/>
          </a:xfrm>
        </p:grpSpPr>
        <p:sp>
          <p:nvSpPr>
            <p:cNvPr id="22"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21"/>
            </p:custDataLst>
          </p:nvPr>
        </p:nvGrpSpPr>
        <p:grpSpPr>
          <a:xfrm>
            <a:off x="0" y="0"/>
            <a:ext cx="9144000" cy="635000"/>
            <a:chOff x="0" y="0"/>
            <a:chExt cx="9144000" cy="635000"/>
          </a:xfrm>
        </p:grpSpPr>
        <p:sp>
          <p:nvSpPr>
            <p:cNvPr id="15"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常量对象的构造与析构</a:t>
            </a:r>
            <a:endParaRPr lang="zh-CN" altLang="en-US" dirty="0"/>
          </a:p>
        </p:txBody>
      </p:sp>
      <p:sp>
        <p:nvSpPr>
          <p:cNvPr id="3" name="内容占位符 2"/>
          <p:cNvSpPr>
            <a:spLocks noGrp="1"/>
          </p:cNvSpPr>
          <p:nvPr>
            <p:ph idx="1"/>
          </p:nvPr>
        </p:nvSpPr>
        <p:spPr/>
        <p:txBody>
          <a:bodyPr/>
          <a:lstStyle/>
          <a:p>
            <a:r>
              <a:rPr lang="zh-CN" altLang="en-US" dirty="0"/>
              <a:t>常量全局</a:t>
            </a:r>
            <a:r>
              <a:rPr lang="en-US" altLang="zh-CN" dirty="0"/>
              <a:t>/</a:t>
            </a:r>
            <a:r>
              <a:rPr lang="zh-CN" altLang="en-US" dirty="0"/>
              <a:t>局部对象的构造与析构时机和普通全局</a:t>
            </a:r>
            <a:r>
              <a:rPr lang="en-US" altLang="zh-CN" dirty="0"/>
              <a:t>/</a:t>
            </a:r>
            <a:r>
              <a:rPr lang="zh-CN" altLang="en-US" dirty="0"/>
              <a:t>局部对象相同</a:t>
            </a:r>
            <a:endParaRPr lang="en-US" altLang="zh-CN" b="0" dirty="0"/>
          </a:p>
          <a:p>
            <a:pPr lvl="1"/>
            <a:r>
              <a:rPr lang="zh-CN" altLang="en-US" dirty="0"/>
              <a:t>常量全局对象：在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常量局部对象：在程序执行到该局部对象的代码时被初始化。在局部对象生命周期结束、即所在作用域结束后被析构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静态对象的构造与析构</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静态全局对象的构造与析构时机和普通全局对象相同</a:t>
            </a:r>
            <a:endParaRPr lang="en-US" altLang="zh-CN" dirty="0"/>
          </a:p>
          <a:p>
            <a:r>
              <a:rPr lang="zh-CN" altLang="en-US" dirty="0"/>
              <a:t>函数中静态对象：在函数内部定义的静态局部对象</a:t>
            </a:r>
            <a:endParaRPr lang="en-US" altLang="zh-CN" dirty="0"/>
          </a:p>
          <a:p>
            <a:pPr lvl="1"/>
            <a:r>
              <a:rPr lang="zh-CN" altLang="en-US" dirty="0"/>
              <a:t>在程序执行到该静态局部对象的代码时被初始化。</a:t>
            </a:r>
            <a:endParaRPr lang="en-US" altLang="zh-CN" dirty="0"/>
          </a:p>
          <a:p>
            <a:pPr lvl="1"/>
            <a:r>
              <a:rPr lang="zh-CN" altLang="en-US" dirty="0"/>
              <a:t>离开作用域</a:t>
            </a:r>
            <a:r>
              <a:rPr lang="zh-CN" altLang="en-US" dirty="0">
                <a:solidFill>
                  <a:srgbClr val="FF0000"/>
                </a:solidFill>
              </a:rPr>
              <a:t>不析构</a:t>
            </a:r>
            <a:r>
              <a:rPr lang="zh-CN" altLang="en-US" dirty="0"/>
              <a:t>。</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endParaRPr lang="en-US" altLang="zh-CN" sz="2000" dirty="0">
              <a:latin typeface="Consolas" panose="020B0609020204030204" pitchFamily="49" charset="0"/>
            </a:endParaRP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endParaRPr lang="en-US" altLang="zh-CN" sz="2000" dirty="0">
              <a:latin typeface="Consolas" panose="020B0609020204030204" pitchFamily="49" charset="0"/>
            </a:endParaRP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endParaRPr lang="en-US" altLang="zh-CN" sz="2000" dirty="0">
              <a:latin typeface="Consolas" panose="020B0609020204030204" pitchFamily="49" charset="0"/>
            </a:endParaRPr>
          </a:p>
          <a:p>
            <a:r>
              <a:rPr lang="en-US" altLang="zh-CN" sz="2000" dirty="0">
                <a:latin typeface="Consolas" panose="020B0609020204030204" pitchFamily="49" charset="0"/>
              </a:rPr>
              <a:t>}</a:t>
            </a:r>
            <a:endParaRPr lang="en-US" altLang="zh-CN" sz="2000" dirty="0">
              <a:latin typeface="Consolas" panose="020B060902020403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静态对象的构造与析构</a:t>
            </a:r>
            <a:endParaRPr lang="zh-CN" altLang="en-US" dirty="0"/>
          </a:p>
        </p:txBody>
      </p:sp>
      <p:sp>
        <p:nvSpPr>
          <p:cNvPr id="3" name="内容占位符 2"/>
          <p:cNvSpPr>
            <a:spLocks noGrp="1"/>
          </p:cNvSpPr>
          <p:nvPr>
            <p:ph idx="1"/>
          </p:nvPr>
        </p:nvSpPr>
        <p:spPr/>
        <p:txBody>
          <a:bodyPr/>
          <a:lstStyle/>
          <a:p>
            <a:r>
              <a:rPr lang="zh-CN" altLang="en-US" dirty="0"/>
              <a:t>类静态对象：类</a:t>
            </a:r>
            <a:r>
              <a:rPr lang="en-US" altLang="zh-CN" dirty="0"/>
              <a:t>A</a:t>
            </a:r>
            <a:r>
              <a:rPr lang="zh-CN" altLang="en-US" dirty="0"/>
              <a:t>的对象</a:t>
            </a:r>
            <a:r>
              <a:rPr lang="en-US" altLang="zh-CN" dirty="0"/>
              <a:t>a</a:t>
            </a:r>
            <a:r>
              <a:rPr lang="zh-CN" altLang="en-US" dirty="0"/>
              <a:t>作为类</a:t>
            </a:r>
            <a:r>
              <a:rPr lang="en-US" altLang="zh-CN" dirty="0"/>
              <a:t>B</a:t>
            </a:r>
            <a:r>
              <a:rPr lang="zh-CN" altLang="en-US" dirty="0"/>
              <a:t>的静态变量</a:t>
            </a:r>
            <a:endParaRPr lang="en-US" altLang="zh-CN" dirty="0"/>
          </a:p>
          <a:p>
            <a:pPr lvl="1"/>
            <a:r>
              <a:rPr lang="en-US" altLang="zh-CN" dirty="0"/>
              <a:t>a</a:t>
            </a:r>
            <a:r>
              <a:rPr lang="zh-CN" altLang="en-US" dirty="0"/>
              <a:t>的构造与析构表现和全局对象类似，即在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和</a:t>
            </a:r>
            <a:r>
              <a:rPr lang="en-US" altLang="zh-CN" dirty="0"/>
              <a:t>B</a:t>
            </a:r>
            <a:r>
              <a:rPr lang="zh-CN" altLang="en-US" dirty="0"/>
              <a:t>是否实例化</a:t>
            </a:r>
            <a:r>
              <a:rPr lang="zh-CN" altLang="en-US" dirty="0">
                <a:solidFill>
                  <a:srgbClr val="FF0000"/>
                </a:solidFill>
              </a:rPr>
              <a:t>无关</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endParaRPr lang="en-US" altLang="zh-CN" sz="2400" b="1" dirty="0">
              <a:latin typeface="Consolas" panose="020B0609020204030204" pitchFamily="49" charset="0"/>
            </a:endParaRP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endParaRPr lang="en-US" altLang="zh-CN" sz="2400" b="1" dirty="0">
              <a:latin typeface="Consolas" panose="020B0609020204030204" pitchFamily="49" charset="0"/>
            </a:endParaRP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endParaRPr lang="en-US" altLang="zh-CN" sz="2400" b="1" dirty="0">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endParaRPr lang="en-US" altLang="zh-CN" sz="1500" dirty="0">
              <a:solidFill>
                <a:srgbClr val="00B050"/>
              </a:solidFill>
              <a:latin typeface="Consolas" panose="020B0609020204030204" pitchFamily="49" charset="0"/>
            </a:endParaRP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endParaRPr lang="en-US" altLang="zh-CN" sz="1500" dirty="0">
              <a:latin typeface="Consolas" panose="020B0609020204030204" pitchFamily="49" charset="0"/>
            </a:endParaRP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 {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endParaRPr lang="en-US" altLang="zh-CN" sz="1500" dirty="0">
              <a:latin typeface="Consolas" panose="020B0609020204030204" pitchFamily="49" charset="0"/>
            </a:endParaRPr>
          </a:p>
          <a:p>
            <a:r>
              <a:rPr lang="en-US" altLang="zh-CN" sz="1500" dirty="0">
                <a:latin typeface="Consolas" panose="020B0609020204030204" pitchFamily="49" charset="0"/>
              </a:rPr>
              <a:t>	~B() { }</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endParaRPr lang="pt-BR"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endParaRPr lang="pt-BR" altLang="zh-CN" sz="1500" dirty="0">
              <a:latin typeface="Consolas" panose="020B0609020204030204" pitchFamily="49" charset="0"/>
            </a:endParaRP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静态对象的构造与析构实例</a:t>
            </a:r>
            <a:endParaRPr kumimoji="1" lang="zh-CN" altLang="en-US" dirty="0">
              <a:solidFill>
                <a:srgbClr val="0066CC"/>
              </a:solidFill>
            </a:endParaRPr>
          </a:p>
        </p:txBody>
      </p:sp>
      <p:sp>
        <p:nvSpPr>
          <p:cNvPr id="7" name="文本框 6"/>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endParaRPr lang="nn-NO" altLang="zh-CN" sz="1500" dirty="0">
              <a:latin typeface="Consolas" panose="020B0609020204030204" pitchFamily="49" charset="0"/>
            </a:endParaRPr>
          </a:p>
          <a:p>
            <a:r>
              <a:rPr lang="en-US" altLang="zh-CN" sz="1500" dirty="0">
                <a:latin typeface="Consolas" panose="020B0609020204030204" pitchFamily="49" charset="0"/>
              </a:rPr>
              <a:t>		fun();</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运行结果：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B::a1 A constructing</a:t>
            </a:r>
            <a:endParaRPr lang="en-US" altLang="zh-CN" sz="1600" b="1" dirty="0">
              <a:solidFill>
                <a:srgbClr val="008000"/>
              </a:solidFill>
            </a:endParaRPr>
          </a:p>
          <a:p>
            <a:r>
              <a:rPr lang="en-US" altLang="zh-CN" sz="1600" b="1" dirty="0">
                <a:solidFill>
                  <a:srgbClr val="008000"/>
                </a:solidFill>
              </a:rPr>
              <a:t>main starts</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A constructing</a:t>
            </a:r>
            <a:endParaRPr lang="en-US" altLang="zh-CN" sz="1600" b="1" dirty="0">
              <a:solidFill>
                <a:srgbClr val="008000"/>
              </a:solidFill>
            </a:endParaRPr>
          </a:p>
          <a:p>
            <a:r>
              <a:rPr lang="en-US" altLang="zh-CN" sz="1600" b="1" dirty="0">
                <a:solidFill>
                  <a:srgbClr val="008000"/>
                </a:solidFill>
              </a:rPr>
              <a:t>main ends</a:t>
            </a:r>
            <a:endParaRPr lang="en-US" altLang="zh-CN" sz="1600" b="1" dirty="0">
              <a:solidFill>
                <a:srgbClr val="008000"/>
              </a:solidFill>
            </a:endParaRPr>
          </a:p>
          <a:p>
            <a:r>
              <a:rPr lang="en-US" altLang="zh-CN" sz="1600" b="1" dirty="0">
                <a:solidFill>
                  <a:srgbClr val="008000"/>
                </a:solidFill>
              </a:rPr>
              <a:t>static A destructing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endParaRPr lang="en-US" altLang="zh-CN" sz="1600" b="1" dirty="0">
              <a:solidFill>
                <a:srgbClr val="008000"/>
              </a:solidFill>
            </a:endParaRPr>
          </a:p>
          <a:p>
            <a:r>
              <a:rPr lang="en-US" altLang="zh-CN" sz="1600" b="1" dirty="0">
                <a:solidFill>
                  <a:srgbClr val="008000"/>
                </a:solidFill>
              </a:rPr>
              <a:t>static B::a1 A destructing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endParaRPr lang="en-US" altLang="zh-CN" b="1" dirty="0">
              <a:solidFill>
                <a:srgbClr val="0066CC"/>
              </a:solidFill>
              <a:latin typeface="Consolas" panose="020B0609020204030204" pitchFamily="49" charset="0"/>
            </a:endParaRP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endParaRPr lang="en-US" altLang="zh-CN" dirty="0">
              <a:latin typeface="Consolas" panose="020B0609020204030204" pitchFamily="49" charset="0"/>
            </a:endParaRP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endParaRPr lang="en-US" altLang="zh-CN" dirty="0">
              <a:latin typeface="Consolas" panose="020B0609020204030204" pitchFamily="49" charset="0"/>
            </a:endParaRP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fun(a);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endParaRPr lang="en-US" altLang="zh-CN" dirty="0">
              <a:latin typeface="Consolas" panose="020B0609020204030204" pitchFamily="49" charset="0"/>
            </a:endParaRP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参数对象的构造</a:t>
            </a:r>
            <a:br>
              <a:rPr kumimoji="1" lang="en-US" altLang="zh-CN" dirty="0">
                <a:solidFill>
                  <a:srgbClr val="0066CC"/>
                </a:solidFill>
              </a:rPr>
            </a:br>
            <a:r>
              <a:rPr kumimoji="1" lang="zh-CN" altLang="en-US" dirty="0">
                <a:solidFill>
                  <a:srgbClr val="0066CC"/>
                </a:solidFill>
              </a:rPr>
              <a:t>与析构实例</a:t>
            </a:r>
            <a:endParaRPr kumimoji="1" lang="zh-CN" altLang="en-US" dirty="0">
              <a:solidFill>
                <a:srgbClr val="0066CC"/>
              </a:solidFill>
            </a:endParaRPr>
          </a:p>
        </p:txBody>
      </p:sp>
      <p:sp>
        <p:nvSpPr>
          <p:cNvPr id="9" name="文本框 8"/>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endParaRPr lang="en-US" altLang="zh-CN" sz="2000" b="1" dirty="0">
              <a:solidFill>
                <a:srgbClr val="008000"/>
              </a:solidFill>
            </a:endParaRP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endParaRPr lang="en-US" altLang="zh-CN" sz="2000" b="1" dirty="0">
              <a:solidFill>
                <a:srgbClr val="008000"/>
              </a:solidFill>
            </a:endParaRPr>
          </a:p>
        </p:txBody>
      </p:sp>
      <p:sp>
        <p:nvSpPr>
          <p:cNvPr id="2" name="文本框 1"/>
          <p:cNvSpPr txBox="1"/>
          <p:nvPr/>
        </p:nvSpPr>
        <p:spPr>
          <a:xfrm>
            <a:off x="6660232" y="5063698"/>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r>
              <a:rPr lang="en-US" altLang="zh-CN" sz="2800" b="1" dirty="0"/>
              <a:t>?</a:t>
            </a:r>
            <a:endParaRPr lang="en-US" altLang="zh-CN"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a:t>友元</a:t>
            </a:r>
            <a:endParaRPr kumimoji="1" lang="zh-CN" altLang="en-US"/>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友元的声明只能在</a:t>
            </a:r>
            <a:r>
              <a:rPr kumimoji="1" lang="zh-CN" altLang="en-US" dirty="0">
                <a:solidFill>
                  <a:srgbClr val="FF0000"/>
                </a:solidFill>
              </a:rPr>
              <a:t>类内</a:t>
            </a:r>
            <a:r>
              <a:rPr kumimoji="1" lang="zh-CN" altLang="en-US" dirty="0"/>
              <a:t>进行。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endParaRPr lang="zh-CN" altLang="en-US" dirty="0">
              <a:latin typeface="Consolas" panose="020B0609020204030204" pitchFamily="49" charset="0"/>
            </a:endParaRP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默认私有成员</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endParaRPr lang="en-US" altLang="zh-CN" dirty="0">
              <a:latin typeface="Consolas" panose="020B0609020204030204" pitchFamily="49" charset="0"/>
            </a:endParaRP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函数</a:t>
            </a:r>
            <a:r>
              <a:rPr kumimoji="1" lang="en-US" altLang="zh-CN" b="1" dirty="0">
                <a:solidFill>
                  <a:srgbClr val="FF0000"/>
                </a:solidFill>
              </a:rPr>
              <a:t>foo</a:t>
            </a:r>
            <a:r>
              <a:rPr kumimoji="1" lang="zh-CN" altLang="en-US" b="1" dirty="0">
                <a:solidFill>
                  <a:srgbClr val="FF0000"/>
                </a:solidFill>
              </a:rPr>
              <a:t> 是 类</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内可以访问</a:t>
            </a:r>
            <a:r>
              <a:rPr kumimoji="1" lang="en-US" altLang="zh-CN" b="1" dirty="0">
                <a:solidFill>
                  <a:srgbClr val="FF0000"/>
                </a:solidFill>
              </a:rPr>
              <a:t>A</a:t>
            </a:r>
            <a:r>
              <a:rPr kumimoji="1" lang="zh-CN" altLang="en-US" b="1" dirty="0">
                <a:solidFill>
                  <a:srgbClr val="FF0000"/>
                </a:solidFill>
              </a:rPr>
              <a:t>的私有成员</a:t>
            </a:r>
            <a:endParaRPr kumimoji="1" lang="en-US" altLang="zh-CN" b="1" dirty="0">
              <a:solidFill>
                <a:srgbClr val="FF0000"/>
              </a:solidFill>
            </a:endParaRPr>
          </a:p>
          <a:p>
            <a:pPr marL="0" indent="0">
              <a:buNone/>
            </a:pPr>
            <a:r>
              <a:rPr kumimoji="1" lang="zh-CN" altLang="en-US" b="1" dirty="0">
                <a:solidFill>
                  <a:srgbClr val="FF0000"/>
                </a:solidFill>
              </a:rPr>
              <a:t>和保护成员</a:t>
            </a:r>
            <a:endParaRPr kumimoji="1" lang="zh-CN" altLang="en-US"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endParaRPr lang="en-US" altLang="zh-CN" b="0" dirty="0"/>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endParaRPr lang="en-US" altLang="zh-CN" sz="1600" dirty="0">
              <a:solidFill>
                <a:srgbClr val="00B05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endParaRPr lang="en-US" altLang="zh-CN" sz="1600" dirty="0">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public:</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注意这是一个指针</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注意这里，释放之前申请的内存</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在程序结束时会出错</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endParaRPr lang="en-US" altLang="zh-CN" b="0" dirty="0"/>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析构两次，两个对象的指针是同一个内存地址，但是被删除两次</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尽量使用对象引用作为参数，这样做还可以减少时间开销</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endParaRPr lang="en-US" altLang="zh-CN" sz="1600" dirty="0">
              <a:solidFill>
                <a:srgbClr val="00B05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endParaRPr lang="en-US" altLang="zh-CN" sz="1600" dirty="0">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public:</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int *data;</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注意这里，释放之前申请的内存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这种情况下，程序不会出现问题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return 0;</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endParaRPr kumimoji="1" lang="en-US" altLang="zh-CN" dirty="0"/>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endParaRPr kumimoji="1" lang="en-US" altLang="zh-CN" dirty="0"/>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4" name="矩形 3"/>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84031" y="3059810"/>
            <a:ext cx="1362492" cy="2529430"/>
            <a:chOff x="3957918" y="441380"/>
            <a:chExt cx="1210236" cy="1936377"/>
          </a:xfrm>
        </p:grpSpPr>
        <p:sp>
          <p:nvSpPr>
            <p:cNvPr id="14" name="矩形 13"/>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1" name="矩形 20"/>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endParaRPr lang="zh-CN" altLang="en-US" sz="20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84031" y="3059810"/>
            <a:ext cx="1362492" cy="2529430"/>
            <a:chOff x="3957918" y="441380"/>
            <a:chExt cx="1210236" cy="1936377"/>
          </a:xfrm>
        </p:grpSpPr>
        <p:sp>
          <p:nvSpPr>
            <p:cNvPr id="14" name="矩形 13"/>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p:cNvCxnSpPr>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2" name="矩形 21"/>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90" lvl="2"/>
            <a:r>
              <a:rPr kumimoji="1" lang="zh-CN" altLang="en-US" b="1" dirty="0"/>
              <a:t>注意</a:t>
            </a:r>
            <a:r>
              <a:rPr kumimoji="1" lang="zh-CN" altLang="en-US" dirty="0"/>
              <a:t>：该实例的实现细节和编译器实现有关，并不通用于所有编译器</a:t>
            </a:r>
            <a:endParaRPr kumimoji="1" lang="zh-CN" altLang="en-US" dirty="0"/>
          </a:p>
        </p:txBody>
      </p:sp>
      <p:sp>
        <p:nvSpPr>
          <p:cNvPr id="5" name="矩形 4"/>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84031" y="3059810"/>
            <a:ext cx="1362492" cy="2529430"/>
            <a:chOff x="3957918" y="441380"/>
            <a:chExt cx="1210236" cy="1936377"/>
          </a:xfrm>
        </p:grpSpPr>
        <p:sp>
          <p:nvSpPr>
            <p:cNvPr id="13" name="矩形 12"/>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p:cNvCxnSpPr>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23528" y="2924048"/>
            <a:ext cx="3456384"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84031" y="3059810"/>
            <a:ext cx="1362492" cy="2529430"/>
            <a:chOff x="3957918" y="441380"/>
            <a:chExt cx="1210236" cy="1936377"/>
          </a:xfrm>
        </p:grpSpPr>
        <p:sp>
          <p:nvSpPr>
            <p:cNvPr id="13" name="矩形 12"/>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p:cNvCxnSpPr>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90" lvl="2"/>
            <a:r>
              <a:rPr kumimoji="1" lang="zh-CN" altLang="en-US" b="1" dirty="0"/>
              <a:t>注意</a:t>
            </a:r>
            <a:r>
              <a:rPr kumimoji="1" lang="zh-CN" altLang="en-US" dirty="0"/>
              <a:t>：该实例的实现细节和编译器实现有关，并不通用于所有编译器</a:t>
            </a:r>
            <a:endParaRPr kumimoji="1" lang="zh-CN" altLang="en-US" dirty="0"/>
          </a:p>
        </p:txBody>
      </p:sp>
      <p:sp>
        <p:nvSpPr>
          <p:cNvPr id="21" name="矩形 20"/>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endParaRPr kumimoji="1" lang="zh-CN" altLang="en-US" dirty="0"/>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有时需要允许某些函数访问对象的</a:t>
            </a:r>
            <a:r>
              <a:rPr kumimoji="1" lang="zh-CN" altLang="en-US" sz="2400" dirty="0">
                <a:solidFill>
                  <a:srgbClr val="FF0000"/>
                </a:solidFill>
              </a:rPr>
              <a:t>私有成员</a:t>
            </a:r>
            <a:r>
              <a:rPr kumimoji="1" lang="zh-CN" altLang="en-US" sz="2400" dirty="0"/>
              <a:t>，可以通过声明该函数为类的“友元”来实现</a:t>
            </a:r>
            <a:endParaRPr kumimoji="1" lang="zh-CN" altLang="en-US" sz="2400" dirty="0"/>
          </a:p>
        </p:txBody>
      </p:sp>
      <p:sp>
        <p:nvSpPr>
          <p:cNvPr id="4" name="矩形 3"/>
          <p:cNvSpPr/>
          <p:nvPr/>
        </p:nvSpPr>
        <p:spPr>
          <a:xfrm>
            <a:off x="724744" y="1838429"/>
            <a:ext cx="8280920" cy="5016758"/>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endParaRPr lang="en-US" altLang="zh-CN" sz="1600" dirty="0">
              <a:latin typeface="Consolas" panose="020B0609020204030204" pitchFamily="49" charset="0"/>
            </a:endParaRPr>
          </a:p>
          <a:p>
            <a:r>
              <a:rPr lang="en-US" altLang="zh-CN" sz="1600" dirty="0">
                <a:latin typeface="Consolas" panose="020B0609020204030204" pitchFamily="49" charset="0"/>
              </a:rPr>
              <a:t>using namespace std;</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endParaRPr lang="en-US" altLang="zh-CN" sz="1600" dirty="0">
              <a:latin typeface="Consolas" panose="020B0609020204030204" pitchFamily="49" charset="0"/>
            </a:endParaRP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out &lt;&lt; src.id;</a:t>
            </a:r>
            <a:endParaRPr lang="en-US" altLang="zh-CN" sz="1600" dirty="0">
              <a:latin typeface="Consolas" panose="020B0609020204030204" pitchFamily="49" charset="0"/>
            </a:endParaRPr>
          </a:p>
          <a:p>
            <a:r>
              <a:rPr lang="en-US" altLang="zh-CN" sz="1600" dirty="0">
                <a:latin typeface="Consolas" panose="020B0609020204030204" pitchFamily="49" charset="0"/>
              </a:rPr>
              <a:t>	return out;</a:t>
            </a:r>
            <a:endParaRPr lang="en-US" altLang="zh-CN" sz="1600" dirty="0">
              <a:latin typeface="Consolas" panose="020B0609020204030204" pitchFamily="49" charset="0"/>
            </a:endParaRP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以上类中声明了</a:t>
            </a:r>
            <a:r>
              <a:rPr lang="en-US" altLang="zh-CN" sz="1600" dirty="0">
                <a:solidFill>
                  <a:srgbClr val="008000"/>
                </a:solidFill>
                <a:latin typeface="Menlo-Regular" charset="0"/>
              </a:rPr>
              <a:t>Test</a:t>
            </a:r>
            <a:r>
              <a:rPr lang="zh-CN" altLang="en-US" sz="1600" dirty="0">
                <a:solidFill>
                  <a:srgbClr val="008000"/>
                </a:solidFill>
                <a:latin typeface="Menlo-Regular" charset="0"/>
              </a:rPr>
              <a:t>类的两个友元函数 </a:t>
            </a:r>
            <a:r>
              <a:rPr lang="en-US" altLang="zh-CN" sz="1600" dirty="0">
                <a:solidFill>
                  <a:srgbClr val="008000"/>
                </a:solidFill>
                <a:latin typeface="Menlo-Regular" charset="0"/>
              </a:rPr>
              <a:t>——</a:t>
            </a:r>
            <a:r>
              <a:rPr lang="zh-CN" altLang="en-US" sz="1600" dirty="0">
                <a:solidFill>
                  <a:srgbClr val="008000"/>
                </a:solidFill>
                <a:latin typeface="Menlo-Regular" charset="0"/>
              </a:rPr>
              <a:t> 全局流运算符重载函数，</a:t>
            </a:r>
            <a:endParaRPr lang="zh-CN" altLang="en-US" sz="1600" dirty="0">
              <a:solidFill>
                <a:srgbClr val="008000"/>
              </a:solidFill>
              <a:latin typeface="Menlo-Regular" charset="0"/>
            </a:endParaRPr>
          </a:p>
          <a:p>
            <a:r>
              <a:rPr lang="en-US" altLang="zh-CN" sz="1600" dirty="0">
                <a:solidFill>
                  <a:srgbClr val="008000"/>
                </a:solidFill>
                <a:latin typeface="Menlo-Regular" charset="0"/>
              </a:rPr>
              <a:t>	//</a:t>
            </a:r>
            <a:r>
              <a:rPr lang="zh-CN" altLang="en-US" sz="1600" dirty="0">
                <a:solidFill>
                  <a:srgbClr val="008000"/>
                </a:solidFill>
                <a:latin typeface="Menlo-Regular" charset="0"/>
              </a:rPr>
              <a:t> 使这两个函数在实现时可以访问对象的私有成员（如</a:t>
            </a:r>
            <a:r>
              <a:rPr lang="en-US" altLang="zh-CN" sz="1600" dirty="0">
                <a:solidFill>
                  <a:srgbClr val="008000"/>
                </a:solidFill>
                <a:latin typeface="Menlo-Regular" charset="0"/>
              </a:rPr>
              <a:t>int</a:t>
            </a:r>
            <a:r>
              <a:rPr lang="zh-CN" altLang="en-US" sz="1600" dirty="0">
                <a:solidFill>
                  <a:srgbClr val="008000"/>
                </a:solidFill>
                <a:latin typeface="Menlo-Regular" charset="0"/>
              </a:rPr>
              <a:t> </a:t>
            </a:r>
            <a:r>
              <a:rPr lang="en-US" altLang="zh-CN" sz="1600" dirty="0">
                <a:solidFill>
                  <a:srgbClr val="008000"/>
                </a:solidFill>
                <a:latin typeface="Menlo-Regular" charset="0"/>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endParaRPr lang="en-US" altLang="zh-CN" sz="1600" dirty="0">
              <a:latin typeface="Menlo-Regular"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圆角矩形 5"/>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endParaRPr kumimoji="1" lang="en-US" altLang="zh-CN" sz="1600" dirty="0">
              <a:solidFill>
                <a:schemeClr val="tx1"/>
              </a:solidFill>
            </a:endParaRP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endParaRPr kumimoji="1" lang="en-US" altLang="zh-CN" sz="1600" dirty="0">
              <a:solidFill>
                <a:schemeClr val="tx1"/>
              </a:solidFill>
            </a:endParaRP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endParaRPr kumimoji="1" lang="en-US" altLang="zh-CN" sz="1600" dirty="0">
              <a:solidFill>
                <a:schemeClr val="tx1"/>
              </a:solidFill>
            </a:endParaRP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endParaRPr kumimoji="1" lang="en-US" altLang="zh-CN" sz="1600" dirty="0">
              <a:solidFill>
                <a:schemeClr val="tx1"/>
              </a:solidFill>
            </a:endParaRPr>
          </a:p>
          <a:p>
            <a:r>
              <a:rPr kumimoji="1" lang="en-US" altLang="zh-CN" sz="1600" dirty="0">
                <a:solidFill>
                  <a:schemeClr val="tx1"/>
                </a:solidFill>
              </a:rPr>
              <a:t>}</a:t>
            </a:r>
            <a:endParaRPr kumimoji="1" lang="zh-CN" altLang="en-US" sz="16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endParaRPr kumimoji="1" lang="en-US" altLang="zh-CN" dirty="0"/>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new&amp;&amp;delete</a:t>
            </a:r>
            <a:endParaRPr kumimoji="1" lang="en-US" altLang="zh-CN" dirty="0"/>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a:t>
            </a:r>
            <a:r>
              <a:rPr kumimoji="1" lang="zh-CN" altLang="en-US" dirty="0">
                <a:solidFill>
                  <a:schemeClr val="accent4"/>
                </a:solidFill>
              </a:rPr>
              <a:t>造成内存泄漏</a:t>
            </a:r>
            <a:r>
              <a:rPr kumimoji="1" lang="zh-CN" altLang="en-US" dirty="0"/>
              <a:t>。</a:t>
            </a:r>
            <a:endParaRPr kumimoji="1" lang="en-US" altLang="zh-CN" dirty="0"/>
          </a:p>
          <a:p>
            <a:pPr lvl="2"/>
            <a:r>
              <a:rPr lang="zh-CN" altLang="en-US" dirty="0"/>
              <a:t>直接释放</a:t>
            </a:r>
            <a:r>
              <a:rPr lang="en-US" altLang="zh-CN" dirty="0" err="1"/>
              <a:t>pA</a:t>
            </a:r>
            <a:r>
              <a:rPr lang="zh-CN" altLang="en-US" dirty="0"/>
              <a:t>指向的内存空间，这个会造成严重的</a:t>
            </a:r>
            <a:r>
              <a:rPr lang="zh-CN" altLang="en-US" dirty="0">
                <a:solidFill>
                  <a:srgbClr val="FF0000"/>
                </a:solidFill>
              </a:rPr>
              <a:t>段错误</a:t>
            </a:r>
            <a:r>
              <a:rPr lang="zh-CN" altLang="en-US" dirty="0"/>
              <a:t>，程序必然会崩溃。因为分配空间的起始地址是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的释放地址自动转换为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：该页的解释说明同样和编译器具体实现相关</a:t>
            </a:r>
            <a:endParaRPr kumimoji="1" lang="en-US" altLang="zh-CN" dirty="0"/>
          </a:p>
        </p:txBody>
      </p:sp>
      <p:sp>
        <p:nvSpPr>
          <p:cNvPr id="6" name="矩形 5"/>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grpSp>
        <p:nvGrpSpPr>
          <p:cNvPr id="5" name="组合 4"/>
          <p:cNvGrpSpPr/>
          <p:nvPr/>
        </p:nvGrpSpPr>
        <p:grpSpPr>
          <a:xfrm>
            <a:off x="1475656" y="3033074"/>
            <a:ext cx="1362492" cy="2529430"/>
            <a:chOff x="3957918" y="441380"/>
            <a:chExt cx="1210236" cy="1936377"/>
          </a:xfrm>
        </p:grpSpPr>
        <p:sp>
          <p:nvSpPr>
            <p:cNvPr id="6" name="矩形 5"/>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556609" y="3033074"/>
            <a:ext cx="1362492" cy="2529430"/>
            <a:chOff x="3957918" y="441380"/>
            <a:chExt cx="1210236" cy="1936377"/>
          </a:xfrm>
        </p:grpSpPr>
        <p:sp>
          <p:nvSpPr>
            <p:cNvPr id="12" name="矩形 11"/>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endParaRPr lang="en-US" altLang="zh-CN" sz="2400" dirty="0">
              <a:solidFill>
                <a:srgbClr val="000000"/>
              </a:solidFill>
              <a:latin typeface="Consolas" panose="020B0609020204030204" pitchFamily="49" charset="0"/>
            </a:endParaRP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endParaRPr lang="en-US" altLang="zh-CN" sz="2400" dirty="0">
              <a:solidFill>
                <a:srgbClr val="000000"/>
              </a:solidFill>
              <a:latin typeface="Consolas" panose="020B0609020204030204" pitchFamily="49" charset="0"/>
            </a:endParaRP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3468363"/>
          </a:xfrm>
          <a:prstGeom prst="rect">
            <a:avLst/>
          </a:prstGeom>
          <a:noFill/>
        </p:spPr>
        <p:txBody>
          <a:bodyPr vert="horz" wrap="square" rtlCol="0" anchor="ctr" anchorCtr="0">
            <a:noAutofit/>
          </a:bodyPr>
          <a:lstStyle/>
          <a:p>
            <a:endParaRPr lang="zh-CN" altLang="en-US" dirty="0"/>
          </a:p>
          <a:p>
            <a:r>
              <a:rPr lang="zh-CN" altLang="en-US" sz="2200" dirty="0">
                <a:latin typeface="微软雅黑" panose="020B0503020204020204" pitchFamily="34" charset="-122"/>
                <a:ea typeface="微软雅黑" panose="020B0503020204020204" pitchFamily="34" charset="-122"/>
              </a:rPr>
              <a:t>假定</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是一个类的名字，下面四个语句总共会引发类</a:t>
            </a:r>
            <a:r>
              <a:rPr lang="en-US" altLang="zh-CN" sz="2200" dirty="0">
                <a:latin typeface="微软雅黑" panose="020B0503020204020204" pitchFamily="34" charset="-122"/>
                <a:ea typeface="微软雅黑" panose="020B0503020204020204" pitchFamily="34" charset="-122"/>
              </a:rPr>
              <a:t>A</a:t>
            </a:r>
            <a:r>
              <a:rPr lang="zh-CN" altLang="en-US" sz="2200" dirty="0">
                <a:latin typeface="微软雅黑" panose="020B0503020204020204" pitchFamily="34" charset="-122"/>
                <a:ea typeface="微软雅黑" panose="020B0503020204020204" pitchFamily="34" charset="-122"/>
              </a:rPr>
              <a:t>构造函数的调用多少次</a:t>
            </a:r>
            <a:endParaRPr lang="en-US" altLang="zh-CN" sz="2200" dirty="0">
              <a:latin typeface="微软雅黑" panose="020B0503020204020204" pitchFamily="34" charset="-122"/>
              <a:ea typeface="微软雅黑" panose="020B0503020204020204" pitchFamily="34" charset="-122"/>
            </a:endParaRPr>
          </a:p>
          <a:p>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1. A *p = new A;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2. A p2[10];</a:t>
            </a:r>
            <a:endParaRPr lang="en-US" altLang="zh-CN" sz="22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 p3;</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4. A *p4[10];</a:t>
            </a:r>
            <a:endParaRPr lang="en-US" altLang="zh-CN" sz="2200" dirty="0">
              <a:latin typeface="微软雅黑" panose="020B0503020204020204" pitchFamily="34" charset="-122"/>
              <a:ea typeface="微软雅黑" panose="020B0503020204020204" pitchFamily="34" charset="-122"/>
            </a:endParaRPr>
          </a:p>
        </p:txBody>
      </p:sp>
      <p:sp>
        <p:nvSpPr>
          <p:cNvPr id="8" name="文本框 7"/>
          <p:cNvSpPr txBox="1"/>
          <p:nvPr>
            <p:custDataLst>
              <p:tags r:id="rId2"/>
            </p:custDataLst>
          </p:nvPr>
        </p:nvSpPr>
        <p:spPr>
          <a:xfrm>
            <a:off x="1828800" y="4147927"/>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5816600" y="4084021"/>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828800" y="5306342"/>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21</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5816600" y="5291848"/>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22</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1114425" y="421222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5102225" y="416392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1114425" y="537063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5102225" y="537175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11"/>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文本框 4"/>
          <p:cNvSpPr txBox="1"/>
          <p:nvPr>
            <p:custDataLst>
              <p:tags r:id="rId1"/>
            </p:custDataLst>
          </p:nvPr>
        </p:nvSpPr>
        <p:spPr>
          <a:xfrm>
            <a:off x="256134" y="678962"/>
            <a:ext cx="7315200" cy="6086475"/>
          </a:xfrm>
          <a:prstGeom prst="rect">
            <a:avLst/>
          </a:prstGeom>
          <a:noFill/>
        </p:spPr>
        <p:txBody>
          <a:bodyPr vert="horz" wrap="square" rtlCol="0" anchor="ctr" anchorCtr="0">
            <a:noAutofit/>
          </a:bodyPr>
          <a:lstStyle/>
          <a:p>
            <a:r>
              <a:rPr kumimoji="1" lang="zh-CN" altLang="en-US" sz="2800" dirty="0"/>
              <a:t>下列程序在编译、运行时会出现什么情况</a:t>
            </a:r>
            <a:endParaRPr kumimoji="1" lang="en-US" altLang="zh-CN" sz="2800" dirty="0"/>
          </a:p>
          <a:p>
            <a:endParaRPr kumimoji="1"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buNone/>
            </a:pPr>
            <a:r>
              <a:rPr kumimoji="1" lang="en-US" altLang="zh-CN" sz="2000" dirty="0">
                <a:latin typeface="Consolas" panose="020B0609020204030204" pitchFamily="49" charset="0"/>
              </a:rPr>
              <a:t>#include &lt;iostream&gt;</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using namespace std;</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class A {</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public:</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int *data; </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A(int d) {data = new int(d);}</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~A() {delete data;}</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void fun(A a) { </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a:t>
            </a:r>
            <a:r>
              <a:rPr kumimoji="1" lang="en-US" altLang="zh-CN" sz="2000" dirty="0" err="1">
                <a:latin typeface="Consolas" panose="020B0609020204030204" pitchFamily="49" charset="0"/>
              </a:rPr>
              <a:t>cout</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a.data</a:t>
            </a:r>
            <a:r>
              <a:rPr kumimoji="1" lang="en-US" altLang="zh-CN" sz="2000" dirty="0">
                <a:latin typeface="Consolas" panose="020B0609020204030204" pitchFamily="49" charset="0"/>
              </a:rPr>
              <a:t>) &lt;&lt; </a:t>
            </a:r>
            <a:r>
              <a:rPr kumimoji="1" lang="en-US" altLang="zh-CN" sz="2000" dirty="0" err="1">
                <a:latin typeface="Consolas" panose="020B0609020204030204" pitchFamily="49" charset="0"/>
              </a:rPr>
              <a:t>endl</a:t>
            </a:r>
            <a:r>
              <a:rPr kumimoji="1" lang="en-US" altLang="zh-CN" sz="2000" dirty="0">
                <a:latin typeface="Consolas" panose="020B0609020204030204" pitchFamily="49" charset="0"/>
              </a:rPr>
              <a:t>;</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int main() {</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A </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(0);</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fun(</a:t>
            </a:r>
            <a:r>
              <a:rPr kumimoji="1" lang="en-US" altLang="zh-CN" sz="2000" dirty="0" err="1">
                <a:latin typeface="Consolas" panose="020B0609020204030204" pitchFamily="49" charset="0"/>
              </a:rPr>
              <a:t>tmp</a:t>
            </a:r>
            <a:r>
              <a:rPr kumimoji="1" lang="en-US" altLang="zh-CN" sz="2000" dirty="0">
                <a:latin typeface="Consolas" panose="020B0609020204030204" pitchFamily="49" charset="0"/>
              </a:rPr>
              <a:t>); //(1)</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    return 0; //(2)</a:t>
            </a:r>
            <a:endParaRPr kumimoji="1" lang="en-US" altLang="zh-CN" sz="2000" dirty="0">
              <a:latin typeface="Consolas" panose="020B0609020204030204" pitchFamily="49" charset="0"/>
            </a:endParaRPr>
          </a:p>
          <a:p>
            <a:pPr marL="0" indent="0">
              <a:buNone/>
            </a:pPr>
            <a:r>
              <a:rPr kumimoji="1" lang="en-US" altLang="zh-CN" sz="2000" dirty="0">
                <a:latin typeface="Consolas" panose="020B0609020204030204" pitchFamily="49" charset="0"/>
              </a:rPr>
              <a:t>}</a:t>
            </a:r>
            <a:endParaRPr kumimoji="1" lang="en-US" altLang="zh-CN" sz="2800" b="1"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5718423" y="2348880"/>
            <a:ext cx="3373984" cy="642938"/>
          </a:xfrm>
          <a:prstGeom prst="rect">
            <a:avLst/>
          </a:prstGeom>
          <a:noFill/>
        </p:spPr>
        <p:txBody>
          <a:bodyPr vert="horz" wrap="none" rtlCol="0" anchor="ctr" anchorCtr="0">
            <a:noAutofit/>
          </a:bodyPr>
          <a:lstStyle/>
          <a:p>
            <a:r>
              <a:rPr lang="zh-CN" altLang="en-US" sz="2800" b="1" dirty="0">
                <a:latin typeface="Consolas" panose="020B0609020204030204" pitchFamily="49" charset="0"/>
              </a:rPr>
              <a:t>编译错误</a:t>
            </a:r>
            <a:endParaRPr lang="en-US" altLang="zh-CN" sz="2800" b="1" dirty="0">
              <a:latin typeface="Consolas" panose="020B0609020204030204" pitchFamily="49" charset="0"/>
            </a:endParaRPr>
          </a:p>
        </p:txBody>
      </p:sp>
      <p:sp>
        <p:nvSpPr>
          <p:cNvPr id="7" name="文本框 6"/>
          <p:cNvSpPr txBox="1"/>
          <p:nvPr>
            <p:custDataLst>
              <p:tags r:id="rId3"/>
            </p:custDataLst>
          </p:nvPr>
        </p:nvSpPr>
        <p:spPr>
          <a:xfrm>
            <a:off x="5718423" y="3206130"/>
            <a:ext cx="3373984" cy="642938"/>
          </a:xfrm>
          <a:prstGeom prst="rect">
            <a:avLst/>
          </a:prstGeom>
          <a:noFill/>
        </p:spPr>
        <p:txBody>
          <a:bodyPr vert="horz" wrap="none" rtlCol="0" anchor="ctr" anchorCtr="0">
            <a:noAutofit/>
          </a:bodyPr>
          <a:lstStyle/>
          <a:p>
            <a:r>
              <a:rPr lang="zh-CN" altLang="en-US" sz="2800" b="1" dirty="0">
                <a:latin typeface="Consolas" panose="020B0609020204030204" pitchFamily="49" charset="0"/>
              </a:rPr>
              <a:t>输出</a:t>
            </a:r>
            <a:r>
              <a:rPr lang="en-US" altLang="zh-CN" sz="2800" b="1" dirty="0">
                <a:latin typeface="Consolas" panose="020B0609020204030204" pitchFamily="49" charset="0"/>
              </a:rPr>
              <a:t>0</a:t>
            </a:r>
            <a:r>
              <a:rPr lang="zh-CN" altLang="en-US" sz="2800" b="1" dirty="0">
                <a:latin typeface="Consolas" panose="020B0609020204030204" pitchFamily="49" charset="0"/>
              </a:rPr>
              <a:t>，程序结束</a:t>
            </a:r>
            <a:endParaRPr lang="en-US" altLang="zh-CN" sz="2800" b="1" dirty="0">
              <a:latin typeface="Consolas" panose="020B0609020204030204" pitchFamily="49" charset="0"/>
            </a:endParaRPr>
          </a:p>
        </p:txBody>
      </p:sp>
      <p:sp>
        <p:nvSpPr>
          <p:cNvPr id="8" name="文本框 7"/>
          <p:cNvSpPr txBox="1"/>
          <p:nvPr>
            <p:custDataLst>
              <p:tags r:id="rId4"/>
            </p:custDataLst>
          </p:nvPr>
        </p:nvSpPr>
        <p:spPr>
          <a:xfrm>
            <a:off x="5718423" y="4063380"/>
            <a:ext cx="3373984" cy="642938"/>
          </a:xfrm>
          <a:prstGeom prst="rect">
            <a:avLst/>
          </a:prstGeom>
          <a:noFill/>
        </p:spPr>
        <p:txBody>
          <a:bodyPr vert="horz" wrap="none" rtlCol="0" anchor="ctr" anchorCtr="0">
            <a:noAutofit/>
          </a:bodyPr>
          <a:lstStyle/>
          <a:p>
            <a:r>
              <a:rPr lang="zh-CN" altLang="en-US" sz="2800" b="1" dirty="0">
                <a:latin typeface="Consolas" panose="020B0609020204030204" pitchFamily="49" charset="0"/>
              </a:rPr>
              <a:t>在运行完</a:t>
            </a:r>
            <a:r>
              <a:rPr lang="en-US" altLang="zh-CN" sz="2800" b="1" dirty="0">
                <a:latin typeface="Consolas" panose="020B0609020204030204" pitchFamily="49" charset="0"/>
              </a:rPr>
              <a:t>(1)</a:t>
            </a:r>
            <a:r>
              <a:rPr lang="zh-CN" altLang="en-US" sz="2800" b="1" dirty="0">
                <a:latin typeface="Consolas" panose="020B0609020204030204" pitchFamily="49" charset="0"/>
              </a:rPr>
              <a:t>后崩溃</a:t>
            </a:r>
            <a:endParaRPr lang="en-US" altLang="zh-CN" sz="2800" b="1" dirty="0">
              <a:latin typeface="Consolas" panose="020B0609020204030204" pitchFamily="49" charset="0"/>
            </a:endParaRPr>
          </a:p>
        </p:txBody>
      </p:sp>
      <p:sp>
        <p:nvSpPr>
          <p:cNvPr id="9" name="文本框 8"/>
          <p:cNvSpPr txBox="1"/>
          <p:nvPr>
            <p:custDataLst>
              <p:tags r:id="rId5"/>
            </p:custDataLst>
          </p:nvPr>
        </p:nvSpPr>
        <p:spPr>
          <a:xfrm>
            <a:off x="5718423" y="4920630"/>
            <a:ext cx="3437484" cy="642938"/>
          </a:xfrm>
          <a:prstGeom prst="rect">
            <a:avLst/>
          </a:prstGeom>
          <a:noFill/>
        </p:spPr>
        <p:txBody>
          <a:bodyPr vert="horz" wrap="none" rtlCol="0" anchor="ctr" anchorCtr="0">
            <a:noAutofit/>
          </a:bodyPr>
          <a:lstStyle/>
          <a:p>
            <a:r>
              <a:rPr lang="zh-CN" altLang="en-US" sz="2800" b="1" dirty="0">
                <a:latin typeface="Consolas" panose="020B0609020204030204" pitchFamily="49" charset="0"/>
              </a:rPr>
              <a:t>在运行完</a:t>
            </a:r>
            <a:r>
              <a:rPr lang="en-US" altLang="zh-CN" sz="2800" b="1" dirty="0">
                <a:latin typeface="Consolas" panose="020B0609020204030204" pitchFamily="49" charset="0"/>
              </a:rPr>
              <a:t>(2)</a:t>
            </a:r>
            <a:r>
              <a:rPr lang="zh-CN" altLang="en-US" sz="2800" b="1" dirty="0">
                <a:latin typeface="Consolas" panose="020B0609020204030204" pitchFamily="49" charset="0"/>
              </a:rPr>
              <a:t>后崩溃</a:t>
            </a:r>
            <a:endParaRPr lang="zh-CN" altLang="en-US" sz="2800" b="1" dirty="0">
              <a:latin typeface="Consolas" panose="020B0609020204030204" pitchFamily="49" charset="0"/>
            </a:endParaRPr>
          </a:p>
        </p:txBody>
      </p:sp>
      <p:sp>
        <p:nvSpPr>
          <p:cNvPr id="10" name="椭圆 9"/>
          <p:cNvSpPr>
            <a:spLocks noChangeAspect="1"/>
          </p:cNvSpPr>
          <p:nvPr>
            <p:custDataLst>
              <p:tags r:id="rId6"/>
            </p:custDataLst>
          </p:nvPr>
        </p:nvSpPr>
        <p:spPr>
          <a:xfrm>
            <a:off x="5004048" y="24131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7"/>
            </p:custDataLst>
          </p:nvPr>
        </p:nvSpPr>
        <p:spPr>
          <a:xfrm>
            <a:off x="5004048" y="327042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8"/>
            </p:custDataLst>
          </p:nvPr>
        </p:nvSpPr>
        <p:spPr>
          <a:xfrm>
            <a:off x="5004048" y="412767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9"/>
            </p:custDataLst>
          </p:nvPr>
        </p:nvSpPr>
        <p:spPr>
          <a:xfrm>
            <a:off x="5004048" y="498492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11"/>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文本框 4"/>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以下说法正确的是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2"/>
            </p:custDataLst>
          </p:nvPr>
        </p:nvSpPr>
        <p:spPr>
          <a:xfrm>
            <a:off x="1181954" y="2362660"/>
            <a:ext cx="6400800" cy="642938"/>
          </a:xfrm>
          <a:prstGeom prst="rect">
            <a:avLst/>
          </a:prstGeom>
          <a:noFill/>
        </p:spPr>
        <p:txBody>
          <a:bodyPr vert="horz" wrap="none" rtlCol="0" anchor="ctr" anchorCtr="0">
            <a:noAutofit/>
          </a:bodyPr>
          <a:lstStyle/>
          <a:p>
            <a:r>
              <a:rPr lang="en-US" altLang="zh-CN" sz="2000" dirty="0">
                <a:latin typeface="微软雅黑" panose="020B0503020204020204" pitchFamily="34" charset="-122"/>
                <a:ea typeface="微软雅黑" panose="020B0503020204020204" pitchFamily="34" charset="-122"/>
                <a:sym typeface="华文仿宋" panose="02010600040101010101" pitchFamily="2" charset="-122"/>
              </a:rPr>
              <a:t>C++11</a:t>
            </a:r>
            <a:r>
              <a:rPr lang="zh-CN" altLang="en-US" sz="2000" dirty="0">
                <a:latin typeface="微软雅黑" panose="020B0503020204020204" pitchFamily="34" charset="-122"/>
                <a:ea typeface="微软雅黑" panose="020B0503020204020204" pitchFamily="34" charset="-122"/>
                <a:sym typeface="华文仿宋" panose="02010600040101010101" pitchFamily="2" charset="-122"/>
              </a:rPr>
              <a:t>中，类内的非静态成员变量可以在类的构造函数外指明</a:t>
            </a:r>
            <a:br>
              <a:rPr lang="en-US" altLang="zh-CN" sz="2000" dirty="0">
                <a:latin typeface="微软雅黑" panose="020B0503020204020204" pitchFamily="34" charset="-122"/>
                <a:ea typeface="微软雅黑" panose="020B0503020204020204" pitchFamily="34" charset="-122"/>
                <a:sym typeface="华文仿宋" panose="02010600040101010101" pitchFamily="2" charset="-122"/>
              </a:rPr>
            </a:br>
            <a:r>
              <a:rPr lang="zh-CN" altLang="en-US" sz="2000" dirty="0">
                <a:latin typeface="微软雅黑" panose="020B0503020204020204" pitchFamily="34" charset="-122"/>
                <a:ea typeface="微软雅黑" panose="020B0503020204020204" pitchFamily="34" charset="-122"/>
                <a:sym typeface="华文仿宋" panose="02010600040101010101" pitchFamily="2" charset="-122"/>
              </a:rPr>
              <a:t>初始化参数。</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3"/>
            </p:custDataLst>
          </p:nvPr>
        </p:nvSpPr>
        <p:spPr>
          <a:xfrm>
            <a:off x="1181954" y="3146102"/>
            <a:ext cx="7835046" cy="642938"/>
          </a:xfrm>
          <a:prstGeom prst="rect">
            <a:avLst/>
          </a:prstGeom>
          <a:noFill/>
        </p:spPr>
        <p:txBody>
          <a:bodyPr vert="horz" wrap="non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当类中没有显式定义任何构造函数时，编译器会根据自身需要</a:t>
            </a:r>
            <a:b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尝试合成默认构造函数。</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4"/>
            </p:custDataLst>
          </p:nvPr>
        </p:nvSpPr>
        <p:spPr>
          <a:xfrm>
            <a:off x="1193800" y="3789040"/>
            <a:ext cx="6400800" cy="642938"/>
          </a:xfrm>
          <a:prstGeom prst="rect">
            <a:avLst/>
          </a:prstGeom>
          <a:noFill/>
        </p:spPr>
        <p:txBody>
          <a:bodyPr vert="horz" wrap="none" rtlCol="0" anchor="ctr" anchorCtr="0">
            <a:noAutofit/>
          </a:bodyPr>
          <a:lstStyle/>
          <a:p>
            <a:r>
              <a:rPr kumimoji="1" lang="zh-CN" altLang="en-US" sz="2000" dirty="0">
                <a:latin typeface="微软雅黑" panose="020B0503020204020204" pitchFamily="34" charset="-122"/>
                <a:ea typeface="微软雅黑" panose="020B0503020204020204" pitchFamily="34" charset="-122"/>
              </a:rPr>
              <a:t>静态成员函数可以访问</a:t>
            </a:r>
            <a:r>
              <a:rPr kumimoji="1" lang="en-US" altLang="zh-CN" sz="2000" dirty="0">
                <a:latin typeface="微软雅黑" panose="020B0503020204020204" pitchFamily="34" charset="-122"/>
                <a:ea typeface="微软雅黑" panose="020B0503020204020204" pitchFamily="34" charset="-122"/>
              </a:rPr>
              <a:t>this</a:t>
            </a:r>
            <a:r>
              <a:rPr kumimoji="1" lang="zh-CN" altLang="en-US" sz="2000" dirty="0">
                <a:latin typeface="微软雅黑" panose="020B0503020204020204" pitchFamily="34" charset="-122"/>
                <a:ea typeface="微软雅黑" panose="020B0503020204020204" pitchFamily="34" charset="-122"/>
              </a:rPr>
              <a:t>指针。</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5"/>
            </p:custDataLst>
          </p:nvPr>
        </p:nvSpPr>
        <p:spPr>
          <a:xfrm>
            <a:off x="1193800" y="4450065"/>
            <a:ext cx="7823200" cy="642938"/>
          </a:xfrm>
          <a:prstGeom prst="rect">
            <a:avLst/>
          </a:prstGeom>
          <a:noFill/>
        </p:spPr>
        <p:txBody>
          <a:bodyPr vert="horz" wrap="none" rtlCol="0" anchor="ctr" anchorCtr="0">
            <a:noAutofit/>
          </a:bodyPr>
          <a:lstStyle/>
          <a:p>
            <a:r>
              <a:rPr kumimoji="1" lang="zh-CN" altLang="en-US" sz="2000" dirty="0">
                <a:latin typeface="微软雅黑" panose="020B0503020204020204" pitchFamily="34" charset="-122"/>
                <a:ea typeface="微软雅黑" panose="020B0503020204020204" pitchFamily="34" charset="-122"/>
              </a:rPr>
              <a:t>对于自定义类型的静态数据成员，如果在</a:t>
            </a:r>
            <a:r>
              <a:rPr kumimoji="1" lang="en-US" altLang="zh-CN" sz="2000" dirty="0">
                <a:latin typeface="微软雅黑" panose="020B0503020204020204" pitchFamily="34" charset="-122"/>
                <a:ea typeface="微软雅黑" panose="020B0503020204020204" pitchFamily="34" charset="-122"/>
              </a:rPr>
              <a:t>.h</a:t>
            </a:r>
            <a:r>
              <a:rPr kumimoji="1" lang="zh-CN" altLang="en-US" sz="2000" dirty="0">
                <a:latin typeface="微软雅黑" panose="020B0503020204020204" pitchFamily="34" charset="-122"/>
                <a:ea typeface="微软雅黑" panose="020B0503020204020204" pitchFamily="34" charset="-122"/>
              </a:rPr>
              <a:t>文件中同时完成</a:t>
            </a:r>
            <a:br>
              <a:rPr kumimoji="1" lang="en-US" altLang="zh-CN" sz="2000" dirty="0">
                <a:latin typeface="微软雅黑" panose="020B0503020204020204" pitchFamily="34" charset="-122"/>
                <a:ea typeface="微软雅黑" panose="020B0503020204020204" pitchFamily="34" charset="-122"/>
              </a:rPr>
            </a:br>
            <a:r>
              <a:rPr kumimoji="1" lang="zh-CN" altLang="en-US" sz="2000" dirty="0">
                <a:latin typeface="微软雅黑" panose="020B0503020204020204" pitchFamily="34" charset="-122"/>
                <a:ea typeface="微软雅黑" panose="020B0503020204020204" pitchFamily="34" charset="-122"/>
              </a:rPr>
              <a:t>声明和定义，则链接可能会失败。</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a:spLocks noChangeAspect="1"/>
          </p:cNvSpPr>
          <p:nvPr>
            <p:custDataLst>
              <p:tags r:id="rId6"/>
            </p:custDataLst>
          </p:nvPr>
        </p:nvSpPr>
        <p:spPr>
          <a:xfrm>
            <a:off x="467579" y="242695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a:spLocks noChangeAspect="1"/>
          </p:cNvSpPr>
          <p:nvPr>
            <p:custDataLst>
              <p:tags r:id="rId7"/>
            </p:custDataLst>
          </p:nvPr>
        </p:nvSpPr>
        <p:spPr>
          <a:xfrm>
            <a:off x="467579" y="317858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a:spLocks noChangeAspect="1"/>
          </p:cNvSpPr>
          <p:nvPr>
            <p:custDataLst>
              <p:tags r:id="rId8"/>
            </p:custDataLst>
          </p:nvPr>
        </p:nvSpPr>
        <p:spPr>
          <a:xfrm>
            <a:off x="479425" y="3853333"/>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a:spLocks noChangeAspect="1"/>
          </p:cNvSpPr>
          <p:nvPr>
            <p:custDataLst>
              <p:tags r:id="rId9"/>
            </p:custDataLst>
          </p:nvPr>
        </p:nvSpPr>
        <p:spPr>
          <a:xfrm>
            <a:off x="479425" y="4514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custDataLst>
              <p:tags r:id="rId11"/>
            </p:custDataLst>
          </p:nvPr>
        </p:nvSpPr>
        <p:spPr>
          <a:xfrm>
            <a:off x="1193800" y="5090318"/>
            <a:ext cx="6400800" cy="642938"/>
          </a:xfrm>
          <a:prstGeom prst="rect">
            <a:avLst/>
          </a:prstGeom>
          <a:noFill/>
        </p:spPr>
        <p:txBody>
          <a:bodyPr vert="horz" wrap="none" rtlCol="0" anchor="ctr" anchorCtr="0">
            <a:noAutofit/>
          </a:bodyPr>
          <a:lstStyle/>
          <a:p>
            <a:r>
              <a:rPr kumimoji="1" lang="zh-CN" altLang="en-US" sz="2000" dirty="0">
                <a:latin typeface="微软雅黑" panose="020B0503020204020204" pitchFamily="34" charset="-122"/>
                <a:ea typeface="微软雅黑" panose="020B0503020204020204" pitchFamily="34" charset="-122"/>
              </a:rPr>
              <a:t>常量静态的成员变量只能在类外进行初始化。</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a:spLocks noChangeAspect="1"/>
          </p:cNvSpPr>
          <p:nvPr>
            <p:custDataLst>
              <p:tags r:id="rId12"/>
            </p:custDataLst>
          </p:nvPr>
        </p:nvSpPr>
        <p:spPr>
          <a:xfrm>
            <a:off x="479425" y="5085858"/>
            <a:ext cx="514350" cy="51435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custDataLst>
              <p:tags r:id="rId13"/>
            </p:custDataLst>
          </p:nvPr>
        </p:nvSpPr>
        <p:spPr>
          <a:xfrm>
            <a:off x="1193800" y="5593065"/>
            <a:ext cx="6400800" cy="642938"/>
          </a:xfrm>
          <a:prstGeom prst="rect">
            <a:avLst/>
          </a:prstGeom>
          <a:noFill/>
        </p:spPr>
        <p:txBody>
          <a:bodyPr vert="horz" wrap="none" rtlCol="0" anchor="ctr" anchorCtr="0">
            <a:noAutofit/>
          </a:bodyPr>
          <a:lstStyle/>
          <a:p>
            <a:r>
              <a:rPr kumimoji="1" lang="zh-CN" altLang="en-US" sz="2000" dirty="0">
                <a:latin typeface="微软雅黑" panose="020B0503020204020204" pitchFamily="34" charset="-122"/>
                <a:ea typeface="微软雅黑" panose="020B0503020204020204" pitchFamily="34" charset="-122"/>
              </a:rPr>
              <a:t>创建和删除对象时，</a:t>
            </a:r>
            <a:r>
              <a:rPr kumimoji="1" lang="en-US" altLang="zh-CN" sz="2000" dirty="0">
                <a:latin typeface="微软雅黑" panose="020B0503020204020204" pitchFamily="34" charset="-122"/>
                <a:ea typeface="微软雅黑" panose="020B0503020204020204" pitchFamily="34" charset="-122"/>
              </a:rPr>
              <a:t>new[]</a:t>
            </a:r>
            <a:r>
              <a:rPr kumimoji="1" lang="zh-CN" altLang="en-US" sz="2000" dirty="0">
                <a:latin typeface="微软雅黑" panose="020B0503020204020204" pitchFamily="34" charset="-122"/>
                <a:ea typeface="微软雅黑" panose="020B0503020204020204" pitchFamily="34" charset="-122"/>
              </a:rPr>
              <a:t>和</a:t>
            </a:r>
            <a:r>
              <a:rPr kumimoji="1" lang="en-US" altLang="zh-CN" sz="2000" dirty="0">
                <a:latin typeface="微软雅黑" panose="020B0503020204020204" pitchFamily="34" charset="-122"/>
                <a:ea typeface="微软雅黑" panose="020B0503020204020204" pitchFamily="34" charset="-122"/>
              </a:rPr>
              <a:t>delete</a:t>
            </a:r>
            <a:r>
              <a:rPr kumimoji="1" lang="zh-CN" altLang="en-US" sz="2000" dirty="0">
                <a:latin typeface="微软雅黑" panose="020B0503020204020204" pitchFamily="34" charset="-122"/>
                <a:ea typeface="微软雅黑" panose="020B0503020204020204" pitchFamily="34" charset="-122"/>
              </a:rPr>
              <a:t>同时使用可能会导致内存泄漏。</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a:spLocks noChangeAspect="1"/>
          </p:cNvSpPr>
          <p:nvPr>
            <p:custDataLst>
              <p:tags r:id="rId14"/>
            </p:custDataLst>
          </p:nvPr>
        </p:nvSpPr>
        <p:spPr>
          <a:xfrm>
            <a:off x="479425" y="5657358"/>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F</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15"/>
            </p:custDataLst>
          </p:nvPr>
        </p:nvGrpSpPr>
        <p:grpSpPr>
          <a:xfrm>
            <a:off x="0" y="0"/>
            <a:ext cx="9144000" cy="635000"/>
            <a:chOff x="0" y="0"/>
            <a:chExt cx="9144000" cy="635000"/>
          </a:xfrm>
        </p:grpSpPr>
        <p:sp>
          <p:nvSpPr>
            <p:cNvPr id="15" name="TitleBackground"/>
            <p:cNvSpPr/>
            <p:nvPr>
              <p:custDataLst>
                <p:tags r:id="rId1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endParaRPr kumimoji="1" lang="en-US" altLang="zh-CN" dirty="0"/>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高级内容：静态初始化的相依性</a:t>
            </a:r>
            <a:r>
              <a:rPr kumimoji="1" lang="en-US" altLang="zh-CN" dirty="0"/>
              <a:t>)</a:t>
            </a:r>
            <a:endParaRPr kumimoji="1" lang="en-US" altLang="zh-CN" dirty="0"/>
          </a:p>
          <a:p>
            <a:pPr lvl="1"/>
            <a:r>
              <a:rPr kumimoji="1" lang="zh-CN" altLang="en-US" dirty="0"/>
              <a:t>动态对象创建，第十三章</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a:t>
            </a:r>
            <a:endParaRPr lang="en-US" dirty="0"/>
          </a:p>
        </p:txBody>
      </p:sp>
      <p:sp>
        <p:nvSpPr>
          <p:cNvPr id="3" name="Content Placeholder 2"/>
          <p:cNvSpPr>
            <a:spLocks noGrp="1"/>
          </p:cNvSpPr>
          <p:nvPr>
            <p:ph idx="1"/>
          </p:nvPr>
        </p:nvSpPr>
        <p:spPr/>
        <p:txBody>
          <a:bodyPr/>
          <a:lstStyle/>
          <a:p>
            <a:r>
              <a:rPr lang="en-US" altLang="en-US" dirty="0" err="1"/>
              <a:t>实现一个类</a:t>
            </a:r>
            <a:r>
              <a:rPr lang="en-US" altLang="en-US" dirty="0"/>
              <a:t> </a:t>
            </a:r>
            <a:r>
              <a:rPr lang="en-US" altLang="en-US" dirty="0" err="1"/>
              <a:t>A，这个类有一个</a:t>
            </a:r>
            <a:r>
              <a:rPr lang="en-US" altLang="en-US" dirty="0"/>
              <a:t> int </a:t>
            </a:r>
            <a:r>
              <a:rPr lang="en-US" altLang="en-US" dirty="0" err="1"/>
              <a:t>类型的静态成员变量</a:t>
            </a:r>
            <a:r>
              <a:rPr lang="en-US" altLang="en-US" dirty="0"/>
              <a:t> count。当这个类被创建时，这个变量会增加1；当这个类被销毁时，这个变量会减少1。在类中添加一个成员函数打印这个变量。 </a:t>
            </a:r>
            <a:r>
              <a:rPr lang="en-US" altLang="en-US" dirty="0" err="1"/>
              <a:t>测试代码</a:t>
            </a:r>
            <a:r>
              <a:rPr lang="zh-CN" altLang="en-US" dirty="0"/>
              <a:t>见下页</a:t>
            </a:r>
            <a:endParaRPr lang="en-US" altLang="en-US" dirty="0"/>
          </a:p>
          <a:p>
            <a:endParaRPr lang="en-US" altLang="en-US" dirty="0"/>
          </a:p>
          <a:p>
            <a:r>
              <a:rPr lang="en-US" altLang="en-US" dirty="0" err="1"/>
              <a:t>思考</a:t>
            </a:r>
            <a:r>
              <a:rPr lang="zh-CN" altLang="en-US" dirty="0"/>
              <a:t>：</a:t>
            </a:r>
            <a:r>
              <a:rPr lang="en-US" altLang="en-US" dirty="0" err="1"/>
              <a:t>这样的变量可能会有什么用处</a:t>
            </a:r>
            <a:r>
              <a:rPr lang="en-US" altLang="en-US" dirty="0"/>
              <a:t>？</a:t>
            </a:r>
            <a:endParaRPr lang="en-US" altLang="en-US" dirty="0"/>
          </a:p>
          <a:p>
            <a:endParaRPr lang="en-US" altLang="zh-CN" dirty="0"/>
          </a:p>
          <a:p>
            <a:endParaRPr lang="en-US"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6120680" cy="5829149"/>
          </a:xfrm>
        </p:spPr>
        <p:txBody>
          <a:bodyPr/>
          <a:lstStyle/>
          <a:p>
            <a:pPr marL="0" indent="0">
              <a:buNone/>
            </a:pPr>
            <a:r>
              <a:rPr lang="en-US" sz="2000" dirty="0"/>
              <a:t>#include &lt;iostream&gt;</a:t>
            </a:r>
            <a:endParaRPr lang="en-US" sz="2000" dirty="0"/>
          </a:p>
          <a:p>
            <a:pPr marL="0" indent="0">
              <a:buNone/>
            </a:pPr>
            <a:r>
              <a:rPr lang="en-US" sz="2000" dirty="0"/>
              <a:t>#include "</a:t>
            </a:r>
            <a:r>
              <a:rPr lang="en-US" sz="2000" dirty="0" err="1"/>
              <a:t>A.h</a:t>
            </a:r>
            <a:r>
              <a:rPr lang="en-US" sz="2000" dirty="0"/>
              <a:t>"</a:t>
            </a:r>
            <a:endParaRPr lang="en-US" sz="2000" dirty="0"/>
          </a:p>
          <a:p>
            <a:pPr marL="0" indent="0">
              <a:buNone/>
            </a:pPr>
            <a:endParaRPr lang="en-US" sz="2000" dirty="0"/>
          </a:p>
          <a:p>
            <a:pPr marL="0" indent="0">
              <a:buNone/>
            </a:pPr>
            <a:r>
              <a:rPr lang="en-US" sz="2000" dirty="0"/>
              <a:t>void f() {</a:t>
            </a:r>
            <a:endParaRPr lang="en-US" sz="2000" dirty="0"/>
          </a:p>
          <a:p>
            <a:pPr marL="0" indent="0">
              <a:buNone/>
            </a:pPr>
            <a:r>
              <a:rPr lang="en-US" sz="2000" dirty="0"/>
              <a:t>    A </a:t>
            </a:r>
            <a:r>
              <a:rPr lang="en-US" altLang="zh-CN" sz="2000" dirty="0"/>
              <a:t>obj</a:t>
            </a:r>
            <a:r>
              <a:rPr lang="en-US" sz="2000" dirty="0"/>
              <a:t>;</a:t>
            </a:r>
            <a:endParaRPr lang="en-US" sz="2000" dirty="0"/>
          </a:p>
          <a:p>
            <a:pPr marL="0" indent="0">
              <a:buNone/>
            </a:pPr>
            <a:r>
              <a:rPr lang="en-US" sz="2000" dirty="0"/>
              <a:t>    </a:t>
            </a:r>
            <a:r>
              <a:rPr lang="en-US" sz="2000" dirty="0" err="1"/>
              <a:t>obj.printRef</a:t>
            </a:r>
            <a:r>
              <a:rPr lang="en-US" sz="2000" dirty="0"/>
              <a:t>();</a:t>
            </a:r>
            <a:endParaRPr lang="en-US" sz="2000" dirty="0"/>
          </a:p>
          <a:p>
            <a:pPr marL="0" indent="0">
              <a:buNone/>
            </a:pPr>
            <a:r>
              <a:rPr lang="en-US" sz="2000" dirty="0"/>
              <a:t>}</a:t>
            </a:r>
            <a:endParaRPr lang="en-US" sz="2000" dirty="0"/>
          </a:p>
          <a:p>
            <a:pPr marL="0" indent="0">
              <a:buNone/>
            </a:pPr>
            <a:endParaRPr lang="en-US" sz="2000" dirty="0"/>
          </a:p>
          <a:p>
            <a:pPr marL="0" indent="0">
              <a:buNone/>
            </a:pPr>
            <a:r>
              <a:rPr lang="en-US" sz="2000" dirty="0"/>
              <a:t>int main() {</a:t>
            </a:r>
            <a:endParaRPr lang="en-US" sz="2000" dirty="0"/>
          </a:p>
          <a:p>
            <a:pPr marL="0" indent="0">
              <a:buNone/>
            </a:pPr>
            <a:r>
              <a:rPr lang="en-US" sz="2000" dirty="0"/>
              <a:t>    A *p = new A;</a:t>
            </a:r>
            <a:endParaRPr lang="en-US" sz="2000" dirty="0"/>
          </a:p>
          <a:p>
            <a:pPr marL="0" indent="0">
              <a:buNone/>
            </a:pPr>
            <a:r>
              <a:rPr lang="en-US" sz="2000" dirty="0"/>
              <a:t>    p-&gt;</a:t>
            </a:r>
            <a:r>
              <a:rPr lang="en-US" sz="2000" dirty="0" err="1"/>
              <a:t>printRef</a:t>
            </a:r>
            <a:r>
              <a:rPr lang="en-US" sz="2000" dirty="0"/>
              <a:t>()；</a:t>
            </a:r>
            <a:endParaRPr lang="en-US" sz="2000" dirty="0"/>
          </a:p>
          <a:p>
            <a:pPr marL="0" indent="0">
              <a:buNone/>
            </a:pPr>
            <a:r>
              <a:rPr lang="en-US" sz="2000" dirty="0"/>
              <a:t>    f();</a:t>
            </a:r>
            <a:endParaRPr lang="en-US" sz="2000" dirty="0"/>
          </a:p>
          <a:p>
            <a:pPr marL="0" indent="0">
              <a:buNone/>
            </a:pPr>
            <a:r>
              <a:rPr lang="en-US" sz="2000" dirty="0"/>
              <a:t>    delete p;</a:t>
            </a:r>
            <a:endParaRPr lang="en-US" sz="2000" dirty="0"/>
          </a:p>
          <a:p>
            <a:pPr marL="0" indent="0">
              <a:buNone/>
            </a:pPr>
            <a:r>
              <a:rPr lang="en-US" sz="2000" dirty="0"/>
              <a:t>    return 0;</a:t>
            </a:r>
            <a:endParaRPr lang="en-US" sz="2000" dirty="0"/>
          </a:p>
          <a:p>
            <a:pPr marL="0" indent="0">
              <a:buNone/>
            </a:pPr>
            <a:r>
              <a:rPr lang="en-US" sz="2000" dirty="0"/>
              <a:t>}</a:t>
            </a:r>
            <a:endParaRPr lang="en-US" sz="40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a:t>
            </a:r>
            <a:endParaRPr lang="en-US" dirty="0"/>
          </a:p>
        </p:txBody>
      </p:sp>
      <p:sp>
        <p:nvSpPr>
          <p:cNvPr id="3" name="Content Placeholder 2"/>
          <p:cNvSpPr>
            <a:spLocks noGrp="1"/>
          </p:cNvSpPr>
          <p:nvPr>
            <p:ph idx="1"/>
          </p:nvPr>
        </p:nvSpPr>
        <p:spPr/>
        <p:txBody>
          <a:bodyPr/>
          <a:lstStyle/>
          <a:p>
            <a:r>
              <a:rPr lang="zh-CN" altLang="en-US" dirty="0"/>
              <a:t>编写一个向量 </a:t>
            </a:r>
            <a:r>
              <a:rPr lang="en-US" altLang="zh-CN" dirty="0"/>
              <a:t>Vector </a:t>
            </a:r>
            <a:r>
              <a:rPr lang="zh-CN" altLang="en-US" dirty="0"/>
              <a:t>类，这个类的一个对象代表一个三维向量，三个坐标都是 </a:t>
            </a:r>
            <a:r>
              <a:rPr lang="en-US" altLang="zh-CN" dirty="0"/>
              <a:t>double </a:t>
            </a:r>
            <a:r>
              <a:rPr lang="zh-CN" altLang="en-US" dirty="0"/>
              <a:t>类型。通过重载运算符实现向量直接的加减，向量和常数之间的加减、数乘（注意需要满足交换律），以及使用标准输入输出流进行打印。测试代码见下页： </a:t>
            </a:r>
            <a:endParaRPr lang="zh-CN" altLang="en-US" dirty="0"/>
          </a:p>
          <a:p>
            <a:endParaRPr lang="en-US"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函数</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被友元声明的函数一定不是当前类的成员函数，</a:t>
            </a:r>
            <a:r>
              <a:rPr lang="zh-CN" altLang="en-US" b="1" dirty="0">
                <a:solidFill>
                  <a:srgbClr val="FF0000"/>
                </a:solidFill>
              </a:rPr>
              <a:t>即使该函数的定义写在当前类内</a:t>
            </a:r>
            <a:endParaRPr lang="zh-CN" altLang="en-US" b="1" dirty="0">
              <a:solidFill>
                <a:srgbClr val="FF0000"/>
              </a:solidFill>
            </a:endParaRPr>
          </a:p>
          <a:p>
            <a:r>
              <a:rPr lang="zh-CN" altLang="en-US" dirty="0"/>
              <a:t>当前类的成员函数也不需要友元修饰</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endParaRPr lang="en-US" altLang="zh-CN" sz="1600" dirty="0">
              <a:latin typeface="Consolas" panose="020B0609020204030204" pitchFamily="49" charset="0"/>
            </a:endParaRPr>
          </a:p>
          <a:p>
            <a:r>
              <a:rPr lang="en-US" altLang="zh-CN" sz="1600" dirty="0">
                <a:latin typeface="Consolas" panose="020B0609020204030204" pitchFamily="49" charset="0"/>
              </a:rPr>
              <a:t>using namespace std;</a:t>
            </a:r>
            <a:endParaRPr lang="en-US" altLang="zh-CN" sz="1600" dirty="0">
              <a:latin typeface="Consolas" panose="020B0609020204030204" pitchFamily="49" charset="0"/>
            </a:endParaRPr>
          </a:p>
          <a:p>
            <a:r>
              <a:rPr lang="en-US" altLang="zh-CN" sz="1600" dirty="0">
                <a:latin typeface="Consolas" panose="020B0609020204030204" pitchFamily="49" charset="0"/>
              </a:rPr>
              <a:t>class A {</a:t>
            </a:r>
            <a:endParaRPr lang="en-US" altLang="zh-CN" sz="1600" dirty="0">
              <a:latin typeface="Consolas" panose="020B0609020204030204" pitchFamily="49" charset="0"/>
            </a:endParaRPr>
          </a:p>
          <a:p>
            <a:r>
              <a:rPr lang="en-US" altLang="zh-CN" sz="1600" dirty="0">
                <a:latin typeface="Consolas" panose="020B0609020204030204" pitchFamily="49" charset="0"/>
              </a:rPr>
              <a:t>private:</a:t>
            </a:r>
            <a:endParaRPr lang="en-US" altLang="zh-CN" sz="1600" dirty="0">
              <a:latin typeface="Consolas" panose="020B0609020204030204" pitchFamily="49" charset="0"/>
            </a:endParaRPr>
          </a:p>
          <a:p>
            <a:r>
              <a:rPr lang="en-US" altLang="zh-CN" sz="1600" dirty="0">
                <a:latin typeface="Consolas" panose="020B0609020204030204" pitchFamily="49" charset="0"/>
              </a:rPr>
              <a:t>    int data;</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是全局函数</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endParaRPr lang="en-US" altLang="zh-CN" sz="1600" b="1" dirty="0">
              <a:solidFill>
                <a:srgbClr val="0066CC"/>
              </a:solidFill>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A c(1);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endParaRPr lang="en-US" altLang="zh-CN" sz="1600" dirty="0">
              <a:solidFill>
                <a:srgbClr val="008000"/>
              </a:solidFill>
              <a:latin typeface="Consolas" panose="020B0609020204030204" pitchFamily="49" charset="0"/>
            </a:endParaRP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endParaRPr lang="en-US" altLang="zh-CN" sz="1600" dirty="0">
              <a:solidFill>
                <a:srgbClr val="008000"/>
              </a:solidFill>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047806" cy="4749029"/>
          </a:xfrm>
        </p:spPr>
        <p:txBody>
          <a:bodyPr/>
          <a:lstStyle/>
          <a:p>
            <a:pPr marL="0" indent="0">
              <a:buNone/>
            </a:pPr>
            <a:r>
              <a:rPr lang="en-US" sz="2000" dirty="0"/>
              <a:t>#include &lt;iostream&gt;</a:t>
            </a:r>
            <a:endParaRPr lang="en-US" sz="2000" dirty="0"/>
          </a:p>
          <a:p>
            <a:pPr marL="0" indent="0">
              <a:buNone/>
            </a:pPr>
            <a:r>
              <a:rPr lang="en-US" sz="2000" dirty="0"/>
              <a:t>#include "</a:t>
            </a:r>
            <a:r>
              <a:rPr lang="en-US" sz="2000" dirty="0" err="1"/>
              <a:t>Vector.h</a:t>
            </a:r>
            <a:r>
              <a:rPr lang="en-US" sz="2000" dirty="0"/>
              <a:t>"</a:t>
            </a:r>
            <a:endParaRPr lang="en-US" sz="2000" dirty="0"/>
          </a:p>
          <a:p>
            <a:pPr marL="0" indent="0">
              <a:buNone/>
            </a:pPr>
            <a:endParaRPr lang="en-US" sz="2000" dirty="0"/>
          </a:p>
          <a:p>
            <a:pPr marL="0" indent="0">
              <a:buNone/>
            </a:pPr>
            <a:r>
              <a:rPr lang="en-US" sz="2000" dirty="0"/>
              <a:t>int main() {</a:t>
            </a:r>
            <a:endParaRPr lang="en-US" sz="2000" dirty="0"/>
          </a:p>
          <a:p>
            <a:pPr marL="0" indent="0">
              <a:buNone/>
            </a:pPr>
            <a:r>
              <a:rPr lang="en-US" sz="2000" dirty="0"/>
              <a:t>    Vector v1(1.1, 1.2, 1.3);</a:t>
            </a:r>
            <a:endParaRPr lang="en-US" sz="2000" dirty="0"/>
          </a:p>
          <a:p>
            <a:pPr marL="0" indent="0">
              <a:buNone/>
            </a:pPr>
            <a:r>
              <a:rPr lang="en-US" sz="2000" dirty="0"/>
              <a:t>    Vector v2(0, -3.4, 2.5);</a:t>
            </a:r>
            <a:endParaRPr lang="en-US" sz="2000" dirty="0"/>
          </a:p>
          <a:p>
            <a:pPr marL="0" indent="0">
              <a:buNone/>
            </a:pPr>
            <a:r>
              <a:rPr lang="en-US" sz="2000" dirty="0"/>
              <a:t>    Vector v3 = v1 + v2;</a:t>
            </a:r>
            <a:endParaRPr lang="en-US" sz="2000" dirty="0"/>
          </a:p>
          <a:p>
            <a:pPr marL="0" indent="0">
              <a:buNone/>
            </a:pPr>
            <a:r>
              <a:rPr lang="en-US" sz="2000" dirty="0"/>
              <a:t>    std::</a:t>
            </a:r>
            <a:r>
              <a:rPr lang="en-US" sz="2000" dirty="0" err="1"/>
              <a:t>cout</a:t>
            </a:r>
            <a:r>
              <a:rPr lang="en-US" sz="2000" dirty="0"/>
              <a:t> &lt;&lt; v3 &lt;&lt; std::</a:t>
            </a:r>
            <a:r>
              <a:rPr lang="en-US" sz="2000" dirty="0" err="1"/>
              <a:t>endl</a:t>
            </a:r>
            <a:r>
              <a:rPr lang="en-US" sz="2000" dirty="0"/>
              <a:t>;</a:t>
            </a:r>
            <a:endParaRPr lang="en-US" sz="2000" dirty="0"/>
          </a:p>
          <a:p>
            <a:pPr marL="0" indent="0">
              <a:buNone/>
            </a:pPr>
            <a:r>
              <a:rPr lang="en-US" sz="2000" dirty="0"/>
              <a:t>    Vector v4 = v3 + 2;</a:t>
            </a:r>
            <a:endParaRPr lang="en-US" sz="2000" dirty="0"/>
          </a:p>
          <a:p>
            <a:pPr marL="0" indent="0">
              <a:buNone/>
            </a:pPr>
            <a:r>
              <a:rPr lang="en-US" sz="2000" dirty="0"/>
              <a:t>    Vector v5 = 3 * v4 + 5;</a:t>
            </a:r>
            <a:endParaRPr lang="en-US" sz="2000" dirty="0"/>
          </a:p>
          <a:p>
            <a:pPr marL="0" indent="0">
              <a:buNone/>
            </a:pPr>
            <a:r>
              <a:rPr lang="en-US" sz="2000" dirty="0"/>
              <a:t>    std::</a:t>
            </a:r>
            <a:r>
              <a:rPr lang="en-US" sz="2000" dirty="0" err="1"/>
              <a:t>cout</a:t>
            </a:r>
            <a:r>
              <a:rPr lang="en-US" sz="2000" dirty="0"/>
              <a:t> &lt;&lt; v5 &lt;&lt; std::</a:t>
            </a:r>
            <a:r>
              <a:rPr lang="en-US" sz="2000" dirty="0" err="1"/>
              <a:t>endl</a:t>
            </a:r>
            <a:r>
              <a:rPr lang="en-US" sz="2000" dirty="0"/>
              <a:t>;</a:t>
            </a:r>
            <a:endParaRPr lang="en-US" sz="2000" dirty="0"/>
          </a:p>
          <a:p>
            <a:pPr marL="0" indent="0">
              <a:buNone/>
            </a:pPr>
            <a:r>
              <a:rPr lang="en-US" sz="2000" dirty="0"/>
              <a:t>    Vector v6 = 1.4 - (3 * v2 - v1);</a:t>
            </a:r>
            <a:endParaRPr lang="en-US" sz="2000" dirty="0"/>
          </a:p>
          <a:p>
            <a:pPr marL="0" indent="0">
              <a:buNone/>
            </a:pPr>
            <a:r>
              <a:rPr lang="en-US" sz="2000" dirty="0"/>
              <a:t>    std::</a:t>
            </a:r>
            <a:r>
              <a:rPr lang="en-US" sz="2000" dirty="0" err="1"/>
              <a:t>cout</a:t>
            </a:r>
            <a:r>
              <a:rPr lang="en-US" sz="2000" dirty="0"/>
              <a:t> &lt;&lt; v6 &lt;&lt; std::</a:t>
            </a:r>
            <a:r>
              <a:rPr lang="en-US" sz="2000" dirty="0" err="1"/>
              <a:t>endl</a:t>
            </a:r>
            <a:r>
              <a:rPr lang="en-US" sz="2000" dirty="0"/>
              <a:t>;</a:t>
            </a:r>
            <a:endParaRPr lang="en-US" sz="2000" dirty="0"/>
          </a:p>
          <a:p>
            <a:pPr marL="0" indent="0">
              <a:buNone/>
            </a:pPr>
            <a:r>
              <a:rPr lang="en-US" sz="2000" dirty="0"/>
              <a:t>    return 0;</a:t>
            </a:r>
            <a:endParaRPr lang="en-US" sz="2000" dirty="0"/>
          </a:p>
          <a:p>
            <a:pPr marL="0" indent="0">
              <a:buNone/>
            </a:pPr>
            <a:r>
              <a:rPr lang="en-US" sz="2000" dirty="0"/>
              <a:t>}</a:t>
            </a:r>
            <a:endParaRPr lang="en-US" sz="20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endParaRPr kumimoji="1" lang="zh-CN" altLang="en-US" dirty="0"/>
          </a:p>
        </p:txBody>
      </p:sp>
      <p:sp>
        <p:nvSpPr>
          <p:cNvPr id="3" name="内容占位符 2"/>
          <p:cNvSpPr>
            <a:spLocks noGrp="1"/>
          </p:cNvSpPr>
          <p:nvPr>
            <p:ph idx="1"/>
          </p:nvPr>
        </p:nvSpPr>
        <p:spPr>
          <a:xfrm>
            <a:off x="467544" y="1268760"/>
            <a:ext cx="8394104" cy="5109070"/>
          </a:xfrm>
        </p:spPr>
        <p:txBody>
          <a:bodyPr/>
          <a:lstStyle/>
          <a:p>
            <a:r>
              <a:rPr kumimoji="1" lang="zh-CN" altLang="en-US" dirty="0"/>
              <a:t>可以声明别的类的成员函数，为当前类的友元。</a:t>
            </a:r>
            <a:endParaRPr kumimoji="1" lang="en-US" altLang="zh-CN" dirty="0"/>
          </a:p>
          <a:p>
            <a:pPr lvl="1"/>
            <a:r>
              <a:rPr kumimoji="1" lang="zh-CN" altLang="en-US" dirty="0"/>
              <a:t>其中，</a:t>
            </a:r>
            <a:r>
              <a:rPr kumimoji="1" lang="zh-CN" altLang="en-US" dirty="0">
                <a:solidFill>
                  <a:srgbClr val="FF0000"/>
                </a:solidFill>
              </a:rPr>
              <a:t>构造函数、析构函数</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的构造函数</a:t>
            </a:r>
            <a:r>
              <a:rPr kumimoji="1" lang="en-US" altLang="zh-CN" dirty="0"/>
              <a:t>X::X()</a:t>
            </a:r>
            <a:r>
              <a:rPr kumimoji="1" lang="zh-CN" altLang="en-US" dirty="0"/>
              <a:t>和析构函数</a:t>
            </a:r>
            <a:r>
              <a:rPr kumimoji="1" lang="en-US" altLang="zh-CN" dirty="0"/>
              <a:t>X::~X()</a:t>
            </a:r>
            <a:r>
              <a:rPr kumimoji="1" lang="zh-CN" altLang="en-US" dirty="0"/>
              <a:t>为</a:t>
            </a:r>
            <a:r>
              <a:rPr kumimoji="1" lang="en-US" altLang="zh-CN" dirty="0"/>
              <a:t>Y</a:t>
            </a:r>
            <a:r>
              <a:rPr kumimoji="1" lang="zh-CN" altLang="en-US" dirty="0"/>
              <a:t>的友元函数，则在它们的函数体内可直接访问</a:t>
            </a:r>
            <a:r>
              <a:rPr kumimoji="1" lang="en-US" altLang="zh-CN" dirty="0"/>
              <a:t>/</a:t>
            </a:r>
            <a:r>
              <a:rPr kumimoji="1" lang="zh-CN" altLang="en-US" dirty="0"/>
              <a:t>修改</a:t>
            </a:r>
            <a:r>
              <a:rPr kumimoji="1" lang="en-US" altLang="zh-CN" dirty="0"/>
              <a:t>Y</a:t>
            </a:r>
            <a:r>
              <a:rPr kumimoji="1" lang="zh-CN" altLang="en-US" dirty="0"/>
              <a:t>的私有成员。</a:t>
            </a:r>
            <a:endParaRPr kumimoji="1" lang="en-US" altLang="zh-CN" dirty="0"/>
          </a:p>
          <a:p>
            <a:r>
              <a:rPr kumimoji="1" lang="zh-CN" altLang="en-US" dirty="0"/>
              <a:t>友元的声明与当前所在域是否为</a:t>
            </a:r>
            <a:r>
              <a:rPr kumimoji="1" lang="en-US" altLang="zh-CN" dirty="0"/>
              <a:t>private</a:t>
            </a:r>
            <a:r>
              <a:rPr kumimoji="1" lang="zh-CN" altLang="en-US" dirty="0"/>
              <a:t>或</a:t>
            </a:r>
            <a:r>
              <a:rPr kumimoji="1" lang="en-US" altLang="zh-CN" dirty="0"/>
              <a:t>public</a:t>
            </a:r>
            <a:r>
              <a:rPr kumimoji="1" lang="zh-CN" altLang="en-US" dirty="0"/>
              <a:t>无关</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latin typeface="Consolas" panose="020B0609020204030204" pitchFamily="49" charset="0"/>
              </a:rPr>
              <a:t>    int data;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solidFill>
                  <a:srgbClr val="FF0000"/>
                </a:solidFill>
                <a:latin typeface="Consolas" panose="020B0609020204030204" pitchFamily="49" charset="0"/>
              </a:rPr>
              <a:t>private:</a:t>
            </a:r>
            <a:endParaRPr lang="en-US" altLang="zh-CN" dirty="0">
              <a:solidFill>
                <a:srgbClr val="FF0000"/>
              </a:solidFill>
              <a:latin typeface="Consolas" panose="020B0609020204030204" pitchFamily="49" charset="0"/>
            </a:endParaRP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8" name="矩形 7"/>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solidFill>
                  <a:srgbClr val="FF0000"/>
                </a:solidFill>
                <a:latin typeface="Consolas" panose="020B0609020204030204" pitchFamily="49" charset="0"/>
              </a:rPr>
              <a:t>public:</a:t>
            </a:r>
            <a:endParaRPr lang="en-US" altLang="zh-CN" dirty="0">
              <a:solidFill>
                <a:srgbClr val="FF0000"/>
              </a:solidFill>
              <a:latin typeface="Consolas" panose="020B0609020204030204" pitchFamily="49" charset="0"/>
            </a:endParaRP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9" name="文本框 8"/>
          <p:cNvSpPr txBox="1"/>
          <p:nvPr/>
        </p:nvSpPr>
        <p:spPr>
          <a:xfrm>
            <a:off x="3868415" y="5700532"/>
            <a:ext cx="902811" cy="523220"/>
          </a:xfrm>
          <a:prstGeom prst="rect">
            <a:avLst/>
          </a:prstGeom>
          <a:noFill/>
        </p:spPr>
        <p:txBody>
          <a:bodyPr wrap="none" rtlCol="0">
            <a:spAutoFit/>
          </a:bodyPr>
          <a:lstStyle/>
          <a:p>
            <a:r>
              <a:rPr lang="zh-CN" altLang="en-US" sz="2800" b="1" dirty="0"/>
              <a:t>等价</a:t>
            </a:r>
            <a:endParaRPr lang="zh-CN" alt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一个普通函数可以是多个类的友元函数</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endParaRPr lang="en-US" altLang="zh-CN" dirty="0">
              <a:latin typeface="Consolas" panose="020B0609020204030204" pitchFamily="49" charset="0"/>
            </a:endParaRPr>
          </a:p>
          <a:p>
            <a:r>
              <a:rPr lang="en-US" altLang="zh-CN" dirty="0">
                <a:latin typeface="Consolas" panose="020B0609020204030204" pitchFamily="49" charset="0"/>
              </a:rPr>
              <a:t>class X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int data;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endParaRPr lang="en-US" altLang="zh-CN" dirty="0">
              <a:solidFill>
                <a:srgbClr val="FF0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int data;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endParaRPr lang="en-US" altLang="zh-CN" dirty="0">
              <a:solidFill>
                <a:srgbClr val="FF0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全局函数，可以访问</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的私有数据</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友元类</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友元类</a:t>
            </a:r>
            <a:endParaRPr kumimoji="1" lang="en-US" altLang="zh-CN" dirty="0"/>
          </a:p>
          <a:p>
            <a:pPr lvl="1"/>
            <a:r>
              <a:rPr kumimoji="1" lang="zh-CN" altLang="en-US" dirty="0"/>
              <a:t>可对</a:t>
            </a:r>
            <a:r>
              <a:rPr kumimoji="1" lang="en-US" altLang="zh-CN" dirty="0"/>
              <a:t>class/</a:t>
            </a:r>
            <a:r>
              <a:rPr kumimoji="1" lang="en-US" altLang="zh-CN" dirty="0" err="1"/>
              <a:t>struct</a:t>
            </a:r>
            <a:r>
              <a:rPr kumimoji="1" lang="en-US" altLang="zh-CN" dirty="0"/>
              <a:t>/union</a:t>
            </a:r>
            <a:r>
              <a:rPr kumimoji="1" lang="zh-CN" altLang="en-US" dirty="0"/>
              <a:t>进行友元声明，代表该类的所有成员函数均为友元函数</a:t>
            </a:r>
            <a:endParaRPr kumimoji="1" lang="en-US" altLang="zh-CN" dirty="0"/>
          </a:p>
          <a:p>
            <a:pPr lvl="1"/>
            <a:r>
              <a:rPr kumimoji="1" lang="zh-CN" altLang="en-US" dirty="0"/>
              <a:t>对基础类型的友元声明会被忽略（因为没有实际价值）。编译器可能会发出警告，但不会认为是错误。</a:t>
            </a:r>
            <a:endParaRPr kumimoji="1" lang="zh-CN" altLang="en-US" dirty="0"/>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endParaRPr lang="en-US" altLang="zh-CN" dirty="0">
              <a:latin typeface="Consolas" panose="020B0609020204030204" pitchFamily="49" charset="0"/>
            </a:endParaRP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私有数据成员</a:t>
            </a:r>
            <a:endParaRPr lang="en-US" altLang="zh-CN"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enum</a:t>
            </a:r>
            <a:r>
              <a:rPr lang="en-US" altLang="zh-CN" dirty="0">
                <a:latin typeface="Consolas" panose="020B0609020204030204" pitchFamily="49" charset="0"/>
              </a:rPr>
              <a:t> { a = 100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私有枚举项</a:t>
            </a:r>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友元类前置声明（详细类型指定符）</a:t>
            </a:r>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友元类声明（简单类型指定符）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zh-CN" altLang="en-US" b="1"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圆角矩形 6"/>
          <p:cNvSpPr/>
          <p:nvPr/>
        </p:nvSpPr>
        <p:spPr>
          <a:xfrm>
            <a:off x="2158486" y="5817707"/>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注意两行的差别</a:t>
            </a:r>
            <a:endParaRPr kumimoji="1" lang="zh-CN" altLang="en-US" sz="2400" dirty="0">
              <a:solidFill>
                <a:schemeClr val="tx1"/>
              </a:solidFill>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PROBLEMREMARKTITLE" val="ProblemRemarkBoardTip"/>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TYPE" val="ProblemTypeMarker"/>
</p:tagLst>
</file>

<file path=ppt/tags/tag102.xml><?xml version="1.0" encoding="utf-8"?>
<p:tagLst xmlns:p="http://schemas.openxmlformats.org/presentationml/2006/main">
  <p:tag name="RAINPROBLEMTYPE" val="ProblemTypeMarker"/>
</p:tagLst>
</file>

<file path=ppt/tags/tag103.xml><?xml version="1.0" encoding="utf-8"?>
<p:tagLst xmlns:p="http://schemas.openxmlformats.org/presentationml/2006/main">
  <p:tag name="RAINPROBLEM" val="ProblemSetting"/>
  <p:tag name="RAINPROBLEMTYPE" val="MultipleChoice"/>
</p:tagLst>
</file>

<file path=ppt/tags/tag104.xml><?xml version="1.0" encoding="utf-8"?>
<p:tagLst xmlns:p="http://schemas.openxmlformats.org/presentationml/2006/main">
  <p:tag name="RAINPROBLEM" val="MultipleChoice"/>
  <p:tag name="PROBLEMSCORE" val="1.0"/>
  <p:tag name="PROBLEMHASREMARK" val="True"/>
  <p:tag name="PROBLEMREMARK" val="常量成员函数和非常量成员函数&#10;构成重载，因为传入的参数中&#10;this指针的类型不同。常量成员&#10;函数的传入指针类型是const &#10;Num*，而非常量成员函数的&#10;传入指针类型是Num*，所以非&#10;常量对象会优先匹配非常量成员&#10;函数。"/>
</p:tagLst>
</file>

<file path=ppt/tags/tag105.xml><?xml version="1.0" encoding="utf-8"?>
<p:tagLst xmlns:p="http://schemas.openxmlformats.org/presentationml/2006/main">
  <p:tag name="RAINPROBLEM" val="ProblemBody"/>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Item"/>
</p:tagLst>
</file>

<file path=ppt/tags/tag11.xml><?xml version="1.0" encoding="utf-8"?>
<p:tagLst xmlns:p="http://schemas.openxmlformats.org/presentationml/2006/main">
  <p:tag name="RAINPROBLEM" val="ProblemRemark"/>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Correct"/>
</p:tagLst>
</file>

<file path=ppt/tags/tag112.xml><?xml version="1.0" encoding="utf-8"?>
<p:tagLst xmlns:p="http://schemas.openxmlformats.org/presentationml/2006/main">
  <p:tag name="RAINPROBLEM" val="ProblemBullet"/>
  <p:tag name="RAINPROBLEMTYPE" val="MultipleChoice"/>
  <p:tag name="RAINBULLET" val="Wrong"/>
</p:tagLst>
</file>

<file path=ppt/tags/tag113.xml><?xml version="1.0" encoding="utf-8"?>
<p:tagLst xmlns:p="http://schemas.openxmlformats.org/presentationml/2006/main">
  <p:tag name="RAINPROBLEM" val="ProblemBullet"/>
  <p:tag name="RAINPROBLEMTYPE" val="MultipleChoice"/>
  <p:tag name="RAINBULLET" val="Wrong"/>
</p:tagLst>
</file>

<file path=ppt/tags/tag114.xml><?xml version="1.0" encoding="utf-8"?>
<p:tagLst xmlns:p="http://schemas.openxmlformats.org/presentationml/2006/main">
  <p:tag name="RAINPROBLEM" val="ProblemSubmit"/>
  <p:tag name="RAINPROBLEMTYPE" val="MultipleChoice"/>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TYPE" val="ProblemTypeMarker"/>
</p:tagLst>
</file>

<file path=ppt/tags/tag119.xml><?xml version="1.0" encoding="utf-8"?>
<p:tagLst xmlns:p="http://schemas.openxmlformats.org/presentationml/2006/main">
  <p:tag name="RAINPROBLEMTYPE" val="ProblemTypeMarker"/>
</p:tagLst>
</file>

<file path=ppt/tags/tag12.xml><?xml version="1.0" encoding="utf-8"?>
<p:tagLst xmlns:p="http://schemas.openxmlformats.org/presentationml/2006/main">
  <p:tag name="PROBLEMREMARKTITLE" val="ProblemRemarkBoardTitle"/>
</p:tagLst>
</file>

<file path=ppt/tags/tag120.xml><?xml version="1.0" encoding="utf-8"?>
<p:tagLst xmlns:p="http://schemas.openxmlformats.org/presentationml/2006/main">
  <p:tag name="RAINPROBLEM" val="ProblemSetting"/>
  <p:tag name="RAINPROBLEMTYPE" val="MultipleChoice"/>
</p:tagLst>
</file>

<file path=ppt/tags/tag121.xml><?xml version="1.0" encoding="utf-8"?>
<p:tagLst xmlns:p="http://schemas.openxmlformats.org/presentationml/2006/main">
  <p:tag name="RAINPROBLEM" val="MultipleChoice"/>
  <p:tag name="PROBLEMSCORE" val="1.0"/>
</p:tagLst>
</file>

<file path=ppt/tags/tag122.xml><?xml version="1.0" encoding="utf-8"?>
<p:tagLst xmlns:p="http://schemas.openxmlformats.org/presentationml/2006/main">
  <p:tag name="RAINPROBLEM" val="ProblemBody"/>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Item"/>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Bullet"/>
  <p:tag name="RAINPROBLEMTYPE" val="MultipleChoice"/>
  <p:tag name="RAINBULLET" val="Wrong"/>
</p:tagLst>
</file>

<file path=ppt/tags/tag13.xml><?xml version="1.0" encoding="utf-8"?>
<p:tagLst xmlns:p="http://schemas.openxmlformats.org/presentationml/2006/main">
  <p:tag name="PROBLEMREMARKTITLE" val="ProblemRemarkBoardTitle"/>
</p:tagLst>
</file>

<file path=ppt/tags/tag130.xml><?xml version="1.0" encoding="utf-8"?>
<p:tagLst xmlns:p="http://schemas.openxmlformats.org/presentationml/2006/main">
  <p:tag name="RAINPROBLEM" val="ProblemBullet"/>
  <p:tag name="RAINPROBLEMTYPE" val="MultipleChoice"/>
  <p:tag name="RAINBULLET" val="Correct"/>
</p:tagLst>
</file>

<file path=ppt/tags/tag131.xml><?xml version="1.0" encoding="utf-8"?>
<p:tagLst xmlns:p="http://schemas.openxmlformats.org/presentationml/2006/main">
  <p:tag name="RAINPROBLEM" val="ProblemSubmit"/>
  <p:tag name="RAINPROBLEMTYPE" val="MultipleChoice"/>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 val="ProblemSetting"/>
  <p:tag name="RAINPROBLEMTYPE" val="MultipleChoice"/>
</p:tagLst>
</file>

<file path=ppt/tags/tag138.xml><?xml version="1.0" encoding="utf-8"?>
<p:tagLst xmlns:p="http://schemas.openxmlformats.org/presentationml/2006/main">
  <p:tag name="RAINPROBLEM" val="MultipleChoice"/>
  <p:tag name="PROBLEMSCORE" val="1.0"/>
</p:tagLst>
</file>

<file path=ppt/tags/tag139.xml><?xml version="1.0" encoding="utf-8"?>
<p:tagLst xmlns:p="http://schemas.openxmlformats.org/presentationml/2006/main">
  <p:tag name="RAINPROBLEM" val="ProblemBody"/>
</p:tagLst>
</file>

<file path=ppt/tags/tag14.xml><?xml version="1.0" encoding="utf-8"?>
<p:tagLst xmlns:p="http://schemas.openxmlformats.org/presentationml/2006/main">
  <p:tag name="PROBLEMREMARKTITLE" val="ProblemRemarkBoardTitle"/>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Item"/>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Item"/>
</p:tagLst>
</file>

<file path=ppt/tags/tag144.xml><?xml version="1.0" encoding="utf-8"?>
<p:tagLst xmlns:p="http://schemas.openxmlformats.org/presentationml/2006/main">
  <p:tag name="RAINPROBLEM" val="ProblemBullet"/>
  <p:tag name="RAINPROBLEMTYPE" val="MultipleChoiceMA"/>
  <p:tag name="RAINBULLET" val="Correct"/>
</p:tagLst>
</file>

<file path=ppt/tags/tag145.xml><?xml version="1.0" encoding="utf-8"?>
<p:tagLst xmlns:p="http://schemas.openxmlformats.org/presentationml/2006/main">
  <p:tag name="RAINPROBLEM" val="ProblemBullet"/>
  <p:tag name="RAINPROBLEMTYPE" val="MultipleChoiceMA"/>
  <p:tag name="RAINBULLET" val="Correct"/>
</p:tagLst>
</file>

<file path=ppt/tags/tag146.xml><?xml version="1.0" encoding="utf-8"?>
<p:tagLst xmlns:p="http://schemas.openxmlformats.org/presentationml/2006/main">
  <p:tag name="RAINPROBLEM" val="ProblemBullet"/>
  <p:tag name="RAINPROBLEMTYPE" val="MultipleChoiceMA"/>
  <p:tag name="RAINBULLET" val="Wrong"/>
</p:tagLst>
</file>

<file path=ppt/tags/tag147.xml><?xml version="1.0" encoding="utf-8"?>
<p:tagLst xmlns:p="http://schemas.openxmlformats.org/presentationml/2006/main">
  <p:tag name="RAINPROBLEM" val="ProblemBullet"/>
  <p:tag name="RAINPROBLEMTYPE" val="MultipleChoiceMA"/>
  <p:tag name="RAINBULLET" val="Correct"/>
</p:tagLst>
</file>

<file path=ppt/tags/tag148.xml><?xml version="1.0" encoding="utf-8"?>
<p:tagLst xmlns:p="http://schemas.openxmlformats.org/presentationml/2006/main">
  <p:tag name="RAINPROBLEM" val="ProblemSubmit"/>
  <p:tag name="RAINPROBLEMTYPE" val="MultipleChoiceMA"/>
</p:tagLst>
</file>

<file path=ppt/tags/tag149.xml><?xml version="1.0" encoding="utf-8"?>
<p:tagLst xmlns:p="http://schemas.openxmlformats.org/presentationml/2006/main">
  <p:tag name="RAINPROBLEM" val="ProblemItem"/>
</p:tagLst>
</file>

<file path=ppt/tags/tag15.xml><?xml version="1.0" encoding="utf-8"?>
<p:tagLst xmlns:p="http://schemas.openxmlformats.org/presentationml/2006/main">
  <p:tag name="PROBLEMREMARKTITLE" val="ProblemRemarkBoardTitle"/>
</p:tagLst>
</file>

<file path=ppt/tags/tag150.xml><?xml version="1.0" encoding="utf-8"?>
<p:tagLst xmlns:p="http://schemas.openxmlformats.org/presentationml/2006/main">
  <p:tag name="RAINPROBLEM" val="ProblemBullet"/>
  <p:tag name="RAINPROBLEMTYPE" val="MultipleChoiceMA"/>
  <p:tag name="RAINBULLET" val="Wrong"/>
</p:tagLst>
</file>

<file path=ppt/tags/tag151.xml><?xml version="1.0" encoding="utf-8"?>
<p:tagLst xmlns:p="http://schemas.openxmlformats.org/presentationml/2006/main">
  <p:tag name="RAINPROBLEM" val="ProblemItem"/>
</p:tagLst>
</file>

<file path=ppt/tags/tag152.xml><?xml version="1.0" encoding="utf-8"?>
<p:tagLst xmlns:p="http://schemas.openxmlformats.org/presentationml/2006/main">
  <p:tag name="RAINPROBLEM" val="ProblemBullet"/>
  <p:tag name="RAINPROBLEMTYPE" val="MultipleChoiceMA"/>
  <p:tag name="RAINBULLET" val="Correct"/>
</p:tagLst>
</file>

<file path=ppt/tags/tag153.xml><?xml version="1.0" encoding="utf-8"?>
<p:tagLst xmlns:p="http://schemas.openxmlformats.org/presentationml/2006/main">
  <p:tag name="RAINPROBLEMTYPE" val="ProblemTypeMarker"/>
</p:tagLst>
</file>

<file path=ppt/tags/tag154.xml><?xml version="1.0" encoding="utf-8"?>
<p:tagLst xmlns:p="http://schemas.openxmlformats.org/presentationml/2006/main">
  <p:tag name="RAINPROBLEMTYPE" val="ProblemTypeMarker"/>
</p:tagLst>
</file>

<file path=ppt/tags/tag155.xml><?xml version="1.0" encoding="utf-8"?>
<p:tagLst xmlns:p="http://schemas.openxmlformats.org/presentationml/2006/main">
  <p:tag name="RAINPROBLEMTYPE" val="ProblemTypeMarker"/>
</p:tagLst>
</file>

<file path=ppt/tags/tag156.xml><?xml version="1.0" encoding="utf-8"?>
<p:tagLst xmlns:p="http://schemas.openxmlformats.org/presentationml/2006/main">
  <p:tag name="RAINPROBLEMTYPE" val="ProblemTypeMarker"/>
</p:tagLst>
</file>

<file path=ppt/tags/tag157.xml><?xml version="1.0" encoding="utf-8"?>
<p:tagLst xmlns:p="http://schemas.openxmlformats.org/presentationml/2006/main">
  <p:tag name="RAINPROBLEMTYPE" val="ProblemTypeMarker"/>
</p:tagLst>
</file>

<file path=ppt/tags/tag158.xml><?xml version="1.0" encoding="utf-8"?>
<p:tagLst xmlns:p="http://schemas.openxmlformats.org/presentationml/2006/main">
  <p:tag name="RAINPROBLEM" val="ProblemSetting"/>
  <p:tag name="RAINPROBLEMTYPE" val="MultipleChoiceMA"/>
</p:tagLst>
</file>

<file path=ppt/tags/tag159.xml><?xml version="1.0" encoding="utf-8"?>
<p:tagLst xmlns:p="http://schemas.openxmlformats.org/presentationml/2006/main">
  <p:tag name="RAINPROBLEM" val="MultipleChoiceMA"/>
  <p:tag name="PROBLEMSCORE" val="1.0"/>
  <p:tag name="PROBLEMSCORE_HALF" val="0.5"/>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 val="ProblemSetting"/>
  <p:tag name="RAINPROBLEMTYPE" val="MultipleChoice"/>
</p:tagLst>
</file>

<file path=ppt/tags/tag25.xml><?xml version="1.0" encoding="utf-8"?>
<p:tagLst xmlns:p="http://schemas.openxmlformats.org/presentationml/2006/main">
  <p:tag name="RAINPROBLEM" val="MultipleChoice"/>
  <p:tag name="PROBLEMSCORE" val="1.0"/>
  <p:tag name="PROBLEMHASREMARK" val="True"/>
  <p:tag name="PROBLEMREMARK" val="B：友元函数不等同于成员函数。&#10;例如，全局函数仍可以是类A的&#10;友元函数，但并不是A的成员函数&#10;&#10;C：fun的形参类型可以是A，&#10;也可以不是"/>
</p:tagLst>
</file>

<file path=ppt/tags/tag26.xml><?xml version="1.0" encoding="utf-8"?>
<p:tagLst xmlns:p="http://schemas.openxmlformats.org/presentationml/2006/main">
  <p:tag name="RAINPROBLEM" val="ProblemBody"/>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ullet"/>
  <p:tag name="RAINPROBLEMTYPE" val="MultipleChoice"/>
  <p:tag name="RAINBULLET" val="Correct"/>
</p:tagLst>
</file>

<file path=ppt/tags/tag31.xml><?xml version="1.0" encoding="utf-8"?>
<p:tagLst xmlns:p="http://schemas.openxmlformats.org/presentationml/2006/main">
  <p:tag name="RAINPROBLEM" val="ProblemBullet"/>
  <p:tag name="RAINPROBLEMTYPE" val="MultipleChoice"/>
  <p:tag name="RAINBULLET" val="Wrong"/>
</p:tagLst>
</file>

<file path=ppt/tags/tag32.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Submit"/>
  <p:tag name="RAINPROBLEMTYPE" val="MultipleChoice"/>
</p:tagLst>
</file>

<file path=ppt/tags/tag34.xml><?xml version="1.0" encoding="utf-8"?>
<p:tagLst xmlns:p="http://schemas.openxmlformats.org/presentationml/2006/main">
  <p:tag name="RAINPROBLEM" val="ProblemRemarkBoard"/>
</p:tagLst>
</file>

<file path=ppt/tags/tag35.xml><?xml version="1.0" encoding="utf-8"?>
<p:tagLst xmlns:p="http://schemas.openxmlformats.org/presentationml/2006/main">
  <p:tag name="PROBLEMREMARKTITLE" val="ProblemRemarkBoardTip"/>
</p:tagLst>
</file>

<file path=ppt/tags/tag36.xml><?xml version="1.0" encoding="utf-8"?>
<p:tagLst xmlns:p="http://schemas.openxmlformats.org/presentationml/2006/main">
  <p:tag name="RAINPROBLEM" val="ProblemRemark"/>
</p:tagLst>
</file>

<file path=ppt/tags/tag37.xml><?xml version="1.0" encoding="utf-8"?>
<p:tagLst xmlns:p="http://schemas.openxmlformats.org/presentationml/2006/main">
  <p:tag name="PROBLEMREMARKTITLE" val="ProblemRemarkBoardTitle"/>
</p:tagLst>
</file>

<file path=ppt/tags/tag38.xml><?xml version="1.0" encoding="utf-8"?>
<p:tagLst xmlns:p="http://schemas.openxmlformats.org/presentationml/2006/main">
  <p:tag name="PROBLEMREMARKTITLE" val="ProblemRemarkBoardTitle"/>
</p:tagLst>
</file>

<file path=ppt/tags/tag39.xml><?xml version="1.0" encoding="utf-8"?>
<p:tagLst xmlns:p="http://schemas.openxmlformats.org/presentationml/2006/main">
  <p:tag name="PROBLEMREMARKTITLE" val="ProblemRemarkBoardTitle"/>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PROBLEMREMARKTITLE" val="ProblemRemarkBoardTitle"/>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RAINPROBLEMTYPE" val="ProblemTypeMarker"/>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 val="ProblemSetting"/>
  <p:tag name="RAINPROBLEMTYPE" val="MultipleChoice"/>
</p:tagLst>
</file>

<file path=ppt/tags/tag5.xml><?xml version="1.0" encoding="utf-8"?>
<p:tagLst xmlns:p="http://schemas.openxmlformats.org/presentationml/2006/main">
  <p:tag name="RAINPROBLEM" val="ProblemBullet"/>
  <p:tag name="RAINPROBLEMTYPE" val="MultipleChoice"/>
  <p:tag name="RAINBULLET" val="Correct"/>
</p:tagLst>
</file>

<file path=ppt/tags/tag50.xml><?xml version="1.0" encoding="utf-8"?>
<p:tagLst xmlns:p="http://schemas.openxmlformats.org/presentationml/2006/main">
  <p:tag name="RAINPROBLEM" val="MultipleChoice"/>
  <p:tag name="PROBLEMSCORE" val="1.0"/>
  <p:tag name="PROBLEMHASREMARK" val="True"/>
  <p:tag name="PROBLEMREMARK" val="B: 可通过类或对象访问&#10;&#10;C: 静态数据成员在程序开始时&#10;分配内存空间"/>
</p:tagLst>
</file>

<file path=ppt/tags/tag51.xml><?xml version="1.0" encoding="utf-8"?>
<p:tagLst xmlns:p="http://schemas.openxmlformats.org/presentationml/2006/main">
  <p:tag name="RAINPROBLEM" val="ProblemBody"/>
</p:tagLst>
</file>

<file path=ppt/tags/tag52.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Bullet"/>
  <p:tag name="RAINPROBLEMTYPE" val="MultipleChoice"/>
  <p:tag name="RAINBULLET" val="Correct"/>
</p:tagLst>
</file>

<file path=ppt/tags/tag57.xml><?xml version="1.0" encoding="utf-8"?>
<p:tagLst xmlns:p="http://schemas.openxmlformats.org/presentationml/2006/main">
  <p:tag name="RAINPROBLEM" val="ProblemBullet"/>
  <p:tag name="RAINPROBLEMTYPE" val="MultipleChoice"/>
  <p:tag name="RAINBULLET" val="Wrong"/>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Submit"/>
  <p:tag name="RAINPROBLEMTYPE" val="MultipleChoice"/>
</p:tagLst>
</file>

<file path=ppt/tags/tag61.xml><?xml version="1.0" encoding="utf-8"?>
<p:tagLst xmlns:p="http://schemas.openxmlformats.org/presentationml/2006/main">
  <p:tag name="RAINPROBLEM" val="ProblemRemarkBoard"/>
</p:tagLst>
</file>

<file path=ppt/tags/tag62.xml><?xml version="1.0" encoding="utf-8"?>
<p:tagLst xmlns:p="http://schemas.openxmlformats.org/presentationml/2006/main">
  <p:tag name="PROBLEMREMARKTITLE" val="ProblemRemarkBoardTip"/>
</p:tagLst>
</file>

<file path=ppt/tags/tag63.xml><?xml version="1.0" encoding="utf-8"?>
<p:tagLst xmlns:p="http://schemas.openxmlformats.org/presentationml/2006/main">
  <p:tag name="RAINPROBLEM" val="ProblemRemark"/>
</p:tagLst>
</file>

<file path=ppt/tags/tag64.xml><?xml version="1.0" encoding="utf-8"?>
<p:tagLst xmlns:p="http://schemas.openxmlformats.org/presentationml/2006/main">
  <p:tag name="PROBLEMREMARKTITLE" val="ProblemRemarkBoardTitle"/>
</p:tagLst>
</file>

<file path=ppt/tags/tag65.xml><?xml version="1.0" encoding="utf-8"?>
<p:tagLst xmlns:p="http://schemas.openxmlformats.org/presentationml/2006/main">
  <p:tag name="PROBLEMREMARKTITLE" val="ProblemRemarkBoardTitle"/>
</p:tagLst>
</file>

<file path=ppt/tags/tag66.xml><?xml version="1.0" encoding="utf-8"?>
<p:tagLst xmlns:p="http://schemas.openxmlformats.org/presentationml/2006/main">
  <p:tag name="PROBLEMREMARKTITLE" val="ProblemRemarkBoardTitle"/>
</p:tagLst>
</file>

<file path=ppt/tags/tag67.xml><?xml version="1.0" encoding="utf-8"?>
<p:tagLst xmlns:p="http://schemas.openxmlformats.org/presentationml/2006/main">
  <p:tag name="PROBLEMREMARKTITLE" val="ProblemRemarkBoardTitle"/>
</p:tagLst>
</file>

<file path=ppt/tags/tag68.xml><?xml version="1.0" encoding="utf-8"?>
<p:tagLst xmlns:p="http://schemas.openxmlformats.org/presentationml/2006/main">
  <p:tag name="PROBLEMREMARKTITLE" val="ProblemRemarkBoardTitle"/>
</p:tagLst>
</file>

<file path=ppt/tags/tag69.xml><?xml version="1.0" encoding="utf-8"?>
<p:tagLst xmlns:p="http://schemas.openxmlformats.org/presentationml/2006/main">
  <p:tag name="PROBLEMREMARKTITLE" val="ProblemRemarkBoardTitle"/>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PROBLEMREMARKTITLE" val="ProblemRemarkBoardTitle"/>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 val="ProblemSetting"/>
  <p:tag name="RAINPROBLEMTYPE" val="MultipleChoice"/>
</p:tagLst>
</file>

<file path=ppt/tags/tag77.xml><?xml version="1.0" encoding="utf-8"?>
<p:tagLst xmlns:p="http://schemas.openxmlformats.org/presentationml/2006/main">
  <p:tag name="RAINPROBLEM" val="MultipleChoice"/>
  <p:tag name="PROBLEMSCORE" val="1.0"/>
  <p:tag name="PROBLEMHASREMARK" val="True"/>
  <p:tag name="PROBLEMREMARK" val="B: 常量成员不能在函数体内初&#10;始化&#10;&#10;C: 常量成员函数不能修改类的&#10;数据成员&#10;&#10;D: 常量对象只能调用常量成员&#10;函数"/>
</p:tagLst>
</file>

<file path=ppt/tags/tag78.xml><?xml version="1.0" encoding="utf-8"?>
<p:tagLst xmlns:p="http://schemas.openxmlformats.org/presentationml/2006/main">
  <p:tag name="RAINPROBLEM" val="ProblemBody"/>
</p:tagLst>
</file>

<file path=ppt/tags/tag79.xml><?xml version="1.0" encoding="utf-8"?>
<p:tagLst xmlns:p="http://schemas.openxmlformats.org/presentationml/2006/main">
  <p:tag name="RAINPROBLEM" val="ProblemItem"/>
</p:tagLst>
</file>

<file path=ppt/tags/tag8.xml><?xml version="1.0" encoding="utf-8"?>
<p:tagLst xmlns:p="http://schemas.openxmlformats.org/presentationml/2006/main">
  <p:tag name="RAINPROBLEM" val="ProblemSubmit"/>
  <p:tag name="RAINPROBLEMTYPE" val="MultipleChoice"/>
</p:tagLst>
</file>

<file path=ppt/tags/tag80.xml><?xml version="1.0" encoding="utf-8"?>
<p:tagLst xmlns:p="http://schemas.openxmlformats.org/presentationml/2006/main">
  <p:tag name="RAINPROBLEM" val="ProblemItem"/>
</p:tagLst>
</file>

<file path=ppt/tags/tag81.xml><?xml version="1.0" encoding="utf-8"?>
<p:tagLst xmlns:p="http://schemas.openxmlformats.org/presentationml/2006/main">
  <p:tag name="RAINPROBLEM" val="ProblemItem"/>
</p:tagLst>
</file>

<file path=ppt/tags/tag82.xml><?xml version="1.0" encoding="utf-8"?>
<p:tagLst xmlns:p="http://schemas.openxmlformats.org/presentationml/2006/main">
  <p:tag name="RAINPROBLEM" val="ProblemItem"/>
</p:tagLst>
</file>

<file path=ppt/tags/tag83.xml><?xml version="1.0" encoding="utf-8"?>
<p:tagLst xmlns:p="http://schemas.openxmlformats.org/presentationml/2006/main">
  <p:tag name="RAINPROBLEM" val="ProblemBullet"/>
  <p:tag name="RAINPROBLEMTYPE" val="MultipleChoice"/>
  <p:tag name="RAINBULLET" val="Wrong"/>
</p:tagLst>
</file>

<file path=ppt/tags/tag84.xml><?xml version="1.0" encoding="utf-8"?>
<p:tagLst xmlns:p="http://schemas.openxmlformats.org/presentationml/2006/main">
  <p:tag name="RAINPROBLEM" val="ProblemBullet"/>
  <p:tag name="RAINPROBLEMTYPE" val="MultipleChoice"/>
  <p:tag name="RAINBULLET" val="Correct"/>
</p:tagLst>
</file>

<file path=ppt/tags/tag85.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ProblemBullet"/>
  <p:tag name="RAINPROBLEMTYPE" val="MultipleChoice"/>
  <p:tag name="RAINBULLET" val="Wrong"/>
</p:tagLst>
</file>

<file path=ppt/tags/tag87.xml><?xml version="1.0" encoding="utf-8"?>
<p:tagLst xmlns:p="http://schemas.openxmlformats.org/presentationml/2006/main">
  <p:tag name="RAINPROBLEM" val="ProblemSubmit"/>
  <p:tag name="RAINPROBLEMTYPE" val="MultipleChoice"/>
</p:tagLst>
</file>

<file path=ppt/tags/tag88.xml><?xml version="1.0" encoding="utf-8"?>
<p:tagLst xmlns:p="http://schemas.openxmlformats.org/presentationml/2006/main">
  <p:tag name="RAINPROBLEM" val="ProblemRemarkBoard"/>
</p:tagLst>
</file>

<file path=ppt/tags/tag89.xml><?xml version="1.0" encoding="utf-8"?>
<p:tagLst xmlns:p="http://schemas.openxmlformats.org/presentationml/2006/main">
  <p:tag name="PROBLEMREMARKTITLE" val="ProblemRemarkBoardTip"/>
</p:tagLst>
</file>

<file path=ppt/tags/tag9.xml><?xml version="1.0" encoding="utf-8"?>
<p:tagLst xmlns:p="http://schemas.openxmlformats.org/presentationml/2006/main">
  <p:tag name="RAINPROBLEM" val="ProblemRemarkBoard"/>
</p:tagLst>
</file>

<file path=ppt/tags/tag90.xml><?xml version="1.0" encoding="utf-8"?>
<p:tagLst xmlns:p="http://schemas.openxmlformats.org/presentationml/2006/main">
  <p:tag name="RAINPROBLEM" val="ProblemRemark"/>
</p:tagLst>
</file>

<file path=ppt/tags/tag91.xml><?xml version="1.0" encoding="utf-8"?>
<p:tagLst xmlns:p="http://schemas.openxmlformats.org/presentationml/2006/main">
  <p:tag name="PROBLEMREMARKTITLE" val="ProblemRemarkBoardTitle"/>
</p:tagLst>
</file>

<file path=ppt/tags/tag92.xml><?xml version="1.0" encoding="utf-8"?>
<p:tagLst xmlns:p="http://schemas.openxmlformats.org/presentationml/2006/main">
  <p:tag name="PROBLEMREMARKTITLE" val="ProblemRemarkBoardTitle"/>
</p:tagLst>
</file>

<file path=ppt/tags/tag93.xml><?xml version="1.0" encoding="utf-8"?>
<p:tagLst xmlns:p="http://schemas.openxmlformats.org/presentationml/2006/main">
  <p:tag name="PROBLEMREMARKTITLE" val="ProblemRemarkBoardTitle"/>
</p:tagLst>
</file>

<file path=ppt/tags/tag94.xml><?xml version="1.0" encoding="utf-8"?>
<p:tagLst xmlns:p="http://schemas.openxmlformats.org/presentationml/2006/main">
  <p:tag name="PROBLEMREMARKTITLE" val="ProblemRemarkBoardTitle"/>
</p:tagLst>
</file>

<file path=ppt/tags/tag95.xml><?xml version="1.0" encoding="utf-8"?>
<p:tagLst xmlns:p="http://schemas.openxmlformats.org/presentationml/2006/main">
  <p:tag name="PROBLEMREMARKTITLE" val="ProblemRemarkBoardTitle"/>
</p:tagLst>
</file>

<file path=ppt/tags/tag96.xml><?xml version="1.0" encoding="utf-8"?>
<p:tagLst xmlns:p="http://schemas.openxmlformats.org/presentationml/2006/main">
  <p:tag name="PROBLEMREMARKTITLE" val="ProblemRemarkBoardTitle"/>
</p:tagLst>
</file>

<file path=ppt/tags/tag97.xml><?xml version="1.0" encoding="utf-8"?>
<p:tagLst xmlns:p="http://schemas.openxmlformats.org/presentationml/2006/main">
  <p:tag name="PROBLEMREMARKTITLE" val="ProblemRemarkBoardTitle"/>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14376</Words>
  <Application>WPS 演示</Application>
  <PresentationFormat>全屏显示(4:3)</PresentationFormat>
  <Paragraphs>1349</Paragraphs>
  <Slides>61</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Arial</vt:lpstr>
      <vt:lpstr>宋体</vt:lpstr>
      <vt:lpstr>Wingdings</vt:lpstr>
      <vt:lpstr>Calibri</vt:lpstr>
      <vt:lpstr>微软雅黑</vt:lpstr>
      <vt:lpstr>Calibri Light</vt:lpstr>
      <vt:lpstr>Consolas</vt:lpstr>
      <vt:lpstr>华文楷体</vt:lpstr>
      <vt:lpstr>Menlo-Regular</vt:lpstr>
      <vt:lpstr>Segoe Print</vt:lpstr>
      <vt:lpstr>Arial Unicode MS</vt:lpstr>
      <vt:lpstr>等线</vt:lpstr>
      <vt:lpstr>Times New Roman</vt:lpstr>
      <vt:lpstr>AndaleMono</vt:lpstr>
      <vt:lpstr>华文仿宋</vt:lpstr>
      <vt:lpstr>Office Theme</vt:lpstr>
      <vt:lpstr>面向对象程序设计基础 （OOP）</vt:lpstr>
      <vt:lpstr>上期要点回顾</vt:lpstr>
      <vt:lpstr>本讲内容提要</vt:lpstr>
      <vt:lpstr>友元</vt:lpstr>
      <vt:lpstr>友元函数</vt:lpstr>
      <vt:lpstr>友元函数</vt:lpstr>
      <vt:lpstr>友元函数</vt:lpstr>
      <vt:lpstr>友元</vt:lpstr>
      <vt:lpstr>友元类</vt:lpstr>
      <vt:lpstr>友元</vt:lpstr>
      <vt:lpstr>PowerPoint 演示文稿</vt:lpstr>
      <vt:lpstr>回顾：C中的静态变量/函数</vt:lpstr>
      <vt:lpstr>回顾：C中的静态变量/函数</vt:lpstr>
      <vt:lpstr>静态变量示例</vt:lpstr>
      <vt:lpstr>静态函数示例</vt:lpstr>
      <vt:lpstr>静态数据成员</vt:lpstr>
      <vt:lpstr>静态数据成员的多文件编译</vt:lpstr>
      <vt:lpstr>静态数据成员示例</vt:lpstr>
      <vt:lpstr>静态成员函数</vt:lpstr>
      <vt:lpstr>静态成员函数的访问权限</vt:lpstr>
      <vt:lpstr>静态成员函数示例</vt:lpstr>
      <vt:lpstr>静态成员函数错误调用示例</vt:lpstr>
      <vt:lpstr>PowerPoint 演示文稿</vt:lpstr>
      <vt:lpstr>回顾：常量</vt:lpstr>
      <vt:lpstr>常量数据成员</vt:lpstr>
      <vt:lpstr>常量数据成员示例</vt:lpstr>
      <vt:lpstr>常量成员函数</vt:lpstr>
      <vt:lpstr>常量成员函数示例</vt:lpstr>
      <vt:lpstr>常量静态变量</vt:lpstr>
      <vt:lpstr>常量静态变量</vt:lpstr>
      <vt:lpstr>常量、静态成员总结</vt:lpstr>
      <vt:lpstr>PowerPoint 演示文稿</vt:lpstr>
      <vt:lpstr>PowerPoint 演示文稿</vt:lpstr>
      <vt:lpstr>常量对象的构造与析构</vt:lpstr>
      <vt:lpstr>静态对象的构造与析构</vt:lpstr>
      <vt:lpstr>静态对象的构造与析构</vt:lpstr>
      <vt:lpstr>常量/静态对象的构造与析构实例</vt:lpstr>
      <vt:lpstr>参数对象的构造与析构</vt:lpstr>
      <vt:lpstr>参数对象的构造 与析构实例</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Delete和Delete[]</vt:lpstr>
      <vt:lpstr>PowerPoint 演示文稿</vt:lpstr>
      <vt:lpstr>PowerPoint 演示文稿</vt:lpstr>
      <vt:lpstr>PowerPoint 演示文稿</vt:lpstr>
      <vt:lpstr>课后阅读</vt:lpstr>
      <vt:lpstr>课后练习</vt:lpstr>
      <vt:lpstr>PowerPoint 演示文稿</vt:lpstr>
      <vt:lpstr>课后练习</vt:lpstr>
      <vt:lpstr>PowerPoint 演示文稿</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zhaochen20</cp:lastModifiedBy>
  <cp:revision>2405</cp:revision>
  <cp:lastPrinted>2020-03-15T06:59:00Z</cp:lastPrinted>
  <dcterms:created xsi:type="dcterms:W3CDTF">2002-09-18T00:55:00Z</dcterms:created>
  <dcterms:modified xsi:type="dcterms:W3CDTF">2021-06-16T10:44:11Z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35C645D8C9B24F4EA4F2F04E451C8C46</vt:lpwstr>
  </property>
  <property fmtid="{D5CDD505-2E9C-101B-9397-08002B2CF9AE}" pid="3" name="KSOProductBuildVer">
    <vt:lpwstr>2052-11.1.0.10577</vt:lpwstr>
  </property>
</Properties>
</file>