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392" r:id="rId3"/>
    <p:sldId id="663" r:id="rId4"/>
    <p:sldId id="610" r:id="rId6"/>
    <p:sldId id="621" r:id="rId7"/>
    <p:sldId id="534" r:id="rId8"/>
    <p:sldId id="635" r:id="rId9"/>
    <p:sldId id="637" r:id="rId10"/>
    <p:sldId id="638" r:id="rId11"/>
    <p:sldId id="573" r:id="rId12"/>
    <p:sldId id="657" r:id="rId13"/>
    <p:sldId id="574" r:id="rId14"/>
    <p:sldId id="665" r:id="rId15"/>
    <p:sldId id="656" r:id="rId16"/>
    <p:sldId id="658" r:id="rId17"/>
    <p:sldId id="636" r:id="rId18"/>
    <p:sldId id="639" r:id="rId19"/>
    <p:sldId id="535" r:id="rId20"/>
    <p:sldId id="611" r:id="rId21"/>
    <p:sldId id="538" r:id="rId22"/>
    <p:sldId id="624" r:id="rId23"/>
    <p:sldId id="541" r:id="rId24"/>
    <p:sldId id="542" r:id="rId25"/>
    <p:sldId id="265" r:id="rId26"/>
    <p:sldId id="266" r:id="rId27"/>
    <p:sldId id="548" r:id="rId28"/>
    <p:sldId id="608" r:id="rId29"/>
    <p:sldId id="609" r:id="rId30"/>
    <p:sldId id="539" r:id="rId31"/>
    <p:sldId id="544" r:id="rId32"/>
    <p:sldId id="545" r:id="rId33"/>
    <p:sldId id="643" r:id="rId34"/>
    <p:sldId id="572" r:id="rId35"/>
    <p:sldId id="601" r:id="rId36"/>
    <p:sldId id="508" r:id="rId37"/>
    <p:sldId id="603" r:id="rId38"/>
    <p:sldId id="625" r:id="rId39"/>
    <p:sldId id="650" r:id="rId40"/>
    <p:sldId id="570" r:id="rId41"/>
    <p:sldId id="605" r:id="rId42"/>
    <p:sldId id="607" r:id="rId43"/>
    <p:sldId id="626" r:id="rId44"/>
    <p:sldId id="571" r:id="rId45"/>
    <p:sldId id="644" r:id="rId46"/>
    <p:sldId id="634" r:id="rId47"/>
    <p:sldId id="531" r:id="rId48"/>
    <p:sldId id="651" r:id="rId49"/>
    <p:sldId id="600" r:id="rId50"/>
    <p:sldId id="654" r:id="rId51"/>
    <p:sldId id="655" r:id="rId52"/>
    <p:sldId id="659" r:id="rId53"/>
    <p:sldId id="652" r:id="rId54"/>
    <p:sldId id="653" r:id="rId55"/>
    <p:sldId id="664" r:id="rId56"/>
    <p:sldId id="475" r:id="rId5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B40061"/>
    <a:srgbClr val="003366"/>
    <a:srgbClr val="0066CC"/>
    <a:srgbClr val="FF0000"/>
    <a:srgbClr val="B40062"/>
    <a:srgbClr val="00CC00"/>
    <a:srgbClr val="FFFFFF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2" autoAdjust="0"/>
    <p:restoredTop sz="80422" autoAdjust="0"/>
  </p:normalViewPr>
  <p:slideViewPr>
    <p:cSldViewPr>
      <p:cViewPr varScale="1">
        <p:scale>
          <a:sx n="135" d="100"/>
          <a:sy n="135" d="100"/>
        </p:scale>
        <p:origin x="184" y="728"/>
      </p:cViewPr>
      <p:guideLst>
        <p:guide orient="horz" pos="2294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TenosDoIt/p/3590491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思考：如何确定？</a:t>
            </a:r>
            <a:endParaRPr kumimoji="1" lang="zh-CN" altLang="en-US" sz="1200" dirty="0"/>
          </a:p>
          <a:p>
            <a:r>
              <a:rPr kumimoji="1" lang="zh-CN" altLang="en-US" dirty="0"/>
              <a:t>说明对象自身要包含自己实际类型的信息。</a:t>
            </a:r>
            <a:endParaRPr kumimoji="1" lang="zh-CN" altLang="en-US" dirty="0"/>
          </a:p>
          <a:p>
            <a:r>
              <a:rPr kumimoji="1" lang="zh-CN" altLang="en-US" dirty="0"/>
              <a:t>用虚函数解决早捆绑，实现多态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  <a:endParaRPr kumimoji="1" lang="zh-CN" altLang="en-US" dirty="0"/>
          </a:p>
          <a:p>
            <a:r>
              <a:rPr kumimoji="1" lang="zh-CN" altLang="en-US" sz="1200" dirty="0"/>
              <a:t>第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对象自身要包含自己实际类型的信息：虚函数表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对象自身要包含自己实际类型的信息：虚函数表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thinking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 类 的虚函数表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类的虚函数表 其中有一个就是指向</a:t>
            </a:r>
            <a:r>
              <a:rPr kumimoji="1" lang="en-US" altLang="zh-CN" dirty="0"/>
              <a:t>D::fun1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#pragma </a:t>
            </a:r>
            <a:r>
              <a:rPr lang="en-US" altLang="zh-CN" dirty="0"/>
              <a:t>pack(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en-US" altLang="zh-CN" dirty="0"/>
              <a:t>)</a:t>
            </a:r>
            <a:r>
              <a:rPr lang="zh-CN" altLang="en-US" dirty="0"/>
              <a:t> 如果加这个一个语句，则可以产生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的输出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TenosDoIt</a:t>
            </a:r>
            <a:r>
              <a:rPr kumimoji="1" lang="en-US" altLang="zh-CN" dirty="0"/>
              <a:t>/p/3590491.html</a:t>
            </a:r>
            <a:endParaRPr kumimoji="1"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为什么要进行内存对齐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呢？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平台原因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移植原因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：不是所有的硬件平台都能访问任意地址上的任意数据的；某些硬件平台只能在某些地址处取某些特定类型的数据，否则抛出硬件异常。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性能原因：数据结构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尤其是栈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应该尽可能地在自然边界上对齐。原因在于，为了访问未对齐的内存，处理器需要作两次内存访问；而对齐的内存访问仅需要一次访问。                                                                      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  <a:hlinkClick r:id="rId3"/>
              </a:rPr>
              <a:t>本文地址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编译器一般按照几个字节对齐呢？本文中两个编译器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默认按照类中最大类型长度来对齐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，我么也可以使用语句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#pragma pack(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)(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 = 1,2,4,8,16)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来设置对齐字节数目，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vs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还可以在项目属性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配置属性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-c/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c++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代码生成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结构成员对齐设置。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构造函数与虚函数</a:t>
            </a:r>
            <a:endParaRPr kumimoji="1" lang="zh-CN" altLang="en-US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，即虚机制在构造函数中不工作。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.foo()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  <a:endParaRPr kumimoji="1" lang="en-US" altLang="zh-CN" dirty="0"/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回顾上一节内容：</a:t>
            </a:r>
            <a:endParaRPr kumimoji="1" lang="en-US" altLang="zh-CN" dirty="0"/>
          </a:p>
          <a:p>
            <a:r>
              <a:rPr kumimoji="1" lang="zh-CN" altLang="en-US" dirty="0"/>
              <a:t>构造的顺序与析构的顺序是相反的。</a:t>
            </a:r>
            <a:endParaRPr kumimoji="1" lang="en-US" altLang="zh-CN" dirty="0"/>
          </a:p>
          <a:p>
            <a:r>
              <a:rPr kumimoji="1" lang="zh-CN" altLang="en-US" dirty="0"/>
              <a:t>注意析构函数：最晚派生的析构会被最先调用；</a:t>
            </a:r>
            <a:endParaRPr kumimoji="1" lang="en-US" altLang="zh-CN" dirty="0"/>
          </a:p>
          <a:p>
            <a:r>
              <a:rPr kumimoji="1" lang="zh-CN" altLang="en-US" dirty="0"/>
              <a:t>如果我们允许这样的机制，说明这种调用很可能发生在一个已经被删除的对象上，从而造成非法调用。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这个被隐藏的具体含义是什么？即无法被调用，编译不能通过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>
                <a:solidFill>
                  <a:prstClr val="black"/>
                </a:solidFill>
                <a:ea typeface="宋体" panose="02010600030101010101" pitchFamily="2" charset="-122"/>
              </a:rPr>
            </a:fld>
            <a:endParaRPr lang="en-US" altLang="zh-CN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trike="sngStrike" dirty="0"/>
              <a:t>避免造成重写隐藏的情况？？？  这个是什么意思？有没有</a:t>
            </a:r>
            <a:r>
              <a:rPr kumimoji="1" lang="en-US" altLang="zh-CN" strike="sngStrike" dirty="0"/>
              <a:t>override</a:t>
            </a:r>
            <a:r>
              <a:rPr kumimoji="1" lang="zh-CN" altLang="en-US" strike="sngStrike" dirty="0"/>
              <a:t>这个关键字的核心差别是什么？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之前的例子加入</a:t>
            </a:r>
            <a:r>
              <a:rPr kumimoji="1" lang="en-US" altLang="zh-CN" dirty="0"/>
              <a:t>override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p2-&gt;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(3.0);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----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虚函数表指向地址依然是基类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如果是一个 </a:t>
            </a:r>
            <a:r>
              <a:rPr kumimoji="1" lang="en-US" altLang="zh-CN" dirty="0"/>
              <a:t>Base</a:t>
            </a:r>
            <a:r>
              <a:rPr kumimoji="1" lang="zh-CN" altLang="en-US" baseline="0" dirty="0"/>
              <a:t> * </a:t>
            </a:r>
            <a:r>
              <a:rPr kumimoji="1" lang="en-US" altLang="zh-CN" baseline="0" dirty="0"/>
              <a:t>p=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&amp;Derive;</a:t>
            </a:r>
            <a:endParaRPr kumimoji="1" lang="en-US" altLang="zh-CN" baseline="0" dirty="0"/>
          </a:p>
          <a:p>
            <a:r>
              <a:rPr kumimoji="1" lang="zh-CN" altLang="en-US" baseline="0" dirty="0"/>
              <a:t>如果私有继承 允许这种向上转换产生，</a:t>
            </a:r>
            <a:endParaRPr kumimoji="1" lang="en-US" altLang="zh-CN" baseline="0" dirty="0"/>
          </a:p>
          <a:p>
            <a:r>
              <a:rPr kumimoji="1" lang="zh-CN" altLang="en-US" baseline="0" dirty="0"/>
              <a:t>那么</a:t>
            </a:r>
            <a:r>
              <a:rPr kumimoji="1" lang="en-US" altLang="zh-CN" baseline="0" dirty="0"/>
              <a:t>p</a:t>
            </a:r>
            <a:r>
              <a:rPr kumimoji="1" lang="zh-CN" altLang="en-US" baseline="0" dirty="0"/>
              <a:t>很可能访问 </a:t>
            </a:r>
            <a:r>
              <a:rPr kumimoji="1" lang="en-US" altLang="zh-CN" baseline="0" dirty="0"/>
              <a:t>Base</a:t>
            </a:r>
            <a:r>
              <a:rPr kumimoji="1" lang="zh-CN" altLang="en-US" baseline="0" dirty="0"/>
              <a:t>的公有函数，破坏了封装性。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  <a:t>某些实现系统服务、基础功能和加密等的类通常是不允许有子类的；实现者不想客户端从这些类派生新类而修改他们。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不能，对象不是协变的。协变的定义很复杂，在最后有链接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对象切片，虚拟继承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早绑定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注意这里没有对象切片产生，因为传递的是引用。</a:t>
            </a:r>
            <a:endParaRPr lang="en-US" altLang="zh-CN" dirty="0"/>
          </a:p>
          <a:p>
            <a:r>
              <a:rPr lang="zh-CN" altLang="en-US" dirty="0"/>
              <a:t>这里是因为 编译器早绑定产生的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9" Type="http://schemas.openxmlformats.org/officeDocument/2006/relationships/notesSlide" Target="../notesSlides/notesSlide7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6.xml"/><Relationship Id="rId26" Type="http://schemas.openxmlformats.org/officeDocument/2006/relationships/image" Target="../media/image5.png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3.xml"/><Relationship Id="rId27" Type="http://schemas.openxmlformats.org/officeDocument/2006/relationships/image" Target="../media/image5.png"/><Relationship Id="rId26" Type="http://schemas.openxmlformats.org/officeDocument/2006/relationships/tags" Target="../tags/tag52.xml"/><Relationship Id="rId25" Type="http://schemas.openxmlformats.org/officeDocument/2006/relationships/tags" Target="../tags/tag51.xml"/><Relationship Id="rId24" Type="http://schemas.openxmlformats.org/officeDocument/2006/relationships/tags" Target="../tags/tag50.xml"/><Relationship Id="rId23" Type="http://schemas.openxmlformats.org/officeDocument/2006/relationships/tags" Target="../tags/tag49.xml"/><Relationship Id="rId22" Type="http://schemas.openxmlformats.org/officeDocument/2006/relationships/tags" Target="../tags/tag48.xml"/><Relationship Id="rId21" Type="http://schemas.openxmlformats.org/officeDocument/2006/relationships/tags" Target="../tags/tag47.xml"/><Relationship Id="rId20" Type="http://schemas.openxmlformats.org/officeDocument/2006/relationships/tags" Target="../tags/tag46.xml"/><Relationship Id="rId2" Type="http://schemas.openxmlformats.org/officeDocument/2006/relationships/tags" Target="../tags/tag28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80.xml"/><Relationship Id="rId27" Type="http://schemas.openxmlformats.org/officeDocument/2006/relationships/image" Target="../media/image5.png"/><Relationship Id="rId26" Type="http://schemas.openxmlformats.org/officeDocument/2006/relationships/tags" Target="../tags/tag79.xml"/><Relationship Id="rId25" Type="http://schemas.openxmlformats.org/officeDocument/2006/relationships/tags" Target="../tags/tag78.xml"/><Relationship Id="rId24" Type="http://schemas.openxmlformats.org/officeDocument/2006/relationships/tags" Target="../tags/tag77.xml"/><Relationship Id="rId23" Type="http://schemas.openxmlformats.org/officeDocument/2006/relationships/tags" Target="../tags/tag76.xml"/><Relationship Id="rId22" Type="http://schemas.openxmlformats.org/officeDocument/2006/relationships/tags" Target="../tags/tag75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tags" Target="../tags/tag55.xml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07.xml"/><Relationship Id="rId27" Type="http://schemas.openxmlformats.org/officeDocument/2006/relationships/image" Target="../media/image5.png"/><Relationship Id="rId26" Type="http://schemas.openxmlformats.org/officeDocument/2006/relationships/tags" Target="../tags/tag106.xml"/><Relationship Id="rId25" Type="http://schemas.openxmlformats.org/officeDocument/2006/relationships/tags" Target="../tags/tag105.xml"/><Relationship Id="rId24" Type="http://schemas.openxmlformats.org/officeDocument/2006/relationships/tags" Target="../tags/tag104.xml"/><Relationship Id="rId23" Type="http://schemas.openxmlformats.org/officeDocument/2006/relationships/tags" Target="../tags/tag103.xml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tags" Target="../tags/tag82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136.xml"/><Relationship Id="rId3" Type="http://schemas.openxmlformats.org/officeDocument/2006/relationships/tags" Target="../tags/tag110.xml"/><Relationship Id="rId29" Type="http://schemas.openxmlformats.org/officeDocument/2006/relationships/image" Target="../media/image5.png"/><Relationship Id="rId28" Type="http://schemas.openxmlformats.org/officeDocument/2006/relationships/tags" Target="../tags/tag135.xml"/><Relationship Id="rId27" Type="http://schemas.openxmlformats.org/officeDocument/2006/relationships/tags" Target="../tags/tag134.xml"/><Relationship Id="rId26" Type="http://schemas.openxmlformats.org/officeDocument/2006/relationships/tags" Target="../tags/tag133.xml"/><Relationship Id="rId25" Type="http://schemas.openxmlformats.org/officeDocument/2006/relationships/tags" Target="../tags/tag132.xml"/><Relationship Id="rId24" Type="http://schemas.openxmlformats.org/officeDocument/2006/relationships/tags" Target="../tags/tag131.xml"/><Relationship Id="rId23" Type="http://schemas.openxmlformats.org/officeDocument/2006/relationships/tags" Target="../tags/tag130.xml"/><Relationship Id="rId22" Type="http://schemas.openxmlformats.org/officeDocument/2006/relationships/tags" Target="../tags/tag129.xml"/><Relationship Id="rId21" Type="http://schemas.openxmlformats.org/officeDocument/2006/relationships/tags" Target="../tags/tag128.xml"/><Relationship Id="rId20" Type="http://schemas.openxmlformats.org/officeDocument/2006/relationships/tags" Target="../tags/tag127.xml"/><Relationship Id="rId2" Type="http://schemas.openxmlformats.org/officeDocument/2006/relationships/tags" Target="../tags/tag109.xml"/><Relationship Id="rId19" Type="http://schemas.openxmlformats.org/officeDocument/2006/relationships/tags" Target="../tags/tag126.xml"/><Relationship Id="rId18" Type="http://schemas.openxmlformats.org/officeDocument/2006/relationships/tags" Target="../tags/tag125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hyperlink" Target="https://en.cppreference.com/w/cpp/language/virtual" TargetMode="External"/><Relationship Id="rId1" Type="http://schemas.openxmlformats.org/officeDocument/2006/relationships/hyperlink" Target="https://en.cppreference.com/w/cpp/language/cv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solidFill>
                  <a:srgbClr val="0066CC"/>
                </a:solidFill>
              </a:rPr>
              <a:t>（</a:t>
            </a:r>
            <a:r>
              <a:rPr lang="en-US" altLang="zh-CN">
                <a:solidFill>
                  <a:srgbClr val="0066CC"/>
                </a:solidFill>
              </a:rPr>
              <a:t>OOP</a:t>
            </a:r>
            <a:r>
              <a:rPr lang="zh-CN" altLang="en-US">
                <a:solidFill>
                  <a:srgbClr val="0066CC"/>
                </a:solidFill>
              </a:rPr>
              <a:t>）</a:t>
            </a:r>
            <a:endParaRPr lang="zh-CN" altLang="en-US" b="1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/>
              <a:t>liuzy@tsinghua.edu.cn</a:t>
            </a:r>
            <a:endParaRPr lang="en-US" altLang="zh-CN" sz="2800" b="1" dirty="0"/>
          </a:p>
          <a:p>
            <a:r>
              <a:rPr lang="en-US" altLang="zh-CN" b="1" dirty="0"/>
              <a:t>http://nlp.csai.tsinghua.edu.cn/~</a:t>
            </a:r>
            <a:r>
              <a:rPr lang="en-US" altLang="zh-CN" b="1" dirty="0" err="1"/>
              <a:t>lzy</a:t>
            </a:r>
            <a:r>
              <a:rPr lang="en-US" altLang="zh-CN" b="1" dirty="0"/>
              <a:t>/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b="1" dirty="0"/>
              <a:t>课程团队：刘知远 姚海龙 黄民烈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dirty="0"/>
              <a:t> pack(4)</a:t>
            </a:r>
            <a:endParaRPr lang="en-US" altLang="zh-CN" dirty="0"/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表示属性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(x) 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(y) 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p(1);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p.att_i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Dog g(2,3);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fi-FI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g;</a:t>
            </a:r>
            <a:r>
              <a:rPr lang="en-US" altLang="zh-CN" dirty="0">
                <a:solidFill>
                  <a:srgbClr val="1D8519"/>
                </a:solidFill>
                <a:latin typeface="Menlo-Regular" panose="020B0609030804020204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panose="020B0609030804020204" charset="0"/>
              </a:rPr>
              <a:t>对象切片，只赋值基类数据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p.att_j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没有该参数，编译错误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35936" y="4581128"/>
            <a:ext cx="1485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1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2 3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2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05612" y="411946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94084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"Dog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(Pet p){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Dog g;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	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对象切片（传参），调用基类的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 p = g;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p.name();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对象切片（赋值），调用基类的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派生类新方法丢失示例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16192" y="4034681"/>
            <a:ext cx="2445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Dog::name()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Pet::name()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Pet::name()</a:t>
            </a:r>
            <a:endParaRPr lang="zh-CN" altLang="en-US" b="1" dirty="0">
              <a:solidFill>
                <a:srgbClr val="00B050"/>
              </a:solidFill>
            </a:endParaRP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5868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5536" y="34977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下面关于对象的向上类型转换描述正确的是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256320" y="1852524"/>
            <a:ext cx="7315200" cy="880923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通过对象的向上类型转换，我们可以访问到因为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private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继承而访问不到的基类成员变量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217240" y="314610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对象的向上类型转换会丢失派生类中新增的数据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217240" y="4156795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对象的向上类型转换会丢失派生类中新增的方法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17240" y="5086686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若将某一对象从派生类转换为基类后，可以将其再转换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回派生类，即可恢复丢失的数据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02865" y="1978545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02865" y="310273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02865" y="407707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02865" y="5085184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9525000" y="1270000"/>
            <a:ext cx="3661580" cy="2246769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A:private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继承无法进行向上类型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转换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D: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对象切片导致数据丢失后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将无法恢复。同时，基类对象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一般不能直接转换为派生类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对象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>
            <p:custDataLst>
              <p:tags r:id="rId13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/>
            <p:cNvSpPr/>
            <p:nvPr>
              <p:custDataLst>
                <p:tags r:id="rId14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16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7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19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指针（引用）的向上转换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当派生类的指针（引用）被转换为基类指针（引用）时，不会创建新的对象，但只保留基类的接口。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30289" y="2740273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pitchFamily="2" charset="-122"/>
              </a:rPr>
              <a:t>基类部分</a:t>
            </a:r>
            <a:endParaRPr kumimoji="0" lang="zh-CN" altLang="en-US" sz="2000" b="1" dirty="0">
              <a:ea typeface="黑体" panose="02010609060101010101" pitchFamily="2" charset="-122"/>
            </a:endParaRP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3491880" y="386104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3491880" y="6020048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1" name="AutoShape 11"/>
          <p:cNvSpPr/>
          <p:nvPr/>
        </p:nvSpPr>
        <p:spPr bwMode="auto">
          <a:xfrm flipH="1">
            <a:off x="3129930" y="5372348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99592" y="5837202"/>
            <a:ext cx="2249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派生类新定义部分</a:t>
            </a:r>
            <a:endParaRPr kumimoji="0" lang="zh-CN" altLang="en-US" sz="2000" b="1" dirty="0"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491880" y="5370760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panose="02010609060101010101" pitchFamily="2" charset="-122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panose="02010609060101010101" pitchFamily="2" charset="-122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121696" y="61295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  <a:endParaRPr kumimoji="0" lang="zh-CN" altLang="en-US" sz="2000" b="1" dirty="0"/>
          </a:p>
        </p:txBody>
      </p:sp>
      <p:sp>
        <p:nvSpPr>
          <p:cNvPr id="18" name="AutoShape 21"/>
          <p:cNvSpPr/>
          <p:nvPr/>
        </p:nvSpPr>
        <p:spPr bwMode="auto">
          <a:xfrm>
            <a:off x="4812680" y="3897560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/>
          <p:nvPr/>
        </p:nvSpPr>
        <p:spPr bwMode="auto">
          <a:xfrm>
            <a:off x="4787280" y="6056560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120093" y="4435723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  <a:endParaRPr kumimoji="0" lang="zh-CN" altLang="en-US" sz="2000" b="1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495055" y="3168898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panose="02010609060101010101" pitchFamily="2" charset="-122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panose="02010609060101010101" pitchFamily="2" charset="-122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680792" y="4435723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panose="02010609060101010101" pitchFamily="2" charset="-122"/>
              </a:rPr>
              <a:t>Public</a:t>
            </a:r>
            <a:endParaRPr kumimoji="0" lang="zh-CN" altLang="en-US" sz="4000" b="1" dirty="0">
              <a:ea typeface="黑体" panose="02010609060101010101" pitchFamily="2" charset="-122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693492" y="612958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panose="02010609060101010101" pitchFamily="2" charset="-122"/>
              </a:rPr>
              <a:t>Public</a:t>
            </a:r>
            <a:endParaRPr kumimoji="0" lang="zh-CN" altLang="en-US" sz="4000" b="1">
              <a:ea typeface="黑体" panose="02010609060101010101" pitchFamily="2" charset="-122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071717" y="5148619"/>
            <a:ext cx="26963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派生类指针（引用）可访问</a:t>
            </a:r>
            <a:endParaRPr kumimoji="0" lang="zh-CN" altLang="en-US" sz="2000" b="1" dirty="0"/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488911" y="4152895"/>
            <a:ext cx="21194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基类指针（引用）可访问</a:t>
            </a:r>
            <a:endParaRPr kumimoji="0" lang="zh-CN" altLang="en-US" sz="2000" b="1" dirty="0"/>
          </a:p>
        </p:txBody>
      </p:sp>
      <p:cxnSp>
        <p:nvCxnSpPr>
          <p:cNvPr id="30" name="直接箭头连接符 29"/>
          <p:cNvCxnSpPr>
            <a:stCxn id="28" idx="3"/>
            <a:endCxn id="8" idx="1"/>
          </p:cNvCxnSpPr>
          <p:nvPr/>
        </p:nvCxnSpPr>
        <p:spPr>
          <a:xfrm>
            <a:off x="2608365" y="4506838"/>
            <a:ext cx="883515" cy="10986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7" idx="1"/>
            <a:endCxn id="20" idx="2"/>
          </p:cNvCxnSpPr>
          <p:nvPr/>
        </p:nvCxnSpPr>
        <p:spPr>
          <a:xfrm flipH="1" flipV="1">
            <a:off x="5470510" y="4835833"/>
            <a:ext cx="601207" cy="66672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7" idx="1"/>
            <a:endCxn id="17" idx="0"/>
          </p:cNvCxnSpPr>
          <p:nvPr/>
        </p:nvCxnSpPr>
        <p:spPr>
          <a:xfrm flipH="1">
            <a:off x="5470510" y="5502562"/>
            <a:ext cx="601207" cy="62702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dirty="0"/>
              <a:t> pack(4)</a:t>
            </a:r>
            <a:endParaRPr lang="en-US" altLang="zh-CN" dirty="0"/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(x) 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(y) 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Dog g(2,3);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Pet&amp; p = g;</a:t>
            </a:r>
            <a:r>
              <a:rPr lang="en-US" altLang="zh-CN" dirty="0">
                <a:solidFill>
                  <a:srgbClr val="1D8519"/>
                </a:solidFill>
                <a:latin typeface="Menlo-Regular" panose="020B0609030804020204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panose="020B0609030804020204" charset="0"/>
              </a:rPr>
              <a:t>引用向上转换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1;        </a:t>
            </a:r>
            <a:r>
              <a:rPr lang="en-US" altLang="zh-CN" dirty="0">
                <a:solidFill>
                  <a:srgbClr val="1D8519"/>
                </a:solidFill>
                <a:latin typeface="Menlo-Regular" panose="020B0609030804020204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panose="020B0609030804020204" charset="0"/>
              </a:rPr>
              <a:t>修改基类存在的数据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fi-FI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1D8519"/>
                </a:solidFill>
                <a:latin typeface="Menlo-Regular" panose="020B0609030804020204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panose="020B0609030804020204" charset="0"/>
              </a:rPr>
              <a:t>影响派生类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引用的向上类型转换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44860" y="3746649"/>
            <a:ext cx="1485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2 3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2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1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1 3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14536" y="328498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542" y="342962"/>
            <a:ext cx="898245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Redefine interface function: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tune(Instrument&amp;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Wind flute;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，编译器早绑定，无对象切片产生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Instrument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flute;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赋值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引用的向上类型转换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6420" y="4612022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Instrument::play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6096" y="4150357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318640" y="3614561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如果</a:t>
            </a:r>
            <a:r>
              <a:rPr kumimoji="1" lang="en-US" altLang="zh-CN" sz="2800" b="1" dirty="0"/>
              <a:t>tune</a:t>
            </a:r>
            <a:r>
              <a:rPr kumimoji="1" lang="zh-CN" altLang="en-US" sz="2800" b="1" dirty="0"/>
              <a:t>的参数修改为指针？</a:t>
            </a:r>
            <a:endParaRPr kumimoji="1"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548680"/>
            <a:ext cx="8496944" cy="6523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data{0};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r>
              <a:rPr lang="zh-CN" altLang="en-US" sz="40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rPr>
              <a:t>这一页是错的！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D1 :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CN" dirty="0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B::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D1 d1;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//d1.setData(10);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隐藏了基类的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//B&amp; b = d1;     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b.setData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(10);  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否则可以绕过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，调用基类的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65820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私有继承“照此实现”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函数调用捆绑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把函数体与函数调用相联系称为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即将函数体的具体实现代码，与调用的函数名绑定。执行到调用代码时进入直接进入捆绑好的函数体内部。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当捆绑在程序运行之前（由编译器和连接器）完成时，称为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早捆绑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(early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b="1" dirty="0"/>
              <a:t>运行之前</a:t>
            </a:r>
            <a:r>
              <a:rPr kumimoji="1" lang="zh-CN" altLang="en-US" sz="2000" dirty="0"/>
              <a:t>已经决定了函数调用代码到底进入哪个函数。</a:t>
            </a:r>
            <a:endParaRPr kumimoji="1" lang="zh-CN" altLang="en-US" sz="2000" dirty="0"/>
          </a:p>
          <a:p>
            <a:pPr lvl="1"/>
            <a:r>
              <a:rPr kumimoji="1" lang="zh-CN" altLang="en-US" sz="2000" dirty="0"/>
              <a:t>上面程序中的问题是早捆绑引起的，编译器将</a:t>
            </a:r>
            <a:r>
              <a:rPr kumimoji="1" lang="en-US" altLang="zh-CN" sz="2000" dirty="0"/>
              <a:t>tune</a:t>
            </a:r>
            <a:r>
              <a:rPr kumimoji="1" lang="zh-CN" altLang="en-US" sz="2000" dirty="0"/>
              <a:t>中的函数调用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i.play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Instrument::play()</a:t>
            </a:r>
            <a:r>
              <a:rPr kumimoji="1" lang="zh-CN" altLang="en-US" sz="2000" dirty="0"/>
              <a:t>绑定。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当捆绑根据对象的实际类型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上例中即子类</a:t>
            </a:r>
            <a:r>
              <a:rPr kumimoji="1" lang="en-US" altLang="zh-CN" sz="2400" dirty="0"/>
              <a:t>Wind</a:t>
            </a:r>
            <a:r>
              <a:rPr kumimoji="1" lang="zh-CN" altLang="en-US" sz="2400" dirty="0"/>
              <a:t>而非</a:t>
            </a:r>
            <a:r>
              <a:rPr kumimoji="1" lang="en-US" altLang="zh-CN" sz="2400" dirty="0"/>
              <a:t>Instrument)</a:t>
            </a:r>
            <a:r>
              <a:rPr kumimoji="1" lang="zh-CN" altLang="en-US" sz="2400" dirty="0"/>
              <a:t>，发生在程序运行时，称为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晚捆绑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(late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/>
              <a:t>，又称动态捆绑或运行时捆绑。</a:t>
            </a:r>
            <a:endParaRPr kumimoji="1" lang="zh-CN" altLang="en-US" sz="16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要求在</a:t>
            </a:r>
            <a:r>
              <a:rPr kumimoji="1" lang="zh-CN" altLang="en-US" sz="2000" b="1" dirty="0"/>
              <a:t>运行时</a:t>
            </a:r>
            <a:r>
              <a:rPr kumimoji="1" lang="zh-CN" altLang="en-US" sz="2000" dirty="0"/>
              <a:t>能确定对象的实际类型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思考：如何确定？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，并绑定正确的函数。</a:t>
            </a:r>
            <a:endParaRPr kumimoji="1" lang="zh-CN" altLang="en-US" sz="2000" dirty="0"/>
          </a:p>
          <a:p>
            <a:pPr lvl="1"/>
            <a:r>
              <a:rPr kumimoji="1" lang="zh-CN" altLang="en-US" sz="2000" dirty="0"/>
              <a:t>晚捆绑只对类中的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虚函数</a:t>
            </a:r>
            <a:r>
              <a:rPr kumimoji="1" lang="zh-CN" altLang="en-US" sz="2000" dirty="0"/>
              <a:t>起作用，使用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virtual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zh-CN" altLang="en-US" sz="2000" dirty="0"/>
              <a:t>关键字声明虚函数。</a:t>
            </a:r>
            <a:endParaRPr kumimoji="1" lang="zh-CN" altLang="en-US" sz="2000" dirty="0"/>
          </a:p>
          <a:p>
            <a:pPr marL="0" indent="0"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虚函数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对于被派生类重新定义的成员函数，若它在基类中被声明为虚函数（如下所示），则</a:t>
            </a:r>
            <a:r>
              <a:rPr kumimoji="1" lang="zh-CN" altLang="en-US" sz="2400" dirty="0">
                <a:solidFill>
                  <a:srgbClr val="FF0000"/>
                </a:solidFill>
              </a:rPr>
              <a:t>通过基类指针或引用</a:t>
            </a:r>
            <a:r>
              <a:rPr kumimoji="1" lang="zh-CN" altLang="en-US" sz="2400" dirty="0"/>
              <a:t>调用该成员函数时，编译器将</a:t>
            </a:r>
            <a:r>
              <a:rPr kumimoji="1" lang="zh-CN" altLang="en-US" sz="2400" dirty="0">
                <a:solidFill>
                  <a:srgbClr val="FF0000"/>
                </a:solidFill>
              </a:rPr>
              <a:t>根据所指（或引用）对象的实际类型</a:t>
            </a:r>
            <a:r>
              <a:rPr kumimoji="1" lang="zh-CN" altLang="en-US" sz="2400" dirty="0"/>
              <a:t>决定是调用基类中的函数，还是调用派生类重写的函数。</a:t>
            </a:r>
            <a:endParaRPr kumimoji="1"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1800" b="0" dirty="0">
                <a:solidFill>
                  <a:schemeClr val="tx1"/>
                </a:solidFill>
              </a:rPr>
              <a:t> 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>
                <a:solidFill>
                  <a:srgbClr val="FF0000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err="1"/>
              <a:t>ReturnType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FuncName</a:t>
            </a:r>
            <a:r>
              <a:rPr kumimoji="1" lang="en-US" altLang="zh-CN" sz="1800" dirty="0"/>
              <a:t>(argument);</a:t>
            </a:r>
            <a:r>
              <a:rPr kumimoji="1" lang="zh-CN" altLang="en-US" sz="1800" dirty="0"/>
              <a:t> </a:t>
            </a:r>
            <a:r>
              <a:rPr kumimoji="1" lang="en-US" altLang="zh-CN" sz="18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1" dirty="0">
                <a:solidFill>
                  <a:srgbClr val="008000"/>
                </a:solidFill>
              </a:rPr>
              <a:t>虚函数</a:t>
            </a:r>
            <a:endParaRPr kumimoji="1" lang="zh-CN" altLang="en-US" sz="1800" b="1" dirty="0">
              <a:solidFill>
                <a:srgbClr val="008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/>
              <a:t>	</a:t>
            </a:r>
            <a:r>
              <a:rPr kumimoji="1" lang="en-US" altLang="zh-CN" sz="1800" dirty="0"/>
              <a:t>...</a:t>
            </a:r>
            <a:endParaRPr kumimoji="1" lang="zh-CN" alt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sz="1800" dirty="0"/>
              <a:t>};</a:t>
            </a:r>
            <a:endParaRPr kumimoji="1" lang="zh-CN" altLang="en-US" sz="1800" dirty="0"/>
          </a:p>
          <a:p>
            <a:r>
              <a:rPr kumimoji="1" lang="zh-CN" altLang="en-US" sz="2400" dirty="0"/>
              <a:t>若某成员函数在基类中声明为虚函数，当派生类</a:t>
            </a:r>
            <a:r>
              <a:rPr kumimoji="1" lang="zh-CN" altLang="en-US" sz="2400" dirty="0">
                <a:solidFill>
                  <a:srgbClr val="FF0000"/>
                </a:solidFill>
              </a:rPr>
              <a:t>重写覆盖</a:t>
            </a:r>
            <a:r>
              <a:rPr kumimoji="1" lang="zh-CN" altLang="en-US" sz="2400" dirty="0"/>
              <a:t>它时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同名，同参数函数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/>
              <a:t> ，无论是否声明为虚函数，该成员函数都仍然是虚函数。</a:t>
            </a:r>
            <a:endParaRPr kumimoji="1" lang="en-US" altLang="zh-C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3568" y="1816248"/>
            <a:ext cx="100811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 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重写覆盖</a:t>
            </a:r>
            <a:r>
              <a:rPr lang="en-US" altLang="zh-CN" b="1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稍后：重写隐藏和重写覆盖的区别）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tune(Instrument&amp; ins)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由于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Instrument::play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是虚函数，编译时不再直接绑定，运行时根据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的实际类型调用。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Wind flute;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向上类型转换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重写覆盖虚函数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Wind::play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1259835"/>
            <a:ext cx="5256584" cy="5256584"/>
          </a:xfrm>
        </p:spPr>
        <p:txBody>
          <a:bodyPr/>
          <a:lstStyle/>
          <a:p>
            <a:r>
              <a:rPr kumimoji="1" lang="zh-CN" altLang="en-US" sz="2000" dirty="0"/>
              <a:t>返回值优化条件</a:t>
            </a:r>
            <a:endParaRPr kumimoji="1" lang="en-US" altLang="zh-CN" sz="2000" dirty="0"/>
          </a:p>
          <a:p>
            <a:pPr lvl="1"/>
            <a:r>
              <a:rPr lang="zh-CN" altLang="en-US" sz="2000" dirty="0"/>
              <a:t>返回的值类型与函数前面的返回值类型相同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返回的是一个局部对象的左值</a:t>
            </a:r>
            <a:endParaRPr lang="en-US" altLang="zh-CN" sz="2000" dirty="0"/>
          </a:p>
          <a:p>
            <a:r>
              <a:rPr lang="zh-CN" altLang="en-US" sz="2000" dirty="0"/>
              <a:t>建议做法包括</a:t>
            </a:r>
            <a:r>
              <a:rPr lang="en-US" altLang="zh-CN" sz="2000" dirty="0"/>
              <a:t>(1)(4)(5)(6),</a:t>
            </a:r>
            <a:r>
              <a:rPr lang="zh-CN" altLang="en-US" sz="2000" dirty="0"/>
              <a:t>避免多余拷贝，优化资源利用</a:t>
            </a:r>
            <a:endParaRPr lang="en-US" altLang="zh-CN" sz="2000" dirty="0"/>
          </a:p>
          <a:p>
            <a:pPr lvl="1"/>
            <a:r>
              <a:rPr lang="en-US" altLang="zh-CN" sz="2000" dirty="0"/>
              <a:t>Test fn1(); </a:t>
            </a:r>
            <a:r>
              <a:rPr lang="zh-CN" altLang="en-US" sz="2000" dirty="0"/>
              <a:t>满足返回值优化条件</a:t>
            </a:r>
            <a:endParaRPr lang="en-US" altLang="zh-CN" sz="2000" dirty="0"/>
          </a:p>
          <a:p>
            <a:pPr lvl="1"/>
            <a:r>
              <a:rPr lang="zh-CN" altLang="en-US" sz="2000" dirty="0"/>
              <a:t>可利用常量左值引用（</a:t>
            </a:r>
            <a:r>
              <a:rPr lang="en-US" altLang="zh-CN" sz="2000" dirty="0"/>
              <a:t>4</a:t>
            </a:r>
            <a:r>
              <a:rPr lang="zh-CN" altLang="en-US" sz="2000" dirty="0"/>
              <a:t>），右值引用（</a:t>
            </a:r>
            <a:r>
              <a:rPr lang="en-US" altLang="zh-CN" sz="2000" dirty="0"/>
              <a:t>5</a:t>
            </a:r>
            <a:r>
              <a:rPr lang="zh-CN" altLang="en-US" sz="2000" dirty="0"/>
              <a:t>），构造新对象（</a:t>
            </a:r>
            <a:r>
              <a:rPr lang="en-US" altLang="zh-CN" sz="2000" dirty="0"/>
              <a:t>6</a:t>
            </a:r>
            <a:r>
              <a:rPr lang="zh-CN" altLang="en-US" sz="2000" dirty="0"/>
              <a:t>）的方式接收返回值</a:t>
            </a:r>
            <a:endParaRPr lang="en-US" altLang="zh-CN" sz="2000" dirty="0"/>
          </a:p>
          <a:p>
            <a:r>
              <a:rPr lang="zh-CN" altLang="en-US" sz="2000" dirty="0"/>
              <a:t>不建议做法包括</a:t>
            </a:r>
            <a:r>
              <a:rPr lang="en-US" altLang="zh-CN" sz="2000" dirty="0"/>
              <a:t>(2)(3)(7)</a:t>
            </a:r>
            <a:endParaRPr lang="en-US" altLang="zh-CN" sz="2000" dirty="0"/>
          </a:p>
          <a:p>
            <a:pPr lvl="1"/>
            <a:r>
              <a:rPr kumimoji="1" lang="en-US" altLang="zh-CN" sz="2000" dirty="0"/>
              <a:t>(2)(7) d</a:t>
            </a:r>
            <a:r>
              <a:rPr kumimoji="1" lang="zh-CN" altLang="en-US" sz="2000" dirty="0"/>
              <a:t>会指向被析构的</a:t>
            </a:r>
            <a:r>
              <a:rPr kumimoji="1" lang="en-US" altLang="zh-CN" sz="2000" dirty="0" err="1"/>
              <a:t>tmp</a:t>
            </a:r>
            <a:r>
              <a:rPr kumimoji="1" lang="zh-CN" altLang="en-US" sz="2000" dirty="0"/>
              <a:t>，出现运行错误</a:t>
            </a:r>
            <a:endParaRPr kumimoji="1" lang="en-US" altLang="zh-CN" sz="2000" dirty="0"/>
          </a:p>
          <a:p>
            <a:pPr lvl="1"/>
            <a:r>
              <a:rPr lang="en-US" altLang="zh-CN" sz="2000" dirty="0"/>
              <a:t>std::move()</a:t>
            </a:r>
            <a:r>
              <a:rPr lang="zh-CN" altLang="en-US" sz="2000" dirty="0"/>
              <a:t>将左值转变为右值，不进行返回值优化，</a:t>
            </a:r>
            <a:r>
              <a:rPr lang="en-US" altLang="zh-CN" sz="2000" dirty="0"/>
              <a:t>(3)</a:t>
            </a:r>
            <a:r>
              <a:rPr lang="zh-CN" altLang="en-US" sz="2000" dirty="0"/>
              <a:t>会移动构造临时变量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利用返回值优化提高执行效率</a:t>
            </a:r>
            <a:endParaRPr kumimoji="1" lang="zh-CN" altLang="en-US" dirty="0"/>
          </a:p>
        </p:txBody>
      </p:sp>
      <p:sp>
        <p:nvSpPr>
          <p:cNvPr id="6" name="矩形 24"/>
          <p:cNvSpPr/>
          <p:nvPr/>
        </p:nvSpPr>
        <p:spPr>
          <a:xfrm>
            <a:off x="107504" y="1262945"/>
            <a:ext cx="389373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Test{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data = 0;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Test(){}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Test(const Test&amp; t){}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Test(Test&amp;&amp; t){}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fn1(){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1"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//(1)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Test&amp;&amp; fn2(){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//(2)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fn3(){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//(3)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Test&amp; a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//(4)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b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//(5)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520"/>
              </a:lnSpc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c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//(6)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d = fn2();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//(7)</a:t>
            </a:r>
            <a:endParaRPr kumimoji="1" lang="en-US" altLang="zh-CN" sz="1400" b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1680" y="4005064"/>
            <a:ext cx="1800200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7484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tune(Instrument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panose="020B0609030804020204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panose="020B0609030804020204" charset="0"/>
              </a:rPr>
              <a:t> 晚绑定只对指针和引用有效，这里早绑定 </a:t>
            </a:r>
            <a:r>
              <a:rPr lang="en-US" altLang="zh-CN" dirty="0">
                <a:solidFill>
                  <a:srgbClr val="1D8519"/>
                </a:solidFill>
                <a:latin typeface="Menlo-Regular" panose="020B0609030804020204" charset="0"/>
              </a:rPr>
              <a:t>Instrument::play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Wind flute;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panose="020B0609030804020204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panose="020B0609030804020204" charset="0"/>
              </a:rPr>
              <a:t> 向上类型转换，对象切片</a:t>
            </a:r>
            <a:endParaRPr lang="en-US" altLang="zh-CN" dirty="0">
              <a:solidFill>
                <a:srgbClr val="1D8519"/>
              </a:solidFill>
              <a:latin typeface="Menlo-Regular" panose="020B0609030804020204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dirty="0">
              <a:solidFill>
                <a:srgbClr val="1D8519"/>
              </a:solidFill>
              <a:latin typeface="Menlo-Regular" panose="020B060903080402020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晚绑定只对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指针和引用有效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对象自身要包含自己实际类型的信息：用</a:t>
            </a:r>
            <a:r>
              <a:rPr kumimoji="1" lang="zh-CN" altLang="en-US" sz="2400" u="sng" dirty="0"/>
              <a:t>虚函数表</a:t>
            </a:r>
            <a:r>
              <a:rPr kumimoji="1" lang="zh-CN" altLang="en-US" sz="2400" dirty="0"/>
              <a:t>表示。运行时通过虚函数表确定对象的实际类型。</a:t>
            </a:r>
            <a:endParaRPr kumimoji="1" lang="zh-CN" altLang="en-US" sz="2400" dirty="0"/>
          </a:p>
          <a:p>
            <a:r>
              <a:rPr kumimoji="1" lang="zh-CN" altLang="en-US" sz="2400" dirty="0"/>
              <a:t>虚函数表</a:t>
            </a:r>
            <a:r>
              <a:rPr kumimoji="1" lang="en-US" altLang="zh-CN" sz="2400" dirty="0"/>
              <a:t>(VTABLE)</a:t>
            </a:r>
            <a:r>
              <a:rPr kumimoji="1" lang="zh-CN" altLang="en-US" sz="2400" dirty="0"/>
              <a:t>：每个</a:t>
            </a:r>
            <a:r>
              <a:rPr kumimoji="1" lang="zh-CN" altLang="en-US" sz="2400" dirty="0">
                <a:solidFill>
                  <a:srgbClr val="FF0000"/>
                </a:solidFill>
              </a:rPr>
              <a:t>包含虚函数的类</a:t>
            </a:r>
            <a:r>
              <a:rPr kumimoji="1" lang="zh-CN" altLang="en-US" sz="2400" dirty="0"/>
              <a:t>用于存储</a:t>
            </a:r>
            <a:r>
              <a:rPr kumimoji="1" lang="zh-CN" altLang="en-US" sz="2400" dirty="0">
                <a:solidFill>
                  <a:srgbClr val="FF0000"/>
                </a:solidFill>
              </a:rPr>
              <a:t>虚函数地址</a:t>
            </a:r>
            <a:r>
              <a:rPr kumimoji="1" lang="zh-CN" altLang="en-US" sz="2400" dirty="0"/>
              <a:t>的表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虚函数表有唯一性，即使没有重写虚函数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。</a:t>
            </a:r>
            <a:endParaRPr kumimoji="1" lang="zh-CN" altLang="en-US" sz="2400" dirty="0"/>
          </a:p>
          <a:p>
            <a:r>
              <a:rPr kumimoji="1" lang="zh-CN" altLang="en-US" sz="2400" dirty="0"/>
              <a:t>每个包含虚函数的类</a:t>
            </a:r>
            <a:r>
              <a:rPr kumimoji="1" lang="zh-CN" altLang="en-US" sz="2400" dirty="0">
                <a:solidFill>
                  <a:srgbClr val="FF0000"/>
                </a:solidFill>
              </a:rPr>
              <a:t>对象</a:t>
            </a:r>
            <a:r>
              <a:rPr kumimoji="1" lang="zh-CN" altLang="en-US" sz="2400" dirty="0"/>
              <a:t>中，编译器秘密地放一个指针，称为虚函数指针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vpointer</a:t>
            </a:r>
            <a:r>
              <a:rPr kumimoji="1" lang="en-US" altLang="zh-CN" sz="2400" dirty="0"/>
              <a:t>/VPTR)</a:t>
            </a:r>
            <a:r>
              <a:rPr kumimoji="1" lang="zh-CN" altLang="en-US" sz="2400" dirty="0"/>
              <a:t>，指向这个类的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。</a:t>
            </a:r>
            <a:endParaRPr kumimoji="1" lang="zh-CN" altLang="en-US" sz="2400" dirty="0"/>
          </a:p>
          <a:p>
            <a:r>
              <a:rPr kumimoji="1" lang="zh-CN" altLang="en-US" sz="2400" dirty="0"/>
              <a:t>当通过基类指针做虚函数调用时，编译器静态地插入能取得这个</a:t>
            </a:r>
            <a:r>
              <a:rPr kumimoji="1" lang="en-US" altLang="zh-CN" sz="2400" dirty="0"/>
              <a:t>VPTR</a:t>
            </a:r>
            <a:r>
              <a:rPr kumimoji="1" lang="zh-CN" altLang="en-US" sz="2400" dirty="0"/>
              <a:t>并在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表中查找函数地址的代码，这样就能调用正确的函数并引起晚捆绑的发生。</a:t>
            </a:r>
            <a:endParaRPr kumimoji="1" lang="zh-CN" altLang="en-US" sz="2400" dirty="0"/>
          </a:p>
          <a:p>
            <a:pPr lvl="1"/>
            <a:r>
              <a:rPr kumimoji="1" lang="zh-CN" altLang="en-US" sz="2000" b="1" dirty="0"/>
              <a:t>编译期间</a:t>
            </a:r>
            <a:r>
              <a:rPr kumimoji="1" lang="zh-CN" altLang="en-US" sz="2000" dirty="0"/>
              <a:t>：建立虚函数表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，记录每个类或该类的基类中所有已声明的虚函数入口地址。</a:t>
            </a:r>
            <a:endParaRPr kumimoji="1" lang="zh-CN" altLang="en-US" sz="2000" dirty="0"/>
          </a:p>
          <a:p>
            <a:pPr lvl="1"/>
            <a:r>
              <a:rPr kumimoji="1" lang="zh-CN" altLang="en-US" sz="2000" b="1" dirty="0"/>
              <a:t>运行期间</a:t>
            </a:r>
            <a:r>
              <a:rPr kumimoji="1" lang="zh-CN" altLang="en-US" sz="2000" dirty="0"/>
              <a:t>：建立虚函数指针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，在构造函数中发生，指向相应的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。</a:t>
            </a:r>
            <a:endParaRPr kumimoji="1" lang="zh-CN" altLang="en-US" sz="2000" dirty="0"/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5884" y="168882"/>
            <a:ext cx="576064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fun2()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"B::fun2()"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k;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重写覆盖，对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没有，则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使用基类的虚函数地址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B b; D 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B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&amp;d;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-&gt;fun1();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0;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4063639" y="5683466"/>
            <a:ext cx="2445940" cy="830997"/>
            <a:chOff x="6230516" y="5271591"/>
            <a:chExt cx="2445940" cy="830997"/>
          </a:xfrm>
        </p:grpSpPr>
        <p:sp>
          <p:nvSpPr>
            <p:cNvPr id="7" name="矩形 6"/>
            <p:cNvSpPr/>
            <p:nvPr/>
          </p:nvSpPr>
          <p:spPr>
            <a:xfrm>
              <a:off x="6230516" y="5733256"/>
              <a:ext cx="24459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  <a:latin typeface="AndaleMono" panose="020B0509000000000004" charset="0"/>
                </a:rPr>
                <a:t>D::fun1()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00192" y="5271591"/>
              <a:ext cx="141577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/>
                <a:t>运行结果</a:t>
              </a:r>
              <a:endParaRPr kumimoji="1" lang="zh-CN" altLang="en-US" sz="2400" b="1" dirty="0"/>
            </a:p>
          </p:txBody>
        </p:sp>
      </p:grp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6685656" y="1172457"/>
            <a:ext cx="493712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/>
              <a:t>pB</a:t>
            </a:r>
            <a:endParaRPr kumimoji="0" lang="en-US" altLang="zh-CN" sz="1800" b="1"/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7863581" y="1488369"/>
          <a:ext cx="1189037" cy="1857375"/>
        </p:xfrm>
        <a:graphic>
          <a:graphicData uri="http://schemas.openxmlformats.org/drawingml/2006/table">
            <a:tbl>
              <a:tblPr/>
              <a:tblGrid>
                <a:gridCol w="1189037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Object 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vptr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k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207818" y="1686807"/>
          <a:ext cx="1116013" cy="1485900"/>
        </p:xfrm>
        <a:graphic>
          <a:graphicData uri="http://schemas.openxmlformats.org/drawingml/2006/table">
            <a:tbl>
              <a:tblPr/>
              <a:tblGrid>
                <a:gridCol w="1116013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Object 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vptr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099868" y="3991857"/>
          <a:ext cx="1223963" cy="11175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3963"/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fun1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</a:tr>
              <a:tr h="372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/>
                        <a:t>fun2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6134793" y="5431719"/>
          <a:ext cx="1187450" cy="11128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745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fun1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fun2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7647681" y="3975982"/>
          <a:ext cx="1476375" cy="2538481"/>
        </p:xfrm>
        <a:graphic>
          <a:graphicData uri="http://schemas.openxmlformats.org/drawingml/2006/table">
            <a:tbl>
              <a:tblPr/>
              <a:tblGrid>
                <a:gridCol w="1476375"/>
              </a:tblGrid>
              <a:tr h="3656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functions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B::fun1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B::fun2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anose="02010600030101010101" pitchFamily="2" charset="-122"/>
                        </a:rPr>
                        <a:t>D::fun1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anose="02010600030101010101" pitchFamily="2" charset="-122"/>
                      </a:endParaRP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4" name="肘形连接符 53"/>
          <p:cNvCxnSpPr/>
          <p:nvPr/>
        </p:nvCxnSpPr>
        <p:spPr>
          <a:xfrm>
            <a:off x="7155556" y="1399469"/>
            <a:ext cx="671512" cy="5349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 34"/>
          <p:cNvSpPr/>
          <p:nvPr/>
        </p:nvSpPr>
        <p:spPr>
          <a:xfrm>
            <a:off x="5945881" y="2232907"/>
            <a:ext cx="242887" cy="1900237"/>
          </a:xfrm>
          <a:custGeom>
            <a:avLst/>
            <a:gdLst>
              <a:gd name="connsiteX0" fmla="*/ 242887 w 242887"/>
              <a:gd name="connsiteY0" fmla="*/ 0 h 1900237"/>
              <a:gd name="connsiteX1" fmla="*/ 114300 w 242887"/>
              <a:gd name="connsiteY1" fmla="*/ 628650 h 1900237"/>
              <a:gd name="connsiteX2" fmla="*/ 0 w 242887"/>
              <a:gd name="connsiteY2" fmla="*/ 1571625 h 1900237"/>
              <a:gd name="connsiteX3" fmla="*/ 114300 w 242887"/>
              <a:gd name="connsiteY3" fmla="*/ 1900237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" h="1900237">
                <a:moveTo>
                  <a:pt x="242887" y="0"/>
                </a:moveTo>
                <a:cubicBezTo>
                  <a:pt x="198834" y="183356"/>
                  <a:pt x="154781" y="366713"/>
                  <a:pt x="114300" y="628650"/>
                </a:cubicBezTo>
                <a:cubicBezTo>
                  <a:pt x="73819" y="890587"/>
                  <a:pt x="0" y="1359694"/>
                  <a:pt x="0" y="1571625"/>
                </a:cubicBezTo>
                <a:cubicBezTo>
                  <a:pt x="0" y="1783556"/>
                  <a:pt x="57150" y="1841896"/>
                  <a:pt x="114300" y="1900237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任意多边形 35"/>
          <p:cNvSpPr/>
          <p:nvPr/>
        </p:nvSpPr>
        <p:spPr>
          <a:xfrm>
            <a:off x="5779193" y="2118607"/>
            <a:ext cx="2066925" cy="3514725"/>
          </a:xfrm>
          <a:custGeom>
            <a:avLst/>
            <a:gdLst>
              <a:gd name="connsiteX0" fmla="*/ 2066925 w 2066925"/>
              <a:gd name="connsiteY0" fmla="*/ 0 h 3514724"/>
              <a:gd name="connsiteX1" fmla="*/ 1552575 w 2066925"/>
              <a:gd name="connsiteY1" fmla="*/ 1400175 h 3514724"/>
              <a:gd name="connsiteX2" fmla="*/ 352425 w 2066925"/>
              <a:gd name="connsiteY2" fmla="*/ 1571625 h 3514724"/>
              <a:gd name="connsiteX3" fmla="*/ 38100 w 2066925"/>
              <a:gd name="connsiteY3" fmla="*/ 2528887 h 3514724"/>
              <a:gd name="connsiteX4" fmla="*/ 123825 w 2066925"/>
              <a:gd name="connsiteY4" fmla="*/ 3357562 h 3514724"/>
              <a:gd name="connsiteX5" fmla="*/ 338138 w 2066925"/>
              <a:gd name="connsiteY5" fmla="*/ 3471862 h 351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5" h="3514724">
                <a:moveTo>
                  <a:pt x="2066925" y="0"/>
                </a:moveTo>
                <a:cubicBezTo>
                  <a:pt x="1952625" y="569119"/>
                  <a:pt x="1838325" y="1138238"/>
                  <a:pt x="1552575" y="1400175"/>
                </a:cubicBezTo>
                <a:cubicBezTo>
                  <a:pt x="1266825" y="1662112"/>
                  <a:pt x="604837" y="1383506"/>
                  <a:pt x="352425" y="1571625"/>
                </a:cubicBezTo>
                <a:cubicBezTo>
                  <a:pt x="100013" y="1759744"/>
                  <a:pt x="76200" y="2231231"/>
                  <a:pt x="38100" y="2528887"/>
                </a:cubicBezTo>
                <a:cubicBezTo>
                  <a:pt x="0" y="2826543"/>
                  <a:pt x="73819" y="3200400"/>
                  <a:pt x="123825" y="3357562"/>
                </a:cubicBezTo>
                <a:cubicBezTo>
                  <a:pt x="173831" y="3514724"/>
                  <a:pt x="255984" y="3493293"/>
                  <a:pt x="338138" y="347186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任意多边形 36"/>
          <p:cNvSpPr/>
          <p:nvPr/>
        </p:nvSpPr>
        <p:spPr>
          <a:xfrm>
            <a:off x="7346056" y="4547482"/>
            <a:ext cx="314325" cy="14287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任意多边形 37"/>
          <p:cNvSpPr/>
          <p:nvPr/>
        </p:nvSpPr>
        <p:spPr>
          <a:xfrm>
            <a:off x="7323831" y="4926894"/>
            <a:ext cx="287337" cy="360363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任意多边形 38"/>
          <p:cNvSpPr/>
          <p:nvPr/>
        </p:nvSpPr>
        <p:spPr>
          <a:xfrm>
            <a:off x="7323831" y="6007982"/>
            <a:ext cx="287337" cy="3603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" name="任意多边形 39"/>
          <p:cNvSpPr/>
          <p:nvPr/>
        </p:nvSpPr>
        <p:spPr>
          <a:xfrm flipV="1">
            <a:off x="7323831" y="5360282"/>
            <a:ext cx="287337" cy="10080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5804700" y="6510256"/>
            <a:ext cx="33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虚函数入口地址	 虚函数体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16632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#pragma </a:t>
            </a:r>
            <a:r>
              <a:rPr lang="en-US" altLang="zh-CN" dirty="0">
                <a:latin typeface="Consolas" panose="020B0609020204030204" pitchFamily="49" charset="0"/>
              </a:rPr>
              <a:t>pack(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按照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字节进行内存对齐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没有虚函数</a:t>
            </a:r>
            <a:endParaRPr lang="zh-CN" altLang="en-US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一个虚函数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两个虚函数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&lt;&lt;"int: "&lt;&lt;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(int)&lt;&lt;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&lt;&lt;"void* : "&lt;&lt;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(void*)&lt;&lt;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return 0;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4039904"/>
            <a:ext cx="244594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AndaleMono" panose="020B0509000000000004" charset="0"/>
              </a:rPr>
              <a:t>int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: 4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panose="020B0509000000000004" charset="0"/>
              </a:rPr>
              <a:t>NoVirtual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: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4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void* : 8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panose="020B0509000000000004" charset="0"/>
              </a:rPr>
              <a:t>OneVirtual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: 12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panose="020B0509000000000004" charset="0"/>
              </a:rPr>
              <a:t>TwoVirtual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: 12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9828" y="3578239"/>
            <a:ext cx="295786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64</a:t>
            </a:r>
            <a:r>
              <a:rPr kumimoji="1" lang="zh-CN" altLang="en-US" sz="2400" b="1" dirty="0"/>
              <a:t>位机器上运行结果</a:t>
            </a:r>
            <a:endParaRPr kumimoji="1" lang="zh-CN" altLang="en-US" sz="2400" b="1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5536" y="3561397"/>
            <a:ext cx="5146748" cy="3035955"/>
          </a:xfrm>
        </p:spPr>
        <p:txBody>
          <a:bodyPr/>
          <a:lstStyle/>
          <a:p>
            <a:r>
              <a:rPr kumimoji="1" lang="zh-CN" altLang="en-US" sz="2000" dirty="0"/>
              <a:t>对不带虚函数的类</a:t>
            </a:r>
            <a:r>
              <a:rPr kumimoji="1" lang="en-US" altLang="zh-CN" sz="2000" dirty="0" err="1"/>
              <a:t>NoVirtual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对象的大小就是单个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的大小。</a:t>
            </a:r>
            <a:endParaRPr kumimoji="1" lang="zh-CN" altLang="en-US" sz="2000" dirty="0"/>
          </a:p>
          <a:p>
            <a:r>
              <a:rPr kumimoji="1" lang="zh-CN" altLang="en-US" sz="2000" dirty="0"/>
              <a:t>对带有单个虚函数的类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，对象的大小是单个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的大小加上一个</a:t>
            </a:r>
            <a:r>
              <a:rPr kumimoji="1" lang="en-US" altLang="zh-CN" sz="2000" dirty="0"/>
              <a:t>void</a:t>
            </a:r>
            <a:r>
              <a:rPr kumimoji="1" lang="zh-CN" altLang="en-US" sz="2000" dirty="0"/>
              <a:t>指针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实际上是</a:t>
            </a:r>
            <a:r>
              <a:rPr kumimoji="1" lang="en-US" altLang="zh-CN" sz="2000" dirty="0"/>
              <a:t>VPTR)</a:t>
            </a:r>
            <a:r>
              <a:rPr kumimoji="1" lang="zh-CN" altLang="en-US" sz="2000" dirty="0"/>
              <a:t>的大小。</a:t>
            </a:r>
            <a:endParaRPr kumimoji="1" lang="zh-CN" altLang="en-US" sz="2000" dirty="0"/>
          </a:p>
          <a:p>
            <a:r>
              <a:rPr kumimoji="1" lang="zh-CN" altLang="en-US" sz="2000" dirty="0"/>
              <a:t>带有多个虚函数的类</a:t>
            </a:r>
            <a:r>
              <a:rPr kumimoji="1" lang="en-US" altLang="zh-CN" sz="2000" dirty="0" err="1"/>
              <a:t>TwoVirtual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大小相同，因为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指向一个存放所有虚函数地址的表。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当创建一个包含有虚函数的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时，必须初始化它的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以指向相应的</a:t>
            </a:r>
            <a:r>
              <a:rPr kumimoji="1" lang="en-US" altLang="zh-CN" dirty="0"/>
              <a:t>VTABLE</a:t>
            </a:r>
            <a:r>
              <a:rPr kumimoji="1" lang="zh-CN" altLang="en-US" dirty="0"/>
              <a:t>。设置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的工作由</a:t>
            </a:r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完成。编译器在构造函数的开头秘密的插入能初始化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的代码。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/>
              <a:t>构造函数</a:t>
            </a:r>
            <a:r>
              <a:rPr kumimoji="1" lang="zh-CN" altLang="en-US" dirty="0">
                <a:solidFill>
                  <a:srgbClr val="FF0000"/>
                </a:solidFill>
              </a:rPr>
              <a:t>不能也不必</a:t>
            </a:r>
            <a:r>
              <a:rPr kumimoji="1" lang="zh-CN" altLang="en-US" dirty="0"/>
              <a:t>是虚函数。</a:t>
            </a:r>
            <a:endParaRPr kumimoji="1" lang="zh-CN" altLang="en-US" dirty="0"/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不能</a:t>
            </a:r>
            <a:r>
              <a:rPr kumimoji="1" lang="zh-CN" altLang="en-US" dirty="0"/>
              <a:t>：如果构造函数是虚函数，则创建对象时需要先知道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，而在构造函数调用前，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未初始化。</a:t>
            </a:r>
            <a:endParaRPr kumimoji="1" lang="zh-CN" altLang="en-US" dirty="0"/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不必</a:t>
            </a:r>
            <a:r>
              <a:rPr kumimoji="1" lang="zh-CN" altLang="en-US" dirty="0"/>
              <a:t>：</a:t>
            </a:r>
            <a:r>
              <a:rPr lang="zh-CN" altLang="en-US" dirty="0"/>
              <a:t>构造函数的作用是提供类中成员初始化，调用时</a:t>
            </a:r>
            <a:r>
              <a:rPr lang="zh-CN" altLang="en-US" dirty="0">
                <a:solidFill>
                  <a:srgbClr val="FF0000"/>
                </a:solidFill>
              </a:rPr>
              <a:t>明确指定</a:t>
            </a:r>
            <a:r>
              <a:rPr lang="zh-CN" altLang="en-US" dirty="0"/>
              <a:t>要创建对象的类型，没有必要是虚函数。</a:t>
            </a:r>
            <a:endParaRPr kumimoji="1" lang="zh-CN" altLang="en-US" dirty="0"/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构造函数调用虚函数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foo(){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"Base::foo"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panose="020B0609030804020204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Menlo-Regular" panose="020B0609030804020204" charset="0"/>
              </a:rPr>
              <a:t>在构造函数中调用虚函数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panose="020B0609030804020204" charset="0"/>
              </a:rPr>
              <a:t>foo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();};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panose="020B0609030804020204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panose="020B0609030804020204" charset="0"/>
              </a:rPr>
              <a:t>在普通函数中调用虚函数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panose="020B0609030804020204" charset="0"/>
              </a:rPr>
              <a:t>foo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foo(){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"Derived::foo"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j):Base(),_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(j){}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33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b.bar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b.foo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33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5137" y="5301208"/>
            <a:ext cx="6014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Base::foo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构造函数中调用的是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foo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的“本地版本”</a:t>
            </a:r>
            <a:b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</a:b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			为什么？ 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提示：基类构造时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_</a:t>
            </a:r>
            <a:r>
              <a:rPr lang="en-US" altLang="zh-CN" b="1" dirty="0" err="1">
                <a:solidFill>
                  <a:srgbClr val="00B050"/>
                </a:solidFill>
                <a:latin typeface="AndaleMono" panose="020B0509000000000004" charset="0"/>
              </a:rPr>
              <a:t>num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的状态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在普通函数中调用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直接调用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4813" y="483954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3" name="圆角矩形 2"/>
          <p:cNvSpPr/>
          <p:nvPr/>
        </p:nvSpPr>
        <p:spPr>
          <a:xfrm>
            <a:off x="611560" y="2060848"/>
            <a:ext cx="2016224" cy="36004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即当前类的版本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/>
              <a:t>，即虚机制在构造函数中不工作。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初始化顺序：</a:t>
            </a:r>
            <a:r>
              <a:rPr kumimoji="1" lang="en-US" altLang="zh-CN" dirty="0"/>
              <a:t>(</a:t>
            </a:r>
            <a:r>
              <a:rPr kumimoji="1" lang="zh-CN" altLang="en-US" dirty="0"/>
              <a:t>与构造函数初始化列表顺序无关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lvl="2"/>
            <a:r>
              <a:rPr lang="zh-CN" altLang="en-US" dirty="0"/>
              <a:t>基类初始化</a:t>
            </a:r>
            <a:endParaRPr lang="zh-CN" altLang="en-US" dirty="0"/>
          </a:p>
          <a:p>
            <a:pPr lvl="2"/>
            <a:r>
              <a:rPr lang="zh-CN" altLang="en-US" dirty="0"/>
              <a:t>对象成员初始化</a:t>
            </a:r>
            <a:endParaRPr lang="zh-CN" altLang="en-US" dirty="0"/>
          </a:p>
          <a:p>
            <a:pPr lvl="2"/>
            <a:r>
              <a:rPr lang="zh-CN" altLang="en-US" dirty="0"/>
              <a:t>构造函数体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.foo()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  <a:endParaRPr kumimoji="1" lang="zh-CN" altLang="en-US" dirty="0"/>
          </a:p>
          <a:p>
            <a:pPr lvl="1"/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虚函数与析构函数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析构函数能是虚的，且常常是虚的。虚析构函数</a:t>
            </a:r>
            <a:r>
              <a:rPr kumimoji="1" lang="zh-CN" altLang="en-US" dirty="0">
                <a:solidFill>
                  <a:srgbClr val="FF0000"/>
                </a:solidFill>
              </a:rPr>
              <a:t>仍需定义函数体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虚析构函数</a:t>
            </a:r>
            <a:r>
              <a:rPr kumimoji="1" lang="zh-CN" altLang="en-US" dirty="0"/>
              <a:t>的用途：当删除基类对象指针时，编译器将根据指针所指对象的</a:t>
            </a:r>
            <a:r>
              <a:rPr kumimoji="1" lang="zh-CN" altLang="en-US" dirty="0">
                <a:solidFill>
                  <a:srgbClr val="FF0000"/>
                </a:solidFill>
              </a:rPr>
              <a:t>实际类型</a:t>
            </a:r>
            <a:r>
              <a:rPr kumimoji="1" lang="zh-CN" altLang="en-US" dirty="0"/>
              <a:t>，调用相应的析构函数。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若基类析构不是虚函数，则删除基类指针所指派生类对象时，编译器仅自动调用基类的析构函数，而不会考虑实际对象是不是基类的对象。这可能会导致内存泄漏。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/>
              <a:t>析构函数中调用一个虚函数</a:t>
            </a:r>
            <a:r>
              <a:rPr kumimoji="1" lang="zh-CN" altLang="en-US" dirty="0"/>
              <a:t>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，即虚机制在析构函数中不工作。   </a:t>
            </a:r>
            <a:r>
              <a:rPr kumimoji="1" lang="zh-CN" altLang="en-US" b="1" dirty="0">
                <a:solidFill>
                  <a:srgbClr val="FF0000"/>
                </a:solidFill>
              </a:rPr>
              <a:t>为什么？</a:t>
            </a:r>
            <a:endParaRPr kumimoji="1" lang="zh-CN" altLang="en-US" b="1" dirty="0">
              <a:solidFill>
                <a:srgbClr val="FF0000"/>
              </a:solidFill>
            </a:endParaRP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576" y="411043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Base1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~Base1()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"~Base1()\n"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Derived1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Base1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~Derived1()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"~Derived1()\n"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Base2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~Base2()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"~Base2()\n"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Derived2 :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Base2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~Derived2()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"~Derived2()\n"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  <a:endParaRPr kumimoji="1" lang="en-US" altLang="zh-CN" dirty="0"/>
          </a:p>
          <a:p>
            <a:r>
              <a:rPr kumimoji="1" lang="zh-CN" altLang="en-US" dirty="0"/>
              <a:t>成员访问权限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1541691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Base1*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Derived1;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只调用了基类的析构函数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Base2* b2p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Derived2;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b2p;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派生类虚析构函数调用完后调用基类的虚析构函数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return 0;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892" y="4178697"/>
            <a:ext cx="2445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~Base1()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~Derived2()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~Base2()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568" y="3717032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3" name="圆角矩形 2"/>
          <p:cNvSpPr/>
          <p:nvPr/>
        </p:nvSpPr>
        <p:spPr>
          <a:xfrm>
            <a:off x="539418" y="5431254"/>
            <a:ext cx="6840760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800" dirty="0"/>
              <a:t>重要原则：</a:t>
            </a:r>
            <a:endParaRPr kumimoji="1" lang="en-US" altLang="zh-CN" sz="2800" dirty="0"/>
          </a:p>
          <a:p>
            <a:r>
              <a:rPr kumimoji="1" lang="zh-CN" altLang="en-US" sz="2800" dirty="0"/>
              <a:t>总是将基类的析构函数设置为虚析构函数</a:t>
            </a:r>
            <a:endParaRPr kumimoji="1"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5536" y="34977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下面对虚函数描述正确的是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217240" y="2065982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对有虚函数的类，通过类的指针或引用调用类内任何</a:t>
            </a:r>
            <a:endParaRPr kumimoji="1"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函数，都可实现晚绑定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运行时绑定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)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217240" y="3146102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虚析构函数与其他虚函数类似，会根据指针所指对象，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如果指向派生类则自动调用对应派生类的析构函数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217240" y="4156795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某基类成员函数为虚函数，当派生类重写该函数后，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该函数仍然是虚函数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217240" y="5357813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若在派生类中没有重写覆盖基类任何虚函数，也没有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新定义的虚函数，则派生类对象的虚函数指针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VPTR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向基类的虚函数表。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02865" y="1978545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02865" y="3102730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02865" y="4077072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02865" y="5085184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9525000" y="1270000"/>
            <a:ext cx="3812262" cy="1938992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A: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晚捆绑只对类中虚函数起作用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D: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每个含虚函数的类的虚函数表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地址都是不同的，即使表中内容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各虚函数地址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相同。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grpSp>
        <p:nvGrpSpPr>
          <p:cNvPr id="27" name="组合 26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重载、重写覆盖与重写隐藏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，作用域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同一个类，或同为全局函数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返回值</a:t>
            </a:r>
            <a:r>
              <a:rPr lang="zh-CN" altLang="en-US" dirty="0">
                <a:solidFill>
                  <a:srgbClr val="FF0000"/>
                </a:solidFill>
              </a:rPr>
              <a:t>可以相同或不同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kumimoji="1" lang="zh-CN" altLang="en-US" dirty="0"/>
              <a:t>重写覆盖</a:t>
            </a:r>
            <a:r>
              <a:rPr kumimoji="1" lang="en-US" altLang="zh-CN" dirty="0"/>
              <a:t>(override)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lang="zh-CN" altLang="en-US" dirty="0"/>
              <a:t>派生类重新定义基类中的</a:t>
            </a:r>
            <a:r>
              <a:rPr lang="zh-CN" altLang="en-US" dirty="0">
                <a:solidFill>
                  <a:srgbClr val="FF0000"/>
                </a:solidFill>
              </a:rPr>
              <a:t>虚函数</a:t>
            </a:r>
            <a:r>
              <a:rPr lang="zh-CN" altLang="en-US" dirty="0"/>
              <a:t>，函数名必须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，函数参数必须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派生类的</a:t>
            </a:r>
            <a:r>
              <a:rPr kumimoji="1" lang="zh-CN" altLang="en-US" dirty="0">
                <a:solidFill>
                  <a:srgbClr val="FF0000"/>
                </a:solidFill>
              </a:rPr>
              <a:t>虚函数表</a:t>
            </a:r>
            <a:r>
              <a:rPr kumimoji="1" lang="zh-CN" altLang="en-US" dirty="0"/>
              <a:t>中原基类的虚函数指针会被派生类中重新定义的虚函数指针覆盖掉。</a:t>
            </a:r>
            <a:endParaRPr kumimoji="1" lang="zh-CN" altLang="en-US" dirty="0"/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lvl="1"/>
            <a:r>
              <a:rPr lang="zh-CN" altLang="en-US" dirty="0"/>
              <a:t>派生类重新定义基类中的函数，函数名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，但是参数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或者基类的函数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参数相同</a:t>
            </a:r>
            <a:r>
              <a:rPr lang="en-US" altLang="zh-CN" dirty="0"/>
              <a:t>+</a:t>
            </a:r>
            <a:r>
              <a:rPr lang="zh-CN" altLang="en-US" dirty="0"/>
              <a:t>虚函数</a:t>
            </a:r>
            <a:r>
              <a:rPr lang="en-US" altLang="zh-CN" dirty="0"/>
              <a:t>-&gt;</a:t>
            </a:r>
            <a:r>
              <a:rPr lang="zh-CN" altLang="en-US" dirty="0"/>
              <a:t>不是重写隐藏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重写隐藏中</a:t>
            </a:r>
            <a:r>
              <a:rPr lang="zh-CN" altLang="en-US" dirty="0">
                <a:solidFill>
                  <a:srgbClr val="FF0000"/>
                </a:solidFill>
              </a:rPr>
              <a:t>虚函数表</a:t>
            </a:r>
            <a:r>
              <a:rPr lang="zh-CN" altLang="en-US" dirty="0"/>
              <a:t>不会发生覆盖。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88024" y="1196752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》15.9</a:t>
            </a:r>
            <a:r>
              <a:rPr kumimoji="1" lang="zh-CN" altLang="en-US" dirty="0"/>
              <a:t>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重写覆盖与重写隐藏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040560"/>
          </a:xfrm>
        </p:spPr>
        <p:txBody>
          <a:bodyPr/>
          <a:lstStyle/>
          <a:p>
            <a:r>
              <a:rPr kumimoji="1" lang="zh-CN" altLang="en-US" dirty="0"/>
              <a:t>重写覆盖和重写隐藏：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相同点：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都要求派生类定义的函数与基类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。</a:t>
            </a:r>
            <a:endParaRPr kumimoji="1" lang="zh-CN" altLang="en-US" dirty="0"/>
          </a:p>
          <a:p>
            <a:pPr lvl="2"/>
            <a:r>
              <a:rPr kumimoji="1" lang="zh-CN" altLang="en-US" b="1" dirty="0"/>
              <a:t>都会</a:t>
            </a:r>
            <a:r>
              <a:rPr kumimoji="1" lang="zh-CN" altLang="en-US" b="1" dirty="0">
                <a:solidFill>
                  <a:srgbClr val="FF0000"/>
                </a:solidFill>
              </a:rPr>
              <a:t>屏蔽</a:t>
            </a:r>
            <a:r>
              <a:rPr kumimoji="1" lang="zh-CN" altLang="en-US" b="1" dirty="0"/>
              <a:t>基类中的</a:t>
            </a:r>
            <a:r>
              <a:rPr kumimoji="1" lang="zh-CN" altLang="en-US" b="1" dirty="0">
                <a:solidFill>
                  <a:srgbClr val="FF0000"/>
                </a:solidFill>
              </a:rPr>
              <a:t>同名</a:t>
            </a:r>
            <a:r>
              <a:rPr kumimoji="1" lang="zh-CN" altLang="en-US" b="1" dirty="0"/>
              <a:t>函数</a:t>
            </a:r>
            <a:r>
              <a:rPr kumimoji="1" lang="zh-CN" altLang="en-US" dirty="0"/>
              <a:t>，即派生类的</a:t>
            </a:r>
            <a:r>
              <a:rPr kumimoji="1" lang="zh-CN" altLang="en-US" dirty="0">
                <a:solidFill>
                  <a:srgbClr val="FF0000"/>
                </a:solidFill>
              </a:rPr>
              <a:t>实例</a:t>
            </a:r>
            <a:r>
              <a:rPr kumimoji="1" lang="zh-CN" altLang="en-US" dirty="0"/>
              <a:t>无法调用基类的同名函数。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不同点：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重写覆盖要求基类的函数是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，且函数参数</a:t>
            </a:r>
            <a:r>
              <a:rPr kumimoji="1" lang="zh-CN" altLang="en-US" dirty="0">
                <a:solidFill>
                  <a:srgbClr val="FF0000"/>
                </a:solidFill>
              </a:rPr>
              <a:t>相同</a:t>
            </a:r>
            <a:r>
              <a:rPr kumimoji="1" lang="zh-CN" altLang="en-US" dirty="0"/>
              <a:t>，</a:t>
            </a:r>
            <a:r>
              <a:rPr lang="zh-CN" altLang="en-US" dirty="0"/>
              <a:t>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；重写隐藏要求基类的函数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不是虚函数或者函数参数不同</a:t>
            </a:r>
            <a:r>
              <a:rPr lang="zh-CN" altLang="en-US" dirty="0"/>
              <a:t>。</a:t>
            </a:r>
            <a:endParaRPr lang="zh-CN" altLang="en-US" dirty="0"/>
          </a:p>
          <a:p>
            <a:pPr lvl="2"/>
            <a:r>
              <a:rPr lang="zh-CN" altLang="en-US" dirty="0"/>
              <a:t>重写覆盖会使派生类虚函数表中</a:t>
            </a:r>
            <a:r>
              <a:rPr lang="zh-CN" altLang="en-US" dirty="0">
                <a:solidFill>
                  <a:srgbClr val="FF0000"/>
                </a:solidFill>
              </a:rPr>
              <a:t>基类的虚函数</a:t>
            </a:r>
            <a:r>
              <a:rPr lang="zh-CN" altLang="en-US" dirty="0"/>
              <a:t>的指针被</a:t>
            </a:r>
            <a:r>
              <a:rPr lang="zh-CN" altLang="en-US" dirty="0">
                <a:solidFill>
                  <a:srgbClr val="FF0000"/>
                </a:solidFill>
              </a:rPr>
              <a:t>派生类的虚函数</a:t>
            </a:r>
            <a:r>
              <a:rPr lang="zh-CN" altLang="en-US" dirty="0"/>
              <a:t>指针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。重写隐藏不会。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52553" y="1268760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 15.9</a:t>
            </a:r>
            <a:r>
              <a:rPr kumimoji="1" lang="zh-CN" altLang="en-US" dirty="0"/>
              <a:t>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重载、重写隐藏与重写覆盖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8" y="2420888"/>
          <a:ext cx="856895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715"/>
                <a:gridCol w="2235379"/>
                <a:gridCol w="2607942"/>
                <a:gridCol w="245891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重载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(overload)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重写隐藏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(redefining)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重写覆盖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(override)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作用域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同一个类中，或者均为全局函数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函数名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相同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相同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相同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函数参数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不同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/</a:t>
                      </a:r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不同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相同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其他要求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—</a:t>
                      </a:r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如果函数参数相同，则基类函数不能为虚函数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基类函数为虚函数</a:t>
                      </a:r>
                      <a:endParaRPr lang="zh-CN" altLang="en-US" sz="18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dirty="0" err="1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重载</a:t>
            </a:r>
            <a:br>
              <a:rPr lang="zh-CN" altLang="en-US" dirty="0">
                <a:solidFill>
                  <a:srgbClr val="1D8519"/>
                </a:solidFill>
                <a:latin typeface="Menlo-Regular" panose="020B0609030804020204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Derived1 :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 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"Derived1::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是重写覆盖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Derived2 :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 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"Derived2::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误把参数写错了，不是重写覆盖，是重写隐藏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fi-FI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Derived1 d1;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Derived2 d2;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Base* p1 = &amp;d1;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Base* p2 = &amp;d2;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//d1.foo();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由于派生类都定义了带参数的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，基类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对实例不可见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//d2.foo();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p1-&gt;foo();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但是虚函数表中有继承自基类的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虚函数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p2-&gt;foo();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d1.foo(3);</a:t>
            </a: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d2.foo(3.0);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调用的是派生类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foo(float )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p1-&gt;foo(3);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重写覆盖，虚函数表中是派生类的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p2-&gt;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(3.0);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重写隐藏，虚函数表中是继承自基类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foo(int )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fi-FI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3928" y="5103674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panose="020B0509000000000004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panose="020B0509000000000004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panose="020B0509000000000004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panose="020B0509000000000004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panose="020B0509000000000004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panose="020B0509000000000004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panose="020B0509000000000004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panose="020B05090000000000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7113" y="521517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7504" y="617220"/>
            <a:ext cx="7315200" cy="6350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关于下列代码的说法正确的是</a:t>
            </a:r>
            <a:endParaRPr kumimoji="1"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10394" y="4384504"/>
            <a:ext cx="278110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处是重写覆盖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463306" y="4365104"/>
            <a:ext cx="278110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处是重写覆盖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810394" y="5237956"/>
            <a:ext cx="3545582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是对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的重载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5463306" y="5237956"/>
            <a:ext cx="393323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(6)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无编译错误并调用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6019" y="4448797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748931" y="442939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96019" y="530224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748931" y="5302249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858" y="1193110"/>
            <a:ext cx="4629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dirty="0" err="1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){}         //(1)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(){}      //(2)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){}   //(3)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fi-FI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29150" y="1225783"/>
            <a:ext cx="46291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void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foo() {}             //(4)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foo(float){} //(5)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main(){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Derived d;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33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                //(6)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zh-CN" dirty="0">
                <a:solidFill>
                  <a:srgbClr val="003366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fi-FI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9525000" y="1270000"/>
            <a:ext cx="3610284" cy="1323439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Base::foo(float)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不是虚函数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D: 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被屏蔽，调用</a:t>
            </a:r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时发生了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类型转换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6" name="RemarkBack"/>
            <p:cNvSpPr/>
            <p:nvPr>
              <p:custDataLst>
                <p:tags r:id="rId1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markBlock"/>
            <p:cNvSpPr/>
            <p:nvPr>
              <p:custDataLst>
                <p:tags r:id="rId1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8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9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0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重写覆盖要满足的条件很多，很容易写错，可以使用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关键字辅助检查。</a:t>
            </a:r>
            <a:endParaRPr kumimoji="1" lang="zh-CN" altLang="en-US" dirty="0"/>
          </a:p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关键字明确地告诉编译器一个函数是对基类中一个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的重写覆盖，编译器将对重写覆盖要满足的条件进行检查，</a:t>
            </a:r>
            <a:r>
              <a:rPr kumimoji="1" lang="zh-CN" altLang="en-US" dirty="0">
                <a:solidFill>
                  <a:srgbClr val="FF0000"/>
                </a:solidFill>
              </a:rPr>
              <a:t>正确的重写覆盖</a:t>
            </a:r>
            <a:r>
              <a:rPr kumimoji="1" lang="zh-CN" altLang="en-US" dirty="0"/>
              <a:t>才能通过编译。</a:t>
            </a:r>
            <a:endParaRPr kumimoji="1" lang="zh-CN" altLang="en-US" dirty="0"/>
          </a:p>
          <a:p>
            <a:r>
              <a:rPr kumimoji="1" lang="zh-CN" altLang="en-US" dirty="0"/>
              <a:t>如果没有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关键字，但是满足了重写覆盖的各项条件，也能实现重写覆盖。它只是编译器的一个检查，正确实现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时，对编译结果没有影响。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CN" dirty="0" err="1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重载</a:t>
            </a:r>
            <a:br>
              <a:rPr lang="zh-CN" altLang="en-US" dirty="0">
                <a:solidFill>
                  <a:srgbClr val="1D8519"/>
                </a:solidFill>
                <a:latin typeface="Menlo-Regular" panose="020B0609030804020204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Derived1 :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 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"Derived1::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是重写覆盖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Derived2 :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 {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"Derived2::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;}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误把参数写错了，不是重写覆盖，是重写隐藏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fi-FI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  <a:endParaRPr kumimoji="1" lang="zh-CN" alt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/>
                <a:gridCol w="1776103"/>
                <a:gridCol w="587382"/>
                <a:gridCol w="1079424"/>
                <a:gridCol w="710391"/>
                <a:gridCol w="946489"/>
                <a:gridCol w="590884"/>
                <a:gridCol w="1281323"/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anose="02010609060101010101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hMerge="1"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31800">
                <a:tc vMerge="1" gridSpan="2"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vMerge="1"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public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private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protected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cPr/>
                </a:tc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基类中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public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YES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pub/yes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cs typeface="+mn-cs"/>
                        </a:rPr>
                        <a:t>YES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cs typeface="+mn-cs"/>
                        </a:rPr>
                        <a:t>YES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6831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private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cs typeface="+mn-cs"/>
                        </a:rPr>
                        <a:t>NO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cs typeface="+mn-cs"/>
                        </a:rPr>
                        <a:t>NO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  <a:tr h="4318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protected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YES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cs typeface="+mn-cs"/>
                        </a:rPr>
                        <a:t>YES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anose="02010609060101010101" pitchFamily="2" charset="-122"/>
                          <a:cs typeface="+mn-cs"/>
                        </a:rPr>
                        <a:t>YES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anose="02010609060101010101" pitchFamily="2" charset="-122"/>
                        </a:rPr>
                        <a:t>pro/no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黑体" panose="02010609060101010101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284663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23850" y="3884191"/>
            <a:ext cx="3671888" cy="7078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r>
              <a:rPr kumimoji="0" lang="zh-CN" altLang="en-US" sz="2000" b="1" dirty="0"/>
              <a:t>是否能访问基类成员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031873" cy="707886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panose="02010600030101010101" pitchFamily="2" charset="-122"/>
              </a:rPr>
              <a:t>基类成员在派生类中的成员类型，</a:t>
            </a:r>
            <a:endParaRPr lang="zh-CN" altLang="en-US" sz="2000" b="1" dirty="0">
              <a:latin typeface="+mn-lt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panose="02010600030101010101" pitchFamily="2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panose="02010600030101010101" pitchFamily="2" charset="-122"/>
              </a:rPr>
              <a:t>是否能访问基类成员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796136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995738" y="4173116"/>
            <a:ext cx="345658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  <a:endParaRPr kumimoji="0"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  <a:endParaRPr kumimoji="0"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510136" y="5710611"/>
            <a:ext cx="5310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类似集合交运算（成员类型与继承方法之间的交）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  <a:endParaRPr kumimoji="1" lang="en-US" altLang="zh-CN" dirty="0"/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6001708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 rot="10800000">
            <a:off x="4799637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Derived3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{cout&lt;&lt;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"Derived3::foo(int )"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&lt;&lt;endl;};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重写覆盖正确，与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等价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//void foo(float ) override {};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参数不同，不是重写覆盖，编译错误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 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非虚函数，编译错误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7776" y="572194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main() {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Derived1 d1;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Derived2 d2;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Derived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3; 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 p1 = &amp;d1;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 p2 = &amp;d2;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 = &amp;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//d1.foo();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由于派生类都定义了带参数的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，基类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对实例不可见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//d2.foo();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但是虚函数表中有继承自基类的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虚函数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p1-&gt;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p2-&gt;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3-&gt;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d1.foo(3);</a:t>
            </a: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d2.foo(3.0);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调用的是派生类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)</a:t>
            </a:r>
            <a:endParaRPr lang="zh-CN" altLang="en-US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(3);</a:t>
            </a: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    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p1-&gt;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(3);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</a:t>
            </a:r>
            <a:b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p2-&gt;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(3.0);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重写隐藏，调用的是基类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3-&gt;</a:t>
            </a:r>
            <a:r>
              <a:rPr lang="en-US" altLang="zh-CN" b="1" dirty="0" err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(3); 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重写覆盖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endParaRPr lang="zh-CN" altLang="en-US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fi-FI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8184" y="4077072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panose="020B0509000000000004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Derived3::foo(</a:t>
            </a:r>
            <a:r>
              <a:rPr lang="en-US" altLang="zh-CN" b="1" dirty="0" err="1">
                <a:solidFill>
                  <a:srgbClr val="00B050"/>
                </a:solidFill>
                <a:latin typeface="AndaleMono" panose="020B0509000000000004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panose="020B0509000000000004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panose="020B0509000000000004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panose="020B0509000000000004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panose="020B0509000000000004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panose="020B0509000000000004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panose="020B0509000000000004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panose="020B0509000000000004" charset="0"/>
              </a:rPr>
              <a:t>Derived3::foo(</a:t>
            </a:r>
            <a:r>
              <a:rPr lang="en-US" altLang="zh-CN" b="1" dirty="0" err="1">
                <a:solidFill>
                  <a:srgbClr val="FF0000"/>
                </a:solidFill>
                <a:latin typeface="AndaleMono" panose="020B0509000000000004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panose="020B0509000000000004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AndaleMono" panose="020B05090000000000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08930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不想让使用者继承？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  <a:r>
              <a:rPr kumimoji="1" lang="en-US" altLang="zh-CN" dirty="0"/>
              <a:t>!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虚函数声明或定义中</a:t>
            </a:r>
            <a:r>
              <a:rPr kumimoji="1" lang="zh-CN" altLang="en-US" dirty="0"/>
              <a:t>使用时，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确保函数为虚且不可被派生类重写。</a:t>
            </a:r>
            <a:r>
              <a:rPr lang="zh-CN" altLang="en-US" dirty="0">
                <a:latin typeface="华文楷体" panose="02010600040101010101" pitchFamily="2" charset="-122"/>
              </a:rPr>
              <a:t>可在继承关系链的“中途”进行设定，禁止后续派生类对指定虚函数重写。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类定义</a:t>
            </a:r>
            <a:r>
              <a:rPr kumimoji="1" lang="zh-CN" altLang="en-US" dirty="0"/>
              <a:t>中使用时，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指定此类不可被继承。</a:t>
            </a:r>
            <a:endParaRPr kumimoji="1" lang="zh-CN" altLang="en-US" dirty="0"/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321297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foo(){};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重写覆盖，且是最终覆盖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非虚函数，编译错误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A::foo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已是最终覆盖，编译错误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不能被继承，编译错误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67544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下面关于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override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和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final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华文楷体" panose="02010600040101010101" pitchFamily="2" charset="-122"/>
              </a:rPr>
              <a:t>的描述正确的是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361256" y="2642046"/>
            <a:ext cx="7315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final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修饰的虚函数，其派生类所定义的对象不可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对它进行调用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382934" y="3643313"/>
            <a:ext cx="71882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派生类重写覆盖基类的虚函数时，可以不加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virtual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override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关键字。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68559" y="2564903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68559" y="357301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6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9525000" y="1270000"/>
            <a:ext cx="3785011" cy="707886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可以进行调用，但派生类不可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对它重写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>
            <p:custDataLst>
              <p:tags r:id="rId10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4" name="RemarkBack"/>
            <p:cNvSpPr/>
            <p:nvPr>
              <p:custDataLst>
                <p:tags r:id="rId11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Block"/>
            <p:cNvSpPr/>
            <p:nvPr>
              <p:custDataLst>
                <p:tags r:id="rId12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14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15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16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7"/>
            </p:custDataLst>
          </p:nvPr>
        </p:nvSpPr>
        <p:spPr>
          <a:xfrm>
            <a:off x="1386449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关键字可以修饰非虚函数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668559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9"/>
            </p:custDataLst>
          </p:nvPr>
        </p:nvSpPr>
        <p:spPr>
          <a:xfrm>
            <a:off x="1387464" y="5293518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override</a:t>
            </a:r>
            <a:r>
              <a:rPr lang="zh-CN" altLang="en-US" sz="24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关键字可以修饰非虚函数</a:t>
            </a:r>
            <a:endParaRPr lang="zh-CN" altLang="en-US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668559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6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：类的接口与实现分离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：建立相关类型的层次关系（基类与派生类）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r>
              <a:rPr kumimoji="1" lang="zh-CN" altLang="en-US" dirty="0"/>
              <a:t>：统一使用基类指针，实现多态行为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：类的接口与实现分离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回顾</a:t>
            </a:r>
            <a:r>
              <a:rPr kumimoji="1" lang="en-US" altLang="zh-CN" dirty="0"/>
              <a:t>Animal\</a:t>
            </a:r>
            <a:r>
              <a:rPr kumimoji="1" lang="zh-CN" altLang="en-US" dirty="0"/>
              <a:t>模板设计的例子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：建立相关类型的层次关系（基类与派生类）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is-implementing-in-terms-of:</a:t>
            </a:r>
            <a:r>
              <a:rPr kumimoji="1" lang="zh-CN" altLang="en-US" dirty="0"/>
              <a:t> 客观世界的认知关系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r>
              <a:rPr kumimoji="1" lang="zh-CN" altLang="en-US" dirty="0"/>
              <a:t>：统一使用基类指针，实现多态行为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虚函数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类型转换，模板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15806" y="316167"/>
            <a:ext cx="7600950" cy="128183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  <a:buSzPct val="75000"/>
            </a:pP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下列程序中产生了基类函数调用的代码行号有：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7794625" y="21220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794625" y="28078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794625" y="34936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7794625" y="41794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7080250" y="218634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080250" y="287214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7080250" y="3557947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080250" y="4243747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1"/>
            </p:custDataLst>
          </p:nvPr>
        </p:nvSpPr>
        <p:spPr>
          <a:xfrm>
            <a:off x="7794625" y="4865254"/>
            <a:ext cx="9430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7080250" y="4929547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5806" y="1183632"/>
            <a:ext cx="403244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{}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C: public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{}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virtual void print() {}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 D: public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void print() {}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570188" y="1154849"/>
            <a:ext cx="374171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C </a:t>
            </a:r>
            <a:r>
              <a:rPr kumimoji="1" lang="en-US" altLang="zh-C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D d;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test1 = c;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test1.print(); //(1)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test2 = c;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test2.print(); //(2)	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*test3 = new D();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test3-&gt;print(); //(3)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test4 = d;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test4.print(); //(4)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VBase</a:t>
            </a:r>
            <a:r>
              <a:rPr kumimoji="1"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test5 = d;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test5.print(); //(5)</a:t>
            </a:r>
            <a:endParaRPr kumimoji="1" lang="en-US" altLang="zh-CN" sz="16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1" lang="en-US" altLang="zh-CN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矩形 26"/>
          <p:cNvSpPr/>
          <p:nvPr>
            <p:custDataLst>
              <p:tags r:id="rId13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14"/>
            </p:custDataLst>
          </p:nvPr>
        </p:nvSpPr>
        <p:spPr>
          <a:xfrm>
            <a:off x="9613900" y="6219110"/>
            <a:ext cx="6692858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wrap="none" rtlCol="0" anchor="ctr">
            <a:sp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 b="1" dirty="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15"/>
            </p:custDataLst>
          </p:nvPr>
        </p:nvSpPr>
        <p:spPr>
          <a:xfrm>
            <a:off x="9779000" y="1270000"/>
            <a:ext cx="3254417" cy="2862322"/>
          </a:xfrm>
          <a:prstGeom prst="rect">
            <a:avLst/>
          </a:prstGeom>
          <a:noFill/>
        </p:spPr>
        <p:txBody>
          <a:bodyPr vert="horz" wrap="none" rtlCol="0" anchor="t" anchorCtr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对象切片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向上类型转换，无虚函数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C: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动态绑定，多态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微软雅黑" panose="020B0503020204020204" pitchFamily="34" charset="-122"/>
            </a:endParaRPr>
          </a:p>
          <a:p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微软雅黑" panose="020B0503020204020204" pitchFamily="34" charset="-122"/>
              </a:rPr>
              <a:t>D: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对象切片</a:t>
            </a:r>
            <a:endParaRPr kumimoji="1"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E: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动态绑定，多态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>
            <p:custDataLst>
              <p:tags r:id="rId16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8" name="RemarkBack"/>
            <p:cNvSpPr/>
            <p:nvPr>
              <p:custDataLst>
                <p:tags r:id="rId17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RemarkBlock"/>
            <p:cNvSpPr/>
            <p:nvPr>
              <p:custDataLst>
                <p:tags r:id="rId18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RemarkTitleText"/>
            <p:cNvSpPr txBox="1"/>
            <p:nvPr>
              <p:custDataLst>
                <p:tags r:id="rId19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RemarkBack"/>
          <p:cNvSpPr/>
          <p:nvPr>
            <p:custDataLst>
              <p:tags r:id="rId20"/>
            </p:custDataLst>
          </p:nvPr>
        </p:nvSpPr>
        <p:spPr>
          <a:xfrm>
            <a:off x="9537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/>
          <p:cNvSpPr/>
          <p:nvPr>
            <p:custDataLst>
              <p:tags r:id="rId21"/>
            </p:custDataLst>
          </p:nvPr>
        </p:nvSpPr>
        <p:spPr>
          <a:xfrm>
            <a:off x="9537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markTitleText"/>
          <p:cNvSpPr txBox="1"/>
          <p:nvPr>
            <p:custDataLst>
              <p:tags r:id="rId22"/>
            </p:custDataLst>
          </p:nvPr>
        </p:nvSpPr>
        <p:spPr>
          <a:xfrm>
            <a:off x="9779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答案解析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23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2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/>
            <p:cNvSpPr/>
            <p:nvPr>
              <p:custDataLst>
                <p:tags r:id="rId2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/>
            <p:cNvSpPr txBox="1"/>
            <p:nvPr>
              <p:custDataLst>
                <p:tags r:id="rId2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2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1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28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30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多态性与虚函数，第</a:t>
            </a:r>
            <a:r>
              <a:rPr kumimoji="1" lang="en-US" altLang="zh-CN" dirty="0"/>
              <a:t>15</a:t>
            </a:r>
            <a:r>
              <a:rPr kumimoji="1" lang="zh-CN" altLang="en-US" dirty="0"/>
              <a:t>章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重写覆盖的条件（课后探究）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48097" y="1628800"/>
            <a:ext cx="8047806" cy="4749029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一个例子：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修饰成员函数，可能导致重写覆盖失效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16906" y="5122890"/>
            <a:ext cx="7360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进一步阅读：</a:t>
            </a:r>
            <a:r>
              <a:rPr lang="en-US" altLang="zh-CN" sz="2000" dirty="0">
                <a:hlinkClick r:id="rId1"/>
              </a:rPr>
              <a:t> </a:t>
            </a:r>
            <a:r>
              <a:rPr lang="en-US" altLang="zh-CN" sz="2000" dirty="0">
                <a:hlinkClick r:id="rId2"/>
              </a:rPr>
              <a:t>https://en.cppreference.com/w/cpp/language/virtual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1" y="1386893"/>
            <a:ext cx="8079058" cy="203796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36512" y="0"/>
            <a:ext cx="6444208" cy="724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&lt;iostream&gt;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”Base1::f"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Derive1: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重写覆盖失效，其实是重写隐藏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const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恢复被隐藏的基类函数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Base1::f;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g()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"Base2::g"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Derive2: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重写覆盖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Base2::g;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0032" y="1552306"/>
            <a:ext cx="432048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Derive1 a;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const Derive1 b;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//Base1::f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已被恢复，非常量对象优先匹配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Base1::f</a:t>
            </a:r>
            <a:endParaRPr lang="en-US" altLang="zh-CN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常量对象调用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Derive1::f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Base2 c;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Derive2 d;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重写覆盖，调用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Derive2::g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66CC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4860032" y="1628800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440743" y="5428171"/>
            <a:ext cx="1415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Base1::f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Derive1::f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Base2::g</a:t>
            </a:r>
            <a:endParaRPr lang="en-US" altLang="zh-CN" dirty="0">
              <a:solidFill>
                <a:srgbClr val="00800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Derive2::g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44208" y="480598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en-US" altLang="zh-CN" dirty="0">
                <a:solidFill>
                  <a:srgbClr val="0070C0"/>
                </a:solidFill>
              </a:rPr>
              <a:t>const</a:t>
            </a:r>
            <a:r>
              <a:rPr kumimoji="1" lang="zh-CN" altLang="en-US" dirty="0">
                <a:solidFill>
                  <a:srgbClr val="0070C0"/>
                </a:solidFill>
              </a:rPr>
              <a:t>对重写覆盖</a:t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和重写隐藏的影响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向上类型转换</a:t>
            </a:r>
            <a:endParaRPr lang="zh-CN" altLang="en-US" dirty="0"/>
          </a:p>
          <a:p>
            <a:r>
              <a:rPr lang="zh-CN" altLang="en-US" dirty="0"/>
              <a:t> 对象切片</a:t>
            </a:r>
            <a:endParaRPr lang="en-US" altLang="zh-CN" dirty="0"/>
          </a:p>
          <a:p>
            <a:r>
              <a:rPr lang="zh-CN" altLang="en-US" dirty="0"/>
              <a:t> 函数调用捆绑</a:t>
            </a:r>
            <a:endParaRPr lang="zh-CN" altLang="en-US" dirty="0"/>
          </a:p>
          <a:p>
            <a:r>
              <a:rPr lang="zh-CN" altLang="en-US" dirty="0"/>
              <a:t> 虚函数和虚函数表</a:t>
            </a:r>
            <a:endParaRPr lang="zh-CN" altLang="en-US" dirty="0"/>
          </a:p>
          <a:p>
            <a:r>
              <a:rPr lang="zh-CN" altLang="en-US" dirty="0"/>
              <a:t> 虚函数和构造函数、析构函数</a:t>
            </a:r>
            <a:endParaRPr lang="zh-CN" altLang="en-US" dirty="0"/>
          </a:p>
          <a:p>
            <a:r>
              <a:rPr lang="zh-CN" altLang="en-US" dirty="0"/>
              <a:t> 重写覆盖，</a:t>
            </a:r>
            <a:r>
              <a:rPr lang="en-US" altLang="zh-CN" dirty="0"/>
              <a:t>override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虚函数的返回值（课后探究）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一般来说，派生类虚函数的返回类型应该和基类</a:t>
            </a:r>
            <a:r>
              <a:rPr kumimoji="1" lang="zh-CN" altLang="en-US" sz="2400" dirty="0">
                <a:solidFill>
                  <a:srgbClr val="C00000"/>
                </a:solidFill>
              </a:rPr>
              <a:t>相同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r>
              <a:rPr kumimoji="1" lang="zh-CN" altLang="en-US" sz="2400" dirty="0"/>
              <a:t>或者，是协变</a:t>
            </a:r>
            <a:r>
              <a:rPr kumimoji="1" lang="en-US" altLang="zh-CN" sz="2400" dirty="0"/>
              <a:t>(</a:t>
            </a:r>
            <a:r>
              <a:rPr lang="en-US" altLang="zh-CN" sz="2400" dirty="0"/>
              <a:t>Covariant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的，例如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基类和派生类的指针是协变的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基类和派生类的引用是协变的</a:t>
            </a:r>
            <a:endParaRPr kumimoji="1" lang="en-US" altLang="zh-CN" sz="2000" dirty="0"/>
          </a:p>
          <a:p>
            <a:pPr lvl="1"/>
            <a:endParaRPr kumimoji="1"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27156" y="2893615"/>
            <a:ext cx="71287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Instrument&amp; </a:t>
            </a:r>
            <a:r>
              <a:rPr lang="en-US" altLang="zh-CN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getObj</a:t>
            </a:r>
            <a:r>
              <a:rPr lang="en-US" altLang="zh-CN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return *this; }</a:t>
            </a:r>
            <a:endParaRPr lang="en-US" altLang="zh-CN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Instrument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virtual Wind&amp;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getObj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return *this;}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//Wind&amp;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Instrument&amp;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协变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32040" y="614994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去掉引用是否能够编译？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1325563"/>
          </a:xfrm>
        </p:spPr>
        <p:txBody>
          <a:bodyPr/>
          <a:lstStyle/>
          <a:p>
            <a:r>
              <a:rPr kumimoji="1" lang="zh-CN" altLang="en-US" dirty="0"/>
              <a:t>虚函数的返回值类型（课后探究）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850" y="1196752"/>
            <a:ext cx="8866149" cy="2448272"/>
          </a:xfrm>
        </p:spPr>
        <p:txBody>
          <a:bodyPr/>
          <a:lstStyle/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ReturnType1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f(argument){}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 Derive : public Base {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ReturnType2 f(argument)()</a:t>
            </a:r>
            <a:endParaRPr kumimoji="1" lang="en-US" altLang="zh-CN" sz="180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>
              <a:lnSpc>
                <a:spcPts val="1860"/>
              </a:lnSpc>
            </a:pPr>
            <a:r>
              <a:rPr kumimoji="1" lang="zh-CN" altLang="en-US" sz="2000" b="0" dirty="0"/>
              <a:t>虚函数的返回类型需要满足如下两个条件之一</a:t>
            </a:r>
            <a:r>
              <a:rPr kumimoji="1" lang="zh-CN" altLang="en-US" sz="2000" b="0" dirty="0">
                <a:solidFill>
                  <a:schemeClr val="tx1"/>
                </a:solidFill>
              </a:rPr>
              <a:t>：</a:t>
            </a:r>
            <a:endParaRPr kumimoji="1" lang="en-US" altLang="zh-CN" sz="2000" b="0" dirty="0">
              <a:solidFill>
                <a:schemeClr val="tx1"/>
              </a:solidFill>
            </a:endParaRPr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返回类型与</a:t>
            </a: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的相同</a:t>
            </a:r>
            <a:endParaRPr kumimoji="1" lang="en-US" altLang="zh-CN" sz="1800" dirty="0"/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Derive::f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返回类型和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的返回类型是协变的，即满足如下所有条件</a:t>
            </a:r>
            <a:r>
              <a:rPr kumimoji="1" lang="en-US" altLang="zh-CN" sz="1800" dirty="0"/>
              <a:t>: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zh-CN" altLang="en-US" sz="1800" dirty="0"/>
              <a:t>都是指针（不能是多级指针）、都是左值引用或都是右值引用，且在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声明时，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的返回类型必须是</a:t>
            </a:r>
            <a:r>
              <a:rPr kumimoji="1" lang="en-US" altLang="zh-CN" sz="1800" dirty="0"/>
              <a:t>Derive</a:t>
            </a:r>
            <a:r>
              <a:rPr kumimoji="1" lang="zh-CN" altLang="en-US" sz="1800" dirty="0"/>
              <a:t>或其他已经完整定义的类型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ReturnType1</a:t>
            </a:r>
            <a:r>
              <a:rPr kumimoji="1" lang="zh-CN" altLang="en-US" sz="1800" dirty="0"/>
              <a:t>中被引用或指向的类是</a:t>
            </a:r>
            <a:r>
              <a:rPr kumimoji="1" lang="en-US" altLang="zh-CN" sz="1800" dirty="0"/>
              <a:t>ReturnType2</a:t>
            </a:r>
            <a:r>
              <a:rPr kumimoji="1" lang="zh-CN" altLang="en-US" sz="1800" dirty="0"/>
              <a:t>中被引用或指向的类的祖先类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的返回类型相比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的返回类型同等或更加</a:t>
            </a:r>
            <a:r>
              <a:rPr kumimoji="1" lang="en-US" altLang="zh-CN" sz="1800" u="sng" dirty="0">
                <a:solidFill>
                  <a:srgbClr val="00B0F0"/>
                </a:solidFill>
              </a:rPr>
              <a:t>cv-qualified</a:t>
            </a:r>
            <a:endParaRPr kumimoji="1" lang="en-US" altLang="zh-CN" sz="1800" u="sng" dirty="0">
              <a:solidFill>
                <a:srgbClr val="00B0F0"/>
              </a:solidFill>
            </a:endParaRPr>
          </a:p>
          <a:p>
            <a:pPr lvl="2">
              <a:lnSpc>
                <a:spcPts val="18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88851" y="6309320"/>
            <a:ext cx="66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进一步阅读：</a:t>
            </a:r>
            <a:r>
              <a:rPr lang="en-US" altLang="zh-CN" dirty="0"/>
              <a:t> https://en.cppreference.com/w/cpp/language/virtual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0"/>
            <a:ext cx="8866149" cy="6741368"/>
          </a:xfrm>
        </p:spPr>
        <p:txBody>
          <a:bodyPr/>
          <a:lstStyle/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B,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 f1(){}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Base** f2(){}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Base&amp; f3(){}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A&amp; f4(){}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Derive :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 {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Derive* f1(){}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返回值类型都是指针，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编译错误，不能是多级指针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Base**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返回值类型相同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Derive&amp; f3(){}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 f3(){}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编译错误，类型不同，且非协变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D&amp; f4(){}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 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A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lvl="2">
              <a:lnSpc>
                <a:spcPts val="15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397300" y="-23068"/>
            <a:ext cx="4718348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虚函数返回类型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355806" cy="1325563"/>
          </a:xfrm>
        </p:spPr>
        <p:txBody>
          <a:bodyPr/>
          <a:lstStyle/>
          <a:p>
            <a:r>
              <a:rPr lang="zh-CN" altLang="en-US" dirty="0"/>
              <a:t>使用虚函数实现多态（课后练习）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512" y="1364793"/>
            <a:ext cx="8047806" cy="4749029"/>
          </a:xfrm>
        </p:spPr>
        <p:txBody>
          <a:bodyPr/>
          <a:lstStyle/>
          <a:p>
            <a:r>
              <a:rPr lang="zh-CN" altLang="en-US" dirty="0"/>
              <a:t>根据以下代码实现</a:t>
            </a:r>
            <a:r>
              <a:rPr lang="en-US" altLang="zh-CN" dirty="0"/>
              <a:t>Animal</a:t>
            </a:r>
            <a:r>
              <a:rPr lang="zh-CN" altLang="en-US" dirty="0"/>
              <a:t>、</a:t>
            </a:r>
            <a:r>
              <a:rPr lang="en-US" altLang="zh-CN" dirty="0"/>
              <a:t>Bird</a:t>
            </a:r>
            <a:r>
              <a:rPr lang="zh-CN" altLang="en-US" dirty="0"/>
              <a:t>、</a:t>
            </a:r>
            <a:r>
              <a:rPr lang="en-US" altLang="zh-CN" dirty="0"/>
              <a:t>Fish</a:t>
            </a:r>
            <a:r>
              <a:rPr lang="zh-CN" altLang="en-US" dirty="0"/>
              <a:t>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94991" y="1847721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action(Animal* 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) {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sing();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swim();</a:t>
            </a:r>
            <a:endParaRPr lang="en-US" altLang="zh-CN" sz="2400" b="1" dirty="0"/>
          </a:p>
          <a:p>
            <a:r>
              <a:rPr lang="en-US" altLang="zh-CN" sz="2400" b="1" dirty="0"/>
              <a:t>}</a:t>
            </a:r>
            <a:endParaRPr lang="en-US" altLang="zh-CN" sz="2400" b="1" dirty="0"/>
          </a:p>
          <a:p>
            <a:r>
              <a:rPr lang="en-US" altLang="zh-CN" sz="2400" b="1" dirty="0"/>
              <a:t>int main(){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 = new Bird();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 = new Fish();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);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);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return 0;</a:t>
            </a:r>
            <a:endParaRPr lang="en-US" altLang="zh-CN" sz="2400" b="1" dirty="0"/>
          </a:p>
          <a:p>
            <a:pPr marL="0" lvl="1"/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617394" y="3407916"/>
            <a:ext cx="23777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参考输出：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bird is singing.</a:t>
            </a:r>
            <a:endParaRPr lang="en-US" altLang="zh-CN" sz="2400" b="1" dirty="0"/>
          </a:p>
          <a:p>
            <a:r>
              <a:rPr lang="en-US" altLang="zh-CN" sz="2400" b="1" dirty="0"/>
              <a:t>bird can't swim.</a:t>
            </a:r>
            <a:endParaRPr lang="en-US" altLang="zh-CN" sz="2400" b="1" dirty="0"/>
          </a:p>
          <a:p>
            <a:r>
              <a:rPr lang="en-US" altLang="zh-CN" sz="2400" b="1" dirty="0"/>
              <a:t>fish can't sing.</a:t>
            </a:r>
            <a:endParaRPr lang="en-US" altLang="zh-CN" sz="2400" b="1" dirty="0"/>
          </a:p>
          <a:p>
            <a:r>
              <a:rPr lang="en-US" altLang="zh-CN" sz="2400" b="1" dirty="0"/>
              <a:t>fish is swimming.</a:t>
            </a:r>
            <a:endParaRPr lang="en-US" altLang="zh-CN" sz="2400" b="1" dirty="0"/>
          </a:p>
          <a:p>
            <a:r>
              <a:rPr lang="en-US" altLang="zh-CN" sz="2400" b="1" dirty="0"/>
              <a:t>bird has gone.</a:t>
            </a:r>
            <a:endParaRPr lang="en-US" altLang="zh-CN" sz="2400" b="1" dirty="0"/>
          </a:p>
          <a:p>
            <a:r>
              <a:rPr lang="en-US" altLang="zh-CN" sz="2400" b="1" dirty="0"/>
              <a:t>fish has gone.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向上类型转换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sz="2400" dirty="0"/>
              <a:t>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指针转换成基类对象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向上类型转换</a:t>
            </a:r>
            <a:r>
              <a:rPr kumimoji="1" lang="zh-CN" altLang="en-US" sz="2400" dirty="0"/>
              <a:t>。只对</a:t>
            </a:r>
            <a:r>
              <a:rPr kumimoji="1" lang="en-US" altLang="zh-CN" sz="2400" dirty="0">
                <a:solidFill>
                  <a:srgbClr val="FF0000"/>
                </a:solidFill>
              </a:rPr>
              <a:t>public</a:t>
            </a:r>
            <a:r>
              <a:rPr kumimoji="1" lang="zh-CN" altLang="en-US" sz="2400" dirty="0"/>
              <a:t>继承有效，在继承图上是上升的；对</a:t>
            </a:r>
            <a:r>
              <a:rPr kumimoji="1" lang="en-US" altLang="zh-CN" sz="2400" dirty="0">
                <a:solidFill>
                  <a:srgbClr val="FF0000"/>
                </a:solidFill>
              </a:rPr>
              <a:t>private</a:t>
            </a:r>
            <a:r>
              <a:rPr kumimoji="1" lang="zh-CN" altLang="en-US" sz="2400" dirty="0">
                <a:solidFill>
                  <a:srgbClr val="FF0000"/>
                </a:solidFill>
              </a:rPr>
              <a:t>、</a:t>
            </a:r>
            <a:r>
              <a:rPr kumimoji="1" lang="en-US" altLang="zh-CN" sz="2400" dirty="0">
                <a:solidFill>
                  <a:srgbClr val="FF0000"/>
                </a:solidFill>
              </a:rPr>
              <a:t>protected</a:t>
            </a:r>
            <a:r>
              <a:rPr kumimoji="1" lang="zh-CN" altLang="en-US" sz="2400" dirty="0"/>
              <a:t>继承无效。</a:t>
            </a:r>
            <a:endParaRPr kumimoji="1" lang="zh-CN" altLang="en-US" sz="2400" dirty="0"/>
          </a:p>
          <a:p>
            <a:r>
              <a:rPr kumimoji="1" lang="zh-CN" altLang="en-US" sz="2400" dirty="0"/>
              <a:t>向上类型转换（派生类到基类）可以</a:t>
            </a:r>
            <a:r>
              <a:rPr kumimoji="1" lang="zh-CN" altLang="en-US" sz="2400" dirty="0">
                <a:highlight>
                  <a:srgbClr val="FFFF00"/>
                </a:highlight>
              </a:rPr>
              <a:t>由编译器</a:t>
            </a:r>
            <a:r>
              <a:rPr kumimoji="1"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自动完成</a:t>
            </a:r>
            <a:r>
              <a:rPr kumimoji="1" lang="zh-CN" altLang="en-US" sz="2400" dirty="0"/>
              <a:t>，是一种</a:t>
            </a:r>
            <a:r>
              <a:rPr kumimoji="1" lang="zh-CN" altLang="en-US" sz="2400" dirty="0">
                <a:solidFill>
                  <a:srgbClr val="FF0000"/>
                </a:solidFill>
              </a:rPr>
              <a:t>隐式</a:t>
            </a:r>
            <a:r>
              <a:rPr kumimoji="1" lang="zh-CN" altLang="en-US" sz="2400" dirty="0"/>
              <a:t>类型转换。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凡是</a:t>
            </a:r>
            <a:r>
              <a:rPr kumimoji="1" lang="zh-CN" altLang="en-US" sz="2400" dirty="0"/>
              <a:t>接受基类对象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指针的地方（如函数参数），</a:t>
            </a:r>
            <a:r>
              <a:rPr kumimoji="1" lang="zh-CN" altLang="en-US" sz="2400" dirty="0">
                <a:solidFill>
                  <a:srgbClr val="FF0000"/>
                </a:solidFill>
              </a:rPr>
              <a:t>都可以</a:t>
            </a:r>
            <a:r>
              <a:rPr kumimoji="1" lang="zh-CN" altLang="en-US" sz="2400" dirty="0"/>
              <a:t>使用派生类对象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指针，编译器会自动将派生类对象转换为基类对象以便使用。</a:t>
            </a:r>
            <a:endParaRPr kumimoji="1" lang="zh-CN" altLang="en-US" sz="2400" dirty="0"/>
          </a:p>
          <a:p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1562" y="5155902"/>
            <a:ext cx="1584325" cy="461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Base</a:t>
            </a:r>
            <a:endParaRPr kumimoji="0" lang="en-US" altLang="zh-CN" sz="2400" b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16637" y="6135389"/>
            <a:ext cx="1655763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Derived</a:t>
            </a:r>
            <a:endParaRPr kumimoji="0" lang="en-US" altLang="zh-CN" sz="2400" b="1" dirty="0"/>
          </a:p>
        </p:txBody>
      </p:sp>
      <p:cxnSp>
        <p:nvCxnSpPr>
          <p:cNvPr id="8" name="直接箭头连接符 8"/>
          <p:cNvCxnSpPr/>
          <p:nvPr/>
        </p:nvCxnSpPr>
        <p:spPr>
          <a:xfrm flipH="1" flipV="1">
            <a:off x="7308304" y="5617864"/>
            <a:ext cx="1587" cy="51752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9"/>
          <p:cNvSpPr/>
          <p:nvPr/>
        </p:nvSpPr>
        <p:spPr>
          <a:xfrm>
            <a:off x="7236296" y="5632152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对象的向上类型转换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Base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obj.print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}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d;</a:t>
            </a:r>
            <a:endParaRPr lang="fi-FI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d.print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ro-RO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(d);		</a:t>
            </a:r>
            <a:r>
              <a:rPr lang="en-US" altLang="zh-CN" dirty="0">
                <a:solidFill>
                  <a:srgbClr val="1D8519"/>
                </a:solidFill>
                <a:latin typeface="Menlo-Regular" panose="020B0609030804020204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panose="020B0609030804020204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Menlo-Regular" panose="020B0609030804020204" charset="0"/>
              </a:rPr>
              <a:t>本意：希望对</a:t>
            </a:r>
            <a:r>
              <a:rPr lang="en-US" altLang="zh-CN" dirty="0">
                <a:solidFill>
                  <a:srgbClr val="FF0000"/>
                </a:solidFill>
                <a:latin typeface="Menlo-Regular" panose="020B0609030804020204" charset="0"/>
              </a:rPr>
              <a:t>Drive::print</a:t>
            </a:r>
            <a:r>
              <a:rPr lang="zh-CN" altLang="en-US" dirty="0">
                <a:solidFill>
                  <a:srgbClr val="FF0000"/>
                </a:solidFill>
                <a:latin typeface="Menlo-Regular" panose="020B0609030804020204" charset="0"/>
              </a:rPr>
              <a:t>的调用</a:t>
            </a:r>
            <a:endParaRPr lang="ro-RO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98468" y="4595368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Derive::print()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Base::print()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8144" y="413370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1043608" y="4364536"/>
            <a:ext cx="17281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683568" y="5949280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/>
              <a:t>(</a:t>
            </a:r>
            <a:r>
              <a:rPr lang="zh-CN" altLang="en-US" dirty="0"/>
              <a:t>不是指针或引用</a:t>
            </a:r>
            <a:r>
              <a:rPr lang="en-US" altLang="zh-CN" dirty="0"/>
              <a:t>)</a:t>
            </a:r>
            <a:r>
              <a:rPr lang="zh-CN" altLang="en-US" dirty="0"/>
              <a:t>被转换为基类的对象时，派生类的对象被</a:t>
            </a:r>
            <a:r>
              <a:rPr lang="zh-CN" altLang="en-US" dirty="0">
                <a:solidFill>
                  <a:srgbClr val="FF0000"/>
                </a:solidFill>
              </a:rPr>
              <a:t>切片</a:t>
            </a:r>
            <a:r>
              <a:rPr lang="zh-CN" altLang="en-US" dirty="0"/>
              <a:t>为对应基类的子对象。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Rectangle 4" descr="Wide upward diagonal"/>
          <p:cNvSpPr>
            <a:spLocks noChangeArrowheads="1"/>
          </p:cNvSpPr>
          <p:nvPr/>
        </p:nvSpPr>
        <p:spPr bwMode="auto">
          <a:xfrm>
            <a:off x="2051050" y="3899172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2638" y="3186385"/>
            <a:ext cx="1293812" cy="682625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panose="02010609060101010101" pitchFamily="2" charset="-122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panose="0201060906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03118" y="27418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pitchFamily="2" charset="-122"/>
              </a:rPr>
              <a:t>基类</a:t>
            </a:r>
            <a:endParaRPr kumimoji="0" lang="zh-CN" altLang="en-US" sz="2000" b="1" dirty="0">
              <a:ea typeface="黑体" panose="0201060906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48341" y="2741885"/>
            <a:ext cx="9541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panose="02010609060101010101" pitchFamily="2" charset="-122"/>
              </a:rPr>
              <a:t>派生类</a:t>
            </a:r>
            <a:endParaRPr kumimoji="0" lang="zh-CN" altLang="en-US" sz="2000" b="1" dirty="0">
              <a:ea typeface="黑体" panose="02010609060101010101" pitchFamily="2" charset="-122"/>
            </a:endParaRP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5678488" y="3862660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5678488" y="6021660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10800000">
            <a:off x="3348038" y="3532460"/>
            <a:ext cx="2160587" cy="733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1800" b="1">
                <a:ea typeface="黑体" panose="02010609060101010101" pitchFamily="2" charset="-122"/>
              </a:rPr>
              <a:t>cast</a:t>
            </a:r>
            <a:endParaRPr kumimoji="0" lang="zh-CN" altLang="en-US" sz="1800" b="1">
              <a:ea typeface="黑体" panose="02010609060101010101" pitchFamily="2" charset="-122"/>
            </a:endParaRPr>
          </a:p>
        </p:txBody>
      </p:sp>
      <p:sp>
        <p:nvSpPr>
          <p:cNvPr id="11" name="AutoShape 11"/>
          <p:cNvSpPr/>
          <p:nvPr/>
        </p:nvSpPr>
        <p:spPr bwMode="auto">
          <a:xfrm flipH="1">
            <a:off x="5316538" y="5373960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89406" y="5858117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新定义</a:t>
            </a:r>
            <a:endParaRPr kumimoji="0" lang="zh-CN" altLang="en-US" sz="2000" b="1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678488" y="5372372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panose="02010609060101010101" pitchFamily="2" charset="-122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panose="02010609060101010101" pitchFamily="2" charset="-122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249488" y="4396060"/>
            <a:ext cx="954087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panose="02010609060101010101" pitchFamily="2" charset="-122"/>
              </a:rPr>
              <a:t>Public</a:t>
            </a:r>
            <a:endParaRPr kumimoji="0" lang="zh-CN" altLang="en-US" sz="4000" b="1">
              <a:ea typeface="黑体" panose="02010609060101010101" pitchFamily="2" charset="-122"/>
            </a:endParaRPr>
          </a:p>
        </p:txBody>
      </p:sp>
      <p:sp>
        <p:nvSpPr>
          <p:cNvPr id="15" name="AutoShape 18"/>
          <p:cNvSpPr/>
          <p:nvPr/>
        </p:nvSpPr>
        <p:spPr bwMode="auto">
          <a:xfrm flipH="1">
            <a:off x="1762125" y="3899172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994052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308304" y="6131197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  <a:endParaRPr kumimoji="0" lang="zh-CN" altLang="en-US" sz="2000" b="1" dirty="0"/>
          </a:p>
        </p:txBody>
      </p:sp>
      <p:sp>
        <p:nvSpPr>
          <p:cNvPr id="18" name="AutoShape 21"/>
          <p:cNvSpPr/>
          <p:nvPr/>
        </p:nvSpPr>
        <p:spPr bwMode="auto">
          <a:xfrm>
            <a:off x="6999288" y="3899172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/>
          <p:nvPr/>
        </p:nvSpPr>
        <p:spPr bwMode="auto">
          <a:xfrm>
            <a:off x="6973888" y="6058172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308304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  <a:endParaRPr kumimoji="0" lang="zh-CN" altLang="en-US" sz="2000" b="1" dirty="0"/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042988" y="3178447"/>
            <a:ext cx="6985000" cy="223202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Rectangle 29" descr="Divot"/>
          <p:cNvSpPr>
            <a:spLocks noChangeArrowheads="1"/>
          </p:cNvSpPr>
          <p:nvPr/>
        </p:nvSpPr>
        <p:spPr bwMode="auto">
          <a:xfrm>
            <a:off x="2051050" y="5415235"/>
            <a:ext cx="1295400" cy="1223962"/>
          </a:xfrm>
          <a:prstGeom prst="rect">
            <a:avLst/>
          </a:prstGeom>
          <a:pattFill prst="divot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prstDash val="dash"/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024812" y="5877197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ea typeface="方正姚体" panose="02010601030101010101" charset="-122"/>
              </a:rPr>
              <a:t>数据丢失！</a:t>
            </a:r>
            <a:endParaRPr kumimoji="0" lang="zh-CN" altLang="en-US" sz="2000" b="1" dirty="0">
              <a:ea typeface="方正姚体" panose="02010601030101010101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81663" y="3170510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panose="02010609060101010101" pitchFamily="2" charset="-122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panose="02010609060101010101" pitchFamily="2" charset="-122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867400" y="443733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panose="02010609060101010101" pitchFamily="2" charset="-122"/>
              </a:rPr>
              <a:t>Public</a:t>
            </a:r>
            <a:endParaRPr kumimoji="0" lang="zh-CN" altLang="en-US" sz="4000" b="1" dirty="0">
              <a:ea typeface="黑体" panose="02010609060101010101" pitchFamily="2" charset="-122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880100" y="6131197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panose="02010609060101010101" pitchFamily="2" charset="-122"/>
              </a:rPr>
              <a:t>Public</a:t>
            </a:r>
            <a:endParaRPr kumimoji="0" lang="zh-CN" altLang="en-US" sz="40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en-US" altLang="zh-CN" dirty="0">
                <a:latin typeface="Consolas" panose="020B0609020204030204" pitchFamily="49" charset="0"/>
              </a:rPr>
              <a:t> pack(4)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表示属性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(x) {};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(y) {}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getSize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(Pet p)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Dog g;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(g)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，数据丢失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g;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赋值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，数据丢失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"Pet size:"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35936" y="4581128"/>
            <a:ext cx="1485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size:4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Dog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size:8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panose="020B0509000000000004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size:4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panose="020B0509000000000004" charset="0"/>
              </a:rPr>
              <a:t>Pet size:4</a:t>
            </a:r>
            <a:endParaRPr lang="en-US" altLang="zh-CN" b="1" dirty="0">
              <a:solidFill>
                <a:srgbClr val="00B050"/>
              </a:solidFill>
              <a:latin typeface="AndaleMono" panose="020B0509000000000004" charset="0"/>
            </a:endParaRP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05612" y="411946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  <a:endParaRPr kumimoji="1" lang="zh-CN" altLang="en-US" sz="24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MA"/>
</p:tagLst>
</file>

<file path=ppt/tags/tag10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1.xml><?xml version="1.0" encoding="utf-8"?>
<p:tagLst xmlns:p="http://schemas.openxmlformats.org/presentationml/2006/main">
  <p:tag name="RAINPROBLEMTYPE" val="ProblemTypeMarker"/>
</p:tagLst>
</file>

<file path=ppt/tags/tag102.xml><?xml version="1.0" encoding="utf-8"?>
<p:tagLst xmlns:p="http://schemas.openxmlformats.org/presentationml/2006/main">
  <p:tag name="RAINPROBLEMTYPE" val="ProblemTypeMarker"/>
</p:tagLst>
</file>

<file path=ppt/tags/tag103.xml><?xml version="1.0" encoding="utf-8"?>
<p:tagLst xmlns:p="http://schemas.openxmlformats.org/presentationml/2006/main">
  <p:tag name="RAINPROBLEMTYPE" val="ProblemTypeMarker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" val="ProblemSetting"/>
  <p:tag name="RAINPROBLEMTYPE" val="MultipleChoice"/>
</p:tagLst>
</file>

<file path=ppt/tags/tag107.xml><?xml version="1.0" encoding="utf-8"?>
<p:tagLst xmlns:p="http://schemas.openxmlformats.org/presentationml/2006/main">
  <p:tag name="RAINPROBLEM" val="MultipleChoice"/>
  <p:tag name="PROBLEMSCORE" val="1.0"/>
  <p:tag name="PROBLEMHASREMARK" val="True"/>
  <p:tag name="PROBLEMREMARK" val="A:可以进行调用，但派生类不可&#10;对它重写"/>
</p:tagLst>
</file>

<file path=ppt/tags/tag108.xml><?xml version="1.0" encoding="utf-8"?>
<p:tagLst xmlns:p="http://schemas.openxmlformats.org/presentationml/2006/main">
  <p:tag name="RAINPROBLEM" val="ProblemBody"/>
</p:tagLst>
</file>

<file path=ppt/tags/tag109.xml><?xml version="1.0" encoding="utf-8"?>
<p:tagLst xmlns:p="http://schemas.openxmlformats.org/presentationml/2006/main">
  <p:tag name="RAINPROBLEM" val="ProblemItem"/>
</p:tagLst>
</file>

<file path=ppt/tags/tag11.xml><?xml version="1.0" encoding="utf-8"?>
<p:tagLst xmlns:p="http://schemas.openxmlformats.org/presentationml/2006/main">
  <p:tag name="RAINPROBLEM" val="ProblemRemarkBoard"/>
</p:tagLst>
</file>

<file path=ppt/tags/tag110.xml><?xml version="1.0" encoding="utf-8"?>
<p:tagLst xmlns:p="http://schemas.openxmlformats.org/presentationml/2006/main">
  <p:tag name="RAINPROBLEM" val="ProblemItem"/>
</p:tagLst>
</file>

<file path=ppt/tags/tag111.xml><?xml version="1.0" encoding="utf-8"?>
<p:tagLst xmlns:p="http://schemas.openxmlformats.org/presentationml/2006/main">
  <p:tag name="RAINPROBLEM" val="ProblemItem"/>
</p:tagLst>
</file>

<file path=ppt/tags/tag112.xml><?xml version="1.0" encoding="utf-8"?>
<p:tagLst xmlns:p="http://schemas.openxmlformats.org/presentationml/2006/main">
  <p:tag name="RAINPROBLEM" val="ProblemItem"/>
</p:tagLst>
</file>

<file path=ppt/tags/tag11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1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7.xml><?xml version="1.0" encoding="utf-8"?>
<p:tagLst xmlns:p="http://schemas.openxmlformats.org/presentationml/2006/main">
  <p:tag name="RAINPROBLEM" val="ProblemSubmit"/>
  <p:tag name="RAINPROBLEMTYPE" val="MultipleChoiceMA"/>
</p:tagLst>
</file>

<file path=ppt/tags/tag118.xml><?xml version="1.0" encoding="utf-8"?>
<p:tagLst xmlns:p="http://schemas.openxmlformats.org/presentationml/2006/main">
  <p:tag name="RAINPROBLEM" val="ProblemItem"/>
</p:tagLst>
</file>

<file path=ppt/tags/tag11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2.xml><?xml version="1.0" encoding="utf-8"?>
<p:tagLst xmlns:p="http://schemas.openxmlformats.org/presentationml/2006/main">
  <p:tag name="RAINPROBLEM" val="ProblemRemark"/>
</p:tagLst>
</file>

<file path=ppt/tags/tag120.xml><?xml version="1.0" encoding="utf-8"?>
<p:tagLst xmlns:p="http://schemas.openxmlformats.org/presentationml/2006/main">
  <p:tag name="RAINPROBLEM" val="ProblemRemarkBoard"/>
</p:tagLst>
</file>

<file path=ppt/tags/tag121.xml><?xml version="1.0" encoding="utf-8"?>
<p:tagLst xmlns:p="http://schemas.openxmlformats.org/presentationml/2006/main">
  <p:tag name="PROBLEMREMARKTITLE" val="ProblemRemarkBoardTip"/>
</p:tagLst>
</file>

<file path=ppt/tags/tag122.xml><?xml version="1.0" encoding="utf-8"?>
<p:tagLst xmlns:p="http://schemas.openxmlformats.org/presentationml/2006/main">
  <p:tag name="RAINPROBLEM" val="ProblemRemark"/>
</p:tagLst>
</file>

<file path=ppt/tags/tag123.xml><?xml version="1.0" encoding="utf-8"?>
<p:tagLst xmlns:p="http://schemas.openxmlformats.org/presentationml/2006/main">
  <p:tag name="PROBLEMREMARKTITLE" val="ProblemRemarkBoardTitle"/>
</p:tagLst>
</file>

<file path=ppt/tags/tag124.xml><?xml version="1.0" encoding="utf-8"?>
<p:tagLst xmlns:p="http://schemas.openxmlformats.org/presentationml/2006/main">
  <p:tag name="PROBLEMREMARKTITLE" val="ProblemRemarkBoardTitle"/>
</p:tagLst>
</file>

<file path=ppt/tags/tag125.xml><?xml version="1.0" encoding="utf-8"?>
<p:tagLst xmlns:p="http://schemas.openxmlformats.org/presentationml/2006/main">
  <p:tag name="PROBLEMREMARKTITLE" val="ProblemRemarkBoardTitle"/>
</p:tagLst>
</file>

<file path=ppt/tags/tag126.xml><?xml version="1.0" encoding="utf-8"?>
<p:tagLst xmlns:p="http://schemas.openxmlformats.org/presentationml/2006/main">
  <p:tag name="PROBLEMREMARKTITLE" val="ProblemRemarkBoardTitle"/>
</p:tagLst>
</file>

<file path=ppt/tags/tag127.xml><?xml version="1.0" encoding="utf-8"?>
<p:tagLst xmlns:p="http://schemas.openxmlformats.org/presentationml/2006/main">
  <p:tag name="PROBLEMREMARKTITLE" val="ProblemRemarkBoardTitle"/>
</p:tagLst>
</file>

<file path=ppt/tags/tag128.xml><?xml version="1.0" encoding="utf-8"?>
<p:tagLst xmlns:p="http://schemas.openxmlformats.org/presentationml/2006/main">
  <p:tag name="PROBLEMREMARKTITLE" val="ProblemRemarkBoardTitle"/>
</p:tagLst>
</file>

<file path=ppt/tags/tag129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PROBLEMREMARKTITLE" val="ProblemRemarkBoardTitle"/>
</p:tagLst>
</file>

<file path=ppt/tags/tag130.xml><?xml version="1.0" encoding="utf-8"?>
<p:tagLst xmlns:p="http://schemas.openxmlformats.org/presentationml/2006/main">
  <p:tag name="RAINPROBLEMTYPE" val="ProblemTypeMarker"/>
</p:tagLst>
</file>

<file path=ppt/tags/tag131.xml><?xml version="1.0" encoding="utf-8"?>
<p:tagLst xmlns:p="http://schemas.openxmlformats.org/presentationml/2006/main">
  <p:tag name="RAINPROBLEMTYPE" val="ProblemTypeMarker"/>
</p:tagLst>
</file>

<file path=ppt/tags/tag132.xml><?xml version="1.0" encoding="utf-8"?>
<p:tagLst xmlns:p="http://schemas.openxmlformats.org/presentationml/2006/main">
  <p:tag name="RAINPROBLEMTYPE" val="ProblemTypeMarker"/>
</p:tagLst>
</file>

<file path=ppt/tags/tag133.xml><?xml version="1.0" encoding="utf-8"?>
<p:tagLst xmlns:p="http://schemas.openxmlformats.org/presentationml/2006/main">
  <p:tag name="RAINPROBLEMTYPE" val="ProblemTypeMarker"/>
</p:tagLst>
</file>

<file path=ppt/tags/tag134.xml><?xml version="1.0" encoding="utf-8"?>
<p:tagLst xmlns:p="http://schemas.openxmlformats.org/presentationml/2006/main">
  <p:tag name="RAINPROBLEMTYPE" val="ProblemTypeMarker"/>
</p:tagLst>
</file>

<file path=ppt/tags/tag135.xml><?xml version="1.0" encoding="utf-8"?>
<p:tagLst xmlns:p="http://schemas.openxmlformats.org/presentationml/2006/main">
  <p:tag name="RAINPROBLEM" val="ProblemSetting"/>
  <p:tag name="RAINPROBLEMTYPE" val="MultipleChoiceMA"/>
</p:tagLst>
</file>

<file path=ppt/tags/tag136.xml><?xml version="1.0" encoding="utf-8"?>
<p:tagLst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A:对象切片&#10;&#10;B:向上类型转换，无虚函数&#10;&#10;C:动态绑定，多态&#10;&#10;D:对象切片&#10;&#10;E:动态绑定，多态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" val="ProblemSetting"/>
  <p:tag name="RAINPROBLEMTYPE" val="MultipleChoiceMA"/>
</p:tagLst>
</file>

<file path=ppt/tags/tag26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A:private继承无法进行向上类型&#10;转换&#10;D: 对象切片导致数据丢失后&#10;将无法恢复。同时，基类对象&#10;一般不能直接转换为派生类&#10;对象&#10;"/>
</p:tagLst>
</file>

<file path=ppt/tags/tag27.xml><?xml version="1.0" encoding="utf-8"?>
<p:tagLst xmlns:p="http://schemas.openxmlformats.org/presentationml/2006/main">
  <p:tag name="RAINPROBLEM" val="ProblemBody"/>
</p:tagLst>
</file>

<file path=ppt/tags/tag28.xml><?xml version="1.0" encoding="utf-8"?>
<p:tagLst xmlns:p="http://schemas.openxmlformats.org/presentationml/2006/main">
  <p:tag name="RAINPROBLEM" val="ProblemItem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ProblemItem"/>
</p:tagLst>
</file>

<file path=ppt/tags/tag31.xml><?xml version="1.0" encoding="utf-8"?>
<p:tagLst xmlns:p="http://schemas.openxmlformats.org/presentationml/2006/main">
  <p:tag name="RAINPROBLEM" val="ProblemItem"/>
</p:tagLst>
</file>

<file path=ppt/tags/tag32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36.xml><?xml version="1.0" encoding="utf-8"?>
<p:tagLst xmlns:p="http://schemas.openxmlformats.org/presentationml/2006/main">
  <p:tag name="RAINPROBLEM" val="ProblemSubmit"/>
  <p:tag name="RAINPROBLEMTYPE" val="MultipleChoiceMA"/>
</p:tagLst>
</file>

<file path=ppt/tags/tag37.xml><?xml version="1.0" encoding="utf-8"?>
<p:tagLst xmlns:p="http://schemas.openxmlformats.org/presentationml/2006/main">
  <p:tag name="RAINPROBLEM" val="ProblemRemarkBoard"/>
</p:tagLst>
</file>

<file path=ppt/tags/tag38.xml><?xml version="1.0" encoding="utf-8"?>
<p:tagLst xmlns:p="http://schemas.openxmlformats.org/presentationml/2006/main">
  <p:tag name="PROBLEMREMARKTITLE" val="ProblemRemarkBoardTip"/>
</p:tagLst>
</file>

<file path=ppt/tags/tag39.xml><?xml version="1.0" encoding="utf-8"?>
<p:tagLst xmlns:p="http://schemas.openxmlformats.org/presentationml/2006/main">
  <p:tag name="RAINPROBLEM" val="ProblemRemark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PROBLEMREMARKTITLE" val="ProblemRemarkBoardTitle"/>
</p:tagLst>
</file>

<file path=ppt/tags/tag41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PROBLEMREMARKTITLE" val="ProblemRemarkBoardTitle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" val="ProblemSetting"/>
  <p:tag name="RAINPROBLEMTYPE" val="MultipleChoiceMA"/>
</p:tagLst>
</file>

<file path=ppt/tags/tag53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A: 晚捆绑只对类中虚函数起作用&#10;&#10;D:每个含虚函数的类的虚函数表&#10;地址都是不同的，即使表中内容&#10;(各虚函数地址)相同。&#10;"/>
</p:tagLst>
</file>

<file path=ppt/tags/tag54.xml><?xml version="1.0" encoding="utf-8"?>
<p:tagLst xmlns:p="http://schemas.openxmlformats.org/presentationml/2006/main">
  <p:tag name="RAINPROBLEM" val="ProblemBody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Item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3.xml><?xml version="1.0" encoding="utf-8"?>
<p:tagLst xmlns:p="http://schemas.openxmlformats.org/presentationml/2006/main">
  <p:tag name="RAINPROBLEM" val="ProblemSubmit"/>
  <p:tag name="RAINPROBLEMTYPE" val="MultipleChoiceMA"/>
</p:tagLst>
</file>

<file path=ppt/tags/tag64.xml><?xml version="1.0" encoding="utf-8"?>
<p:tagLst xmlns:p="http://schemas.openxmlformats.org/presentationml/2006/main">
  <p:tag name="RAINPROBLEM" val="ProblemRemarkBoard"/>
</p:tagLst>
</file>

<file path=ppt/tags/tag65.xml><?xml version="1.0" encoding="utf-8"?>
<p:tagLst xmlns:p="http://schemas.openxmlformats.org/presentationml/2006/main">
  <p:tag name="PROBLEMREMARKTITLE" val="ProblemRemarkBoardTip"/>
</p:tagLst>
</file>

<file path=ppt/tags/tag66.xml><?xml version="1.0" encoding="utf-8"?>
<p:tagLst xmlns:p="http://schemas.openxmlformats.org/presentationml/2006/main">
  <p:tag name="RAINPROBLEM" val="ProblemRemark"/>
</p:tagLst>
</file>

<file path=ppt/tags/tag67.xml><?xml version="1.0" encoding="utf-8"?>
<p:tagLst xmlns:p="http://schemas.openxmlformats.org/presentationml/2006/main">
  <p:tag name="PROBLEMREMARKTITLE" val="ProblemRemarkBoardTitle"/>
</p:tagLst>
</file>

<file path=ppt/tags/tag68.xml><?xml version="1.0" encoding="utf-8"?>
<p:tagLst xmlns:p="http://schemas.openxmlformats.org/presentationml/2006/main">
  <p:tag name="PROBLEMREMARKTITLE" val="ProblemRemarkBoardTitle"/>
</p:tagLst>
</file>

<file path=ppt/tags/tag69.xml><?xml version="1.0" encoding="utf-8"?>
<p:tagLst xmlns:p="http://schemas.openxmlformats.org/presentationml/2006/main">
  <p:tag name="PROBLEMREMARKTITLE" val="ProblemRemarkBoardTitle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p="http://schemas.openxmlformats.org/presentationml/2006/main">
  <p:tag name="PROBLEMREMARKTITLE" val="ProblemRemarkBoardTitle"/>
</p:tagLst>
</file>

<file path=ppt/tags/tag71.xml><?xml version="1.0" encoding="utf-8"?>
<p:tagLst xmlns:p="http://schemas.openxmlformats.org/presentationml/2006/main">
  <p:tag name="PROBLEMREMARKTITLE" val="ProblemRemarkBoardTitle"/>
</p:tagLst>
</file>

<file path=ppt/tags/tag72.xml><?xml version="1.0" encoding="utf-8"?>
<p:tagLst xmlns:p="http://schemas.openxmlformats.org/presentationml/2006/main">
  <p:tag name="PROBLEMREMARKTITLE" val="ProblemRemarkBoardTitle"/>
</p:tagLst>
</file>

<file path=ppt/tags/tag73.xml><?xml version="1.0" encoding="utf-8"?>
<p:tagLst xmlns:p="http://schemas.openxmlformats.org/presentationml/2006/main">
  <p:tag name="PROBLEMREMARKTITLE" val="ProblemRemarkBoardTitle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" val="ProblemSetting"/>
  <p:tag name="RAINPROBLEMTYPE" val="MultipleChoiceMA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p="http://schemas.openxmlformats.org/presentationml/2006/main">
  <p:tag name="RAINPROBLEM" val="MultipleChoiceMA"/>
  <p:tag name="PROBLEMSCORE" val="1.0"/>
  <p:tag name="PROBLEMHASREMARK" val="True"/>
  <p:tag name="PROBLEMSCORE_HALF" val="0.5"/>
  <p:tag name="PROBLEMREMARK" val="A: Base::foo(float)不是虚函数&#10;&#10;D: (3)被屏蔽，调用(5)时发生了&#10;类型转换"/>
</p:tagLst>
</file>

<file path=ppt/tags/tag81.xml><?xml version="1.0" encoding="utf-8"?>
<p:tagLst xmlns:p="http://schemas.openxmlformats.org/presentationml/2006/main">
  <p:tag name="RAINPROBLEM" val="ProblemBody"/>
</p:tagLst>
</file>

<file path=ppt/tags/tag82.xml><?xml version="1.0" encoding="utf-8"?>
<p:tagLst xmlns:p="http://schemas.openxmlformats.org/presentationml/2006/main">
  <p:tag name="RAINPROBLEM" val="ProblemItem"/>
</p:tagLst>
</file>

<file path=ppt/tags/tag83.xml><?xml version="1.0" encoding="utf-8"?>
<p:tagLst xmlns:p="http://schemas.openxmlformats.org/presentationml/2006/main">
  <p:tag name="RAINPROBLEM" val="ProblemItem"/>
</p:tagLst>
</file>

<file path=ppt/tags/tag8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6.xml><?xml version="1.0" encoding="utf-8"?>
<p:tagLst xmlns:p="http://schemas.openxmlformats.org/presentationml/2006/main">
  <p:tag name="RAINPROBLEM" val="ProblemSubmit"/>
  <p:tag name="RAINPROBLEMTYPE" val="MultipleChoice"/>
</p:tagLst>
</file>

<file path=ppt/tags/tag87.xml><?xml version="1.0" encoding="utf-8"?>
<p:tagLst xmlns:p="http://schemas.openxmlformats.org/presentationml/2006/main">
  <p:tag name="RAINPROBLEM" val="ProblemRemarkBoard"/>
</p:tagLst>
</file>

<file path=ppt/tags/tag88.xml><?xml version="1.0" encoding="utf-8"?>
<p:tagLst xmlns:p="http://schemas.openxmlformats.org/presentationml/2006/main">
  <p:tag name="PROBLEMREMARKTITLE" val="ProblemRemarkBoardTip"/>
</p:tagLst>
</file>

<file path=ppt/tags/tag89.xml><?xml version="1.0" encoding="utf-8"?>
<p:tagLst xmlns:p="http://schemas.openxmlformats.org/presentationml/2006/main">
  <p:tag name="RAINPROBLEM" val="ProblemRemark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0.xml><?xml version="1.0" encoding="utf-8"?>
<p:tagLst xmlns:p="http://schemas.openxmlformats.org/presentationml/2006/main">
  <p:tag name="PROBLEMREMARKTITLE" val="ProblemRemarkBoardTitle"/>
</p:tagLst>
</file>

<file path=ppt/tags/tag91.xml><?xml version="1.0" encoding="utf-8"?>
<p:tagLst xmlns:p="http://schemas.openxmlformats.org/presentationml/2006/main">
  <p:tag name="PROBLEMREMARKTITLE" val="ProblemRemarkBoardTitle"/>
</p:tagLst>
</file>

<file path=ppt/tags/tag92.xml><?xml version="1.0" encoding="utf-8"?>
<p:tagLst xmlns:p="http://schemas.openxmlformats.org/presentationml/2006/main">
  <p:tag name="PROBLEMREMARKTITLE" val="ProblemRemarkBoardTitle"/>
</p:tagLst>
</file>

<file path=ppt/tags/tag93.xml><?xml version="1.0" encoding="utf-8"?>
<p:tagLst xmlns:p="http://schemas.openxmlformats.org/presentationml/2006/main">
  <p:tag name="PROBLEMREMARKTITLE" val="ProblemRemarkBoardTitle"/>
</p:tagLst>
</file>

<file path=ppt/tags/tag94.xml><?xml version="1.0" encoding="utf-8"?>
<p:tagLst xmlns:p="http://schemas.openxmlformats.org/presentationml/2006/main">
  <p:tag name="PROBLEMREMARKTITLE" val="ProblemRemarkBoardTitle"/>
</p:tagLst>
</file>

<file path=ppt/tags/tag95.xml><?xml version="1.0" encoding="utf-8"?>
<p:tagLst xmlns:p="http://schemas.openxmlformats.org/presentationml/2006/main">
  <p:tag name="PROBLEMREMARKTITLE" val="ProblemRemarkBoardTitle"/>
</p:tagLst>
</file>

<file path=ppt/tags/tag96.xml><?xml version="1.0" encoding="utf-8"?>
<p:tagLst xmlns:p="http://schemas.openxmlformats.org/presentationml/2006/main">
  <p:tag name="PROBLEMREMARKTITLE" val="ProblemRemarkBoardTitle"/>
</p:tagLst>
</file>

<file path=ppt/tags/tag97.xml><?xml version="1.0" encoding="utf-8"?>
<p:tagLst xmlns:p="http://schemas.openxmlformats.org/presentationml/2006/main">
  <p:tag name="RAINPROBLEM" val="ProblemItem"/>
</p:tagLst>
</file>

<file path=ppt/tags/tag9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9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0</TotalTime>
  <Words>17391</Words>
  <Application>WPS 演示</Application>
  <PresentationFormat>全屏显示(4:3)</PresentationFormat>
  <Paragraphs>1356</Paragraphs>
  <Slides>54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9" baseType="lpstr">
      <vt:lpstr>Arial</vt:lpstr>
      <vt:lpstr>方正书宋_GBK</vt:lpstr>
      <vt:lpstr>Wingdings</vt:lpstr>
      <vt:lpstr>Calibri</vt:lpstr>
      <vt:lpstr>Helvetica Neue</vt:lpstr>
      <vt:lpstr>微软雅黑</vt:lpstr>
      <vt:lpstr>汉仪旗黑</vt:lpstr>
      <vt:lpstr>Calibri Light</vt:lpstr>
      <vt:lpstr>Consolas</vt:lpstr>
      <vt:lpstr>苹方-简</vt:lpstr>
      <vt:lpstr>华文楷体</vt:lpstr>
      <vt:lpstr>宋体</vt:lpstr>
      <vt:lpstr>汉仪书宋二KW</vt:lpstr>
      <vt:lpstr>黑体</vt:lpstr>
      <vt:lpstr>汉仪中黑KW</vt:lpstr>
      <vt:lpstr>Menlo-Regular</vt:lpstr>
      <vt:lpstr>AndaleMono</vt:lpstr>
      <vt:lpstr>方正姚体</vt:lpstr>
      <vt:lpstr>Lantinghei SC Demibold</vt:lpstr>
      <vt:lpstr>宋体</vt:lpstr>
      <vt:lpstr>Arial Unicode MS</vt:lpstr>
      <vt:lpstr>等线</vt:lpstr>
      <vt:lpstr>汉仪中等线KW</vt:lpstr>
      <vt:lpstr>华文宋体</vt:lpstr>
      <vt:lpstr>Office 主题</vt:lpstr>
      <vt:lpstr>面向对象程序设计基础 （OOP）</vt:lpstr>
      <vt:lpstr>利用返回值优化提高执行效率</vt:lpstr>
      <vt:lpstr>上期要点回顾</vt:lpstr>
      <vt:lpstr>成员访问权限</vt:lpstr>
      <vt:lpstr>本讲内容提要</vt:lpstr>
      <vt:lpstr>向上类型转换</vt:lpstr>
      <vt:lpstr>对象的向上类型转换</vt:lpstr>
      <vt:lpstr>对象切片</vt:lpstr>
      <vt:lpstr>派生类新数据丢失示例</vt:lpstr>
      <vt:lpstr>派生类新数据丢失示例</vt:lpstr>
      <vt:lpstr>派生类新方法丢失示例</vt:lpstr>
      <vt:lpstr>PowerPoint 演示文稿</vt:lpstr>
      <vt:lpstr>指针（引用）的向上转换</vt:lpstr>
      <vt:lpstr>引用的向上类型转换</vt:lpstr>
      <vt:lpstr>引用的向上类型转换</vt:lpstr>
      <vt:lpstr>私有继承“照此实现”</vt:lpstr>
      <vt:lpstr>函数调用捆绑</vt:lpstr>
      <vt:lpstr>虚函数</vt:lpstr>
      <vt:lpstr>重写覆盖虚函数</vt:lpstr>
      <vt:lpstr>晚绑定只对 指针和引用有效</vt:lpstr>
      <vt:lpstr>虚函数表</vt:lpstr>
      <vt:lpstr>示例</vt:lpstr>
      <vt:lpstr>存放类型信息</vt:lpstr>
      <vt:lpstr>存放类型信息</vt:lpstr>
      <vt:lpstr>虚函数和构造函数、析构函数</vt:lpstr>
      <vt:lpstr>构造函数调用虚函数</vt:lpstr>
      <vt:lpstr>虚函数和构造函数、析构函数</vt:lpstr>
      <vt:lpstr>虚函数和构造函数、析构函数</vt:lpstr>
      <vt:lpstr>虚析构函数</vt:lpstr>
      <vt:lpstr>虚析构函数</vt:lpstr>
      <vt:lpstr>PowerPoint 演示文稿</vt:lpstr>
      <vt:lpstr>重载、重写覆盖与重写隐藏</vt:lpstr>
      <vt:lpstr>重写覆盖与重写隐藏</vt:lpstr>
      <vt:lpstr>重载、重写隐藏与重写覆盖</vt:lpstr>
      <vt:lpstr>重写覆盖</vt:lpstr>
      <vt:lpstr>重写覆盖</vt:lpstr>
      <vt:lpstr>PowerPoint 演示文稿</vt:lpstr>
      <vt:lpstr>Override关键字</vt:lpstr>
      <vt:lpstr>Override关键字</vt:lpstr>
      <vt:lpstr>Override关键字</vt:lpstr>
      <vt:lpstr>Override关键字</vt:lpstr>
      <vt:lpstr>final关键字</vt:lpstr>
      <vt:lpstr>PowerPoint 演示文稿</vt:lpstr>
      <vt:lpstr>OOP核心思想</vt:lpstr>
      <vt:lpstr>OOP核心思想</vt:lpstr>
      <vt:lpstr>PowerPoint 演示文稿</vt:lpstr>
      <vt:lpstr>课后阅读</vt:lpstr>
      <vt:lpstr>重写覆盖的条件（课后探究）</vt:lpstr>
      <vt:lpstr>const对重写覆盖 和重写隐藏的影响</vt:lpstr>
      <vt:lpstr>虚函数的返回值（课后探究）</vt:lpstr>
      <vt:lpstr>虚函数的返回值类型（课后探究）</vt:lpstr>
      <vt:lpstr>虚函数返回类型</vt:lpstr>
      <vt:lpstr>使用虚函数实现多态（课后练习）</vt:lpstr>
      <vt:lpstr>结 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caohanwen</cp:lastModifiedBy>
  <cp:revision>629</cp:revision>
  <dcterms:created xsi:type="dcterms:W3CDTF">2021-06-17T07:19:48Z</dcterms:created>
  <dcterms:modified xsi:type="dcterms:W3CDTF">2021-06-17T07:19:48Z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2C448CCE21E54CFBBB1804FDBEE93475</vt:lpwstr>
  </property>
  <property fmtid="{D5CDD505-2E9C-101B-9397-08002B2CF9AE}" pid="3" name="KSOProductBuildVer">
    <vt:lpwstr>2052-3.6.2.5883</vt:lpwstr>
  </property>
</Properties>
</file>