
<file path=[Content_Types].xml><?xml version="1.0" encoding="utf-8"?>
<Types xmlns="http://schemas.openxmlformats.org/package/2006/content-types">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sldIdLst>
    <p:sldId id="392" r:id="rId3"/>
    <p:sldId id="636" r:id="rId4"/>
    <p:sldId id="645" r:id="rId6"/>
    <p:sldId id="343" r:id="rId7"/>
    <p:sldId id="646" r:id="rId8"/>
    <p:sldId id="682" r:id="rId9"/>
    <p:sldId id="635" r:id="rId10"/>
    <p:sldId id="683" r:id="rId11"/>
    <p:sldId id="639" r:id="rId12"/>
    <p:sldId id="684" r:id="rId13"/>
    <p:sldId id="638" r:id="rId14"/>
    <p:sldId id="685" r:id="rId15"/>
    <p:sldId id="643" r:id="rId16"/>
    <p:sldId id="656" r:id="rId17"/>
    <p:sldId id="644" r:id="rId18"/>
    <p:sldId id="686" r:id="rId19"/>
    <p:sldId id="687" r:id="rId20"/>
    <p:sldId id="688" r:id="rId21"/>
    <p:sldId id="653" r:id="rId22"/>
    <p:sldId id="654" r:id="rId23"/>
    <p:sldId id="652" r:id="rId24"/>
    <p:sldId id="655" r:id="rId25"/>
    <p:sldId id="610" r:id="rId26"/>
    <p:sldId id="534" r:id="rId27"/>
    <p:sldId id="614" r:id="rId28"/>
    <p:sldId id="615" r:id="rId29"/>
    <p:sldId id="627" r:id="rId30"/>
    <p:sldId id="628" r:id="rId31"/>
    <p:sldId id="650" r:id="rId32"/>
    <p:sldId id="640" r:id="rId33"/>
    <p:sldId id="617" r:id="rId34"/>
    <p:sldId id="649" r:id="rId35"/>
    <p:sldId id="651" r:id="rId36"/>
    <p:sldId id="647" r:id="rId37"/>
    <p:sldId id="637" r:id="rId38"/>
    <p:sldId id="618" r:id="rId39"/>
    <p:sldId id="581" r:id="rId40"/>
    <p:sldId id="619" r:id="rId41"/>
    <p:sldId id="620" r:id="rId42"/>
    <p:sldId id="623" r:id="rId43"/>
    <p:sldId id="613" r:id="rId44"/>
    <p:sldId id="641" r:id="rId45"/>
    <p:sldId id="671" r:id="rId46"/>
    <p:sldId id="591" r:id="rId47"/>
    <p:sldId id="622" r:id="rId48"/>
    <p:sldId id="569" r:id="rId49"/>
    <p:sldId id="632" r:id="rId50"/>
    <p:sldId id="633" r:id="rId51"/>
    <p:sldId id="562" r:id="rId52"/>
    <p:sldId id="592" r:id="rId53"/>
    <p:sldId id="566" r:id="rId54"/>
    <p:sldId id="565" r:id="rId55"/>
    <p:sldId id="593" r:id="rId56"/>
    <p:sldId id="595" r:id="rId57"/>
    <p:sldId id="594" r:id="rId58"/>
    <p:sldId id="663" r:id="rId59"/>
    <p:sldId id="268" r:id="rId60"/>
    <p:sldId id="304" r:id="rId61"/>
    <p:sldId id="259" r:id="rId62"/>
    <p:sldId id="260" r:id="rId63"/>
    <p:sldId id="676" r:id="rId64"/>
    <p:sldId id="677" r:id="rId65"/>
    <p:sldId id="678" r:id="rId66"/>
    <p:sldId id="679" r:id="rId67"/>
    <p:sldId id="674" r:id="rId68"/>
    <p:sldId id="261" r:id="rId69"/>
    <p:sldId id="262" r:id="rId70"/>
    <p:sldId id="263" r:id="rId71"/>
    <p:sldId id="307" r:id="rId72"/>
    <p:sldId id="680" r:id="rId73"/>
    <p:sldId id="681" r:id="rId74"/>
    <p:sldId id="318" r:id="rId75"/>
    <p:sldId id="648" r:id="rId76"/>
    <p:sldId id="634" r:id="rId77"/>
    <p:sldId id="531" r:id="rId78"/>
    <p:sldId id="600" r:id="rId79"/>
    <p:sldId id="264" r:id="rId80"/>
    <p:sldId id="265" r:id="rId81"/>
    <p:sldId id="327" r:id="rId82"/>
    <p:sldId id="672" r:id="rId83"/>
    <p:sldId id="322" r:id="rId84"/>
    <p:sldId id="667" r:id="rId85"/>
    <p:sldId id="668" r:id="rId86"/>
    <p:sldId id="669" r:id="rId87"/>
    <p:sldId id="670" r:id="rId88"/>
    <p:sldId id="475" r:id="rId89"/>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3366"/>
    <a:srgbClr val="FF0000"/>
    <a:srgbClr val="B40062"/>
    <a:srgbClr val="00CC00"/>
    <a:srgbClr val="0066CC"/>
    <a:srgbClr val="FFFFFF"/>
    <a:srgbClr val="00FF00"/>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09" autoAdjust="0"/>
    <p:restoredTop sz="96405" autoAdjust="0"/>
  </p:normalViewPr>
  <p:slideViewPr>
    <p:cSldViewPr>
      <p:cViewPr varScale="1">
        <p:scale>
          <a:sx n="131" d="100"/>
          <a:sy n="131" d="100"/>
        </p:scale>
        <p:origin x="504" y="184"/>
      </p:cViewPr>
      <p:guideLst>
        <p:guide orient="horz" pos="2224"/>
        <p:guide pos="293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92" Type="http://schemas.openxmlformats.org/officeDocument/2006/relationships/tableStyles" Target="tableStyles.xml"/><Relationship Id="rId91" Type="http://schemas.openxmlformats.org/officeDocument/2006/relationships/viewProps" Target="viewProps.xml"/><Relationship Id="rId90" Type="http://schemas.openxmlformats.org/officeDocument/2006/relationships/presProps" Target="presProps.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SeaFile\Seafile\&#31169;&#20154;&#36164;&#26009;&#24211;\OOP2020\OOP&#25104;&#32489;&#27719;&#24635;.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1.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delete val="1"/>
          </c:dLbls>
          <c:cat>
            <c:strRef>
              <c:f>Sheet1!$Q$17:$Q$28</c:f>
              <c:strCache>
                <c:ptCount val="12"/>
                <c:pt idx="0">
                  <c:v>A+</c:v>
                </c:pt>
                <c:pt idx="1">
                  <c:v>A</c:v>
                </c:pt>
                <c:pt idx="2">
                  <c:v>A-</c:v>
                </c:pt>
                <c:pt idx="3">
                  <c:v>B+</c:v>
                </c:pt>
                <c:pt idx="4">
                  <c:v>B</c:v>
                </c:pt>
                <c:pt idx="5">
                  <c:v>B-</c:v>
                </c:pt>
                <c:pt idx="6">
                  <c:v>C+</c:v>
                </c:pt>
                <c:pt idx="7">
                  <c:v>C</c:v>
                </c:pt>
                <c:pt idx="8">
                  <c:v>C-</c:v>
                </c:pt>
                <c:pt idx="9">
                  <c:v>D+</c:v>
                </c:pt>
                <c:pt idx="10">
                  <c:v>D</c:v>
                </c:pt>
                <c:pt idx="11">
                  <c:v>F</c:v>
                </c:pt>
              </c:strCache>
            </c:strRef>
          </c:cat>
          <c:val>
            <c:numRef>
              <c:f>Sheet1!$R$17:$R$28</c:f>
              <c:numCache>
                <c:formatCode>0%</c:formatCode>
                <c:ptCount val="12"/>
                <c:pt idx="0">
                  <c:v>0.0866141732283465</c:v>
                </c:pt>
                <c:pt idx="1">
                  <c:v>0.543307086614173</c:v>
                </c:pt>
                <c:pt idx="2">
                  <c:v>0.133858267716535</c:v>
                </c:pt>
                <c:pt idx="3">
                  <c:v>0.078740157480315</c:v>
                </c:pt>
                <c:pt idx="4">
                  <c:v>0.0236220472440945</c:v>
                </c:pt>
                <c:pt idx="5">
                  <c:v>0.0236220472440945</c:v>
                </c:pt>
                <c:pt idx="6">
                  <c:v>0.031496062992126</c:v>
                </c:pt>
                <c:pt idx="7">
                  <c:v>0.031496062992126</c:v>
                </c:pt>
                <c:pt idx="8">
                  <c:v>0</c:v>
                </c:pt>
                <c:pt idx="9">
                  <c:v>0</c:v>
                </c:pt>
                <c:pt idx="10">
                  <c:v>0.015748031496063</c:v>
                </c:pt>
                <c:pt idx="11">
                  <c:v>0.031496062992126</c:v>
                </c:pt>
              </c:numCache>
            </c:numRef>
          </c:val>
        </c:ser>
        <c:dLbls>
          <c:showLegendKey val="0"/>
          <c:showVal val="0"/>
          <c:showCatName val="0"/>
          <c:showSerName val="0"/>
          <c:showPercent val="0"/>
          <c:showBubbleSize val="0"/>
        </c:dLbls>
        <c:gapWidth val="219"/>
        <c:overlap val="-27"/>
        <c:axId val="746630416"/>
        <c:axId val="826259840"/>
      </c:barChart>
      <c:catAx>
        <c:axId val="746630416"/>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2000" b="0" i="0" u="none" strike="noStrike" kern="1200" baseline="0">
                <a:solidFill>
                  <a:schemeClr val="tx1">
                    <a:lumMod val="65000"/>
                    <a:lumOff val="35000"/>
                  </a:schemeClr>
                </a:solidFill>
                <a:latin typeface="+mn-lt"/>
                <a:ea typeface="+mn-ea"/>
                <a:cs typeface="+mn-cs"/>
              </a:defRPr>
            </a:pPr>
          </a:p>
        </c:txPr>
        <c:crossAx val="826259840"/>
        <c:crosses val="autoZero"/>
        <c:auto val="1"/>
        <c:lblAlgn val="ctr"/>
        <c:lblOffset val="100"/>
        <c:noMultiLvlLbl val="0"/>
      </c:catAx>
      <c:valAx>
        <c:axId val="826259840"/>
        <c:scaling>
          <c:orientation val="minMax"/>
        </c:scaling>
        <c:delete val="0"/>
        <c:axPos val="r"/>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zh-CN" sz="1600" b="0" i="0" u="none" strike="noStrike" kern="1200" baseline="0">
                <a:solidFill>
                  <a:schemeClr val="tx1">
                    <a:lumMod val="65000"/>
                    <a:lumOff val="35000"/>
                  </a:schemeClr>
                </a:solidFill>
                <a:latin typeface="+mn-lt"/>
                <a:ea typeface="+mn-ea"/>
                <a:cs typeface="+mn-cs"/>
              </a:defRPr>
            </a:pPr>
          </a:p>
        </c:txPr>
        <c:crossAx val="746630416"/>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c:explosion val="0"/>
          <c:dPt>
            <c:idx val="0"/>
            <c:bubble3D val="0"/>
            <c:spPr>
              <a:solidFill>
                <a:schemeClr val="accent1"/>
              </a:solidFill>
              <a:ln>
                <a:noFill/>
              </a:ln>
              <a:effectLst>
                <a:outerShdw blurRad="317500" algn="ctr" rotWithShape="0">
                  <a:prstClr val="black">
                    <a:alpha val="25000"/>
                  </a:prstClr>
                </a:outerShdw>
              </a:effectLst>
            </c:spPr>
          </c:dPt>
          <c:dPt>
            <c:idx val="1"/>
            <c:bubble3D val="0"/>
            <c:spPr>
              <a:solidFill>
                <a:schemeClr val="accent2"/>
              </a:solidFill>
              <a:ln>
                <a:noFill/>
              </a:ln>
              <a:effectLst>
                <a:outerShdw blurRad="317500" algn="ctr" rotWithShape="0">
                  <a:prstClr val="black">
                    <a:alpha val="25000"/>
                  </a:prstClr>
                </a:outerShdw>
              </a:effectLst>
            </c:spPr>
          </c:dPt>
          <c:dPt>
            <c:idx val="2"/>
            <c:bubble3D val="0"/>
            <c:spPr>
              <a:solidFill>
                <a:schemeClr val="accent3"/>
              </a:solidFill>
              <a:ln>
                <a:noFill/>
              </a:ln>
              <a:effectLst>
                <a:outerShdw blurRad="317500" algn="ctr" rotWithShape="0">
                  <a:prstClr val="black">
                    <a:alpha val="25000"/>
                  </a:prstClr>
                </a:outerShdw>
              </a:effectLst>
            </c:spPr>
          </c:dPt>
          <c:dPt>
            <c:idx val="3"/>
            <c:bubble3D val="0"/>
            <c:spPr>
              <a:solidFill>
                <a:schemeClr val="accent4"/>
              </a:solidFill>
              <a:ln>
                <a:noFill/>
              </a:ln>
              <a:effectLst>
                <a:outerShdw blurRad="317500" algn="ctr" rotWithShape="0">
                  <a:prstClr val="black">
                    <a:alpha val="25000"/>
                  </a:prstClr>
                </a:outerShdw>
              </a:effectLst>
            </c:spPr>
          </c:dPt>
          <c:dPt>
            <c:idx val="4"/>
            <c:bubble3D val="0"/>
            <c:spPr>
              <a:solidFill>
                <a:schemeClr val="accent5"/>
              </a:solidFill>
              <a:ln>
                <a:noFill/>
              </a:ln>
              <a:effectLst>
                <a:outerShdw blurRad="317500" algn="ctr" rotWithShape="0">
                  <a:prstClr val="black">
                    <a:alpha val="25000"/>
                  </a:prstClr>
                </a:outerShdw>
              </a:effectLst>
            </c:spPr>
          </c:dPt>
          <c:dLbls>
            <c:spPr>
              <a:noFill/>
              <a:ln>
                <a:noFill/>
              </a:ln>
              <a:effectLst/>
            </c:spPr>
            <c:txPr>
              <a:bodyPr rot="0" spcFirstLastPara="1" vertOverflow="ellipsis" vert="horz" wrap="square" lIns="38100" tIns="19050" rIns="38100" bIns="19050" anchor="ctr" anchorCtr="1">
                <a:spAutoFit/>
              </a:bodyPr>
              <a:lstStyle/>
              <a:p>
                <a:pPr>
                  <a:defRPr lang="zh-CN" sz="2000" b="1" i="0" u="none" strike="noStrike" kern="1200" baseline="0">
                    <a:solidFill>
                      <a:schemeClr val="lt1"/>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Sheet1!$A$2:$A$6</c:f>
              <c:strCache>
                <c:ptCount val="5"/>
                <c:pt idx="0">
                  <c:v>100</c:v>
                </c:pt>
                <c:pt idx="1">
                  <c:v>95-100</c:v>
                </c:pt>
                <c:pt idx="2">
                  <c:v>90-95</c:v>
                </c:pt>
                <c:pt idx="3">
                  <c:v>60-90</c:v>
                </c:pt>
                <c:pt idx="4">
                  <c:v>0-60</c:v>
                </c:pt>
              </c:strCache>
            </c:strRef>
          </c:cat>
          <c:val>
            <c:numRef>
              <c:f>Sheet1!$B$2:$B$6</c:f>
              <c:numCache>
                <c:formatCode>General</c:formatCode>
                <c:ptCount val="5"/>
                <c:pt idx="0">
                  <c:v>86</c:v>
                </c:pt>
                <c:pt idx="1">
                  <c:v>82</c:v>
                </c:pt>
                <c:pt idx="2">
                  <c:v>5</c:v>
                </c:pt>
                <c:pt idx="3">
                  <c:v>11</c:v>
                </c:pt>
                <c:pt idx="4">
                  <c:v>16</c:v>
                </c:pt>
              </c:numCache>
            </c:numRef>
          </c:val>
        </c:ser>
        <c:dLbls>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w="9525" cap="flat" cmpd="sng" algn="ctr">
      <a:noFill/>
      <a:round/>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c:explosion val="0"/>
          <c:dPt>
            <c:idx val="0"/>
            <c:bubble3D val="0"/>
            <c:spPr>
              <a:solidFill>
                <a:schemeClr val="accent1"/>
              </a:solidFill>
              <a:ln>
                <a:noFill/>
              </a:ln>
              <a:effectLst>
                <a:outerShdw blurRad="317500" algn="ctr" rotWithShape="0">
                  <a:prstClr val="black">
                    <a:alpha val="25000"/>
                  </a:prstClr>
                </a:outerShdw>
              </a:effectLst>
            </c:spPr>
          </c:dPt>
          <c:dPt>
            <c:idx val="1"/>
            <c:bubble3D val="0"/>
            <c:spPr>
              <a:solidFill>
                <a:schemeClr val="accent2"/>
              </a:solidFill>
              <a:ln>
                <a:noFill/>
              </a:ln>
              <a:effectLst>
                <a:outerShdw blurRad="317500" algn="ctr" rotWithShape="0">
                  <a:prstClr val="black">
                    <a:alpha val="25000"/>
                  </a:prstClr>
                </a:outerShdw>
              </a:effectLst>
            </c:spPr>
          </c:dPt>
          <c:dPt>
            <c:idx val="2"/>
            <c:bubble3D val="0"/>
            <c:spPr>
              <a:solidFill>
                <a:schemeClr val="accent3"/>
              </a:solidFill>
              <a:ln>
                <a:noFill/>
              </a:ln>
              <a:effectLst>
                <a:outerShdw blurRad="317500" algn="ctr" rotWithShape="0">
                  <a:prstClr val="black">
                    <a:alpha val="25000"/>
                  </a:prstClr>
                </a:outerShdw>
              </a:effectLst>
            </c:spPr>
          </c:dPt>
          <c:dPt>
            <c:idx val="3"/>
            <c:bubble3D val="0"/>
            <c:spPr>
              <a:solidFill>
                <a:schemeClr val="accent4"/>
              </a:solidFill>
              <a:ln>
                <a:noFill/>
              </a:ln>
              <a:effectLst>
                <a:outerShdw blurRad="317500" algn="ctr" rotWithShape="0">
                  <a:prstClr val="black">
                    <a:alpha val="25000"/>
                  </a:prstClr>
                </a:outerShdw>
              </a:effectLst>
            </c:spPr>
          </c:dPt>
          <c:dPt>
            <c:idx val="4"/>
            <c:bubble3D val="0"/>
            <c:spPr>
              <a:solidFill>
                <a:schemeClr val="accent5"/>
              </a:solidFill>
              <a:ln>
                <a:noFill/>
              </a:ln>
              <a:effectLst>
                <a:outerShdw blurRad="317500" algn="ctr" rotWithShape="0">
                  <a:prstClr val="black">
                    <a:alpha val="25000"/>
                  </a:prstClr>
                </a:outerShdw>
              </a:effectLst>
            </c:spPr>
          </c:dPt>
          <c:dLbls>
            <c:spPr>
              <a:noFill/>
              <a:ln>
                <a:noFill/>
              </a:ln>
              <a:effectLst/>
            </c:spPr>
            <c:txPr>
              <a:bodyPr rot="0" spcFirstLastPara="1" vertOverflow="ellipsis" vert="horz" wrap="square" lIns="38100" tIns="19050" rIns="38100" bIns="19050" anchor="ctr" anchorCtr="1">
                <a:spAutoFit/>
              </a:bodyPr>
              <a:lstStyle/>
              <a:p>
                <a:pPr>
                  <a:defRPr lang="zh-CN" sz="2000" b="1" i="0" u="none" strike="noStrike" kern="1200" baseline="0">
                    <a:solidFill>
                      <a:schemeClr val="lt1"/>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Sheet1!$A$2:$A$6</c:f>
              <c:strCache>
                <c:ptCount val="5"/>
                <c:pt idx="0">
                  <c:v>100</c:v>
                </c:pt>
                <c:pt idx="1">
                  <c:v>95-100</c:v>
                </c:pt>
                <c:pt idx="2">
                  <c:v>90-95</c:v>
                </c:pt>
                <c:pt idx="3">
                  <c:v>60-90</c:v>
                </c:pt>
                <c:pt idx="4">
                  <c:v>0-60</c:v>
                </c:pt>
              </c:strCache>
            </c:strRef>
          </c:cat>
          <c:val>
            <c:numRef>
              <c:f>Sheet1!$B$2:$B$6</c:f>
              <c:numCache>
                <c:formatCode>General</c:formatCode>
                <c:ptCount val="5"/>
                <c:pt idx="0">
                  <c:v>104</c:v>
                </c:pt>
                <c:pt idx="1">
                  <c:v>67</c:v>
                </c:pt>
                <c:pt idx="2">
                  <c:v>3</c:v>
                </c:pt>
                <c:pt idx="3">
                  <c:v>12</c:v>
                </c:pt>
                <c:pt idx="4">
                  <c:v>14</c:v>
                </c:pt>
              </c:numCache>
            </c:numRef>
          </c:val>
        </c:ser>
        <c:dLbls>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w="9525" cap="flat" cmpd="sng" algn="ctr">
      <a:no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5" kern="1200"/>
  </cs:axisTitle>
  <cs:categoryAxis>
    <cs:lnRef idx="0"/>
    <cs:fillRef idx="0"/>
    <cs:effectRef idx="0"/>
    <cs:fontRef idx="minor">
      <a:schemeClr val="dk1">
        <a:lumMod val="65000"/>
        <a:lumOff val="35000"/>
      </a:schemeClr>
    </cs:fontRef>
    <cs:defRPr sz="1195"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5" kern="1200"/>
  </cs:chartArea>
  <cs:dataLabel>
    <cs:lnRef idx="0"/>
    <cs:fillRef idx="0"/>
    <cs:effectRef idx="0"/>
    <cs:fontRef idx="minor">
      <a:schemeClr val="lt1"/>
    </cs:fontRef>
    <cs:defRPr sz="1195"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5"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5"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5"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5"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5"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5" kern="1200"/>
  </cs:axisTitle>
  <cs:categoryAxis>
    <cs:lnRef idx="0"/>
    <cs:fillRef idx="0"/>
    <cs:effectRef idx="0"/>
    <cs:fontRef idx="minor">
      <a:schemeClr val="dk1">
        <a:lumMod val="65000"/>
        <a:lumOff val="35000"/>
      </a:schemeClr>
    </cs:fontRef>
    <cs:defRPr sz="1195"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5" kern="1200"/>
  </cs:chartArea>
  <cs:dataLabel>
    <cs:lnRef idx="0"/>
    <cs:fillRef idx="0"/>
    <cs:effectRef idx="0"/>
    <cs:fontRef idx="minor">
      <a:schemeClr val="lt1"/>
    </cs:fontRef>
    <cs:defRPr sz="1195"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5"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5"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5"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5"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5"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lgn="l" eaLnBrk="1" fontAlgn="auto" hangingPunct="1">
              <a:spcBef>
                <a:spcPct val="0"/>
              </a:spcBef>
              <a:spcAft>
                <a:spcPts val="0"/>
              </a:spcAft>
              <a:defRPr sz="1200">
                <a:latin typeface="Arial" panose="020B060402020209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fontAlgn="auto" hangingPunct="1">
              <a:spcBef>
                <a:spcPct val="0"/>
              </a:spcBef>
              <a:spcAft>
                <a:spcPts val="0"/>
              </a:spcAft>
              <a:defRPr sz="1200">
                <a:latin typeface="Arial" panose="020B060402020209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en-US" altLang="zh-CN" noProof="0"/>
              <a:t>Click to edit Master text styles</a:t>
            </a:r>
            <a:endParaRPr lang="en-US" altLang="zh-CN" noProof="0"/>
          </a:p>
          <a:p>
            <a:pPr lvl="1"/>
            <a:r>
              <a:rPr lang="en-US" altLang="zh-CN" noProof="0"/>
              <a:t>Second level</a:t>
            </a:r>
            <a:endParaRPr lang="en-US" altLang="zh-CN" noProof="0"/>
          </a:p>
          <a:p>
            <a:pPr lvl="2"/>
            <a:r>
              <a:rPr lang="en-US" altLang="zh-CN" noProof="0"/>
              <a:t>Third level</a:t>
            </a:r>
            <a:endParaRPr lang="en-US" altLang="zh-CN" noProof="0"/>
          </a:p>
          <a:p>
            <a:pPr lvl="3"/>
            <a:r>
              <a:rPr lang="en-US" altLang="zh-CN" noProof="0"/>
              <a:t>Fourth level</a:t>
            </a:r>
            <a:endParaRPr lang="en-US" altLang="zh-CN" noProof="0"/>
          </a:p>
          <a:p>
            <a:pPr lvl="4"/>
            <a:r>
              <a:rPr lang="en-US" altLang="zh-CN" noProof="0"/>
              <a:t>Fifth level</a:t>
            </a:r>
            <a:endParaRPr lang="en-US" altLang="zh-CN" noProof="0"/>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algn="l" eaLnBrk="1" fontAlgn="auto" hangingPunct="1">
              <a:spcBef>
                <a:spcPct val="0"/>
              </a:spcBef>
              <a:spcAft>
                <a:spcPts val="0"/>
              </a:spcAft>
              <a:defRPr sz="1200">
                <a:latin typeface="Arial" panose="020B060402020209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fontAlgn="auto" hangingPunct="1">
              <a:spcBef>
                <a:spcPct val="0"/>
              </a:spcBef>
              <a:spcAft>
                <a:spcPts val="0"/>
              </a:spcAft>
              <a:defRPr sz="1200">
                <a:latin typeface="Arial" panose="020B0604020202090204" pitchFamily="34" charset="0"/>
                <a:ea typeface="宋体" panose="02010600030101010101" pitchFamily="2" charset="-122"/>
              </a:defRPr>
            </a:lvl1pPr>
          </a:lstStyle>
          <a:p>
            <a:pPr>
              <a:defRPr/>
            </a:pPr>
            <a:fld id="{3C31A4FB-AB0B-4200-BC82-17C94E69ADE4}"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defRPr/>
            </a:pPr>
            <a:r>
              <a:rPr lang="zh-CN" altLang="en-US" sz="1200" b="0" i="0" kern="1200" dirty="0">
                <a:solidFill>
                  <a:schemeClr val="tx1"/>
                </a:solidFill>
                <a:effectLst/>
                <a:latin typeface="Arial" panose="020B0604020202090204" pitchFamily="34" charset="0"/>
                <a:ea typeface="宋体" panose="02010600030101010101" pitchFamily="2" charset="-122"/>
                <a:cs typeface="+mn-cs"/>
              </a:rPr>
              <a:t>被转换对象</a:t>
            </a:r>
            <a:r>
              <a:rPr lang="en-US" altLang="zh-CN" sz="1200" b="0" i="0" kern="1200" dirty="0" err="1">
                <a:solidFill>
                  <a:schemeClr val="tx1"/>
                </a:solidFill>
                <a:effectLst/>
                <a:latin typeface="Arial" panose="020B0604020202090204" pitchFamily="34" charset="0"/>
                <a:ea typeface="宋体" panose="02010600030101010101" pitchFamily="2" charset="-122"/>
                <a:cs typeface="+mn-cs"/>
              </a:rPr>
              <a:t>obj</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的类型</a:t>
            </a:r>
            <a:r>
              <a:rPr lang="en-US" altLang="zh-CN" sz="1200" b="0" i="0" kern="1200" dirty="0">
                <a:solidFill>
                  <a:schemeClr val="tx1"/>
                </a:solidFill>
                <a:effectLst/>
                <a:latin typeface="Arial" panose="020B0604020202090204" pitchFamily="34" charset="0"/>
                <a:ea typeface="宋体" panose="02010600030101010101" pitchFamily="2" charset="-122"/>
                <a:cs typeface="+mn-cs"/>
              </a:rPr>
              <a:t>T1</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必须是多态类型（声明或继承了至少一个虚函数的类）。若</a:t>
            </a:r>
            <a:r>
              <a:rPr lang="en-US" altLang="zh-CN" sz="1200" b="0" i="0" kern="1200" dirty="0">
                <a:solidFill>
                  <a:schemeClr val="tx1"/>
                </a:solidFill>
                <a:effectLst/>
                <a:latin typeface="Arial" panose="020B0604020202090204" pitchFamily="34" charset="0"/>
                <a:ea typeface="宋体" panose="02010600030101010101" pitchFamily="2" charset="-122"/>
                <a:cs typeface="+mn-cs"/>
              </a:rPr>
              <a:t>T1</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为非多态类型，使用</a:t>
            </a:r>
            <a:r>
              <a:rPr lang="en-US" altLang="zh-CN" sz="1200" b="0" i="0" kern="1200" dirty="0" err="1">
                <a:solidFill>
                  <a:schemeClr val="tx1"/>
                </a:solidFill>
                <a:effectLst/>
                <a:latin typeface="Arial" panose="020B0604020202090204" pitchFamily="34" charset="0"/>
                <a:ea typeface="宋体" panose="02010600030101010101" pitchFamily="2" charset="-122"/>
                <a:cs typeface="+mn-cs"/>
              </a:rPr>
              <a:t>dynamic_cast</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会报编译错误。</a:t>
            </a:r>
            <a:r>
              <a:rPr lang="en-US" altLang="zh-CN" sz="1200" b="0" i="0" kern="1200" dirty="0">
                <a:solidFill>
                  <a:schemeClr val="tx1"/>
                </a:solidFill>
                <a:effectLst/>
                <a:latin typeface="Arial" panose="020B0604020202090204" pitchFamily="34" charset="0"/>
                <a:ea typeface="宋体" panose="02010600030101010101" pitchFamily="2" charset="-122"/>
                <a:cs typeface="+mn-cs"/>
              </a:rPr>
              <a:t>T2</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不必是多态类型。</a:t>
            </a:r>
            <a:endParaRPr lang="zh-CN" altLang="en-US" sz="1200" b="0" i="0" kern="1200" dirty="0">
              <a:solidFill>
                <a:schemeClr val="tx1"/>
              </a:solidFill>
              <a:effectLst/>
              <a:latin typeface="Arial" panose="020B0604020202090204" pitchFamily="34" charset="0"/>
              <a:ea typeface="宋体" panose="02010600030101010101" pitchFamily="2" charset="-122"/>
              <a:cs typeface="+mn-cs"/>
            </a:endParaRPr>
          </a:p>
          <a:p>
            <a:pPr marL="0" marR="0" lvl="1" indent="0" algn="l" defTabSz="914400" rtl="0" eaLnBrk="0" fontAlgn="base" latinLnBrk="0" hangingPunct="0">
              <a:lnSpc>
                <a:spcPct val="100000"/>
              </a:lnSpc>
              <a:spcBef>
                <a:spcPct val="30000"/>
              </a:spcBef>
              <a:spcAft>
                <a:spcPct val="0"/>
              </a:spcAft>
              <a:buClrTx/>
              <a:buSzTx/>
              <a:buFontTx/>
              <a:buNone/>
              <a:defRPr/>
            </a:pPr>
            <a:r>
              <a:rPr lang="en-US" altLang="zh-CN" sz="1200" b="0" i="0" kern="1200" dirty="0">
                <a:solidFill>
                  <a:schemeClr val="tx1"/>
                </a:solidFill>
                <a:effectLst/>
                <a:latin typeface="Arial" panose="020B0604020202090204" pitchFamily="34" charset="0"/>
                <a:ea typeface="宋体" panose="02010600030101010101" pitchFamily="2" charset="-122"/>
                <a:cs typeface="+mn-cs"/>
              </a:rPr>
              <a:t>T1,T2</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没有继承关系也能通过编译，只不过会转换失败。</a:t>
            </a:r>
            <a:endParaRPr lang="zh-CN" altLang="en-US" sz="1200" b="0" i="0" kern="1200" dirty="0">
              <a:solidFill>
                <a:schemeClr val="tx1"/>
              </a:solidFill>
              <a:effectLst/>
              <a:latin typeface="Arial" panose="020B0604020202090204" pitchFamily="34" charset="0"/>
              <a:ea typeface="宋体" panose="02010600030101010101" pitchFamily="2" charset="-122"/>
              <a:cs typeface="+mn-cs"/>
            </a:endParaRPr>
          </a:p>
          <a:p>
            <a:pPr marL="0" marR="0" lvl="1" indent="0" algn="l" defTabSz="914400" rtl="0" eaLnBrk="0" fontAlgn="base" latinLnBrk="0" hangingPunct="0">
              <a:lnSpc>
                <a:spcPct val="100000"/>
              </a:lnSpc>
              <a:spcBef>
                <a:spcPct val="30000"/>
              </a:spcBef>
              <a:spcAft>
                <a:spcPct val="0"/>
              </a:spcAft>
              <a:buClrTx/>
              <a:buSzTx/>
              <a:buFontTx/>
              <a:buNone/>
              <a:defRPr/>
            </a:pPr>
            <a:r>
              <a:rPr lang="zh-CN" altLang="en-US" sz="1200" b="0" i="0" kern="1200" dirty="0">
                <a:solidFill>
                  <a:schemeClr val="tx1"/>
                </a:solidFill>
                <a:effectLst/>
                <a:latin typeface="Arial" panose="020B0604020202090204" pitchFamily="34" charset="0"/>
                <a:ea typeface="宋体" panose="02010600030101010101" pitchFamily="2" charset="-122"/>
                <a:cs typeface="+mn-cs"/>
              </a:rPr>
              <a:t>也可用于向上类型转换（尽管没有必要：直接隐式转换）</a:t>
            </a:r>
            <a:endParaRPr lang="zh-CN" altLang="en-US" sz="1200" b="0" i="0" kern="1200" dirty="0">
              <a:solidFill>
                <a:schemeClr val="tx1"/>
              </a:solidFill>
              <a:effectLst/>
              <a:latin typeface="Arial" panose="020B0604020202090204" pitchFamily="34" charset="0"/>
              <a:ea typeface="宋体" panose="02010600030101010101" pitchFamily="2" charset="-122"/>
              <a:cs typeface="+mn-cs"/>
            </a:endParaRP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非法访问</a:t>
            </a:r>
            <a:endParaRPr kumimoji="1" lang="en-US" altLang="zh-CN" dirty="0"/>
          </a:p>
          <a:p>
            <a:r>
              <a:rPr kumimoji="1" lang="zh-CN" altLang="en-US" dirty="0"/>
              <a:t>运行时</a:t>
            </a:r>
            <a:r>
              <a:rPr kumimoji="1" lang="en-US" altLang="zh-CN" dirty="0"/>
              <a:t>--</a:t>
            </a:r>
            <a:r>
              <a:rPr kumimoji="1" lang="en-US" altLang="zh-CN" dirty="0" err="1"/>
              <a:t>std</a:t>
            </a:r>
            <a:r>
              <a:rPr kumimoji="1" lang="en-US" altLang="zh-CN" dirty="0"/>
              <a:t>==</a:t>
            </a:r>
            <a:r>
              <a:rPr kumimoji="1" lang="en-US" altLang="zh-CN" dirty="0" err="1"/>
              <a:t>c++</a:t>
            </a:r>
            <a:r>
              <a:rPr kumimoji="1" lang="en-US" altLang="zh-CN" dirty="0"/>
              <a:t>11 </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非法访问</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kumimoji="1" lang="zh-CN" altLang="en-US" dirty="0"/>
              <a:t>第</a:t>
            </a:r>
            <a:r>
              <a:rPr kumimoji="1" lang="en-US" altLang="zh-CN"/>
              <a:t>29</a:t>
            </a:r>
            <a:r>
              <a:rPr kumimoji="1" lang="zh-CN" altLang="en-US"/>
              <a:t>页</a:t>
            </a:r>
            <a:endParaRPr kumimoji="1" lang="zh-CN" altLang="en-US"/>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kumimoji="1" lang="zh-CN" altLang="en-US" dirty="0"/>
              <a:t>第</a:t>
            </a:r>
            <a:r>
              <a:rPr kumimoji="1" lang="en-US" altLang="zh-CN"/>
              <a:t>29</a:t>
            </a:r>
            <a:r>
              <a:rPr kumimoji="1" lang="zh-CN" altLang="en-US"/>
              <a:t>页</a:t>
            </a:r>
            <a:endParaRPr kumimoji="1" lang="zh-CN" altLang="en-US"/>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RTTI</a:t>
            </a:r>
            <a:r>
              <a:rPr kumimoji="1" lang="zh-CN" altLang="en-US" dirty="0"/>
              <a:t>允许我们得到在进行向上类型转换时丢失的类型信息。</a:t>
            </a:r>
            <a:r>
              <a:rPr kumimoji="1" lang="en-US" altLang="zh-CN" dirty="0" err="1"/>
              <a:t>dynamic_cast</a:t>
            </a:r>
            <a:r>
              <a:rPr kumimoji="1" lang="zh-CN" altLang="en-US" baseline="0" dirty="0"/>
              <a:t> 实际上是</a:t>
            </a:r>
            <a:r>
              <a:rPr kumimoji="1" lang="en-US" altLang="zh-CN" baseline="0" dirty="0"/>
              <a:t>RTTI</a:t>
            </a:r>
            <a:r>
              <a:rPr kumimoji="1" lang="zh-CN" altLang="en-US" baseline="0" dirty="0"/>
              <a:t>的一种形式</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“面向搜索引擎”的编程方法 指的是  编程中很容易遇到各种问题，这时候需要通过各种渠道（比如搜索）来获取解决方法。如何快速查询资料解决问题，是在编程的各个阶段（甚至是精通后）仍然需要使用的技能</a:t>
            </a:r>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u="sng"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模板库为什么必须在头文件中实现：</a:t>
            </a:r>
            <a:endParaRPr kumimoji="1" lang="en-US" altLang="zh-CN" dirty="0"/>
          </a:p>
          <a:p>
            <a:r>
              <a:rPr kumimoji="1" lang="zh-CN" altLang="en-US" dirty="0"/>
              <a:t>因为模板的原理是：在编译时，每发现一种模板参数的模板实例，就生成对应模板参数的代码。</a:t>
            </a:r>
            <a:endParaRPr kumimoji="1" lang="en-US" altLang="zh-CN" dirty="0"/>
          </a:p>
          <a:p>
            <a:r>
              <a:rPr kumimoji="1" lang="zh-CN" altLang="en-US" dirty="0"/>
              <a:t>如果使用源代码分开编译，则编译模板库的源代码时，编译器并不知道这一模板库有哪些模板实例；而编译模板实例时，又没有模板库的源代码来作生成。</a:t>
            </a:r>
            <a:endParaRPr kumimoji="1" lang="en-US" altLang="zh-CN" dirty="0"/>
          </a:p>
          <a:p>
            <a:r>
              <a:rPr kumimoji="1" lang="zh-CN" altLang="en-US" dirty="0"/>
              <a:t>因此会产生链接错误，没有生成对应模板参数的源代码。</a:t>
            </a:r>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fld>
            <a:endParaRPr kumimoji="1"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1" lang="zh-CN" altLang="en-US" dirty="0"/>
              <a:t>****补充使用这些类的客户代码：</a:t>
            </a:r>
            <a:endParaRPr kumimoji="1" lang="zh-CN" altLang="en-US" dirty="0"/>
          </a:p>
          <a:p>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fld>
            <a:endParaRPr kumimoji="1"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1" lang="zh-CN" altLang="en-US" dirty="0"/>
              <a:t>****补充使用这些类的客户代码：</a:t>
            </a:r>
            <a:endParaRPr kumimoji="1" lang="zh-CN" altLang="en-US" dirty="0"/>
          </a:p>
          <a:p>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fld>
            <a:endParaRPr kumimoji="1"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b="1" dirty="0">
                <a:solidFill>
                  <a:srgbClr val="0070C0"/>
                </a:solidFill>
                <a:latin typeface="Consolas" panose="020B0609020204030204" pitchFamily="49" charset="0"/>
                <a:ea typeface="华文楷体" panose="02010600040101010101" pitchFamily="2" charset="-122"/>
              </a:rPr>
              <a:t>unsigned</a:t>
            </a:r>
            <a:r>
              <a:rPr kumimoji="1" lang="zh-CN" altLang="en-US" b="1" dirty="0">
                <a:solidFill>
                  <a:srgbClr val="0070C0"/>
                </a:solidFill>
                <a:latin typeface="Consolas" panose="020B0609020204030204" pitchFamily="49" charset="0"/>
                <a:ea typeface="华文楷体" panose="02010600040101010101" pitchFamily="2" charset="-122"/>
              </a:rPr>
              <a:t>是正整数</a:t>
            </a:r>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fld>
            <a:endParaRPr kumimoji="1"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什么叫做泛型标记？？</a:t>
            </a:r>
            <a:endParaRPr kumimoji="1" lang="en-US" altLang="zh-CN" dirty="0"/>
          </a:p>
          <a:p>
            <a:r>
              <a:rPr lang="zh-CN" altLang="en-US" sz="1200" b="0" i="0" kern="1200" dirty="0">
                <a:solidFill>
                  <a:schemeClr val="tx1"/>
                </a:solidFill>
                <a:effectLst/>
                <a:latin typeface="+mn-lt"/>
                <a:ea typeface="+mn-ea"/>
                <a:cs typeface="+mn-cs"/>
              </a:rPr>
              <a:t>泛型程序设计是程序设计语言的一种风格或范式。泛型允许程序员在强类型程序设计语言中编写代码时使用一些以后才指定的类型，在实例化时作为参数指明这些类型。</a:t>
            </a:r>
            <a:endParaRPr lang="en-US" altLang="zh-CN" sz="1200" b="0" i="0" kern="1200" dirty="0">
              <a:solidFill>
                <a:schemeClr val="tx1"/>
              </a:solidFill>
              <a:effectLst/>
              <a:latin typeface="+mn-lt"/>
              <a:ea typeface="+mn-ea"/>
              <a:cs typeface="+mn-cs"/>
            </a:endParaRPr>
          </a:p>
          <a:p>
            <a:r>
              <a:rPr kumimoji="1" lang="zh-CN" altLang="en-US" sz="1200" b="0" i="0" kern="1200" dirty="0">
                <a:solidFill>
                  <a:schemeClr val="tx1"/>
                </a:solidFill>
                <a:effectLst/>
                <a:latin typeface="+mn-lt"/>
                <a:ea typeface="+mn-ea"/>
                <a:cs typeface="+mn-cs"/>
              </a:rPr>
              <a:t>泛型标记： </a:t>
            </a:r>
            <a:r>
              <a:rPr kumimoji="1" lang="en-US" altLang="zh-CN" sz="1200" b="0" i="0" kern="1200" dirty="0">
                <a:solidFill>
                  <a:schemeClr val="tx1"/>
                </a:solidFill>
                <a:effectLst/>
                <a:latin typeface="+mn-lt"/>
                <a:ea typeface="+mn-ea"/>
                <a:cs typeface="+mn-cs"/>
              </a:rPr>
              <a:t>&lt;T&gt; </a:t>
            </a:r>
            <a:r>
              <a:rPr kumimoji="1" lang="zh-CN" altLang="en-US" sz="1200" b="0" i="0" kern="1200" dirty="0">
                <a:solidFill>
                  <a:schemeClr val="tx1"/>
                </a:solidFill>
                <a:effectLst/>
                <a:latin typeface="+mn-lt"/>
                <a:ea typeface="+mn-ea"/>
                <a:cs typeface="+mn-cs"/>
              </a:rPr>
              <a:t>，这里的 </a:t>
            </a:r>
            <a:r>
              <a:rPr kumimoji="1" lang="en-US" altLang="zh-CN" sz="1200" b="0" i="0" kern="1200" dirty="0">
                <a:solidFill>
                  <a:schemeClr val="tx1"/>
                </a:solidFill>
                <a:effectLst/>
                <a:latin typeface="+mn-lt"/>
                <a:ea typeface="+mn-ea"/>
                <a:cs typeface="+mn-cs"/>
              </a:rPr>
              <a:t>T </a:t>
            </a:r>
            <a:r>
              <a:rPr kumimoji="1" lang="zh-CN" altLang="en-US" sz="1200" b="0" i="0" kern="1200">
                <a:solidFill>
                  <a:schemeClr val="tx1"/>
                </a:solidFill>
                <a:effectLst/>
                <a:latin typeface="+mn-lt"/>
                <a:ea typeface="+mn-ea"/>
                <a:cs typeface="+mn-cs"/>
              </a:rPr>
              <a:t>就是泛型标记，它标记了一种可以之后再指定的类型。</a:t>
            </a:r>
            <a:endParaRPr kumimoji="1" lang="en-US" altLang="zh-CN"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dirty="0"/>
              <a:t>数据抽象：类的接口与实现分离</a:t>
            </a:r>
            <a:endParaRPr kumimoji="1" lang="en-US" altLang="zh-CN" dirty="0"/>
          </a:p>
          <a:p>
            <a:r>
              <a:rPr kumimoji="1" lang="zh-CN" altLang="en-US" dirty="0"/>
              <a:t>抽象类 定义接口；具体实现在子类中</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dirty="0"/>
              <a:t>数据抽象：类的接口与实现分离</a:t>
            </a:r>
            <a:endParaRPr kumimoji="1" lang="en-US" altLang="zh-CN" dirty="0"/>
          </a:p>
          <a:p>
            <a:r>
              <a:rPr kumimoji="1" lang="zh-CN" altLang="en-US" dirty="0"/>
              <a:t>抽象类 定义接口；具体实现在子类中</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****补充使用这些类的客户代码：</a:t>
            </a:r>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fld>
            <a:endParaRPr kumimoji="1"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****补充使用这些类的客户代码：</a:t>
            </a:r>
            <a:endParaRPr kumimoji="1" lang="zh-CN" altLang="en-US" dirty="0"/>
          </a:p>
          <a:p>
            <a:r>
              <a:rPr kumimoji="1" lang="zh-CN" altLang="en-US" dirty="0"/>
              <a:t>成员变量跟一个类 内存大小有关</a:t>
            </a:r>
            <a:endParaRPr kumimoji="1" lang="en-US" altLang="zh-CN" dirty="0"/>
          </a:p>
          <a:p>
            <a:r>
              <a:rPr kumimoji="1" lang="zh-CN" altLang="en-US" dirty="0"/>
              <a:t>完整定一个类，必须指定成员变量的类型；所以</a:t>
            </a:r>
            <a:r>
              <a:rPr kumimoji="1" lang="en-US" altLang="zh-CN" dirty="0"/>
              <a:t>A&lt;T0&gt;</a:t>
            </a:r>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fld>
            <a:endParaRPr kumimoji="1"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fld>
            <a:endParaRPr kumimoji="1"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讨论</a:t>
            </a:r>
            <a:r>
              <a:rPr kumimoji="1" lang="en-US" altLang="zh-CN" dirty="0"/>
              <a:t>【</a:t>
            </a:r>
            <a:r>
              <a:rPr kumimoji="1" lang="zh-CN" altLang="en-US" dirty="0"/>
              <a:t>哪些类应该被定义为抽象类</a:t>
            </a:r>
            <a:r>
              <a:rPr kumimoji="1" lang="en-US" altLang="zh-CN" dirty="0"/>
              <a:t>】</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hasCustomPrompt="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将图片拖动到占位符，或单击添加图标</a:t>
            </a:r>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Text Placeholder 2"/>
          <p:cNvSpPr>
            <a:spLocks noGrp="1"/>
          </p:cNvSpPr>
          <p:nvPr>
            <p:ph type="body" idx="1"/>
          </p:nvPr>
        </p:nvSpPr>
        <p:spPr bwMode="auto">
          <a:xfrm>
            <a:off x="628650" y="1825625"/>
            <a:ext cx="7886700" cy="4351338"/>
          </a:xfrm>
          <a:prstGeom prst="rect">
            <a:avLst/>
          </a:prstGeom>
          <a:noFill/>
          <a:ln>
            <a:noFill/>
          </a:ln>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9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eaLnBrk="1" fontAlgn="base" hangingPunct="1">
        <a:lnSpc>
          <a:spcPct val="90000"/>
        </a:lnSpc>
        <a:spcBef>
          <a:spcPts val="500"/>
        </a:spcBef>
        <a:spcAft>
          <a:spcPct val="0"/>
        </a:spcAft>
        <a:buFont typeface="Arial" panose="020B060402020209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eaLnBrk="1" fontAlgn="base" hangingPunct="1">
        <a:lnSpc>
          <a:spcPct val="90000"/>
        </a:lnSpc>
        <a:spcBef>
          <a:spcPts val="500"/>
        </a:spcBef>
        <a:spcAft>
          <a:spcPct val="0"/>
        </a:spcAft>
        <a:buFont typeface="Arial" panose="020B060402020209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eaLnBrk="1" fontAlgn="base" hangingPunct="1">
        <a:lnSpc>
          <a:spcPct val="90000"/>
        </a:lnSpc>
        <a:spcBef>
          <a:spcPts val="500"/>
        </a:spcBef>
        <a:spcAft>
          <a:spcPct val="0"/>
        </a:spcAft>
        <a:buFont typeface="Arial" panose="020B060402020209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eaLnBrk="1" fontAlgn="base" hangingPunct="1">
        <a:lnSpc>
          <a:spcPct val="90000"/>
        </a:lnSpc>
        <a:spcBef>
          <a:spcPts val="500"/>
        </a:spcBef>
        <a:spcAft>
          <a:spcPct val="0"/>
        </a:spcAft>
        <a:buFont typeface="Arial" panose="020B060402020209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hart" Target="../charts/chart3.xml"/><Relationship Id="rId1" Type="http://schemas.openxmlformats.org/officeDocument/2006/relationships/chart" Target="../charts/char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hyperlink" Target="https://github.com/thunlp/THUOOP/issue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9" Type="http://schemas.openxmlformats.org/officeDocument/2006/relationships/slideLayout" Target="../slideLayouts/slideLayout7.xml"/><Relationship Id="rId28" Type="http://schemas.openxmlformats.org/officeDocument/2006/relationships/tags" Target="../tags/tag27.xml"/><Relationship Id="rId27" Type="http://schemas.openxmlformats.org/officeDocument/2006/relationships/image" Target="../media/image7.png"/><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en.cppreference.com/w/cpp/language/static_cast" TargetMode="External"/><Relationship Id="rId1" Type="http://schemas.openxmlformats.org/officeDocument/2006/relationships/hyperlink" Target="https://en.cppreference.com/w/cpp/language/dynamic_cast"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9" Type="http://schemas.openxmlformats.org/officeDocument/2006/relationships/slideLayout" Target="../slideLayouts/slideLayout7.xml"/><Relationship Id="rId28" Type="http://schemas.openxmlformats.org/officeDocument/2006/relationships/tags" Target="../tags/tag54.xml"/><Relationship Id="rId27" Type="http://schemas.openxmlformats.org/officeDocument/2006/relationships/image" Target="../media/image7.png"/><Relationship Id="rId26" Type="http://schemas.openxmlformats.org/officeDocument/2006/relationships/tags" Target="../tags/tag53.xml"/><Relationship Id="rId25" Type="http://schemas.openxmlformats.org/officeDocument/2006/relationships/tags" Target="../tags/tag52.xml"/><Relationship Id="rId24" Type="http://schemas.openxmlformats.org/officeDocument/2006/relationships/tags" Target="../tags/tag51.xml"/><Relationship Id="rId23" Type="http://schemas.openxmlformats.org/officeDocument/2006/relationships/tags" Target="../tags/tag50.xml"/><Relationship Id="rId22" Type="http://schemas.openxmlformats.org/officeDocument/2006/relationships/tags" Target="../tags/tag49.xml"/><Relationship Id="rId21" Type="http://schemas.openxmlformats.org/officeDocument/2006/relationships/tags" Target="../tags/tag48.xml"/><Relationship Id="rId20" Type="http://schemas.openxmlformats.org/officeDocument/2006/relationships/tags" Target="../tags/tag47.xml"/><Relationship Id="rId2" Type="http://schemas.openxmlformats.org/officeDocument/2006/relationships/tags" Target="../tags/tag29.xml"/><Relationship Id="rId19" Type="http://schemas.openxmlformats.org/officeDocument/2006/relationships/tags" Target="../tags/tag46.xml"/><Relationship Id="rId18" Type="http://schemas.openxmlformats.org/officeDocument/2006/relationships/tags" Target="../tags/tag45.xml"/><Relationship Id="rId17" Type="http://schemas.openxmlformats.org/officeDocument/2006/relationships/tags" Target="../tags/tag44.xml"/><Relationship Id="rId16" Type="http://schemas.openxmlformats.org/officeDocument/2006/relationships/tags" Target="../tags/tag43.xml"/><Relationship Id="rId15" Type="http://schemas.openxmlformats.org/officeDocument/2006/relationships/tags" Target="../tags/tag42.xml"/><Relationship Id="rId14" Type="http://schemas.openxmlformats.org/officeDocument/2006/relationships/tags" Target="../tags/tag41.xml"/><Relationship Id="rId13" Type="http://schemas.openxmlformats.org/officeDocument/2006/relationships/tags" Target="../tags/tag40.xml"/><Relationship Id="rId12" Type="http://schemas.openxmlformats.org/officeDocument/2006/relationships/tags" Target="../tags/tag39.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tags" Target="../tags/tag2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0" Type="http://schemas.openxmlformats.org/officeDocument/2006/relationships/notesSlide" Target="../notesSlides/notesSlide30.xml"/><Relationship Id="rId3" Type="http://schemas.openxmlformats.org/officeDocument/2006/relationships/tags" Target="../tags/tag57.xml"/><Relationship Id="rId29" Type="http://schemas.openxmlformats.org/officeDocument/2006/relationships/slideLayout" Target="../slideLayouts/slideLayout7.xml"/><Relationship Id="rId28" Type="http://schemas.openxmlformats.org/officeDocument/2006/relationships/tags" Target="../tags/tag81.xml"/><Relationship Id="rId27" Type="http://schemas.openxmlformats.org/officeDocument/2006/relationships/image" Target="../media/image7.png"/><Relationship Id="rId26" Type="http://schemas.openxmlformats.org/officeDocument/2006/relationships/tags" Target="../tags/tag80.xml"/><Relationship Id="rId25" Type="http://schemas.openxmlformats.org/officeDocument/2006/relationships/tags" Target="../tags/tag79.xml"/><Relationship Id="rId24" Type="http://schemas.openxmlformats.org/officeDocument/2006/relationships/tags" Target="../tags/tag78.xml"/><Relationship Id="rId23" Type="http://schemas.openxmlformats.org/officeDocument/2006/relationships/tags" Target="../tags/tag77.xml"/><Relationship Id="rId22" Type="http://schemas.openxmlformats.org/officeDocument/2006/relationships/tags" Target="../tags/tag76.xml"/><Relationship Id="rId21" Type="http://schemas.openxmlformats.org/officeDocument/2006/relationships/tags" Target="../tags/tag75.xml"/><Relationship Id="rId20" Type="http://schemas.openxmlformats.org/officeDocument/2006/relationships/tags" Target="../tags/tag74.xml"/><Relationship Id="rId2" Type="http://schemas.openxmlformats.org/officeDocument/2006/relationships/tags" Target="../tags/tag56.xml"/><Relationship Id="rId19" Type="http://schemas.openxmlformats.org/officeDocument/2006/relationships/tags" Target="../tags/tag73.xml"/><Relationship Id="rId18" Type="http://schemas.openxmlformats.org/officeDocument/2006/relationships/tags" Target="../tags/tag72.xml"/><Relationship Id="rId17" Type="http://schemas.openxmlformats.org/officeDocument/2006/relationships/tags" Target="../tags/tag71.xml"/><Relationship Id="rId16" Type="http://schemas.openxmlformats.org/officeDocument/2006/relationships/tags" Target="../tags/tag70.xml"/><Relationship Id="rId15" Type="http://schemas.openxmlformats.org/officeDocument/2006/relationships/tags" Target="../tags/tag69.xml"/><Relationship Id="rId14" Type="http://schemas.openxmlformats.org/officeDocument/2006/relationships/tags" Target="../tags/tag68.xml"/><Relationship Id="rId13" Type="http://schemas.openxmlformats.org/officeDocument/2006/relationships/tags" Target="../tags/tag67.xml"/><Relationship Id="rId12" Type="http://schemas.openxmlformats.org/officeDocument/2006/relationships/tags" Target="../tags/tag66.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tags" Target="../tags/tag5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a:solidFill>
                  <a:srgbClr val="0066CC"/>
                </a:solidFill>
                <a:latin typeface="微软雅黑" panose="020B0503020204020204" pitchFamily="34" charset="-122"/>
                <a:ea typeface="微软雅黑" panose="020B0503020204020204" pitchFamily="34" charset="-122"/>
              </a:rPr>
              <a:t>面向对象程序设计基础</a:t>
            </a:r>
            <a:br>
              <a:rPr lang="zh-CN" altLang="en-US" b="1">
                <a:solidFill>
                  <a:srgbClr val="0066CC"/>
                </a:solidFill>
                <a:latin typeface="微软雅黑" panose="020B0503020204020204" pitchFamily="34" charset="-122"/>
                <a:ea typeface="微软雅黑" panose="020B0503020204020204" pitchFamily="34" charset="-122"/>
              </a:rPr>
            </a:br>
            <a:r>
              <a:rPr lang="zh-CN" altLang="en-US">
                <a:solidFill>
                  <a:srgbClr val="0066CC"/>
                </a:solidFill>
              </a:rPr>
              <a:t>（</a:t>
            </a:r>
            <a:r>
              <a:rPr lang="en-US" altLang="zh-CN">
                <a:solidFill>
                  <a:srgbClr val="0066CC"/>
                </a:solidFill>
              </a:rPr>
              <a:t>OOP</a:t>
            </a:r>
            <a:r>
              <a:rPr lang="zh-CN" altLang="en-US">
                <a:solidFill>
                  <a:srgbClr val="0066CC"/>
                </a:solidFill>
              </a:rPr>
              <a:t>）</a:t>
            </a:r>
            <a:endParaRPr lang="zh-CN" altLang="en-US" b="1">
              <a:solidFill>
                <a:srgbClr val="0066CC"/>
              </a:solidFill>
              <a:latin typeface="微软雅黑" panose="020B0503020204020204" pitchFamily="34" charset="-122"/>
              <a:ea typeface="微软雅黑" panose="020B0503020204020204" pitchFamily="34" charset="-122"/>
            </a:endParaRPr>
          </a:p>
        </p:txBody>
      </p:sp>
      <p:sp>
        <p:nvSpPr>
          <p:cNvPr id="3075" name="副标题 2"/>
          <p:cNvSpPr>
            <a:spLocks noGrp="1"/>
          </p:cNvSpPr>
          <p:nvPr>
            <p:ph type="subTitle" idx="1"/>
          </p:nvPr>
        </p:nvSpPr>
        <p:spPr>
          <a:xfrm>
            <a:off x="0" y="4509120"/>
            <a:ext cx="9144000" cy="2348880"/>
          </a:xfrm>
        </p:spPr>
        <p:txBody>
          <a:bodyPr/>
          <a:lstStyle/>
          <a:p>
            <a:r>
              <a:rPr lang="zh-CN" altLang="en-US" sz="3600" b="1" dirty="0"/>
              <a:t>刘知远</a:t>
            </a:r>
            <a:r>
              <a:rPr lang="zh-CN" altLang="en-US" sz="2800" b="1" dirty="0"/>
              <a:t> </a:t>
            </a:r>
            <a:endParaRPr lang="en-US" altLang="zh-CN" sz="2800" b="1" dirty="0"/>
          </a:p>
          <a:p>
            <a:r>
              <a:rPr lang="en-US" altLang="zh-CN" sz="2800" b="1" dirty="0"/>
              <a:t>liuzy@tsinghua.edu.cn</a:t>
            </a:r>
            <a:endParaRPr lang="en-US" altLang="zh-CN" sz="2800" b="1" dirty="0"/>
          </a:p>
          <a:p>
            <a:r>
              <a:rPr lang="en-US" altLang="zh-CN" b="1" dirty="0"/>
              <a:t>http://nlp.csai.tsinghua.edu.cn/~</a:t>
            </a:r>
            <a:r>
              <a:rPr lang="en-US" altLang="zh-CN" b="1" dirty="0" err="1"/>
              <a:t>lzy</a:t>
            </a:r>
            <a:r>
              <a:rPr lang="en-US" altLang="zh-CN" b="1" dirty="0"/>
              <a:t>/</a:t>
            </a:r>
            <a:r>
              <a:rPr lang="zh-CN" altLang="en-US" b="1" dirty="0"/>
              <a:t> </a:t>
            </a:r>
            <a:endParaRPr lang="en-US" altLang="zh-CN" b="1" dirty="0"/>
          </a:p>
          <a:p>
            <a:r>
              <a:rPr lang="zh-CN" altLang="en-US" b="1" dirty="0"/>
              <a:t>课程团队：刘知远 姚海龙 黄民烈</a:t>
            </a:r>
            <a:endParaRPr lang="zh-CN" alt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调查反馈：</a:t>
            </a:r>
            <a:r>
              <a:rPr lang="zh-CN" altLang="en-US" dirty="0"/>
              <a:t>授课内容</a:t>
            </a:r>
            <a:endParaRPr lang="zh-CN" altLang="en-US" dirty="0"/>
          </a:p>
        </p:txBody>
      </p:sp>
      <p:sp>
        <p:nvSpPr>
          <p:cNvPr id="3" name="内容占位符 2"/>
          <p:cNvSpPr>
            <a:spLocks noGrp="1"/>
          </p:cNvSpPr>
          <p:nvPr>
            <p:ph idx="1"/>
          </p:nvPr>
        </p:nvSpPr>
        <p:spPr/>
        <p:txBody>
          <a:bodyPr/>
          <a:lstStyle/>
          <a:p>
            <a:r>
              <a:rPr lang="zh-CN" altLang="en-US" dirty="0"/>
              <a:t>关键问题：讲的太快</a:t>
            </a:r>
            <a:endParaRPr lang="en-US" altLang="zh-CN" dirty="0"/>
          </a:p>
          <a:p>
            <a:pPr lvl="1"/>
            <a:r>
              <a:rPr lang="en-US" altLang="zh-CN" dirty="0"/>
              <a:t>40%</a:t>
            </a:r>
            <a:r>
              <a:rPr lang="zh-CN" altLang="en-US" dirty="0"/>
              <a:t>同学认为讲得太快</a:t>
            </a:r>
            <a:endParaRPr lang="en-US" altLang="zh-CN" dirty="0"/>
          </a:p>
          <a:p>
            <a:pPr lvl="1"/>
            <a:endParaRPr lang="en-US" altLang="zh-CN" dirty="0"/>
          </a:p>
          <a:p>
            <a:pPr lvl="1"/>
            <a:r>
              <a:rPr lang="zh-CN" altLang="en-US" dirty="0">
                <a:solidFill>
                  <a:srgbClr val="C00000"/>
                </a:solidFill>
              </a:rPr>
              <a:t>适当减少课程内容，部分留作课后自由探索</a:t>
            </a:r>
            <a:endParaRPr lang="en-US" altLang="zh-CN" dirty="0">
              <a:solidFill>
                <a:srgbClr val="C00000"/>
              </a:solidFill>
            </a:endParaRPr>
          </a:p>
          <a:p>
            <a:pPr lvl="1"/>
            <a:endParaRPr lang="en-US" altLang="zh-CN" dirty="0"/>
          </a:p>
          <a:p>
            <a:r>
              <a:rPr lang="zh-CN" altLang="en-US" dirty="0"/>
              <a:t>关键问题：课程内容和应用有所差距</a:t>
            </a:r>
            <a:endParaRPr lang="en-US" altLang="zh-CN" dirty="0"/>
          </a:p>
          <a:p>
            <a:pPr lvl="1"/>
            <a:r>
              <a:rPr lang="en-US" altLang="zh-CN" dirty="0"/>
              <a:t>39%</a:t>
            </a:r>
            <a:r>
              <a:rPr lang="zh-CN" altLang="en-US" dirty="0"/>
              <a:t>同学认为课程内容和应用有所差距</a:t>
            </a:r>
            <a:endParaRPr lang="en-US" altLang="zh-CN" dirty="0"/>
          </a:p>
          <a:p>
            <a:pPr lvl="1"/>
            <a:r>
              <a:rPr lang="en-US" altLang="zh-CN" dirty="0"/>
              <a:t>48%</a:t>
            </a:r>
            <a:r>
              <a:rPr lang="zh-CN" altLang="en-US" dirty="0"/>
              <a:t>的同学认为需要对更多代码进行精讲</a:t>
            </a:r>
            <a:endParaRPr lang="en-US" altLang="zh-CN" dirty="0"/>
          </a:p>
          <a:p>
            <a:pPr lvl="1"/>
            <a:endParaRPr lang="en-US" altLang="zh-CN" dirty="0"/>
          </a:p>
          <a:p>
            <a:pPr lvl="1"/>
            <a:r>
              <a:rPr lang="zh-CN" altLang="en-US" dirty="0">
                <a:solidFill>
                  <a:srgbClr val="C00000"/>
                </a:solidFill>
              </a:rPr>
              <a:t>在部分课时最后增加往年例题讲解</a:t>
            </a:r>
            <a:endParaRPr lang="en-US" altLang="zh-CN" dirty="0">
              <a:solidFill>
                <a:srgbClr val="C00000"/>
              </a:solidFill>
            </a:endParaRPr>
          </a:p>
          <a:p>
            <a:endParaRPr lang="en-US" altLang="zh-CN" dirty="0"/>
          </a:p>
          <a:p>
            <a:pPr lvl="1"/>
            <a:endParaRPr lang="en-US" altLang="zh-CN" dirty="0"/>
          </a:p>
          <a:p>
            <a:pPr lvl="1"/>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调查反馈：</a:t>
            </a:r>
            <a:r>
              <a:rPr lang="zh-CN" altLang="en-US" dirty="0"/>
              <a:t>授课内容</a:t>
            </a:r>
            <a:endParaRPr lang="zh-CN" altLang="en-US" dirty="0"/>
          </a:p>
        </p:txBody>
      </p:sp>
      <p:sp>
        <p:nvSpPr>
          <p:cNvPr id="3" name="内容占位符 2"/>
          <p:cNvSpPr>
            <a:spLocks noGrp="1"/>
          </p:cNvSpPr>
          <p:nvPr>
            <p:ph idx="1"/>
          </p:nvPr>
        </p:nvSpPr>
        <p:spPr>
          <a:xfrm>
            <a:off x="683568" y="1298383"/>
            <a:ext cx="8047806" cy="4749029"/>
          </a:xfrm>
        </p:spPr>
        <p:txBody>
          <a:bodyPr/>
          <a:lstStyle/>
          <a:p>
            <a:r>
              <a:rPr lang="zh-CN" altLang="en-US" dirty="0"/>
              <a:t>关键问题：雨课堂互动</a:t>
            </a:r>
            <a:endParaRPr lang="en-US" altLang="zh-CN" dirty="0"/>
          </a:p>
          <a:p>
            <a:pPr lvl="1"/>
            <a:r>
              <a:rPr lang="zh-CN" altLang="en-US" dirty="0"/>
              <a:t>答题时间太短</a:t>
            </a:r>
            <a:endParaRPr lang="en-US" altLang="zh-CN" dirty="0"/>
          </a:p>
          <a:p>
            <a:pPr lvl="1"/>
            <a:r>
              <a:rPr lang="zh-CN" altLang="en-US" dirty="0"/>
              <a:t>课程内容太多来不及消化</a:t>
            </a:r>
            <a:endParaRPr lang="en-US" altLang="zh-CN" dirty="0"/>
          </a:p>
          <a:p>
            <a:pPr lvl="1"/>
            <a:endParaRPr lang="en-US" altLang="zh-CN" dirty="0"/>
          </a:p>
          <a:p>
            <a:pPr lvl="1"/>
            <a:r>
              <a:rPr lang="zh-CN" altLang="en-US" dirty="0">
                <a:solidFill>
                  <a:srgbClr val="C00000"/>
                </a:solidFill>
              </a:rPr>
              <a:t>增加答题时长（不再多次延长）减少题目数量</a:t>
            </a:r>
            <a:endParaRPr lang="en-US" altLang="zh-CN" dirty="0">
              <a:solidFill>
                <a:srgbClr val="C00000"/>
              </a:solidFill>
            </a:endParaRPr>
          </a:p>
          <a:p>
            <a:pPr lvl="1"/>
            <a:endParaRPr lang="en-US" altLang="zh-CN" dirty="0">
              <a:solidFill>
                <a:srgbClr val="C00000"/>
              </a:solidFill>
            </a:endParaRPr>
          </a:p>
          <a:p>
            <a:pPr lvl="1"/>
            <a:r>
              <a:rPr lang="zh-CN" altLang="en-US" dirty="0">
                <a:solidFill>
                  <a:srgbClr val="C00000"/>
                </a:solidFill>
              </a:rPr>
              <a:t>课后投票（若超过</a:t>
            </a:r>
            <a:r>
              <a:rPr lang="en-US" altLang="zh-CN" dirty="0">
                <a:solidFill>
                  <a:srgbClr val="C00000"/>
                </a:solidFill>
              </a:rPr>
              <a:t>2/3</a:t>
            </a:r>
            <a:r>
              <a:rPr lang="zh-CN" altLang="en-US" dirty="0">
                <a:solidFill>
                  <a:srgbClr val="C00000"/>
                </a:solidFill>
              </a:rPr>
              <a:t>的同学同意）：</a:t>
            </a:r>
            <a:endParaRPr lang="en-US" altLang="zh-CN" dirty="0">
              <a:solidFill>
                <a:srgbClr val="C00000"/>
              </a:solidFill>
            </a:endParaRPr>
          </a:p>
          <a:p>
            <a:pPr lvl="2"/>
            <a:r>
              <a:rPr lang="zh-CN" altLang="en-US" dirty="0">
                <a:solidFill>
                  <a:srgbClr val="C00000"/>
                </a:solidFill>
              </a:rPr>
              <a:t>将雨课堂部分改为</a:t>
            </a:r>
            <a:r>
              <a:rPr lang="en-US" altLang="zh-CN" dirty="0">
                <a:solidFill>
                  <a:srgbClr val="C00000"/>
                </a:solidFill>
              </a:rPr>
              <a:t>bonus</a:t>
            </a:r>
            <a:r>
              <a:rPr lang="zh-CN" altLang="en-US" dirty="0">
                <a:solidFill>
                  <a:srgbClr val="C00000"/>
                </a:solidFill>
              </a:rPr>
              <a:t>（额外</a:t>
            </a:r>
            <a:r>
              <a:rPr lang="en-US" altLang="zh-CN" dirty="0">
                <a:solidFill>
                  <a:srgbClr val="C00000"/>
                </a:solidFill>
              </a:rPr>
              <a:t>5</a:t>
            </a:r>
            <a:r>
              <a:rPr lang="zh-CN" altLang="en-US" dirty="0">
                <a:solidFill>
                  <a:srgbClr val="C00000"/>
                </a:solidFill>
              </a:rPr>
              <a:t>分）</a:t>
            </a:r>
            <a:endParaRPr lang="en-US" altLang="zh-CN" dirty="0">
              <a:solidFill>
                <a:srgbClr val="C00000"/>
              </a:solidFill>
            </a:endParaRPr>
          </a:p>
          <a:p>
            <a:pPr lvl="2"/>
            <a:r>
              <a:rPr lang="zh-CN" altLang="en-US" dirty="0">
                <a:solidFill>
                  <a:srgbClr val="C00000"/>
                </a:solidFill>
              </a:rPr>
              <a:t>期末考试占比从</a:t>
            </a:r>
            <a:r>
              <a:rPr lang="en-US" altLang="zh-CN" dirty="0">
                <a:solidFill>
                  <a:srgbClr val="C00000"/>
                </a:solidFill>
              </a:rPr>
              <a:t>25</a:t>
            </a:r>
            <a:r>
              <a:rPr lang="zh-CN" altLang="en-US" dirty="0">
                <a:solidFill>
                  <a:srgbClr val="C00000"/>
                </a:solidFill>
              </a:rPr>
              <a:t>分提高到</a:t>
            </a:r>
            <a:r>
              <a:rPr lang="en-US" altLang="zh-CN" dirty="0">
                <a:solidFill>
                  <a:srgbClr val="C00000"/>
                </a:solidFill>
              </a:rPr>
              <a:t>30</a:t>
            </a:r>
            <a:r>
              <a:rPr lang="zh-CN" altLang="en-US" dirty="0">
                <a:solidFill>
                  <a:srgbClr val="C00000"/>
                </a:solidFill>
              </a:rPr>
              <a:t>分</a:t>
            </a:r>
            <a:endParaRPr lang="en-US" altLang="zh-CN" dirty="0"/>
          </a:p>
          <a:p>
            <a:pPr lvl="1"/>
            <a:endParaRPr lang="en-US" altLang="zh-CN" dirty="0"/>
          </a:p>
          <a:p>
            <a:pPr lvl="1"/>
            <a:endParaRPr lang="en-US" altLang="zh-CN" dirty="0"/>
          </a:p>
          <a:p>
            <a:pPr lvl="1"/>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调查反馈：</a:t>
            </a:r>
            <a:r>
              <a:rPr lang="zh-CN" altLang="en-US" dirty="0"/>
              <a:t>授课内容</a:t>
            </a:r>
            <a:endParaRPr lang="zh-CN" altLang="en-US" dirty="0"/>
          </a:p>
        </p:txBody>
      </p:sp>
      <p:sp>
        <p:nvSpPr>
          <p:cNvPr id="3" name="内容占位符 2"/>
          <p:cNvSpPr>
            <a:spLocks noGrp="1"/>
          </p:cNvSpPr>
          <p:nvPr>
            <p:ph idx="1"/>
          </p:nvPr>
        </p:nvSpPr>
        <p:spPr/>
        <p:txBody>
          <a:bodyPr/>
          <a:lstStyle/>
          <a:p>
            <a:r>
              <a:rPr lang="zh-CN" altLang="en-US" dirty="0"/>
              <a:t>补充环节：基础知识和复习课</a:t>
            </a:r>
            <a:endParaRPr lang="en-US" altLang="zh-CN" dirty="0"/>
          </a:p>
          <a:p>
            <a:pPr lvl="1"/>
            <a:r>
              <a:rPr lang="en-US" altLang="zh-CN" dirty="0"/>
              <a:t>66%</a:t>
            </a:r>
            <a:r>
              <a:rPr lang="zh-CN" altLang="en-US" dirty="0"/>
              <a:t>的同学希望有更多基础知识讲解</a:t>
            </a:r>
            <a:endParaRPr lang="en-US" altLang="zh-CN" dirty="0"/>
          </a:p>
          <a:p>
            <a:pPr lvl="1"/>
            <a:r>
              <a:rPr lang="en-US" altLang="zh-CN" dirty="0"/>
              <a:t>65%</a:t>
            </a:r>
            <a:r>
              <a:rPr lang="zh-CN" altLang="en-US" dirty="0"/>
              <a:t>的同学希望有复习课</a:t>
            </a:r>
            <a:endParaRPr lang="en-US" altLang="zh-CN" dirty="0"/>
          </a:p>
          <a:p>
            <a:endParaRPr lang="en-US" altLang="zh-CN" dirty="0"/>
          </a:p>
          <a:p>
            <a:pPr lvl="1"/>
            <a:r>
              <a:rPr lang="zh-CN" altLang="en-US" dirty="0">
                <a:solidFill>
                  <a:srgbClr val="C00000"/>
                </a:solidFill>
              </a:rPr>
              <a:t>第十二周增加复习课：</a:t>
            </a:r>
            <a:endParaRPr lang="en-US" altLang="zh-CN" dirty="0">
              <a:solidFill>
                <a:srgbClr val="C00000"/>
              </a:solidFill>
            </a:endParaRPr>
          </a:p>
          <a:p>
            <a:pPr lvl="2"/>
            <a:r>
              <a:rPr lang="zh-CN" altLang="en-US" sz="2400" dirty="0">
                <a:solidFill>
                  <a:srgbClr val="C00000"/>
                </a:solidFill>
              </a:rPr>
              <a:t>前</a:t>
            </a:r>
            <a:r>
              <a:rPr lang="en-US" altLang="zh-CN" sz="2400" dirty="0">
                <a:solidFill>
                  <a:srgbClr val="C00000"/>
                </a:solidFill>
              </a:rPr>
              <a:t>45</a:t>
            </a:r>
            <a:r>
              <a:rPr lang="zh-CN" altLang="en-US" sz="2400" dirty="0">
                <a:solidFill>
                  <a:srgbClr val="C00000"/>
                </a:solidFill>
              </a:rPr>
              <a:t>分钟串讲课程前半内容</a:t>
            </a:r>
            <a:endParaRPr lang="en-US" altLang="zh-CN" sz="2400" dirty="0">
              <a:solidFill>
                <a:srgbClr val="C00000"/>
              </a:solidFill>
            </a:endParaRPr>
          </a:p>
          <a:p>
            <a:pPr lvl="2"/>
            <a:r>
              <a:rPr lang="zh-CN" altLang="en-US" sz="2400" dirty="0">
                <a:solidFill>
                  <a:srgbClr val="C00000"/>
                </a:solidFill>
              </a:rPr>
              <a:t>后</a:t>
            </a:r>
            <a:r>
              <a:rPr lang="en-US" altLang="zh-CN" sz="2400" dirty="0">
                <a:solidFill>
                  <a:srgbClr val="C00000"/>
                </a:solidFill>
              </a:rPr>
              <a:t>45</a:t>
            </a:r>
            <a:r>
              <a:rPr lang="zh-CN" altLang="en-US" sz="2400" dirty="0">
                <a:solidFill>
                  <a:srgbClr val="C00000"/>
                </a:solidFill>
              </a:rPr>
              <a:t>分钟介绍代码管理相关知识</a:t>
            </a:r>
            <a:endParaRPr lang="en-US" altLang="zh-CN" sz="2400" dirty="0">
              <a:solidFill>
                <a:srgbClr val="C00000"/>
              </a:solidFill>
            </a:endParaRPr>
          </a:p>
          <a:p>
            <a:pPr lvl="1"/>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调查反馈：</a:t>
            </a:r>
            <a:r>
              <a:rPr lang="zh-CN" altLang="en-US" dirty="0"/>
              <a:t>作业难度</a:t>
            </a:r>
            <a:endParaRPr lang="zh-CN" altLang="en-US" dirty="0"/>
          </a:p>
        </p:txBody>
      </p:sp>
      <p:pic>
        <p:nvPicPr>
          <p:cNvPr id="15" name="Content Placeholder 14"/>
          <p:cNvPicPr>
            <a:picLocks noGrp="1" noChangeAspect="1"/>
          </p:cNvPicPr>
          <p:nvPr>
            <p:ph idx="1"/>
          </p:nvPr>
        </p:nvPicPr>
        <p:blipFill rotWithShape="1">
          <a:blip r:embed="rId1">
            <a:extLst>
              <a:ext uri="{28A0092B-C50C-407E-A947-70E740481C1C}">
                <a14:useLocalDpi xmlns:a14="http://schemas.microsoft.com/office/drawing/2010/main" val="0"/>
              </a:ext>
            </a:extLst>
          </a:blip>
          <a:srcRect l="2750" r="4326"/>
          <a:stretch>
            <a:fillRect/>
          </a:stretch>
        </p:blipFill>
        <p:spPr>
          <a:xfrm>
            <a:off x="0" y="1700807"/>
            <a:ext cx="9144000" cy="4442029"/>
          </a:xfrm>
        </p:spPr>
      </p:pic>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59949"/>
            <a:ext cx="7886700" cy="1325563"/>
          </a:xfrm>
        </p:spPr>
        <p:txBody>
          <a:bodyPr/>
          <a:lstStyle/>
          <a:p>
            <a:r>
              <a:rPr lang="zh-CN" altLang="en-US" dirty="0"/>
              <a:t>调查反馈：作业得分</a:t>
            </a:r>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44" name="文本框 43"/>
          <p:cNvSpPr txBox="1"/>
          <p:nvPr/>
        </p:nvSpPr>
        <p:spPr>
          <a:xfrm>
            <a:off x="1266868" y="5865196"/>
            <a:ext cx="1980029" cy="523220"/>
          </a:xfrm>
          <a:prstGeom prst="rect">
            <a:avLst/>
          </a:prstGeom>
          <a:noFill/>
        </p:spPr>
        <p:txBody>
          <a:bodyPr wrap="none" rtlCol="0">
            <a:spAutoFit/>
          </a:bodyPr>
          <a:lstStyle/>
          <a:p>
            <a:r>
              <a:rPr lang="zh-CN" altLang="en-US" sz="2800" b="1" dirty="0"/>
              <a:t>第一次作业</a:t>
            </a:r>
            <a:endParaRPr lang="zh-CN" altLang="en-US" sz="2800" b="1" dirty="0"/>
          </a:p>
        </p:txBody>
      </p:sp>
      <p:sp>
        <p:nvSpPr>
          <p:cNvPr id="45" name="文本框 44"/>
          <p:cNvSpPr txBox="1"/>
          <p:nvPr/>
        </p:nvSpPr>
        <p:spPr>
          <a:xfrm>
            <a:off x="5655738" y="5906347"/>
            <a:ext cx="1980029" cy="523220"/>
          </a:xfrm>
          <a:prstGeom prst="rect">
            <a:avLst/>
          </a:prstGeom>
          <a:noFill/>
        </p:spPr>
        <p:txBody>
          <a:bodyPr wrap="none" rtlCol="0">
            <a:spAutoFit/>
          </a:bodyPr>
          <a:lstStyle/>
          <a:p>
            <a:r>
              <a:rPr lang="zh-CN" altLang="en-US" sz="2800" b="1" dirty="0"/>
              <a:t>第二次作业</a:t>
            </a:r>
            <a:endParaRPr lang="zh-CN" altLang="en-US" sz="2800" b="1" dirty="0"/>
          </a:p>
        </p:txBody>
      </p:sp>
      <p:graphicFrame>
        <p:nvGraphicFramePr>
          <p:cNvPr id="3" name="Chart 2"/>
          <p:cNvGraphicFramePr/>
          <p:nvPr/>
        </p:nvGraphicFramePr>
        <p:xfrm>
          <a:off x="19366" y="2019505"/>
          <a:ext cx="4475034" cy="3732671"/>
        </p:xfrm>
        <a:graphic>
          <a:graphicData uri="http://schemas.openxmlformats.org/drawingml/2006/chart">
            <c:chart xmlns:c="http://schemas.openxmlformats.org/drawingml/2006/chart" xmlns:r="http://schemas.openxmlformats.org/officeDocument/2006/relationships" r:id="rId1"/>
          </a:graphicData>
        </a:graphic>
      </p:graphicFrame>
      <p:sp>
        <p:nvSpPr>
          <p:cNvPr id="5" name="TextBox 4"/>
          <p:cNvSpPr txBox="1"/>
          <p:nvPr/>
        </p:nvSpPr>
        <p:spPr>
          <a:xfrm>
            <a:off x="3323674" y="3655007"/>
            <a:ext cx="651140" cy="461665"/>
          </a:xfrm>
          <a:prstGeom prst="rect">
            <a:avLst/>
          </a:prstGeom>
          <a:noFill/>
        </p:spPr>
        <p:txBody>
          <a:bodyPr wrap="none" rtlCol="0">
            <a:spAutoFit/>
          </a:bodyPr>
          <a:lstStyle/>
          <a:p>
            <a:r>
              <a:rPr lang="en-US" sz="2400" b="1" dirty="0"/>
              <a:t>100</a:t>
            </a:r>
            <a:endParaRPr lang="en-US" sz="2400" b="1" dirty="0"/>
          </a:p>
        </p:txBody>
      </p:sp>
      <p:sp>
        <p:nvSpPr>
          <p:cNvPr id="20" name="TextBox 19"/>
          <p:cNvSpPr txBox="1"/>
          <p:nvPr/>
        </p:nvSpPr>
        <p:spPr>
          <a:xfrm>
            <a:off x="1200182" y="4869160"/>
            <a:ext cx="1056700" cy="461665"/>
          </a:xfrm>
          <a:prstGeom prst="rect">
            <a:avLst/>
          </a:prstGeom>
          <a:noFill/>
        </p:spPr>
        <p:txBody>
          <a:bodyPr wrap="none" rtlCol="0">
            <a:spAutoFit/>
          </a:bodyPr>
          <a:lstStyle/>
          <a:p>
            <a:r>
              <a:rPr lang="en-US" sz="2400" b="1" dirty="0"/>
              <a:t>95-100</a:t>
            </a:r>
            <a:endParaRPr lang="en-US" sz="2400" b="1" dirty="0"/>
          </a:p>
        </p:txBody>
      </p:sp>
      <p:sp>
        <p:nvSpPr>
          <p:cNvPr id="21" name="TextBox 20"/>
          <p:cNvSpPr txBox="1"/>
          <p:nvPr/>
        </p:nvSpPr>
        <p:spPr>
          <a:xfrm>
            <a:off x="42534" y="2579149"/>
            <a:ext cx="901209" cy="461665"/>
          </a:xfrm>
          <a:prstGeom prst="rect">
            <a:avLst/>
          </a:prstGeom>
          <a:noFill/>
        </p:spPr>
        <p:txBody>
          <a:bodyPr wrap="none" rtlCol="0">
            <a:spAutoFit/>
          </a:bodyPr>
          <a:lstStyle/>
          <a:p>
            <a:r>
              <a:rPr lang="en-US" sz="2400" b="1" dirty="0"/>
              <a:t>90-95</a:t>
            </a:r>
            <a:endParaRPr lang="en-US" sz="2400" b="1" dirty="0"/>
          </a:p>
        </p:txBody>
      </p:sp>
      <p:sp>
        <p:nvSpPr>
          <p:cNvPr id="22" name="TextBox 21"/>
          <p:cNvSpPr txBox="1"/>
          <p:nvPr/>
        </p:nvSpPr>
        <p:spPr>
          <a:xfrm>
            <a:off x="365659" y="2235296"/>
            <a:ext cx="901209" cy="461665"/>
          </a:xfrm>
          <a:prstGeom prst="rect">
            <a:avLst/>
          </a:prstGeom>
          <a:noFill/>
        </p:spPr>
        <p:txBody>
          <a:bodyPr wrap="square" rtlCol="0">
            <a:spAutoFit/>
          </a:bodyPr>
          <a:lstStyle/>
          <a:p>
            <a:r>
              <a:rPr lang="en-US" sz="2400" b="1" dirty="0"/>
              <a:t>60-90</a:t>
            </a:r>
            <a:endParaRPr lang="en-US" sz="2400" b="1" dirty="0"/>
          </a:p>
        </p:txBody>
      </p:sp>
      <p:sp>
        <p:nvSpPr>
          <p:cNvPr id="23" name="TextBox 22"/>
          <p:cNvSpPr txBox="1"/>
          <p:nvPr/>
        </p:nvSpPr>
        <p:spPr>
          <a:xfrm>
            <a:off x="1132253" y="1865334"/>
            <a:ext cx="745717" cy="461665"/>
          </a:xfrm>
          <a:prstGeom prst="rect">
            <a:avLst/>
          </a:prstGeom>
          <a:noFill/>
        </p:spPr>
        <p:txBody>
          <a:bodyPr wrap="none" rtlCol="0">
            <a:spAutoFit/>
          </a:bodyPr>
          <a:lstStyle/>
          <a:p>
            <a:r>
              <a:rPr lang="en-US" sz="2400" b="1" dirty="0"/>
              <a:t>0-60</a:t>
            </a:r>
            <a:endParaRPr lang="en-US" sz="2400" b="1" dirty="0"/>
          </a:p>
        </p:txBody>
      </p:sp>
      <p:graphicFrame>
        <p:nvGraphicFramePr>
          <p:cNvPr id="6" name="Chart 5"/>
          <p:cNvGraphicFramePr>
            <a:graphicFrameLocks noChangeAspect="1"/>
          </p:cNvGraphicFramePr>
          <p:nvPr/>
        </p:nvGraphicFramePr>
        <p:xfrm>
          <a:off x="3848552" y="2096166"/>
          <a:ext cx="5594400" cy="3729600"/>
        </p:xfrm>
        <a:graphic>
          <a:graphicData uri="http://schemas.openxmlformats.org/drawingml/2006/chart">
            <c:chart xmlns:c="http://schemas.openxmlformats.org/drawingml/2006/chart" xmlns:r="http://schemas.openxmlformats.org/officeDocument/2006/relationships" r:id="rId2"/>
          </a:graphicData>
        </a:graphic>
      </p:graphicFrame>
      <p:sp>
        <p:nvSpPr>
          <p:cNvPr id="25" name="TextBox 24"/>
          <p:cNvSpPr txBox="1"/>
          <p:nvPr/>
        </p:nvSpPr>
        <p:spPr>
          <a:xfrm>
            <a:off x="7634352" y="4176662"/>
            <a:ext cx="651140" cy="461665"/>
          </a:xfrm>
          <a:prstGeom prst="rect">
            <a:avLst/>
          </a:prstGeom>
          <a:noFill/>
        </p:spPr>
        <p:txBody>
          <a:bodyPr wrap="none" rtlCol="0">
            <a:spAutoFit/>
          </a:bodyPr>
          <a:lstStyle/>
          <a:p>
            <a:r>
              <a:rPr lang="en-US" sz="2400" b="1" dirty="0"/>
              <a:t>100</a:t>
            </a:r>
            <a:endParaRPr lang="en-US" sz="2400" b="1" dirty="0"/>
          </a:p>
        </p:txBody>
      </p:sp>
      <p:sp>
        <p:nvSpPr>
          <p:cNvPr id="26" name="TextBox 25"/>
          <p:cNvSpPr txBox="1"/>
          <p:nvPr/>
        </p:nvSpPr>
        <p:spPr>
          <a:xfrm>
            <a:off x="5198532" y="4638327"/>
            <a:ext cx="1056700" cy="461665"/>
          </a:xfrm>
          <a:prstGeom prst="rect">
            <a:avLst/>
          </a:prstGeom>
          <a:noFill/>
        </p:spPr>
        <p:txBody>
          <a:bodyPr wrap="none" rtlCol="0">
            <a:spAutoFit/>
          </a:bodyPr>
          <a:lstStyle/>
          <a:p>
            <a:r>
              <a:rPr lang="en-US" sz="2400" b="1" dirty="0"/>
              <a:t>95-100</a:t>
            </a:r>
            <a:endParaRPr lang="en-US" sz="2400" b="1" dirty="0"/>
          </a:p>
        </p:txBody>
      </p:sp>
      <p:sp>
        <p:nvSpPr>
          <p:cNvPr id="27" name="TextBox 26"/>
          <p:cNvSpPr txBox="1"/>
          <p:nvPr/>
        </p:nvSpPr>
        <p:spPr>
          <a:xfrm>
            <a:off x="4502548" y="2579149"/>
            <a:ext cx="901209" cy="461665"/>
          </a:xfrm>
          <a:prstGeom prst="rect">
            <a:avLst/>
          </a:prstGeom>
          <a:noFill/>
        </p:spPr>
        <p:txBody>
          <a:bodyPr wrap="none" rtlCol="0">
            <a:spAutoFit/>
          </a:bodyPr>
          <a:lstStyle/>
          <a:p>
            <a:r>
              <a:rPr lang="en-US" sz="2400" b="1" dirty="0"/>
              <a:t>90-95</a:t>
            </a:r>
            <a:endParaRPr lang="en-US" sz="2400" b="1" dirty="0"/>
          </a:p>
        </p:txBody>
      </p:sp>
      <p:sp>
        <p:nvSpPr>
          <p:cNvPr id="28" name="TextBox 27"/>
          <p:cNvSpPr txBox="1"/>
          <p:nvPr/>
        </p:nvSpPr>
        <p:spPr>
          <a:xfrm>
            <a:off x="4825673" y="2235296"/>
            <a:ext cx="901209" cy="461665"/>
          </a:xfrm>
          <a:prstGeom prst="rect">
            <a:avLst/>
          </a:prstGeom>
          <a:noFill/>
        </p:spPr>
        <p:txBody>
          <a:bodyPr wrap="square" rtlCol="0">
            <a:spAutoFit/>
          </a:bodyPr>
          <a:lstStyle/>
          <a:p>
            <a:r>
              <a:rPr lang="en-US" sz="2400" b="1" dirty="0"/>
              <a:t>60-90</a:t>
            </a:r>
            <a:endParaRPr lang="en-US" sz="2400" b="1" dirty="0"/>
          </a:p>
        </p:txBody>
      </p:sp>
      <p:sp>
        <p:nvSpPr>
          <p:cNvPr id="29" name="TextBox 28"/>
          <p:cNvSpPr txBox="1"/>
          <p:nvPr/>
        </p:nvSpPr>
        <p:spPr>
          <a:xfrm>
            <a:off x="5592267" y="1865334"/>
            <a:ext cx="745717" cy="461665"/>
          </a:xfrm>
          <a:prstGeom prst="rect">
            <a:avLst/>
          </a:prstGeom>
          <a:noFill/>
        </p:spPr>
        <p:txBody>
          <a:bodyPr wrap="none" rtlCol="0">
            <a:spAutoFit/>
          </a:bodyPr>
          <a:lstStyle/>
          <a:p>
            <a:r>
              <a:rPr lang="en-US" sz="2400" b="1" dirty="0"/>
              <a:t>0-60</a:t>
            </a:r>
            <a:endParaRPr lang="en-US" sz="24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调查反馈：</a:t>
            </a:r>
            <a:r>
              <a:rPr lang="zh-CN" altLang="en-US"/>
              <a:t>作业</a:t>
            </a:r>
            <a:r>
              <a:rPr lang="zh-CN" altLang="en-US" dirty="0"/>
              <a:t>内容</a:t>
            </a:r>
            <a:endParaRPr lang="zh-CN" altLang="en-US" dirty="0"/>
          </a:p>
        </p:txBody>
      </p:sp>
      <p:sp>
        <p:nvSpPr>
          <p:cNvPr id="3" name="内容占位符 2"/>
          <p:cNvSpPr>
            <a:spLocks noGrp="1"/>
          </p:cNvSpPr>
          <p:nvPr>
            <p:ph idx="1"/>
          </p:nvPr>
        </p:nvSpPr>
        <p:spPr>
          <a:xfrm>
            <a:off x="395536" y="1381502"/>
            <a:ext cx="8047806" cy="5145556"/>
          </a:xfrm>
        </p:spPr>
        <p:txBody>
          <a:bodyPr/>
          <a:lstStyle/>
          <a:p>
            <a:r>
              <a:rPr lang="zh-CN" altLang="en-US" dirty="0"/>
              <a:t>关键问题：选择题</a:t>
            </a:r>
            <a:endParaRPr lang="en-US" altLang="zh-CN" dirty="0"/>
          </a:p>
          <a:p>
            <a:pPr lvl="1"/>
            <a:r>
              <a:rPr lang="zh-CN" altLang="en-US" dirty="0"/>
              <a:t>很多同学反映选择题描述不清、脱离实际</a:t>
            </a:r>
            <a:endParaRPr lang="en-US" altLang="zh-CN" dirty="0"/>
          </a:p>
          <a:p>
            <a:pPr lvl="1"/>
            <a:endParaRPr lang="en-US" altLang="zh-CN" dirty="0"/>
          </a:p>
          <a:p>
            <a:pPr lvl="1"/>
            <a:r>
              <a:rPr lang="zh-CN" altLang="en-US" dirty="0"/>
              <a:t>选择题设计目标：</a:t>
            </a:r>
            <a:endParaRPr lang="en-US" altLang="zh-CN" dirty="0"/>
          </a:p>
          <a:p>
            <a:pPr lvl="2"/>
            <a:r>
              <a:rPr lang="zh-CN" altLang="en-US" dirty="0"/>
              <a:t>补充编程题中没有覆盖的知识点</a:t>
            </a:r>
            <a:endParaRPr lang="en-US" altLang="zh-CN" dirty="0"/>
          </a:p>
          <a:p>
            <a:pPr lvl="2"/>
            <a:r>
              <a:rPr lang="zh-CN" altLang="en-US" dirty="0"/>
              <a:t>希望更多思考而不是试错</a:t>
            </a:r>
            <a:endParaRPr lang="en-US" altLang="zh-CN" dirty="0"/>
          </a:p>
          <a:p>
            <a:pPr lvl="1"/>
            <a:endParaRPr lang="en-US" altLang="zh-CN" dirty="0"/>
          </a:p>
          <a:p>
            <a:pPr lvl="1"/>
            <a:r>
              <a:rPr lang="zh-CN" altLang="en-US" dirty="0"/>
              <a:t>对选择题优化改革（</a:t>
            </a:r>
            <a:r>
              <a:rPr lang="zh-CN" altLang="en-US"/>
              <a:t>从第五次</a:t>
            </a:r>
            <a:r>
              <a:rPr lang="zh-CN" altLang="en-US" dirty="0"/>
              <a:t>作业开始）：</a:t>
            </a:r>
            <a:endParaRPr lang="en-US" altLang="zh-CN" dirty="0"/>
          </a:p>
          <a:p>
            <a:pPr lvl="2"/>
            <a:r>
              <a:rPr lang="zh-CN" altLang="en-US" sz="2200" dirty="0">
                <a:solidFill>
                  <a:srgbClr val="C00000"/>
                </a:solidFill>
              </a:rPr>
              <a:t>每次选择题将改为</a:t>
            </a:r>
            <a:r>
              <a:rPr lang="en-US" altLang="zh-CN" sz="2200" b="1" dirty="0">
                <a:solidFill>
                  <a:srgbClr val="C00000"/>
                </a:solidFill>
              </a:rPr>
              <a:t>6</a:t>
            </a:r>
            <a:r>
              <a:rPr lang="zh-CN" altLang="en-US" sz="2200" b="1" dirty="0">
                <a:solidFill>
                  <a:srgbClr val="C00000"/>
                </a:solidFill>
              </a:rPr>
              <a:t>道单选，</a:t>
            </a:r>
            <a:r>
              <a:rPr lang="en-US" altLang="zh-CN" sz="2200" b="1" dirty="0">
                <a:solidFill>
                  <a:srgbClr val="C00000"/>
                </a:solidFill>
              </a:rPr>
              <a:t>2</a:t>
            </a:r>
            <a:r>
              <a:rPr lang="zh-CN" altLang="en-US" sz="2200" b="1" dirty="0">
                <a:solidFill>
                  <a:srgbClr val="C00000"/>
                </a:solidFill>
              </a:rPr>
              <a:t>道多选</a:t>
            </a:r>
            <a:endParaRPr lang="en-US" altLang="zh-CN" sz="2200" b="1" dirty="0">
              <a:solidFill>
                <a:srgbClr val="C00000"/>
              </a:solidFill>
            </a:endParaRPr>
          </a:p>
          <a:p>
            <a:pPr lvl="2"/>
            <a:r>
              <a:rPr lang="zh-CN" altLang="en-US" sz="2200" b="1" dirty="0">
                <a:solidFill>
                  <a:srgbClr val="C00000"/>
                </a:solidFill>
              </a:rPr>
              <a:t>加强应用背景</a:t>
            </a:r>
            <a:r>
              <a:rPr lang="zh-CN" altLang="en-US" sz="2200" dirty="0">
                <a:solidFill>
                  <a:srgbClr val="C00000"/>
                </a:solidFill>
              </a:rPr>
              <a:t>，考虑具体而不是抽象环境</a:t>
            </a:r>
            <a:endParaRPr lang="en-US" altLang="zh-CN" sz="2200" dirty="0">
              <a:solidFill>
                <a:srgbClr val="C00000"/>
              </a:solidFill>
            </a:endParaRPr>
          </a:p>
          <a:p>
            <a:pPr lvl="2"/>
            <a:r>
              <a:rPr lang="zh-CN" altLang="en-US" sz="2200" dirty="0">
                <a:solidFill>
                  <a:srgbClr val="C00000"/>
                </a:solidFill>
              </a:rPr>
              <a:t>取消提交次数限制，但不再反馈选择题分数</a:t>
            </a:r>
            <a:endParaRPr lang="en-US" altLang="zh-CN" sz="2200" dirty="0">
              <a:solidFill>
                <a:srgbClr val="C00000"/>
              </a:solidFill>
            </a:endParaRPr>
          </a:p>
          <a:p>
            <a:pPr lvl="2"/>
            <a:r>
              <a:rPr lang="zh-CN" altLang="en-US" sz="2200" dirty="0">
                <a:solidFill>
                  <a:srgbClr val="C00000"/>
                </a:solidFill>
              </a:rPr>
              <a:t>同学可向助教反映题目选项存在歧义。若确实存在这样的问题，合理选项都可算对</a:t>
            </a:r>
            <a:endParaRPr lang="en-US" altLang="zh-CN" sz="2200" dirty="0">
              <a:solidFill>
                <a:srgbClr val="C00000"/>
              </a:solidFill>
            </a:endParaRPr>
          </a:p>
          <a:p>
            <a:pPr lvl="1"/>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调查反馈：</a:t>
            </a:r>
            <a:r>
              <a:rPr lang="zh-CN" altLang="en-US" dirty="0"/>
              <a:t>作业内容</a:t>
            </a:r>
            <a:endParaRPr lang="zh-CN" altLang="en-US" dirty="0"/>
          </a:p>
        </p:txBody>
      </p:sp>
      <p:sp>
        <p:nvSpPr>
          <p:cNvPr id="3" name="内容占位符 2"/>
          <p:cNvSpPr>
            <a:spLocks noGrp="1"/>
          </p:cNvSpPr>
          <p:nvPr>
            <p:ph idx="1"/>
          </p:nvPr>
        </p:nvSpPr>
        <p:spPr>
          <a:xfrm>
            <a:off x="395536" y="1265835"/>
            <a:ext cx="8047806" cy="5359866"/>
          </a:xfrm>
        </p:spPr>
        <p:txBody>
          <a:bodyPr/>
          <a:lstStyle/>
          <a:p>
            <a:r>
              <a:rPr lang="zh-CN" altLang="en-US" dirty="0"/>
              <a:t>关键问题：题目考查范围</a:t>
            </a:r>
            <a:endParaRPr lang="en-US" altLang="zh-CN" dirty="0"/>
          </a:p>
          <a:p>
            <a:pPr lvl="1"/>
            <a:r>
              <a:rPr lang="en-US" altLang="zh-CN" dirty="0"/>
              <a:t>11%</a:t>
            </a:r>
            <a:r>
              <a:rPr lang="zh-CN" altLang="en-US" dirty="0"/>
              <a:t>的同学认为题目与课程内容相差太远</a:t>
            </a:r>
            <a:endParaRPr lang="en-US" altLang="zh-CN" dirty="0"/>
          </a:p>
          <a:p>
            <a:pPr lvl="1"/>
            <a:r>
              <a:rPr lang="en-US" altLang="zh-CN" dirty="0"/>
              <a:t>7.7%</a:t>
            </a:r>
            <a:r>
              <a:rPr lang="zh-CN" altLang="en-US" dirty="0"/>
              <a:t>的同学认为题目与实际应用相差太远</a:t>
            </a:r>
            <a:endParaRPr lang="en-US" altLang="zh-CN" dirty="0"/>
          </a:p>
          <a:p>
            <a:pPr lvl="1"/>
            <a:endParaRPr lang="en-US" altLang="zh-CN" dirty="0"/>
          </a:p>
          <a:p>
            <a:pPr lvl="1"/>
            <a:r>
              <a:rPr lang="zh-CN" altLang="en-US" dirty="0"/>
              <a:t>题目设计目标：</a:t>
            </a:r>
            <a:endParaRPr lang="en-US" altLang="zh-CN" dirty="0"/>
          </a:p>
          <a:p>
            <a:pPr lvl="2"/>
            <a:r>
              <a:rPr lang="zh-CN" altLang="en-US" dirty="0"/>
              <a:t>应用题：偏重将问题落实为代码</a:t>
            </a:r>
            <a:endParaRPr lang="en-US" altLang="zh-CN" dirty="0"/>
          </a:p>
          <a:p>
            <a:pPr lvl="2"/>
            <a:r>
              <a:rPr lang="zh-CN" altLang="en-US" dirty="0"/>
              <a:t>语法题：偏重对一些复杂或极端状况的讨论。目的是：了解语法规则；提醒不推荐的使用方式或可能存在的代码隐患</a:t>
            </a:r>
            <a:endParaRPr lang="en-US" altLang="zh-CN" dirty="0"/>
          </a:p>
          <a:p>
            <a:pPr lvl="2"/>
            <a:r>
              <a:rPr lang="zh-CN" altLang="en-US" dirty="0"/>
              <a:t>偶尔会涵盖与课程相关但未完全覆盖到的部分，锻炼大家提出问题、解决问题、主动获取信息能力</a:t>
            </a:r>
            <a:endParaRPr lang="en-US" altLang="zh-CN" dirty="0"/>
          </a:p>
          <a:p>
            <a:pPr lvl="2"/>
            <a:endParaRPr lang="en-US" altLang="zh-CN" dirty="0"/>
          </a:p>
          <a:p>
            <a:pPr lvl="1"/>
            <a:r>
              <a:rPr lang="zh-CN" altLang="en-US" dirty="0"/>
              <a:t>考试题目设计：</a:t>
            </a:r>
            <a:endParaRPr lang="en-US" altLang="zh-CN" dirty="0"/>
          </a:p>
          <a:p>
            <a:pPr lvl="2"/>
            <a:r>
              <a:rPr lang="zh-CN" altLang="en-US" dirty="0"/>
              <a:t>只会出现作业或课程出现过的内容</a:t>
            </a:r>
            <a:endParaRPr lang="en-US" altLang="zh-CN" dirty="0"/>
          </a:p>
          <a:p>
            <a:pPr lvl="2"/>
            <a:r>
              <a:rPr lang="zh-CN" altLang="en-US" dirty="0"/>
              <a:t>开卷，可上网搜索</a:t>
            </a:r>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调查反馈：</a:t>
            </a:r>
            <a:r>
              <a:rPr lang="zh-CN" altLang="en-US" dirty="0"/>
              <a:t>习题课和答疑</a:t>
            </a:r>
            <a:endParaRPr lang="zh-CN" altLang="en-US" dirty="0"/>
          </a:p>
        </p:txBody>
      </p:sp>
      <p:sp>
        <p:nvSpPr>
          <p:cNvPr id="3" name="内容占位符 2"/>
          <p:cNvSpPr>
            <a:spLocks noGrp="1"/>
          </p:cNvSpPr>
          <p:nvPr>
            <p:ph idx="1"/>
          </p:nvPr>
        </p:nvSpPr>
        <p:spPr/>
        <p:txBody>
          <a:bodyPr/>
          <a:lstStyle/>
          <a:p>
            <a:r>
              <a:rPr lang="zh-CN" altLang="en-US" dirty="0"/>
              <a:t>参与程度</a:t>
            </a:r>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pic>
        <p:nvPicPr>
          <p:cNvPr id="14" name="Picture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2473144"/>
            <a:ext cx="9144000" cy="30603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调查反馈：</a:t>
            </a:r>
            <a:r>
              <a:rPr lang="zh-CN" altLang="en-US" dirty="0"/>
              <a:t>习题课和答疑</a:t>
            </a:r>
            <a:endParaRPr lang="zh-CN" altLang="en-US" dirty="0"/>
          </a:p>
        </p:txBody>
      </p:sp>
      <p:sp>
        <p:nvSpPr>
          <p:cNvPr id="3" name="内容占位符 2"/>
          <p:cNvSpPr>
            <a:spLocks noGrp="1"/>
          </p:cNvSpPr>
          <p:nvPr>
            <p:ph idx="1"/>
          </p:nvPr>
        </p:nvSpPr>
        <p:spPr/>
        <p:txBody>
          <a:bodyPr/>
          <a:lstStyle/>
          <a:p>
            <a:r>
              <a:rPr lang="zh-CN" altLang="en-US" dirty="0"/>
              <a:t>哪一部分有帮助</a:t>
            </a:r>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68" y="2525374"/>
            <a:ext cx="9144000" cy="2955879"/>
          </a:xfrm>
          <a:prstGeom prst="rect">
            <a:avLst/>
          </a:prstGeom>
        </p:spPr>
      </p:pic>
      <p:sp>
        <p:nvSpPr>
          <p:cNvPr id="14" name="Rectangle 13"/>
          <p:cNvSpPr/>
          <p:nvPr/>
        </p:nvSpPr>
        <p:spPr>
          <a:xfrm>
            <a:off x="963055" y="2636912"/>
            <a:ext cx="8178177" cy="432048"/>
          </a:xfrm>
          <a:prstGeom prst="rect">
            <a:avLst/>
          </a:prstGeom>
          <a:noFill/>
          <a:ln w="254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调查反馈：</a:t>
            </a:r>
            <a:r>
              <a:rPr lang="zh-CN" altLang="en-US" dirty="0"/>
              <a:t>习题课和答疑</a:t>
            </a:r>
            <a:endParaRPr lang="zh-CN" altLang="en-US" dirty="0"/>
          </a:p>
        </p:txBody>
      </p:sp>
      <p:sp>
        <p:nvSpPr>
          <p:cNvPr id="3" name="内容占位符 2"/>
          <p:cNvSpPr>
            <a:spLocks noGrp="1"/>
          </p:cNvSpPr>
          <p:nvPr>
            <p:ph idx="1"/>
          </p:nvPr>
        </p:nvSpPr>
        <p:spPr>
          <a:xfrm>
            <a:off x="395536" y="1559995"/>
            <a:ext cx="8047806" cy="5035691"/>
          </a:xfrm>
        </p:spPr>
        <p:txBody>
          <a:bodyPr/>
          <a:lstStyle/>
          <a:p>
            <a:r>
              <a:rPr lang="zh-CN" altLang="en-US" dirty="0"/>
              <a:t>关键问题：习题课</a:t>
            </a:r>
            <a:endParaRPr lang="en-US" altLang="zh-CN" dirty="0"/>
          </a:p>
          <a:p>
            <a:pPr lvl="1"/>
            <a:r>
              <a:rPr lang="zh-CN" altLang="en-US" dirty="0"/>
              <a:t>习题课主要是对之前作业的答案解析</a:t>
            </a:r>
            <a:endParaRPr lang="en-US" altLang="zh-CN" dirty="0"/>
          </a:p>
          <a:p>
            <a:pPr lvl="1"/>
            <a:r>
              <a:rPr lang="zh-CN" altLang="en-US" dirty="0"/>
              <a:t>也会对部分课程难点进行解释</a:t>
            </a:r>
            <a:endParaRPr lang="en-US" altLang="zh-CN" dirty="0"/>
          </a:p>
          <a:p>
            <a:pPr lvl="1"/>
            <a:endParaRPr lang="en-US" altLang="zh-CN" dirty="0"/>
          </a:p>
          <a:p>
            <a:pPr lvl="1"/>
            <a:r>
              <a:rPr lang="zh-CN" altLang="en-US" dirty="0"/>
              <a:t>希望更多同学参与习题课互动</a:t>
            </a:r>
            <a:endParaRPr lang="en-US" altLang="zh-CN" dirty="0"/>
          </a:p>
          <a:p>
            <a:pPr lvl="1"/>
            <a:r>
              <a:rPr lang="zh-CN" altLang="en-US" dirty="0"/>
              <a:t>鼓励现场提问：</a:t>
            </a:r>
            <a:endParaRPr lang="en-US" altLang="zh-CN" dirty="0"/>
          </a:p>
          <a:p>
            <a:pPr lvl="2"/>
            <a:r>
              <a:rPr lang="zh-CN" altLang="en-US" dirty="0"/>
              <a:t>问题可以不局限于作业内容</a:t>
            </a:r>
            <a:endParaRPr lang="en-US" altLang="zh-CN" dirty="0"/>
          </a:p>
          <a:p>
            <a:pPr lvl="2"/>
            <a:r>
              <a:rPr lang="zh-CN" altLang="en-US" dirty="0"/>
              <a:t>可以是课程上的其他问题</a:t>
            </a:r>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课程反馈</a:t>
            </a:r>
            <a:endParaRPr kumimoji="1" lang="zh-CN" altLang="en-US" dirty="0"/>
          </a:p>
        </p:txBody>
      </p:sp>
      <p:sp>
        <p:nvSpPr>
          <p:cNvPr id="3" name="内容占位符 2"/>
          <p:cNvSpPr>
            <a:spLocks noGrp="1"/>
          </p:cNvSpPr>
          <p:nvPr>
            <p:ph idx="1"/>
          </p:nvPr>
        </p:nvSpPr>
        <p:spPr>
          <a:xfrm>
            <a:off x="628650" y="1628800"/>
            <a:ext cx="8191822" cy="4749029"/>
          </a:xfrm>
        </p:spPr>
        <p:txBody>
          <a:bodyPr/>
          <a:lstStyle/>
          <a:p>
            <a:r>
              <a:rPr kumimoji="1" lang="zh-CN" altLang="en-US" sz="3600" dirty="0"/>
              <a:t>课程设计</a:t>
            </a:r>
            <a:endParaRPr kumimoji="1" lang="en-US" altLang="zh-CN" sz="3600" dirty="0"/>
          </a:p>
          <a:p>
            <a:endParaRPr kumimoji="1" lang="en-US" altLang="zh-CN" sz="3600" dirty="0"/>
          </a:p>
          <a:p>
            <a:r>
              <a:rPr kumimoji="1" lang="zh-CN" altLang="en-US" sz="3600" dirty="0"/>
              <a:t>反馈与改进</a:t>
            </a:r>
            <a:endParaRPr kumimoji="1" lang="en-US" altLang="zh-CN" sz="3600" dirty="0"/>
          </a:p>
          <a:p>
            <a:pPr lvl="1"/>
            <a:r>
              <a:rPr kumimoji="1" lang="zh-CN" altLang="en-US" sz="3200" dirty="0"/>
              <a:t>授课内容</a:t>
            </a:r>
            <a:endParaRPr kumimoji="1" lang="en-US" altLang="zh-CN" sz="3200" dirty="0"/>
          </a:p>
          <a:p>
            <a:pPr lvl="1"/>
            <a:r>
              <a:rPr kumimoji="1" lang="zh-CN" altLang="en-US" sz="3200" dirty="0"/>
              <a:t>作业内容</a:t>
            </a:r>
            <a:endParaRPr kumimoji="1" lang="en-US" altLang="zh-CN" sz="3200" dirty="0"/>
          </a:p>
          <a:p>
            <a:pPr lvl="1"/>
            <a:r>
              <a:rPr kumimoji="1" lang="zh-CN" altLang="en-US" sz="3200" dirty="0"/>
              <a:t>交流和答疑</a:t>
            </a:r>
            <a:endParaRPr kumimoji="1" lang="en-US" altLang="zh-CN" sz="3200" dirty="0"/>
          </a:p>
          <a:p>
            <a:endParaRPr kumimoji="1" lang="en-US" altLang="zh-CN" sz="2400" dirty="0"/>
          </a:p>
          <a:p>
            <a:r>
              <a:rPr kumimoji="1" lang="zh-CN" altLang="en-US" sz="3600" dirty="0"/>
              <a:t>对大家的希望</a:t>
            </a:r>
            <a:endParaRPr kumimoji="1" lang="zh-CN" altLang="en-US" sz="3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调查反馈：</a:t>
            </a:r>
            <a:r>
              <a:rPr lang="zh-CN" altLang="en-US" dirty="0"/>
              <a:t>习题课和答疑</a:t>
            </a:r>
            <a:endParaRPr lang="zh-CN" altLang="en-US" dirty="0"/>
          </a:p>
        </p:txBody>
      </p:sp>
      <p:sp>
        <p:nvSpPr>
          <p:cNvPr id="3" name="内容占位符 2"/>
          <p:cNvSpPr>
            <a:spLocks noGrp="1"/>
          </p:cNvSpPr>
          <p:nvPr>
            <p:ph idx="1"/>
          </p:nvPr>
        </p:nvSpPr>
        <p:spPr>
          <a:xfrm>
            <a:off x="395536" y="1559995"/>
            <a:ext cx="8047806" cy="5035691"/>
          </a:xfrm>
        </p:spPr>
        <p:txBody>
          <a:bodyPr/>
          <a:lstStyle/>
          <a:p>
            <a:r>
              <a:rPr lang="zh-CN" altLang="en-US" dirty="0"/>
              <a:t>关键问题：答疑</a:t>
            </a:r>
            <a:endParaRPr lang="en-US" altLang="zh-CN" dirty="0"/>
          </a:p>
          <a:p>
            <a:pPr lvl="1"/>
            <a:r>
              <a:rPr lang="zh-CN" altLang="en-US" dirty="0"/>
              <a:t>不一定是集体答疑，答疑时间内你可以单独询问小教员和助教</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为什么不能提供</a:t>
            </a:r>
            <a:r>
              <a:rPr lang="en-US" altLang="zh-CN" dirty="0"/>
              <a:t>24</a:t>
            </a:r>
            <a:r>
              <a:rPr lang="zh-CN" altLang="en-US" dirty="0"/>
              <a:t>小时全天答疑</a:t>
            </a:r>
            <a:endParaRPr lang="en-US" altLang="zh-CN" dirty="0"/>
          </a:p>
          <a:p>
            <a:pPr lvl="2"/>
            <a:r>
              <a:rPr lang="zh-CN" altLang="en-US" dirty="0"/>
              <a:t>人手不够。</a:t>
            </a:r>
            <a:r>
              <a:rPr lang="en-US" altLang="zh-CN" dirty="0"/>
              <a:t>8</a:t>
            </a:r>
            <a:r>
              <a:rPr lang="zh-CN" altLang="en-US" dirty="0"/>
              <a:t>助教 </a:t>
            </a:r>
            <a:r>
              <a:rPr lang="en-US" altLang="zh-CN" dirty="0"/>
              <a:t>+ 5</a:t>
            </a:r>
            <a:r>
              <a:rPr lang="zh-CN" altLang="en-US" dirty="0"/>
              <a:t>小教员 </a:t>
            </a:r>
            <a:r>
              <a:rPr lang="en-US" altLang="zh-CN" dirty="0"/>
              <a:t>vs 400</a:t>
            </a:r>
            <a:r>
              <a:rPr lang="zh-CN" altLang="en-US" dirty="0"/>
              <a:t>学生</a:t>
            </a:r>
            <a:endParaRPr lang="en-US" altLang="zh-CN" dirty="0"/>
          </a:p>
          <a:p>
            <a:pPr lvl="1"/>
            <a:r>
              <a:rPr lang="zh-CN" altLang="en-US" dirty="0"/>
              <a:t>非答疑时段推荐大家在群内提问、互相回答</a:t>
            </a:r>
            <a:endParaRPr lang="en-US" altLang="zh-CN" dirty="0"/>
          </a:p>
          <a:p>
            <a:pPr lvl="1"/>
            <a:r>
              <a:rPr lang="zh-CN" altLang="en-US" dirty="0"/>
              <a:t>若有需要，也可以直接找助教和小教员</a:t>
            </a:r>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8" name="文本框 7"/>
          <p:cNvSpPr txBox="1"/>
          <p:nvPr/>
        </p:nvSpPr>
        <p:spPr>
          <a:xfrm>
            <a:off x="3165204" y="2924944"/>
            <a:ext cx="2813591" cy="1405000"/>
          </a:xfrm>
          <a:prstGeom prst="rect">
            <a:avLst/>
          </a:prstGeom>
          <a:noFill/>
        </p:spPr>
        <p:txBody>
          <a:bodyPr wrap="none" rtlCol="0">
            <a:spAutoFit/>
          </a:bodyPr>
          <a:lstStyle/>
          <a:p>
            <a:pPr>
              <a:lnSpc>
                <a:spcPct val="110000"/>
              </a:lnSpc>
            </a:pPr>
            <a:r>
              <a:rPr lang="zh-CN" altLang="en-US" sz="2000" dirty="0">
                <a:latin typeface="华文楷体" panose="02010600040101010101" pitchFamily="2" charset="-122"/>
                <a:ea typeface="华文楷体" panose="02010600040101010101" pitchFamily="2" charset="-122"/>
              </a:rPr>
              <a:t>周二晚：助教 </a:t>
            </a:r>
            <a:endParaRPr lang="en-US" altLang="zh-CN" sz="2000" dirty="0">
              <a:latin typeface="华文楷体" panose="02010600040101010101" pitchFamily="2" charset="-122"/>
              <a:ea typeface="华文楷体" panose="02010600040101010101" pitchFamily="2" charset="-122"/>
            </a:endParaRPr>
          </a:p>
          <a:p>
            <a:pPr>
              <a:lnSpc>
                <a:spcPct val="110000"/>
              </a:lnSpc>
            </a:pPr>
            <a:r>
              <a:rPr lang="zh-CN" altLang="en-US" sz="2000" dirty="0">
                <a:latin typeface="华文楷体" panose="02010600040101010101" pitchFamily="2" charset="-122"/>
                <a:ea typeface="华文楷体" panose="02010600040101010101" pitchFamily="2" charset="-122"/>
              </a:rPr>
              <a:t>周四晚：小教员 刘子君</a:t>
            </a:r>
            <a:endParaRPr lang="zh-CN" altLang="en-US" sz="2000" dirty="0">
              <a:latin typeface="华文楷体" panose="02010600040101010101" pitchFamily="2" charset="-122"/>
              <a:ea typeface="华文楷体" panose="02010600040101010101" pitchFamily="2" charset="-122"/>
            </a:endParaRPr>
          </a:p>
          <a:p>
            <a:pPr>
              <a:lnSpc>
                <a:spcPct val="110000"/>
              </a:lnSpc>
            </a:pPr>
            <a:r>
              <a:rPr lang="zh-CN" altLang="en-US" sz="2000" dirty="0">
                <a:latin typeface="华文楷体" panose="02010600040101010101" pitchFamily="2" charset="-122"/>
                <a:ea typeface="华文楷体" panose="02010600040101010101" pitchFamily="2" charset="-122"/>
              </a:rPr>
              <a:t>周五晚：助教</a:t>
            </a:r>
            <a:endParaRPr lang="en-US" altLang="zh-CN" sz="2000" dirty="0">
              <a:latin typeface="华文楷体" panose="02010600040101010101" pitchFamily="2" charset="-122"/>
              <a:ea typeface="华文楷体" panose="02010600040101010101" pitchFamily="2" charset="-122"/>
            </a:endParaRPr>
          </a:p>
          <a:p>
            <a:pPr>
              <a:lnSpc>
                <a:spcPct val="110000"/>
              </a:lnSpc>
            </a:pPr>
            <a:r>
              <a:rPr lang="zh-CN" altLang="en-US" sz="2000" dirty="0">
                <a:latin typeface="华文楷体" panose="02010600040101010101" pitchFamily="2" charset="-122"/>
                <a:ea typeface="华文楷体" panose="02010600040101010101" pitchFamily="2" charset="-122"/>
              </a:rPr>
              <a:t>周六晚：小教员 范如文</a:t>
            </a:r>
            <a:endParaRPr lang="zh-CN" altLang="en-US" sz="2000" dirty="0">
              <a:latin typeface="华文楷体" panose="02010600040101010101" pitchFamily="2" charset="-122"/>
              <a:ea typeface="华文楷体" panose="0201060004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调查反馈：</a:t>
            </a:r>
            <a:r>
              <a:rPr lang="zh-CN" altLang="en-US" dirty="0"/>
              <a:t>习题课和答疑</a:t>
            </a:r>
            <a:endParaRPr lang="zh-CN" altLang="en-US" dirty="0"/>
          </a:p>
        </p:txBody>
      </p:sp>
      <p:sp>
        <p:nvSpPr>
          <p:cNvPr id="3" name="内容占位符 2"/>
          <p:cNvSpPr>
            <a:spLocks noGrp="1"/>
          </p:cNvSpPr>
          <p:nvPr>
            <p:ph idx="1"/>
          </p:nvPr>
        </p:nvSpPr>
        <p:spPr/>
        <p:txBody>
          <a:bodyPr/>
          <a:lstStyle/>
          <a:p>
            <a:r>
              <a:rPr lang="zh-CN" altLang="en-US" dirty="0"/>
              <a:t>感谢小教员为课程做出的贡献</a:t>
            </a:r>
            <a:endParaRPr lang="en-US" altLang="zh-CN" dirty="0"/>
          </a:p>
          <a:p>
            <a:endParaRPr lang="en-US" altLang="zh-CN" dirty="0"/>
          </a:p>
          <a:p>
            <a:endParaRPr lang="en-US" altLang="zh-CN" dirty="0"/>
          </a:p>
          <a:p>
            <a:endParaRPr lang="en-US" altLang="zh-CN" dirty="0"/>
          </a:p>
          <a:p>
            <a:pPr lvl="1"/>
            <a:r>
              <a:rPr lang="zh-CN" altLang="en-US" dirty="0"/>
              <a:t>小教员整理的一些常见问题解析：</a:t>
            </a:r>
            <a:endParaRPr lang="en-US" altLang="zh-CN" dirty="0"/>
          </a:p>
          <a:p>
            <a:pPr lvl="2"/>
            <a:r>
              <a:rPr lang="en-US" altLang="zh-CN" dirty="0">
                <a:hlinkClick r:id="rId1"/>
              </a:rPr>
              <a:t>https://github.com/thunlp/THUOOP/issues</a:t>
            </a:r>
            <a:endParaRPr lang="en-US" altLang="zh-CN" dirty="0"/>
          </a:p>
          <a:p>
            <a:pPr lvl="2"/>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文本框 4"/>
          <p:cNvSpPr txBox="1"/>
          <p:nvPr/>
        </p:nvSpPr>
        <p:spPr>
          <a:xfrm>
            <a:off x="3222912" y="2492896"/>
            <a:ext cx="2698175" cy="523220"/>
          </a:xfrm>
          <a:prstGeom prst="rect">
            <a:avLst/>
          </a:prstGeom>
          <a:noFill/>
        </p:spPr>
        <p:txBody>
          <a:bodyPr wrap="none" rtlCol="0">
            <a:spAutoFit/>
          </a:bodyPr>
          <a:lstStyle/>
          <a:p>
            <a:r>
              <a:rPr lang="zh-CN" altLang="en-US" sz="2800" dirty="0"/>
              <a:t>刘子君、范如文</a:t>
            </a:r>
            <a:endParaRPr lang="zh-CN" altLang="en-US" sz="28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对大家的希望</a:t>
            </a:r>
            <a:endParaRPr lang="zh-CN" altLang="en-US" dirty="0"/>
          </a:p>
        </p:txBody>
      </p:sp>
      <p:sp>
        <p:nvSpPr>
          <p:cNvPr id="3" name="内容占位符 2"/>
          <p:cNvSpPr>
            <a:spLocks noGrp="1"/>
          </p:cNvSpPr>
          <p:nvPr>
            <p:ph idx="1"/>
          </p:nvPr>
        </p:nvSpPr>
        <p:spPr/>
        <p:txBody>
          <a:bodyPr/>
          <a:lstStyle/>
          <a:p>
            <a:r>
              <a:rPr lang="zh-CN" altLang="en-US" dirty="0"/>
              <a:t>脚踏实地，提升自我</a:t>
            </a:r>
            <a:endParaRPr lang="en-US" altLang="zh-CN" dirty="0"/>
          </a:p>
          <a:p>
            <a:r>
              <a:rPr lang="zh-CN" altLang="en-US" dirty="0"/>
              <a:t>主动学习，认真自学，积极提问</a:t>
            </a:r>
            <a:endParaRPr lang="en-US" altLang="zh-CN" dirty="0"/>
          </a:p>
          <a:p>
            <a:r>
              <a:rPr lang="zh-CN" altLang="en-US" dirty="0"/>
              <a:t>充分利用已有资源</a:t>
            </a:r>
            <a:endParaRPr lang="en-US" altLang="zh-CN" dirty="0"/>
          </a:p>
          <a:p>
            <a:endParaRPr lang="en-US" altLang="zh-CN" dirty="0"/>
          </a:p>
          <a:p>
            <a:endParaRPr lang="en-US" altLang="zh-CN" dirty="0"/>
          </a:p>
          <a:p>
            <a:r>
              <a:rPr lang="zh-CN" altLang="en-US" dirty="0"/>
              <a:t>希望大家都能在</a:t>
            </a:r>
            <a:r>
              <a:rPr lang="en-US" altLang="zh-CN" dirty="0"/>
              <a:t>OOP</a:t>
            </a:r>
            <a:r>
              <a:rPr lang="zh-CN" altLang="en-US" dirty="0"/>
              <a:t>课程中有所收获</a:t>
            </a:r>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上期要点回顾</a:t>
            </a:r>
            <a:endParaRPr kumimoji="1" lang="zh-CN" altLang="en-US" dirty="0"/>
          </a:p>
        </p:txBody>
      </p:sp>
      <p:sp>
        <p:nvSpPr>
          <p:cNvPr id="3" name="内容占位符 2"/>
          <p:cNvSpPr>
            <a:spLocks noGrp="1"/>
          </p:cNvSpPr>
          <p:nvPr>
            <p:ph idx="1"/>
          </p:nvPr>
        </p:nvSpPr>
        <p:spPr/>
        <p:txBody>
          <a:bodyPr/>
          <a:lstStyle/>
          <a:p>
            <a:r>
              <a:rPr lang="zh-CN" altLang="en-US" dirty="0"/>
              <a:t> 向上类型转换</a:t>
            </a:r>
            <a:endParaRPr lang="zh-CN" altLang="en-US" dirty="0"/>
          </a:p>
          <a:p>
            <a:r>
              <a:rPr lang="zh-CN" altLang="en-US" dirty="0"/>
              <a:t> 对象切片</a:t>
            </a:r>
            <a:endParaRPr lang="en-US" altLang="zh-CN" dirty="0"/>
          </a:p>
          <a:p>
            <a:r>
              <a:rPr lang="zh-CN" altLang="en-US" dirty="0"/>
              <a:t> 函数调用捆绑</a:t>
            </a:r>
            <a:endParaRPr lang="zh-CN" altLang="en-US" dirty="0"/>
          </a:p>
          <a:p>
            <a:r>
              <a:rPr lang="zh-CN" altLang="en-US" dirty="0"/>
              <a:t> 虚函数和虚函数表</a:t>
            </a:r>
            <a:endParaRPr lang="zh-CN" altLang="en-US" dirty="0"/>
          </a:p>
          <a:p>
            <a:r>
              <a:rPr lang="zh-CN" altLang="en-US" dirty="0"/>
              <a:t> 虚函数和构造函数、析构函数</a:t>
            </a:r>
            <a:endParaRPr lang="zh-CN" altLang="en-US" dirty="0"/>
          </a:p>
          <a:p>
            <a:r>
              <a:rPr lang="zh-CN" altLang="en-US" dirty="0"/>
              <a:t> 重写覆盖，</a:t>
            </a:r>
            <a:r>
              <a:rPr lang="en-US" altLang="zh-CN" dirty="0"/>
              <a:t>override</a:t>
            </a:r>
            <a:r>
              <a:rPr lang="zh-CN" altLang="en-US" dirty="0"/>
              <a:t>和</a:t>
            </a:r>
            <a:r>
              <a:rPr lang="en-US" altLang="zh-CN" dirty="0"/>
              <a:t>final</a:t>
            </a:r>
            <a:endParaRPr lang="zh-CN" altLang="en-US"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本讲内容提要</a:t>
            </a:r>
            <a:endParaRPr lang="en-US" dirty="0"/>
          </a:p>
        </p:txBody>
      </p:sp>
      <p:sp>
        <p:nvSpPr>
          <p:cNvPr id="4" name="内容占位符 3"/>
          <p:cNvSpPr>
            <a:spLocks noGrp="1"/>
          </p:cNvSpPr>
          <p:nvPr>
            <p:ph idx="1"/>
          </p:nvPr>
        </p:nvSpPr>
        <p:spPr/>
        <p:txBody>
          <a:bodyPr/>
          <a:lstStyle/>
          <a:p>
            <a:r>
              <a:rPr lang="zh-CN" altLang="en-US" dirty="0"/>
              <a:t> 纯虚函数与抽象类</a:t>
            </a:r>
            <a:endParaRPr lang="zh-CN" altLang="en-US" dirty="0"/>
          </a:p>
          <a:p>
            <a:r>
              <a:rPr lang="zh-CN" altLang="en-US" dirty="0"/>
              <a:t> 向下类型转换</a:t>
            </a:r>
            <a:endParaRPr lang="zh-CN" altLang="en-US" dirty="0"/>
          </a:p>
          <a:p>
            <a:r>
              <a:rPr lang="zh-CN" altLang="en-US" dirty="0"/>
              <a:t> 多重继承</a:t>
            </a:r>
            <a:r>
              <a:rPr lang="zh-CN" altLang="en-US"/>
              <a:t>中的虚函数</a:t>
            </a:r>
            <a:endParaRPr lang="en-US" altLang="zh-CN" dirty="0"/>
          </a:p>
          <a:p>
            <a:r>
              <a:rPr lang="zh-CN" altLang="en-US" dirty="0"/>
              <a:t> 多态</a:t>
            </a:r>
            <a:endParaRPr lang="en-US" altLang="zh-CN" dirty="0"/>
          </a:p>
          <a:p>
            <a:r>
              <a:rPr lang="zh-CN" altLang="en-US" dirty="0"/>
              <a:t> 函数模板与类模板</a:t>
            </a:r>
            <a:endParaRPr lang="zh-CN" altLang="en-US"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纯虚函数</a:t>
            </a:r>
            <a:endParaRPr kumimoji="1" lang="zh-CN" altLang="en-US" dirty="0"/>
          </a:p>
        </p:txBody>
      </p:sp>
      <p:sp>
        <p:nvSpPr>
          <p:cNvPr id="3" name="内容占位符 2"/>
          <p:cNvSpPr>
            <a:spLocks noGrp="1"/>
          </p:cNvSpPr>
          <p:nvPr>
            <p:ph idx="1"/>
          </p:nvPr>
        </p:nvSpPr>
        <p:spPr>
          <a:xfrm>
            <a:off x="755576" y="1196752"/>
            <a:ext cx="8047806" cy="5112568"/>
          </a:xfrm>
        </p:spPr>
        <p:txBody>
          <a:bodyPr/>
          <a:lstStyle/>
          <a:p>
            <a:r>
              <a:rPr kumimoji="1" lang="zh-CN" altLang="en-US" dirty="0"/>
              <a:t>虚函数还可以进一步声明为纯虚函数（如下所示），包含纯虚函数的类，通常被称为“</a:t>
            </a:r>
            <a:r>
              <a:rPr kumimoji="1" lang="zh-CN" altLang="en-US" dirty="0">
                <a:solidFill>
                  <a:srgbClr val="FF0000"/>
                </a:solidFill>
              </a:rPr>
              <a:t>抽象类</a:t>
            </a:r>
            <a:r>
              <a:rPr kumimoji="1" lang="zh-CN" altLang="en-US" dirty="0"/>
              <a:t>”。</a:t>
            </a:r>
            <a:endParaRPr kumimoji="1" lang="zh-CN" altLang="en-US" dirty="0"/>
          </a:p>
          <a:p>
            <a:pPr marL="457200" lvl="1" indent="0">
              <a:buNone/>
            </a:pPr>
            <a:r>
              <a:rPr kumimoji="1" lang="en-US" altLang="zh-CN" dirty="0">
                <a:solidFill>
                  <a:srgbClr val="FF0000"/>
                </a:solidFill>
              </a:rPr>
              <a:t>virtual</a:t>
            </a:r>
            <a:r>
              <a:rPr kumimoji="1" lang="zh-CN" altLang="en-US" dirty="0">
                <a:solidFill>
                  <a:srgbClr val="FF0000"/>
                </a:solidFill>
              </a:rPr>
              <a:t> </a:t>
            </a:r>
            <a:r>
              <a:rPr kumimoji="1" lang="zh-CN" altLang="en-US" dirty="0"/>
              <a:t>返回类型 函数名</a:t>
            </a:r>
            <a:r>
              <a:rPr kumimoji="1" lang="en-US" altLang="zh-CN" dirty="0"/>
              <a:t>(</a:t>
            </a:r>
            <a:r>
              <a:rPr kumimoji="1" lang="zh-CN" altLang="en-US" dirty="0"/>
              <a:t>形式参数</a:t>
            </a:r>
            <a:r>
              <a:rPr kumimoji="1" lang="en-US" altLang="zh-CN" dirty="0"/>
              <a:t>)</a:t>
            </a:r>
            <a:r>
              <a:rPr kumimoji="1" lang="zh-CN" altLang="en-US" b="1" dirty="0"/>
              <a:t> </a:t>
            </a:r>
            <a:r>
              <a:rPr kumimoji="1" lang="en-US" altLang="zh-CN" b="1" dirty="0">
                <a:solidFill>
                  <a:srgbClr val="FF0000"/>
                </a:solidFill>
              </a:rPr>
              <a:t>=</a:t>
            </a:r>
            <a:r>
              <a:rPr kumimoji="1" lang="zh-CN" altLang="en-US" b="1" dirty="0">
                <a:solidFill>
                  <a:srgbClr val="FF0000"/>
                </a:solidFill>
              </a:rPr>
              <a:t> </a:t>
            </a:r>
            <a:r>
              <a:rPr kumimoji="1" lang="en-US" altLang="zh-CN" b="1" dirty="0">
                <a:solidFill>
                  <a:srgbClr val="FF0000"/>
                </a:solidFill>
              </a:rPr>
              <a:t>0</a:t>
            </a:r>
            <a:r>
              <a:rPr kumimoji="1" lang="en-US" altLang="zh-CN" dirty="0">
                <a:solidFill>
                  <a:srgbClr val="FF0000"/>
                </a:solidFill>
              </a:rPr>
              <a:t>;</a:t>
            </a:r>
            <a:r>
              <a:rPr kumimoji="1" lang="zh-CN" altLang="en-US" dirty="0">
                <a:solidFill>
                  <a:srgbClr val="FF0000"/>
                </a:solidFill>
              </a:rPr>
              <a:t> </a:t>
            </a:r>
            <a:endParaRPr kumimoji="1" lang="zh-CN" altLang="en-US" dirty="0">
              <a:solidFill>
                <a:srgbClr val="FF0000"/>
              </a:solidFill>
            </a:endParaRPr>
          </a:p>
          <a:p>
            <a:r>
              <a:rPr kumimoji="1" lang="zh-CN" altLang="en-US" dirty="0"/>
              <a:t>抽象类不允许定义对象，定义基类为抽象类的主要用途是为派生类规定</a:t>
            </a:r>
            <a:r>
              <a:rPr kumimoji="1" lang="zh-CN" altLang="en-US" dirty="0">
                <a:solidFill>
                  <a:srgbClr val="FF0000"/>
                </a:solidFill>
              </a:rPr>
              <a:t>共性“接口”</a:t>
            </a:r>
            <a:endParaRPr kumimoji="1" lang="zh-CN" altLang="en-US" dirty="0">
              <a:solidFill>
                <a:srgbClr val="FF0000"/>
              </a:solidFill>
            </a:endParaRPr>
          </a:p>
          <a:p>
            <a:pPr marL="457200" lvl="1" indent="0">
              <a:buNone/>
            </a:pPr>
            <a:r>
              <a:rPr kumimoji="1" lang="en-US" altLang="zh-CN" dirty="0"/>
              <a:t>class A {</a:t>
            </a:r>
            <a:endParaRPr kumimoji="1" lang="en-US" altLang="zh-CN" dirty="0"/>
          </a:p>
          <a:p>
            <a:pPr marL="457200" lvl="1" indent="0">
              <a:buNone/>
            </a:pPr>
            <a:r>
              <a:rPr kumimoji="1" lang="en-US" altLang="zh-CN" dirty="0"/>
              <a:t>public:</a:t>
            </a:r>
            <a:endParaRPr kumimoji="1" lang="en-US" altLang="zh-CN" dirty="0"/>
          </a:p>
          <a:p>
            <a:pPr marL="457200" lvl="1" indent="0">
              <a:buNone/>
            </a:pPr>
            <a:r>
              <a:rPr kumimoji="1" lang="en-US" altLang="zh-CN" dirty="0"/>
              <a:t>	</a:t>
            </a:r>
            <a:r>
              <a:rPr kumimoji="1" lang="en-US" altLang="zh-CN" dirty="0">
                <a:solidFill>
                  <a:srgbClr val="FF0000"/>
                </a:solidFill>
              </a:rPr>
              <a:t>virtual</a:t>
            </a:r>
            <a:r>
              <a:rPr kumimoji="1" lang="en-US" altLang="zh-CN" dirty="0"/>
              <a:t> void f() </a:t>
            </a:r>
            <a:r>
              <a:rPr kumimoji="1" lang="en-US" altLang="zh-CN" dirty="0">
                <a:solidFill>
                  <a:srgbClr val="FF0000"/>
                </a:solidFill>
              </a:rPr>
              <a:t>= 0</a:t>
            </a:r>
            <a:r>
              <a:rPr kumimoji="1" lang="en-US" altLang="zh-CN" dirty="0"/>
              <a:t>; </a:t>
            </a:r>
            <a:r>
              <a:rPr kumimoji="1" lang="en-US" altLang="zh-CN" dirty="0">
                <a:solidFill>
                  <a:srgbClr val="008000"/>
                </a:solidFill>
              </a:rPr>
              <a:t>/// </a:t>
            </a:r>
            <a:r>
              <a:rPr kumimoji="1" lang="zh-CN" altLang="en-US" dirty="0">
                <a:solidFill>
                  <a:srgbClr val="008000"/>
                </a:solidFill>
              </a:rPr>
              <a:t>可在类外定义函数体提供默认实现。派生类通过 </a:t>
            </a:r>
            <a:r>
              <a:rPr kumimoji="1" lang="en-US" altLang="zh-CN" dirty="0">
                <a:solidFill>
                  <a:srgbClr val="008000"/>
                </a:solidFill>
              </a:rPr>
              <a:t>A::f()</a:t>
            </a:r>
            <a:r>
              <a:rPr kumimoji="1" lang="zh-CN" altLang="en-US" dirty="0">
                <a:solidFill>
                  <a:srgbClr val="008000"/>
                </a:solidFill>
              </a:rPr>
              <a:t> 调用</a:t>
            </a:r>
            <a:endParaRPr kumimoji="1" lang="en-US" altLang="zh-CN" dirty="0"/>
          </a:p>
          <a:p>
            <a:pPr marL="457200" lvl="1" indent="0">
              <a:buNone/>
            </a:pPr>
            <a:r>
              <a:rPr kumimoji="1" lang="en-US" altLang="zh-CN" dirty="0"/>
              <a:t>};</a:t>
            </a:r>
            <a:endParaRPr kumimoji="1" lang="en-US" altLang="zh-CN" dirty="0"/>
          </a:p>
          <a:p>
            <a:pPr marL="457200" lvl="1" indent="0">
              <a:buNone/>
            </a:pPr>
            <a:r>
              <a:rPr kumimoji="1" lang="en-US" altLang="zh-CN" b="1" dirty="0">
                <a:solidFill>
                  <a:srgbClr val="FF0000"/>
                </a:solidFill>
              </a:rPr>
              <a:t>A </a:t>
            </a:r>
            <a:r>
              <a:rPr kumimoji="1" lang="en-US" altLang="zh-CN" b="1" dirty="0" err="1">
                <a:solidFill>
                  <a:srgbClr val="FF0000"/>
                </a:solidFill>
              </a:rPr>
              <a:t>obj</a:t>
            </a:r>
            <a:r>
              <a:rPr kumimoji="1" lang="en-US" altLang="zh-CN" b="1" dirty="0">
                <a:solidFill>
                  <a:srgbClr val="FF0000"/>
                </a:solidFill>
              </a:rPr>
              <a:t>;</a:t>
            </a:r>
            <a:r>
              <a:rPr kumimoji="1" lang="en-US" altLang="zh-CN" dirty="0"/>
              <a:t> </a:t>
            </a:r>
            <a:r>
              <a:rPr kumimoji="1" lang="en-US" altLang="zh-CN" dirty="0">
                <a:solidFill>
                  <a:srgbClr val="008000"/>
                </a:solidFill>
              </a:rPr>
              <a:t>/// </a:t>
            </a:r>
            <a:r>
              <a:rPr kumimoji="1" lang="zh-CN" altLang="en-US" dirty="0">
                <a:solidFill>
                  <a:srgbClr val="008000"/>
                </a:solidFill>
              </a:rPr>
              <a:t>不准抽象类定义对象！编译不通过！</a:t>
            </a:r>
            <a:endParaRPr kumimoji="1" lang="zh-CN" altLang="en-US" dirty="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抽象类</a:t>
            </a:r>
            <a:endParaRPr kumimoji="1" lang="zh-CN" altLang="en-US" dirty="0"/>
          </a:p>
        </p:txBody>
      </p:sp>
      <p:sp>
        <p:nvSpPr>
          <p:cNvPr id="3" name="内容占位符 2"/>
          <p:cNvSpPr>
            <a:spLocks noGrp="1"/>
          </p:cNvSpPr>
          <p:nvPr>
            <p:ph idx="1"/>
          </p:nvPr>
        </p:nvSpPr>
        <p:spPr>
          <a:xfrm>
            <a:off x="755576" y="1196752"/>
            <a:ext cx="8047806" cy="5112568"/>
          </a:xfrm>
        </p:spPr>
        <p:txBody>
          <a:bodyPr/>
          <a:lstStyle/>
          <a:p>
            <a:r>
              <a:rPr kumimoji="1" lang="zh-CN" altLang="en-US" dirty="0"/>
              <a:t>定义：含有至少一个纯虚函数。</a:t>
            </a:r>
            <a:endParaRPr kumimoji="1" lang="zh-CN" altLang="en-US" dirty="0"/>
          </a:p>
          <a:p>
            <a:r>
              <a:rPr kumimoji="1" lang="zh-CN" altLang="en-US" dirty="0"/>
              <a:t>特点：</a:t>
            </a:r>
            <a:endParaRPr kumimoji="1" lang="zh-CN" altLang="en-US" dirty="0"/>
          </a:p>
          <a:p>
            <a:pPr lvl="1"/>
            <a:r>
              <a:rPr kumimoji="1" lang="zh-CN" altLang="en-US" dirty="0"/>
              <a:t>不允许定义对象。</a:t>
            </a:r>
            <a:endParaRPr kumimoji="1" lang="zh-CN" altLang="en-US" dirty="0"/>
          </a:p>
          <a:p>
            <a:pPr lvl="1"/>
            <a:r>
              <a:rPr kumimoji="1" lang="zh-CN" altLang="en-US" dirty="0"/>
              <a:t>只能为派生类提供接口。</a:t>
            </a:r>
            <a:endParaRPr kumimoji="1" lang="zh-CN" altLang="en-US" dirty="0"/>
          </a:p>
          <a:p>
            <a:pPr lvl="1"/>
            <a:r>
              <a:rPr kumimoji="1" lang="zh-CN" altLang="en-US" dirty="0"/>
              <a:t>能避免对象切片：保证只有指针和引用能被向上类型转换。</a:t>
            </a:r>
            <a:endParaRPr kumimoji="1" lang="zh-CN" altLang="en-US" dirty="0"/>
          </a:p>
          <a:p>
            <a:r>
              <a:rPr kumimoji="1" lang="zh-CN" altLang="en-US" dirty="0"/>
              <a:t>应用场景：</a:t>
            </a:r>
            <a:endParaRPr kumimoji="1" lang="zh-CN" altLang="en-US" dirty="0"/>
          </a:p>
          <a:p>
            <a:pPr marL="0" indent="0">
              <a:buNone/>
            </a:pPr>
            <a:endParaRPr kumimoji="1" lang="zh-CN" altLang="en-US" dirty="0">
              <a:solidFill>
                <a:srgbClr val="FF0000"/>
              </a:solidFill>
            </a:endParaRPr>
          </a:p>
        </p:txBody>
      </p:sp>
      <p:grpSp>
        <p:nvGrpSpPr>
          <p:cNvPr id="4" name="Group 4"/>
          <p:cNvGrpSpPr/>
          <p:nvPr/>
        </p:nvGrpSpPr>
        <p:grpSpPr bwMode="auto">
          <a:xfrm>
            <a:off x="611560" y="3789040"/>
            <a:ext cx="7863274" cy="2808312"/>
            <a:chOff x="114" y="1062"/>
            <a:chExt cx="5488" cy="1960"/>
          </a:xfrm>
        </p:grpSpPr>
        <p:sp>
          <p:nvSpPr>
            <p:cNvPr id="5" name="Rectangle 5"/>
            <p:cNvSpPr>
              <a:spLocks noChangeArrowheads="1"/>
            </p:cNvSpPr>
            <p:nvPr/>
          </p:nvSpPr>
          <p:spPr bwMode="auto">
            <a:xfrm>
              <a:off x="2264" y="1062"/>
              <a:ext cx="912" cy="336"/>
            </a:xfrm>
            <a:prstGeom prst="rect">
              <a:avLst/>
            </a:prstGeom>
            <a:solidFill>
              <a:schemeClr val="bg1"/>
            </a:solidFill>
            <a:ln w="9525">
              <a:solidFill>
                <a:schemeClr val="tx1"/>
              </a:solidFill>
              <a:miter lim="800000"/>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latin typeface="Times New Roman" panose="02020503050405090304" pitchFamily="18" charset="0"/>
                  <a:ea typeface="宋体" panose="02010600030101010101" pitchFamily="2" charset="-122"/>
                </a:rPr>
                <a:t>Shape</a:t>
              </a:r>
              <a:endParaRPr lang="en-US" altLang="zh-CN" sz="2800">
                <a:effectLst>
                  <a:outerShdw blurRad="38100" dist="38100" dir="2700000" algn="tl">
                    <a:srgbClr val="C0C0C0"/>
                  </a:outerShdw>
                </a:effectLst>
                <a:latin typeface="Times New Roman" panose="02020503050405090304" pitchFamily="18" charset="0"/>
                <a:ea typeface="宋体" panose="02010600030101010101" pitchFamily="2" charset="-122"/>
              </a:endParaRPr>
            </a:p>
          </p:txBody>
        </p:sp>
        <p:sp>
          <p:nvSpPr>
            <p:cNvPr id="6" name="Rectangle 6"/>
            <p:cNvSpPr>
              <a:spLocks noChangeArrowheads="1"/>
            </p:cNvSpPr>
            <p:nvPr/>
          </p:nvSpPr>
          <p:spPr bwMode="auto">
            <a:xfrm>
              <a:off x="903" y="1751"/>
              <a:ext cx="966" cy="336"/>
            </a:xfrm>
            <a:prstGeom prst="rect">
              <a:avLst/>
            </a:prstGeom>
            <a:solidFill>
              <a:schemeClr val="bg1"/>
            </a:solidFill>
            <a:ln w="9525">
              <a:solidFill>
                <a:schemeClr val="tx1"/>
              </a:solidFill>
              <a:miter lim="800000"/>
            </a:ln>
            <a:effectLst>
              <a:outerShdw dist="107763" dir="2700000" algn="ctr" rotWithShape="0">
                <a:schemeClr val="bg2"/>
              </a:outerShdw>
            </a:effectLst>
          </p:spPr>
          <p:txBody>
            <a:bodyPr wrap="none" anchor="ctr"/>
            <a:lstStyle/>
            <a:p>
              <a:pPr algn="ctr" eaLnBrk="1" hangingPunct="1">
                <a:defRPr/>
              </a:pPr>
              <a:r>
                <a:rPr lang="en-US" altLang="zh-CN" sz="2800" dirty="0">
                  <a:effectLst>
                    <a:outerShdw blurRad="38100" dist="38100" dir="2700000" algn="tl">
                      <a:srgbClr val="C0C0C0"/>
                    </a:outerShdw>
                  </a:effectLst>
                  <a:latin typeface="Times New Roman" panose="02020503050405090304" pitchFamily="18" charset="0"/>
                  <a:ea typeface="宋体" panose="02010600030101010101" pitchFamily="2" charset="-122"/>
                </a:rPr>
                <a:t>Shape2D</a:t>
              </a:r>
              <a:endParaRPr lang="en-US" altLang="zh-CN" sz="2800" dirty="0">
                <a:effectLst>
                  <a:outerShdw blurRad="38100" dist="38100" dir="2700000" algn="tl">
                    <a:srgbClr val="C0C0C0"/>
                  </a:outerShdw>
                </a:effectLst>
                <a:latin typeface="Times New Roman" panose="02020503050405090304" pitchFamily="18" charset="0"/>
                <a:ea typeface="宋体" panose="02010600030101010101" pitchFamily="2" charset="-122"/>
              </a:endParaRPr>
            </a:p>
          </p:txBody>
        </p:sp>
        <p:sp>
          <p:nvSpPr>
            <p:cNvPr id="7" name="Rectangle 7"/>
            <p:cNvSpPr>
              <a:spLocks noChangeArrowheads="1"/>
            </p:cNvSpPr>
            <p:nvPr/>
          </p:nvSpPr>
          <p:spPr bwMode="auto">
            <a:xfrm>
              <a:off x="3531" y="1750"/>
              <a:ext cx="964" cy="336"/>
            </a:xfrm>
            <a:prstGeom prst="rect">
              <a:avLst/>
            </a:prstGeom>
            <a:solidFill>
              <a:schemeClr val="bg1"/>
            </a:solidFill>
            <a:ln w="9525">
              <a:solidFill>
                <a:schemeClr val="tx1"/>
              </a:solidFill>
              <a:miter lim="800000"/>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latin typeface="Times New Roman" panose="02020503050405090304" pitchFamily="18" charset="0"/>
                  <a:ea typeface="宋体" panose="02010600030101010101" pitchFamily="2" charset="-122"/>
                </a:rPr>
                <a:t>Shape3D</a:t>
              </a:r>
              <a:endParaRPr lang="en-US" altLang="zh-CN" sz="2800">
                <a:effectLst>
                  <a:outerShdw blurRad="38100" dist="38100" dir="2700000" algn="tl">
                    <a:srgbClr val="C0C0C0"/>
                  </a:outerShdw>
                </a:effectLst>
                <a:latin typeface="Times New Roman" panose="02020503050405090304" pitchFamily="18" charset="0"/>
                <a:ea typeface="宋体" panose="02010600030101010101" pitchFamily="2" charset="-122"/>
              </a:endParaRPr>
            </a:p>
          </p:txBody>
        </p:sp>
        <p:sp>
          <p:nvSpPr>
            <p:cNvPr id="8" name="Rectangle 8"/>
            <p:cNvSpPr>
              <a:spLocks noChangeArrowheads="1"/>
            </p:cNvSpPr>
            <p:nvPr/>
          </p:nvSpPr>
          <p:spPr bwMode="auto">
            <a:xfrm>
              <a:off x="114" y="2686"/>
              <a:ext cx="726" cy="336"/>
            </a:xfrm>
            <a:prstGeom prst="rect">
              <a:avLst/>
            </a:prstGeom>
            <a:solidFill>
              <a:schemeClr val="bg1"/>
            </a:solidFill>
            <a:ln w="9525">
              <a:solidFill>
                <a:schemeClr val="tx1"/>
              </a:solidFill>
              <a:miter lim="800000"/>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latin typeface="Times New Roman" panose="02020503050405090304" pitchFamily="18" charset="0"/>
                  <a:ea typeface="宋体" panose="02010600030101010101" pitchFamily="2" charset="-122"/>
                </a:rPr>
                <a:t>Circle</a:t>
              </a:r>
              <a:endParaRPr lang="en-US" altLang="zh-CN" sz="2800">
                <a:effectLst>
                  <a:outerShdw blurRad="38100" dist="38100" dir="2700000" algn="tl">
                    <a:srgbClr val="C0C0C0"/>
                  </a:outerShdw>
                </a:effectLst>
                <a:latin typeface="Times New Roman" panose="02020503050405090304" pitchFamily="18" charset="0"/>
                <a:ea typeface="宋体" panose="02010600030101010101" pitchFamily="2" charset="-122"/>
              </a:endParaRPr>
            </a:p>
          </p:txBody>
        </p:sp>
        <p:sp>
          <p:nvSpPr>
            <p:cNvPr id="9" name="Line 9"/>
            <p:cNvSpPr>
              <a:spLocks noChangeShapeType="1"/>
            </p:cNvSpPr>
            <p:nvPr/>
          </p:nvSpPr>
          <p:spPr bwMode="auto">
            <a:xfrm>
              <a:off x="2744" y="1435"/>
              <a:ext cx="0" cy="1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0" name="Line 10"/>
            <p:cNvSpPr>
              <a:spLocks noChangeShapeType="1"/>
            </p:cNvSpPr>
            <p:nvPr/>
          </p:nvSpPr>
          <p:spPr bwMode="auto">
            <a:xfrm>
              <a:off x="1384" y="2105"/>
              <a:ext cx="0" cy="2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1" name="Line 11"/>
            <p:cNvSpPr>
              <a:spLocks noChangeShapeType="1"/>
            </p:cNvSpPr>
            <p:nvPr/>
          </p:nvSpPr>
          <p:spPr bwMode="auto">
            <a:xfrm>
              <a:off x="1384" y="1570"/>
              <a:ext cx="2630" cy="0"/>
            </a:xfrm>
            <a:prstGeom prst="line">
              <a:avLst/>
            </a:prstGeom>
            <a:noFill/>
            <a:ln w="254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2" name="Line 12"/>
            <p:cNvSpPr>
              <a:spLocks noChangeShapeType="1"/>
            </p:cNvSpPr>
            <p:nvPr/>
          </p:nvSpPr>
          <p:spPr bwMode="auto">
            <a:xfrm>
              <a:off x="1384" y="1570"/>
              <a:ext cx="0" cy="181"/>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3" name="Line 13"/>
            <p:cNvSpPr>
              <a:spLocks noChangeShapeType="1"/>
            </p:cNvSpPr>
            <p:nvPr/>
          </p:nvSpPr>
          <p:spPr bwMode="auto">
            <a:xfrm>
              <a:off x="4014" y="1570"/>
              <a:ext cx="0" cy="181"/>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4" name="Line 14"/>
            <p:cNvSpPr>
              <a:spLocks noChangeShapeType="1"/>
            </p:cNvSpPr>
            <p:nvPr/>
          </p:nvSpPr>
          <p:spPr bwMode="auto">
            <a:xfrm>
              <a:off x="473" y="2386"/>
              <a:ext cx="1927" cy="0"/>
            </a:xfrm>
            <a:prstGeom prst="line">
              <a:avLst/>
            </a:prstGeom>
            <a:noFill/>
            <a:ln w="254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5" name="Rectangle 15"/>
            <p:cNvSpPr>
              <a:spLocks noChangeArrowheads="1"/>
            </p:cNvSpPr>
            <p:nvPr/>
          </p:nvSpPr>
          <p:spPr bwMode="auto">
            <a:xfrm>
              <a:off x="907" y="2686"/>
              <a:ext cx="907" cy="336"/>
            </a:xfrm>
            <a:prstGeom prst="rect">
              <a:avLst/>
            </a:prstGeom>
            <a:solidFill>
              <a:schemeClr val="bg1"/>
            </a:solidFill>
            <a:ln w="9525">
              <a:solidFill>
                <a:schemeClr val="tx1"/>
              </a:solidFill>
              <a:miter lim="800000"/>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latin typeface="Times New Roman" panose="02020503050405090304" pitchFamily="18" charset="0"/>
                  <a:ea typeface="宋体" panose="02010600030101010101" pitchFamily="2" charset="-122"/>
                </a:rPr>
                <a:t>Triangle</a:t>
              </a:r>
              <a:endParaRPr lang="en-US" altLang="zh-CN" sz="2800">
                <a:effectLst>
                  <a:outerShdw blurRad="38100" dist="38100" dir="2700000" algn="tl">
                    <a:srgbClr val="C0C0C0"/>
                  </a:outerShdw>
                </a:effectLst>
                <a:latin typeface="Times New Roman" panose="02020503050405090304" pitchFamily="18" charset="0"/>
                <a:ea typeface="宋体" panose="02010600030101010101" pitchFamily="2" charset="-122"/>
              </a:endParaRPr>
            </a:p>
          </p:txBody>
        </p:sp>
        <p:sp>
          <p:nvSpPr>
            <p:cNvPr id="16" name="Rectangle 16"/>
            <p:cNvSpPr>
              <a:spLocks noChangeArrowheads="1"/>
            </p:cNvSpPr>
            <p:nvPr/>
          </p:nvSpPr>
          <p:spPr bwMode="auto">
            <a:xfrm>
              <a:off x="1881" y="2686"/>
              <a:ext cx="962" cy="336"/>
            </a:xfrm>
            <a:prstGeom prst="rect">
              <a:avLst/>
            </a:prstGeom>
            <a:solidFill>
              <a:schemeClr val="bg1"/>
            </a:solidFill>
            <a:ln w="9525">
              <a:solidFill>
                <a:schemeClr val="tx1"/>
              </a:solidFill>
              <a:miter lim="800000"/>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latin typeface="Times New Roman" panose="02020503050405090304" pitchFamily="18" charset="0"/>
                  <a:ea typeface="宋体" panose="02010600030101010101" pitchFamily="2" charset="-122"/>
                </a:rPr>
                <a:t>Rectangle</a:t>
              </a:r>
              <a:endParaRPr lang="en-US" altLang="zh-CN" sz="2800">
                <a:effectLst>
                  <a:outerShdw blurRad="38100" dist="38100" dir="2700000" algn="tl">
                    <a:srgbClr val="C0C0C0"/>
                  </a:outerShdw>
                </a:effectLst>
                <a:latin typeface="Times New Roman" panose="02020503050405090304" pitchFamily="18" charset="0"/>
                <a:ea typeface="宋体" panose="02010600030101010101" pitchFamily="2" charset="-122"/>
              </a:endParaRPr>
            </a:p>
          </p:txBody>
        </p:sp>
        <p:sp>
          <p:nvSpPr>
            <p:cNvPr id="17" name="Line 17"/>
            <p:cNvSpPr>
              <a:spLocks noChangeShapeType="1"/>
            </p:cNvSpPr>
            <p:nvPr/>
          </p:nvSpPr>
          <p:spPr bwMode="auto">
            <a:xfrm>
              <a:off x="477" y="2396"/>
              <a:ext cx="0" cy="2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8" name="Line 18"/>
            <p:cNvSpPr>
              <a:spLocks noChangeShapeType="1"/>
            </p:cNvSpPr>
            <p:nvPr/>
          </p:nvSpPr>
          <p:spPr bwMode="auto">
            <a:xfrm>
              <a:off x="1384" y="2387"/>
              <a:ext cx="0" cy="2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9" name="Line 19"/>
            <p:cNvSpPr>
              <a:spLocks noChangeShapeType="1"/>
            </p:cNvSpPr>
            <p:nvPr/>
          </p:nvSpPr>
          <p:spPr bwMode="auto">
            <a:xfrm>
              <a:off x="2400" y="2396"/>
              <a:ext cx="0" cy="2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0" name="Rectangle 20"/>
            <p:cNvSpPr>
              <a:spLocks noChangeArrowheads="1"/>
            </p:cNvSpPr>
            <p:nvPr/>
          </p:nvSpPr>
          <p:spPr bwMode="auto">
            <a:xfrm>
              <a:off x="2910" y="2686"/>
              <a:ext cx="726" cy="336"/>
            </a:xfrm>
            <a:prstGeom prst="rect">
              <a:avLst/>
            </a:prstGeom>
            <a:solidFill>
              <a:schemeClr val="bg1"/>
            </a:solidFill>
            <a:ln w="9525">
              <a:solidFill>
                <a:schemeClr val="tx1"/>
              </a:solidFill>
              <a:miter lim="800000"/>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latin typeface="Times New Roman" panose="02020503050405090304" pitchFamily="18" charset="0"/>
                  <a:ea typeface="宋体" panose="02010600030101010101" pitchFamily="2" charset="-122"/>
                </a:rPr>
                <a:t>Sphere</a:t>
              </a:r>
              <a:endParaRPr lang="en-US" altLang="zh-CN" sz="2800">
                <a:effectLst>
                  <a:outerShdw blurRad="38100" dist="38100" dir="2700000" algn="tl">
                    <a:srgbClr val="C0C0C0"/>
                  </a:outerShdw>
                </a:effectLst>
                <a:latin typeface="Times New Roman" panose="02020503050405090304" pitchFamily="18" charset="0"/>
                <a:ea typeface="宋体" panose="02010600030101010101" pitchFamily="2" charset="-122"/>
              </a:endParaRPr>
            </a:p>
          </p:txBody>
        </p:sp>
        <p:sp>
          <p:nvSpPr>
            <p:cNvPr id="21" name="Line 21"/>
            <p:cNvSpPr>
              <a:spLocks noChangeShapeType="1"/>
            </p:cNvSpPr>
            <p:nvPr/>
          </p:nvSpPr>
          <p:spPr bwMode="auto">
            <a:xfrm>
              <a:off x="4015" y="2105"/>
              <a:ext cx="0" cy="2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2" name="Line 22"/>
            <p:cNvSpPr>
              <a:spLocks noChangeShapeType="1"/>
            </p:cNvSpPr>
            <p:nvPr/>
          </p:nvSpPr>
          <p:spPr bwMode="auto">
            <a:xfrm>
              <a:off x="3268" y="2386"/>
              <a:ext cx="1768" cy="0"/>
            </a:xfrm>
            <a:prstGeom prst="line">
              <a:avLst/>
            </a:prstGeom>
            <a:noFill/>
            <a:ln w="254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3" name="Rectangle 23"/>
            <p:cNvSpPr>
              <a:spLocks noChangeArrowheads="1"/>
            </p:cNvSpPr>
            <p:nvPr/>
          </p:nvSpPr>
          <p:spPr bwMode="auto">
            <a:xfrm>
              <a:off x="3703" y="2686"/>
              <a:ext cx="607" cy="336"/>
            </a:xfrm>
            <a:prstGeom prst="rect">
              <a:avLst/>
            </a:prstGeom>
            <a:solidFill>
              <a:schemeClr val="bg1"/>
            </a:solidFill>
            <a:ln w="9525">
              <a:solidFill>
                <a:schemeClr val="tx1"/>
              </a:solidFill>
              <a:miter lim="800000"/>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latin typeface="Times New Roman" panose="02020503050405090304" pitchFamily="18" charset="0"/>
                  <a:ea typeface="宋体" panose="02010600030101010101" pitchFamily="2" charset="-122"/>
                </a:rPr>
                <a:t>Cube</a:t>
              </a:r>
              <a:endParaRPr lang="en-US" altLang="zh-CN" sz="2800">
                <a:effectLst>
                  <a:outerShdw blurRad="38100" dist="38100" dir="2700000" algn="tl">
                    <a:srgbClr val="C0C0C0"/>
                  </a:outerShdw>
                </a:effectLst>
                <a:latin typeface="Times New Roman" panose="02020503050405090304" pitchFamily="18" charset="0"/>
                <a:ea typeface="宋体" panose="02010600030101010101" pitchFamily="2" charset="-122"/>
              </a:endParaRPr>
            </a:p>
          </p:txBody>
        </p:sp>
        <p:sp>
          <p:nvSpPr>
            <p:cNvPr id="24" name="Rectangle 24"/>
            <p:cNvSpPr>
              <a:spLocks noChangeArrowheads="1"/>
            </p:cNvSpPr>
            <p:nvPr/>
          </p:nvSpPr>
          <p:spPr bwMode="auto">
            <a:xfrm>
              <a:off x="4377" y="2686"/>
              <a:ext cx="1225" cy="336"/>
            </a:xfrm>
            <a:prstGeom prst="rect">
              <a:avLst/>
            </a:prstGeom>
            <a:solidFill>
              <a:schemeClr val="bg1"/>
            </a:solidFill>
            <a:ln w="9525">
              <a:solidFill>
                <a:schemeClr val="tx1"/>
              </a:solidFill>
              <a:miter lim="800000"/>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latin typeface="Times New Roman" panose="02020503050405090304" pitchFamily="18" charset="0"/>
                  <a:ea typeface="宋体" panose="02010600030101010101" pitchFamily="2" charset="-122"/>
                </a:rPr>
                <a:t>Tetrahedron</a:t>
              </a:r>
              <a:endParaRPr lang="en-US" altLang="zh-CN" sz="2800">
                <a:effectLst>
                  <a:outerShdw blurRad="38100" dist="38100" dir="2700000" algn="tl">
                    <a:srgbClr val="C0C0C0"/>
                  </a:outerShdw>
                </a:effectLst>
                <a:latin typeface="Times New Roman" panose="02020503050405090304" pitchFamily="18" charset="0"/>
                <a:ea typeface="宋体" panose="02010600030101010101" pitchFamily="2" charset="-122"/>
              </a:endParaRPr>
            </a:p>
          </p:txBody>
        </p:sp>
        <p:sp>
          <p:nvSpPr>
            <p:cNvPr id="25" name="Line 25"/>
            <p:cNvSpPr>
              <a:spLocks noChangeShapeType="1"/>
            </p:cNvSpPr>
            <p:nvPr/>
          </p:nvSpPr>
          <p:spPr bwMode="auto">
            <a:xfrm>
              <a:off x="3272" y="2396"/>
              <a:ext cx="0" cy="2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6" name="Line 26"/>
            <p:cNvSpPr>
              <a:spLocks noChangeShapeType="1"/>
            </p:cNvSpPr>
            <p:nvPr/>
          </p:nvSpPr>
          <p:spPr bwMode="auto">
            <a:xfrm>
              <a:off x="4015" y="2386"/>
              <a:ext cx="0" cy="2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7" name="Line 27"/>
            <p:cNvSpPr>
              <a:spLocks noChangeShapeType="1"/>
            </p:cNvSpPr>
            <p:nvPr/>
          </p:nvSpPr>
          <p:spPr bwMode="auto">
            <a:xfrm>
              <a:off x="5031" y="2396"/>
              <a:ext cx="0" cy="2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404664"/>
            <a:ext cx="8534772" cy="6369685"/>
          </a:xfrm>
          <a:prstGeom prst="rect">
            <a:avLst/>
          </a:prstGeom>
        </p:spPr>
        <p:txBody>
          <a:bodyPr wrap="square">
            <a:spAutoFit/>
          </a:bodyPr>
          <a:lstStyle/>
          <a:p>
            <a:r>
              <a:rPr lang="en-US" altLang="zh-CN" sz="1700" dirty="0">
                <a:solidFill>
                  <a:srgbClr val="6E200D"/>
                </a:solidFill>
                <a:latin typeface="Consolas" panose="020B0609020204030204" pitchFamily="49" charset="0"/>
                <a:ea typeface="Consolas" panose="020B0609020204030204" pitchFamily="49" charset="0"/>
                <a:cs typeface="Consolas" panose="020B0609020204030204" pitchFamily="49" charset="0"/>
              </a:rPr>
              <a:t>#include </a:t>
            </a:r>
            <a:r>
              <a:rPr lang="en-US" altLang="zh-CN" sz="1700" dirty="0">
                <a:solidFill>
                  <a:srgbClr val="BA0011"/>
                </a:solidFill>
                <a:latin typeface="Consolas" panose="020B0609020204030204" pitchFamily="49" charset="0"/>
                <a:ea typeface="Consolas" panose="020B0609020204030204" pitchFamily="49" charset="0"/>
                <a:cs typeface="Consolas" panose="020B0609020204030204" pitchFamily="49" charset="0"/>
              </a:rPr>
              <a:t>&lt;</a:t>
            </a:r>
            <a:r>
              <a:rPr lang="en-US" altLang="zh-CN" sz="1700" dirty="0" err="1">
                <a:solidFill>
                  <a:srgbClr val="BA0011"/>
                </a:solidFill>
                <a:latin typeface="Consolas" panose="020B0609020204030204" pitchFamily="49" charset="0"/>
                <a:ea typeface="Consolas" panose="020B0609020204030204" pitchFamily="49" charset="0"/>
                <a:cs typeface="Consolas" panose="020B0609020204030204" pitchFamily="49" charset="0"/>
              </a:rPr>
              <a:t>iostream</a:t>
            </a:r>
            <a:r>
              <a:rPr lang="en-US" altLang="zh-CN" sz="1700" dirty="0">
                <a:solidFill>
                  <a:srgbClr val="BA0011"/>
                </a:solidFill>
                <a:latin typeface="Consolas" panose="020B0609020204030204" pitchFamily="49" charset="0"/>
                <a:ea typeface="Consolas" panose="020B0609020204030204" pitchFamily="49" charset="0"/>
                <a:cs typeface="Consolas" panose="020B0609020204030204" pitchFamily="49" charset="0"/>
              </a:rPr>
              <a:t>&gt;</a:t>
            </a:r>
            <a:endParaRPr lang="en-US" altLang="zh-CN" sz="1700" dirty="0">
              <a:solidFill>
                <a:srgbClr val="6E200D"/>
              </a:solidFill>
              <a:latin typeface="Consolas" panose="020B0609020204030204" pitchFamily="49" charset="0"/>
              <a:ea typeface="Consolas" panose="020B0609020204030204" pitchFamily="49" charset="0"/>
              <a:cs typeface="Consolas" panose="020B0609020204030204" pitchFamily="49" charset="0"/>
            </a:endParaRPr>
          </a:p>
          <a:p>
            <a:r>
              <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rPr>
              <a:t>using</a:t>
            </a:r>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rPr>
              <a:t>namespace</a:t>
            </a:r>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sz="1700" dirty="0" err="1">
                <a:solidFill>
                  <a:srgbClr val="000000"/>
                </a:solidFill>
                <a:latin typeface="Consolas" panose="020B0609020204030204" pitchFamily="49" charset="0"/>
                <a:ea typeface="Consolas" panose="020B0609020204030204" pitchFamily="49" charset="0"/>
                <a:cs typeface="Consolas" panose="020B0609020204030204" pitchFamily="49" charset="0"/>
              </a:rPr>
              <a:t>std</a:t>
            </a:r>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endPar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endParaRPr>
          </a:p>
          <a:p>
            <a:r>
              <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rPr>
              <a:t>class</a:t>
            </a:r>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 Pet</a:t>
            </a:r>
            <a:r>
              <a:rPr lang="zh-CN" altLang="en-US" sz="1700"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a:t>
            </a:r>
            <a:r>
              <a:rPr lang="zh-CN" altLang="en-US" sz="1700"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endPar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rPr>
              <a:t>public:</a:t>
            </a:r>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endPar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rPr>
              <a:t>virtual void</a:t>
            </a:r>
            <a:r>
              <a:rPr lang="zh-CN" altLang="en-US" sz="1700" dirty="0">
                <a:solidFill>
                  <a:srgbClr val="B40062"/>
                </a:solidFill>
                <a:latin typeface="Consolas" panose="020B0609020204030204" pitchFamily="49" charset="0"/>
                <a:ea typeface="Consolas" panose="020B0609020204030204" pitchFamily="49" charset="0"/>
                <a:cs typeface="Consolas" panose="020B0609020204030204" pitchFamily="49" charset="0"/>
              </a:rPr>
              <a:t> </a:t>
            </a:r>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motion()=0;</a:t>
            </a:r>
            <a:endPar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zh-CN" altLang="en-US" sz="1700"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rPr>
              <a:t>void</a:t>
            </a:r>
            <a:r>
              <a:rPr lang="zh-CN" altLang="en-US" sz="1700"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Pet::motion(){</a:t>
            </a:r>
            <a:r>
              <a:rPr lang="zh-CN" altLang="en-US" sz="1700"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sz="1700" dirty="0" err="1">
                <a:solidFill>
                  <a:srgbClr val="000000"/>
                </a:solidFill>
                <a:latin typeface="Consolas" panose="020B0609020204030204" pitchFamily="49" charset="0"/>
                <a:ea typeface="Consolas" panose="020B0609020204030204" pitchFamily="49" charset="0"/>
                <a:cs typeface="Consolas" panose="020B0609020204030204" pitchFamily="49" charset="0"/>
              </a:rPr>
              <a:t>cout</a:t>
            </a:r>
            <a:r>
              <a:rPr lang="zh-CN" altLang="en-US" sz="1700"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&lt;&lt; </a:t>
            </a:r>
            <a:r>
              <a:rPr lang="en-US" altLang="zh-CN" sz="1700" dirty="0">
                <a:solidFill>
                  <a:srgbClr val="BA0011"/>
                </a:solidFill>
                <a:latin typeface="Consolas" panose="020B0609020204030204" pitchFamily="49" charset="0"/>
                <a:ea typeface="Consolas" panose="020B0609020204030204" pitchFamily="49" charset="0"/>
                <a:cs typeface="Consolas" panose="020B0609020204030204" pitchFamily="49" charset="0"/>
              </a:rPr>
              <a:t>"Pet</a:t>
            </a:r>
            <a:r>
              <a:rPr lang="zh-CN" altLang="en-US" sz="1700" dirty="0">
                <a:solidFill>
                  <a:srgbClr val="BA0011"/>
                </a:solidFill>
                <a:latin typeface="Consolas" panose="020B0609020204030204" pitchFamily="49" charset="0"/>
                <a:ea typeface="Consolas" panose="020B0609020204030204" pitchFamily="49" charset="0"/>
                <a:cs typeface="Consolas" panose="020B0609020204030204" pitchFamily="49" charset="0"/>
              </a:rPr>
              <a:t> </a:t>
            </a:r>
            <a:r>
              <a:rPr lang="en-US" altLang="zh-CN" sz="1700" dirty="0">
                <a:solidFill>
                  <a:srgbClr val="BA0011"/>
                </a:solidFill>
                <a:latin typeface="Consolas" panose="020B0609020204030204" pitchFamily="49" charset="0"/>
                <a:ea typeface="Consolas" panose="020B0609020204030204" pitchFamily="49" charset="0"/>
                <a:cs typeface="Consolas" panose="020B0609020204030204" pitchFamily="49" charset="0"/>
              </a:rPr>
              <a:t>motion:</a:t>
            </a:r>
            <a:r>
              <a:rPr lang="zh-CN" altLang="en-US" sz="1700" dirty="0">
                <a:solidFill>
                  <a:srgbClr val="BA0011"/>
                </a:solidFill>
                <a:latin typeface="Consolas" panose="020B0609020204030204" pitchFamily="49" charset="0"/>
                <a:ea typeface="Consolas" panose="020B0609020204030204" pitchFamily="49" charset="0"/>
                <a:cs typeface="Consolas" panose="020B0609020204030204" pitchFamily="49" charset="0"/>
              </a:rPr>
              <a:t> </a:t>
            </a:r>
            <a:r>
              <a:rPr lang="en-US" altLang="zh-CN" sz="1700" dirty="0">
                <a:solidFill>
                  <a:srgbClr val="BA0011"/>
                </a:solidFill>
                <a:latin typeface="Consolas" panose="020B0609020204030204" pitchFamily="49" charset="0"/>
                <a:ea typeface="Consolas" panose="020B0609020204030204" pitchFamily="49" charset="0"/>
                <a:cs typeface="Consolas" panose="020B0609020204030204" pitchFamily="49" charset="0"/>
              </a:rPr>
              <a:t>" </a:t>
            </a:r>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&lt;&lt; </a:t>
            </a:r>
            <a:r>
              <a:rPr lang="en-US" altLang="zh-CN" sz="1700" dirty="0" err="1">
                <a:solidFill>
                  <a:srgbClr val="000000"/>
                </a:solidFill>
                <a:latin typeface="Consolas" panose="020B0609020204030204" pitchFamily="49" charset="0"/>
                <a:ea typeface="Consolas" panose="020B0609020204030204" pitchFamily="49" charset="0"/>
                <a:cs typeface="Consolas" panose="020B0609020204030204" pitchFamily="49" charset="0"/>
              </a:rPr>
              <a:t>endl</a:t>
            </a:r>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a:t>
            </a:r>
            <a:r>
              <a:rPr lang="zh-CN" altLang="en-US" sz="1700"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a:t>
            </a:r>
            <a:r>
              <a:rPr lang="zh-CN" altLang="en-US" sz="1700"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endPar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rPr>
              <a:t>class</a:t>
            </a:r>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 Dog: </a:t>
            </a:r>
            <a:r>
              <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rPr>
              <a:t>public</a:t>
            </a:r>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 Pet</a:t>
            </a:r>
            <a:r>
              <a:rPr lang="zh-CN" altLang="en-US" sz="1700"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a:t>
            </a:r>
            <a:r>
              <a:rPr lang="zh-CN" altLang="en-US" sz="1700"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endPar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rPr>
              <a:t>public: </a:t>
            </a:r>
            <a:endPar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endParaRPr>
          </a:p>
          <a:p>
            <a:r>
              <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rPr>
              <a:t>  void</a:t>
            </a:r>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 motion() </a:t>
            </a:r>
            <a:r>
              <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rPr>
              <a:t>override </a:t>
            </a:r>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{Pet::motion(); </a:t>
            </a:r>
            <a:r>
              <a:rPr lang="en-US" altLang="zh-CN" sz="1700" dirty="0" err="1">
                <a:solidFill>
                  <a:srgbClr val="000000"/>
                </a:solidFill>
                <a:latin typeface="Consolas" panose="020B0609020204030204" pitchFamily="49" charset="0"/>
                <a:ea typeface="Consolas" panose="020B0609020204030204" pitchFamily="49" charset="0"/>
                <a:cs typeface="Consolas" panose="020B0609020204030204" pitchFamily="49" charset="0"/>
              </a:rPr>
              <a:t>cout</a:t>
            </a:r>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 &lt;&lt; </a:t>
            </a:r>
            <a:r>
              <a:rPr lang="en-US" altLang="zh-CN" sz="1700" dirty="0">
                <a:solidFill>
                  <a:srgbClr val="BA0011"/>
                </a:solidFill>
                <a:latin typeface="Consolas" panose="020B0609020204030204" pitchFamily="49" charset="0"/>
                <a:ea typeface="Consolas" panose="020B0609020204030204" pitchFamily="49" charset="0"/>
                <a:cs typeface="Consolas" panose="020B0609020204030204" pitchFamily="49" charset="0"/>
              </a:rPr>
              <a:t>"dog run" </a:t>
            </a:r>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&lt;&lt; </a:t>
            </a:r>
            <a:r>
              <a:rPr lang="en-US" altLang="zh-CN" sz="1700" dirty="0" err="1">
                <a:solidFill>
                  <a:srgbClr val="000000"/>
                </a:solidFill>
                <a:latin typeface="Consolas" panose="020B0609020204030204" pitchFamily="49" charset="0"/>
                <a:ea typeface="Consolas" panose="020B0609020204030204" pitchFamily="49" charset="0"/>
                <a:cs typeface="Consolas" panose="020B0609020204030204" pitchFamily="49" charset="0"/>
              </a:rPr>
              <a:t>endl</a:t>
            </a:r>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a:t>
            </a:r>
            <a:r>
              <a:rPr lang="zh-CN" altLang="en-US" sz="1700"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a:t>
            </a:r>
            <a:r>
              <a:rPr lang="zh-CN" altLang="en-US" sz="1700"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endPar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};//重写覆盖后，也可以通过如d1.Base::foo();来调用基类函数。</a:t>
            </a:r>
            <a:endPar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rPr>
              <a:t>class</a:t>
            </a:r>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 Bird: </a:t>
            </a:r>
            <a:r>
              <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rPr>
              <a:t>public</a:t>
            </a:r>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 Pet</a:t>
            </a:r>
            <a:r>
              <a:rPr lang="zh-CN" altLang="en-US" sz="1700"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rPr>
              <a:t>public: </a:t>
            </a:r>
            <a:endPar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endParaRPr>
          </a:p>
          <a:p>
            <a:r>
              <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rPr>
              <a:t>  void</a:t>
            </a:r>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 motion() </a:t>
            </a:r>
            <a:r>
              <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rPr>
              <a:t>override </a:t>
            </a:r>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{Pet::motion(); </a:t>
            </a:r>
            <a:r>
              <a:rPr lang="en-US" altLang="zh-CN" sz="1700" dirty="0" err="1">
                <a:solidFill>
                  <a:srgbClr val="000000"/>
                </a:solidFill>
                <a:latin typeface="Consolas" panose="020B0609020204030204" pitchFamily="49" charset="0"/>
                <a:ea typeface="Consolas" panose="020B0609020204030204" pitchFamily="49" charset="0"/>
                <a:cs typeface="Consolas" panose="020B0609020204030204" pitchFamily="49" charset="0"/>
              </a:rPr>
              <a:t>cout</a:t>
            </a:r>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 &lt;&lt; </a:t>
            </a:r>
            <a:r>
              <a:rPr lang="en-US" altLang="zh-CN" sz="1700" dirty="0">
                <a:solidFill>
                  <a:srgbClr val="BA0011"/>
                </a:solidFill>
                <a:latin typeface="Consolas" panose="020B0609020204030204" pitchFamily="49" charset="0"/>
                <a:ea typeface="Consolas" panose="020B0609020204030204" pitchFamily="49" charset="0"/>
                <a:cs typeface="Consolas" panose="020B0609020204030204" pitchFamily="49" charset="0"/>
              </a:rPr>
              <a:t>"bird fly" </a:t>
            </a:r>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&lt;&lt; </a:t>
            </a:r>
            <a:r>
              <a:rPr lang="en-US" altLang="zh-CN" sz="1700" dirty="0" err="1">
                <a:solidFill>
                  <a:srgbClr val="000000"/>
                </a:solidFill>
                <a:latin typeface="Consolas" panose="020B0609020204030204" pitchFamily="49" charset="0"/>
                <a:ea typeface="Consolas" panose="020B0609020204030204" pitchFamily="49" charset="0"/>
                <a:cs typeface="Consolas" panose="020B0609020204030204" pitchFamily="49" charset="0"/>
              </a:rPr>
              <a:t>endl</a:t>
            </a:r>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a:t>
            </a:r>
            <a:r>
              <a:rPr lang="zh-CN" altLang="en-US" sz="1700"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a:t>
            </a:r>
            <a:r>
              <a:rPr lang="zh-CN" altLang="en-US" sz="1700"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endPar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sz="1700" dirty="0" err="1">
                <a:solidFill>
                  <a:srgbClr val="B40062"/>
                </a:solidFill>
                <a:latin typeface="Consolas" panose="020B0609020204030204" pitchFamily="49" charset="0"/>
                <a:ea typeface="Consolas" panose="020B0609020204030204" pitchFamily="49" charset="0"/>
                <a:cs typeface="Consolas" panose="020B0609020204030204" pitchFamily="49" charset="0"/>
              </a:rPr>
              <a:t>int</a:t>
            </a:r>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 main() {</a:t>
            </a:r>
            <a:endPar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  Pet*</a:t>
            </a:r>
            <a:r>
              <a:rPr lang="zh-CN" altLang="en-US" sz="1700"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p</a:t>
            </a:r>
            <a:r>
              <a:rPr lang="zh-CN" altLang="en-US" sz="1700"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a:t>
            </a:r>
            <a:r>
              <a:rPr lang="zh-CN" altLang="en-US" sz="1700"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rPr>
              <a:t>new </a:t>
            </a:r>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Dog;</a:t>
            </a:r>
            <a:r>
              <a:rPr lang="zh-CN" altLang="en-US" sz="1700"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sz="1700" dirty="0">
                <a:solidFill>
                  <a:srgbClr val="1D8519"/>
                </a:solidFill>
                <a:latin typeface="Menlo-Regular" panose="020B0609030804020204" charset="0"/>
              </a:rPr>
              <a:t>///</a:t>
            </a:r>
            <a:r>
              <a:rPr lang="zh-CN" altLang="en-US" sz="1700" dirty="0">
                <a:solidFill>
                  <a:srgbClr val="1D8519"/>
                </a:solidFill>
                <a:latin typeface="Menlo-Regular" panose="020B0609030804020204" charset="0"/>
              </a:rPr>
              <a:t> 向上类型转换</a:t>
            </a:r>
            <a:endParaRPr lang="zh-CN" altLang="en-US" sz="1700" dirty="0">
              <a:solidFill>
                <a:srgbClr val="1D8519"/>
              </a:solidFill>
              <a:latin typeface="Menlo-Regular" panose="020B0609030804020204" charset="0"/>
            </a:endParaRPr>
          </a:p>
          <a:p>
            <a:r>
              <a:rPr lang="zh-CN" altLang="en-US" sz="1700"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p-&gt;motion();</a:t>
            </a:r>
            <a:endPar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  p</a:t>
            </a:r>
            <a:r>
              <a:rPr lang="zh-CN" altLang="en-US" sz="1700"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a:t>
            </a:r>
            <a:r>
              <a:rPr lang="zh-CN" altLang="en-US" sz="1700"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rPr>
              <a:t>new </a:t>
            </a:r>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Bird;</a:t>
            </a:r>
            <a:r>
              <a:rPr lang="zh-CN" altLang="en-US" sz="1700"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sz="1700" dirty="0">
                <a:solidFill>
                  <a:srgbClr val="1D8519"/>
                </a:solidFill>
                <a:latin typeface="Menlo-Regular" panose="020B0609030804020204" charset="0"/>
              </a:rPr>
              <a:t>///</a:t>
            </a:r>
            <a:r>
              <a:rPr lang="zh-CN" altLang="en-US" sz="1700" dirty="0">
                <a:solidFill>
                  <a:srgbClr val="1D8519"/>
                </a:solidFill>
                <a:latin typeface="Menlo-Regular" panose="020B0609030804020204" charset="0"/>
              </a:rPr>
              <a:t> 向上类型转换</a:t>
            </a:r>
            <a:endParaRPr lang="zh-CN" altLang="en-US" sz="1700" dirty="0">
              <a:solidFill>
                <a:srgbClr val="1D8519"/>
              </a:solidFill>
              <a:latin typeface="Menlo-Regular" panose="020B0609030804020204" charset="0"/>
            </a:endParaRPr>
          </a:p>
          <a:p>
            <a:r>
              <a:rPr lang="zh-CN" altLang="en-US" sz="1700"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p-&gt;motion();</a:t>
            </a:r>
            <a:endParaRPr lang="zh-CN" altLang="en-US" sz="1700"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zh-CN" altLang="en-US" sz="1700"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//p = </a:t>
            </a:r>
            <a:r>
              <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rPr>
              <a:t>new </a:t>
            </a:r>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Pet; </a:t>
            </a:r>
            <a:r>
              <a:rPr lang="en-US" altLang="zh-CN" sz="1700" dirty="0">
                <a:solidFill>
                  <a:srgbClr val="1D8519"/>
                </a:solidFill>
                <a:latin typeface="Menlo-Regular" panose="020B0609030804020204" charset="0"/>
              </a:rPr>
              <a:t>/// </a:t>
            </a:r>
            <a:r>
              <a:rPr lang="zh-CN" altLang="en-US" sz="1700" dirty="0">
                <a:solidFill>
                  <a:srgbClr val="1D8519"/>
                </a:solidFill>
                <a:latin typeface="Menlo-Regular" panose="020B0609030804020204" charset="0"/>
              </a:rPr>
              <a:t>不允许定义抽象类对象</a:t>
            </a:r>
            <a:endParaRPr lang="en-US" altLang="zh-CN" sz="1700" dirty="0">
              <a:solidFill>
                <a:srgbClr val="1D8519"/>
              </a:solidFill>
              <a:latin typeface="Menlo-Regular" panose="020B0609030804020204" charset="0"/>
            </a:endParaRPr>
          </a:p>
          <a:p>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  return 0;</a:t>
            </a:r>
            <a:endParaRPr lang="en-US" altLang="zh-CN" sz="1700" dirty="0">
              <a:solidFill>
                <a:srgbClr val="1D8519"/>
              </a:solidFill>
              <a:latin typeface="Menlo-Regular" panose="020B0609030804020204" charset="0"/>
            </a:endParaRPr>
          </a:p>
          <a:p>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p:txBody>
      </p:sp>
      <p:sp>
        <p:nvSpPr>
          <p:cNvPr id="2" name="标题 1"/>
          <p:cNvSpPr>
            <a:spLocks noGrp="1"/>
          </p:cNvSpPr>
          <p:nvPr>
            <p:ph type="title"/>
          </p:nvPr>
        </p:nvSpPr>
        <p:spPr>
          <a:xfrm>
            <a:off x="5476256" y="168882"/>
            <a:ext cx="3454052" cy="1325563"/>
          </a:xfrm>
        </p:spPr>
        <p:txBody>
          <a:bodyPr/>
          <a:lstStyle/>
          <a:p>
            <a:pPr algn="r"/>
            <a:r>
              <a:rPr kumimoji="1" lang="zh-CN" altLang="en-US" dirty="0">
                <a:solidFill>
                  <a:srgbClr val="0070C0"/>
                </a:solidFill>
              </a:rPr>
              <a:t>纯虚函数与抽象类示例</a:t>
            </a:r>
            <a:endParaRPr kumimoji="1" lang="zh-CN" altLang="en-US" dirty="0">
              <a:solidFill>
                <a:srgbClr val="0070C0"/>
              </a:solidFill>
            </a:endParaRPr>
          </a:p>
        </p:txBody>
      </p:sp>
      <p:sp>
        <p:nvSpPr>
          <p:cNvPr id="7" name="矩形 6"/>
          <p:cNvSpPr/>
          <p:nvPr/>
        </p:nvSpPr>
        <p:spPr>
          <a:xfrm>
            <a:off x="6228184" y="5373216"/>
            <a:ext cx="3454052" cy="1200329"/>
          </a:xfrm>
          <a:prstGeom prst="rect">
            <a:avLst/>
          </a:prstGeom>
        </p:spPr>
        <p:txBody>
          <a:bodyPr wrap="square">
            <a:spAutoFit/>
          </a:bodyPr>
          <a:lstStyle/>
          <a:p>
            <a:r>
              <a:rPr lang="en-US" altLang="zh-CN" b="1" dirty="0">
                <a:solidFill>
                  <a:srgbClr val="00B050"/>
                </a:solidFill>
                <a:latin typeface="AndaleMono" panose="020B0509000000000004" charset="0"/>
              </a:rPr>
              <a:t>Pet motion: </a:t>
            </a:r>
            <a:endParaRPr lang="en-US" altLang="zh-CN" b="1" dirty="0">
              <a:solidFill>
                <a:srgbClr val="00B050"/>
              </a:solidFill>
              <a:latin typeface="AndaleMono" panose="020B0509000000000004" charset="0"/>
            </a:endParaRPr>
          </a:p>
          <a:p>
            <a:r>
              <a:rPr lang="en-US" altLang="zh-CN" b="1" dirty="0">
                <a:solidFill>
                  <a:srgbClr val="00B050"/>
                </a:solidFill>
                <a:latin typeface="AndaleMono" panose="020B0509000000000004" charset="0"/>
              </a:rPr>
              <a:t>dog run</a:t>
            </a:r>
            <a:endParaRPr lang="zh-CN" altLang="en-US" b="1" dirty="0">
              <a:solidFill>
                <a:srgbClr val="00B050"/>
              </a:solidFill>
              <a:latin typeface="AndaleMono" panose="020B0509000000000004" charset="0"/>
            </a:endParaRPr>
          </a:p>
          <a:p>
            <a:r>
              <a:rPr lang="en-US" altLang="zh-CN" b="1" dirty="0">
                <a:solidFill>
                  <a:srgbClr val="00B050"/>
                </a:solidFill>
                <a:latin typeface="AndaleMono" panose="020B0509000000000004" charset="0"/>
              </a:rPr>
              <a:t>Pet motion: </a:t>
            </a:r>
            <a:endParaRPr lang="en-US" altLang="zh-CN" b="1" dirty="0">
              <a:solidFill>
                <a:srgbClr val="00B050"/>
              </a:solidFill>
              <a:latin typeface="AndaleMono" panose="020B0509000000000004" charset="0"/>
            </a:endParaRPr>
          </a:p>
          <a:p>
            <a:r>
              <a:rPr lang="en-US" altLang="zh-CN" b="1" dirty="0">
                <a:solidFill>
                  <a:srgbClr val="00B050"/>
                </a:solidFill>
                <a:latin typeface="AndaleMono" panose="020B0509000000000004" charset="0"/>
              </a:rPr>
              <a:t>bird fly</a:t>
            </a:r>
            <a:endParaRPr lang="zh-CN" altLang="en-US" b="1" dirty="0">
              <a:solidFill>
                <a:srgbClr val="00B050"/>
              </a:solidFill>
            </a:endParaRPr>
          </a:p>
        </p:txBody>
      </p:sp>
      <p:sp>
        <p:nvSpPr>
          <p:cNvPr id="8" name="文本框 7"/>
          <p:cNvSpPr txBox="1"/>
          <p:nvPr/>
        </p:nvSpPr>
        <p:spPr>
          <a:xfrm>
            <a:off x="6297860" y="4911551"/>
            <a:ext cx="1415772" cy="461665"/>
          </a:xfrm>
          <a:prstGeom prst="rect">
            <a:avLst/>
          </a:prstGeom>
          <a:solidFill>
            <a:srgbClr val="FFFF00"/>
          </a:solidFill>
        </p:spPr>
        <p:txBody>
          <a:bodyPr wrap="none" rtlCol="0">
            <a:spAutoFit/>
          </a:bodyPr>
          <a:lstStyle/>
          <a:p>
            <a:r>
              <a:rPr kumimoji="1" lang="zh-CN" altLang="en-US" sz="2400" b="1" dirty="0"/>
              <a:t>运行结果</a:t>
            </a:r>
            <a:endParaRPr kumimoji="1" lang="zh-CN" altLang="en-US" sz="24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抽象类</a:t>
            </a:r>
            <a:endParaRPr lang="zh-CN" altLang="en-US" dirty="0"/>
          </a:p>
        </p:txBody>
      </p:sp>
      <p:sp>
        <p:nvSpPr>
          <p:cNvPr id="3" name="内容占位符 2"/>
          <p:cNvSpPr>
            <a:spLocks noGrp="1"/>
          </p:cNvSpPr>
          <p:nvPr>
            <p:ph idx="1"/>
          </p:nvPr>
        </p:nvSpPr>
        <p:spPr/>
        <p:txBody>
          <a:bodyPr/>
          <a:lstStyle/>
          <a:p>
            <a:r>
              <a:rPr kumimoji="1" lang="zh-CN" altLang="en-US" dirty="0"/>
              <a:t>基类纯虚函数被派生类重写覆盖之前仍是纯虚函数。因此当继承一个抽象类时，</a:t>
            </a:r>
            <a:r>
              <a:rPr kumimoji="1" lang="zh-CN" altLang="en-US" dirty="0">
                <a:solidFill>
                  <a:srgbClr val="FF0000"/>
                </a:solidFill>
              </a:rPr>
              <a:t>除纯虚析构函数外（后面解释）</a:t>
            </a:r>
            <a:r>
              <a:rPr kumimoji="1" lang="zh-CN" altLang="en-US" dirty="0"/>
              <a:t>，必须</a:t>
            </a:r>
            <a:r>
              <a:rPr kumimoji="1" lang="zh-CN" altLang="en-US" dirty="0">
                <a:solidFill>
                  <a:srgbClr val="FF0000"/>
                </a:solidFill>
              </a:rPr>
              <a:t>实现所有纯虚函数</a:t>
            </a:r>
            <a:r>
              <a:rPr kumimoji="1" lang="zh-CN" altLang="en-US" dirty="0"/>
              <a:t>，否则继承出的类也是抽象类。</a:t>
            </a:r>
            <a:endParaRPr kumimoji="1"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6" name="矩形 5"/>
          <p:cNvSpPr/>
          <p:nvPr/>
        </p:nvSpPr>
        <p:spPr>
          <a:xfrm>
            <a:off x="611560" y="548680"/>
            <a:ext cx="8052370" cy="6186309"/>
          </a:xfrm>
          <a:prstGeom prst="rect">
            <a:avLst/>
          </a:prstGeom>
        </p:spPr>
        <p:txBody>
          <a:bodyPr wrap="square">
            <a:spAutoFit/>
          </a:bodyPr>
          <a:lstStyle/>
          <a:p>
            <a:r>
              <a:rPr lang="en-US" altLang="zh-CN" sz="1700" dirty="0">
                <a:solidFill>
                  <a:srgbClr val="6E200D"/>
                </a:solidFill>
                <a:latin typeface="Consolas" panose="020B0609020204030204" pitchFamily="49" charset="0"/>
                <a:cs typeface="Consolas" panose="020B0609020204030204" pitchFamily="49" charset="0"/>
              </a:rPr>
              <a:t>#include</a:t>
            </a:r>
            <a:r>
              <a:rPr lang="en-US" altLang="zh-CN" dirty="0">
                <a:solidFill>
                  <a:srgbClr val="BBBBBB"/>
                </a:solidFill>
                <a:latin typeface="Consolas" panose="020B0609020204030204" pitchFamily="49" charset="0"/>
                <a:cs typeface="Consolas" panose="020B0609020204030204" pitchFamily="49" charset="0"/>
              </a:rPr>
              <a:t> </a:t>
            </a:r>
            <a:r>
              <a:rPr lang="en-US" altLang="zh-CN" dirty="0">
                <a:solidFill>
                  <a:srgbClr val="BA0011"/>
                </a:solidFill>
                <a:latin typeface="Consolas" panose="020B0609020204030204" pitchFamily="49" charset="0"/>
                <a:cs typeface="Consolas" panose="020B0609020204030204" pitchFamily="49" charset="0"/>
              </a:rPr>
              <a:t>&lt;iostream&gt;</a:t>
            </a:r>
            <a:endParaRPr lang="en-US" altLang="zh-CN" dirty="0">
              <a:solidFill>
                <a:srgbClr val="BA0011"/>
              </a:solidFill>
              <a:latin typeface="Consolas" panose="020B0609020204030204" pitchFamily="49" charset="0"/>
              <a:cs typeface="Consolas" panose="020B0609020204030204" pitchFamily="49" charset="0"/>
            </a:endParaRPr>
          </a:p>
          <a:p>
            <a:r>
              <a:rPr lang="en-US" altLang="zh-CN" dirty="0">
                <a:solidFill>
                  <a:srgbClr val="B40062"/>
                </a:solidFill>
                <a:latin typeface="Consolas" panose="020B0609020204030204" pitchFamily="49" charset="0"/>
                <a:cs typeface="Consolas" panose="020B0609020204030204" pitchFamily="49" charset="0"/>
              </a:rPr>
              <a:t>using namespace </a:t>
            </a:r>
            <a:r>
              <a:rPr lang="en-US" altLang="zh-CN" dirty="0" err="1">
                <a:latin typeface="Consolas" panose="020B0609020204030204" pitchFamily="49" charset="0"/>
                <a:cs typeface="Consolas" panose="020B0609020204030204" pitchFamily="49" charset="0"/>
              </a:rPr>
              <a:t>std</a:t>
            </a:r>
            <a:r>
              <a:rPr lang="en-US" altLang="zh-CN" dirty="0">
                <a:latin typeface="Consolas" panose="020B0609020204030204" pitchFamily="49" charset="0"/>
                <a:cs typeface="Consolas" panose="020B0609020204030204" pitchFamily="49" charset="0"/>
              </a:rPr>
              <a:t>;</a:t>
            </a:r>
            <a:endParaRPr lang="en-US" altLang="zh-CN" dirty="0">
              <a:latin typeface="Consolas" panose="020B0609020204030204" pitchFamily="49" charset="0"/>
              <a:cs typeface="Consolas" panose="020B0609020204030204" pitchFamily="49" charset="0"/>
            </a:endParaRPr>
          </a:p>
          <a:p>
            <a:br>
              <a:rPr lang="en-US" altLang="zh-CN" dirty="0">
                <a:solidFill>
                  <a:srgbClr val="BBBBBB"/>
                </a:solidFill>
                <a:latin typeface="Consolas" panose="020B0609020204030204" pitchFamily="49" charset="0"/>
                <a:cs typeface="Consolas" panose="020B0609020204030204" pitchFamily="49" charset="0"/>
              </a:rPr>
            </a:br>
            <a:r>
              <a:rPr lang="en-US" altLang="zh-CN" dirty="0">
                <a:solidFill>
                  <a:srgbClr val="B40062"/>
                </a:solidFill>
                <a:latin typeface="Consolas" panose="020B0609020204030204" pitchFamily="49" charset="0"/>
                <a:cs typeface="Consolas" panose="020B0609020204030204" pitchFamily="49" charset="0"/>
              </a:rPr>
              <a:t>class</a:t>
            </a:r>
            <a:r>
              <a:rPr lang="en-US" altLang="zh-CN" dirty="0">
                <a:solidFill>
                  <a:srgbClr val="BBBBBB"/>
                </a:solidFill>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Base {</a:t>
            </a:r>
            <a:r>
              <a:rPr lang="en-US" altLang="zh-CN" dirty="0">
                <a:solidFill>
                  <a:srgbClr val="BBBBBB"/>
                </a:solidFill>
                <a:latin typeface="Consolas" panose="020B0609020204030204" pitchFamily="49" charset="0"/>
                <a:cs typeface="Consolas" panose="020B0609020204030204" pitchFamily="49" charset="0"/>
              </a:rPr>
              <a:t> </a:t>
            </a:r>
            <a:endParaRPr lang="en-US" altLang="zh-CN" dirty="0">
              <a:solidFill>
                <a:srgbClr val="BBBBBB"/>
              </a:solidFill>
              <a:latin typeface="Consolas" panose="020B0609020204030204" pitchFamily="49" charset="0"/>
              <a:cs typeface="Consolas" panose="020B0609020204030204" pitchFamily="49" charset="0"/>
            </a:endParaRPr>
          </a:p>
          <a:p>
            <a:r>
              <a:rPr lang="en-US" altLang="zh-CN" dirty="0">
                <a:solidFill>
                  <a:srgbClr val="B40062"/>
                </a:solidFill>
                <a:latin typeface="Consolas" panose="020B0609020204030204" pitchFamily="49" charset="0"/>
                <a:cs typeface="Consolas" panose="020B0609020204030204" pitchFamily="49" charset="0"/>
              </a:rPr>
              <a:t>public: </a:t>
            </a:r>
            <a:endParaRPr lang="en-US" altLang="zh-CN" dirty="0">
              <a:solidFill>
                <a:srgbClr val="B40062"/>
              </a:solidFill>
              <a:latin typeface="Consolas" panose="020B0609020204030204" pitchFamily="49" charset="0"/>
              <a:cs typeface="Consolas" panose="020B0609020204030204" pitchFamily="49" charset="0"/>
            </a:endParaRPr>
          </a:p>
          <a:p>
            <a:r>
              <a:rPr lang="en-US" altLang="zh-CN" dirty="0">
                <a:solidFill>
                  <a:srgbClr val="B40062"/>
                </a:solidFill>
                <a:latin typeface="Consolas" panose="020B0609020204030204" pitchFamily="49" charset="0"/>
                <a:cs typeface="Consolas" panose="020B0609020204030204" pitchFamily="49" charset="0"/>
              </a:rPr>
              <a:t>	virtual void </a:t>
            </a:r>
            <a:r>
              <a:rPr lang="en-US" altLang="zh-CN" dirty="0" err="1">
                <a:latin typeface="Consolas" panose="020B0609020204030204" pitchFamily="49" charset="0"/>
                <a:cs typeface="Consolas" panose="020B0609020204030204" pitchFamily="49" charset="0"/>
              </a:rPr>
              <a:t>func</a:t>
            </a:r>
            <a:r>
              <a:rPr lang="en-US" altLang="zh-CN" dirty="0">
                <a:latin typeface="Consolas" panose="020B0609020204030204" pitchFamily="49" charset="0"/>
                <a:cs typeface="Consolas" panose="020B0609020204030204" pitchFamily="49" charset="0"/>
              </a:rPr>
              <a:t>()=0; </a:t>
            </a:r>
            <a:endParaRPr lang="en-US" altLang="zh-CN" dirty="0">
              <a:latin typeface="Consolas" panose="020B0609020204030204" pitchFamily="49" charset="0"/>
              <a:cs typeface="Consolas" panose="020B0609020204030204" pitchFamily="49" charset="0"/>
            </a:endParaRPr>
          </a:p>
          <a:p>
            <a:r>
              <a:rPr lang="en-US" altLang="zh-CN" dirty="0">
                <a:latin typeface="Consolas" panose="020B0609020204030204" pitchFamily="49" charset="0"/>
                <a:cs typeface="Consolas" panose="020B0609020204030204" pitchFamily="49" charset="0"/>
              </a:rPr>
              <a:t>};</a:t>
            </a:r>
            <a:endParaRPr lang="en-US" altLang="zh-CN" dirty="0">
              <a:latin typeface="Consolas" panose="020B0609020204030204" pitchFamily="49" charset="0"/>
              <a:cs typeface="Consolas" panose="020B0609020204030204" pitchFamily="49" charset="0"/>
            </a:endParaRPr>
          </a:p>
          <a:p>
            <a:r>
              <a:rPr lang="en-US" altLang="zh-CN" dirty="0">
                <a:solidFill>
                  <a:srgbClr val="B40062"/>
                </a:solidFill>
                <a:latin typeface="Consolas" panose="020B0609020204030204" pitchFamily="49" charset="0"/>
                <a:cs typeface="Consolas" panose="020B0609020204030204" pitchFamily="49" charset="0"/>
              </a:rPr>
              <a:t>class </a:t>
            </a:r>
            <a:r>
              <a:rPr lang="en-US" altLang="zh-CN" dirty="0">
                <a:latin typeface="Consolas" panose="020B0609020204030204" pitchFamily="49" charset="0"/>
                <a:cs typeface="Consolas" panose="020B0609020204030204" pitchFamily="49" charset="0"/>
              </a:rPr>
              <a:t>Derive1:</a:t>
            </a:r>
            <a:r>
              <a:rPr lang="en-US" altLang="zh-CN" dirty="0">
                <a:solidFill>
                  <a:srgbClr val="BBBBBB"/>
                </a:solidFill>
                <a:latin typeface="Consolas" panose="020B0609020204030204" pitchFamily="49" charset="0"/>
                <a:cs typeface="Consolas" panose="020B0609020204030204" pitchFamily="49" charset="0"/>
              </a:rPr>
              <a:t> </a:t>
            </a:r>
            <a:r>
              <a:rPr lang="en-US" altLang="zh-CN" dirty="0">
                <a:solidFill>
                  <a:srgbClr val="B40062"/>
                </a:solidFill>
                <a:latin typeface="Consolas" panose="020B0609020204030204" pitchFamily="49" charset="0"/>
                <a:cs typeface="Consolas" panose="020B0609020204030204" pitchFamily="49" charset="0"/>
              </a:rPr>
              <a:t>public</a:t>
            </a:r>
            <a:r>
              <a:rPr lang="en-US" altLang="zh-CN" dirty="0">
                <a:solidFill>
                  <a:srgbClr val="BBBBBB"/>
                </a:solidFill>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Base {};</a:t>
            </a:r>
            <a:r>
              <a:rPr lang="en-US" altLang="zh-CN" dirty="0">
                <a:solidFill>
                  <a:srgbClr val="1D8519"/>
                </a:solidFill>
                <a:latin typeface="Consolas" panose="020B0609020204030204" pitchFamily="49" charset="0"/>
                <a:cs typeface="Consolas" panose="020B0609020204030204" pitchFamily="49" charset="0"/>
              </a:rPr>
              <a:t> //Derive1</a:t>
            </a:r>
            <a:r>
              <a:rPr lang="zh-CN" altLang="en-US" dirty="0">
                <a:solidFill>
                  <a:srgbClr val="1D8519"/>
                </a:solidFill>
                <a:latin typeface="Consolas" panose="020B0609020204030204" pitchFamily="49" charset="0"/>
                <a:cs typeface="Consolas" panose="020B0609020204030204" pitchFamily="49" charset="0"/>
              </a:rPr>
              <a:t>仍为抽象类</a:t>
            </a:r>
            <a:endParaRPr lang="en-US" altLang="zh-CN" dirty="0">
              <a:latin typeface="Consolas" panose="020B0609020204030204" pitchFamily="49" charset="0"/>
              <a:cs typeface="Consolas" panose="020B0609020204030204" pitchFamily="49" charset="0"/>
            </a:endParaRPr>
          </a:p>
          <a:p>
            <a:r>
              <a:rPr lang="en-US" altLang="zh-CN" dirty="0">
                <a:solidFill>
                  <a:srgbClr val="B40062"/>
                </a:solidFill>
                <a:latin typeface="Consolas" panose="020B0609020204030204" pitchFamily="49" charset="0"/>
                <a:cs typeface="Consolas" panose="020B0609020204030204" pitchFamily="49" charset="0"/>
              </a:rPr>
              <a:t>class </a:t>
            </a:r>
            <a:r>
              <a:rPr lang="en-US" altLang="zh-CN" dirty="0">
                <a:latin typeface="Consolas" panose="020B0609020204030204" pitchFamily="49" charset="0"/>
                <a:cs typeface="Consolas" panose="020B0609020204030204" pitchFamily="49" charset="0"/>
              </a:rPr>
              <a:t>Derive2:</a:t>
            </a:r>
            <a:r>
              <a:rPr lang="en-US" altLang="zh-CN" dirty="0">
                <a:solidFill>
                  <a:srgbClr val="BBBBBB"/>
                </a:solidFill>
                <a:latin typeface="Consolas" panose="020B0609020204030204" pitchFamily="49" charset="0"/>
                <a:cs typeface="Consolas" panose="020B0609020204030204" pitchFamily="49" charset="0"/>
              </a:rPr>
              <a:t> </a:t>
            </a:r>
            <a:r>
              <a:rPr lang="en-US" altLang="zh-CN" dirty="0">
                <a:solidFill>
                  <a:srgbClr val="B40062"/>
                </a:solidFill>
                <a:latin typeface="Consolas" panose="020B0609020204030204" pitchFamily="49" charset="0"/>
                <a:cs typeface="Consolas" panose="020B0609020204030204" pitchFamily="49" charset="0"/>
              </a:rPr>
              <a:t>public</a:t>
            </a:r>
            <a:r>
              <a:rPr lang="en-US" altLang="zh-CN" dirty="0">
                <a:solidFill>
                  <a:srgbClr val="BBBBBB"/>
                </a:solidFill>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Base {</a:t>
            </a:r>
            <a:endParaRPr lang="en-US" altLang="zh-CN" dirty="0">
              <a:latin typeface="Consolas" panose="020B0609020204030204" pitchFamily="49" charset="0"/>
              <a:cs typeface="Consolas" panose="020B0609020204030204" pitchFamily="49" charset="0"/>
            </a:endParaRPr>
          </a:p>
          <a:p>
            <a:r>
              <a:rPr lang="en-US" altLang="zh-CN" dirty="0">
                <a:solidFill>
                  <a:srgbClr val="B40062"/>
                </a:solidFill>
                <a:latin typeface="Consolas" panose="020B0609020204030204" pitchFamily="49" charset="0"/>
                <a:cs typeface="Consolas" panose="020B0609020204030204" pitchFamily="49" charset="0"/>
              </a:rPr>
              <a:t>public: </a:t>
            </a:r>
            <a:endParaRPr lang="en-US" altLang="zh-CN" dirty="0">
              <a:solidFill>
                <a:srgbClr val="B40062"/>
              </a:solidFill>
              <a:latin typeface="Consolas" panose="020B0609020204030204" pitchFamily="49" charset="0"/>
              <a:cs typeface="Consolas" panose="020B0609020204030204" pitchFamily="49" charset="0"/>
            </a:endParaRPr>
          </a:p>
          <a:p>
            <a:r>
              <a:rPr lang="en-US" altLang="zh-CN" dirty="0">
                <a:solidFill>
                  <a:srgbClr val="B40062"/>
                </a:solidFill>
                <a:latin typeface="Consolas" panose="020B0609020204030204" pitchFamily="49" charset="0"/>
                <a:cs typeface="Consolas" panose="020B0609020204030204" pitchFamily="49" charset="0"/>
              </a:rPr>
              <a:t>	void </a:t>
            </a:r>
            <a:r>
              <a:rPr lang="en-US" altLang="zh-CN" dirty="0" err="1">
                <a:latin typeface="Consolas" panose="020B0609020204030204" pitchFamily="49" charset="0"/>
                <a:cs typeface="Consolas" panose="020B0609020204030204" pitchFamily="49" charset="0"/>
              </a:rPr>
              <a:t>func</a:t>
            </a:r>
            <a:r>
              <a:rPr lang="en-US" altLang="zh-CN" dirty="0">
                <a:latin typeface="Consolas" panose="020B0609020204030204" pitchFamily="49" charset="0"/>
                <a:cs typeface="Consolas" panose="020B0609020204030204" pitchFamily="49" charset="0"/>
              </a:rPr>
              <a:t>() {</a:t>
            </a:r>
            <a:endParaRPr lang="en-US" altLang="zh-CN" dirty="0">
              <a:latin typeface="Consolas" panose="020B0609020204030204" pitchFamily="49" charset="0"/>
              <a:cs typeface="Consolas" panose="020B0609020204030204" pitchFamily="49" charset="0"/>
            </a:endParaRPr>
          </a:p>
          <a:p>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cout</a:t>
            </a:r>
            <a:r>
              <a:rPr lang="en-US" altLang="zh-CN" dirty="0">
                <a:latin typeface="Consolas" panose="020B0609020204030204" pitchFamily="49" charset="0"/>
                <a:cs typeface="Consolas" panose="020B0609020204030204" pitchFamily="49" charset="0"/>
              </a:rPr>
              <a:t> &lt;&lt; </a:t>
            </a:r>
            <a:r>
              <a:rPr lang="en-US" altLang="zh-CN" dirty="0">
                <a:solidFill>
                  <a:srgbClr val="BA0011"/>
                </a:solidFill>
                <a:latin typeface="Consolas" panose="020B0609020204030204" pitchFamily="49" charset="0"/>
                <a:cs typeface="Consolas" panose="020B0609020204030204" pitchFamily="49" charset="0"/>
              </a:rPr>
              <a:t>"Derive2::</a:t>
            </a:r>
            <a:r>
              <a:rPr lang="en-US" altLang="zh-CN" dirty="0" err="1">
                <a:solidFill>
                  <a:srgbClr val="BA0011"/>
                </a:solidFill>
                <a:latin typeface="Consolas" panose="020B0609020204030204" pitchFamily="49" charset="0"/>
                <a:cs typeface="Consolas" panose="020B0609020204030204" pitchFamily="49" charset="0"/>
              </a:rPr>
              <a:t>func</a:t>
            </a:r>
            <a:r>
              <a:rPr lang="en-US" altLang="zh-CN" dirty="0">
                <a:solidFill>
                  <a:srgbClr val="BA0011"/>
                </a:solidFill>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&lt;&lt; </a:t>
            </a:r>
            <a:r>
              <a:rPr lang="en-US" altLang="zh-CN" dirty="0" err="1">
                <a:latin typeface="Consolas" panose="020B0609020204030204" pitchFamily="49" charset="0"/>
                <a:cs typeface="Consolas" panose="020B0609020204030204" pitchFamily="49" charset="0"/>
              </a:rPr>
              <a:t>endl</a:t>
            </a:r>
            <a:r>
              <a:rPr lang="en-US" altLang="zh-CN" dirty="0">
                <a:latin typeface="Consolas" panose="020B0609020204030204" pitchFamily="49" charset="0"/>
                <a:cs typeface="Consolas" panose="020B0609020204030204" pitchFamily="49" charset="0"/>
              </a:rPr>
              <a:t>;</a:t>
            </a:r>
            <a:endParaRPr lang="en-US" altLang="zh-CN" dirty="0">
              <a:latin typeface="Consolas" panose="020B0609020204030204" pitchFamily="49" charset="0"/>
              <a:cs typeface="Consolas" panose="020B0609020204030204" pitchFamily="49" charset="0"/>
            </a:endParaRPr>
          </a:p>
          <a:p>
            <a:r>
              <a:rPr lang="en-US" altLang="zh-CN" dirty="0">
                <a:latin typeface="Consolas" panose="020B0609020204030204" pitchFamily="49" charset="0"/>
                <a:cs typeface="Consolas" panose="020B0609020204030204" pitchFamily="49" charset="0"/>
              </a:rPr>
              <a:t>} </a:t>
            </a:r>
            <a:endParaRPr lang="en-US" altLang="zh-CN" dirty="0">
              <a:latin typeface="Consolas" panose="020B0609020204030204" pitchFamily="49" charset="0"/>
              <a:cs typeface="Consolas" panose="020B0609020204030204" pitchFamily="49" charset="0"/>
            </a:endParaRPr>
          </a:p>
          <a:p>
            <a:r>
              <a:rPr lang="en-US" altLang="zh-CN" dirty="0">
                <a:latin typeface="Consolas" panose="020B0609020204030204" pitchFamily="49" charset="0"/>
                <a:cs typeface="Consolas" panose="020B0609020204030204" pitchFamily="49" charset="0"/>
              </a:rPr>
              <a:t>};</a:t>
            </a:r>
            <a:endParaRPr lang="en-US" altLang="zh-CN" dirty="0">
              <a:latin typeface="Consolas" panose="020B0609020204030204" pitchFamily="49" charset="0"/>
              <a:cs typeface="Consolas" panose="020B0609020204030204" pitchFamily="49" charset="0"/>
            </a:endParaRPr>
          </a:p>
          <a:p>
            <a:endParaRPr lang="en-US" altLang="zh-CN" dirty="0">
              <a:latin typeface="Consolas" panose="020B0609020204030204" pitchFamily="49" charset="0"/>
              <a:cs typeface="Consolas" panose="020B0609020204030204" pitchFamily="49" charset="0"/>
            </a:endParaRPr>
          </a:p>
          <a:p>
            <a:r>
              <a:rPr lang="en-US" altLang="zh-CN" dirty="0" err="1">
                <a:solidFill>
                  <a:srgbClr val="B40062"/>
                </a:solidFill>
                <a:latin typeface="Consolas" panose="020B0609020204030204" pitchFamily="49" charset="0"/>
                <a:cs typeface="Consolas" panose="020B0609020204030204" pitchFamily="49" charset="0"/>
              </a:rPr>
              <a:t>int</a:t>
            </a:r>
            <a:r>
              <a:rPr lang="en-US" altLang="zh-CN" dirty="0">
                <a:solidFill>
                  <a:srgbClr val="BBBBBB"/>
                </a:solidFill>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main()</a:t>
            </a:r>
            <a:endParaRPr lang="en-US" altLang="zh-CN" dirty="0">
              <a:latin typeface="Consolas" panose="020B0609020204030204" pitchFamily="49" charset="0"/>
              <a:cs typeface="Consolas" panose="020B0609020204030204" pitchFamily="49" charset="0"/>
            </a:endParaRPr>
          </a:p>
          <a:p>
            <a:r>
              <a:rPr lang="en-US" altLang="zh-CN" dirty="0">
                <a:latin typeface="Consolas" panose="020B0609020204030204" pitchFamily="49" charset="0"/>
                <a:cs typeface="Consolas" panose="020B0609020204030204" pitchFamily="49" charset="0"/>
              </a:rPr>
              <a:t>{</a:t>
            </a:r>
            <a:endParaRPr lang="en-US" altLang="zh-CN" dirty="0">
              <a:latin typeface="Consolas" panose="020B0609020204030204" pitchFamily="49" charset="0"/>
              <a:cs typeface="Consolas" panose="020B0609020204030204" pitchFamily="49" charset="0"/>
            </a:endParaRPr>
          </a:p>
          <a:p>
            <a:r>
              <a:rPr lang="en-US" altLang="zh-CN" dirty="0">
                <a:solidFill>
                  <a:srgbClr val="1D8519"/>
                </a:solidFill>
                <a:latin typeface="Consolas" panose="020B0609020204030204" pitchFamily="49" charset="0"/>
                <a:cs typeface="Consolas" panose="020B0609020204030204" pitchFamily="49" charset="0"/>
              </a:rPr>
              <a:t>	// Derive1 d1; //</a:t>
            </a:r>
            <a:r>
              <a:rPr lang="zh-CN" altLang="en-US" dirty="0">
                <a:solidFill>
                  <a:srgbClr val="1D8519"/>
                </a:solidFill>
                <a:latin typeface="Consolas" panose="020B0609020204030204" pitchFamily="49" charset="0"/>
                <a:cs typeface="Consolas" panose="020B0609020204030204" pitchFamily="49" charset="0"/>
              </a:rPr>
              <a:t>编译错误，</a:t>
            </a:r>
            <a:r>
              <a:rPr lang="en-US" altLang="zh-CN" dirty="0">
                <a:solidFill>
                  <a:srgbClr val="1D8519"/>
                </a:solidFill>
                <a:latin typeface="Consolas" panose="020B0609020204030204" pitchFamily="49" charset="0"/>
                <a:cs typeface="Consolas" panose="020B0609020204030204" pitchFamily="49" charset="0"/>
              </a:rPr>
              <a:t>Derive1</a:t>
            </a:r>
            <a:r>
              <a:rPr lang="zh-CN" altLang="en-US" dirty="0">
                <a:solidFill>
                  <a:srgbClr val="1D8519"/>
                </a:solidFill>
                <a:latin typeface="Consolas" panose="020B0609020204030204" pitchFamily="49" charset="0"/>
                <a:cs typeface="Consolas" panose="020B0609020204030204" pitchFamily="49" charset="0"/>
              </a:rPr>
              <a:t>仍为抽象类</a:t>
            </a:r>
            <a:endParaRPr lang="zh-CN" altLang="en-US" dirty="0">
              <a:solidFill>
                <a:srgbClr val="1D8519"/>
              </a:solidFill>
              <a:latin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cs typeface="Consolas" panose="020B0609020204030204" pitchFamily="49" charset="0"/>
              </a:rPr>
              <a:t>	Derive2 d2;</a:t>
            </a:r>
            <a:endParaRPr lang="en-US" altLang="zh-CN" dirty="0">
              <a:solidFill>
                <a:srgbClr val="000000"/>
              </a:solidFill>
              <a:latin typeface="Consolas" panose="020B0609020204030204" pitchFamily="49" charset="0"/>
              <a:cs typeface="Consolas" panose="020B0609020204030204" pitchFamily="49" charset="0"/>
            </a:endParaRPr>
          </a:p>
          <a:p>
            <a:r>
              <a:rPr lang="en-US" altLang="zh-CN" dirty="0">
                <a:latin typeface="Consolas" panose="020B0609020204030204" pitchFamily="49" charset="0"/>
                <a:cs typeface="Consolas" panose="020B0609020204030204" pitchFamily="49" charset="0"/>
              </a:rPr>
              <a:t>	d2.func();</a:t>
            </a:r>
            <a:endParaRPr lang="en-US" altLang="zh-CN" dirty="0">
              <a:latin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return 0;</a:t>
            </a:r>
            <a:endParaRPr lang="en-US" altLang="zh-CN" dirty="0">
              <a:latin typeface="Consolas" panose="020B0609020204030204" pitchFamily="49" charset="0"/>
              <a:cs typeface="Consolas" panose="020B0609020204030204" pitchFamily="49" charset="0"/>
            </a:endParaRPr>
          </a:p>
          <a:p>
            <a:r>
              <a:rPr lang="en-US" altLang="zh-CN" dirty="0">
                <a:latin typeface="Consolas" panose="020B0609020204030204" pitchFamily="49" charset="0"/>
                <a:cs typeface="Consolas" panose="020B0609020204030204" pitchFamily="49" charset="0"/>
              </a:rPr>
              <a:t>}</a:t>
            </a:r>
            <a:endParaRPr lang="en-US" altLang="zh-CN" b="0" dirty="0">
              <a:effectLst/>
              <a:latin typeface="Consolas" panose="020B0609020204030204" pitchFamily="49" charset="0"/>
              <a:cs typeface="Consolas" panose="020B0609020204030204" pitchFamily="49" charset="0"/>
            </a:endParaRPr>
          </a:p>
        </p:txBody>
      </p:sp>
      <p:sp>
        <p:nvSpPr>
          <p:cNvPr id="7" name="矩形 6"/>
          <p:cNvSpPr/>
          <p:nvPr/>
        </p:nvSpPr>
        <p:spPr>
          <a:xfrm>
            <a:off x="6876256" y="4931876"/>
            <a:ext cx="3454052" cy="369332"/>
          </a:xfrm>
          <a:prstGeom prst="rect">
            <a:avLst/>
          </a:prstGeom>
        </p:spPr>
        <p:txBody>
          <a:bodyPr wrap="square">
            <a:spAutoFit/>
          </a:bodyPr>
          <a:lstStyle/>
          <a:p>
            <a:r>
              <a:rPr lang="en-US" altLang="zh-CN" b="1" dirty="0">
                <a:solidFill>
                  <a:srgbClr val="00B050"/>
                </a:solidFill>
                <a:latin typeface="AndaleMono" panose="020B0509000000000004" charset="0"/>
              </a:rPr>
              <a:t>Derive2::</a:t>
            </a:r>
            <a:r>
              <a:rPr lang="en-US" altLang="zh-CN" b="1" dirty="0" err="1">
                <a:solidFill>
                  <a:srgbClr val="00B050"/>
                </a:solidFill>
                <a:latin typeface="AndaleMono" panose="020B0509000000000004" charset="0"/>
              </a:rPr>
              <a:t>func</a:t>
            </a:r>
            <a:endParaRPr lang="zh-CN" altLang="en-US" b="1" dirty="0">
              <a:solidFill>
                <a:srgbClr val="00B050"/>
              </a:solidFill>
              <a:latin typeface="AndaleMono" panose="020B0509000000000004" charset="0"/>
            </a:endParaRPr>
          </a:p>
        </p:txBody>
      </p:sp>
      <p:sp>
        <p:nvSpPr>
          <p:cNvPr id="8" name="文本框 7"/>
          <p:cNvSpPr txBox="1"/>
          <p:nvPr/>
        </p:nvSpPr>
        <p:spPr>
          <a:xfrm>
            <a:off x="6945932" y="4470211"/>
            <a:ext cx="1415772" cy="461665"/>
          </a:xfrm>
          <a:prstGeom prst="rect">
            <a:avLst/>
          </a:prstGeom>
          <a:solidFill>
            <a:srgbClr val="FFFF00"/>
          </a:solidFill>
        </p:spPr>
        <p:txBody>
          <a:bodyPr wrap="none" rtlCol="0">
            <a:spAutoFit/>
          </a:bodyPr>
          <a:lstStyle/>
          <a:p>
            <a:r>
              <a:rPr kumimoji="1" lang="zh-CN" altLang="en-US" sz="2400" b="1" dirty="0"/>
              <a:t>运行结果</a:t>
            </a:r>
            <a:endParaRPr kumimoji="1" lang="zh-CN" altLang="en-US" sz="2400" b="1" dirty="0"/>
          </a:p>
        </p:txBody>
      </p:sp>
      <p:sp>
        <p:nvSpPr>
          <p:cNvPr id="9" name="标题 1"/>
          <p:cNvSpPr txBox="1"/>
          <p:nvPr/>
        </p:nvSpPr>
        <p:spPr bwMode="auto">
          <a:xfrm>
            <a:off x="5868144" y="168882"/>
            <a:ext cx="3062164" cy="1325563"/>
          </a:xfrm>
          <a:prstGeom prst="rect">
            <a:avLst/>
          </a:prstGeom>
          <a:noFill/>
          <a:ln>
            <a:noFill/>
          </a:ln>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a:lstStyle>
          <a:p>
            <a:pPr algn="r" defTabSz="914400"/>
            <a:r>
              <a:rPr kumimoji="1" lang="zh-CN" altLang="en-US" dirty="0">
                <a:solidFill>
                  <a:srgbClr val="0070C0"/>
                </a:solidFill>
              </a:rPr>
              <a:t>抽象类示例</a:t>
            </a:r>
            <a:endParaRPr kumimoji="1" lang="zh-CN" altLang="en-US" dirty="0">
              <a:solidFill>
                <a:srgbClr val="0070C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课程设计</a:t>
            </a:r>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grpSp>
        <p:nvGrpSpPr>
          <p:cNvPr id="29" name="组合 28"/>
          <p:cNvGrpSpPr/>
          <p:nvPr/>
        </p:nvGrpSpPr>
        <p:grpSpPr>
          <a:xfrm>
            <a:off x="759033" y="1340768"/>
            <a:ext cx="6869972" cy="4734321"/>
            <a:chOff x="857512" y="1658219"/>
            <a:chExt cx="7348074" cy="4131129"/>
          </a:xfrm>
        </p:grpSpPr>
        <p:sp>
          <p:nvSpPr>
            <p:cNvPr id="5" name="矩形: 圆角 4"/>
            <p:cNvSpPr/>
            <p:nvPr/>
          </p:nvSpPr>
          <p:spPr>
            <a:xfrm>
              <a:off x="3415748" y="1658219"/>
              <a:ext cx="2304256" cy="76266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400" dirty="0">
                  <a:solidFill>
                    <a:schemeClr val="tx1"/>
                  </a:solidFill>
                </a:rPr>
                <a:t>程序设计基础</a:t>
              </a:r>
              <a:endParaRPr lang="zh-CN" altLang="en-US" sz="2400" dirty="0">
                <a:solidFill>
                  <a:schemeClr val="tx1"/>
                </a:solidFill>
              </a:endParaRPr>
            </a:p>
          </p:txBody>
        </p:sp>
        <p:sp>
          <p:nvSpPr>
            <p:cNvPr id="6" name="矩形: 圆角 5"/>
            <p:cNvSpPr/>
            <p:nvPr/>
          </p:nvSpPr>
          <p:spPr>
            <a:xfrm>
              <a:off x="3121344" y="3284984"/>
              <a:ext cx="2909562" cy="762669"/>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400" b="1" dirty="0">
                  <a:solidFill>
                    <a:schemeClr val="tx1"/>
                  </a:solidFill>
                </a:rPr>
                <a:t>面向对象程序设计</a:t>
              </a:r>
              <a:endParaRPr lang="zh-CN" altLang="en-US" sz="2400" b="1" dirty="0">
                <a:solidFill>
                  <a:schemeClr val="tx1"/>
                </a:solidFill>
              </a:endParaRPr>
            </a:p>
          </p:txBody>
        </p:sp>
        <p:sp>
          <p:nvSpPr>
            <p:cNvPr id="7" name="矩形: 圆角 6"/>
            <p:cNvSpPr/>
            <p:nvPr/>
          </p:nvSpPr>
          <p:spPr>
            <a:xfrm>
              <a:off x="3707904" y="5026679"/>
              <a:ext cx="1728192" cy="76266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400" dirty="0">
                  <a:solidFill>
                    <a:schemeClr val="tx1"/>
                  </a:solidFill>
                </a:rPr>
                <a:t>数据结构</a:t>
              </a:r>
              <a:endParaRPr lang="zh-CN" altLang="en-US" sz="2400" dirty="0">
                <a:solidFill>
                  <a:schemeClr val="tx1"/>
                </a:solidFill>
              </a:endParaRPr>
            </a:p>
          </p:txBody>
        </p:sp>
        <p:sp>
          <p:nvSpPr>
            <p:cNvPr id="8" name="矩形: 圆角 7"/>
            <p:cNvSpPr/>
            <p:nvPr/>
          </p:nvSpPr>
          <p:spPr>
            <a:xfrm>
              <a:off x="6477394" y="5022974"/>
              <a:ext cx="1728192" cy="76266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400" dirty="0">
                  <a:solidFill>
                    <a:schemeClr val="tx1"/>
                  </a:solidFill>
                </a:rPr>
                <a:t>软件工程</a:t>
              </a:r>
              <a:endParaRPr lang="zh-CN" altLang="en-US" sz="2400" dirty="0">
                <a:solidFill>
                  <a:schemeClr val="tx1"/>
                </a:solidFill>
              </a:endParaRPr>
            </a:p>
          </p:txBody>
        </p:sp>
        <p:sp>
          <p:nvSpPr>
            <p:cNvPr id="9" name="矩形: 圆角 8"/>
            <p:cNvSpPr/>
            <p:nvPr/>
          </p:nvSpPr>
          <p:spPr>
            <a:xfrm>
              <a:off x="857512" y="5022974"/>
              <a:ext cx="2259707" cy="76266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400" dirty="0">
                  <a:solidFill>
                    <a:schemeClr val="tx1"/>
                  </a:solidFill>
                </a:rPr>
                <a:t>程序设计训练</a:t>
              </a:r>
              <a:endParaRPr lang="zh-CN" altLang="en-US" sz="2400" dirty="0">
                <a:solidFill>
                  <a:schemeClr val="tx1"/>
                </a:solidFill>
              </a:endParaRPr>
            </a:p>
          </p:txBody>
        </p:sp>
        <p:cxnSp>
          <p:nvCxnSpPr>
            <p:cNvPr id="11" name="直接箭头连接符 10"/>
            <p:cNvCxnSpPr>
              <a:stCxn id="5" idx="2"/>
              <a:endCxn id="6" idx="0"/>
            </p:cNvCxnSpPr>
            <p:nvPr/>
          </p:nvCxnSpPr>
          <p:spPr>
            <a:xfrm>
              <a:off x="4567876" y="2420888"/>
              <a:ext cx="8249" cy="864096"/>
            </a:xfrm>
            <a:prstGeom prst="straightConnector1">
              <a:avLst/>
            </a:prstGeom>
            <a:ln w="38100">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2" name="直接箭头连接符 11"/>
            <p:cNvCxnSpPr>
              <a:stCxn id="6" idx="2"/>
              <a:endCxn id="9" idx="0"/>
            </p:cNvCxnSpPr>
            <p:nvPr/>
          </p:nvCxnSpPr>
          <p:spPr>
            <a:xfrm flipH="1">
              <a:off x="1987366" y="4047653"/>
              <a:ext cx="2588759" cy="975321"/>
            </a:xfrm>
            <a:prstGeom prst="straightConnector1">
              <a:avLst/>
            </a:prstGeom>
            <a:ln w="38100">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直接箭头连接符 14"/>
            <p:cNvCxnSpPr>
              <a:stCxn id="6" idx="2"/>
              <a:endCxn id="7" idx="0"/>
            </p:cNvCxnSpPr>
            <p:nvPr/>
          </p:nvCxnSpPr>
          <p:spPr>
            <a:xfrm flipH="1">
              <a:off x="4572000" y="4047653"/>
              <a:ext cx="4125" cy="979026"/>
            </a:xfrm>
            <a:prstGeom prst="straightConnector1">
              <a:avLst/>
            </a:prstGeom>
            <a:ln w="38100">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8" name="直接箭头连接符 17"/>
            <p:cNvCxnSpPr>
              <a:stCxn id="6" idx="2"/>
              <a:endCxn id="8" idx="0"/>
            </p:cNvCxnSpPr>
            <p:nvPr/>
          </p:nvCxnSpPr>
          <p:spPr>
            <a:xfrm>
              <a:off x="4576125" y="4047653"/>
              <a:ext cx="2765365" cy="975321"/>
            </a:xfrm>
            <a:prstGeom prst="straightConnector1">
              <a:avLst/>
            </a:prstGeom>
            <a:ln w="38100">
              <a:solidFill>
                <a:schemeClr val="accent1"/>
              </a:solidFill>
              <a:tailEnd type="triangle"/>
            </a:ln>
          </p:spPr>
          <p:style>
            <a:lnRef idx="3">
              <a:schemeClr val="accent1"/>
            </a:lnRef>
            <a:fillRef idx="0">
              <a:schemeClr val="accent1"/>
            </a:fillRef>
            <a:effectRef idx="2">
              <a:schemeClr val="accent1"/>
            </a:effectRef>
            <a:fontRef idx="minor">
              <a:schemeClr val="tx1"/>
            </a:fontRef>
          </p:style>
        </p:cxnSp>
      </p:grpSp>
      <p:sp>
        <p:nvSpPr>
          <p:cNvPr id="25" name="文本框 24"/>
          <p:cNvSpPr txBox="1"/>
          <p:nvPr/>
        </p:nvSpPr>
        <p:spPr>
          <a:xfrm>
            <a:off x="5852740" y="3041907"/>
            <a:ext cx="3152924" cy="1200329"/>
          </a:xfrm>
          <a:prstGeom prst="rect">
            <a:avLst/>
          </a:prstGeom>
          <a:noFill/>
        </p:spPr>
        <p:txBody>
          <a:bodyPr wrap="square" rtlCol="0">
            <a:spAutoFit/>
          </a:bodyPr>
          <a:lstStyle/>
          <a:p>
            <a:r>
              <a:rPr lang="zh-CN" altLang="en-US" sz="2400" b="1" dirty="0">
                <a:solidFill>
                  <a:srgbClr val="C00000"/>
                </a:solidFill>
              </a:rPr>
              <a:t>编程方法论：</a:t>
            </a:r>
            <a:endParaRPr lang="en-US" altLang="zh-CN" sz="2400" b="1" dirty="0">
              <a:solidFill>
                <a:srgbClr val="C00000"/>
              </a:solidFill>
            </a:endParaRPr>
          </a:p>
          <a:p>
            <a:r>
              <a:rPr lang="zh-CN" altLang="en-US" sz="2400" b="1" dirty="0">
                <a:solidFill>
                  <a:srgbClr val="C00000"/>
                </a:solidFill>
              </a:rPr>
              <a:t>以对象的方式思考与编写程序</a:t>
            </a:r>
            <a:endParaRPr lang="en-US" altLang="zh-CN" sz="2400" b="1" dirty="0">
              <a:solidFill>
                <a:srgbClr val="C00000"/>
              </a:solidFill>
            </a:endParaRPr>
          </a:p>
        </p:txBody>
      </p:sp>
      <p:sp>
        <p:nvSpPr>
          <p:cNvPr id="26" name="文本框 25"/>
          <p:cNvSpPr txBox="1"/>
          <p:nvPr/>
        </p:nvSpPr>
        <p:spPr>
          <a:xfrm>
            <a:off x="2972558" y="2423062"/>
            <a:ext cx="902811" cy="523220"/>
          </a:xfrm>
          <a:prstGeom prst="rect">
            <a:avLst/>
          </a:prstGeom>
          <a:noFill/>
        </p:spPr>
        <p:txBody>
          <a:bodyPr wrap="none" rtlCol="0">
            <a:spAutoFit/>
          </a:bodyPr>
          <a:lstStyle/>
          <a:p>
            <a:r>
              <a:rPr lang="zh-CN" altLang="en-US" sz="2800" b="1" dirty="0"/>
              <a:t>提升</a:t>
            </a:r>
            <a:endParaRPr lang="zh-CN" altLang="en-US" sz="2800" b="1" dirty="0"/>
          </a:p>
        </p:txBody>
      </p:sp>
      <p:sp>
        <p:nvSpPr>
          <p:cNvPr id="27" name="文本框 26"/>
          <p:cNvSpPr txBox="1"/>
          <p:nvPr/>
        </p:nvSpPr>
        <p:spPr>
          <a:xfrm>
            <a:off x="1815372" y="4263030"/>
            <a:ext cx="902811" cy="523220"/>
          </a:xfrm>
          <a:prstGeom prst="rect">
            <a:avLst/>
          </a:prstGeom>
          <a:noFill/>
        </p:spPr>
        <p:txBody>
          <a:bodyPr wrap="none" rtlCol="0">
            <a:spAutoFit/>
          </a:bodyPr>
          <a:lstStyle/>
          <a:p>
            <a:r>
              <a:rPr lang="zh-CN" altLang="en-US" sz="2800" b="1" dirty="0"/>
              <a:t>应用</a:t>
            </a:r>
            <a:endParaRPr lang="zh-CN" altLang="en-US" sz="28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纯虚析构函数</a:t>
            </a: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内容占位符 2"/>
          <p:cNvSpPr>
            <a:spLocks noGrp="1"/>
          </p:cNvSpPr>
          <p:nvPr>
            <p:ph idx="1"/>
          </p:nvPr>
        </p:nvSpPr>
        <p:spPr/>
        <p:txBody>
          <a:bodyPr/>
          <a:lstStyle/>
          <a:p>
            <a:r>
              <a:rPr kumimoji="1" lang="zh-CN" altLang="en-US" dirty="0"/>
              <a:t>回顾：虚函数与析构函数</a:t>
            </a:r>
            <a:endParaRPr kumimoji="1" lang="zh-CN" altLang="en-US" dirty="0"/>
          </a:p>
          <a:p>
            <a:pPr lvl="1"/>
            <a:r>
              <a:rPr kumimoji="1" lang="zh-CN" altLang="en-US" dirty="0"/>
              <a:t>析构函数能是虚的，且常常是虚的。虚析构函数</a:t>
            </a:r>
            <a:r>
              <a:rPr kumimoji="1" lang="zh-CN" altLang="en-US" dirty="0">
                <a:solidFill>
                  <a:srgbClr val="FF0000"/>
                </a:solidFill>
              </a:rPr>
              <a:t>仍需定义函数体</a:t>
            </a:r>
            <a:r>
              <a:rPr kumimoji="1" lang="zh-CN" altLang="en-US" dirty="0"/>
              <a:t>。</a:t>
            </a:r>
            <a:endParaRPr kumimoji="1" lang="zh-CN" altLang="en-US" dirty="0"/>
          </a:p>
          <a:p>
            <a:pPr lvl="1"/>
            <a:r>
              <a:rPr kumimoji="1" lang="zh-CN" altLang="en-US" dirty="0">
                <a:solidFill>
                  <a:srgbClr val="FF0000"/>
                </a:solidFill>
              </a:rPr>
              <a:t>虚析构函数</a:t>
            </a:r>
            <a:r>
              <a:rPr kumimoji="1" lang="zh-CN" altLang="en-US" dirty="0"/>
              <a:t>的用途：当删除基类对象指针时，编译器将根据指针所指对象的</a:t>
            </a:r>
            <a:r>
              <a:rPr kumimoji="1" lang="zh-CN" altLang="en-US" dirty="0">
                <a:solidFill>
                  <a:srgbClr val="FF0000"/>
                </a:solidFill>
              </a:rPr>
              <a:t>实际类型</a:t>
            </a:r>
            <a:r>
              <a:rPr kumimoji="1" lang="zh-CN" altLang="en-US" dirty="0"/>
              <a:t>，调用相应的析构函数。</a:t>
            </a:r>
            <a:endParaRPr kumimoji="1"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纯虚析构函数</a:t>
            </a:r>
            <a:endParaRPr kumimoji="1" lang="zh-CN" altLang="en-US" dirty="0"/>
          </a:p>
        </p:txBody>
      </p:sp>
      <p:sp>
        <p:nvSpPr>
          <p:cNvPr id="3" name="内容占位符 2"/>
          <p:cNvSpPr>
            <a:spLocks noGrp="1"/>
          </p:cNvSpPr>
          <p:nvPr>
            <p:ph idx="1"/>
          </p:nvPr>
        </p:nvSpPr>
        <p:spPr>
          <a:xfrm>
            <a:off x="341687" y="1442195"/>
            <a:ext cx="8623870" cy="5112568"/>
          </a:xfrm>
        </p:spPr>
        <p:txBody>
          <a:bodyPr/>
          <a:lstStyle/>
          <a:p>
            <a:r>
              <a:rPr kumimoji="1" lang="zh-CN" altLang="en-US" dirty="0"/>
              <a:t>析构函数也可以是纯虚函数</a:t>
            </a:r>
            <a:endParaRPr kumimoji="1" lang="en-US" altLang="zh-CN" dirty="0"/>
          </a:p>
          <a:p>
            <a:pPr lvl="1"/>
            <a:r>
              <a:rPr kumimoji="1" lang="zh-CN" altLang="en-US" dirty="0"/>
              <a:t>纯虚析构函数</a:t>
            </a:r>
            <a:r>
              <a:rPr kumimoji="1" lang="zh-CN" altLang="en-US" b="1" dirty="0">
                <a:solidFill>
                  <a:srgbClr val="FF0000"/>
                </a:solidFill>
              </a:rPr>
              <a:t>仍然需要函数体</a:t>
            </a:r>
            <a:endParaRPr kumimoji="1" lang="en-US" altLang="zh-CN" b="1" dirty="0">
              <a:solidFill>
                <a:srgbClr val="FF0000"/>
              </a:solidFill>
            </a:endParaRPr>
          </a:p>
          <a:p>
            <a:pPr lvl="1"/>
            <a:r>
              <a:rPr kumimoji="1" lang="zh-CN" altLang="en-US" dirty="0"/>
              <a:t>目的：使基类成为</a:t>
            </a:r>
            <a:r>
              <a:rPr kumimoji="1" lang="zh-CN" altLang="en-US" dirty="0">
                <a:solidFill>
                  <a:srgbClr val="FF0000"/>
                </a:solidFill>
              </a:rPr>
              <a:t>抽象类</a:t>
            </a:r>
            <a:r>
              <a:rPr kumimoji="1" lang="zh-CN" altLang="en-US" dirty="0"/>
              <a:t>，不能创建基类的对象。如果有其他函数是纯虚函数，则析构函数无论是否为纯虚的，基类均为抽象类。</a:t>
            </a:r>
            <a:endParaRPr kumimoji="1" lang="zh-CN" altLang="en-US" dirty="0"/>
          </a:p>
          <a:p>
            <a:pPr lvl="1"/>
            <a:endParaRPr kumimoji="1" lang="zh-CN" altLang="en-US" dirty="0">
              <a:solidFill>
                <a:srgbClr val="FF0000"/>
              </a:solidFill>
            </a:endParaRPr>
          </a:p>
        </p:txBody>
      </p:sp>
      <p:sp>
        <p:nvSpPr>
          <p:cNvPr id="4" name="矩形 3"/>
          <p:cNvSpPr/>
          <p:nvPr/>
        </p:nvSpPr>
        <p:spPr>
          <a:xfrm>
            <a:off x="971600" y="3645024"/>
            <a:ext cx="6983610" cy="2616101"/>
          </a:xfrm>
          <a:prstGeom prst="rect">
            <a:avLst/>
          </a:prstGeom>
        </p:spPr>
        <p:txBody>
          <a:bodyPr wrap="square">
            <a:spAutoFit/>
          </a:bodyPr>
          <a:lstStyle/>
          <a:p>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class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Base { </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public: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virtual ~Base()=0; };</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zh-CN" sz="2000" b="1" dirty="0">
                <a:solidFill>
                  <a:srgbClr val="FF0000"/>
                </a:solidFill>
                <a:latin typeface="Consolas" panose="020B0609020204030204" pitchFamily="49" charset="0"/>
                <a:ea typeface="Consolas" panose="020B0609020204030204" pitchFamily="49" charset="0"/>
                <a:cs typeface="Consolas" panose="020B0609020204030204" pitchFamily="49" charset="0"/>
              </a:rPr>
              <a:t>Base::~Base() {}</a:t>
            </a:r>
            <a:r>
              <a:rPr lang="en-US" altLang="zh-CN" dirty="0">
                <a:solidFill>
                  <a:srgbClr val="1D8519"/>
                </a:solidFill>
                <a:latin typeface="Consolas" panose="020B0609020204030204" pitchFamily="49" charset="0"/>
                <a:ea typeface="Consolas" panose="020B0609020204030204" pitchFamily="49" charset="0"/>
                <a:cs typeface="Consolas" panose="020B0609020204030204" pitchFamily="49" charset="0"/>
              </a:rPr>
              <a:t> /// </a:t>
            </a:r>
            <a:r>
              <a:rPr lang="zh-CN" altLang="en-US" dirty="0">
                <a:solidFill>
                  <a:srgbClr val="1D8519"/>
                </a:solidFill>
                <a:latin typeface="Consolas" panose="020B0609020204030204" pitchFamily="49" charset="0"/>
                <a:ea typeface="Consolas" panose="020B0609020204030204" pitchFamily="49" charset="0"/>
                <a:cs typeface="Consolas" panose="020B0609020204030204" pitchFamily="49" charset="0"/>
              </a:rPr>
              <a:t>必须有函数体</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class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Derive : </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public</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Base {};</a:t>
            </a:r>
            <a:b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br>
            <a:b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int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main() {</a:t>
            </a:r>
            <a:endPar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Base</a:t>
            </a:r>
            <a:r>
              <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b;</a:t>
            </a:r>
            <a:r>
              <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1D8519"/>
                </a:solidFill>
                <a:latin typeface="Consolas" panose="020B0609020204030204" pitchFamily="49" charset="0"/>
                <a:ea typeface="Consolas" panose="020B0609020204030204" pitchFamily="49" charset="0"/>
                <a:cs typeface="Consolas" panose="020B0609020204030204" pitchFamily="49" charset="0"/>
              </a:rPr>
              <a:t>/// </a:t>
            </a:r>
            <a:r>
              <a:rPr lang="zh-CN" altLang="en-US" dirty="0">
                <a:solidFill>
                  <a:srgbClr val="1D8519"/>
                </a:solidFill>
                <a:latin typeface="Consolas" panose="020B0609020204030204" pitchFamily="49" charset="0"/>
                <a:ea typeface="Consolas" panose="020B0609020204030204" pitchFamily="49" charset="0"/>
                <a:cs typeface="Consolas" panose="020B0609020204030204" pitchFamily="49" charset="0"/>
              </a:rPr>
              <a:t>编译错误，基类是抽象类</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Derive d1;</a:t>
            </a:r>
            <a:r>
              <a:rPr lang="en-US" altLang="zh-CN" dirty="0">
                <a:solidFill>
                  <a:srgbClr val="1D8519"/>
                </a:solidFill>
                <a:latin typeface="Consolas" panose="020B0609020204030204" pitchFamily="49" charset="0"/>
                <a:ea typeface="Consolas" panose="020B0609020204030204" pitchFamily="49" charset="0"/>
                <a:cs typeface="Consolas" panose="020B0609020204030204" pitchFamily="49" charset="0"/>
              </a:rPr>
              <a:t> /// </a:t>
            </a:r>
            <a:r>
              <a:rPr lang="zh-CN" altLang="en-US" dirty="0">
                <a:solidFill>
                  <a:srgbClr val="1D8519"/>
                </a:solidFill>
                <a:latin typeface="Consolas" panose="020B0609020204030204" pitchFamily="49" charset="0"/>
                <a:ea typeface="Consolas" panose="020B0609020204030204" pitchFamily="49" charset="0"/>
                <a:cs typeface="Consolas" panose="020B0609020204030204" pitchFamily="49" charset="0"/>
              </a:rPr>
              <a:t>派生类不必实现纯虚析构函数</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return 0;</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纯虚析构函数</a:t>
            </a:r>
            <a:endParaRPr kumimoji="1" lang="zh-CN" altLang="en-US" dirty="0"/>
          </a:p>
        </p:txBody>
      </p:sp>
      <p:sp>
        <p:nvSpPr>
          <p:cNvPr id="3" name="内容占位符 2"/>
          <p:cNvSpPr>
            <a:spLocks noGrp="1"/>
          </p:cNvSpPr>
          <p:nvPr>
            <p:ph idx="1"/>
          </p:nvPr>
        </p:nvSpPr>
        <p:spPr>
          <a:xfrm>
            <a:off x="260065" y="1606352"/>
            <a:ext cx="8623870" cy="5112568"/>
          </a:xfrm>
        </p:spPr>
        <p:txBody>
          <a:bodyPr/>
          <a:lstStyle/>
          <a:p>
            <a:r>
              <a:rPr kumimoji="1" lang="zh-CN" altLang="en-US" dirty="0"/>
              <a:t>纯虚析构函数和一般纯虚函数</a:t>
            </a:r>
            <a:endParaRPr kumimoji="1" lang="en-US" altLang="zh-CN" dirty="0"/>
          </a:p>
          <a:p>
            <a:pPr lvl="1"/>
            <a:r>
              <a:rPr kumimoji="1" lang="zh-CN" altLang="en-US" dirty="0"/>
              <a:t>一般的纯虚函数被派生类重写覆盖之前仍是纯虚函数。如果派生类不覆盖纯虚函数，那么派生类也是抽象类。</a:t>
            </a:r>
            <a:endParaRPr kumimoji="1" lang="en-US" altLang="zh-CN" dirty="0"/>
          </a:p>
          <a:p>
            <a:pPr lvl="1"/>
            <a:r>
              <a:rPr kumimoji="1" lang="zh-CN" altLang="en-US" b="1" dirty="0"/>
              <a:t>纯虚析构函数除外</a:t>
            </a:r>
            <a:endParaRPr kumimoji="1" lang="en-US" altLang="zh-CN" b="1" dirty="0"/>
          </a:p>
          <a:p>
            <a:pPr lvl="1"/>
            <a:r>
              <a:rPr kumimoji="1" lang="zh-CN" altLang="en-US" dirty="0"/>
              <a:t>对于纯虚析构函数而言，即便派生类中不显式实现，编译器也会自动合成默认析构函数。因此，即使派生类不显式覆盖纯虚析构函数，只要</a:t>
            </a:r>
            <a:r>
              <a:rPr kumimoji="1" lang="zh-CN" altLang="en-US" dirty="0">
                <a:solidFill>
                  <a:srgbClr val="FF0000"/>
                </a:solidFill>
              </a:rPr>
              <a:t>派生类覆盖了其他纯虚函数，该派生类就不是抽象类，可以定义派生类对象</a:t>
            </a:r>
            <a:r>
              <a:rPr kumimoji="1" lang="zh-CN" altLang="en-US" dirty="0"/>
              <a:t>。</a:t>
            </a:r>
            <a:endParaRPr kumimoji="1"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矩形 4"/>
          <p:cNvSpPr/>
          <p:nvPr/>
        </p:nvSpPr>
        <p:spPr>
          <a:xfrm>
            <a:off x="596555" y="460985"/>
            <a:ext cx="7903790" cy="6463308"/>
          </a:xfrm>
          <a:prstGeom prst="rect">
            <a:avLst/>
          </a:prstGeom>
        </p:spPr>
        <p:txBody>
          <a:bodyPr wrap="square">
            <a:spAutoFit/>
          </a:bodyPr>
          <a:lstStyle/>
          <a:p>
            <a:r>
              <a:rPr lang="en-US" altLang="zh-CN" sz="1700" dirty="0">
                <a:solidFill>
                  <a:srgbClr val="6E200D"/>
                </a:solidFill>
                <a:latin typeface="Consolas" panose="020B0609020204030204" pitchFamily="49" charset="0"/>
                <a:cs typeface="Consolas" panose="020B0609020204030204" pitchFamily="49" charset="0"/>
              </a:rPr>
              <a:t>#include</a:t>
            </a:r>
            <a:r>
              <a:rPr lang="en-US" altLang="zh-CN" dirty="0">
                <a:solidFill>
                  <a:srgbClr val="BBBBBB"/>
                </a:solidFill>
                <a:latin typeface="Consolas" panose="020B0609020204030204" pitchFamily="49" charset="0"/>
                <a:cs typeface="Consolas" panose="020B0609020204030204" pitchFamily="49" charset="0"/>
              </a:rPr>
              <a:t> </a:t>
            </a:r>
            <a:r>
              <a:rPr lang="en-US" altLang="zh-CN" dirty="0">
                <a:solidFill>
                  <a:srgbClr val="BA0011"/>
                </a:solidFill>
                <a:latin typeface="Consolas" panose="020B0609020204030204" pitchFamily="49" charset="0"/>
                <a:cs typeface="Consolas" panose="020B0609020204030204" pitchFamily="49" charset="0"/>
              </a:rPr>
              <a:t>&lt;iostream&gt;</a:t>
            </a:r>
            <a:endParaRPr lang="en-US" altLang="zh-CN" dirty="0">
              <a:solidFill>
                <a:srgbClr val="BA0011"/>
              </a:solidFill>
              <a:latin typeface="Consolas" panose="020B0609020204030204" pitchFamily="49" charset="0"/>
              <a:cs typeface="Consolas" panose="020B0609020204030204" pitchFamily="49" charset="0"/>
            </a:endParaRPr>
          </a:p>
          <a:p>
            <a:r>
              <a:rPr lang="en-US" altLang="zh-CN" dirty="0">
                <a:solidFill>
                  <a:srgbClr val="B40062"/>
                </a:solidFill>
                <a:latin typeface="Consolas" panose="020B0609020204030204" pitchFamily="49" charset="0"/>
                <a:cs typeface="Consolas" panose="020B0609020204030204" pitchFamily="49" charset="0"/>
              </a:rPr>
              <a:t>using namespace </a:t>
            </a:r>
            <a:r>
              <a:rPr lang="en-US" altLang="zh-CN" dirty="0" err="1">
                <a:latin typeface="Consolas" panose="020B0609020204030204" pitchFamily="49" charset="0"/>
                <a:cs typeface="Consolas" panose="020B0609020204030204" pitchFamily="49" charset="0"/>
              </a:rPr>
              <a:t>std</a:t>
            </a:r>
            <a:r>
              <a:rPr lang="en-US" altLang="zh-CN" dirty="0">
                <a:latin typeface="Consolas" panose="020B0609020204030204" pitchFamily="49" charset="0"/>
                <a:cs typeface="Consolas" panose="020B0609020204030204" pitchFamily="49" charset="0"/>
              </a:rPr>
              <a:t>;</a:t>
            </a:r>
            <a:endParaRPr lang="en-US" altLang="zh-CN" dirty="0">
              <a:latin typeface="Consolas" panose="020B0609020204030204" pitchFamily="49" charset="0"/>
              <a:cs typeface="Consolas" panose="020B0609020204030204" pitchFamily="49" charset="0"/>
            </a:endParaRPr>
          </a:p>
          <a:p>
            <a:br>
              <a:rPr lang="en-US" altLang="zh-CN" dirty="0">
                <a:latin typeface="Consolas" panose="020B0609020204030204" pitchFamily="49" charset="0"/>
                <a:cs typeface="Consolas" panose="020B0609020204030204" pitchFamily="49" charset="0"/>
              </a:rPr>
            </a:br>
            <a:r>
              <a:rPr lang="en-US" altLang="zh-CN" dirty="0">
                <a:solidFill>
                  <a:srgbClr val="B40062"/>
                </a:solidFill>
                <a:latin typeface="Consolas" panose="020B0609020204030204" pitchFamily="49" charset="0"/>
                <a:cs typeface="Consolas" panose="020B0609020204030204" pitchFamily="49" charset="0"/>
              </a:rPr>
              <a:t>class</a:t>
            </a:r>
            <a:r>
              <a:rPr lang="en-US" altLang="zh-CN" dirty="0">
                <a:latin typeface="Consolas" panose="020B0609020204030204" pitchFamily="49" charset="0"/>
                <a:cs typeface="Consolas" panose="020B0609020204030204" pitchFamily="49" charset="0"/>
              </a:rPr>
              <a:t> Base{ </a:t>
            </a:r>
            <a:endParaRPr lang="en-US" altLang="zh-CN" dirty="0">
              <a:latin typeface="Consolas" panose="020B0609020204030204" pitchFamily="49" charset="0"/>
              <a:cs typeface="Consolas" panose="020B0609020204030204" pitchFamily="49" charset="0"/>
            </a:endParaRPr>
          </a:p>
          <a:p>
            <a:r>
              <a:rPr lang="en-US" altLang="zh-CN" dirty="0">
                <a:solidFill>
                  <a:srgbClr val="B40062"/>
                </a:solidFill>
                <a:latin typeface="Consolas" panose="020B0609020204030204" pitchFamily="49" charset="0"/>
                <a:cs typeface="Consolas" panose="020B0609020204030204" pitchFamily="49" charset="0"/>
              </a:rPr>
              <a:t>public: </a:t>
            </a:r>
            <a:endParaRPr lang="en-US" altLang="zh-CN" dirty="0">
              <a:solidFill>
                <a:srgbClr val="B40062"/>
              </a:solidFill>
              <a:latin typeface="Consolas" panose="020B0609020204030204" pitchFamily="49" charset="0"/>
              <a:cs typeface="Consolas" panose="020B0609020204030204" pitchFamily="49" charset="0"/>
            </a:endParaRPr>
          </a:p>
          <a:p>
            <a:r>
              <a:rPr lang="en-US" altLang="zh-CN" dirty="0">
                <a:solidFill>
                  <a:srgbClr val="B40062"/>
                </a:solidFill>
                <a:latin typeface="Consolas" panose="020B0609020204030204" pitchFamily="49" charset="0"/>
                <a:cs typeface="Consolas" panose="020B0609020204030204" pitchFamily="49" charset="0"/>
              </a:rPr>
              <a:t>	virtual</a:t>
            </a:r>
            <a:r>
              <a:rPr lang="en-US" altLang="zh-CN" dirty="0">
                <a:latin typeface="Consolas" panose="020B0609020204030204" pitchFamily="49" charset="0"/>
                <a:cs typeface="Consolas" panose="020B0609020204030204" pitchFamily="49" charset="0"/>
              </a:rPr>
              <a:t> ~Base()=0; </a:t>
            </a:r>
            <a:endParaRPr lang="en-US" altLang="zh-CN" dirty="0">
              <a:latin typeface="Consolas" panose="020B0609020204030204" pitchFamily="49" charset="0"/>
              <a:cs typeface="Consolas" panose="020B0609020204030204" pitchFamily="49" charset="0"/>
            </a:endParaRPr>
          </a:p>
          <a:p>
            <a:r>
              <a:rPr lang="en-US" altLang="zh-CN" dirty="0">
                <a:latin typeface="Consolas" panose="020B0609020204030204" pitchFamily="49" charset="0"/>
                <a:cs typeface="Consolas" panose="020B0609020204030204" pitchFamily="49" charset="0"/>
              </a:rPr>
              <a:t>};</a:t>
            </a:r>
            <a:endParaRPr lang="en-US" altLang="zh-CN" dirty="0">
              <a:latin typeface="Consolas" panose="020B0609020204030204" pitchFamily="49" charset="0"/>
              <a:cs typeface="Consolas" panose="020B0609020204030204" pitchFamily="49" charset="0"/>
            </a:endParaRPr>
          </a:p>
          <a:p>
            <a:r>
              <a:rPr lang="en-US" altLang="zh-CN" dirty="0">
                <a:latin typeface="Consolas" panose="020B0609020204030204" pitchFamily="49" charset="0"/>
                <a:cs typeface="Consolas" panose="020B0609020204030204" pitchFamily="49" charset="0"/>
              </a:rPr>
              <a:t>Base::~Base() {</a:t>
            </a:r>
            <a:r>
              <a:rPr lang="en-US" altLang="zh-CN" dirty="0" err="1">
                <a:latin typeface="Consolas" panose="020B0609020204030204" pitchFamily="49" charset="0"/>
                <a:cs typeface="Consolas" panose="020B0609020204030204" pitchFamily="49" charset="0"/>
              </a:rPr>
              <a:t>cout</a:t>
            </a:r>
            <a:r>
              <a:rPr lang="en-US" altLang="zh-CN" dirty="0">
                <a:latin typeface="Consolas" panose="020B0609020204030204" pitchFamily="49" charset="0"/>
                <a:cs typeface="Consolas" panose="020B0609020204030204" pitchFamily="49" charset="0"/>
              </a:rPr>
              <a:t>&lt;&lt;</a:t>
            </a:r>
            <a:r>
              <a:rPr lang="en-US" altLang="zh-CN" dirty="0">
                <a:solidFill>
                  <a:srgbClr val="BA0011"/>
                </a:solidFill>
                <a:latin typeface="Consolas" panose="020B0609020204030204" pitchFamily="49" charset="0"/>
                <a:cs typeface="Consolas" panose="020B0609020204030204" pitchFamily="49" charset="0"/>
              </a:rPr>
              <a:t>"Base destroyed"</a:t>
            </a:r>
            <a:r>
              <a:rPr lang="en-US" altLang="zh-CN" dirty="0">
                <a:latin typeface="Consolas" panose="020B0609020204030204" pitchFamily="49" charset="0"/>
                <a:cs typeface="Consolas" panose="020B0609020204030204" pitchFamily="49" charset="0"/>
              </a:rPr>
              <a:t>&lt;&lt;</a:t>
            </a:r>
            <a:r>
              <a:rPr lang="en-US" altLang="zh-CN" dirty="0" err="1">
                <a:latin typeface="Consolas" panose="020B0609020204030204" pitchFamily="49" charset="0"/>
                <a:cs typeface="Consolas" panose="020B0609020204030204" pitchFamily="49" charset="0"/>
              </a:rPr>
              <a:t>endl</a:t>
            </a:r>
            <a:r>
              <a:rPr lang="en-US" altLang="zh-CN" dirty="0">
                <a:latin typeface="Consolas" panose="020B0609020204030204" pitchFamily="49" charset="0"/>
                <a:cs typeface="Consolas" panose="020B0609020204030204" pitchFamily="49" charset="0"/>
              </a:rPr>
              <a:t>;}</a:t>
            </a:r>
            <a:endParaRPr lang="en-US" altLang="zh-CN" dirty="0">
              <a:latin typeface="Consolas" panose="020B0609020204030204" pitchFamily="49" charset="0"/>
              <a:cs typeface="Consolas" panose="020B0609020204030204" pitchFamily="49" charset="0"/>
            </a:endParaRPr>
          </a:p>
          <a:p>
            <a:endParaRPr lang="en-US" altLang="zh-CN" dirty="0">
              <a:latin typeface="Consolas" panose="020B0609020204030204" pitchFamily="49" charset="0"/>
              <a:cs typeface="Consolas" panose="020B0609020204030204" pitchFamily="49" charset="0"/>
            </a:endParaRPr>
          </a:p>
          <a:p>
            <a:r>
              <a:rPr lang="en-US" altLang="zh-CN" dirty="0">
                <a:solidFill>
                  <a:srgbClr val="B40062"/>
                </a:solidFill>
                <a:latin typeface="Consolas" panose="020B0609020204030204" pitchFamily="49" charset="0"/>
                <a:cs typeface="Consolas" panose="020B0609020204030204" pitchFamily="49" charset="0"/>
              </a:rPr>
              <a:t>class</a:t>
            </a:r>
            <a:r>
              <a:rPr lang="en-US" altLang="zh-CN" dirty="0">
                <a:latin typeface="Consolas" panose="020B0609020204030204" pitchFamily="49" charset="0"/>
                <a:cs typeface="Consolas" panose="020B0609020204030204" pitchFamily="49" charset="0"/>
              </a:rPr>
              <a:t> Derive1: </a:t>
            </a:r>
            <a:r>
              <a:rPr lang="en-US" altLang="zh-CN" dirty="0">
                <a:solidFill>
                  <a:srgbClr val="B40062"/>
                </a:solidFill>
                <a:latin typeface="Consolas" panose="020B0609020204030204" pitchFamily="49" charset="0"/>
                <a:cs typeface="Consolas" panose="020B0609020204030204" pitchFamily="49" charset="0"/>
              </a:rPr>
              <a:t>public</a:t>
            </a:r>
            <a:r>
              <a:rPr lang="en-US" altLang="zh-CN" dirty="0">
                <a:latin typeface="Consolas" panose="020B0609020204030204" pitchFamily="49" charset="0"/>
                <a:cs typeface="Consolas" panose="020B0609020204030204" pitchFamily="49" charset="0"/>
              </a:rPr>
              <a:t> Base {};</a:t>
            </a:r>
            <a:endParaRPr lang="en-US" altLang="zh-CN" dirty="0">
              <a:latin typeface="Consolas" panose="020B0609020204030204" pitchFamily="49" charset="0"/>
              <a:cs typeface="Consolas" panose="020B0609020204030204" pitchFamily="49" charset="0"/>
            </a:endParaRPr>
          </a:p>
          <a:p>
            <a:r>
              <a:rPr lang="en-US" altLang="zh-CN" dirty="0">
                <a:solidFill>
                  <a:srgbClr val="B40062"/>
                </a:solidFill>
                <a:latin typeface="Consolas" panose="020B0609020204030204" pitchFamily="49" charset="0"/>
                <a:cs typeface="Consolas" panose="020B0609020204030204" pitchFamily="49" charset="0"/>
              </a:rPr>
              <a:t>class</a:t>
            </a:r>
            <a:r>
              <a:rPr lang="en-US" altLang="zh-CN" dirty="0">
                <a:latin typeface="Consolas" panose="020B0609020204030204" pitchFamily="49" charset="0"/>
                <a:cs typeface="Consolas" panose="020B0609020204030204" pitchFamily="49" charset="0"/>
              </a:rPr>
              <a:t> Derive2: </a:t>
            </a:r>
            <a:r>
              <a:rPr lang="en-US" altLang="zh-CN" dirty="0">
                <a:solidFill>
                  <a:srgbClr val="B40062"/>
                </a:solidFill>
                <a:latin typeface="Consolas" panose="020B0609020204030204" pitchFamily="49" charset="0"/>
                <a:cs typeface="Consolas" panose="020B0609020204030204" pitchFamily="49" charset="0"/>
              </a:rPr>
              <a:t>public</a:t>
            </a:r>
            <a:r>
              <a:rPr lang="en-US" altLang="zh-CN" dirty="0">
                <a:latin typeface="Consolas" panose="020B0609020204030204" pitchFamily="49" charset="0"/>
                <a:cs typeface="Consolas" panose="020B0609020204030204" pitchFamily="49" charset="0"/>
              </a:rPr>
              <a:t> Base {</a:t>
            </a:r>
            <a:endParaRPr lang="en-US" altLang="zh-CN" dirty="0">
              <a:latin typeface="Consolas" panose="020B0609020204030204" pitchFamily="49" charset="0"/>
              <a:cs typeface="Consolas" panose="020B0609020204030204" pitchFamily="49" charset="0"/>
            </a:endParaRPr>
          </a:p>
          <a:p>
            <a:r>
              <a:rPr lang="en-US" altLang="zh-CN" dirty="0">
                <a:solidFill>
                  <a:srgbClr val="B40062"/>
                </a:solidFill>
                <a:latin typeface="Consolas" panose="020B0609020204030204" pitchFamily="49" charset="0"/>
                <a:cs typeface="Consolas" panose="020B0609020204030204" pitchFamily="49" charset="0"/>
              </a:rPr>
              <a:t>public: </a:t>
            </a:r>
            <a:endParaRPr lang="en-US" altLang="zh-CN" dirty="0">
              <a:solidFill>
                <a:srgbClr val="B40062"/>
              </a:solidFill>
              <a:latin typeface="Consolas" panose="020B0609020204030204" pitchFamily="49" charset="0"/>
              <a:cs typeface="Consolas" panose="020B0609020204030204" pitchFamily="49" charset="0"/>
            </a:endParaRPr>
          </a:p>
          <a:p>
            <a:r>
              <a:rPr lang="en-US" altLang="zh-CN" dirty="0">
                <a:solidFill>
                  <a:srgbClr val="B40062"/>
                </a:solidFill>
                <a:latin typeface="Consolas" panose="020B0609020204030204" pitchFamily="49" charset="0"/>
                <a:cs typeface="Consolas" panose="020B0609020204030204" pitchFamily="49" charset="0"/>
              </a:rPr>
              <a:t>	virtual</a:t>
            </a:r>
            <a:r>
              <a:rPr lang="en-US" altLang="zh-CN" dirty="0">
                <a:latin typeface="Consolas" panose="020B0609020204030204" pitchFamily="49" charset="0"/>
                <a:cs typeface="Consolas" panose="020B0609020204030204" pitchFamily="49" charset="0"/>
              </a:rPr>
              <a:t> ~Derive2() {</a:t>
            </a:r>
            <a:r>
              <a:rPr lang="en-US" altLang="zh-CN" dirty="0" err="1">
                <a:latin typeface="Consolas" panose="020B0609020204030204" pitchFamily="49" charset="0"/>
                <a:cs typeface="Consolas" panose="020B0609020204030204" pitchFamily="49" charset="0"/>
              </a:rPr>
              <a:t>cout</a:t>
            </a:r>
            <a:r>
              <a:rPr lang="en-US" altLang="zh-CN" dirty="0">
                <a:latin typeface="Consolas" panose="020B0609020204030204" pitchFamily="49" charset="0"/>
                <a:cs typeface="Consolas" panose="020B0609020204030204" pitchFamily="49" charset="0"/>
              </a:rPr>
              <a:t>&lt;&lt;</a:t>
            </a:r>
            <a:r>
              <a:rPr lang="en-US" altLang="zh-CN" dirty="0">
                <a:solidFill>
                  <a:srgbClr val="BA0011"/>
                </a:solidFill>
                <a:latin typeface="Consolas" panose="020B0609020204030204" pitchFamily="49" charset="0"/>
                <a:cs typeface="Consolas" panose="020B0609020204030204" pitchFamily="49" charset="0"/>
              </a:rPr>
              <a:t>"Derive2 destroyed"</a:t>
            </a:r>
            <a:r>
              <a:rPr lang="en-US" altLang="zh-CN" dirty="0">
                <a:latin typeface="Consolas" panose="020B0609020204030204" pitchFamily="49" charset="0"/>
                <a:cs typeface="Consolas" panose="020B0609020204030204" pitchFamily="49" charset="0"/>
              </a:rPr>
              <a:t>&lt;&lt;</a:t>
            </a:r>
            <a:r>
              <a:rPr lang="en-US" altLang="zh-CN" dirty="0" err="1">
                <a:latin typeface="Consolas" panose="020B0609020204030204" pitchFamily="49" charset="0"/>
                <a:cs typeface="Consolas" panose="020B0609020204030204" pitchFamily="49" charset="0"/>
              </a:rPr>
              <a:t>endl</a:t>
            </a:r>
            <a:r>
              <a:rPr lang="en-US" altLang="zh-CN" dirty="0">
                <a:latin typeface="Consolas" panose="020B0609020204030204" pitchFamily="49" charset="0"/>
                <a:cs typeface="Consolas" panose="020B0609020204030204" pitchFamily="49" charset="0"/>
              </a:rPr>
              <a:t>;} };</a:t>
            </a:r>
            <a:endParaRPr lang="en-US" altLang="zh-CN" dirty="0">
              <a:latin typeface="Consolas" panose="020B0609020204030204" pitchFamily="49" charset="0"/>
              <a:cs typeface="Consolas" panose="020B0609020204030204" pitchFamily="49" charset="0"/>
            </a:endParaRPr>
          </a:p>
          <a:p>
            <a:br>
              <a:rPr lang="en-US" altLang="zh-CN" dirty="0">
                <a:latin typeface="Consolas" panose="020B0609020204030204" pitchFamily="49" charset="0"/>
                <a:cs typeface="Consolas" panose="020B0609020204030204" pitchFamily="49" charset="0"/>
              </a:rPr>
            </a:br>
            <a:r>
              <a:rPr lang="en-US" altLang="zh-CN" dirty="0" err="1">
                <a:solidFill>
                  <a:srgbClr val="B40062"/>
                </a:solidFill>
                <a:latin typeface="Consolas" panose="020B0609020204030204" pitchFamily="49" charset="0"/>
                <a:cs typeface="Consolas" panose="020B0609020204030204" pitchFamily="49" charset="0"/>
              </a:rPr>
              <a:t>int</a:t>
            </a:r>
            <a:r>
              <a:rPr lang="en-US" altLang="zh-CN" dirty="0">
                <a:latin typeface="Consolas" panose="020B0609020204030204" pitchFamily="49" charset="0"/>
                <a:cs typeface="Consolas" panose="020B0609020204030204" pitchFamily="49" charset="0"/>
              </a:rPr>
              <a:t> main()</a:t>
            </a:r>
            <a:endParaRPr lang="en-US" altLang="zh-CN" dirty="0">
              <a:latin typeface="Consolas" panose="020B0609020204030204" pitchFamily="49" charset="0"/>
              <a:cs typeface="Consolas" panose="020B0609020204030204" pitchFamily="49" charset="0"/>
            </a:endParaRPr>
          </a:p>
          <a:p>
            <a:r>
              <a:rPr lang="en-US" altLang="zh-CN" dirty="0">
                <a:latin typeface="Consolas" panose="020B0609020204030204" pitchFamily="49" charset="0"/>
                <a:cs typeface="Consolas" panose="020B0609020204030204" pitchFamily="49" charset="0"/>
              </a:rPr>
              <a:t>{</a:t>
            </a:r>
            <a:endParaRPr lang="en-US" altLang="zh-CN" dirty="0">
              <a:latin typeface="Consolas" panose="020B0609020204030204" pitchFamily="49" charset="0"/>
              <a:cs typeface="Consolas" panose="020B0609020204030204" pitchFamily="49" charset="0"/>
            </a:endParaRPr>
          </a:p>
          <a:p>
            <a:pPr lvl="1"/>
            <a:r>
              <a:rPr lang="en-US" altLang="zh-CN" dirty="0">
                <a:latin typeface="Consolas" panose="020B0609020204030204" pitchFamily="49" charset="0"/>
                <a:cs typeface="Consolas" panose="020B0609020204030204" pitchFamily="49" charset="0"/>
              </a:rPr>
              <a:t>Base* p1 = </a:t>
            </a:r>
            <a:r>
              <a:rPr lang="en-US" altLang="zh-CN" dirty="0">
                <a:solidFill>
                  <a:srgbClr val="B40062"/>
                </a:solidFill>
                <a:latin typeface="Consolas" panose="020B0609020204030204" pitchFamily="49" charset="0"/>
                <a:cs typeface="Consolas" panose="020B0609020204030204" pitchFamily="49" charset="0"/>
              </a:rPr>
              <a:t>new</a:t>
            </a:r>
            <a:r>
              <a:rPr lang="en-US" altLang="zh-CN" dirty="0">
                <a:latin typeface="Consolas" panose="020B0609020204030204" pitchFamily="49" charset="0"/>
                <a:cs typeface="Consolas" panose="020B0609020204030204" pitchFamily="49" charset="0"/>
              </a:rPr>
              <a:t> Derive1;</a:t>
            </a:r>
            <a:endParaRPr lang="en-US" altLang="zh-CN" dirty="0">
              <a:latin typeface="Consolas" panose="020B0609020204030204" pitchFamily="49" charset="0"/>
              <a:cs typeface="Consolas" panose="020B0609020204030204" pitchFamily="49" charset="0"/>
            </a:endParaRPr>
          </a:p>
          <a:p>
            <a:pPr lvl="1"/>
            <a:r>
              <a:rPr lang="en-US" altLang="zh-CN" dirty="0">
                <a:latin typeface="Consolas" panose="020B0609020204030204" pitchFamily="49" charset="0"/>
                <a:cs typeface="Consolas" panose="020B0609020204030204" pitchFamily="49" charset="0"/>
              </a:rPr>
              <a:t>Base* p2 = </a:t>
            </a:r>
            <a:r>
              <a:rPr lang="en-US" altLang="zh-CN" dirty="0">
                <a:solidFill>
                  <a:srgbClr val="B40062"/>
                </a:solidFill>
                <a:latin typeface="Consolas" panose="020B0609020204030204" pitchFamily="49" charset="0"/>
                <a:cs typeface="Consolas" panose="020B0609020204030204" pitchFamily="49" charset="0"/>
              </a:rPr>
              <a:t>new</a:t>
            </a:r>
            <a:r>
              <a:rPr lang="en-US" altLang="zh-CN" dirty="0">
                <a:latin typeface="Consolas" panose="020B0609020204030204" pitchFamily="49" charset="0"/>
                <a:cs typeface="Consolas" panose="020B0609020204030204" pitchFamily="49" charset="0"/>
              </a:rPr>
              <a:t> Derive2;</a:t>
            </a:r>
            <a:endParaRPr lang="en-US" altLang="zh-CN" dirty="0">
              <a:latin typeface="Consolas" panose="020B0609020204030204" pitchFamily="49" charset="0"/>
              <a:cs typeface="Consolas" panose="020B0609020204030204" pitchFamily="49" charset="0"/>
            </a:endParaRPr>
          </a:p>
          <a:p>
            <a:pPr lvl="1"/>
            <a:r>
              <a:rPr lang="en-US" altLang="zh-CN" dirty="0">
                <a:solidFill>
                  <a:srgbClr val="B40062"/>
                </a:solidFill>
                <a:latin typeface="Consolas" panose="020B0609020204030204" pitchFamily="49" charset="0"/>
                <a:cs typeface="Consolas" panose="020B0609020204030204" pitchFamily="49" charset="0"/>
              </a:rPr>
              <a:t>delete </a:t>
            </a:r>
            <a:r>
              <a:rPr lang="en-US" altLang="zh-CN" dirty="0">
                <a:latin typeface="Consolas" panose="020B0609020204030204" pitchFamily="49" charset="0"/>
                <a:cs typeface="Consolas" panose="020B0609020204030204" pitchFamily="49" charset="0"/>
              </a:rPr>
              <a:t>p1;</a:t>
            </a:r>
            <a:endParaRPr lang="en-US" altLang="zh-CN" dirty="0">
              <a:latin typeface="Consolas" panose="020B0609020204030204" pitchFamily="49" charset="0"/>
              <a:cs typeface="Consolas" panose="020B0609020204030204" pitchFamily="49" charset="0"/>
            </a:endParaRPr>
          </a:p>
          <a:p>
            <a:pPr lvl="1"/>
            <a:r>
              <a:rPr lang="en-US" altLang="zh-CN" dirty="0" err="1">
                <a:latin typeface="Consolas" panose="020B0609020204030204" pitchFamily="49" charset="0"/>
                <a:cs typeface="Consolas" panose="020B0609020204030204" pitchFamily="49" charset="0"/>
              </a:rPr>
              <a:t>cout</a:t>
            </a:r>
            <a:r>
              <a:rPr lang="zh-CN" altLang="en-US" dirty="0">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&lt;&lt;</a:t>
            </a:r>
            <a:r>
              <a:rPr lang="zh-CN" altLang="en-US" dirty="0">
                <a:latin typeface="Consolas" panose="020B0609020204030204" pitchFamily="49" charset="0"/>
                <a:cs typeface="Consolas" panose="020B0609020204030204" pitchFamily="49" charset="0"/>
              </a:rPr>
              <a:t> </a:t>
            </a:r>
            <a:r>
              <a:rPr lang="en-US" altLang="zh-CN" dirty="0">
                <a:solidFill>
                  <a:srgbClr val="BA0011"/>
                </a:solidFill>
                <a:latin typeface="Consolas" panose="020B0609020204030204" pitchFamily="49" charset="0"/>
                <a:cs typeface="Consolas" panose="020B0609020204030204" pitchFamily="49" charset="0"/>
              </a:rPr>
              <a:t>“------”</a:t>
            </a:r>
            <a:r>
              <a:rPr lang="zh-CN" altLang="en-US" dirty="0">
                <a:solidFill>
                  <a:srgbClr val="BA0011"/>
                </a:solidFill>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&lt;&lt;</a:t>
            </a:r>
            <a:r>
              <a:rPr lang="zh-CN" altLang="en-US"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endl</a:t>
            </a:r>
            <a:r>
              <a:rPr lang="en-US" altLang="zh-CN" dirty="0">
                <a:latin typeface="Consolas" panose="020B0609020204030204" pitchFamily="49" charset="0"/>
                <a:cs typeface="Consolas" panose="020B0609020204030204" pitchFamily="49" charset="0"/>
              </a:rPr>
              <a:t>;</a:t>
            </a:r>
            <a:endParaRPr lang="en-US" altLang="zh-CN" dirty="0">
              <a:latin typeface="Consolas" panose="020B0609020204030204" pitchFamily="49" charset="0"/>
              <a:cs typeface="Consolas" panose="020B0609020204030204" pitchFamily="49" charset="0"/>
            </a:endParaRPr>
          </a:p>
          <a:p>
            <a:pPr lvl="1"/>
            <a:r>
              <a:rPr lang="en-US" altLang="zh-CN" dirty="0">
                <a:solidFill>
                  <a:srgbClr val="B40062"/>
                </a:solidFill>
                <a:latin typeface="Consolas" panose="020B0609020204030204" pitchFamily="49" charset="0"/>
                <a:cs typeface="Consolas" panose="020B0609020204030204" pitchFamily="49" charset="0"/>
              </a:rPr>
              <a:t>delete</a:t>
            </a:r>
            <a:r>
              <a:rPr lang="en-US" altLang="zh-CN" dirty="0">
                <a:latin typeface="Consolas" panose="020B0609020204030204" pitchFamily="49" charset="0"/>
                <a:cs typeface="Consolas" panose="020B0609020204030204" pitchFamily="49" charset="0"/>
              </a:rPr>
              <a:t> p2;</a:t>
            </a:r>
            <a:endParaRPr lang="en-US" altLang="zh-CN" dirty="0">
              <a:latin typeface="Consolas" panose="020B0609020204030204" pitchFamily="49" charset="0"/>
              <a:cs typeface="Consolas" panose="020B0609020204030204" pitchFamily="49" charset="0"/>
            </a:endParaRPr>
          </a:p>
          <a:p>
            <a:pPr lvl="1"/>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return 0;</a:t>
            </a:r>
            <a:endParaRPr lang="en-US" altLang="zh-CN" dirty="0">
              <a:latin typeface="Consolas" panose="020B0609020204030204" pitchFamily="49" charset="0"/>
              <a:cs typeface="Consolas" panose="020B0609020204030204" pitchFamily="49" charset="0"/>
            </a:endParaRPr>
          </a:p>
          <a:p>
            <a:r>
              <a:rPr lang="en-US" altLang="zh-CN" dirty="0">
                <a:latin typeface="Consolas" panose="020B0609020204030204" pitchFamily="49" charset="0"/>
                <a:cs typeface="Consolas" panose="020B0609020204030204" pitchFamily="49" charset="0"/>
              </a:rPr>
              <a:t>}</a:t>
            </a:r>
            <a:endParaRPr lang="en-US" altLang="zh-CN" dirty="0">
              <a:latin typeface="Consolas" panose="020B0609020204030204" pitchFamily="49" charset="0"/>
              <a:cs typeface="Consolas" panose="020B0609020204030204" pitchFamily="49" charset="0"/>
            </a:endParaRPr>
          </a:p>
        </p:txBody>
      </p:sp>
      <p:sp>
        <p:nvSpPr>
          <p:cNvPr id="6" name="矩形 5"/>
          <p:cNvSpPr/>
          <p:nvPr/>
        </p:nvSpPr>
        <p:spPr>
          <a:xfrm>
            <a:off x="5551612" y="5454500"/>
            <a:ext cx="3454052" cy="1200329"/>
          </a:xfrm>
          <a:prstGeom prst="rect">
            <a:avLst/>
          </a:prstGeom>
        </p:spPr>
        <p:txBody>
          <a:bodyPr wrap="square">
            <a:spAutoFit/>
          </a:bodyPr>
          <a:lstStyle/>
          <a:p>
            <a:r>
              <a:rPr lang="en-US" altLang="zh-CN" b="1" dirty="0">
                <a:solidFill>
                  <a:srgbClr val="00B050"/>
                </a:solidFill>
                <a:latin typeface="AndaleMono" panose="020B0509000000000004" charset="0"/>
              </a:rPr>
              <a:t>Base </a:t>
            </a:r>
            <a:r>
              <a:rPr lang="en-US" altLang="zh-CN" dirty="0">
                <a:solidFill>
                  <a:srgbClr val="BA0011"/>
                </a:solidFill>
                <a:latin typeface="Consolas" panose="020B0609020204030204" pitchFamily="49" charset="0"/>
                <a:cs typeface="Consolas" panose="020B0609020204030204" pitchFamily="49" charset="0"/>
              </a:rPr>
              <a:t>destroyed</a:t>
            </a:r>
            <a:endParaRPr lang="en-US" altLang="zh-CN" b="1" dirty="0">
              <a:solidFill>
                <a:srgbClr val="00B050"/>
              </a:solidFill>
              <a:latin typeface="AndaleMono" panose="020B0509000000000004" charset="0"/>
            </a:endParaRPr>
          </a:p>
          <a:p>
            <a:r>
              <a:rPr lang="en-US" altLang="zh-CN" b="1" dirty="0">
                <a:solidFill>
                  <a:srgbClr val="00B050"/>
                </a:solidFill>
                <a:latin typeface="AndaleMono" panose="020B0509000000000004" charset="0"/>
              </a:rPr>
              <a:t>------</a:t>
            </a:r>
            <a:endParaRPr lang="en-US" altLang="zh-CN" b="1" dirty="0">
              <a:solidFill>
                <a:srgbClr val="00B050"/>
              </a:solidFill>
              <a:latin typeface="AndaleMono" panose="020B0509000000000004" charset="0"/>
            </a:endParaRPr>
          </a:p>
          <a:p>
            <a:r>
              <a:rPr lang="en-US" altLang="zh-CN" b="1" dirty="0">
                <a:solidFill>
                  <a:srgbClr val="00B050"/>
                </a:solidFill>
                <a:latin typeface="AndaleMono" panose="020B0509000000000004" charset="0"/>
              </a:rPr>
              <a:t>Derive2 </a:t>
            </a:r>
            <a:r>
              <a:rPr lang="en-US" altLang="zh-CN" dirty="0">
                <a:solidFill>
                  <a:srgbClr val="BA0011"/>
                </a:solidFill>
                <a:latin typeface="Consolas" panose="020B0609020204030204" pitchFamily="49" charset="0"/>
                <a:cs typeface="Consolas" panose="020B0609020204030204" pitchFamily="49" charset="0"/>
              </a:rPr>
              <a:t>destroyed</a:t>
            </a:r>
            <a:endParaRPr lang="en-US" altLang="zh-CN" b="1" dirty="0">
              <a:solidFill>
                <a:srgbClr val="00B050"/>
              </a:solidFill>
              <a:latin typeface="AndaleMono" panose="020B0509000000000004" charset="0"/>
            </a:endParaRPr>
          </a:p>
          <a:p>
            <a:r>
              <a:rPr lang="en-US" altLang="zh-CN" b="1" dirty="0">
                <a:solidFill>
                  <a:srgbClr val="00B050"/>
                </a:solidFill>
                <a:latin typeface="AndaleMono" panose="020B0509000000000004" charset="0"/>
              </a:rPr>
              <a:t>Base </a:t>
            </a:r>
            <a:r>
              <a:rPr lang="en-US" altLang="zh-CN" dirty="0">
                <a:solidFill>
                  <a:srgbClr val="BA0011"/>
                </a:solidFill>
                <a:latin typeface="Consolas" panose="020B0609020204030204" pitchFamily="49" charset="0"/>
                <a:cs typeface="Consolas" panose="020B0609020204030204" pitchFamily="49" charset="0"/>
              </a:rPr>
              <a:t>destroyed</a:t>
            </a:r>
            <a:endParaRPr lang="zh-CN" altLang="en-US" b="1" dirty="0">
              <a:solidFill>
                <a:srgbClr val="00B050"/>
              </a:solidFill>
              <a:latin typeface="AndaleMono" panose="020B0509000000000004" charset="0"/>
            </a:endParaRPr>
          </a:p>
        </p:txBody>
      </p:sp>
      <p:sp>
        <p:nvSpPr>
          <p:cNvPr id="7" name="文本框 6"/>
          <p:cNvSpPr txBox="1"/>
          <p:nvPr/>
        </p:nvSpPr>
        <p:spPr>
          <a:xfrm>
            <a:off x="5621288" y="4992835"/>
            <a:ext cx="1415772" cy="461665"/>
          </a:xfrm>
          <a:prstGeom prst="rect">
            <a:avLst/>
          </a:prstGeom>
          <a:solidFill>
            <a:srgbClr val="FFFF00"/>
          </a:solidFill>
        </p:spPr>
        <p:txBody>
          <a:bodyPr wrap="none" rtlCol="0">
            <a:spAutoFit/>
          </a:bodyPr>
          <a:lstStyle/>
          <a:p>
            <a:r>
              <a:rPr kumimoji="1" lang="zh-CN" altLang="en-US" sz="2400" b="1" dirty="0"/>
              <a:t>运行结果</a:t>
            </a:r>
            <a:endParaRPr kumimoji="1" lang="zh-CN" altLang="en-US" sz="2400" b="1" dirty="0"/>
          </a:p>
        </p:txBody>
      </p:sp>
      <p:sp>
        <p:nvSpPr>
          <p:cNvPr id="8" name="标题 1"/>
          <p:cNvSpPr txBox="1"/>
          <p:nvPr/>
        </p:nvSpPr>
        <p:spPr bwMode="auto">
          <a:xfrm>
            <a:off x="5292080" y="168882"/>
            <a:ext cx="3638228" cy="1325563"/>
          </a:xfrm>
          <a:prstGeom prst="rect">
            <a:avLst/>
          </a:prstGeom>
          <a:noFill/>
          <a:ln>
            <a:noFill/>
          </a:ln>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a:lstStyle>
          <a:p>
            <a:pPr algn="r" defTabSz="914400"/>
            <a:r>
              <a:rPr kumimoji="1" lang="zh-CN" altLang="en-US" dirty="0">
                <a:solidFill>
                  <a:srgbClr val="0070C0"/>
                </a:solidFill>
              </a:rPr>
              <a:t>纯虚析构函数示例</a:t>
            </a:r>
            <a:endParaRPr kumimoji="1" lang="zh-CN" altLang="en-US" dirty="0">
              <a:solidFill>
                <a:srgbClr val="0070C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文本框 6"/>
          <p:cNvSpPr txBox="1"/>
          <p:nvPr>
            <p:custDataLst>
              <p:tags r:id="rId1"/>
            </p:custDataLst>
          </p:nvPr>
        </p:nvSpPr>
        <p:spPr>
          <a:xfrm>
            <a:off x="914400" y="635000"/>
            <a:ext cx="7315200" cy="2143125"/>
          </a:xfrm>
          <a:prstGeom prst="rect">
            <a:avLst/>
          </a:prstGeom>
          <a:noFill/>
        </p:spPr>
        <p:txBody>
          <a:bodyPr vert="horz" wrap="square" rtlCol="0" anchor="ctr" anchorCtr="0">
            <a:noAutofit/>
          </a:bodyPr>
          <a:lstStyle/>
          <a:p>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下面关于虚函数和抽象类的描述，正确的是：</a:t>
            </a:r>
            <a:endPar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custDataLst>
              <p:tags r:id="rId2"/>
            </p:custDataLst>
          </p:nvPr>
        </p:nvSpPr>
        <p:spPr>
          <a:xfrm>
            <a:off x="1253927" y="2585441"/>
            <a:ext cx="7423720" cy="642938"/>
          </a:xfrm>
          <a:prstGeom prst="rect">
            <a:avLst/>
          </a:prstGeom>
          <a:noFill/>
        </p:spPr>
        <p:txBody>
          <a:bodyPr vert="horz" wrap="none" rtlCol="0" anchor="ctr" anchorCtr="0">
            <a:noAutofit/>
          </a:bodyPr>
          <a:lstStyle/>
          <a:p>
            <a:r>
              <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通过类的指针或引用调用类内函数，无论是否使用虚函数，</a:t>
            </a:r>
            <a:endPar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都可实现晚绑定</a:t>
            </a:r>
            <a:r>
              <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运行时绑定</a:t>
            </a:r>
            <a:r>
              <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8"/>
          <p:cNvSpPr txBox="1"/>
          <p:nvPr>
            <p:custDataLst>
              <p:tags r:id="rId3"/>
            </p:custDataLst>
          </p:nvPr>
        </p:nvSpPr>
        <p:spPr>
          <a:xfrm>
            <a:off x="1253927" y="3645024"/>
            <a:ext cx="6400800" cy="642938"/>
          </a:xfrm>
          <a:prstGeom prst="rect">
            <a:avLst/>
          </a:prstGeom>
          <a:noFill/>
        </p:spPr>
        <p:txBody>
          <a:bodyPr vert="horz" wrap="none" rtlCol="0" anchor="ctr" anchorCtr="0">
            <a:noAutofit/>
          </a:bodyPr>
          <a:lstStyle/>
          <a:p>
            <a:r>
              <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抽象类的派生类必须显式实现抽象类中的所有纯虚函数</a:t>
            </a:r>
            <a:endPar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（包括纯虚析构函数），否则会出现编译错误 </a:t>
            </a:r>
            <a:endPar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文本框 9"/>
          <p:cNvSpPr txBox="1"/>
          <p:nvPr>
            <p:custDataLst>
              <p:tags r:id="rId4"/>
            </p:custDataLst>
          </p:nvPr>
        </p:nvSpPr>
        <p:spPr>
          <a:xfrm>
            <a:off x="1253927" y="4432847"/>
            <a:ext cx="7763073" cy="796353"/>
          </a:xfrm>
          <a:prstGeom prst="rect">
            <a:avLst/>
          </a:prstGeom>
          <a:noFill/>
        </p:spPr>
        <p:txBody>
          <a:bodyPr vert="horz" wrap="none" rtlCol="0" anchor="ctr" anchorCtr="0">
            <a:noAutofit/>
          </a:bodyPr>
          <a:lstStyle/>
          <a:p>
            <a:r>
              <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抽象类不允许定义对象</a:t>
            </a:r>
            <a:endPar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文本框 10"/>
          <p:cNvSpPr txBox="1"/>
          <p:nvPr>
            <p:custDataLst>
              <p:tags r:id="rId5"/>
            </p:custDataLst>
          </p:nvPr>
        </p:nvSpPr>
        <p:spPr>
          <a:xfrm>
            <a:off x="1253927" y="5450358"/>
            <a:ext cx="6400800" cy="642938"/>
          </a:xfrm>
          <a:prstGeom prst="rect">
            <a:avLst/>
          </a:prstGeom>
          <a:noFill/>
        </p:spPr>
        <p:txBody>
          <a:bodyPr vert="horz" wrap="none" rtlCol="0" anchor="ctr" anchorCtr="0">
            <a:noAutofit/>
          </a:bodyPr>
          <a:lstStyle/>
          <a:p>
            <a:r>
              <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抽象类的成员函数都是纯虚函数</a:t>
            </a:r>
            <a:endPar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椭圆 11"/>
          <p:cNvSpPr>
            <a:spLocks noChangeAspect="1"/>
          </p:cNvSpPr>
          <p:nvPr>
            <p:custDataLst>
              <p:tags r:id="rId6"/>
            </p:custDataLst>
          </p:nvPr>
        </p:nvSpPr>
        <p:spPr>
          <a:xfrm>
            <a:off x="539552" y="2503139"/>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a:spLocks noChangeAspect="1"/>
          </p:cNvSpPr>
          <p:nvPr>
            <p:custDataLst>
              <p:tags r:id="rId7"/>
            </p:custDataLst>
          </p:nvPr>
        </p:nvSpPr>
        <p:spPr>
          <a:xfrm>
            <a:off x="539552" y="3570435"/>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椭圆 13"/>
          <p:cNvSpPr>
            <a:spLocks noChangeAspect="1"/>
          </p:cNvSpPr>
          <p:nvPr>
            <p:custDataLst>
              <p:tags r:id="rId8"/>
            </p:custDataLst>
          </p:nvPr>
        </p:nvSpPr>
        <p:spPr>
          <a:xfrm>
            <a:off x="539552" y="4570834"/>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椭圆 14"/>
          <p:cNvSpPr>
            <a:spLocks noChangeAspect="1"/>
          </p:cNvSpPr>
          <p:nvPr>
            <p:custDataLst>
              <p:tags r:id="rId9"/>
            </p:custDataLst>
          </p:nvPr>
        </p:nvSpPr>
        <p:spPr>
          <a:xfrm>
            <a:off x="539552" y="5514651"/>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矩形: 圆角 15"/>
          <p:cNvSpPr/>
          <p:nvPr>
            <p:custDataLst>
              <p:tags r:id="rId10"/>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矩形 22"/>
          <p:cNvSpPr/>
          <p:nvPr>
            <p:custDataLst>
              <p:tags r:id="rId11"/>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8" name="文本框 27"/>
          <p:cNvSpPr txBox="1"/>
          <p:nvPr>
            <p:custDataLst>
              <p:tags r:id="rId12"/>
            </p:custDataLst>
          </p:nvPr>
        </p:nvSpPr>
        <p:spPr>
          <a:xfrm>
            <a:off x="9613900" y="6219110"/>
            <a:ext cx="6692858"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b="1">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b="1">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b="1">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endParaRPr lang="zh-CN" altLang="en-US" sz="1200" b="1"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文本框 28"/>
          <p:cNvSpPr txBox="1"/>
          <p:nvPr>
            <p:custDataLst>
              <p:tags r:id="rId13"/>
            </p:custDataLst>
          </p:nvPr>
        </p:nvSpPr>
        <p:spPr>
          <a:xfrm>
            <a:off x="9613900" y="1286758"/>
            <a:ext cx="3624580" cy="4093428"/>
          </a:xfrm>
          <a:prstGeom prst="rect">
            <a:avLst/>
          </a:prstGeom>
          <a:noFill/>
        </p:spPr>
        <p:txBody>
          <a:bodyPr vert="horz" wrap="square" rtlCol="0" anchor="t" anchorCtr="0">
            <a:spAutoFit/>
          </a:bodyPr>
          <a:lstStyle/>
          <a:p>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a:t>
            </a:r>
            <a:r>
              <a:rPr kumimoji="1" lang="zh-CN" altLang="en-US" sz="2000" dirty="0"/>
              <a:t>晚捆绑只对类中虚函数起作用</a:t>
            </a:r>
            <a:endParaRPr kumimoji="1" lang="en-US" altLang="zh-CN" sz="2000" dirty="0"/>
          </a:p>
          <a:p>
            <a:endPar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a:p>
            <a:r>
              <a:rPr kumimoji="1"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B:</a:t>
            </a:r>
            <a:r>
              <a:rPr kumimoji="1" lang="zh-CN" altLang="en-US" sz="2000" dirty="0">
                <a:latin typeface="微软雅黑" panose="020B0503020204020204" pitchFamily="34" charset="-122"/>
                <a:ea typeface="微软雅黑" panose="020B0503020204020204" pitchFamily="34" charset="-122"/>
                <a:sym typeface="微软雅黑" panose="020B0503020204020204" pitchFamily="34" charset="-122"/>
              </a:rPr>
              <a:t>如果派生类可以不显式实现一般纯虚函数，不会编译错误，但该类仍为抽象类；派生类可以不显式实现析构纯虚函数，不会编译错误，且该类可以不是抽象类。</a:t>
            </a:r>
            <a:endParaRPr kumimoji="1" lang="en-US" altLang="zh-CN" sz="2000" dirty="0">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2000" b="1" dirty="0">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b="1" dirty="0">
                <a:latin typeface="微软雅黑" panose="020B0503020204020204" pitchFamily="34" charset="-122"/>
                <a:ea typeface="微软雅黑" panose="020B0503020204020204" pitchFamily="34" charset="-122"/>
                <a:sym typeface="微软雅黑" panose="020B0503020204020204" pitchFamily="34" charset="-122"/>
              </a:rPr>
              <a:t>D:</a:t>
            </a:r>
            <a:r>
              <a:rPr lang="zh-CN" altLang="en-US" sz="2000" dirty="0">
                <a:latin typeface="微软雅黑" panose="020B0503020204020204" pitchFamily="34" charset="-122"/>
                <a:ea typeface="微软雅黑" panose="020B0503020204020204" pitchFamily="34" charset="-122"/>
                <a:sym typeface="微软雅黑" panose="020B0503020204020204" pitchFamily="34" charset="-122"/>
              </a:rPr>
              <a:t>成员函数至少包含一个纯虚函数的类为抽象类，不需要所有函数均为纯虚函数</a:t>
            </a:r>
            <a:endParaRPr lang="zh-CN" altLang="en-US" sz="2000"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7" name="组合 26"/>
          <p:cNvGrpSpPr/>
          <p:nvPr>
            <p:custDataLst>
              <p:tags r:id="rId14"/>
            </p:custDataLst>
          </p:nvPr>
        </p:nvGrpSpPr>
        <p:grpSpPr>
          <a:xfrm>
            <a:off x="9537700" y="0"/>
            <a:ext cx="3815080" cy="647700"/>
            <a:chOff x="9537700" y="0"/>
            <a:chExt cx="3815080" cy="647700"/>
          </a:xfrm>
        </p:grpSpPr>
        <p:sp>
          <p:nvSpPr>
            <p:cNvPr id="24" name="RemarkBack"/>
            <p:cNvSpPr/>
            <p:nvPr>
              <p:custDataLst>
                <p:tags r:id="rId15"/>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markBlock"/>
            <p:cNvSpPr/>
            <p:nvPr>
              <p:custDataLst>
                <p:tags r:id="rId16"/>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markTitleText"/>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 name="RemarkBack"/>
          <p:cNvSpPr/>
          <p:nvPr>
            <p:custDataLst>
              <p:tags r:id="rId18"/>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p:cNvSpPr/>
          <p:nvPr>
            <p:custDataLst>
              <p:tags r:id="rId19"/>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0" name="组合 29"/>
          <p:cNvGrpSpPr/>
          <p:nvPr>
            <p:custDataLst>
              <p:tags r:id="rId21"/>
            </p:custDataLst>
          </p:nvPr>
        </p:nvGrpSpPr>
        <p:grpSpPr>
          <a:xfrm>
            <a:off x="0" y="0"/>
            <a:ext cx="9144000" cy="635000"/>
            <a:chOff x="0" y="0"/>
            <a:chExt cx="9144000" cy="635000"/>
          </a:xfrm>
        </p:grpSpPr>
        <p:sp>
          <p:nvSpPr>
            <p:cNvPr id="17" name="TitleBackground"/>
            <p:cNvSpPr/>
            <p:nvPr>
              <p:custDataLst>
                <p:tags r:id="rId22"/>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p:cNvSpPr/>
            <p:nvPr>
              <p:custDataLst>
                <p:tags r:id="rId2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TipText"/>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b="1"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6" name="图片 5"/>
          <p:cNvPicPr/>
          <p:nvPr>
            <p:custDataLst>
              <p:tags r:id="rId26"/>
            </p:custDataLst>
          </p:nvPr>
        </p:nvPicPr>
        <p:blipFill>
          <a:blip r:embed="rId2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8"/>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回顾：向上类型转换</a:t>
            </a: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内容占位符 2"/>
          <p:cNvSpPr>
            <a:spLocks noGrp="1"/>
          </p:cNvSpPr>
          <p:nvPr>
            <p:ph idx="1"/>
          </p:nvPr>
        </p:nvSpPr>
        <p:spPr/>
        <p:txBody>
          <a:bodyPr/>
          <a:lstStyle/>
          <a:p>
            <a:r>
              <a:rPr kumimoji="1" lang="zh-CN" altLang="en-US" sz="2400" dirty="0"/>
              <a:t>派生类对象</a:t>
            </a:r>
            <a:r>
              <a:rPr kumimoji="1" lang="en-US" altLang="zh-CN" sz="2400" dirty="0"/>
              <a:t>/</a:t>
            </a:r>
            <a:r>
              <a:rPr kumimoji="1" lang="zh-CN" altLang="en-US" sz="2400" dirty="0"/>
              <a:t>引用</a:t>
            </a:r>
            <a:r>
              <a:rPr kumimoji="1" lang="en-US" altLang="zh-CN" sz="2400" dirty="0"/>
              <a:t>/</a:t>
            </a:r>
            <a:r>
              <a:rPr kumimoji="1" lang="zh-CN" altLang="en-US" sz="2400" dirty="0"/>
              <a:t>指针转换成基类对象</a:t>
            </a:r>
            <a:r>
              <a:rPr kumimoji="1" lang="en-US" altLang="zh-CN" sz="2400" dirty="0"/>
              <a:t>/</a:t>
            </a:r>
            <a:r>
              <a:rPr kumimoji="1" lang="zh-CN" altLang="en-US" sz="2400" dirty="0"/>
              <a:t>引用</a:t>
            </a:r>
            <a:r>
              <a:rPr kumimoji="1" lang="en-US" altLang="zh-CN" sz="2400" dirty="0"/>
              <a:t>/</a:t>
            </a:r>
            <a:r>
              <a:rPr kumimoji="1" lang="zh-CN" altLang="en-US" sz="2400" dirty="0"/>
              <a:t>指针，称为</a:t>
            </a:r>
            <a:r>
              <a:rPr kumimoji="1" lang="zh-CN" altLang="en-US" sz="2400" dirty="0">
                <a:solidFill>
                  <a:srgbClr val="FF0000"/>
                </a:solidFill>
              </a:rPr>
              <a:t>向上类型转换</a:t>
            </a:r>
            <a:r>
              <a:rPr kumimoji="1" lang="zh-CN" altLang="en-US" sz="2400" dirty="0"/>
              <a:t>。只对</a:t>
            </a:r>
            <a:r>
              <a:rPr kumimoji="1" lang="en-US" altLang="zh-CN" sz="2400" dirty="0">
                <a:solidFill>
                  <a:srgbClr val="FF0000"/>
                </a:solidFill>
              </a:rPr>
              <a:t>public</a:t>
            </a:r>
            <a:r>
              <a:rPr kumimoji="1" lang="zh-CN" altLang="en-US" sz="2400" dirty="0"/>
              <a:t>继承有效，在继承图上是上升的；对</a:t>
            </a:r>
            <a:r>
              <a:rPr kumimoji="1" lang="en-US" altLang="zh-CN" sz="2400" dirty="0">
                <a:solidFill>
                  <a:srgbClr val="FF0000"/>
                </a:solidFill>
              </a:rPr>
              <a:t>private</a:t>
            </a:r>
            <a:r>
              <a:rPr kumimoji="1" lang="zh-CN" altLang="en-US" sz="2400" dirty="0">
                <a:solidFill>
                  <a:srgbClr val="FF0000"/>
                </a:solidFill>
              </a:rPr>
              <a:t>、</a:t>
            </a:r>
            <a:r>
              <a:rPr kumimoji="1" lang="en-US" altLang="zh-CN" sz="2400" dirty="0">
                <a:solidFill>
                  <a:srgbClr val="FF0000"/>
                </a:solidFill>
              </a:rPr>
              <a:t>protected</a:t>
            </a:r>
            <a:r>
              <a:rPr kumimoji="1" lang="zh-CN" altLang="en-US" sz="2400" dirty="0"/>
              <a:t>继承无效。</a:t>
            </a:r>
            <a:endParaRPr kumimoji="1" lang="zh-CN" altLang="en-US" sz="2400" dirty="0"/>
          </a:p>
          <a:p>
            <a:r>
              <a:rPr kumimoji="1" lang="zh-CN" altLang="en-US" sz="2400" dirty="0"/>
              <a:t>向上类型转换（派生类到基类）可以由编译器</a:t>
            </a:r>
            <a:r>
              <a:rPr kumimoji="1" lang="zh-CN" altLang="en-US" sz="2400" dirty="0">
                <a:solidFill>
                  <a:srgbClr val="FF0000"/>
                </a:solidFill>
              </a:rPr>
              <a:t>自动完成</a:t>
            </a:r>
            <a:r>
              <a:rPr kumimoji="1" lang="zh-CN" altLang="en-US" sz="2400" dirty="0"/>
              <a:t>，是一种</a:t>
            </a:r>
            <a:r>
              <a:rPr kumimoji="1" lang="zh-CN" altLang="en-US" sz="2400" dirty="0">
                <a:solidFill>
                  <a:srgbClr val="FF0000"/>
                </a:solidFill>
              </a:rPr>
              <a:t>隐式</a:t>
            </a:r>
            <a:r>
              <a:rPr kumimoji="1" lang="zh-CN" altLang="en-US" sz="2400" dirty="0"/>
              <a:t>类型转换。</a:t>
            </a:r>
            <a:endParaRPr kumimoji="1" lang="zh-CN" altLang="en-US" sz="2400" dirty="0">
              <a:solidFill>
                <a:srgbClr val="FF0000"/>
              </a:solidFill>
            </a:endParaRPr>
          </a:p>
          <a:p>
            <a:r>
              <a:rPr kumimoji="1" lang="zh-CN" altLang="en-US" sz="2400" dirty="0">
                <a:solidFill>
                  <a:srgbClr val="FF0000"/>
                </a:solidFill>
              </a:rPr>
              <a:t>凡是</a:t>
            </a:r>
            <a:r>
              <a:rPr kumimoji="1" lang="zh-CN" altLang="en-US" sz="2400" dirty="0"/>
              <a:t>接受基类对象</a:t>
            </a:r>
            <a:r>
              <a:rPr kumimoji="1" lang="en-US" altLang="zh-CN" sz="2400" dirty="0"/>
              <a:t>/</a:t>
            </a:r>
            <a:r>
              <a:rPr kumimoji="1" lang="zh-CN" altLang="en-US" sz="2400" dirty="0"/>
              <a:t>引用</a:t>
            </a:r>
            <a:r>
              <a:rPr kumimoji="1" lang="en-US" altLang="zh-CN" sz="2400" dirty="0"/>
              <a:t>/</a:t>
            </a:r>
            <a:r>
              <a:rPr kumimoji="1" lang="zh-CN" altLang="en-US" sz="2400" dirty="0"/>
              <a:t>指针的地方（如函数参数），</a:t>
            </a:r>
            <a:r>
              <a:rPr kumimoji="1" lang="zh-CN" altLang="en-US" sz="2400" dirty="0">
                <a:solidFill>
                  <a:srgbClr val="FF0000"/>
                </a:solidFill>
              </a:rPr>
              <a:t>都可以</a:t>
            </a:r>
            <a:r>
              <a:rPr kumimoji="1" lang="zh-CN" altLang="en-US" sz="2400" dirty="0"/>
              <a:t>使用派生类对象</a:t>
            </a:r>
            <a:r>
              <a:rPr kumimoji="1" lang="en-US" altLang="zh-CN" sz="2400" dirty="0"/>
              <a:t>/</a:t>
            </a:r>
            <a:r>
              <a:rPr kumimoji="1" lang="zh-CN" altLang="en-US" sz="2400" dirty="0"/>
              <a:t>引用</a:t>
            </a:r>
            <a:r>
              <a:rPr kumimoji="1" lang="en-US" altLang="zh-CN" sz="2400" dirty="0"/>
              <a:t>/</a:t>
            </a:r>
            <a:r>
              <a:rPr kumimoji="1" lang="zh-CN" altLang="en-US" sz="2400" dirty="0"/>
              <a:t>指针，编译器会自动将派生类对象转换为基类对象以便使用。</a:t>
            </a:r>
            <a:endParaRPr kumimoji="1" lang="zh-CN" altLang="en-US" sz="2400" dirty="0"/>
          </a:p>
          <a:p>
            <a:endParaRPr kumimoji="1" lang="zh-CN" altLang="en-US" sz="2400" dirty="0"/>
          </a:p>
          <a:p>
            <a:endParaRPr kumimoji="1" lang="zh-CN" altLang="en-US" sz="2400" dirty="0"/>
          </a:p>
        </p:txBody>
      </p:sp>
      <p:sp>
        <p:nvSpPr>
          <p:cNvPr id="6" name="TextBox 5"/>
          <p:cNvSpPr txBox="1">
            <a:spLocks noChangeArrowheads="1"/>
          </p:cNvSpPr>
          <p:nvPr/>
        </p:nvSpPr>
        <p:spPr bwMode="auto">
          <a:xfrm>
            <a:off x="6551562" y="5155902"/>
            <a:ext cx="1584325" cy="461962"/>
          </a:xfrm>
          <a:prstGeom prst="rect">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Blip>
                <a:blip r:embed="rId1"/>
              </a:buBlip>
              <a:defRPr kumimoji="1" sz="3200">
                <a:solidFill>
                  <a:schemeClr val="tx1"/>
                </a:solidFill>
                <a:latin typeface="Arial" panose="020B0604020202090204" pitchFamily="34" charset="0"/>
                <a:ea typeface="宋体" panose="02010600030101010101" pitchFamily="2" charset="-122"/>
              </a:defRPr>
            </a:lvl1pPr>
            <a:lvl2pPr marL="742950" indent="-285750">
              <a:spcBef>
                <a:spcPct val="20000"/>
              </a:spcBef>
              <a:buBlip>
                <a:blip r:embed="rId2"/>
              </a:buBlip>
              <a:defRPr kumimoji="1" sz="2800">
                <a:solidFill>
                  <a:schemeClr val="tx1"/>
                </a:solidFill>
                <a:latin typeface="Arial" panose="020B0604020202090204" pitchFamily="34" charset="0"/>
                <a:ea typeface="宋体" panose="02010600030101010101" pitchFamily="2" charset="-122"/>
              </a:defRPr>
            </a:lvl2pPr>
            <a:lvl3pPr marL="1143000" indent="-228600">
              <a:spcBef>
                <a:spcPct val="20000"/>
              </a:spcBef>
              <a:buBlip>
                <a:blip r:embed="rId3"/>
              </a:buBlip>
              <a:defRPr kumimoji="1" sz="2400">
                <a:solidFill>
                  <a:schemeClr val="tx1"/>
                </a:solidFill>
                <a:latin typeface="Arial" panose="020B0604020202090204" pitchFamily="34" charset="0"/>
                <a:ea typeface="宋体" panose="02010600030101010101" pitchFamily="2" charset="-122"/>
              </a:defRPr>
            </a:lvl3pPr>
            <a:lvl4pPr marL="1600200" indent="-228600">
              <a:spcBef>
                <a:spcPct val="20000"/>
              </a:spcBef>
              <a:buBlip>
                <a:blip r:embed="rId4"/>
              </a:buBlip>
              <a:defRPr kumimoji="1" sz="2000">
                <a:solidFill>
                  <a:schemeClr val="tx1"/>
                </a:solidFill>
                <a:latin typeface="Arial" panose="020B0604020202090204" pitchFamily="34" charset="0"/>
                <a:ea typeface="宋体" panose="02010600030101010101" pitchFamily="2" charset="-122"/>
              </a:defRPr>
            </a:lvl4pPr>
            <a:lvl5pPr marL="2057400" indent="-228600">
              <a:spcBef>
                <a:spcPct val="20000"/>
              </a:spcBef>
              <a:buBlip>
                <a:blip r:embed="rId4"/>
              </a:buBlip>
              <a:defRPr kumimoji="1" sz="2000">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buBlip>
                <a:blip r:embed="rId4"/>
              </a:buBlip>
              <a:defRPr kumimoji="1" sz="2000">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buBlip>
                <a:blip r:embed="rId4"/>
              </a:buBlip>
              <a:defRPr kumimoji="1" sz="2000">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buBlip>
                <a:blip r:embed="rId4"/>
              </a:buBlip>
              <a:defRPr kumimoji="1" sz="2000">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buBlip>
                <a:blip r:embed="rId4"/>
              </a:buBlip>
              <a:defRPr kumimoji="1" sz="2000">
                <a:solidFill>
                  <a:schemeClr val="tx1"/>
                </a:solidFill>
                <a:latin typeface="Arial" panose="020B0604020202090204" pitchFamily="34" charset="0"/>
                <a:ea typeface="宋体" panose="02010600030101010101" pitchFamily="2" charset="-122"/>
              </a:defRPr>
            </a:lvl9pPr>
          </a:lstStyle>
          <a:p>
            <a:pPr algn="ctr" eaLnBrk="1" hangingPunct="1">
              <a:spcBef>
                <a:spcPct val="0"/>
              </a:spcBef>
              <a:buFontTx/>
              <a:buNone/>
            </a:pPr>
            <a:r>
              <a:rPr kumimoji="0" lang="en-US" altLang="zh-CN" sz="2400" b="1" dirty="0"/>
              <a:t>Base</a:t>
            </a:r>
            <a:endParaRPr kumimoji="0" lang="en-US" altLang="zh-CN" sz="2400" b="1" dirty="0"/>
          </a:p>
        </p:txBody>
      </p:sp>
      <p:sp>
        <p:nvSpPr>
          <p:cNvPr id="7" name="TextBox 6"/>
          <p:cNvSpPr txBox="1">
            <a:spLocks noChangeArrowheads="1"/>
          </p:cNvSpPr>
          <p:nvPr/>
        </p:nvSpPr>
        <p:spPr bwMode="auto">
          <a:xfrm>
            <a:off x="6516637" y="6135389"/>
            <a:ext cx="1655763" cy="461963"/>
          </a:xfrm>
          <a:prstGeom prst="rect">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Blip>
                <a:blip r:embed="rId1"/>
              </a:buBlip>
              <a:defRPr kumimoji="1" sz="3200">
                <a:solidFill>
                  <a:schemeClr val="tx1"/>
                </a:solidFill>
                <a:latin typeface="Arial" panose="020B0604020202090204" pitchFamily="34" charset="0"/>
                <a:ea typeface="宋体" panose="02010600030101010101" pitchFamily="2" charset="-122"/>
              </a:defRPr>
            </a:lvl1pPr>
            <a:lvl2pPr marL="742950" indent="-285750">
              <a:spcBef>
                <a:spcPct val="20000"/>
              </a:spcBef>
              <a:buBlip>
                <a:blip r:embed="rId2"/>
              </a:buBlip>
              <a:defRPr kumimoji="1" sz="2800">
                <a:solidFill>
                  <a:schemeClr val="tx1"/>
                </a:solidFill>
                <a:latin typeface="Arial" panose="020B0604020202090204" pitchFamily="34" charset="0"/>
                <a:ea typeface="宋体" panose="02010600030101010101" pitchFamily="2" charset="-122"/>
              </a:defRPr>
            </a:lvl2pPr>
            <a:lvl3pPr marL="1143000" indent="-228600">
              <a:spcBef>
                <a:spcPct val="20000"/>
              </a:spcBef>
              <a:buBlip>
                <a:blip r:embed="rId3"/>
              </a:buBlip>
              <a:defRPr kumimoji="1" sz="2400">
                <a:solidFill>
                  <a:schemeClr val="tx1"/>
                </a:solidFill>
                <a:latin typeface="Arial" panose="020B0604020202090204" pitchFamily="34" charset="0"/>
                <a:ea typeface="宋体" panose="02010600030101010101" pitchFamily="2" charset="-122"/>
              </a:defRPr>
            </a:lvl3pPr>
            <a:lvl4pPr marL="1600200" indent="-228600">
              <a:spcBef>
                <a:spcPct val="20000"/>
              </a:spcBef>
              <a:buBlip>
                <a:blip r:embed="rId4"/>
              </a:buBlip>
              <a:defRPr kumimoji="1" sz="2000">
                <a:solidFill>
                  <a:schemeClr val="tx1"/>
                </a:solidFill>
                <a:latin typeface="Arial" panose="020B0604020202090204" pitchFamily="34" charset="0"/>
                <a:ea typeface="宋体" panose="02010600030101010101" pitchFamily="2" charset="-122"/>
              </a:defRPr>
            </a:lvl4pPr>
            <a:lvl5pPr marL="2057400" indent="-228600">
              <a:spcBef>
                <a:spcPct val="20000"/>
              </a:spcBef>
              <a:buBlip>
                <a:blip r:embed="rId4"/>
              </a:buBlip>
              <a:defRPr kumimoji="1" sz="2000">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buBlip>
                <a:blip r:embed="rId4"/>
              </a:buBlip>
              <a:defRPr kumimoji="1" sz="2000">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buBlip>
                <a:blip r:embed="rId4"/>
              </a:buBlip>
              <a:defRPr kumimoji="1" sz="2000">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buBlip>
                <a:blip r:embed="rId4"/>
              </a:buBlip>
              <a:defRPr kumimoji="1" sz="2000">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buBlip>
                <a:blip r:embed="rId4"/>
              </a:buBlip>
              <a:defRPr kumimoji="1" sz="2000">
                <a:solidFill>
                  <a:schemeClr val="tx1"/>
                </a:solidFill>
                <a:latin typeface="Arial" panose="020B0604020202090204" pitchFamily="34" charset="0"/>
                <a:ea typeface="宋体" panose="02010600030101010101" pitchFamily="2" charset="-122"/>
              </a:defRPr>
            </a:lvl9pPr>
          </a:lstStyle>
          <a:p>
            <a:pPr algn="ctr" eaLnBrk="1" hangingPunct="1">
              <a:spcBef>
                <a:spcPct val="0"/>
              </a:spcBef>
              <a:buFontTx/>
              <a:buNone/>
            </a:pPr>
            <a:r>
              <a:rPr kumimoji="0" lang="en-US" altLang="zh-CN" sz="2400" b="1" dirty="0"/>
              <a:t>Derived</a:t>
            </a:r>
            <a:endParaRPr kumimoji="0" lang="en-US" altLang="zh-CN" sz="2400" b="1" dirty="0"/>
          </a:p>
        </p:txBody>
      </p:sp>
      <p:cxnSp>
        <p:nvCxnSpPr>
          <p:cNvPr id="8" name="直接箭头连接符 8"/>
          <p:cNvCxnSpPr/>
          <p:nvPr/>
        </p:nvCxnSpPr>
        <p:spPr>
          <a:xfrm flipH="1" flipV="1">
            <a:off x="7308304" y="5617864"/>
            <a:ext cx="1587" cy="517525"/>
          </a:xfrm>
          <a:prstGeom prst="straightConnector1">
            <a:avLst/>
          </a:prstGeom>
          <a:ln w="28575">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等腰三角形 9"/>
          <p:cNvSpPr/>
          <p:nvPr/>
        </p:nvSpPr>
        <p:spPr>
          <a:xfrm>
            <a:off x="7236296" y="5632152"/>
            <a:ext cx="144463" cy="215900"/>
          </a:xfrm>
          <a:prstGeom prst="triangle">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向下类型转换</a:t>
            </a:r>
            <a:endParaRPr kumimoji="1" lang="zh-CN" altLang="en-US" dirty="0"/>
          </a:p>
        </p:txBody>
      </p:sp>
      <p:sp>
        <p:nvSpPr>
          <p:cNvPr id="3" name="内容占位符 2"/>
          <p:cNvSpPr>
            <a:spLocks noGrp="1"/>
          </p:cNvSpPr>
          <p:nvPr>
            <p:ph idx="1"/>
          </p:nvPr>
        </p:nvSpPr>
        <p:spPr>
          <a:xfrm>
            <a:off x="628650" y="1628800"/>
            <a:ext cx="8191822" cy="4749029"/>
          </a:xfrm>
        </p:spPr>
        <p:txBody>
          <a:bodyPr/>
          <a:lstStyle/>
          <a:p>
            <a:r>
              <a:rPr kumimoji="1" lang="zh-CN" altLang="en-US" dirty="0"/>
              <a:t>基类指针</a:t>
            </a:r>
            <a:r>
              <a:rPr kumimoji="1" lang="en-US" altLang="zh-CN" dirty="0"/>
              <a:t>/</a:t>
            </a:r>
            <a:r>
              <a:rPr kumimoji="1" lang="zh-CN" altLang="en-US" dirty="0"/>
              <a:t>引用转换成派生类指针</a:t>
            </a:r>
            <a:r>
              <a:rPr kumimoji="1" lang="en-US" altLang="zh-CN" dirty="0"/>
              <a:t>/</a:t>
            </a:r>
            <a:r>
              <a:rPr kumimoji="1" lang="zh-CN" altLang="en-US" dirty="0"/>
              <a:t>引用，则称为</a:t>
            </a:r>
            <a:r>
              <a:rPr kumimoji="1" lang="zh-CN" altLang="en-US" dirty="0">
                <a:solidFill>
                  <a:srgbClr val="FF0000"/>
                </a:solidFill>
              </a:rPr>
              <a:t>向下类型转换</a:t>
            </a:r>
            <a:r>
              <a:rPr kumimoji="1" lang="zh-CN" altLang="en-US" dirty="0"/>
              <a:t>。（类层次中向下移动）</a:t>
            </a:r>
            <a:endParaRPr kumimoji="1" lang="en-US" altLang="zh-CN" dirty="0"/>
          </a:p>
          <a:p>
            <a:r>
              <a:rPr kumimoji="1" lang="zh-CN" altLang="en-US" dirty="0"/>
              <a:t>为什么要向下类型转换？</a:t>
            </a:r>
            <a:endParaRPr kumimoji="1" lang="zh-CN" altLang="en-US" dirty="0"/>
          </a:p>
          <a:p>
            <a:pPr lvl="1"/>
            <a:r>
              <a:rPr kumimoji="1" lang="zh-CN" altLang="en-US" dirty="0"/>
              <a:t>当我们用基类指针表示各种派生类时</a:t>
            </a:r>
            <a:r>
              <a:rPr kumimoji="1" lang="en-US" altLang="zh-CN" dirty="0"/>
              <a:t>(</a:t>
            </a:r>
            <a:r>
              <a:rPr kumimoji="1" lang="zh-CN" altLang="en-US" dirty="0"/>
              <a:t>向上类型转换</a:t>
            </a:r>
            <a:r>
              <a:rPr kumimoji="1" lang="en-US" altLang="zh-CN" dirty="0"/>
              <a:t>)</a:t>
            </a:r>
            <a:r>
              <a:rPr kumimoji="1" lang="zh-CN" altLang="en-US" dirty="0"/>
              <a:t>，保留了他们的</a:t>
            </a:r>
            <a:r>
              <a:rPr kumimoji="1" lang="zh-CN" altLang="en-US" dirty="0">
                <a:solidFill>
                  <a:srgbClr val="FF0000"/>
                </a:solidFill>
              </a:rPr>
              <a:t>共性</a:t>
            </a:r>
            <a:r>
              <a:rPr kumimoji="1" lang="zh-CN" altLang="en-US" dirty="0"/>
              <a:t>，但是丢失了他们的</a:t>
            </a:r>
            <a:r>
              <a:rPr kumimoji="1" lang="zh-CN" altLang="en-US" dirty="0">
                <a:solidFill>
                  <a:srgbClr val="FF0000"/>
                </a:solidFill>
              </a:rPr>
              <a:t>特性</a:t>
            </a:r>
            <a:r>
              <a:rPr kumimoji="1" lang="zh-CN" altLang="en-US" dirty="0"/>
              <a:t>。如果此时要表现特性，则可以使用向下类型转换。</a:t>
            </a:r>
            <a:endParaRPr kumimoji="1" lang="zh-CN" altLang="en-US" dirty="0"/>
          </a:p>
          <a:p>
            <a:pPr lvl="1"/>
            <a:r>
              <a:rPr kumimoji="1" lang="zh-CN" altLang="en-US" dirty="0"/>
              <a:t>比如我们可以使用</a:t>
            </a:r>
            <a:r>
              <a:rPr kumimoji="1" lang="zh-CN" altLang="en-US" dirty="0">
                <a:solidFill>
                  <a:srgbClr val="FF0000"/>
                </a:solidFill>
              </a:rPr>
              <a:t>基类指针数组</a:t>
            </a:r>
            <a:r>
              <a:rPr kumimoji="1" lang="zh-CN" altLang="en-US" dirty="0"/>
              <a:t>对各种派生类对象进行管理，当具体处理时我们可以将基类指针转换为实际的派生类指针，进而调用派生类</a:t>
            </a:r>
            <a:r>
              <a:rPr kumimoji="1" lang="zh-CN" altLang="en-US" dirty="0">
                <a:solidFill>
                  <a:srgbClr val="FF0000"/>
                </a:solidFill>
              </a:rPr>
              <a:t>专有</a:t>
            </a:r>
            <a:r>
              <a:rPr kumimoji="1" lang="zh-CN" altLang="en-US" dirty="0"/>
              <a:t>的接口。</a:t>
            </a:r>
            <a:endParaRPr kumimoji="1" lang="zh-CN" altLang="en-US" dirty="0">
              <a:solidFill>
                <a:srgbClr val="FF0000"/>
              </a:solidFill>
            </a:endParaRPr>
          </a:p>
          <a:p>
            <a:r>
              <a:rPr kumimoji="1" lang="zh-CN" altLang="en-US" dirty="0"/>
              <a:t>如何确保转换的正确性？</a:t>
            </a:r>
            <a:endParaRPr kumimoji="1" lang="zh-CN" altLang="en-US" dirty="0"/>
          </a:p>
          <a:p>
            <a:pPr lvl="1"/>
            <a:r>
              <a:rPr kumimoji="1" lang="zh-CN" altLang="en-US" dirty="0"/>
              <a:t>如何保证基类指针指向的对象也可以被要转换的派生类的指针指向？</a:t>
            </a:r>
            <a:r>
              <a:rPr kumimoji="1" lang="en-US" altLang="zh-CN" dirty="0"/>
              <a:t>——</a:t>
            </a:r>
            <a:r>
              <a:rPr kumimoji="1" lang="zh-CN" altLang="en-US" dirty="0"/>
              <a:t> 借助虚函数表进行</a:t>
            </a:r>
            <a:r>
              <a:rPr kumimoji="1" lang="zh-CN" altLang="en-US" dirty="0">
                <a:solidFill>
                  <a:srgbClr val="FF0000"/>
                </a:solidFill>
              </a:rPr>
              <a:t>动态类型检查</a:t>
            </a:r>
            <a:r>
              <a:rPr kumimoji="1" lang="zh-CN" altLang="en-US" dirty="0"/>
              <a:t>！</a:t>
            </a:r>
            <a:endParaRPr kumimoji="1"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向下类型转换</a:t>
            </a:r>
            <a:endParaRPr kumimoji="1" lang="zh-CN" altLang="en-US" dirty="0"/>
          </a:p>
        </p:txBody>
      </p:sp>
      <p:sp>
        <p:nvSpPr>
          <p:cNvPr id="3" name="内容占位符 2"/>
          <p:cNvSpPr>
            <a:spLocks noGrp="1"/>
          </p:cNvSpPr>
          <p:nvPr>
            <p:ph idx="1"/>
          </p:nvPr>
        </p:nvSpPr>
        <p:spPr>
          <a:xfrm>
            <a:off x="476089" y="1442195"/>
            <a:ext cx="8191822" cy="5184576"/>
          </a:xfrm>
        </p:spPr>
        <p:txBody>
          <a:bodyPr/>
          <a:lstStyle/>
          <a:p>
            <a:r>
              <a:rPr kumimoji="1" lang="en-US" altLang="zh-CN" dirty="0"/>
              <a:t>C++</a:t>
            </a:r>
            <a:r>
              <a:rPr kumimoji="1" lang="zh-CN" altLang="en-US" dirty="0"/>
              <a:t>提供了一个特殊的显式类型转换，称为</a:t>
            </a:r>
            <a:r>
              <a:rPr kumimoji="1" lang="en-US" altLang="zh-CN" dirty="0" err="1"/>
              <a:t>dynamic_cast</a:t>
            </a:r>
            <a:r>
              <a:rPr kumimoji="1" lang="zh-CN" altLang="en-US" dirty="0"/>
              <a:t>，是一种</a:t>
            </a:r>
            <a:r>
              <a:rPr kumimoji="1" lang="zh-CN" altLang="en-US" dirty="0">
                <a:solidFill>
                  <a:srgbClr val="FF0000"/>
                </a:solidFill>
              </a:rPr>
              <a:t>安全的</a:t>
            </a:r>
            <a:r>
              <a:rPr kumimoji="1" lang="zh-CN" altLang="en-US" dirty="0"/>
              <a:t>向下类型转换。</a:t>
            </a:r>
            <a:endParaRPr kumimoji="1" lang="zh-CN" altLang="en-US" dirty="0"/>
          </a:p>
          <a:p>
            <a:pPr lvl="1"/>
            <a:r>
              <a:rPr kumimoji="1" lang="zh-CN" altLang="en-US" dirty="0"/>
              <a:t>使用</a:t>
            </a:r>
            <a:r>
              <a:rPr kumimoji="1" lang="en-US" altLang="zh-CN" dirty="0" err="1"/>
              <a:t>dynamic_cast</a:t>
            </a:r>
            <a:r>
              <a:rPr kumimoji="1" lang="zh-CN" altLang="en-US" dirty="0"/>
              <a:t>的对象</a:t>
            </a:r>
            <a:r>
              <a:rPr kumimoji="1" lang="zh-CN" altLang="en-US" dirty="0">
                <a:solidFill>
                  <a:srgbClr val="FF0000"/>
                </a:solidFill>
              </a:rPr>
              <a:t>必须有虚函数</a:t>
            </a:r>
            <a:r>
              <a:rPr kumimoji="1" lang="zh-CN" altLang="en-US" dirty="0"/>
              <a:t>，因为它使用了存储在虚函数表中的信息判断实际的类型。</a:t>
            </a:r>
            <a:endParaRPr kumimoji="1" lang="zh-CN" altLang="en-US" dirty="0"/>
          </a:p>
          <a:p>
            <a:r>
              <a:rPr kumimoji="1" lang="zh-CN" altLang="en-US" dirty="0"/>
              <a:t>使用方法：</a:t>
            </a:r>
            <a:endParaRPr kumimoji="1" lang="zh-CN" altLang="en-US" dirty="0"/>
          </a:p>
          <a:p>
            <a:pPr lvl="1"/>
            <a:r>
              <a:rPr kumimoji="1" lang="en-US" altLang="zh-CN" dirty="0" err="1"/>
              <a:t>obj</a:t>
            </a:r>
            <a:r>
              <a:rPr kumimoji="1" lang="en-US" altLang="zh-CN" dirty="0"/>
              <a:t>_p</a:t>
            </a:r>
            <a:r>
              <a:rPr kumimoji="1" lang="zh-CN" altLang="en-US" dirty="0"/>
              <a:t>，</a:t>
            </a:r>
            <a:r>
              <a:rPr kumimoji="1" lang="en-US" altLang="zh-CN" dirty="0" err="1"/>
              <a:t>obj_r</a:t>
            </a:r>
            <a:r>
              <a:rPr kumimoji="1" lang="zh-CN" altLang="en-US" dirty="0"/>
              <a:t>分别是</a:t>
            </a:r>
            <a:r>
              <a:rPr kumimoji="1" lang="en-US" altLang="zh-CN" dirty="0"/>
              <a:t>T1</a:t>
            </a:r>
            <a:r>
              <a:rPr kumimoji="1" lang="zh-CN" altLang="en-US" dirty="0"/>
              <a:t>类型的指针和引用</a:t>
            </a:r>
            <a:endParaRPr kumimoji="1" lang="en-US" altLang="zh-CN" dirty="0"/>
          </a:p>
          <a:p>
            <a:pPr lvl="1"/>
            <a:r>
              <a:rPr kumimoji="1" lang="en-US" altLang="zh-CN" dirty="0"/>
              <a:t>T2* </a:t>
            </a:r>
            <a:r>
              <a:rPr kumimoji="1" lang="en-US" altLang="zh-CN" dirty="0" err="1"/>
              <a:t>pObj</a:t>
            </a:r>
            <a:r>
              <a:rPr kumimoji="1" lang="en-US" altLang="zh-CN" dirty="0"/>
              <a:t> = </a:t>
            </a:r>
            <a:r>
              <a:rPr kumimoji="1" lang="en-US" altLang="zh-CN" dirty="0" err="1">
                <a:solidFill>
                  <a:srgbClr val="FF0000"/>
                </a:solidFill>
              </a:rPr>
              <a:t>dynamic_cast</a:t>
            </a:r>
            <a:r>
              <a:rPr kumimoji="1" lang="en-US" altLang="zh-CN" dirty="0"/>
              <a:t>&lt;T2</a:t>
            </a:r>
            <a:r>
              <a:rPr kumimoji="1" lang="zh-CN" altLang="en-US" dirty="0"/>
              <a:t>*</a:t>
            </a:r>
            <a:r>
              <a:rPr kumimoji="1" lang="en-US" altLang="zh-CN" dirty="0"/>
              <a:t>&gt;(</a:t>
            </a:r>
            <a:r>
              <a:rPr kumimoji="1" lang="en-US" altLang="zh-CN" dirty="0" err="1"/>
              <a:t>obj</a:t>
            </a:r>
            <a:r>
              <a:rPr kumimoji="1" lang="en-US" altLang="zh-CN" dirty="0"/>
              <a:t>_p);</a:t>
            </a:r>
            <a:endParaRPr kumimoji="1" lang="zh-CN" altLang="en-US" dirty="0"/>
          </a:p>
          <a:p>
            <a:pPr marL="457200" lvl="1" indent="0">
              <a:buNone/>
            </a:pPr>
            <a:r>
              <a:rPr kumimoji="1" lang="zh-CN" altLang="en-US" dirty="0"/>
              <a:t>	</a:t>
            </a:r>
            <a:r>
              <a:rPr kumimoji="1" lang="en-US" altLang="zh-CN" dirty="0">
                <a:solidFill>
                  <a:srgbClr val="008000"/>
                </a:solidFill>
              </a:rPr>
              <a:t>//</a:t>
            </a:r>
            <a:r>
              <a:rPr kumimoji="1" lang="zh-CN" altLang="en-US" dirty="0">
                <a:solidFill>
                  <a:srgbClr val="008000"/>
                </a:solidFill>
              </a:rPr>
              <a:t>转换为</a:t>
            </a:r>
            <a:r>
              <a:rPr kumimoji="1" lang="en-US" altLang="zh-CN" dirty="0">
                <a:solidFill>
                  <a:srgbClr val="008000"/>
                </a:solidFill>
              </a:rPr>
              <a:t>T2</a:t>
            </a:r>
            <a:r>
              <a:rPr kumimoji="1" lang="zh-CN" altLang="en-US" dirty="0">
                <a:solidFill>
                  <a:srgbClr val="008000"/>
                </a:solidFill>
              </a:rPr>
              <a:t>指针，运行时失败返回</a:t>
            </a:r>
            <a:r>
              <a:rPr lang="en-US" altLang="zh-CN" b="1" dirty="0" err="1">
                <a:solidFill>
                  <a:srgbClr val="FF0000"/>
                </a:solidFill>
              </a:rPr>
              <a:t>nullptr</a:t>
            </a:r>
            <a:endParaRPr kumimoji="1" lang="en-US" altLang="zh-CN" dirty="0">
              <a:solidFill>
                <a:srgbClr val="FF0000"/>
              </a:solidFill>
            </a:endParaRPr>
          </a:p>
          <a:p>
            <a:pPr lvl="1"/>
            <a:r>
              <a:rPr kumimoji="1" lang="en-US" altLang="zh-CN" dirty="0"/>
              <a:t>T2&amp; </a:t>
            </a:r>
            <a:r>
              <a:rPr kumimoji="1" lang="en-US" altLang="zh-CN" dirty="0" err="1"/>
              <a:t>refObj</a:t>
            </a:r>
            <a:r>
              <a:rPr kumimoji="1" lang="en-US" altLang="zh-CN" dirty="0"/>
              <a:t> = </a:t>
            </a:r>
            <a:r>
              <a:rPr kumimoji="1" lang="en-US" altLang="zh-CN" dirty="0" err="1">
                <a:solidFill>
                  <a:srgbClr val="FF0000"/>
                </a:solidFill>
              </a:rPr>
              <a:t>dynamic_cast</a:t>
            </a:r>
            <a:r>
              <a:rPr kumimoji="1" lang="en-US" altLang="zh-CN" dirty="0"/>
              <a:t>&lt;T2&amp;&gt;(</a:t>
            </a:r>
            <a:r>
              <a:rPr kumimoji="1" lang="en-US" altLang="zh-CN" dirty="0" err="1"/>
              <a:t>obj</a:t>
            </a:r>
            <a:r>
              <a:rPr kumimoji="1" lang="en-US" altLang="zh-CN" dirty="0"/>
              <a:t>_r);</a:t>
            </a:r>
            <a:endParaRPr kumimoji="1" lang="zh-CN" altLang="en-US" dirty="0"/>
          </a:p>
          <a:p>
            <a:pPr marL="457200" lvl="1" indent="0">
              <a:buNone/>
            </a:pPr>
            <a:r>
              <a:rPr kumimoji="1" lang="zh-CN" altLang="en-US" dirty="0"/>
              <a:t>	</a:t>
            </a:r>
            <a:r>
              <a:rPr kumimoji="1" lang="en-US" altLang="zh-CN" dirty="0">
                <a:solidFill>
                  <a:srgbClr val="008000"/>
                </a:solidFill>
              </a:rPr>
              <a:t>//</a:t>
            </a:r>
            <a:r>
              <a:rPr kumimoji="1" lang="zh-CN" altLang="en-US" dirty="0">
                <a:solidFill>
                  <a:srgbClr val="008000"/>
                </a:solidFill>
              </a:rPr>
              <a:t>转换为</a:t>
            </a:r>
            <a:r>
              <a:rPr kumimoji="1" lang="en-US" altLang="zh-CN" dirty="0">
                <a:solidFill>
                  <a:srgbClr val="008000"/>
                </a:solidFill>
              </a:rPr>
              <a:t>T2</a:t>
            </a:r>
            <a:r>
              <a:rPr kumimoji="1" lang="zh-CN" altLang="en-US" dirty="0">
                <a:solidFill>
                  <a:srgbClr val="008000"/>
                </a:solidFill>
              </a:rPr>
              <a:t>引用，运行时失败抛出</a:t>
            </a:r>
            <a:r>
              <a:rPr kumimoji="1" lang="en-US" altLang="zh-CN" b="1" dirty="0" err="1">
                <a:solidFill>
                  <a:srgbClr val="FF0000"/>
                </a:solidFill>
              </a:rPr>
              <a:t>bad_cast</a:t>
            </a:r>
            <a:r>
              <a:rPr kumimoji="1" lang="zh-CN" altLang="en-US" dirty="0">
                <a:solidFill>
                  <a:srgbClr val="008000"/>
                </a:solidFill>
              </a:rPr>
              <a:t>异常</a:t>
            </a:r>
            <a:endParaRPr kumimoji="1" lang="zh-CN" altLang="en-US" dirty="0">
              <a:solidFill>
                <a:srgbClr val="008000"/>
              </a:solidFill>
            </a:endParaRPr>
          </a:p>
          <a:p>
            <a:pPr lvl="1"/>
            <a:r>
              <a:rPr kumimoji="1" lang="zh-CN" altLang="en-US" dirty="0"/>
              <a:t>在向下转换中，</a:t>
            </a:r>
            <a:r>
              <a:rPr kumimoji="1" lang="en-US" altLang="zh-CN" dirty="0"/>
              <a:t>T1</a:t>
            </a:r>
            <a:r>
              <a:rPr kumimoji="1" lang="zh-CN" altLang="en-US" dirty="0"/>
              <a:t>必须是多态类型（声明或继承了至少一个虚函数的类），否则不过编译 （为什么？）</a:t>
            </a:r>
            <a:endParaRPr kumimoji="1"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向下类型转换</a:t>
            </a:r>
            <a:endParaRPr kumimoji="1" lang="zh-CN" altLang="en-US" dirty="0"/>
          </a:p>
        </p:txBody>
      </p:sp>
      <p:sp>
        <p:nvSpPr>
          <p:cNvPr id="3" name="内容占位符 2"/>
          <p:cNvSpPr>
            <a:spLocks noGrp="1"/>
          </p:cNvSpPr>
          <p:nvPr>
            <p:ph idx="1"/>
          </p:nvPr>
        </p:nvSpPr>
        <p:spPr>
          <a:xfrm>
            <a:off x="628650" y="1268760"/>
            <a:ext cx="7975798" cy="5328592"/>
          </a:xfrm>
        </p:spPr>
        <p:txBody>
          <a:bodyPr/>
          <a:lstStyle/>
          <a:p>
            <a:r>
              <a:rPr kumimoji="1" lang="zh-CN" altLang="en-US" sz="2400" dirty="0"/>
              <a:t>如果我们知道正在处理的是哪些类型，可以使用</a:t>
            </a:r>
            <a:r>
              <a:rPr kumimoji="1" lang="en-US" altLang="zh-CN" sz="2400" dirty="0" err="1"/>
              <a:t>static_cast</a:t>
            </a:r>
            <a:r>
              <a:rPr kumimoji="1" lang="zh-CN" altLang="en-US" sz="2400" dirty="0"/>
              <a:t>来避免这种开销。</a:t>
            </a:r>
            <a:endParaRPr kumimoji="1" lang="zh-CN" altLang="en-US" sz="2400" dirty="0"/>
          </a:p>
          <a:p>
            <a:pPr lvl="1"/>
            <a:r>
              <a:rPr kumimoji="1" lang="en-US" altLang="zh-CN" sz="2000" dirty="0" err="1"/>
              <a:t>static_cast</a:t>
            </a:r>
            <a:r>
              <a:rPr kumimoji="1" lang="zh-CN" altLang="en-US" sz="2000" dirty="0"/>
              <a:t>在</a:t>
            </a:r>
            <a:r>
              <a:rPr kumimoji="1" lang="zh-CN" altLang="en-US" sz="2000" dirty="0">
                <a:solidFill>
                  <a:srgbClr val="FF0000"/>
                </a:solidFill>
              </a:rPr>
              <a:t>编译</a:t>
            </a:r>
            <a:r>
              <a:rPr kumimoji="1" lang="zh-CN" altLang="en-US" sz="2000" dirty="0"/>
              <a:t>时静态浏览类层次，只检查</a:t>
            </a:r>
            <a:r>
              <a:rPr kumimoji="1" lang="zh-CN" altLang="en-US" sz="2000" dirty="0">
                <a:solidFill>
                  <a:srgbClr val="FF0000"/>
                </a:solidFill>
              </a:rPr>
              <a:t>继承关系</a:t>
            </a:r>
            <a:r>
              <a:rPr kumimoji="1" lang="zh-CN" altLang="en-US" sz="2000" dirty="0"/>
              <a:t>。没有继承关系的类之间，必须具有转换途径才能进行转换（要么自定义，要么是语言语法支持），否则不过编译。运行时无法确认是否正确转换。</a:t>
            </a:r>
            <a:endParaRPr kumimoji="1" lang="zh-CN" altLang="en-US" sz="2000" dirty="0"/>
          </a:p>
          <a:p>
            <a:r>
              <a:rPr kumimoji="1" lang="en-US" altLang="zh-CN" sz="2400" dirty="0" err="1"/>
              <a:t>static_cast</a:t>
            </a:r>
            <a:r>
              <a:rPr kumimoji="1" lang="zh-CN" altLang="en-US" sz="2400" dirty="0"/>
              <a:t>使用方法：</a:t>
            </a:r>
            <a:endParaRPr kumimoji="1" lang="zh-CN" altLang="en-US" sz="2400" dirty="0">
              <a:solidFill>
                <a:srgbClr val="FF0000"/>
              </a:solidFill>
            </a:endParaRPr>
          </a:p>
          <a:p>
            <a:pPr lvl="1"/>
            <a:r>
              <a:rPr kumimoji="1" lang="en-US" altLang="zh-CN" sz="2000" dirty="0" err="1"/>
              <a:t>obj</a:t>
            </a:r>
            <a:r>
              <a:rPr kumimoji="1" lang="en-US" altLang="zh-CN" sz="2000" dirty="0"/>
              <a:t>_p</a:t>
            </a:r>
            <a:r>
              <a:rPr kumimoji="1" lang="zh-CN" altLang="en-US" sz="2000" dirty="0"/>
              <a:t>，</a:t>
            </a:r>
            <a:r>
              <a:rPr kumimoji="1" lang="en-US" altLang="zh-CN" sz="2000" dirty="0" err="1"/>
              <a:t>obj_r</a:t>
            </a:r>
            <a:r>
              <a:rPr kumimoji="1" lang="zh-CN" altLang="en-US" sz="2000" dirty="0"/>
              <a:t>分别是</a:t>
            </a:r>
            <a:r>
              <a:rPr kumimoji="1" lang="en-US" altLang="zh-CN" sz="2000" dirty="0"/>
              <a:t>T1</a:t>
            </a:r>
            <a:r>
              <a:rPr kumimoji="1" lang="zh-CN" altLang="en-US" sz="2000" dirty="0"/>
              <a:t>类型的指针和引用</a:t>
            </a:r>
            <a:endParaRPr kumimoji="1" lang="en-US" altLang="zh-CN" sz="2000" dirty="0"/>
          </a:p>
          <a:p>
            <a:pPr lvl="1"/>
            <a:r>
              <a:rPr kumimoji="1" lang="en-US" altLang="zh-CN" sz="2000" dirty="0"/>
              <a:t>T2* </a:t>
            </a:r>
            <a:r>
              <a:rPr kumimoji="1" lang="en-US" altLang="zh-CN" sz="2000" dirty="0" err="1"/>
              <a:t>pObj</a:t>
            </a:r>
            <a:r>
              <a:rPr kumimoji="1" lang="en-US" altLang="zh-CN" sz="2000" dirty="0"/>
              <a:t> = </a:t>
            </a:r>
            <a:r>
              <a:rPr kumimoji="1" lang="en-US" altLang="zh-CN" sz="2000" dirty="0">
                <a:solidFill>
                  <a:srgbClr val="FF0000"/>
                </a:solidFill>
              </a:rPr>
              <a:t>static_</a:t>
            </a:r>
            <a:r>
              <a:rPr kumimoji="1" lang="en-US" altLang="zh-CN" sz="2000" dirty="0" err="1">
                <a:solidFill>
                  <a:srgbClr val="FF0000"/>
                </a:solidFill>
              </a:rPr>
              <a:t>cast</a:t>
            </a:r>
            <a:r>
              <a:rPr kumimoji="1" lang="en-US" altLang="zh-CN" sz="2000" dirty="0"/>
              <a:t>&lt;T2*&gt;(</a:t>
            </a:r>
            <a:r>
              <a:rPr kumimoji="1" lang="en-US" altLang="zh-CN" sz="2000" dirty="0" err="1"/>
              <a:t>obj</a:t>
            </a:r>
            <a:r>
              <a:rPr kumimoji="1" lang="en-US" altLang="zh-CN" sz="2000" dirty="0"/>
              <a:t>_p);</a:t>
            </a:r>
            <a:endParaRPr kumimoji="1" lang="zh-CN" altLang="en-US" sz="2000" dirty="0"/>
          </a:p>
          <a:p>
            <a:pPr marL="457200" lvl="1" indent="0">
              <a:buNone/>
            </a:pPr>
            <a:r>
              <a:rPr kumimoji="1" lang="zh-CN" altLang="en-US" sz="2000" dirty="0"/>
              <a:t>  </a:t>
            </a:r>
            <a:r>
              <a:rPr kumimoji="1" lang="en-US" altLang="zh-CN" sz="2000" dirty="0">
                <a:solidFill>
                  <a:srgbClr val="008000"/>
                </a:solidFill>
              </a:rPr>
              <a:t>//</a:t>
            </a:r>
            <a:r>
              <a:rPr kumimoji="1" lang="zh-CN" altLang="en-US" sz="2000" dirty="0">
                <a:solidFill>
                  <a:srgbClr val="008000"/>
                </a:solidFill>
              </a:rPr>
              <a:t>转换为</a:t>
            </a:r>
            <a:r>
              <a:rPr kumimoji="1" lang="en-US" altLang="zh-CN" sz="2000" dirty="0">
                <a:solidFill>
                  <a:srgbClr val="008000"/>
                </a:solidFill>
              </a:rPr>
              <a:t>T2</a:t>
            </a:r>
            <a:r>
              <a:rPr kumimoji="1" lang="zh-CN" altLang="en-US" sz="2000" dirty="0">
                <a:solidFill>
                  <a:srgbClr val="008000"/>
                </a:solidFill>
              </a:rPr>
              <a:t>指针</a:t>
            </a:r>
            <a:endParaRPr kumimoji="1" lang="en-US" altLang="zh-CN" sz="2000" dirty="0">
              <a:solidFill>
                <a:srgbClr val="008000"/>
              </a:solidFill>
            </a:endParaRPr>
          </a:p>
          <a:p>
            <a:pPr lvl="1"/>
            <a:r>
              <a:rPr kumimoji="1" lang="en-US" altLang="zh-CN" sz="2000" dirty="0"/>
              <a:t>T2&amp; </a:t>
            </a:r>
            <a:r>
              <a:rPr kumimoji="1" lang="en-US" altLang="zh-CN" sz="2000" dirty="0" err="1"/>
              <a:t>refObj</a:t>
            </a:r>
            <a:r>
              <a:rPr kumimoji="1" lang="en-US" altLang="zh-CN" sz="2000" dirty="0"/>
              <a:t> = </a:t>
            </a:r>
            <a:r>
              <a:rPr kumimoji="1" lang="en-US" altLang="zh-CN" sz="2000" dirty="0">
                <a:solidFill>
                  <a:srgbClr val="FF0000"/>
                </a:solidFill>
              </a:rPr>
              <a:t>static_</a:t>
            </a:r>
            <a:r>
              <a:rPr kumimoji="1" lang="en-US" altLang="zh-CN" sz="2000" dirty="0" err="1">
                <a:solidFill>
                  <a:srgbClr val="FF0000"/>
                </a:solidFill>
              </a:rPr>
              <a:t>cast</a:t>
            </a:r>
            <a:r>
              <a:rPr kumimoji="1" lang="en-US" altLang="zh-CN" sz="2000" dirty="0"/>
              <a:t>&lt;T2&amp;&gt;(</a:t>
            </a:r>
            <a:r>
              <a:rPr kumimoji="1" lang="en-US" altLang="zh-CN" sz="2000" dirty="0" err="1"/>
              <a:t>obj</a:t>
            </a:r>
            <a:r>
              <a:rPr kumimoji="1" lang="en-US" altLang="zh-CN" sz="2000" dirty="0"/>
              <a:t>_r);</a:t>
            </a:r>
            <a:endParaRPr kumimoji="1" lang="zh-CN" altLang="en-US" sz="2000" dirty="0"/>
          </a:p>
          <a:p>
            <a:pPr marL="457200" lvl="1" indent="0">
              <a:buNone/>
            </a:pPr>
            <a:r>
              <a:rPr kumimoji="1" lang="zh-CN" altLang="en-US" sz="2000" dirty="0"/>
              <a:t>  </a:t>
            </a:r>
            <a:r>
              <a:rPr kumimoji="1" lang="en-US" altLang="zh-CN" sz="2000" dirty="0">
                <a:solidFill>
                  <a:srgbClr val="008000"/>
                </a:solidFill>
              </a:rPr>
              <a:t>//</a:t>
            </a:r>
            <a:r>
              <a:rPr kumimoji="1" lang="zh-CN" altLang="en-US" sz="2000" dirty="0">
                <a:solidFill>
                  <a:srgbClr val="008000"/>
                </a:solidFill>
              </a:rPr>
              <a:t>转换为</a:t>
            </a:r>
            <a:r>
              <a:rPr kumimoji="1" lang="en-US" altLang="zh-CN" sz="2000" dirty="0">
                <a:solidFill>
                  <a:srgbClr val="008000"/>
                </a:solidFill>
              </a:rPr>
              <a:t>T2</a:t>
            </a:r>
            <a:r>
              <a:rPr kumimoji="1" lang="zh-CN" altLang="en-US" sz="2000" dirty="0">
                <a:solidFill>
                  <a:srgbClr val="008000"/>
                </a:solidFill>
              </a:rPr>
              <a:t>引用</a:t>
            </a:r>
            <a:endParaRPr kumimoji="1" lang="zh-CN" altLang="en-US" sz="2000" dirty="0">
              <a:solidFill>
                <a:srgbClr val="008000"/>
              </a:solidFill>
            </a:endParaRPr>
          </a:p>
          <a:p>
            <a:pPr lvl="1"/>
            <a:r>
              <a:rPr kumimoji="1" lang="zh-CN" altLang="en-US" sz="2000" b="1" dirty="0"/>
              <a:t>不安全</a:t>
            </a:r>
            <a:r>
              <a:rPr kumimoji="1" lang="zh-CN" altLang="en-US" sz="2000" dirty="0"/>
              <a:t>：不保证指向目标是</a:t>
            </a:r>
            <a:r>
              <a:rPr kumimoji="1" lang="en-US" altLang="zh-CN" sz="2000" dirty="0"/>
              <a:t>T2</a:t>
            </a:r>
            <a:r>
              <a:rPr kumimoji="1" lang="zh-CN" altLang="en-US" sz="2000" dirty="0"/>
              <a:t>对象，可能导致非法内存访问。</a:t>
            </a:r>
            <a:endParaRPr kumimoji="1" lang="zh-CN" alt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68882"/>
            <a:ext cx="7886700" cy="1325563"/>
          </a:xfrm>
        </p:spPr>
        <p:txBody>
          <a:bodyPr/>
          <a:lstStyle/>
          <a:p>
            <a:pPr algn="r"/>
            <a:r>
              <a:rPr kumimoji="1" lang="zh-CN" altLang="en-US">
                <a:solidFill>
                  <a:srgbClr val="0070C0"/>
                </a:solidFill>
              </a:rPr>
              <a:t>示例</a:t>
            </a:r>
            <a:endParaRPr kumimoji="1" lang="zh-CN" altLang="en-US">
              <a:solidFill>
                <a:srgbClr val="0070C0"/>
              </a:solidFill>
            </a:endParaRPr>
          </a:p>
        </p:txBody>
      </p:sp>
      <p:sp>
        <p:nvSpPr>
          <p:cNvPr id="5" name="矩形 4"/>
          <p:cNvSpPr/>
          <p:nvPr/>
        </p:nvSpPr>
        <p:spPr>
          <a:xfrm>
            <a:off x="195403" y="225810"/>
            <a:ext cx="9001000" cy="6462395"/>
          </a:xfrm>
          <a:prstGeom prst="rect">
            <a:avLst/>
          </a:prstGeom>
        </p:spPr>
        <p:txBody>
          <a:bodyPr wrap="square">
            <a:spAutoFit/>
          </a:bodyPr>
          <a:lstStyle/>
          <a:p>
            <a:r>
              <a:rPr lang="en-US" altLang="zh-CN" dirty="0">
                <a:solidFill>
                  <a:srgbClr val="6E200D"/>
                </a:solidFill>
                <a:latin typeface="Consolas" panose="020B0609020204030204" pitchFamily="49" charset="0"/>
                <a:ea typeface="Consolas" panose="020B0609020204030204" pitchFamily="49" charset="0"/>
                <a:cs typeface="Consolas" panose="020B0609020204030204" pitchFamily="49" charset="0"/>
              </a:rPr>
              <a:t>#include &lt;iostream&gt;</a:t>
            </a:r>
            <a:br>
              <a:rPr lang="en-US" altLang="zh-CN" dirty="0">
                <a:solidFill>
                  <a:srgbClr val="6E200D"/>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using namespace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std;</a:t>
            </a:r>
            <a:br>
              <a:rPr lang="en-US" altLang="zh-CN" dirty="0">
                <a:solidFill>
                  <a:srgbClr val="6E200D"/>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class</a:t>
            </a:r>
            <a:r>
              <a:rPr lang="en-US" altLang="zh-CN" dirty="0">
                <a:solidFill>
                  <a:srgbClr val="6E200D"/>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B {</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 public: virtual void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f() {} };</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class</a:t>
            </a:r>
            <a:r>
              <a:rPr lang="en-US" altLang="zh-CN" dirty="0">
                <a:solidFill>
                  <a:srgbClr val="6E200D"/>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D </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 public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B { </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public: int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i{2018}; };</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err="1">
                <a:solidFill>
                  <a:srgbClr val="6E200D"/>
                </a:solidFill>
                <a:latin typeface="Consolas" panose="020B0609020204030204" pitchFamily="49" charset="0"/>
                <a:ea typeface="Consolas" panose="020B0609020204030204" pitchFamily="49" charset="0"/>
                <a:cs typeface="Consolas" panose="020B0609020204030204" pitchFamily="49" charset="0"/>
              </a:rPr>
              <a:t>int</a:t>
            </a:r>
            <a:r>
              <a:rPr lang="en-US" altLang="zh-CN" dirty="0">
                <a:solidFill>
                  <a:srgbClr val="6E200D"/>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main</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D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d</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B</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b</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1D8519"/>
                </a:solidFill>
                <a:latin typeface="Consolas" panose="020B0609020204030204" pitchFamily="49" charset="0"/>
                <a:ea typeface="Consolas" panose="020B0609020204030204" pitchFamily="49" charset="0"/>
                <a:cs typeface="Consolas" panose="020B0609020204030204" pitchFamily="49" charset="0"/>
              </a:rPr>
              <a:t>//    D d1 = </a:t>
            </a:r>
            <a:r>
              <a:rPr lang="en-US" altLang="zh-CN" dirty="0" err="1">
                <a:solidFill>
                  <a:srgbClr val="1D8519"/>
                </a:solidFill>
                <a:latin typeface="Consolas" panose="020B0609020204030204" pitchFamily="49" charset="0"/>
                <a:ea typeface="Consolas" panose="020B0609020204030204" pitchFamily="49" charset="0"/>
                <a:cs typeface="Consolas" panose="020B0609020204030204" pitchFamily="49" charset="0"/>
              </a:rPr>
              <a:t>static_cast</a:t>
            </a:r>
            <a:r>
              <a:rPr lang="en-US" altLang="zh-CN" dirty="0">
                <a:solidFill>
                  <a:srgbClr val="1D8519"/>
                </a:solidFill>
                <a:latin typeface="Consolas" panose="020B0609020204030204" pitchFamily="49" charset="0"/>
                <a:ea typeface="Consolas" panose="020B0609020204030204" pitchFamily="49" charset="0"/>
                <a:cs typeface="Consolas" panose="020B0609020204030204" pitchFamily="49" charset="0"/>
              </a:rPr>
              <a:t>&lt;D&gt;(</a:t>
            </a:r>
            <a:r>
              <a:rPr lang="en-US" altLang="zh-CN" dirty="0" err="1">
                <a:solidFill>
                  <a:srgbClr val="1D8519"/>
                </a:solidFill>
                <a:latin typeface="Consolas" panose="020B0609020204030204" pitchFamily="49" charset="0"/>
                <a:ea typeface="Consolas" panose="020B0609020204030204" pitchFamily="49" charset="0"/>
                <a:cs typeface="Consolas" panose="020B0609020204030204" pitchFamily="49" charset="0"/>
              </a:rPr>
              <a:t>b</a:t>
            </a:r>
            <a:r>
              <a:rPr lang="en-US" altLang="zh-CN" dirty="0">
                <a:solidFill>
                  <a:srgbClr val="1D8519"/>
                </a:solidFill>
                <a:latin typeface="Consolas" panose="020B0609020204030204" pitchFamily="49" charset="0"/>
                <a:ea typeface="Consolas" panose="020B0609020204030204" pitchFamily="49" charset="0"/>
                <a:cs typeface="Consolas" panose="020B0609020204030204" pitchFamily="49" charset="0"/>
              </a:rPr>
              <a:t>); ///</a:t>
            </a:r>
            <a:r>
              <a:rPr lang="zh-CN" altLang="en-US" dirty="0">
                <a:solidFill>
                  <a:srgbClr val="1D8519"/>
                </a:solidFill>
                <a:latin typeface="Consolas" panose="020B0609020204030204" pitchFamily="49" charset="0"/>
                <a:ea typeface="Consolas" panose="020B0609020204030204" pitchFamily="49" charset="0"/>
                <a:cs typeface="Consolas" panose="020B0609020204030204" pitchFamily="49" charset="0"/>
              </a:rPr>
              <a:t>未定义类型转换方式</a:t>
            </a:r>
            <a:r>
              <a:rPr lang="en-US" altLang="zh-CN" dirty="0">
                <a:solidFill>
                  <a:srgbClr val="1D8519"/>
                </a:solidFill>
                <a:latin typeface="Consolas" panose="020B0609020204030204" pitchFamily="49" charset="0"/>
                <a:ea typeface="Consolas" panose="020B0609020204030204" pitchFamily="49" charset="0"/>
                <a:cs typeface="Consolas" panose="020B0609020204030204" pitchFamily="49" charset="0"/>
              </a:rPr>
              <a:t>,</a:t>
            </a:r>
            <a:r>
              <a:rPr lang="zh-CN" altLang="en-US" dirty="0">
                <a:solidFill>
                  <a:srgbClr val="1D8519"/>
                </a:solidFill>
                <a:latin typeface="Consolas" panose="020B0609020204030204" pitchFamily="49" charset="0"/>
                <a:ea typeface="宋体" panose="02010600030101010101" pitchFamily="2" charset="-122"/>
                <a:cs typeface="Consolas" panose="020B0609020204030204" pitchFamily="49" charset="0"/>
              </a:rPr>
              <a:t>注意这个直接是对象的转换而不是指针的转换</a:t>
            </a:r>
            <a:br>
              <a:rPr lang="en-US" altLang="zh-CN" dirty="0">
                <a:solidFill>
                  <a:srgbClr val="1D8519"/>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1D8519"/>
                </a:solidFill>
                <a:latin typeface="Consolas" panose="020B0609020204030204" pitchFamily="49" charset="0"/>
                <a:ea typeface="Consolas" panose="020B0609020204030204" pitchFamily="49" charset="0"/>
                <a:cs typeface="Consolas" panose="020B0609020204030204" pitchFamily="49" charset="0"/>
              </a:rPr>
              <a:t>//    D d2 = </a:t>
            </a:r>
            <a:r>
              <a:rPr lang="en-US" altLang="zh-CN" dirty="0" err="1">
                <a:solidFill>
                  <a:srgbClr val="1D8519"/>
                </a:solidFill>
                <a:latin typeface="Consolas" panose="020B0609020204030204" pitchFamily="49" charset="0"/>
                <a:ea typeface="Consolas" panose="020B0609020204030204" pitchFamily="49" charset="0"/>
                <a:cs typeface="Consolas" panose="020B0609020204030204" pitchFamily="49" charset="0"/>
              </a:rPr>
              <a:t>dynamic_cast</a:t>
            </a:r>
            <a:r>
              <a:rPr lang="en-US" altLang="zh-CN" dirty="0">
                <a:solidFill>
                  <a:srgbClr val="1D8519"/>
                </a:solidFill>
                <a:latin typeface="Consolas" panose="020B0609020204030204" pitchFamily="49" charset="0"/>
                <a:ea typeface="Consolas" panose="020B0609020204030204" pitchFamily="49" charset="0"/>
                <a:cs typeface="Consolas" panose="020B0609020204030204" pitchFamily="49" charset="0"/>
              </a:rPr>
              <a:t>&lt;D&gt;(</a:t>
            </a:r>
            <a:r>
              <a:rPr lang="en-US" altLang="zh-CN" dirty="0" err="1">
                <a:solidFill>
                  <a:srgbClr val="1D8519"/>
                </a:solidFill>
                <a:latin typeface="Consolas" panose="020B0609020204030204" pitchFamily="49" charset="0"/>
                <a:ea typeface="Consolas" panose="020B0609020204030204" pitchFamily="49" charset="0"/>
                <a:cs typeface="Consolas" panose="020B0609020204030204" pitchFamily="49" charset="0"/>
              </a:rPr>
              <a:t>b</a:t>
            </a:r>
            <a:r>
              <a:rPr lang="en-US" altLang="zh-CN" dirty="0">
                <a:solidFill>
                  <a:srgbClr val="1D8519"/>
                </a:solidFill>
                <a:latin typeface="Consolas" panose="020B0609020204030204" pitchFamily="49" charset="0"/>
                <a:ea typeface="Consolas" panose="020B0609020204030204" pitchFamily="49" charset="0"/>
                <a:cs typeface="Consolas" panose="020B0609020204030204" pitchFamily="49" charset="0"/>
              </a:rPr>
              <a:t>); ///</a:t>
            </a:r>
            <a:r>
              <a:rPr lang="zh-CN" altLang="en-US" dirty="0">
                <a:solidFill>
                  <a:srgbClr val="1D8519"/>
                </a:solidFill>
                <a:latin typeface="Consolas" panose="020B0609020204030204" pitchFamily="49" charset="0"/>
                <a:ea typeface="Consolas" panose="020B0609020204030204" pitchFamily="49" charset="0"/>
                <a:cs typeface="Consolas" panose="020B0609020204030204" pitchFamily="49" charset="0"/>
              </a:rPr>
              <a:t>只允许指针和引用转换</a:t>
            </a:r>
            <a:br>
              <a:rPr lang="en-US" altLang="zh-CN" dirty="0">
                <a:solidFill>
                  <a:srgbClr val="1D8519"/>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D* pd1 = </a:t>
            </a:r>
            <a:r>
              <a:rPr lang="en-US" altLang="zh-CN" dirty="0" err="1">
                <a:solidFill>
                  <a:srgbClr val="B40062"/>
                </a:solidFill>
                <a:latin typeface="Consolas" panose="020B0609020204030204" pitchFamily="49" charset="0"/>
                <a:ea typeface="Consolas" panose="020B0609020204030204" pitchFamily="49" charset="0"/>
                <a:cs typeface="Consolas" panose="020B0609020204030204" pitchFamily="49" charset="0"/>
              </a:rPr>
              <a:t>static_cast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&lt;D*&gt;(&amp;</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b</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r>
              <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1D8519"/>
                </a:solidFill>
                <a:latin typeface="Consolas" panose="020B0609020204030204" pitchFamily="49" charset="0"/>
                <a:ea typeface="Consolas" panose="020B0609020204030204" pitchFamily="49" charset="0"/>
                <a:cs typeface="Consolas" panose="020B0609020204030204" pitchFamily="49" charset="0"/>
              </a:rPr>
              <a:t>/// </a:t>
            </a:r>
            <a:r>
              <a:rPr lang="zh-CN" altLang="en-US" dirty="0">
                <a:solidFill>
                  <a:srgbClr val="1D8519"/>
                </a:solidFill>
                <a:latin typeface="Consolas" panose="020B0609020204030204" pitchFamily="49" charset="0"/>
                <a:ea typeface="Consolas" panose="020B0609020204030204" pitchFamily="49" charset="0"/>
                <a:cs typeface="Consolas" panose="020B0609020204030204" pitchFamily="49" charset="0"/>
              </a:rPr>
              <a:t>有继承关系，允许转换</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B40062"/>
                </a:solidFill>
                <a:latin typeface="Consolas" panose="020B0609020204030204" pitchFamily="49" charset="0"/>
                <a:ea typeface="Consolas" panose="020B0609020204030204" pitchFamily="49" charset="0"/>
                <a:cs typeface="Consolas" panose="020B0609020204030204" pitchFamily="49" charset="0"/>
              </a:rPr>
              <a:t>if</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(pd1 != </a:t>
            </a:r>
            <a:r>
              <a:rPr lang="en-US" altLang="zh-CN" dirty="0" err="1">
                <a:solidFill>
                  <a:srgbClr val="B40062"/>
                </a:solidFill>
                <a:latin typeface="Consolas" panose="020B0609020204030204" pitchFamily="49" charset="0"/>
                <a:ea typeface="Consolas" panose="020B0609020204030204" pitchFamily="49" charset="0"/>
                <a:cs typeface="Consolas" panose="020B0609020204030204" pitchFamily="49" charset="0"/>
              </a:rPr>
              <a:t>nullptr</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cout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&lt;&lt; </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a:t>
            </a:r>
            <a:r>
              <a:rPr lang="en-US" altLang="zh-CN" dirty="0" err="1">
                <a:solidFill>
                  <a:srgbClr val="BA0011"/>
                </a:solidFill>
                <a:latin typeface="Consolas" panose="020B0609020204030204" pitchFamily="49" charset="0"/>
                <a:ea typeface="Consolas" panose="020B0609020204030204" pitchFamily="49" charset="0"/>
                <a:cs typeface="Consolas" panose="020B0609020204030204" pitchFamily="49" charset="0"/>
              </a:rPr>
              <a:t>static_cast</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BA0011"/>
                </a:solidFill>
                <a:latin typeface="Consolas" panose="020B0609020204030204" pitchFamily="49" charset="0"/>
                <a:ea typeface="Consolas" panose="020B0609020204030204" pitchFamily="49" charset="0"/>
                <a:cs typeface="Consolas" panose="020B0609020204030204" pitchFamily="49" charset="0"/>
              </a:rPr>
              <a:t>B</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a:t>
            </a:r>
            <a:r>
              <a:rPr lang="en-US" altLang="zh-CN" dirty="0" err="1">
                <a:solidFill>
                  <a:srgbClr val="BA0011"/>
                </a:solidFill>
                <a:latin typeface="Consolas" panose="020B0609020204030204" pitchFamily="49" charset="0"/>
                <a:ea typeface="Consolas" panose="020B0609020204030204" pitchFamily="49" charset="0"/>
                <a:cs typeface="Consolas" panose="020B0609020204030204" pitchFamily="49" charset="0"/>
              </a:rPr>
              <a:t>B</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 --&gt; D*: OK"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&lt;&lt;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endl</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cout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&lt;&lt; </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"D::</a:t>
            </a:r>
            <a:r>
              <a:rPr lang="en-US" altLang="zh-CN" dirty="0" err="1">
                <a:solidFill>
                  <a:srgbClr val="BA0011"/>
                </a:solidFill>
                <a:latin typeface="Consolas" panose="020B0609020204030204" pitchFamily="49" charset="0"/>
                <a:ea typeface="Consolas" panose="020B0609020204030204" pitchFamily="49" charset="0"/>
                <a:cs typeface="Consolas" panose="020B0609020204030204" pitchFamily="49" charset="0"/>
              </a:rPr>
              <a:t>i</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&lt;&lt; pd1-&gt;</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i</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&lt;&lt;</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endl</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r>
              <a:rPr lang="en-US" altLang="zh-CN" dirty="0">
                <a:solidFill>
                  <a:srgbClr val="1D8519"/>
                </a:solidFill>
                <a:latin typeface="Consolas" panose="020B0609020204030204" pitchFamily="49" charset="0"/>
                <a:ea typeface="Consolas" panose="020B0609020204030204" pitchFamily="49" charset="0"/>
                <a:cs typeface="Consolas" panose="020B0609020204030204" pitchFamily="49" charset="0"/>
              </a:rPr>
              <a:t> /// </a:t>
            </a:r>
            <a:r>
              <a:rPr lang="zh-CN" altLang="en-US" dirty="0">
                <a:solidFill>
                  <a:srgbClr val="1D8519"/>
                </a:solidFill>
                <a:latin typeface="Consolas" panose="020B0609020204030204" pitchFamily="49" charset="0"/>
                <a:ea typeface="Consolas" panose="020B0609020204030204" pitchFamily="49" charset="0"/>
                <a:cs typeface="Consolas" panose="020B0609020204030204" pitchFamily="49" charset="0"/>
              </a:rPr>
              <a:t>但是不安全：对</a:t>
            </a:r>
            <a:r>
              <a:rPr lang="en-US" altLang="zh-CN" dirty="0">
                <a:solidFill>
                  <a:srgbClr val="1D8519"/>
                </a:solidFill>
                <a:latin typeface="Consolas" panose="020B0609020204030204" pitchFamily="49" charset="0"/>
                <a:ea typeface="Consolas" panose="020B0609020204030204" pitchFamily="49" charset="0"/>
                <a:cs typeface="Consolas" panose="020B0609020204030204" pitchFamily="49" charset="0"/>
              </a:rPr>
              <a:t>D</a:t>
            </a:r>
            <a:r>
              <a:rPr lang="zh-CN" altLang="en-US" dirty="0">
                <a:solidFill>
                  <a:srgbClr val="1D8519"/>
                </a:solidFill>
                <a:latin typeface="Consolas" panose="020B0609020204030204" pitchFamily="49" charset="0"/>
                <a:ea typeface="Consolas" panose="020B0609020204030204" pitchFamily="49" charset="0"/>
                <a:cs typeface="Consolas" panose="020B0609020204030204" pitchFamily="49" charset="0"/>
              </a:rPr>
              <a:t>中成员</a:t>
            </a:r>
            <a:r>
              <a:rPr lang="en-US" altLang="zh-CN" dirty="0" err="1">
                <a:solidFill>
                  <a:srgbClr val="1D8519"/>
                </a:solidFill>
                <a:latin typeface="Consolas" panose="020B0609020204030204" pitchFamily="49" charset="0"/>
                <a:ea typeface="Consolas" panose="020B0609020204030204" pitchFamily="49" charset="0"/>
                <a:cs typeface="Consolas" panose="020B0609020204030204" pitchFamily="49" charset="0"/>
              </a:rPr>
              <a:t>i</a:t>
            </a:r>
            <a:r>
              <a:rPr lang="zh-CN" altLang="en-US" dirty="0">
                <a:solidFill>
                  <a:srgbClr val="1D8519"/>
                </a:solidFill>
                <a:latin typeface="Consolas" panose="020B0609020204030204" pitchFamily="49" charset="0"/>
                <a:ea typeface="Consolas" panose="020B0609020204030204" pitchFamily="49" charset="0"/>
                <a:cs typeface="Consolas" panose="020B0609020204030204" pitchFamily="49" charset="0"/>
              </a:rPr>
              <a:t>可能非法访问</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D* pd2 = </a:t>
            </a:r>
            <a:r>
              <a:rPr lang="en-US" altLang="zh-CN" dirty="0" err="1">
                <a:solidFill>
                  <a:srgbClr val="B40062"/>
                </a:solidFill>
                <a:latin typeface="Consolas" panose="020B0609020204030204" pitchFamily="49" charset="0"/>
                <a:ea typeface="Consolas" panose="020B0609020204030204" pitchFamily="49" charset="0"/>
                <a:cs typeface="Consolas" panose="020B0609020204030204" pitchFamily="49" charset="0"/>
              </a:rPr>
              <a:t>dynamic_cast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&lt;D*&gt;(&amp;</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b</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B40062"/>
                </a:solidFill>
                <a:latin typeface="Consolas" panose="020B0609020204030204" pitchFamily="49" charset="0"/>
                <a:ea typeface="Consolas" panose="020B0609020204030204" pitchFamily="49" charset="0"/>
                <a:cs typeface="Consolas" panose="020B0609020204030204" pitchFamily="49" charset="0"/>
              </a:rPr>
              <a:t>if</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(pd2 == </a:t>
            </a:r>
            <a:r>
              <a:rPr lang="en-US" altLang="zh-CN" dirty="0" err="1">
                <a:solidFill>
                  <a:srgbClr val="B40062"/>
                </a:solidFill>
                <a:latin typeface="Consolas" panose="020B0609020204030204" pitchFamily="49" charset="0"/>
                <a:ea typeface="Consolas" panose="020B0609020204030204" pitchFamily="49" charset="0"/>
                <a:cs typeface="Consolas" panose="020B0609020204030204" pitchFamily="49" charset="0"/>
              </a:rPr>
              <a:t>nullptr</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r>
              <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1D8519"/>
                </a:solidFill>
                <a:latin typeface="Consolas" panose="020B0609020204030204" pitchFamily="49" charset="0"/>
                <a:ea typeface="Consolas" panose="020B0609020204030204" pitchFamily="49" charset="0"/>
                <a:cs typeface="Consolas" panose="020B0609020204030204" pitchFamily="49" charset="0"/>
              </a:rPr>
              <a:t>/// </a:t>
            </a:r>
            <a:r>
              <a:rPr lang="zh-CN" altLang="en-US" dirty="0">
                <a:solidFill>
                  <a:srgbClr val="1D8519"/>
                </a:solidFill>
                <a:latin typeface="Consolas" panose="020B0609020204030204" pitchFamily="49" charset="0"/>
                <a:ea typeface="Consolas" panose="020B0609020204030204" pitchFamily="49" charset="0"/>
                <a:cs typeface="Consolas" panose="020B0609020204030204" pitchFamily="49" charset="0"/>
              </a:rPr>
              <a:t>不允许不安全的转换</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cout &lt;&lt; </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"dynamic_cast, B*(B) --&gt; D*: FAILED"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&lt;&lt; endl;</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return 0;</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is-I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p:txBody>
      </p:sp>
      <p:sp>
        <p:nvSpPr>
          <p:cNvPr id="3" name="矩形 2"/>
          <p:cNvSpPr/>
          <p:nvPr/>
        </p:nvSpPr>
        <p:spPr>
          <a:xfrm>
            <a:off x="2771800" y="5765788"/>
            <a:ext cx="5112568" cy="923330"/>
          </a:xfrm>
          <a:prstGeom prst="rect">
            <a:avLst/>
          </a:prstGeom>
          <a:solidFill>
            <a:schemeClr val="tx1">
              <a:lumMod val="95000"/>
              <a:lumOff val="5000"/>
            </a:schemeClr>
          </a:solidFill>
        </p:spPr>
        <p:txBody>
          <a:bodyPr wrap="square">
            <a:spAutoFit/>
          </a:bodyPr>
          <a:lstStyle/>
          <a:p>
            <a:r>
              <a:rPr lang="en-US" altLang="zh-CN" dirty="0" err="1">
                <a:solidFill>
                  <a:srgbClr val="2FFF12"/>
                </a:solidFill>
                <a:latin typeface="AndaleMono" panose="020B0509000000000004" charset="0"/>
              </a:rPr>
              <a:t>static_cast</a:t>
            </a:r>
            <a:r>
              <a:rPr lang="en-US" altLang="zh-CN" dirty="0">
                <a:solidFill>
                  <a:srgbClr val="2FFF12"/>
                </a:solidFill>
                <a:latin typeface="AndaleMono" panose="020B0509000000000004" charset="0"/>
              </a:rPr>
              <a:t>, </a:t>
            </a:r>
            <a:r>
              <a:rPr lang="en-US" altLang="zh-CN" dirty="0" err="1">
                <a:solidFill>
                  <a:srgbClr val="2FFF12"/>
                </a:solidFill>
                <a:latin typeface="AndaleMono" panose="020B0509000000000004" charset="0"/>
              </a:rPr>
              <a:t>B</a:t>
            </a:r>
            <a:r>
              <a:rPr lang="en-US" altLang="zh-CN" dirty="0">
                <a:solidFill>
                  <a:srgbClr val="2FFF12"/>
                </a:solidFill>
                <a:latin typeface="AndaleMono" panose="020B0509000000000004" charset="0"/>
              </a:rPr>
              <a:t>*(</a:t>
            </a:r>
            <a:r>
              <a:rPr lang="en-US" altLang="zh-CN" dirty="0" err="1">
                <a:solidFill>
                  <a:srgbClr val="2FFF12"/>
                </a:solidFill>
                <a:latin typeface="AndaleMono" panose="020B0509000000000004" charset="0"/>
              </a:rPr>
              <a:t>B</a:t>
            </a:r>
            <a:r>
              <a:rPr lang="en-US" altLang="zh-CN" dirty="0">
                <a:solidFill>
                  <a:srgbClr val="2FFF12"/>
                </a:solidFill>
                <a:latin typeface="AndaleMono" panose="020B0509000000000004" charset="0"/>
              </a:rPr>
              <a:t>) --&gt; D*:OK</a:t>
            </a:r>
            <a:endParaRPr lang="zh-CN" altLang="en-US" dirty="0">
              <a:solidFill>
                <a:srgbClr val="2FFF12"/>
              </a:solidFill>
              <a:latin typeface="AndaleMono" panose="020B0509000000000004" charset="0"/>
            </a:endParaRPr>
          </a:p>
          <a:p>
            <a:r>
              <a:rPr lang="en-US" altLang="zh-CN" dirty="0">
                <a:solidFill>
                  <a:srgbClr val="2FFF12"/>
                </a:solidFill>
                <a:latin typeface="AndaleMono" panose="020B0509000000000004" charset="0"/>
              </a:rPr>
              <a:t>D::</a:t>
            </a:r>
            <a:r>
              <a:rPr lang="en-US" altLang="zh-CN" dirty="0" err="1">
                <a:solidFill>
                  <a:srgbClr val="2FFF12"/>
                </a:solidFill>
                <a:latin typeface="AndaleMono" panose="020B0509000000000004" charset="0"/>
              </a:rPr>
              <a:t>i</a:t>
            </a:r>
            <a:r>
              <a:rPr lang="en-US" altLang="zh-CN" dirty="0">
                <a:solidFill>
                  <a:srgbClr val="2FFF12"/>
                </a:solidFill>
                <a:latin typeface="AndaleMono" panose="020B0509000000000004" charset="0"/>
              </a:rPr>
              <a:t>=124455624</a:t>
            </a:r>
            <a:endParaRPr lang="zh-CN" altLang="en-US" dirty="0">
              <a:solidFill>
                <a:srgbClr val="2FFF12"/>
              </a:solidFill>
              <a:latin typeface="AndaleMono" panose="020B0509000000000004" charset="0"/>
            </a:endParaRPr>
          </a:p>
          <a:p>
            <a:r>
              <a:rPr lang="en-US" altLang="zh-CN" dirty="0" err="1">
                <a:solidFill>
                  <a:srgbClr val="2FFF12"/>
                </a:solidFill>
                <a:latin typeface="AndaleMono" panose="020B0509000000000004" charset="0"/>
              </a:rPr>
              <a:t>dynamic_cast</a:t>
            </a:r>
            <a:r>
              <a:rPr lang="en-US" altLang="zh-CN" dirty="0">
                <a:solidFill>
                  <a:srgbClr val="2FFF12"/>
                </a:solidFill>
                <a:latin typeface="AndaleMono" panose="020B0509000000000004" charset="0"/>
              </a:rPr>
              <a:t>, </a:t>
            </a:r>
            <a:r>
              <a:rPr lang="en-US" altLang="zh-CN" dirty="0" err="1">
                <a:solidFill>
                  <a:srgbClr val="2FFF12"/>
                </a:solidFill>
                <a:latin typeface="AndaleMono" panose="020B0509000000000004" charset="0"/>
              </a:rPr>
              <a:t>B</a:t>
            </a:r>
            <a:r>
              <a:rPr lang="en-US" altLang="zh-CN" dirty="0">
                <a:solidFill>
                  <a:srgbClr val="2FFF12"/>
                </a:solidFill>
                <a:latin typeface="AndaleMono" panose="020B0509000000000004" charset="0"/>
              </a:rPr>
              <a:t>*(</a:t>
            </a:r>
            <a:r>
              <a:rPr lang="en-US" altLang="zh-CN" dirty="0" err="1">
                <a:solidFill>
                  <a:srgbClr val="2FFF12"/>
                </a:solidFill>
                <a:latin typeface="AndaleMono" panose="020B0509000000000004" charset="0"/>
              </a:rPr>
              <a:t>B</a:t>
            </a:r>
            <a:r>
              <a:rPr lang="en-US" altLang="zh-CN" dirty="0">
                <a:solidFill>
                  <a:srgbClr val="2FFF12"/>
                </a:solidFill>
                <a:latin typeface="AndaleMono" panose="020B0509000000000004" charset="0"/>
              </a:rPr>
              <a:t>) --&gt; D*: FAILED</a:t>
            </a:r>
            <a:endParaRPr lang="zh-CN" altLang="en-US" dirty="0">
              <a:solidFill>
                <a:srgbClr val="2FFF12"/>
              </a:solidFill>
              <a:latin typeface="AndaleMono" panose="020B05090000000000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03200" y="198438"/>
            <a:ext cx="8761288" cy="1325562"/>
          </a:xfrm>
        </p:spPr>
        <p:txBody>
          <a:bodyPr/>
          <a:lstStyle/>
          <a:p>
            <a:r>
              <a:rPr lang="zh-CN" altLang="en-US" dirty="0"/>
              <a:t>课程设计</a:t>
            </a:r>
            <a:endParaRPr lang="zh-CN" altLang="en-US" b="1" dirty="0">
              <a:solidFill>
                <a:srgbClr val="003366"/>
              </a:solidFill>
              <a:latin typeface="微软雅黑" panose="020B0503020204020204" pitchFamily="34" charset="-122"/>
              <a:ea typeface="微软雅黑" panose="020B0503020204020204" pitchFamily="34" charset="-122"/>
            </a:endParaRPr>
          </a:p>
        </p:txBody>
      </p:sp>
      <p:sp>
        <p:nvSpPr>
          <p:cNvPr id="6147" name="文本框 1"/>
          <p:cNvSpPr txBox="1">
            <a:spLocks noChangeArrowheads="1"/>
          </p:cNvSpPr>
          <p:nvPr/>
        </p:nvSpPr>
        <p:spPr bwMode="auto">
          <a:xfrm>
            <a:off x="442343" y="1884888"/>
            <a:ext cx="4464496" cy="3046988"/>
          </a:xfrm>
          <a:prstGeom prst="rect">
            <a:avLst/>
          </a:prstGeom>
          <a:noFill/>
          <a:ln w="9525">
            <a:solidFill>
              <a:srgbClr val="0066CC"/>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marL="285750" indent="-2857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zh-CN" sz="2400" dirty="0"/>
              <a:t>3</a:t>
            </a:r>
            <a:r>
              <a:rPr lang="zh-CN" altLang="en-US" sz="2400" dirty="0"/>
              <a:t>课时：绪论、基础编程知识</a:t>
            </a:r>
            <a:endParaRPr lang="zh-CN" altLang="en-US" sz="2400" dirty="0"/>
          </a:p>
          <a:p>
            <a:r>
              <a:rPr lang="en-US" altLang="zh-CN" sz="2400" dirty="0"/>
              <a:t>1</a:t>
            </a:r>
            <a:r>
              <a:rPr lang="zh-CN" altLang="en-US" sz="2400" dirty="0"/>
              <a:t>课时：对象的基础知识</a:t>
            </a:r>
            <a:endParaRPr lang="zh-CN" altLang="en-US" sz="2400" dirty="0"/>
          </a:p>
          <a:p>
            <a:r>
              <a:rPr lang="en-US" altLang="zh-CN" sz="2400" dirty="0"/>
              <a:t>2</a:t>
            </a:r>
            <a:r>
              <a:rPr lang="zh-CN" altLang="en-US" sz="2400" dirty="0"/>
              <a:t>课时：对象的创建与销毁</a:t>
            </a:r>
            <a:endParaRPr lang="zh-CN" altLang="en-US" sz="2400" dirty="0"/>
          </a:p>
          <a:p>
            <a:r>
              <a:rPr lang="en-US" altLang="zh-CN" sz="2400" dirty="0"/>
              <a:t>1</a:t>
            </a:r>
            <a:r>
              <a:rPr lang="zh-CN" altLang="en-US" sz="2400" dirty="0"/>
              <a:t>课时：对象的引用与复制</a:t>
            </a:r>
            <a:endParaRPr lang="zh-CN" altLang="en-US" sz="2400" dirty="0"/>
          </a:p>
          <a:p>
            <a:r>
              <a:rPr lang="en-US" altLang="zh-CN" sz="2400" dirty="0"/>
              <a:t>1</a:t>
            </a:r>
            <a:r>
              <a:rPr lang="zh-CN" altLang="en-US" sz="2400" dirty="0"/>
              <a:t>课时：对象的组合与继承</a:t>
            </a:r>
            <a:endParaRPr lang="zh-CN" altLang="en-US" sz="2400" dirty="0"/>
          </a:p>
          <a:p>
            <a:r>
              <a:rPr lang="en-US" altLang="zh-CN" sz="2400" dirty="0"/>
              <a:t>2</a:t>
            </a:r>
            <a:r>
              <a:rPr lang="zh-CN" altLang="en-US" sz="2400" dirty="0"/>
              <a:t>课时：虚函数与多态</a:t>
            </a:r>
            <a:endParaRPr lang="zh-CN" altLang="en-US" sz="2400" dirty="0"/>
          </a:p>
          <a:p>
            <a:r>
              <a:rPr lang="en-US" altLang="zh-CN" sz="2400" dirty="0"/>
              <a:t>3</a:t>
            </a:r>
            <a:r>
              <a:rPr lang="zh-CN" altLang="en-US" sz="2400" dirty="0"/>
              <a:t>课时：模板与</a:t>
            </a:r>
            <a:r>
              <a:rPr lang="en-GB" altLang="zh-CN" sz="2400" dirty="0"/>
              <a:t>STL</a:t>
            </a:r>
            <a:r>
              <a:rPr lang="zh-CN" altLang="en-GB" sz="2400" dirty="0"/>
              <a:t>、</a:t>
            </a:r>
            <a:r>
              <a:rPr lang="en-GB" altLang="zh-CN" sz="2400" dirty="0"/>
              <a:t>STL</a:t>
            </a:r>
            <a:r>
              <a:rPr lang="zh-CN" altLang="en-US" sz="2400" dirty="0"/>
              <a:t>进阶</a:t>
            </a:r>
            <a:endParaRPr lang="zh-CN" altLang="en-US" sz="2400" dirty="0"/>
          </a:p>
          <a:p>
            <a:r>
              <a:rPr lang="en-US" altLang="zh-CN" sz="2400" dirty="0"/>
              <a:t>2</a:t>
            </a:r>
            <a:r>
              <a:rPr lang="zh-CN" altLang="en-US" sz="2400" dirty="0"/>
              <a:t>课时：案例与设计模式</a:t>
            </a:r>
            <a:endParaRPr lang="zh-CN" altLang="en-US" sz="2400" dirty="0"/>
          </a:p>
        </p:txBody>
      </p:sp>
      <p:sp>
        <p:nvSpPr>
          <p:cNvPr id="2" name="灯片编号占位符 1"/>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3" name="右大括号 2"/>
          <p:cNvSpPr/>
          <p:nvPr/>
        </p:nvSpPr>
        <p:spPr>
          <a:xfrm>
            <a:off x="5048412" y="2348880"/>
            <a:ext cx="216024" cy="1800200"/>
          </a:xfrm>
          <a:prstGeom prst="rightBrace">
            <a:avLst>
              <a:gd name="adj1" fmla="val 65653"/>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p:cNvSpPr txBox="1"/>
          <p:nvPr/>
        </p:nvSpPr>
        <p:spPr>
          <a:xfrm>
            <a:off x="5468986" y="2741148"/>
            <a:ext cx="3005951" cy="1015663"/>
          </a:xfrm>
          <a:prstGeom prst="rect">
            <a:avLst/>
          </a:prstGeom>
          <a:noFill/>
        </p:spPr>
        <p:txBody>
          <a:bodyPr wrap="none" rtlCol="0">
            <a:spAutoFit/>
          </a:bodyPr>
          <a:lstStyle/>
          <a:p>
            <a:r>
              <a:rPr lang="en-US" altLang="zh-CN" sz="2000" b="1" dirty="0"/>
              <a:t>C++</a:t>
            </a:r>
            <a:r>
              <a:rPr lang="zh-CN" altLang="en-US" sz="2000" b="1" dirty="0"/>
              <a:t>中的面向对象：</a:t>
            </a:r>
            <a:endParaRPr lang="en-US" altLang="zh-CN" sz="2000" b="1" dirty="0"/>
          </a:p>
          <a:p>
            <a:r>
              <a:rPr lang="zh-CN" altLang="en-US" sz="2000" b="1" dirty="0"/>
              <a:t>掌握</a:t>
            </a:r>
            <a:r>
              <a:rPr lang="en-US" altLang="zh-CN" sz="2000" b="1" dirty="0"/>
              <a:t>C++</a:t>
            </a:r>
            <a:r>
              <a:rPr lang="zh-CN" altLang="en-US" sz="2000" b="1" dirty="0"/>
              <a:t>语法知识</a:t>
            </a:r>
            <a:endParaRPr lang="en-US" altLang="zh-CN" sz="2000" b="1" dirty="0"/>
          </a:p>
          <a:p>
            <a:r>
              <a:rPr lang="zh-CN" altLang="en-US" sz="2000" b="1" dirty="0">
                <a:solidFill>
                  <a:srgbClr val="C00000"/>
                </a:solidFill>
              </a:rPr>
              <a:t>了解为什么语言这么设计</a:t>
            </a:r>
            <a:endParaRPr lang="en-US" altLang="zh-CN" sz="2000" b="1" dirty="0">
              <a:solidFill>
                <a:srgbClr val="C00000"/>
              </a:solidFill>
            </a:endParaRPr>
          </a:p>
        </p:txBody>
      </p:sp>
      <p:sp>
        <p:nvSpPr>
          <p:cNvPr id="9" name="文本框 8"/>
          <p:cNvSpPr txBox="1"/>
          <p:nvPr/>
        </p:nvSpPr>
        <p:spPr>
          <a:xfrm>
            <a:off x="5048412" y="4145019"/>
            <a:ext cx="3617401" cy="707886"/>
          </a:xfrm>
          <a:prstGeom prst="rect">
            <a:avLst/>
          </a:prstGeom>
          <a:noFill/>
        </p:spPr>
        <p:txBody>
          <a:bodyPr wrap="none" rtlCol="0">
            <a:spAutoFit/>
          </a:bodyPr>
          <a:lstStyle/>
          <a:p>
            <a:r>
              <a:rPr lang="en-US" altLang="zh-CN" sz="2000" b="1" dirty="0"/>
              <a:t>STL</a:t>
            </a:r>
            <a:r>
              <a:rPr lang="zh-CN" altLang="en-US" sz="2000" b="1" dirty="0"/>
              <a:t>：面向对象封装的实用工具</a:t>
            </a:r>
            <a:endParaRPr lang="en-US" altLang="zh-CN" sz="2000" b="1" dirty="0"/>
          </a:p>
          <a:p>
            <a:r>
              <a:rPr lang="zh-CN" altLang="en-US" sz="2000" b="1" dirty="0"/>
              <a:t>设计案例与常用设计模式</a:t>
            </a:r>
            <a:endParaRPr lang="en-US" altLang="zh-CN" sz="2000"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68882"/>
            <a:ext cx="7886700" cy="1325563"/>
          </a:xfrm>
        </p:spPr>
        <p:txBody>
          <a:bodyPr/>
          <a:lstStyle/>
          <a:p>
            <a:pPr algn="r"/>
            <a:r>
              <a:rPr kumimoji="1" lang="zh-CN" altLang="en-US">
                <a:solidFill>
                  <a:srgbClr val="0070C0"/>
                </a:solidFill>
              </a:rPr>
              <a:t>示例</a:t>
            </a:r>
            <a:endParaRPr kumimoji="1" lang="zh-CN" altLang="en-US">
              <a:solidFill>
                <a:srgbClr val="0070C0"/>
              </a:solidFill>
            </a:endParaRPr>
          </a:p>
        </p:txBody>
      </p:sp>
      <p:sp>
        <p:nvSpPr>
          <p:cNvPr id="5" name="矩形 4"/>
          <p:cNvSpPr/>
          <p:nvPr/>
        </p:nvSpPr>
        <p:spPr>
          <a:xfrm>
            <a:off x="248788" y="168882"/>
            <a:ext cx="9001000" cy="6186309"/>
          </a:xfrm>
          <a:prstGeom prst="rect">
            <a:avLst/>
          </a:prstGeom>
        </p:spPr>
        <p:txBody>
          <a:bodyPr wrap="square">
            <a:spAutoFit/>
          </a:bodyPr>
          <a:lstStyle/>
          <a:p>
            <a:r>
              <a:rPr lang="en-US" altLang="zh-CN" dirty="0">
                <a:solidFill>
                  <a:srgbClr val="6E200D"/>
                </a:solidFill>
                <a:latin typeface="Consolas" panose="020B0609020204030204" pitchFamily="49" charset="0"/>
                <a:ea typeface="Consolas" panose="020B0609020204030204" pitchFamily="49" charset="0"/>
                <a:cs typeface="Consolas" panose="020B0609020204030204" pitchFamily="49" charset="0"/>
              </a:rPr>
              <a:t>#include &lt;iostream&gt;</a:t>
            </a:r>
            <a:br>
              <a:rPr lang="en-US" altLang="zh-CN" dirty="0">
                <a:solidFill>
                  <a:srgbClr val="6E200D"/>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using namespace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std;</a:t>
            </a:r>
            <a:br>
              <a:rPr lang="en-US" altLang="zh-CN" dirty="0">
                <a:solidFill>
                  <a:srgbClr val="6E200D"/>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class</a:t>
            </a:r>
            <a:r>
              <a:rPr lang="en-US" altLang="zh-CN" dirty="0">
                <a:solidFill>
                  <a:srgbClr val="6E200D"/>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B {</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 public: virtual void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f() {} };</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class</a:t>
            </a:r>
            <a:r>
              <a:rPr lang="en-US" altLang="zh-CN" dirty="0">
                <a:solidFill>
                  <a:srgbClr val="6E200D"/>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D </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 public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B { </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public: int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i{2018}; };</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err="1">
                <a:solidFill>
                  <a:srgbClr val="6E200D"/>
                </a:solidFill>
                <a:latin typeface="Consolas" panose="020B0609020204030204" pitchFamily="49" charset="0"/>
                <a:ea typeface="Consolas" panose="020B0609020204030204" pitchFamily="49" charset="0"/>
                <a:cs typeface="Consolas" panose="020B0609020204030204" pitchFamily="49" charset="0"/>
              </a:rPr>
              <a:t>int</a:t>
            </a:r>
            <a:r>
              <a:rPr lang="en-US" altLang="zh-CN" dirty="0">
                <a:solidFill>
                  <a:srgbClr val="6E200D"/>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main</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D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d</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B</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b</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1D8519"/>
                </a:solidFill>
                <a:latin typeface="Consolas" panose="020B0609020204030204" pitchFamily="49" charset="0"/>
                <a:ea typeface="Consolas" panose="020B0609020204030204" pitchFamily="49" charset="0"/>
                <a:cs typeface="Consolas" panose="020B0609020204030204" pitchFamily="49" charset="0"/>
              </a:rPr>
              <a:t>//    D d1 = </a:t>
            </a:r>
            <a:r>
              <a:rPr lang="en-US" altLang="zh-CN" dirty="0" err="1">
                <a:solidFill>
                  <a:srgbClr val="1D8519"/>
                </a:solidFill>
                <a:latin typeface="Consolas" panose="020B0609020204030204" pitchFamily="49" charset="0"/>
                <a:ea typeface="Consolas" panose="020B0609020204030204" pitchFamily="49" charset="0"/>
                <a:cs typeface="Consolas" panose="020B0609020204030204" pitchFamily="49" charset="0"/>
              </a:rPr>
              <a:t>static_cast</a:t>
            </a:r>
            <a:r>
              <a:rPr lang="en-US" altLang="zh-CN" dirty="0">
                <a:solidFill>
                  <a:srgbClr val="1D8519"/>
                </a:solidFill>
                <a:latin typeface="Consolas" panose="020B0609020204030204" pitchFamily="49" charset="0"/>
                <a:ea typeface="Consolas" panose="020B0609020204030204" pitchFamily="49" charset="0"/>
                <a:cs typeface="Consolas" panose="020B0609020204030204" pitchFamily="49" charset="0"/>
              </a:rPr>
              <a:t>&lt;D&gt;(</a:t>
            </a:r>
            <a:r>
              <a:rPr lang="en-US" altLang="zh-CN" dirty="0" err="1">
                <a:solidFill>
                  <a:srgbClr val="1D8519"/>
                </a:solidFill>
                <a:latin typeface="Consolas" panose="020B0609020204030204" pitchFamily="49" charset="0"/>
                <a:ea typeface="Consolas" panose="020B0609020204030204" pitchFamily="49" charset="0"/>
                <a:cs typeface="Consolas" panose="020B0609020204030204" pitchFamily="49" charset="0"/>
              </a:rPr>
              <a:t>b</a:t>
            </a:r>
            <a:r>
              <a:rPr lang="en-US" altLang="zh-CN" dirty="0">
                <a:solidFill>
                  <a:srgbClr val="1D8519"/>
                </a:solidFill>
                <a:latin typeface="Consolas" panose="020B0609020204030204" pitchFamily="49" charset="0"/>
                <a:ea typeface="Consolas" panose="020B0609020204030204" pitchFamily="49" charset="0"/>
                <a:cs typeface="Consolas" panose="020B0609020204030204" pitchFamily="49" charset="0"/>
              </a:rPr>
              <a:t>); ///</a:t>
            </a:r>
            <a:r>
              <a:rPr lang="zh-CN" altLang="en-US" dirty="0">
                <a:solidFill>
                  <a:srgbClr val="1D8519"/>
                </a:solidFill>
                <a:latin typeface="Consolas" panose="020B0609020204030204" pitchFamily="49" charset="0"/>
                <a:ea typeface="Consolas" panose="020B0609020204030204" pitchFamily="49" charset="0"/>
                <a:cs typeface="Consolas" panose="020B0609020204030204" pitchFamily="49" charset="0"/>
              </a:rPr>
              <a:t>未定义类型转换</a:t>
            </a:r>
            <a:br>
              <a:rPr lang="en-US" altLang="zh-CN" dirty="0">
                <a:solidFill>
                  <a:srgbClr val="1D8519"/>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1D8519"/>
                </a:solidFill>
                <a:latin typeface="Consolas" panose="020B0609020204030204" pitchFamily="49" charset="0"/>
                <a:ea typeface="Consolas" panose="020B0609020204030204" pitchFamily="49" charset="0"/>
                <a:cs typeface="Consolas" panose="020B0609020204030204" pitchFamily="49" charset="0"/>
              </a:rPr>
              <a:t>//    D d2 = </a:t>
            </a:r>
            <a:r>
              <a:rPr lang="en-US" altLang="zh-CN" dirty="0" err="1">
                <a:solidFill>
                  <a:srgbClr val="1D8519"/>
                </a:solidFill>
                <a:latin typeface="Consolas" panose="020B0609020204030204" pitchFamily="49" charset="0"/>
                <a:ea typeface="Consolas" panose="020B0609020204030204" pitchFamily="49" charset="0"/>
                <a:cs typeface="Consolas" panose="020B0609020204030204" pitchFamily="49" charset="0"/>
              </a:rPr>
              <a:t>dynamic_cast</a:t>
            </a:r>
            <a:r>
              <a:rPr lang="en-US" altLang="zh-CN" dirty="0">
                <a:solidFill>
                  <a:srgbClr val="1D8519"/>
                </a:solidFill>
                <a:latin typeface="Consolas" panose="020B0609020204030204" pitchFamily="49" charset="0"/>
                <a:ea typeface="Consolas" panose="020B0609020204030204" pitchFamily="49" charset="0"/>
                <a:cs typeface="Consolas" panose="020B0609020204030204" pitchFamily="49" charset="0"/>
              </a:rPr>
              <a:t>&lt;D&gt;(</a:t>
            </a:r>
            <a:r>
              <a:rPr lang="en-US" altLang="zh-CN" dirty="0" err="1">
                <a:solidFill>
                  <a:srgbClr val="1D8519"/>
                </a:solidFill>
                <a:latin typeface="Consolas" panose="020B0609020204030204" pitchFamily="49" charset="0"/>
                <a:ea typeface="Consolas" panose="020B0609020204030204" pitchFamily="49" charset="0"/>
                <a:cs typeface="Consolas" panose="020B0609020204030204" pitchFamily="49" charset="0"/>
              </a:rPr>
              <a:t>b</a:t>
            </a:r>
            <a:r>
              <a:rPr lang="en-US" altLang="zh-CN" dirty="0">
                <a:solidFill>
                  <a:srgbClr val="1D8519"/>
                </a:solidFill>
                <a:latin typeface="Consolas" panose="020B0609020204030204" pitchFamily="49" charset="0"/>
                <a:ea typeface="Consolas" panose="020B0609020204030204" pitchFamily="49" charset="0"/>
                <a:cs typeface="Consolas" panose="020B0609020204030204" pitchFamily="49" charset="0"/>
              </a:rPr>
              <a:t>); ///</a:t>
            </a:r>
            <a:r>
              <a:rPr lang="zh-CN" altLang="en-US" dirty="0">
                <a:solidFill>
                  <a:srgbClr val="1D8519"/>
                </a:solidFill>
                <a:latin typeface="Consolas" panose="020B0609020204030204" pitchFamily="49" charset="0"/>
                <a:ea typeface="Consolas" panose="020B0609020204030204" pitchFamily="49" charset="0"/>
                <a:cs typeface="Consolas" panose="020B0609020204030204" pitchFamily="49" charset="0"/>
              </a:rPr>
              <a:t>只允许指针和引用转换</a:t>
            </a:r>
            <a:br>
              <a:rPr lang="en-US" altLang="zh-CN" dirty="0">
                <a:solidFill>
                  <a:srgbClr val="1D8519"/>
                </a:solidFill>
                <a:latin typeface="Consolas" panose="020B0609020204030204" pitchFamily="49" charset="0"/>
                <a:ea typeface="Consolas" panose="020B0609020204030204" pitchFamily="49" charset="0"/>
                <a:cs typeface="Consolas" panose="020B0609020204030204" pitchFamily="49" charset="0"/>
              </a:rPr>
            </a:b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B* pb = &amp;d;</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D* pd3 = </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static_cast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&lt;D*&gt;(pb);</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if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(pd3 != </a:t>
            </a:r>
            <a:r>
              <a:rPr lang="en-US" altLang="zh-CN" dirty="0" err="1">
                <a:solidFill>
                  <a:srgbClr val="B40062"/>
                </a:solidFill>
                <a:latin typeface="Consolas" panose="020B0609020204030204" pitchFamily="49" charset="0"/>
                <a:ea typeface="Consolas" panose="020B0609020204030204" pitchFamily="49" charset="0"/>
                <a:cs typeface="Consolas" panose="020B0609020204030204" pitchFamily="49" charset="0"/>
              </a:rPr>
              <a:t>nullptr</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cout &lt;&lt; </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"static_cast, B*(D) --&gt; D*: OK"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&lt;&lt; endl;</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cout &lt;&lt; </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"D::i="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&lt;&lt; pd3-&gt;i &lt;&lt;endl;}</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D* pd4 = </a:t>
            </a:r>
            <a:r>
              <a:rPr lang="en-US" altLang="zh-CN" dirty="0" err="1">
                <a:solidFill>
                  <a:srgbClr val="B40062"/>
                </a:solidFill>
                <a:latin typeface="Consolas" panose="020B0609020204030204" pitchFamily="49" charset="0"/>
                <a:ea typeface="Consolas" panose="020B0609020204030204" pitchFamily="49" charset="0"/>
                <a:cs typeface="Consolas" panose="020B0609020204030204" pitchFamily="49" charset="0"/>
              </a:rPr>
              <a:t>dynamic_cast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&lt;D*&gt;(</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pb</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B40062"/>
                </a:solidFill>
                <a:latin typeface="Consolas" panose="020B0609020204030204" pitchFamily="49" charset="0"/>
                <a:ea typeface="Consolas" panose="020B0609020204030204" pitchFamily="49" charset="0"/>
                <a:cs typeface="Consolas" panose="020B0609020204030204" pitchFamily="49" charset="0"/>
              </a:rPr>
              <a:t>if</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(pd4 != </a:t>
            </a:r>
            <a:r>
              <a:rPr lang="en-US" altLang="zh-CN" dirty="0" err="1">
                <a:solidFill>
                  <a:srgbClr val="BA0011"/>
                </a:solidFill>
                <a:latin typeface="Consolas" panose="020B0609020204030204" pitchFamily="49" charset="0"/>
                <a:ea typeface="Consolas" panose="020B0609020204030204" pitchFamily="49" charset="0"/>
                <a:cs typeface="Consolas" panose="020B0609020204030204" pitchFamily="49" charset="0"/>
              </a:rPr>
              <a:t>nullptr</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r>
              <a:rPr lang="en-US" altLang="zh-CN" dirty="0">
                <a:solidFill>
                  <a:srgbClr val="1D8519"/>
                </a:solidFill>
                <a:latin typeface="Consolas" panose="020B0609020204030204" pitchFamily="49" charset="0"/>
                <a:ea typeface="Consolas" panose="020B0609020204030204" pitchFamily="49" charset="0"/>
                <a:cs typeface="Consolas" panose="020B0609020204030204" pitchFamily="49" charset="0"/>
              </a:rPr>
              <a:t>/// </a:t>
            </a:r>
            <a:r>
              <a:rPr lang="zh-CN" altLang="en-US" dirty="0">
                <a:solidFill>
                  <a:srgbClr val="1D8519"/>
                </a:solidFill>
                <a:latin typeface="Consolas" panose="020B0609020204030204" pitchFamily="49" charset="0"/>
                <a:ea typeface="Consolas" panose="020B0609020204030204" pitchFamily="49" charset="0"/>
                <a:cs typeface="Consolas" panose="020B0609020204030204" pitchFamily="49" charset="0"/>
              </a:rPr>
              <a:t>转换正确</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cout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&lt;&lt; </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a:t>
            </a:r>
            <a:r>
              <a:rPr lang="en-US" altLang="zh-CN" dirty="0" err="1">
                <a:solidFill>
                  <a:srgbClr val="BA0011"/>
                </a:solidFill>
                <a:latin typeface="Consolas" panose="020B0609020204030204" pitchFamily="49" charset="0"/>
                <a:ea typeface="Consolas" panose="020B0609020204030204" pitchFamily="49" charset="0"/>
                <a:cs typeface="Consolas" panose="020B0609020204030204" pitchFamily="49" charset="0"/>
              </a:rPr>
              <a:t>dynamic_cast</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BA0011"/>
                </a:solidFill>
                <a:latin typeface="Consolas" panose="020B0609020204030204" pitchFamily="49" charset="0"/>
                <a:ea typeface="Consolas" panose="020B0609020204030204" pitchFamily="49" charset="0"/>
                <a:cs typeface="Consolas" panose="020B0609020204030204" pitchFamily="49" charset="0"/>
              </a:rPr>
              <a:t>B</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*(D) --&gt; D*: OK"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&lt;&lt;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endl</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cout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&lt;&lt; </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"D::</a:t>
            </a:r>
            <a:r>
              <a:rPr lang="en-US" altLang="zh-CN" dirty="0" err="1">
                <a:solidFill>
                  <a:srgbClr val="BA0011"/>
                </a:solidFill>
                <a:latin typeface="Consolas" panose="020B0609020204030204" pitchFamily="49" charset="0"/>
                <a:ea typeface="Consolas" panose="020B0609020204030204" pitchFamily="49" charset="0"/>
                <a:cs typeface="Consolas" panose="020B0609020204030204" pitchFamily="49" charset="0"/>
              </a:rPr>
              <a:t>i</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&lt;&lt; pd4-&gt;</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i</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&lt;&lt;</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endl</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B40062"/>
                </a:solidFill>
                <a:latin typeface="Consolas" panose="020B0609020204030204" pitchFamily="49" charset="0"/>
                <a:ea typeface="Consolas" panose="020B0609020204030204" pitchFamily="49" charset="0"/>
                <a:cs typeface="Consolas" panose="020B0609020204030204" pitchFamily="49" charset="0"/>
              </a:rPr>
              <a:t>return</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0;</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is-I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p:txBody>
      </p:sp>
      <p:sp>
        <p:nvSpPr>
          <p:cNvPr id="3" name="矩形 2"/>
          <p:cNvSpPr/>
          <p:nvPr/>
        </p:nvSpPr>
        <p:spPr>
          <a:xfrm>
            <a:off x="3563888" y="5635370"/>
            <a:ext cx="4824536" cy="1200329"/>
          </a:xfrm>
          <a:prstGeom prst="rect">
            <a:avLst/>
          </a:prstGeom>
          <a:solidFill>
            <a:schemeClr val="tx1">
              <a:lumMod val="95000"/>
              <a:lumOff val="5000"/>
            </a:schemeClr>
          </a:solidFill>
        </p:spPr>
        <p:txBody>
          <a:bodyPr wrap="square">
            <a:spAutoFit/>
          </a:bodyPr>
          <a:lstStyle/>
          <a:p>
            <a:r>
              <a:rPr lang="en-US" altLang="zh-CN">
                <a:solidFill>
                  <a:srgbClr val="2FFF12"/>
                </a:solidFill>
                <a:latin typeface="AndaleMono" panose="020B0509000000000004" charset="0"/>
              </a:rPr>
              <a:t>static_cast</a:t>
            </a:r>
            <a:r>
              <a:rPr lang="en-US" altLang="zh-CN" dirty="0">
                <a:solidFill>
                  <a:srgbClr val="2FFF12"/>
                </a:solidFill>
                <a:latin typeface="AndaleMono" panose="020B0509000000000004" charset="0"/>
              </a:rPr>
              <a:t>, </a:t>
            </a:r>
            <a:r>
              <a:rPr lang="en-US" altLang="zh-CN" dirty="0" err="1">
                <a:solidFill>
                  <a:srgbClr val="2FFF12"/>
                </a:solidFill>
                <a:latin typeface="AndaleMono" panose="020B0509000000000004" charset="0"/>
              </a:rPr>
              <a:t>B</a:t>
            </a:r>
            <a:r>
              <a:rPr lang="en-US" altLang="zh-CN" dirty="0">
                <a:solidFill>
                  <a:srgbClr val="2FFF12"/>
                </a:solidFill>
                <a:latin typeface="AndaleMono" panose="020B0509000000000004" charset="0"/>
              </a:rPr>
              <a:t>*(D) --&gt; D*: OK</a:t>
            </a:r>
            <a:endParaRPr lang="zh-CN" altLang="en-US" dirty="0">
              <a:solidFill>
                <a:srgbClr val="2FFF12"/>
              </a:solidFill>
              <a:latin typeface="AndaleMono" panose="020B0509000000000004" charset="0"/>
            </a:endParaRPr>
          </a:p>
          <a:p>
            <a:r>
              <a:rPr lang="en-US" altLang="zh-CN" dirty="0">
                <a:solidFill>
                  <a:srgbClr val="2FFF12"/>
                </a:solidFill>
                <a:latin typeface="AndaleMono" panose="020B0509000000000004" charset="0"/>
              </a:rPr>
              <a:t>D::</a:t>
            </a:r>
            <a:r>
              <a:rPr lang="en-US" altLang="zh-CN" dirty="0" err="1">
                <a:solidFill>
                  <a:srgbClr val="2FFF12"/>
                </a:solidFill>
                <a:latin typeface="AndaleMono" panose="020B0509000000000004" charset="0"/>
              </a:rPr>
              <a:t>i</a:t>
            </a:r>
            <a:r>
              <a:rPr lang="en-US" altLang="zh-CN" dirty="0">
                <a:solidFill>
                  <a:srgbClr val="2FFF12"/>
                </a:solidFill>
                <a:latin typeface="AndaleMono" panose="020B0509000000000004" charset="0"/>
              </a:rPr>
              <a:t>=2018</a:t>
            </a:r>
            <a:endParaRPr lang="zh-CN" altLang="en-US" dirty="0">
              <a:solidFill>
                <a:srgbClr val="2FFF12"/>
              </a:solidFill>
              <a:latin typeface="AndaleMono" panose="020B0509000000000004" charset="0"/>
            </a:endParaRPr>
          </a:p>
          <a:p>
            <a:r>
              <a:rPr lang="en-US" altLang="zh-CN" dirty="0" err="1">
                <a:solidFill>
                  <a:srgbClr val="2FFF12"/>
                </a:solidFill>
                <a:latin typeface="AndaleMono" panose="020B0509000000000004" charset="0"/>
              </a:rPr>
              <a:t>dynamic_cast</a:t>
            </a:r>
            <a:r>
              <a:rPr lang="en-US" altLang="zh-CN" dirty="0">
                <a:solidFill>
                  <a:srgbClr val="2FFF12"/>
                </a:solidFill>
                <a:latin typeface="AndaleMono" panose="020B0509000000000004" charset="0"/>
              </a:rPr>
              <a:t>, </a:t>
            </a:r>
            <a:r>
              <a:rPr lang="en-US" altLang="zh-CN" dirty="0" err="1">
                <a:solidFill>
                  <a:srgbClr val="2FFF12"/>
                </a:solidFill>
                <a:latin typeface="AndaleMono" panose="020B0509000000000004" charset="0"/>
              </a:rPr>
              <a:t>B</a:t>
            </a:r>
            <a:r>
              <a:rPr lang="en-US" altLang="zh-CN" dirty="0">
                <a:solidFill>
                  <a:srgbClr val="2FFF12"/>
                </a:solidFill>
                <a:latin typeface="AndaleMono" panose="020B0509000000000004" charset="0"/>
              </a:rPr>
              <a:t>*(D) --&gt; D*: OK</a:t>
            </a:r>
            <a:endParaRPr lang="zh-CN" altLang="en-US" dirty="0">
              <a:solidFill>
                <a:srgbClr val="2FFF12"/>
              </a:solidFill>
              <a:latin typeface="AndaleMono" panose="020B0509000000000004" charset="0"/>
            </a:endParaRPr>
          </a:p>
          <a:p>
            <a:r>
              <a:rPr lang="en-US" altLang="zh-CN" dirty="0">
                <a:solidFill>
                  <a:srgbClr val="2FFF12"/>
                </a:solidFill>
                <a:latin typeface="AndaleMono" panose="020B0509000000000004" charset="0"/>
              </a:rPr>
              <a:t>D::</a:t>
            </a:r>
            <a:r>
              <a:rPr lang="en-US" altLang="zh-CN" dirty="0" err="1">
                <a:solidFill>
                  <a:srgbClr val="2FFF12"/>
                </a:solidFill>
                <a:latin typeface="AndaleMono" panose="020B0509000000000004" charset="0"/>
              </a:rPr>
              <a:t>i</a:t>
            </a:r>
            <a:r>
              <a:rPr lang="en-US" altLang="zh-CN" dirty="0">
                <a:solidFill>
                  <a:srgbClr val="2FFF12"/>
                </a:solidFill>
                <a:latin typeface="AndaleMono" panose="020B0509000000000004" charset="0"/>
              </a:rPr>
              <a:t>=2018</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向下类型转换</a:t>
            </a:r>
            <a:endParaRPr kumimoji="1" lang="zh-CN" altLang="en-US" dirty="0"/>
          </a:p>
        </p:txBody>
      </p:sp>
      <p:sp>
        <p:nvSpPr>
          <p:cNvPr id="3" name="内容占位符 2"/>
          <p:cNvSpPr>
            <a:spLocks noGrp="1"/>
          </p:cNvSpPr>
          <p:nvPr>
            <p:ph idx="1"/>
          </p:nvPr>
        </p:nvSpPr>
        <p:spPr>
          <a:xfrm>
            <a:off x="628650" y="1628800"/>
            <a:ext cx="8191822" cy="4749029"/>
          </a:xfrm>
        </p:spPr>
        <p:txBody>
          <a:bodyPr/>
          <a:lstStyle/>
          <a:p>
            <a:pPr marL="0" indent="0">
              <a:buNone/>
            </a:pPr>
            <a:r>
              <a:rPr kumimoji="1" lang="en-US" altLang="zh-CN" dirty="0" err="1"/>
              <a:t>dynamic_cast</a:t>
            </a:r>
            <a:r>
              <a:rPr kumimoji="1" lang="zh-CN" altLang="en-US" dirty="0"/>
              <a:t>与</a:t>
            </a:r>
            <a:r>
              <a:rPr kumimoji="1" lang="en-US" altLang="zh-CN" dirty="0" err="1"/>
              <a:t>static_cast</a:t>
            </a:r>
            <a:endParaRPr kumimoji="1" lang="zh-CN" altLang="en-US" dirty="0"/>
          </a:p>
          <a:p>
            <a:r>
              <a:rPr kumimoji="1" lang="zh-CN" altLang="en-US" dirty="0"/>
              <a:t>相同点：</a:t>
            </a:r>
            <a:endParaRPr kumimoji="1" lang="zh-CN" altLang="en-US" dirty="0"/>
          </a:p>
          <a:p>
            <a:pPr lvl="1"/>
            <a:r>
              <a:rPr kumimoji="1" lang="zh-CN" altLang="en-US" dirty="0"/>
              <a:t>都可完成向下类型转换。</a:t>
            </a:r>
            <a:endParaRPr kumimoji="1" lang="zh-CN" altLang="en-US" dirty="0"/>
          </a:p>
          <a:p>
            <a:r>
              <a:rPr kumimoji="1" lang="zh-CN" altLang="en-US" dirty="0"/>
              <a:t>不同点：</a:t>
            </a:r>
            <a:endParaRPr kumimoji="1" lang="zh-CN" altLang="en-US" dirty="0"/>
          </a:p>
          <a:p>
            <a:pPr lvl="1"/>
            <a:r>
              <a:rPr kumimoji="1" lang="en-US" altLang="zh-CN" dirty="0" err="1"/>
              <a:t>static_cast</a:t>
            </a:r>
            <a:r>
              <a:rPr kumimoji="1" lang="zh-CN" altLang="en-US" dirty="0"/>
              <a:t>在</a:t>
            </a:r>
            <a:r>
              <a:rPr kumimoji="1" lang="zh-CN" altLang="en-US" dirty="0">
                <a:solidFill>
                  <a:srgbClr val="FF0000"/>
                </a:solidFill>
              </a:rPr>
              <a:t>编译时</a:t>
            </a:r>
            <a:r>
              <a:rPr kumimoji="1" lang="zh-CN" altLang="en-US" dirty="0"/>
              <a:t>静态执行向下类型转换。</a:t>
            </a:r>
            <a:endParaRPr kumimoji="1" lang="zh-CN" altLang="en-US" dirty="0"/>
          </a:p>
          <a:p>
            <a:pPr lvl="1"/>
            <a:r>
              <a:rPr kumimoji="1" lang="en-US" altLang="zh-CN" dirty="0" err="1"/>
              <a:t>dynamic_cast</a:t>
            </a:r>
            <a:r>
              <a:rPr kumimoji="1" lang="zh-CN" altLang="en-US" dirty="0"/>
              <a:t>会在</a:t>
            </a:r>
            <a:r>
              <a:rPr kumimoji="1" lang="zh-CN" altLang="en-US" dirty="0">
                <a:solidFill>
                  <a:srgbClr val="FF0000"/>
                </a:solidFill>
              </a:rPr>
              <a:t>运行时</a:t>
            </a:r>
            <a:r>
              <a:rPr kumimoji="1" lang="zh-CN" altLang="en-US" dirty="0"/>
              <a:t>检查被转换的对象是否确实是正确的派生类。额外的检查需要 </a:t>
            </a:r>
            <a:r>
              <a:rPr kumimoji="1" lang="en-US" altLang="zh-CN" dirty="0"/>
              <a:t>RTTI</a:t>
            </a:r>
            <a:r>
              <a:rPr kumimoji="1" lang="zh-CN" altLang="en-US" dirty="0"/>
              <a:t> </a:t>
            </a:r>
            <a:r>
              <a:rPr kumimoji="1" lang="en-US" altLang="zh-CN" dirty="0"/>
              <a:t>(Run-Time</a:t>
            </a:r>
            <a:r>
              <a:rPr kumimoji="1" lang="zh-CN" altLang="en-US" dirty="0"/>
              <a:t> </a:t>
            </a:r>
            <a:r>
              <a:rPr kumimoji="1" lang="en-US" altLang="zh-CN" dirty="0"/>
              <a:t>Type</a:t>
            </a:r>
            <a:r>
              <a:rPr kumimoji="1" lang="zh-CN" altLang="en-US" dirty="0"/>
              <a:t> </a:t>
            </a:r>
            <a:r>
              <a:rPr kumimoji="1" lang="en-US" altLang="zh-CN" dirty="0"/>
              <a:t>Information)</a:t>
            </a:r>
            <a:r>
              <a:rPr kumimoji="1" lang="zh-CN" altLang="en-US" dirty="0"/>
              <a:t>，因此要比</a:t>
            </a:r>
            <a:r>
              <a:rPr kumimoji="1" lang="en-US" altLang="zh-CN" dirty="0" err="1"/>
              <a:t>static_cast</a:t>
            </a:r>
            <a:r>
              <a:rPr kumimoji="1" lang="zh-CN" altLang="en-US" dirty="0"/>
              <a:t>慢一些，但是更</a:t>
            </a:r>
            <a:r>
              <a:rPr kumimoji="1" lang="zh-CN" altLang="en-US" dirty="0">
                <a:solidFill>
                  <a:srgbClr val="FF0000"/>
                </a:solidFill>
              </a:rPr>
              <a:t>安全</a:t>
            </a:r>
            <a:r>
              <a:rPr kumimoji="1" lang="zh-CN" altLang="en-US" dirty="0"/>
              <a:t>。</a:t>
            </a:r>
            <a:endParaRPr kumimoji="1" lang="zh-CN" altLang="en-US" dirty="0"/>
          </a:p>
          <a:p>
            <a:r>
              <a:rPr kumimoji="1" lang="zh-CN" altLang="en-US" dirty="0"/>
              <a:t>一般使用</a:t>
            </a:r>
            <a:r>
              <a:rPr kumimoji="1" lang="en-US" altLang="zh-CN" dirty="0" err="1"/>
              <a:t>dynamic_cast</a:t>
            </a:r>
            <a:r>
              <a:rPr kumimoji="1" lang="zh-CN" altLang="en-US" dirty="0"/>
              <a:t>进行向下类型转换</a:t>
            </a:r>
            <a:endParaRPr kumimoji="1" lang="zh-CN" altLang="en-US" dirty="0"/>
          </a:p>
          <a:p>
            <a:endParaRPr kumimoji="1"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向下类型转换</a:t>
            </a:r>
            <a:endParaRPr kumimoji="1" lang="zh-CN" altLang="en-US" dirty="0"/>
          </a:p>
        </p:txBody>
      </p:sp>
      <p:sp>
        <p:nvSpPr>
          <p:cNvPr id="3" name="内容占位符 2"/>
          <p:cNvSpPr>
            <a:spLocks noGrp="1"/>
          </p:cNvSpPr>
          <p:nvPr>
            <p:ph idx="1"/>
          </p:nvPr>
        </p:nvSpPr>
        <p:spPr>
          <a:xfrm>
            <a:off x="628650" y="1628800"/>
            <a:ext cx="8191822" cy="4749029"/>
          </a:xfrm>
        </p:spPr>
        <p:txBody>
          <a:bodyPr/>
          <a:lstStyle/>
          <a:p>
            <a:pPr marL="0" indent="0">
              <a:buNone/>
            </a:pPr>
            <a:r>
              <a:rPr kumimoji="1" lang="zh-CN" altLang="en-US" dirty="0"/>
              <a:t>重要原则</a:t>
            </a:r>
            <a:r>
              <a:rPr kumimoji="1" lang="en-US" altLang="zh-CN" dirty="0"/>
              <a:t>(</a:t>
            </a:r>
            <a:r>
              <a:rPr kumimoji="1" lang="zh-CN" altLang="en-US" dirty="0">
                <a:solidFill>
                  <a:srgbClr val="C00000"/>
                </a:solidFill>
              </a:rPr>
              <a:t>清楚指针所指向的真正对象</a:t>
            </a:r>
            <a:r>
              <a:rPr kumimoji="1" lang="en-US" altLang="zh-CN" dirty="0"/>
              <a:t>)</a:t>
            </a:r>
            <a:r>
              <a:rPr kumimoji="1" lang="zh-CN" altLang="en-US" dirty="0"/>
              <a:t>：</a:t>
            </a:r>
            <a:endParaRPr kumimoji="1" lang="en-US" altLang="zh-CN" dirty="0"/>
          </a:p>
          <a:p>
            <a:pPr marL="0" indent="0">
              <a:buNone/>
            </a:pPr>
            <a:r>
              <a:rPr kumimoji="1" lang="en-US" altLang="zh-CN" dirty="0"/>
              <a:t>1</a:t>
            </a:r>
            <a:r>
              <a:rPr kumimoji="1" lang="zh-CN" altLang="en-US" dirty="0"/>
              <a:t>）指针或引用的向上转换总是安全的；</a:t>
            </a:r>
            <a:endParaRPr kumimoji="1" lang="en-US" altLang="zh-CN" dirty="0"/>
          </a:p>
          <a:p>
            <a:pPr marL="0" indent="0">
              <a:buNone/>
            </a:pPr>
            <a:r>
              <a:rPr kumimoji="1" lang="en-US" altLang="zh-CN" dirty="0"/>
              <a:t>2</a:t>
            </a:r>
            <a:r>
              <a:rPr kumimoji="1" lang="zh-CN" altLang="en-US" dirty="0"/>
              <a:t>）向下转换时用</a:t>
            </a:r>
            <a:r>
              <a:rPr kumimoji="1" lang="en-US" altLang="zh-CN" dirty="0" err="1"/>
              <a:t>dynamic_cast</a:t>
            </a:r>
            <a:r>
              <a:rPr kumimoji="1" lang="zh-CN" altLang="en-US" dirty="0"/>
              <a:t>，安全检查；</a:t>
            </a:r>
            <a:endParaRPr kumimoji="1" lang="en-US" altLang="zh-CN" dirty="0"/>
          </a:p>
          <a:p>
            <a:pPr marL="0" indent="0">
              <a:buNone/>
            </a:pPr>
            <a:r>
              <a:rPr kumimoji="1" lang="en-US" altLang="zh-CN" dirty="0"/>
              <a:t>3</a:t>
            </a:r>
            <a:r>
              <a:rPr kumimoji="1" lang="zh-CN" altLang="en-US" dirty="0"/>
              <a:t>）避免对象之间的转换。</a:t>
            </a:r>
            <a:endParaRPr kumimoji="1"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类型转换其他用法</a:t>
            </a:r>
            <a:endParaRPr lang="zh-CN" altLang="en-US" dirty="0"/>
          </a:p>
        </p:txBody>
      </p:sp>
      <p:sp>
        <p:nvSpPr>
          <p:cNvPr id="3" name="内容占位符 2"/>
          <p:cNvSpPr>
            <a:spLocks noGrp="1"/>
          </p:cNvSpPr>
          <p:nvPr>
            <p:ph idx="1"/>
          </p:nvPr>
        </p:nvSpPr>
        <p:spPr/>
        <p:txBody>
          <a:bodyPr/>
          <a:lstStyle/>
          <a:p>
            <a:pPr marL="0" indent="0">
              <a:buNone/>
            </a:pPr>
            <a:r>
              <a:rPr kumimoji="1" lang="en-US" altLang="zh-CN" dirty="0" err="1"/>
              <a:t>dynamic_cast</a:t>
            </a:r>
            <a:r>
              <a:rPr kumimoji="1" lang="zh-CN" altLang="en-US" dirty="0"/>
              <a:t>与</a:t>
            </a:r>
            <a:r>
              <a:rPr kumimoji="1" lang="en-US" altLang="zh-CN" dirty="0" err="1"/>
              <a:t>static_cast</a:t>
            </a:r>
            <a:endParaRPr kumimoji="1" lang="zh-CN" altLang="en-US" dirty="0"/>
          </a:p>
          <a:p>
            <a:endParaRPr lang="en-US" altLang="zh-CN" dirty="0"/>
          </a:p>
          <a:p>
            <a:r>
              <a:rPr lang="en-US" altLang="zh-CN" dirty="0" err="1"/>
              <a:t>dynamic_cast</a:t>
            </a:r>
            <a:r>
              <a:rPr lang="zh-CN" altLang="en-US" dirty="0"/>
              <a:t>也能对指针或引用进行向上类型转换。</a:t>
            </a:r>
            <a:r>
              <a:rPr lang="en-US" altLang="zh-CN" dirty="0"/>
              <a:t>(</a:t>
            </a:r>
            <a:r>
              <a:rPr lang="zh-CN" altLang="en-US" dirty="0"/>
              <a:t>较少使用，因为向上转换支持隐式转换</a:t>
            </a:r>
            <a:r>
              <a:rPr lang="en-US" altLang="zh-CN" dirty="0"/>
              <a:t>)</a:t>
            </a:r>
            <a:endParaRPr lang="en-US" altLang="zh-CN" dirty="0"/>
          </a:p>
          <a:p>
            <a:r>
              <a:rPr lang="en-US" altLang="zh-CN" dirty="0" err="1"/>
              <a:t>static_cast</a:t>
            </a:r>
            <a:r>
              <a:rPr lang="zh-CN" altLang="en-US" dirty="0"/>
              <a:t>也能对不同对象类型进行转换</a:t>
            </a:r>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文本框 4"/>
          <p:cNvSpPr txBox="1"/>
          <p:nvPr/>
        </p:nvSpPr>
        <p:spPr>
          <a:xfrm>
            <a:off x="572892" y="4221088"/>
            <a:ext cx="7998215" cy="1569660"/>
          </a:xfrm>
          <a:prstGeom prst="rect">
            <a:avLst/>
          </a:prstGeom>
          <a:noFill/>
        </p:spPr>
        <p:txBody>
          <a:bodyPr wrap="none" rtlCol="0">
            <a:spAutoFit/>
          </a:bodyPr>
          <a:lstStyle/>
          <a:p>
            <a:r>
              <a:rPr lang="zh-CN" altLang="en-US" sz="2400" b="1" dirty="0"/>
              <a:t>参考：</a:t>
            </a:r>
            <a:endParaRPr lang="en-US" altLang="zh-CN" sz="2400" b="1" dirty="0"/>
          </a:p>
          <a:p>
            <a:r>
              <a:rPr lang="en-US" altLang="zh-CN" sz="2400" b="1" dirty="0">
                <a:hlinkClick r:id="rId1"/>
              </a:rPr>
              <a:t>https://en.cppreference.com/w/cpp/language/dynamic_cast</a:t>
            </a:r>
            <a:endParaRPr lang="en-US" altLang="zh-CN" sz="2400" b="1" dirty="0"/>
          </a:p>
          <a:p>
            <a:r>
              <a:rPr lang="en-US" altLang="zh-CN" sz="2400" b="1" dirty="0">
                <a:hlinkClick r:id="rId2"/>
              </a:rPr>
              <a:t>https://en.cppreference.com/w/cpp/language/static_cast</a:t>
            </a:r>
            <a:endParaRPr lang="en-US" altLang="zh-CN" sz="2400" b="1" dirty="0"/>
          </a:p>
          <a:p>
            <a:endParaRPr lang="zh-CN" altLang="en-US" sz="2400" b="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向上向下类型转换与虚函数表</a:t>
            </a:r>
            <a:endParaRPr kumimoji="1" lang="zh-CN" altLang="en-US" dirty="0"/>
          </a:p>
        </p:txBody>
      </p:sp>
      <p:sp>
        <p:nvSpPr>
          <p:cNvPr id="3" name="内容占位符 2"/>
          <p:cNvSpPr>
            <a:spLocks noGrp="1"/>
          </p:cNvSpPr>
          <p:nvPr>
            <p:ph idx="1"/>
          </p:nvPr>
        </p:nvSpPr>
        <p:spPr>
          <a:xfrm>
            <a:off x="628650" y="1628800"/>
            <a:ext cx="8191822" cy="4749029"/>
          </a:xfrm>
        </p:spPr>
        <p:txBody>
          <a:bodyPr/>
          <a:lstStyle/>
          <a:p>
            <a:r>
              <a:rPr kumimoji="1" lang="zh-CN" altLang="en-US" dirty="0"/>
              <a:t>对于基类中有虚函数的情况：</a:t>
            </a:r>
            <a:endParaRPr kumimoji="1" lang="zh-CN" altLang="en-US" dirty="0"/>
          </a:p>
          <a:p>
            <a:r>
              <a:rPr kumimoji="1" lang="zh-CN" altLang="en-US" dirty="0"/>
              <a:t>向上类型转换：</a:t>
            </a:r>
            <a:endParaRPr kumimoji="1" lang="zh-CN" altLang="en-US" dirty="0"/>
          </a:p>
          <a:p>
            <a:pPr lvl="1"/>
            <a:r>
              <a:rPr kumimoji="1" lang="zh-CN" altLang="en-US" dirty="0"/>
              <a:t>转换为基类</a:t>
            </a:r>
            <a:r>
              <a:rPr kumimoji="1" lang="zh-CN" altLang="en-US" dirty="0">
                <a:solidFill>
                  <a:srgbClr val="FF0000"/>
                </a:solidFill>
              </a:rPr>
              <a:t>指针或引用</a:t>
            </a:r>
            <a:r>
              <a:rPr kumimoji="1" lang="zh-CN" altLang="en-US" dirty="0"/>
              <a:t>，则对应虚函数表仍为派生类的虚函数表（晚绑定）。</a:t>
            </a:r>
            <a:endParaRPr kumimoji="1" lang="zh-CN" altLang="en-US" dirty="0"/>
          </a:p>
          <a:p>
            <a:pPr lvl="1"/>
            <a:r>
              <a:rPr kumimoji="1" lang="zh-CN" altLang="en-US" dirty="0"/>
              <a:t>转换为基类</a:t>
            </a:r>
            <a:r>
              <a:rPr kumimoji="1" lang="zh-CN" altLang="en-US" dirty="0">
                <a:solidFill>
                  <a:srgbClr val="FF0000"/>
                </a:solidFill>
              </a:rPr>
              <a:t>对象</a:t>
            </a:r>
            <a:r>
              <a:rPr kumimoji="1" lang="zh-CN" altLang="en-US" dirty="0"/>
              <a:t>，产生对象切片，调用基类函数（早绑定）。</a:t>
            </a:r>
            <a:endParaRPr kumimoji="1" lang="zh-CN" altLang="en-US" dirty="0"/>
          </a:p>
          <a:p>
            <a:r>
              <a:rPr kumimoji="1" lang="zh-CN" altLang="en-US" dirty="0"/>
              <a:t>向下类型转换：</a:t>
            </a:r>
            <a:endParaRPr kumimoji="1" lang="zh-CN" altLang="en-US" dirty="0"/>
          </a:p>
          <a:p>
            <a:pPr lvl="1"/>
            <a:r>
              <a:rPr kumimoji="1" lang="en-US" altLang="zh-CN" dirty="0" err="1"/>
              <a:t>dynamic_cast</a:t>
            </a:r>
            <a:r>
              <a:rPr kumimoji="1" lang="zh-CN" altLang="en-US" dirty="0"/>
              <a:t>通过虚函数表来判断是否能进行向下类型转换。</a:t>
            </a:r>
            <a:endParaRPr kumimoji="1" lang="zh-CN" altLang="en-US" dirty="0"/>
          </a:p>
          <a:p>
            <a:pPr lvl="1"/>
            <a:endParaRPr kumimoji="1"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27384"/>
            <a:ext cx="8280920" cy="7232749"/>
          </a:xfrm>
          <a:prstGeom prst="rect">
            <a:avLst/>
          </a:prstGeom>
        </p:spPr>
        <p:txBody>
          <a:bodyPr wrap="square">
            <a:spAutoFit/>
          </a:bodyPr>
          <a:lstStyle/>
          <a:p>
            <a:r>
              <a:rPr lang="en-US" altLang="zh-CN" sz="1600" dirty="0">
                <a:solidFill>
                  <a:srgbClr val="6E200D"/>
                </a:solidFill>
                <a:latin typeface="Consolas" panose="020B0609020204030204" pitchFamily="49" charset="0"/>
                <a:ea typeface="Consolas" panose="020B0609020204030204" pitchFamily="49" charset="0"/>
                <a:cs typeface="Consolas" panose="020B0609020204030204" pitchFamily="49" charset="0"/>
              </a:rPr>
              <a:t>#include </a:t>
            </a:r>
            <a:r>
              <a:rPr lang="en-US" altLang="zh-CN" sz="1600" dirty="0">
                <a:solidFill>
                  <a:srgbClr val="BA0011"/>
                </a:solidFill>
                <a:latin typeface="Consolas" panose="020B0609020204030204" pitchFamily="49" charset="0"/>
                <a:ea typeface="Consolas" panose="020B0609020204030204" pitchFamily="49" charset="0"/>
                <a:cs typeface="Consolas" panose="020B0609020204030204" pitchFamily="49" charset="0"/>
              </a:rPr>
              <a:t>&lt;iostream&gt;</a:t>
            </a:r>
            <a:endParaRPr lang="en-US" altLang="zh-CN" sz="1600" dirty="0">
              <a:solidFill>
                <a:srgbClr val="6E200D"/>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rgbClr val="B40062"/>
                </a:solidFill>
                <a:latin typeface="Consolas" panose="020B0609020204030204" pitchFamily="49" charset="0"/>
                <a:ea typeface="Consolas" panose="020B0609020204030204" pitchFamily="49" charset="0"/>
                <a:cs typeface="Consolas" panose="020B0609020204030204" pitchFamily="49" charset="0"/>
              </a:rPr>
              <a:t>using</a:t>
            </a:r>
            <a:r>
              <a:rPr lang="en-US" altLang="zh-CN" sz="1600"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sz="1600" dirty="0">
                <a:solidFill>
                  <a:srgbClr val="B40062"/>
                </a:solidFill>
                <a:latin typeface="Consolas" panose="020B0609020204030204" pitchFamily="49" charset="0"/>
                <a:ea typeface="Consolas" panose="020B0609020204030204" pitchFamily="49" charset="0"/>
                <a:cs typeface="Consolas" panose="020B0609020204030204" pitchFamily="49" charset="0"/>
              </a:rPr>
              <a:t>namespace</a:t>
            </a:r>
            <a:r>
              <a:rPr lang="en-US" altLang="zh-CN" sz="1600" dirty="0">
                <a:solidFill>
                  <a:srgbClr val="000000"/>
                </a:solidFill>
                <a:latin typeface="Consolas" panose="020B0609020204030204" pitchFamily="49" charset="0"/>
                <a:ea typeface="Consolas" panose="020B0609020204030204" pitchFamily="49" charset="0"/>
                <a:cs typeface="Consolas" panose="020B0609020204030204" pitchFamily="49" charset="0"/>
              </a:rPr>
              <a:t> std;</a:t>
            </a:r>
            <a:endParaRPr lang="en-US" altLang="zh-CN" sz="1600"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endParaRPr lang="en-US" altLang="zh-CN" sz="1600" dirty="0">
              <a:solidFill>
                <a:srgbClr val="B40062"/>
              </a:solidFill>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rgbClr val="B40062"/>
                </a:solidFill>
                <a:latin typeface="Consolas" panose="020B0609020204030204" pitchFamily="49" charset="0"/>
                <a:ea typeface="Consolas" panose="020B0609020204030204" pitchFamily="49" charset="0"/>
                <a:cs typeface="Consolas" panose="020B0609020204030204" pitchFamily="49" charset="0"/>
              </a:rPr>
              <a:t>class</a:t>
            </a:r>
            <a:r>
              <a:rPr lang="en-US" altLang="zh-CN" sz="1600" dirty="0">
                <a:latin typeface="Consolas" panose="020B0609020204030204" pitchFamily="49" charset="0"/>
                <a:ea typeface="Consolas" panose="020B0609020204030204" pitchFamily="49" charset="0"/>
                <a:cs typeface="Consolas" panose="020B0609020204030204" pitchFamily="49" charset="0"/>
              </a:rPr>
              <a:t> Pet { </a:t>
            </a:r>
            <a:r>
              <a:rPr lang="en-US" altLang="zh-CN" sz="1600" dirty="0">
                <a:solidFill>
                  <a:srgbClr val="B40062"/>
                </a:solidFill>
                <a:latin typeface="Consolas" panose="020B0609020204030204" pitchFamily="49" charset="0"/>
                <a:ea typeface="Consolas" panose="020B0609020204030204" pitchFamily="49" charset="0"/>
                <a:cs typeface="Consolas" panose="020B0609020204030204" pitchFamily="49" charset="0"/>
              </a:rPr>
              <a:t>public</a:t>
            </a:r>
            <a:r>
              <a:rPr lang="en-US" altLang="zh-CN" sz="1600" dirty="0">
                <a:latin typeface="Consolas" panose="020B0609020204030204" pitchFamily="49" charset="0"/>
                <a:ea typeface="Consolas" panose="020B0609020204030204" pitchFamily="49" charset="0"/>
                <a:cs typeface="Consolas" panose="020B0609020204030204" pitchFamily="49" charset="0"/>
              </a:rPr>
              <a:t>: </a:t>
            </a:r>
            <a:r>
              <a:rPr lang="en-US" altLang="zh-CN" sz="1600" dirty="0">
                <a:solidFill>
                  <a:srgbClr val="B40062"/>
                </a:solidFill>
                <a:latin typeface="Consolas" panose="020B0609020204030204" pitchFamily="49" charset="0"/>
                <a:ea typeface="Consolas" panose="020B0609020204030204" pitchFamily="49" charset="0"/>
                <a:cs typeface="Consolas" panose="020B0609020204030204" pitchFamily="49" charset="0"/>
              </a:rPr>
              <a:t> virtual </a:t>
            </a:r>
            <a:r>
              <a:rPr lang="en-US" altLang="zh-CN" sz="1600" dirty="0">
                <a:latin typeface="Consolas" panose="020B0609020204030204" pitchFamily="49" charset="0"/>
                <a:ea typeface="Consolas" panose="020B0609020204030204" pitchFamily="49" charset="0"/>
                <a:cs typeface="Consolas" panose="020B0609020204030204" pitchFamily="49" charset="0"/>
              </a:rPr>
              <a:t>~Pet() {} };</a:t>
            </a:r>
            <a:endParaRPr lang="en-US" altLang="zh-CN" sz="1600" dirty="0">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rgbClr val="B40062"/>
                </a:solidFill>
                <a:latin typeface="Consolas" panose="020B0609020204030204" pitchFamily="49" charset="0"/>
                <a:ea typeface="Consolas" panose="020B0609020204030204" pitchFamily="49" charset="0"/>
                <a:cs typeface="Consolas" panose="020B0609020204030204" pitchFamily="49" charset="0"/>
              </a:rPr>
              <a:t>class</a:t>
            </a:r>
            <a:r>
              <a:rPr lang="en-US" altLang="zh-CN" sz="1600" dirty="0">
                <a:latin typeface="Consolas" panose="020B0609020204030204" pitchFamily="49" charset="0"/>
                <a:ea typeface="Consolas" panose="020B0609020204030204" pitchFamily="49" charset="0"/>
                <a:cs typeface="Consolas" panose="020B0609020204030204" pitchFamily="49" charset="0"/>
              </a:rPr>
              <a:t> Dog : </a:t>
            </a:r>
            <a:r>
              <a:rPr lang="en-US" altLang="zh-CN" sz="1600" dirty="0">
                <a:solidFill>
                  <a:srgbClr val="B40062"/>
                </a:solidFill>
                <a:latin typeface="Consolas" panose="020B0609020204030204" pitchFamily="49" charset="0"/>
                <a:ea typeface="Consolas" panose="020B0609020204030204" pitchFamily="49" charset="0"/>
                <a:cs typeface="Consolas" panose="020B0609020204030204" pitchFamily="49" charset="0"/>
              </a:rPr>
              <a:t>public</a:t>
            </a:r>
            <a:r>
              <a:rPr lang="en-US" altLang="zh-CN" sz="1600" dirty="0">
                <a:latin typeface="Consolas" panose="020B0609020204030204" pitchFamily="49" charset="0"/>
                <a:ea typeface="Consolas" panose="020B0609020204030204" pitchFamily="49" charset="0"/>
                <a:cs typeface="Consolas" panose="020B0609020204030204" pitchFamily="49" charset="0"/>
              </a:rPr>
              <a:t> Pet { </a:t>
            </a:r>
            <a:endParaRPr lang="en-US" altLang="zh-CN" sz="1600" dirty="0">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rgbClr val="B40062"/>
                </a:solidFill>
                <a:latin typeface="Consolas" panose="020B0609020204030204" pitchFamily="49" charset="0"/>
                <a:ea typeface="Consolas" panose="020B0609020204030204" pitchFamily="49" charset="0"/>
                <a:cs typeface="Consolas" panose="020B0609020204030204" pitchFamily="49" charset="0"/>
              </a:rPr>
              <a:t>public</a:t>
            </a:r>
            <a:r>
              <a:rPr lang="en-US" altLang="zh-CN" sz="1600" dirty="0">
                <a:latin typeface="Consolas" panose="020B0609020204030204" pitchFamily="49" charset="0"/>
                <a:ea typeface="Consolas" panose="020B0609020204030204" pitchFamily="49" charset="0"/>
                <a:cs typeface="Consolas" panose="020B0609020204030204" pitchFamily="49" charset="0"/>
              </a:rPr>
              <a:t>: 	</a:t>
            </a:r>
            <a:r>
              <a:rPr lang="en-US" altLang="zh-CN" sz="1600" dirty="0">
                <a:solidFill>
                  <a:srgbClr val="B40062"/>
                </a:solidFill>
                <a:latin typeface="Consolas" panose="020B0609020204030204" pitchFamily="49" charset="0"/>
                <a:ea typeface="Consolas" panose="020B0609020204030204" pitchFamily="49" charset="0"/>
                <a:cs typeface="Consolas" panose="020B0609020204030204" pitchFamily="49" charset="0"/>
              </a:rPr>
              <a:t>void</a:t>
            </a:r>
            <a:r>
              <a:rPr lang="en-US" altLang="zh-CN" sz="1600" dirty="0">
                <a:latin typeface="Consolas" panose="020B0609020204030204" pitchFamily="49" charset="0"/>
                <a:ea typeface="Consolas" panose="020B0609020204030204" pitchFamily="49" charset="0"/>
                <a:cs typeface="Consolas" panose="020B0609020204030204" pitchFamily="49" charset="0"/>
              </a:rPr>
              <a:t> run() { </a:t>
            </a:r>
            <a:r>
              <a:rPr lang="en-US" altLang="zh-CN" sz="1600" dirty="0" err="1">
                <a:latin typeface="Consolas" panose="020B0609020204030204" pitchFamily="49" charset="0"/>
                <a:ea typeface="Consolas" panose="020B0609020204030204" pitchFamily="49" charset="0"/>
                <a:cs typeface="Consolas" panose="020B0609020204030204" pitchFamily="49" charset="0"/>
              </a:rPr>
              <a:t>cout</a:t>
            </a:r>
            <a:r>
              <a:rPr lang="en-US" altLang="zh-CN" sz="1600" dirty="0">
                <a:latin typeface="Consolas" panose="020B0609020204030204" pitchFamily="49" charset="0"/>
                <a:ea typeface="Consolas" panose="020B0609020204030204" pitchFamily="49" charset="0"/>
                <a:cs typeface="Consolas" panose="020B0609020204030204" pitchFamily="49" charset="0"/>
              </a:rPr>
              <a:t> &lt;&lt; "dog run" &lt;&lt; </a:t>
            </a:r>
            <a:r>
              <a:rPr lang="en-US" altLang="zh-CN" sz="1600" dirty="0" err="1">
                <a:latin typeface="Consolas" panose="020B0609020204030204" pitchFamily="49" charset="0"/>
                <a:ea typeface="Consolas" panose="020B0609020204030204" pitchFamily="49" charset="0"/>
                <a:cs typeface="Consolas" panose="020B0609020204030204" pitchFamily="49" charset="0"/>
              </a:rPr>
              <a:t>endl</a:t>
            </a:r>
            <a:r>
              <a:rPr lang="en-US" altLang="zh-CN" sz="1600" dirty="0">
                <a:latin typeface="Consolas" panose="020B0609020204030204" pitchFamily="49" charset="0"/>
                <a:ea typeface="Consolas" panose="020B0609020204030204" pitchFamily="49" charset="0"/>
                <a:cs typeface="Consolas" panose="020B0609020204030204" pitchFamily="49" charset="0"/>
              </a:rPr>
              <a:t>; }</a:t>
            </a:r>
            <a:endParaRPr lang="en-US" altLang="zh-CN" sz="1600" dirty="0">
              <a:latin typeface="Consolas" panose="020B0609020204030204" pitchFamily="49" charset="0"/>
              <a:ea typeface="Consolas" panose="020B0609020204030204" pitchFamily="49" charset="0"/>
              <a:cs typeface="Consolas" panose="020B0609020204030204" pitchFamily="49" charset="0"/>
            </a:endParaRPr>
          </a:p>
          <a:p>
            <a:r>
              <a:rPr lang="en-US" altLang="zh-CN" sz="1600" dirty="0">
                <a:latin typeface="Consolas" panose="020B0609020204030204" pitchFamily="49" charset="0"/>
                <a:ea typeface="Consolas" panose="020B0609020204030204" pitchFamily="49" charset="0"/>
                <a:cs typeface="Consolas" panose="020B0609020204030204" pitchFamily="49" charset="0"/>
              </a:rPr>
              <a:t>};</a:t>
            </a:r>
            <a:endParaRPr lang="en-US" altLang="zh-CN" sz="1600" dirty="0">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rgbClr val="B40062"/>
                </a:solidFill>
                <a:latin typeface="Consolas" panose="020B0609020204030204" pitchFamily="49" charset="0"/>
                <a:ea typeface="Consolas" panose="020B0609020204030204" pitchFamily="49" charset="0"/>
                <a:cs typeface="Consolas" panose="020B0609020204030204" pitchFamily="49" charset="0"/>
              </a:rPr>
              <a:t>class</a:t>
            </a:r>
            <a:r>
              <a:rPr lang="en-US" altLang="zh-CN" sz="1600" dirty="0">
                <a:latin typeface="Consolas" panose="020B0609020204030204" pitchFamily="49" charset="0"/>
                <a:ea typeface="Consolas" panose="020B0609020204030204" pitchFamily="49" charset="0"/>
                <a:cs typeface="Consolas" panose="020B0609020204030204" pitchFamily="49" charset="0"/>
              </a:rPr>
              <a:t> Bird : </a:t>
            </a:r>
            <a:r>
              <a:rPr lang="en-US" altLang="zh-CN" sz="1600" dirty="0">
                <a:solidFill>
                  <a:srgbClr val="B40062"/>
                </a:solidFill>
                <a:latin typeface="Consolas" panose="020B0609020204030204" pitchFamily="49" charset="0"/>
                <a:ea typeface="Consolas" panose="020B0609020204030204" pitchFamily="49" charset="0"/>
                <a:cs typeface="Consolas" panose="020B0609020204030204" pitchFamily="49" charset="0"/>
              </a:rPr>
              <a:t>public</a:t>
            </a:r>
            <a:r>
              <a:rPr lang="en-US" altLang="zh-CN" sz="1600" dirty="0">
                <a:latin typeface="Consolas" panose="020B0609020204030204" pitchFamily="49" charset="0"/>
                <a:ea typeface="Consolas" panose="020B0609020204030204" pitchFamily="49" charset="0"/>
                <a:cs typeface="Consolas" panose="020B0609020204030204" pitchFamily="49" charset="0"/>
              </a:rPr>
              <a:t> Pet {</a:t>
            </a:r>
            <a:endParaRPr lang="en-US" altLang="zh-CN" sz="1600" dirty="0">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rgbClr val="B40062"/>
                </a:solidFill>
                <a:latin typeface="Consolas" panose="020B0609020204030204" pitchFamily="49" charset="0"/>
                <a:ea typeface="Consolas" panose="020B0609020204030204" pitchFamily="49" charset="0"/>
                <a:cs typeface="Consolas" panose="020B0609020204030204" pitchFamily="49" charset="0"/>
              </a:rPr>
              <a:t>public</a:t>
            </a:r>
            <a:r>
              <a:rPr lang="en-US" altLang="zh-CN" sz="1600" dirty="0">
                <a:latin typeface="Consolas" panose="020B0609020204030204" pitchFamily="49" charset="0"/>
                <a:ea typeface="Consolas" panose="020B0609020204030204" pitchFamily="49" charset="0"/>
                <a:cs typeface="Consolas" panose="020B0609020204030204" pitchFamily="49" charset="0"/>
              </a:rPr>
              <a:t>: 	</a:t>
            </a:r>
            <a:r>
              <a:rPr lang="en-US" altLang="zh-CN" sz="1600" dirty="0">
                <a:solidFill>
                  <a:srgbClr val="B40062"/>
                </a:solidFill>
                <a:latin typeface="Consolas" panose="020B0609020204030204" pitchFamily="49" charset="0"/>
                <a:ea typeface="Consolas" panose="020B0609020204030204" pitchFamily="49" charset="0"/>
                <a:cs typeface="Consolas" panose="020B0609020204030204" pitchFamily="49" charset="0"/>
              </a:rPr>
              <a:t>void</a:t>
            </a:r>
            <a:r>
              <a:rPr lang="en-US" altLang="zh-CN" sz="1600" dirty="0">
                <a:latin typeface="Consolas" panose="020B0609020204030204" pitchFamily="49" charset="0"/>
                <a:ea typeface="Consolas" panose="020B0609020204030204" pitchFamily="49" charset="0"/>
                <a:cs typeface="Consolas" panose="020B0609020204030204" pitchFamily="49" charset="0"/>
              </a:rPr>
              <a:t> fly() { </a:t>
            </a:r>
            <a:r>
              <a:rPr lang="en-US" altLang="zh-CN" sz="1600" dirty="0" err="1">
                <a:latin typeface="Consolas" panose="020B0609020204030204" pitchFamily="49" charset="0"/>
                <a:ea typeface="Consolas" panose="020B0609020204030204" pitchFamily="49" charset="0"/>
                <a:cs typeface="Consolas" panose="020B0609020204030204" pitchFamily="49" charset="0"/>
              </a:rPr>
              <a:t>cout</a:t>
            </a:r>
            <a:r>
              <a:rPr lang="en-US" altLang="zh-CN" sz="1600" dirty="0">
                <a:latin typeface="Consolas" panose="020B0609020204030204" pitchFamily="49" charset="0"/>
                <a:ea typeface="Consolas" panose="020B0609020204030204" pitchFamily="49" charset="0"/>
                <a:cs typeface="Consolas" panose="020B0609020204030204" pitchFamily="49" charset="0"/>
              </a:rPr>
              <a:t> &lt;&lt; "bird fly" &lt;&lt; </a:t>
            </a:r>
            <a:r>
              <a:rPr lang="en-US" altLang="zh-CN" sz="1600" dirty="0" err="1">
                <a:latin typeface="Consolas" panose="020B0609020204030204" pitchFamily="49" charset="0"/>
                <a:ea typeface="Consolas" panose="020B0609020204030204" pitchFamily="49" charset="0"/>
                <a:cs typeface="Consolas" panose="020B0609020204030204" pitchFamily="49" charset="0"/>
              </a:rPr>
              <a:t>endl</a:t>
            </a:r>
            <a:r>
              <a:rPr lang="en-US" altLang="zh-CN" sz="1600" dirty="0">
                <a:latin typeface="Consolas" panose="020B0609020204030204" pitchFamily="49" charset="0"/>
                <a:ea typeface="Consolas" panose="020B0609020204030204" pitchFamily="49" charset="0"/>
                <a:cs typeface="Consolas" panose="020B0609020204030204" pitchFamily="49" charset="0"/>
              </a:rPr>
              <a:t>; }</a:t>
            </a:r>
            <a:endParaRPr lang="en-US" altLang="zh-CN" sz="1600" dirty="0">
              <a:latin typeface="Consolas" panose="020B0609020204030204" pitchFamily="49" charset="0"/>
              <a:ea typeface="Consolas" panose="020B0609020204030204" pitchFamily="49" charset="0"/>
              <a:cs typeface="Consolas" panose="020B0609020204030204" pitchFamily="49" charset="0"/>
            </a:endParaRPr>
          </a:p>
          <a:p>
            <a:r>
              <a:rPr lang="en-US" altLang="zh-CN" sz="1600" dirty="0">
                <a:latin typeface="Consolas" panose="020B0609020204030204" pitchFamily="49" charset="0"/>
                <a:ea typeface="Consolas" panose="020B0609020204030204" pitchFamily="49" charset="0"/>
                <a:cs typeface="Consolas" panose="020B0609020204030204" pitchFamily="49" charset="0"/>
              </a:rPr>
              <a:t>};</a:t>
            </a:r>
            <a:endParaRPr lang="en-US" altLang="zh-CN" sz="1600" dirty="0">
              <a:latin typeface="Consolas" panose="020B0609020204030204" pitchFamily="49" charset="0"/>
              <a:ea typeface="Consolas" panose="020B0609020204030204" pitchFamily="49" charset="0"/>
              <a:cs typeface="Consolas" panose="020B0609020204030204" pitchFamily="49" charset="0"/>
            </a:endParaRPr>
          </a:p>
          <a:p>
            <a:endParaRPr lang="en-US" altLang="zh-CN" sz="1600" dirty="0">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rgbClr val="B40062"/>
                </a:solidFill>
                <a:latin typeface="Consolas" panose="020B0609020204030204" pitchFamily="49" charset="0"/>
                <a:ea typeface="Consolas" panose="020B0609020204030204" pitchFamily="49" charset="0"/>
                <a:cs typeface="Consolas" panose="020B0609020204030204" pitchFamily="49" charset="0"/>
              </a:rPr>
              <a:t>void</a:t>
            </a:r>
            <a:r>
              <a:rPr lang="en-US" altLang="zh-CN" sz="1600" dirty="0">
                <a:latin typeface="Consolas" panose="020B0609020204030204" pitchFamily="49" charset="0"/>
                <a:ea typeface="Consolas" panose="020B0609020204030204" pitchFamily="49" charset="0"/>
                <a:cs typeface="Consolas" panose="020B0609020204030204" pitchFamily="49" charset="0"/>
              </a:rPr>
              <a:t> action(Pet* p) {</a:t>
            </a:r>
            <a:endParaRPr lang="en-US" altLang="zh-CN" sz="1600" dirty="0">
              <a:latin typeface="Consolas" panose="020B0609020204030204" pitchFamily="49" charset="0"/>
              <a:ea typeface="Consolas" panose="020B0609020204030204" pitchFamily="49" charset="0"/>
              <a:cs typeface="Consolas" panose="020B0609020204030204" pitchFamily="49" charset="0"/>
            </a:endParaRPr>
          </a:p>
          <a:p>
            <a:r>
              <a:rPr lang="en-US" altLang="zh-CN" sz="1600" dirty="0">
                <a:latin typeface="Consolas" panose="020B0609020204030204" pitchFamily="49" charset="0"/>
                <a:ea typeface="Consolas" panose="020B0609020204030204" pitchFamily="49" charset="0"/>
                <a:cs typeface="Consolas" panose="020B0609020204030204" pitchFamily="49" charset="0"/>
              </a:rPr>
              <a:t>	</a:t>
            </a:r>
            <a:r>
              <a:rPr lang="en-US" altLang="zh-CN" sz="1600" dirty="0">
                <a:solidFill>
                  <a:srgbClr val="B40062"/>
                </a:solidFill>
                <a:latin typeface="Consolas" panose="020B0609020204030204" pitchFamily="49" charset="0"/>
                <a:ea typeface="Consolas" panose="020B0609020204030204" pitchFamily="49" charset="0"/>
                <a:cs typeface="Consolas" panose="020B0609020204030204" pitchFamily="49" charset="0"/>
              </a:rPr>
              <a:t>auto</a:t>
            </a:r>
            <a:r>
              <a:rPr lang="en-US" altLang="zh-CN" sz="1600" dirty="0">
                <a:latin typeface="Consolas" panose="020B0609020204030204" pitchFamily="49" charset="0"/>
                <a:ea typeface="Consolas" panose="020B0609020204030204" pitchFamily="49" charset="0"/>
                <a:cs typeface="Consolas" panose="020B0609020204030204" pitchFamily="49" charset="0"/>
              </a:rPr>
              <a:t> d = </a:t>
            </a:r>
            <a:r>
              <a:rPr lang="en-US" altLang="zh-CN" sz="1600" dirty="0" err="1">
                <a:solidFill>
                  <a:srgbClr val="B40062"/>
                </a:solidFill>
                <a:latin typeface="Consolas" panose="020B0609020204030204" pitchFamily="49" charset="0"/>
                <a:ea typeface="Consolas" panose="020B0609020204030204" pitchFamily="49" charset="0"/>
                <a:cs typeface="Consolas" panose="020B0609020204030204" pitchFamily="49" charset="0"/>
              </a:rPr>
              <a:t>dynamic_cast</a:t>
            </a:r>
            <a:r>
              <a:rPr lang="en-US" altLang="zh-CN" sz="1600" dirty="0">
                <a:latin typeface="Consolas" panose="020B0609020204030204" pitchFamily="49" charset="0"/>
                <a:ea typeface="Consolas" panose="020B0609020204030204" pitchFamily="49" charset="0"/>
                <a:cs typeface="Consolas" panose="020B0609020204030204" pitchFamily="49" charset="0"/>
              </a:rPr>
              <a:t>&lt;Dog*&gt;(p);	</a:t>
            </a:r>
            <a:r>
              <a:rPr lang="en-US" altLang="zh-CN" sz="1600" dirty="0">
                <a:solidFill>
                  <a:srgbClr val="008000"/>
                </a:solidFill>
                <a:latin typeface="Consolas" panose="020B0609020204030204" pitchFamily="49" charset="0"/>
                <a:ea typeface="Consolas" panose="020B0609020204030204" pitchFamily="49" charset="0"/>
                <a:cs typeface="Consolas" panose="020B0609020204030204" pitchFamily="49" charset="0"/>
              </a:rPr>
              <a:t>/// </a:t>
            </a:r>
            <a:r>
              <a:rPr lang="zh-CN" altLang="en-US" sz="1600" dirty="0">
                <a:solidFill>
                  <a:srgbClr val="008000"/>
                </a:solidFill>
                <a:latin typeface="Consolas" panose="020B0609020204030204" pitchFamily="49" charset="0"/>
                <a:ea typeface="Consolas" panose="020B0609020204030204" pitchFamily="49" charset="0"/>
                <a:cs typeface="Consolas" panose="020B0609020204030204" pitchFamily="49" charset="0"/>
              </a:rPr>
              <a:t>向下类型转换</a:t>
            </a:r>
            <a:endParaRPr lang="zh-CN" altLang="en-US" sz="1600" dirty="0">
              <a:solidFill>
                <a:srgbClr val="008000"/>
              </a:solidFill>
              <a:latin typeface="Consolas" panose="020B0609020204030204" pitchFamily="49" charset="0"/>
              <a:ea typeface="Consolas" panose="020B0609020204030204" pitchFamily="49" charset="0"/>
              <a:cs typeface="Consolas" panose="020B0609020204030204" pitchFamily="49" charset="0"/>
            </a:endParaRPr>
          </a:p>
          <a:p>
            <a:r>
              <a:rPr lang="zh-CN" altLang="en-US" sz="1600" dirty="0">
                <a:latin typeface="Consolas" panose="020B0609020204030204" pitchFamily="49" charset="0"/>
                <a:ea typeface="Consolas" panose="020B0609020204030204" pitchFamily="49" charset="0"/>
                <a:cs typeface="Consolas" panose="020B0609020204030204" pitchFamily="49" charset="0"/>
              </a:rPr>
              <a:t>	</a:t>
            </a:r>
            <a:r>
              <a:rPr lang="en-US" altLang="zh-CN" sz="1600" dirty="0">
                <a:solidFill>
                  <a:srgbClr val="B40062"/>
                </a:solidFill>
                <a:latin typeface="Consolas" panose="020B0609020204030204" pitchFamily="49" charset="0"/>
                <a:ea typeface="Consolas" panose="020B0609020204030204" pitchFamily="49" charset="0"/>
                <a:cs typeface="Consolas" panose="020B0609020204030204" pitchFamily="49" charset="0"/>
              </a:rPr>
              <a:t>auto</a:t>
            </a:r>
            <a:r>
              <a:rPr lang="en-US" altLang="zh-CN" sz="1600" dirty="0">
                <a:latin typeface="Consolas" panose="020B0609020204030204" pitchFamily="49" charset="0"/>
                <a:ea typeface="Consolas" panose="020B0609020204030204" pitchFamily="49" charset="0"/>
                <a:cs typeface="Consolas" panose="020B0609020204030204" pitchFamily="49" charset="0"/>
              </a:rPr>
              <a:t> b = </a:t>
            </a:r>
            <a:r>
              <a:rPr lang="en-US" altLang="zh-CN" sz="1600" dirty="0" err="1">
                <a:solidFill>
                  <a:srgbClr val="B40062"/>
                </a:solidFill>
                <a:latin typeface="Consolas" panose="020B0609020204030204" pitchFamily="49" charset="0"/>
                <a:ea typeface="Consolas" panose="020B0609020204030204" pitchFamily="49" charset="0"/>
                <a:cs typeface="Consolas" panose="020B0609020204030204" pitchFamily="49" charset="0"/>
              </a:rPr>
              <a:t>dynamic_cast</a:t>
            </a:r>
            <a:r>
              <a:rPr lang="en-US" altLang="zh-CN" sz="1600" dirty="0">
                <a:latin typeface="Consolas" panose="020B0609020204030204" pitchFamily="49" charset="0"/>
                <a:ea typeface="Consolas" panose="020B0609020204030204" pitchFamily="49" charset="0"/>
                <a:cs typeface="Consolas" panose="020B0609020204030204" pitchFamily="49" charset="0"/>
              </a:rPr>
              <a:t>&lt;Bird*&gt;(p);	</a:t>
            </a:r>
            <a:r>
              <a:rPr lang="en-US" altLang="zh-CN" sz="1600" dirty="0">
                <a:solidFill>
                  <a:srgbClr val="008000"/>
                </a:solidFill>
                <a:latin typeface="Consolas" panose="020B0609020204030204" pitchFamily="49" charset="0"/>
                <a:ea typeface="Consolas" panose="020B0609020204030204" pitchFamily="49" charset="0"/>
                <a:cs typeface="Consolas" panose="020B0609020204030204" pitchFamily="49" charset="0"/>
              </a:rPr>
              <a:t>/// </a:t>
            </a:r>
            <a:r>
              <a:rPr lang="zh-CN" altLang="en-US" sz="1600" dirty="0">
                <a:solidFill>
                  <a:srgbClr val="008000"/>
                </a:solidFill>
                <a:latin typeface="Consolas" panose="020B0609020204030204" pitchFamily="49" charset="0"/>
                <a:ea typeface="Consolas" panose="020B0609020204030204" pitchFamily="49" charset="0"/>
                <a:cs typeface="Consolas" panose="020B0609020204030204" pitchFamily="49" charset="0"/>
              </a:rPr>
              <a:t>向下类型转换</a:t>
            </a:r>
            <a:endParaRPr lang="zh-CN" altLang="en-US" sz="1600" dirty="0">
              <a:solidFill>
                <a:srgbClr val="008000"/>
              </a:solidFill>
              <a:latin typeface="Consolas" panose="020B0609020204030204" pitchFamily="49" charset="0"/>
              <a:ea typeface="Consolas" panose="020B0609020204030204" pitchFamily="49" charset="0"/>
              <a:cs typeface="Consolas" panose="020B0609020204030204" pitchFamily="49" charset="0"/>
            </a:endParaRPr>
          </a:p>
          <a:p>
            <a:r>
              <a:rPr lang="zh-CN" altLang="en-US" sz="1600" dirty="0">
                <a:latin typeface="Consolas" panose="020B0609020204030204" pitchFamily="49" charset="0"/>
                <a:ea typeface="Consolas" panose="020B0609020204030204" pitchFamily="49" charset="0"/>
                <a:cs typeface="Consolas" panose="020B0609020204030204" pitchFamily="49" charset="0"/>
              </a:rPr>
              <a:t>	</a:t>
            </a:r>
            <a:r>
              <a:rPr lang="en-US" altLang="zh-CN" sz="1600" dirty="0">
                <a:solidFill>
                  <a:srgbClr val="B40062"/>
                </a:solidFill>
                <a:latin typeface="Consolas" panose="020B0609020204030204" pitchFamily="49" charset="0"/>
                <a:ea typeface="Consolas" panose="020B0609020204030204" pitchFamily="49" charset="0"/>
                <a:cs typeface="Consolas" panose="020B0609020204030204" pitchFamily="49" charset="0"/>
              </a:rPr>
              <a:t>if</a:t>
            </a:r>
            <a:r>
              <a:rPr lang="en-US" altLang="zh-CN" sz="1600" dirty="0">
                <a:latin typeface="Consolas" panose="020B0609020204030204" pitchFamily="49" charset="0"/>
                <a:ea typeface="Consolas" panose="020B0609020204030204" pitchFamily="49" charset="0"/>
                <a:cs typeface="Consolas" panose="020B0609020204030204" pitchFamily="49" charset="0"/>
              </a:rPr>
              <a:t> (d)</a:t>
            </a:r>
            <a:r>
              <a:rPr lang="zh-CN" altLang="en-US" sz="1600" dirty="0">
                <a:latin typeface="Consolas" panose="020B0609020204030204" pitchFamily="49" charset="0"/>
                <a:ea typeface="Consolas" panose="020B0609020204030204" pitchFamily="49" charset="0"/>
                <a:cs typeface="Consolas" panose="020B0609020204030204" pitchFamily="49" charset="0"/>
              </a:rPr>
              <a:t> </a:t>
            </a:r>
            <a:r>
              <a:rPr lang="en-US" altLang="zh-CN" sz="1600" dirty="0">
                <a:solidFill>
                  <a:srgbClr val="008000"/>
                </a:solidFill>
                <a:latin typeface="Consolas" panose="020B0609020204030204" pitchFamily="49" charset="0"/>
                <a:ea typeface="Consolas" panose="020B0609020204030204" pitchFamily="49" charset="0"/>
                <a:cs typeface="Consolas" panose="020B0609020204030204" pitchFamily="49" charset="0"/>
              </a:rPr>
              <a:t>/// </a:t>
            </a:r>
            <a:r>
              <a:rPr lang="zh-CN" altLang="en-US" sz="1600" dirty="0">
                <a:solidFill>
                  <a:srgbClr val="008000"/>
                </a:solidFill>
                <a:latin typeface="Consolas" panose="020B0609020204030204" pitchFamily="49" charset="0"/>
                <a:ea typeface="Consolas" panose="020B0609020204030204" pitchFamily="49" charset="0"/>
                <a:cs typeface="Consolas" panose="020B0609020204030204" pitchFamily="49" charset="0"/>
              </a:rPr>
              <a:t>运行时根据实际类型表现特性</a:t>
            </a:r>
            <a:endParaRPr lang="en-US" altLang="zh-CN" sz="1600" dirty="0">
              <a:latin typeface="Consolas" panose="020B0609020204030204" pitchFamily="49" charset="0"/>
              <a:ea typeface="Consolas" panose="020B0609020204030204" pitchFamily="49" charset="0"/>
              <a:cs typeface="Consolas" panose="020B0609020204030204" pitchFamily="49" charset="0"/>
            </a:endParaRPr>
          </a:p>
          <a:p>
            <a:r>
              <a:rPr lang="en-US" altLang="zh-CN" sz="1600" dirty="0">
                <a:latin typeface="Consolas" panose="020B0609020204030204" pitchFamily="49" charset="0"/>
                <a:ea typeface="Consolas" panose="020B0609020204030204" pitchFamily="49" charset="0"/>
                <a:cs typeface="Consolas" panose="020B0609020204030204" pitchFamily="49" charset="0"/>
              </a:rPr>
              <a:t>		d-&gt;run();</a:t>
            </a:r>
            <a:endParaRPr lang="en-US" altLang="zh-CN" sz="1600" dirty="0">
              <a:latin typeface="Consolas" panose="020B0609020204030204" pitchFamily="49" charset="0"/>
              <a:ea typeface="Consolas" panose="020B0609020204030204" pitchFamily="49" charset="0"/>
              <a:cs typeface="Consolas" panose="020B0609020204030204" pitchFamily="49" charset="0"/>
            </a:endParaRPr>
          </a:p>
          <a:p>
            <a:r>
              <a:rPr lang="en-US" altLang="zh-CN" sz="1600" dirty="0">
                <a:latin typeface="Consolas" panose="020B0609020204030204" pitchFamily="49" charset="0"/>
                <a:ea typeface="Consolas" panose="020B0609020204030204" pitchFamily="49" charset="0"/>
                <a:cs typeface="Consolas" panose="020B0609020204030204" pitchFamily="49" charset="0"/>
              </a:rPr>
              <a:t>	</a:t>
            </a:r>
            <a:r>
              <a:rPr lang="en-US" altLang="zh-CN" sz="1600" dirty="0">
                <a:solidFill>
                  <a:srgbClr val="B40062"/>
                </a:solidFill>
                <a:latin typeface="Consolas" panose="020B0609020204030204" pitchFamily="49" charset="0"/>
                <a:ea typeface="Consolas" panose="020B0609020204030204" pitchFamily="49" charset="0"/>
                <a:cs typeface="Consolas" panose="020B0609020204030204" pitchFamily="49" charset="0"/>
              </a:rPr>
              <a:t>else</a:t>
            </a:r>
            <a:r>
              <a:rPr lang="en-US" altLang="zh-CN" sz="1600" dirty="0">
                <a:latin typeface="Consolas" panose="020B0609020204030204" pitchFamily="49" charset="0"/>
                <a:ea typeface="Consolas" panose="020B0609020204030204" pitchFamily="49" charset="0"/>
                <a:cs typeface="Consolas" panose="020B0609020204030204" pitchFamily="49" charset="0"/>
              </a:rPr>
              <a:t> </a:t>
            </a:r>
            <a:r>
              <a:rPr lang="en-US" altLang="zh-CN" sz="1600" dirty="0">
                <a:solidFill>
                  <a:srgbClr val="B40062"/>
                </a:solidFill>
                <a:latin typeface="Consolas" panose="020B0609020204030204" pitchFamily="49" charset="0"/>
                <a:ea typeface="Consolas" panose="020B0609020204030204" pitchFamily="49" charset="0"/>
                <a:cs typeface="Consolas" panose="020B0609020204030204" pitchFamily="49" charset="0"/>
              </a:rPr>
              <a:t>if</a:t>
            </a:r>
            <a:r>
              <a:rPr lang="en-US" altLang="zh-CN" sz="1600" dirty="0">
                <a:latin typeface="Consolas" panose="020B0609020204030204" pitchFamily="49" charset="0"/>
                <a:ea typeface="Consolas" panose="020B0609020204030204" pitchFamily="49" charset="0"/>
                <a:cs typeface="Consolas" panose="020B0609020204030204" pitchFamily="49" charset="0"/>
              </a:rPr>
              <a:t>(b)</a:t>
            </a:r>
            <a:endParaRPr lang="en-US" altLang="zh-CN" sz="1600" dirty="0">
              <a:latin typeface="Consolas" panose="020B0609020204030204" pitchFamily="49" charset="0"/>
              <a:ea typeface="Consolas" panose="020B0609020204030204" pitchFamily="49" charset="0"/>
              <a:cs typeface="Consolas" panose="020B0609020204030204" pitchFamily="49" charset="0"/>
            </a:endParaRPr>
          </a:p>
          <a:p>
            <a:r>
              <a:rPr lang="en-US" altLang="zh-CN" sz="1600" dirty="0">
                <a:latin typeface="Consolas" panose="020B0609020204030204" pitchFamily="49" charset="0"/>
                <a:ea typeface="Consolas" panose="020B0609020204030204" pitchFamily="49" charset="0"/>
                <a:cs typeface="Consolas" panose="020B0609020204030204" pitchFamily="49" charset="0"/>
              </a:rPr>
              <a:t>		b-&gt;fly();</a:t>
            </a:r>
            <a:endParaRPr lang="en-US" altLang="zh-CN" sz="1600" dirty="0">
              <a:latin typeface="Consolas" panose="020B0609020204030204" pitchFamily="49" charset="0"/>
              <a:ea typeface="Consolas" panose="020B0609020204030204" pitchFamily="49" charset="0"/>
              <a:cs typeface="Consolas" panose="020B0609020204030204" pitchFamily="49" charset="0"/>
            </a:endParaRPr>
          </a:p>
          <a:p>
            <a:r>
              <a:rPr lang="en-US" altLang="zh-CN" sz="1600" dirty="0">
                <a:latin typeface="Consolas" panose="020B0609020204030204" pitchFamily="49" charset="0"/>
                <a:ea typeface="Consolas" panose="020B0609020204030204" pitchFamily="49" charset="0"/>
                <a:cs typeface="Consolas" panose="020B0609020204030204" pitchFamily="49" charset="0"/>
              </a:rPr>
              <a:t>}</a:t>
            </a:r>
            <a:endParaRPr lang="en-US" altLang="zh-CN" sz="1600" dirty="0">
              <a:latin typeface="Consolas" panose="020B0609020204030204" pitchFamily="49" charset="0"/>
              <a:ea typeface="Consolas" panose="020B0609020204030204" pitchFamily="49" charset="0"/>
              <a:cs typeface="Consolas" panose="020B0609020204030204" pitchFamily="49" charset="0"/>
            </a:endParaRPr>
          </a:p>
          <a:p>
            <a:r>
              <a:rPr lang="en-US" altLang="zh-CN" sz="1600" dirty="0">
                <a:solidFill>
                  <a:srgbClr val="B40062"/>
                </a:solidFill>
                <a:latin typeface="Consolas" panose="020B0609020204030204" pitchFamily="49" charset="0"/>
                <a:ea typeface="Consolas" panose="020B0609020204030204" pitchFamily="49" charset="0"/>
                <a:cs typeface="Consolas" panose="020B0609020204030204" pitchFamily="49" charset="0"/>
              </a:rPr>
              <a:t>int</a:t>
            </a:r>
            <a:r>
              <a:rPr lang="en-US" altLang="zh-CN" sz="1600" dirty="0">
                <a:latin typeface="Consolas" panose="020B0609020204030204" pitchFamily="49" charset="0"/>
                <a:ea typeface="Consolas" panose="020B0609020204030204" pitchFamily="49" charset="0"/>
                <a:cs typeface="Consolas" panose="020B0609020204030204" pitchFamily="49" charset="0"/>
              </a:rPr>
              <a:t> main() {</a:t>
            </a:r>
            <a:endParaRPr lang="zh-CN" altLang="en-US" sz="1600" dirty="0">
              <a:latin typeface="Consolas" panose="020B0609020204030204" pitchFamily="49" charset="0"/>
              <a:ea typeface="Consolas" panose="020B0609020204030204" pitchFamily="49" charset="0"/>
              <a:cs typeface="Consolas" panose="020B0609020204030204" pitchFamily="49" charset="0"/>
            </a:endParaRPr>
          </a:p>
          <a:p>
            <a:r>
              <a:rPr lang="zh-CN" altLang="en-US" sz="1600" dirty="0">
                <a:latin typeface="Consolas" panose="020B0609020204030204" pitchFamily="49" charset="0"/>
                <a:ea typeface="Consolas" panose="020B0609020204030204" pitchFamily="49" charset="0"/>
                <a:cs typeface="Consolas" panose="020B0609020204030204" pitchFamily="49" charset="0"/>
              </a:rPr>
              <a:t>	</a:t>
            </a:r>
            <a:r>
              <a:rPr lang="en-US" altLang="zh-CN" sz="1600" dirty="0">
                <a:latin typeface="Consolas" panose="020B0609020204030204" pitchFamily="49" charset="0"/>
                <a:ea typeface="Consolas" panose="020B0609020204030204" pitchFamily="49" charset="0"/>
                <a:cs typeface="Consolas" panose="020B0609020204030204" pitchFamily="49" charset="0"/>
              </a:rPr>
              <a:t>Pet* p[2];</a:t>
            </a:r>
            <a:endParaRPr lang="en-US" altLang="zh-CN" sz="1600" dirty="0">
              <a:latin typeface="Consolas" panose="020B0609020204030204" pitchFamily="49" charset="0"/>
              <a:ea typeface="Consolas" panose="020B0609020204030204" pitchFamily="49" charset="0"/>
              <a:cs typeface="Consolas" panose="020B0609020204030204" pitchFamily="49" charset="0"/>
            </a:endParaRPr>
          </a:p>
          <a:p>
            <a:r>
              <a:rPr lang="en-US" altLang="zh-CN" sz="1600" dirty="0">
                <a:latin typeface="Consolas" panose="020B0609020204030204" pitchFamily="49" charset="0"/>
                <a:ea typeface="Consolas" panose="020B0609020204030204" pitchFamily="49" charset="0"/>
                <a:cs typeface="Consolas" panose="020B0609020204030204" pitchFamily="49" charset="0"/>
              </a:rPr>
              <a:t>	p[0] = </a:t>
            </a:r>
            <a:r>
              <a:rPr lang="en-US" altLang="zh-CN" sz="1600" dirty="0">
                <a:solidFill>
                  <a:srgbClr val="B40062"/>
                </a:solidFill>
                <a:latin typeface="Consolas" panose="020B0609020204030204" pitchFamily="49" charset="0"/>
                <a:ea typeface="Consolas" panose="020B0609020204030204" pitchFamily="49" charset="0"/>
                <a:cs typeface="Consolas" panose="020B0609020204030204" pitchFamily="49" charset="0"/>
              </a:rPr>
              <a:t>new</a:t>
            </a:r>
            <a:r>
              <a:rPr lang="en-US" altLang="zh-CN" sz="1600" dirty="0">
                <a:latin typeface="Consolas" panose="020B0609020204030204" pitchFamily="49" charset="0"/>
                <a:ea typeface="Consolas" panose="020B0609020204030204" pitchFamily="49" charset="0"/>
                <a:cs typeface="Consolas" panose="020B0609020204030204" pitchFamily="49" charset="0"/>
              </a:rPr>
              <a:t> Dog; </a:t>
            </a:r>
            <a:r>
              <a:rPr lang="en-US" altLang="zh-CN" sz="1600" dirty="0">
                <a:solidFill>
                  <a:srgbClr val="008000"/>
                </a:solidFill>
                <a:latin typeface="Consolas" panose="020B0609020204030204" pitchFamily="49" charset="0"/>
                <a:ea typeface="Consolas" panose="020B0609020204030204" pitchFamily="49" charset="0"/>
                <a:cs typeface="Consolas" panose="020B0609020204030204" pitchFamily="49" charset="0"/>
              </a:rPr>
              <a:t>/// </a:t>
            </a:r>
            <a:r>
              <a:rPr lang="zh-CN" altLang="en-US" sz="1600" dirty="0">
                <a:solidFill>
                  <a:srgbClr val="008000"/>
                </a:solidFill>
                <a:latin typeface="Consolas" panose="020B0609020204030204" pitchFamily="49" charset="0"/>
                <a:ea typeface="Consolas" panose="020B0609020204030204" pitchFamily="49" charset="0"/>
                <a:cs typeface="Consolas" panose="020B0609020204030204" pitchFamily="49" charset="0"/>
              </a:rPr>
              <a:t>向上类型转换</a:t>
            </a:r>
            <a:endParaRPr lang="zh-CN" altLang="en-US" sz="1600" dirty="0">
              <a:solidFill>
                <a:srgbClr val="008000"/>
              </a:solidFill>
              <a:latin typeface="Consolas" panose="020B0609020204030204" pitchFamily="49" charset="0"/>
              <a:ea typeface="Consolas" panose="020B0609020204030204" pitchFamily="49" charset="0"/>
              <a:cs typeface="Consolas" panose="020B0609020204030204" pitchFamily="49" charset="0"/>
            </a:endParaRPr>
          </a:p>
          <a:p>
            <a:r>
              <a:rPr lang="zh-CN" altLang="en-US" sz="1600" dirty="0">
                <a:latin typeface="Consolas" panose="020B0609020204030204" pitchFamily="49" charset="0"/>
                <a:ea typeface="Consolas" panose="020B0609020204030204" pitchFamily="49" charset="0"/>
                <a:cs typeface="Consolas" panose="020B0609020204030204" pitchFamily="49" charset="0"/>
              </a:rPr>
              <a:t>	</a:t>
            </a:r>
            <a:r>
              <a:rPr lang="en-US" altLang="zh-CN" sz="1600" dirty="0">
                <a:latin typeface="Consolas" panose="020B0609020204030204" pitchFamily="49" charset="0"/>
                <a:ea typeface="Consolas" panose="020B0609020204030204" pitchFamily="49" charset="0"/>
                <a:cs typeface="Consolas" panose="020B0609020204030204" pitchFamily="49" charset="0"/>
              </a:rPr>
              <a:t>p[1]</a:t>
            </a:r>
            <a:r>
              <a:rPr lang="en-US" altLang="zh-CN" sz="1600" dirty="0">
                <a:solidFill>
                  <a:srgbClr val="B40062"/>
                </a:solidFill>
                <a:latin typeface="Consolas" panose="020B0609020204030204" pitchFamily="49" charset="0"/>
                <a:ea typeface="Consolas" panose="020B0609020204030204" pitchFamily="49" charset="0"/>
                <a:cs typeface="Consolas" panose="020B0609020204030204" pitchFamily="49" charset="0"/>
              </a:rPr>
              <a:t> </a:t>
            </a:r>
            <a:r>
              <a:rPr lang="en-US" altLang="zh-CN" sz="1600" dirty="0">
                <a:latin typeface="Consolas" panose="020B0609020204030204" pitchFamily="49" charset="0"/>
                <a:ea typeface="Consolas" panose="020B0609020204030204" pitchFamily="49" charset="0"/>
                <a:cs typeface="Consolas" panose="020B0609020204030204" pitchFamily="49" charset="0"/>
              </a:rPr>
              <a:t>= </a:t>
            </a:r>
            <a:r>
              <a:rPr lang="en-US" altLang="zh-CN" sz="1600" dirty="0">
                <a:solidFill>
                  <a:srgbClr val="B40062"/>
                </a:solidFill>
                <a:latin typeface="Consolas" panose="020B0609020204030204" pitchFamily="49" charset="0"/>
                <a:ea typeface="Consolas" panose="020B0609020204030204" pitchFamily="49" charset="0"/>
                <a:cs typeface="Consolas" panose="020B0609020204030204" pitchFamily="49" charset="0"/>
              </a:rPr>
              <a:t>new</a:t>
            </a:r>
            <a:r>
              <a:rPr lang="en-US" altLang="zh-CN" sz="1600" dirty="0">
                <a:latin typeface="Consolas" panose="020B0609020204030204" pitchFamily="49" charset="0"/>
                <a:ea typeface="Consolas" panose="020B0609020204030204" pitchFamily="49" charset="0"/>
                <a:cs typeface="Consolas" panose="020B0609020204030204" pitchFamily="49" charset="0"/>
              </a:rPr>
              <a:t> Bird; </a:t>
            </a:r>
            <a:r>
              <a:rPr lang="en-US" altLang="zh-CN" sz="1600" dirty="0">
                <a:solidFill>
                  <a:srgbClr val="008000"/>
                </a:solidFill>
                <a:latin typeface="Consolas" panose="020B0609020204030204" pitchFamily="49" charset="0"/>
                <a:ea typeface="Consolas" panose="020B0609020204030204" pitchFamily="49" charset="0"/>
                <a:cs typeface="Consolas" panose="020B0609020204030204" pitchFamily="49" charset="0"/>
              </a:rPr>
              <a:t>/// </a:t>
            </a:r>
            <a:r>
              <a:rPr lang="zh-CN" altLang="en-US" sz="1600" dirty="0">
                <a:solidFill>
                  <a:srgbClr val="008000"/>
                </a:solidFill>
                <a:latin typeface="Consolas" panose="020B0609020204030204" pitchFamily="49" charset="0"/>
                <a:ea typeface="Consolas" panose="020B0609020204030204" pitchFamily="49" charset="0"/>
                <a:cs typeface="Consolas" panose="020B0609020204030204" pitchFamily="49" charset="0"/>
              </a:rPr>
              <a:t>向上类型转换</a:t>
            </a:r>
            <a:endParaRPr lang="zh-CN" altLang="en-US" sz="1600" dirty="0">
              <a:solidFill>
                <a:srgbClr val="008000"/>
              </a:solidFill>
              <a:latin typeface="Consolas" panose="020B0609020204030204" pitchFamily="49" charset="0"/>
              <a:ea typeface="Consolas" panose="020B0609020204030204" pitchFamily="49" charset="0"/>
              <a:cs typeface="Consolas" panose="020B0609020204030204" pitchFamily="49" charset="0"/>
            </a:endParaRPr>
          </a:p>
          <a:p>
            <a:r>
              <a:rPr lang="zh-CN" altLang="en-US" sz="1600" dirty="0">
                <a:latin typeface="Consolas" panose="020B0609020204030204" pitchFamily="49" charset="0"/>
                <a:ea typeface="Consolas" panose="020B0609020204030204" pitchFamily="49" charset="0"/>
                <a:cs typeface="Consolas" panose="020B0609020204030204" pitchFamily="49" charset="0"/>
              </a:rPr>
              <a:t>	</a:t>
            </a:r>
            <a:r>
              <a:rPr lang="en-US" altLang="zh-CN" sz="1600" dirty="0">
                <a:solidFill>
                  <a:srgbClr val="B40062"/>
                </a:solidFill>
                <a:latin typeface="Consolas" panose="020B0609020204030204" pitchFamily="49" charset="0"/>
                <a:ea typeface="Consolas" panose="020B0609020204030204" pitchFamily="49" charset="0"/>
                <a:cs typeface="Consolas" panose="020B0609020204030204" pitchFamily="49" charset="0"/>
              </a:rPr>
              <a:t>for </a:t>
            </a:r>
            <a:r>
              <a:rPr lang="en-US" altLang="zh-CN" sz="1600" dirty="0">
                <a:latin typeface="Consolas" panose="020B0609020204030204" pitchFamily="49" charset="0"/>
                <a:ea typeface="Consolas" panose="020B0609020204030204" pitchFamily="49" charset="0"/>
                <a:cs typeface="Consolas" panose="020B0609020204030204" pitchFamily="49" charset="0"/>
              </a:rPr>
              <a:t>(</a:t>
            </a:r>
            <a:r>
              <a:rPr lang="en-US" altLang="zh-CN" sz="1600" dirty="0">
                <a:solidFill>
                  <a:srgbClr val="B40062"/>
                </a:solidFill>
                <a:latin typeface="Consolas" panose="020B0609020204030204" pitchFamily="49" charset="0"/>
                <a:ea typeface="Consolas" panose="020B0609020204030204" pitchFamily="49" charset="0"/>
                <a:cs typeface="Consolas" panose="020B0609020204030204" pitchFamily="49" charset="0"/>
              </a:rPr>
              <a:t>int</a:t>
            </a:r>
            <a:r>
              <a:rPr lang="en-US" altLang="zh-CN" sz="1600" dirty="0">
                <a:latin typeface="Consolas" panose="020B0609020204030204" pitchFamily="49" charset="0"/>
                <a:ea typeface="Consolas" panose="020B0609020204030204" pitchFamily="49" charset="0"/>
                <a:cs typeface="Consolas" panose="020B0609020204030204" pitchFamily="49" charset="0"/>
              </a:rPr>
              <a:t> i = 0; i &lt; 2; ++i) {</a:t>
            </a:r>
            <a:endParaRPr lang="zh-CN" altLang="en-US" sz="1600" dirty="0">
              <a:latin typeface="Consolas" panose="020B0609020204030204" pitchFamily="49" charset="0"/>
              <a:ea typeface="Consolas" panose="020B0609020204030204" pitchFamily="49" charset="0"/>
              <a:cs typeface="Consolas" panose="020B0609020204030204" pitchFamily="49" charset="0"/>
            </a:endParaRPr>
          </a:p>
          <a:p>
            <a:r>
              <a:rPr lang="zh-CN" altLang="en-US" sz="1600" dirty="0">
                <a:latin typeface="Consolas" panose="020B0609020204030204" pitchFamily="49" charset="0"/>
                <a:ea typeface="Consolas" panose="020B0609020204030204" pitchFamily="49" charset="0"/>
                <a:cs typeface="Consolas" panose="020B0609020204030204" pitchFamily="49" charset="0"/>
              </a:rPr>
              <a:t>		</a:t>
            </a:r>
            <a:r>
              <a:rPr lang="en-US" altLang="zh-CN" sz="1600" dirty="0">
                <a:latin typeface="Consolas" panose="020B0609020204030204" pitchFamily="49" charset="0"/>
                <a:ea typeface="Consolas" panose="020B0609020204030204" pitchFamily="49" charset="0"/>
                <a:cs typeface="Consolas" panose="020B0609020204030204" pitchFamily="49" charset="0"/>
              </a:rPr>
              <a:t>action(p[</a:t>
            </a:r>
            <a:r>
              <a:rPr lang="en-US" altLang="zh-CN" sz="1600" dirty="0" err="1">
                <a:latin typeface="Consolas" panose="020B0609020204030204" pitchFamily="49" charset="0"/>
                <a:ea typeface="Consolas" panose="020B0609020204030204" pitchFamily="49" charset="0"/>
                <a:cs typeface="Consolas" panose="020B0609020204030204" pitchFamily="49" charset="0"/>
              </a:rPr>
              <a:t>i</a:t>
            </a:r>
            <a:r>
              <a:rPr lang="en-US" altLang="zh-CN" sz="1600" dirty="0">
                <a:latin typeface="Consolas" panose="020B0609020204030204" pitchFamily="49" charset="0"/>
                <a:ea typeface="Consolas" panose="020B0609020204030204" pitchFamily="49" charset="0"/>
                <a:cs typeface="Consolas" panose="020B0609020204030204" pitchFamily="49" charset="0"/>
              </a:rPr>
              <a:t>]);</a:t>
            </a:r>
            <a:endParaRPr lang="zh-CN" altLang="en-US" sz="1600" dirty="0">
              <a:latin typeface="Consolas" panose="020B0609020204030204" pitchFamily="49" charset="0"/>
              <a:ea typeface="Consolas" panose="020B0609020204030204" pitchFamily="49" charset="0"/>
              <a:cs typeface="Consolas" panose="020B0609020204030204" pitchFamily="49" charset="0"/>
            </a:endParaRPr>
          </a:p>
          <a:p>
            <a:r>
              <a:rPr lang="zh-CN" altLang="en-US" sz="1600" dirty="0">
                <a:latin typeface="Consolas" panose="020B0609020204030204" pitchFamily="49" charset="0"/>
                <a:ea typeface="Consolas" panose="020B0609020204030204" pitchFamily="49" charset="0"/>
                <a:cs typeface="Consolas" panose="020B0609020204030204" pitchFamily="49" charset="0"/>
              </a:rPr>
              <a:t>	</a:t>
            </a:r>
            <a:r>
              <a:rPr lang="en-US" altLang="zh-CN" sz="1600" dirty="0">
                <a:latin typeface="Consolas" panose="020B0609020204030204" pitchFamily="49" charset="0"/>
                <a:ea typeface="Consolas" panose="020B0609020204030204" pitchFamily="49" charset="0"/>
                <a:cs typeface="Consolas" panose="020B0609020204030204" pitchFamily="49" charset="0"/>
              </a:rPr>
              <a:t>}</a:t>
            </a:r>
            <a:endParaRPr lang="en-US" altLang="zh-CN" sz="1600" dirty="0">
              <a:latin typeface="Consolas" panose="020B0609020204030204" pitchFamily="49" charset="0"/>
              <a:ea typeface="Consolas" panose="020B0609020204030204" pitchFamily="49" charset="0"/>
              <a:cs typeface="Consolas" panose="020B0609020204030204" pitchFamily="49" charset="0"/>
            </a:endParaRPr>
          </a:p>
          <a:p>
            <a:r>
              <a:rPr lang="en-US" altLang="zh-CN" sz="1600" dirty="0">
                <a:latin typeface="Consolas" panose="020B0609020204030204" pitchFamily="49" charset="0"/>
                <a:ea typeface="Consolas" panose="020B0609020204030204" pitchFamily="49" charset="0"/>
                <a:cs typeface="Consolas" panose="020B0609020204030204" pitchFamily="49" charset="0"/>
              </a:rPr>
              <a:t>	return 0;</a:t>
            </a:r>
            <a:endParaRPr lang="en-US" altLang="zh-CN" sz="1600" dirty="0">
              <a:latin typeface="Consolas" panose="020B0609020204030204" pitchFamily="49" charset="0"/>
              <a:ea typeface="Consolas" panose="020B0609020204030204" pitchFamily="49" charset="0"/>
              <a:cs typeface="Consolas" panose="020B0609020204030204" pitchFamily="49" charset="0"/>
            </a:endParaRPr>
          </a:p>
          <a:p>
            <a:r>
              <a:rPr lang="en-US" altLang="zh-CN" sz="1600" dirty="0">
                <a:latin typeface="Consolas" panose="020B0609020204030204" pitchFamily="49" charset="0"/>
                <a:ea typeface="Consolas" panose="020B0609020204030204" pitchFamily="49" charset="0"/>
                <a:cs typeface="Consolas" panose="020B0609020204030204" pitchFamily="49" charset="0"/>
              </a:rPr>
              <a:t>}</a:t>
            </a:r>
            <a:endParaRPr lang="is-IS" altLang="zh-CN" sz="1600" dirty="0">
              <a:latin typeface="Consolas" panose="020B0609020204030204" pitchFamily="49" charset="0"/>
              <a:ea typeface="Consolas" panose="020B0609020204030204" pitchFamily="49" charset="0"/>
              <a:cs typeface="Consolas" panose="020B0609020204030204" pitchFamily="49" charset="0"/>
            </a:endParaRPr>
          </a:p>
        </p:txBody>
      </p:sp>
      <p:sp>
        <p:nvSpPr>
          <p:cNvPr id="2" name="标题 1"/>
          <p:cNvSpPr>
            <a:spLocks noGrp="1"/>
          </p:cNvSpPr>
          <p:nvPr>
            <p:ph type="title"/>
          </p:nvPr>
        </p:nvSpPr>
        <p:spPr>
          <a:xfrm>
            <a:off x="6804248" y="168882"/>
            <a:ext cx="2126060" cy="1325563"/>
          </a:xfrm>
        </p:spPr>
        <p:txBody>
          <a:bodyPr/>
          <a:lstStyle/>
          <a:p>
            <a:pPr algn="r"/>
            <a:r>
              <a:rPr kumimoji="1" lang="zh-CN" altLang="en-US" dirty="0">
                <a:solidFill>
                  <a:srgbClr val="0070C0"/>
                </a:solidFill>
              </a:rPr>
              <a:t>示例</a:t>
            </a:r>
            <a:endParaRPr kumimoji="1" lang="zh-CN" altLang="en-US" dirty="0">
              <a:solidFill>
                <a:srgbClr val="0070C0"/>
              </a:solidFill>
            </a:endParaRPr>
          </a:p>
        </p:txBody>
      </p:sp>
      <p:sp>
        <p:nvSpPr>
          <p:cNvPr id="7" name="矩形 6"/>
          <p:cNvSpPr/>
          <p:nvPr/>
        </p:nvSpPr>
        <p:spPr>
          <a:xfrm>
            <a:off x="6230516" y="5733256"/>
            <a:ext cx="2445940" cy="646331"/>
          </a:xfrm>
          <a:prstGeom prst="rect">
            <a:avLst/>
          </a:prstGeom>
        </p:spPr>
        <p:txBody>
          <a:bodyPr wrap="square">
            <a:spAutoFit/>
          </a:bodyPr>
          <a:lstStyle/>
          <a:p>
            <a:r>
              <a:rPr lang="en-US" altLang="zh-CN" b="1" dirty="0">
                <a:solidFill>
                  <a:srgbClr val="00B050"/>
                </a:solidFill>
                <a:latin typeface="AndaleMono" panose="020B0509000000000004" charset="0"/>
              </a:rPr>
              <a:t>dog run</a:t>
            </a:r>
            <a:endParaRPr lang="zh-CN" altLang="en-US" b="1" dirty="0">
              <a:solidFill>
                <a:srgbClr val="00B050"/>
              </a:solidFill>
              <a:latin typeface="AndaleMono" panose="020B0509000000000004" charset="0"/>
            </a:endParaRPr>
          </a:p>
          <a:p>
            <a:r>
              <a:rPr lang="en-US" altLang="zh-CN" b="1" dirty="0">
                <a:solidFill>
                  <a:srgbClr val="00B050"/>
                </a:solidFill>
                <a:latin typeface="AndaleMono" panose="020B0509000000000004" charset="0"/>
              </a:rPr>
              <a:t>bird fly</a:t>
            </a:r>
            <a:endParaRPr lang="zh-CN" altLang="en-US" b="1" dirty="0">
              <a:solidFill>
                <a:srgbClr val="00B050"/>
              </a:solidFill>
            </a:endParaRPr>
          </a:p>
        </p:txBody>
      </p:sp>
      <p:sp>
        <p:nvSpPr>
          <p:cNvPr id="8" name="文本框 7"/>
          <p:cNvSpPr txBox="1"/>
          <p:nvPr/>
        </p:nvSpPr>
        <p:spPr>
          <a:xfrm>
            <a:off x="6300192" y="5271591"/>
            <a:ext cx="1415772" cy="461665"/>
          </a:xfrm>
          <a:prstGeom prst="rect">
            <a:avLst/>
          </a:prstGeom>
          <a:solidFill>
            <a:srgbClr val="FFFF00"/>
          </a:solidFill>
        </p:spPr>
        <p:txBody>
          <a:bodyPr wrap="none" rtlCol="0">
            <a:spAutoFit/>
          </a:bodyPr>
          <a:lstStyle/>
          <a:p>
            <a:r>
              <a:rPr kumimoji="1" lang="zh-CN" altLang="en-US" sz="2400" b="1" dirty="0"/>
              <a:t>运行结果</a:t>
            </a:r>
            <a:endParaRPr kumimoji="1" lang="zh-CN" altLang="en-US" sz="2400"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回忆：多重继承</a:t>
            </a:r>
            <a:endParaRPr kumimoji="1" lang="zh-CN" altLang="en-US" dirty="0"/>
          </a:p>
        </p:txBody>
      </p:sp>
      <p:sp>
        <p:nvSpPr>
          <p:cNvPr id="3" name="内容占位符 2"/>
          <p:cNvSpPr>
            <a:spLocks noGrp="1"/>
          </p:cNvSpPr>
          <p:nvPr>
            <p:ph idx="1"/>
          </p:nvPr>
        </p:nvSpPr>
        <p:spPr/>
        <p:txBody>
          <a:bodyPr/>
          <a:lstStyle/>
          <a:p>
            <a:r>
              <a:rPr kumimoji="1" lang="zh-CN" altLang="en-US" dirty="0"/>
              <a:t>利：</a:t>
            </a:r>
            <a:endParaRPr kumimoji="1" lang="zh-CN" altLang="en-US" dirty="0"/>
          </a:p>
          <a:p>
            <a:pPr lvl="1"/>
            <a:r>
              <a:rPr kumimoji="1" lang="zh-CN" altLang="en-US" dirty="0"/>
              <a:t>清晰，符合直觉</a:t>
            </a:r>
            <a:endParaRPr kumimoji="1" lang="zh-CN" altLang="en-US" dirty="0"/>
          </a:p>
          <a:p>
            <a:pPr lvl="1"/>
            <a:r>
              <a:rPr kumimoji="1" lang="zh-CN" altLang="en-US" dirty="0"/>
              <a:t>结合多个接口</a:t>
            </a:r>
            <a:endParaRPr kumimoji="1" lang="zh-CN" altLang="en-US" dirty="0"/>
          </a:p>
          <a:p>
            <a:pPr lvl="1"/>
            <a:endParaRPr kumimoji="1" lang="zh-CN" altLang="en-US" dirty="0"/>
          </a:p>
          <a:p>
            <a:r>
              <a:rPr kumimoji="1" lang="zh-CN" altLang="en-US" dirty="0"/>
              <a:t>弊：</a:t>
            </a:r>
            <a:endParaRPr kumimoji="1" lang="zh-CN" altLang="en-US" dirty="0"/>
          </a:p>
          <a:p>
            <a:pPr lvl="1"/>
            <a:r>
              <a:rPr kumimoji="1" lang="zh-CN" altLang="en-US" dirty="0"/>
              <a:t>二义性：如果派生类</a:t>
            </a:r>
            <a:r>
              <a:rPr kumimoji="1" lang="en-US" altLang="zh-CN" dirty="0"/>
              <a:t>D</a:t>
            </a:r>
            <a:r>
              <a:rPr kumimoji="1" lang="zh-CN" altLang="en-US" dirty="0"/>
              <a:t>继承的两个基类</a:t>
            </a:r>
            <a:r>
              <a:rPr kumimoji="1" lang="en-US" altLang="zh-CN" dirty="0"/>
              <a:t>A,B</a:t>
            </a:r>
            <a:r>
              <a:rPr kumimoji="1" lang="zh-CN" altLang="en-US" dirty="0"/>
              <a:t>，有</a:t>
            </a:r>
            <a:r>
              <a:rPr kumimoji="1" lang="zh-CN" altLang="en-US" dirty="0">
                <a:solidFill>
                  <a:srgbClr val="FF0000"/>
                </a:solidFill>
              </a:rPr>
              <a:t>同名成员</a:t>
            </a:r>
            <a:r>
              <a:rPr kumimoji="1" lang="en-US" altLang="zh-CN" dirty="0"/>
              <a:t>a</a:t>
            </a:r>
            <a:r>
              <a:rPr kumimoji="1" lang="zh-CN" altLang="en-US" dirty="0"/>
              <a:t>，则访问</a:t>
            </a:r>
            <a:r>
              <a:rPr kumimoji="1" lang="en-US" altLang="zh-CN" dirty="0"/>
              <a:t>D</a:t>
            </a:r>
            <a:r>
              <a:rPr kumimoji="1" lang="zh-CN" altLang="en-US" dirty="0"/>
              <a:t>中</a:t>
            </a:r>
            <a:r>
              <a:rPr kumimoji="1" lang="en-US" altLang="zh-CN" dirty="0"/>
              <a:t>a</a:t>
            </a:r>
            <a:r>
              <a:rPr kumimoji="1" lang="zh-CN" altLang="en-US" dirty="0"/>
              <a:t>时，编译器无法判断要访问的哪一个基类成员。</a:t>
            </a:r>
            <a:endParaRPr kumimoji="1" lang="zh-CN" altLang="en-US" dirty="0"/>
          </a:p>
          <a:p>
            <a:pPr lvl="1"/>
            <a:r>
              <a:rPr kumimoji="1" lang="zh-CN" altLang="en-US" dirty="0"/>
              <a:t>钻石型继承树（</a:t>
            </a:r>
            <a:r>
              <a:rPr kumimoji="1" lang="en-US" altLang="zh-CN" dirty="0"/>
              <a:t>DOD</a:t>
            </a:r>
            <a:r>
              <a:rPr kumimoji="1" lang="zh-CN" altLang="en-US" dirty="0"/>
              <a:t>：</a:t>
            </a:r>
            <a:r>
              <a:rPr kumimoji="1" lang="en-US" altLang="zh-CN" dirty="0"/>
              <a:t>Diamond Of Death</a:t>
            </a:r>
            <a:r>
              <a:rPr kumimoji="1" lang="zh-CN" altLang="en-US" dirty="0"/>
              <a:t>）带来的数据冗余：右图中如果 </a:t>
            </a:r>
            <a:r>
              <a:rPr kumimoji="1" lang="en-US" altLang="zh-CN" dirty="0" err="1"/>
              <a:t>InputFile</a:t>
            </a:r>
            <a:r>
              <a:rPr kumimoji="1" lang="zh-CN" altLang="en-US" dirty="0"/>
              <a:t> 和 </a:t>
            </a:r>
            <a:r>
              <a:rPr kumimoji="1" lang="en-US" altLang="zh-CN" dirty="0" err="1"/>
              <a:t>OutputFile</a:t>
            </a:r>
            <a:r>
              <a:rPr kumimoji="1" lang="zh-CN" altLang="en-US" dirty="0"/>
              <a:t> 都含有继承自 </a:t>
            </a:r>
            <a:r>
              <a:rPr kumimoji="1" lang="en-US" altLang="zh-CN" dirty="0"/>
              <a:t>File</a:t>
            </a:r>
            <a:r>
              <a:rPr kumimoji="1" lang="zh-CN" altLang="en-US" dirty="0"/>
              <a:t> 的 </a:t>
            </a:r>
            <a:r>
              <a:rPr kumimoji="1" lang="en-US" altLang="zh-CN" dirty="0"/>
              <a:t>filename</a:t>
            </a:r>
            <a:r>
              <a:rPr kumimoji="1" lang="zh-CN" altLang="en-US" dirty="0"/>
              <a:t> 变量，则 </a:t>
            </a:r>
            <a:r>
              <a:rPr kumimoji="1" lang="en-US" altLang="zh-CN" dirty="0" err="1"/>
              <a:t>IOFile</a:t>
            </a:r>
            <a:r>
              <a:rPr kumimoji="1" lang="zh-CN" altLang="en-US" dirty="0"/>
              <a:t> 会有</a:t>
            </a:r>
            <a:r>
              <a:rPr kumimoji="1" lang="zh-CN" altLang="en-US" dirty="0">
                <a:solidFill>
                  <a:srgbClr val="FF0000"/>
                </a:solidFill>
              </a:rPr>
              <a:t>两份</a:t>
            </a:r>
            <a:r>
              <a:rPr kumimoji="1" lang="zh-CN" altLang="en-US" dirty="0"/>
              <a:t>独立的 </a:t>
            </a:r>
            <a:r>
              <a:rPr kumimoji="1" lang="en-US" altLang="zh-CN" dirty="0"/>
              <a:t>filename</a:t>
            </a:r>
            <a:r>
              <a:rPr kumimoji="1" lang="zh-CN" altLang="en-US" dirty="0"/>
              <a:t>，而这实际上并不需要。</a:t>
            </a:r>
            <a:endParaRPr kumimoji="1" lang="zh-CN" altLang="en-US"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6" name="圆角矩形 5"/>
          <p:cNvSpPr/>
          <p:nvPr/>
        </p:nvSpPr>
        <p:spPr>
          <a:xfrm>
            <a:off x="4283968" y="1268760"/>
            <a:ext cx="151216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latin typeface="Courier" charset="0"/>
                <a:ea typeface="Courier" charset="0"/>
                <a:cs typeface="Courier" charset="0"/>
              </a:rPr>
              <a:t>InputFile</a:t>
            </a:r>
            <a:endParaRPr kumimoji="1" lang="zh-CN" altLang="en-US" dirty="0">
              <a:latin typeface="Courier" charset="0"/>
              <a:ea typeface="Courier" charset="0"/>
              <a:cs typeface="Courier" charset="0"/>
            </a:endParaRPr>
          </a:p>
        </p:txBody>
      </p:sp>
      <p:sp>
        <p:nvSpPr>
          <p:cNvPr id="7" name="圆角矩形 6"/>
          <p:cNvSpPr/>
          <p:nvPr/>
        </p:nvSpPr>
        <p:spPr>
          <a:xfrm>
            <a:off x="6873824" y="1268760"/>
            <a:ext cx="165861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latin typeface="Courier" charset="0"/>
                <a:ea typeface="Courier" charset="0"/>
                <a:cs typeface="Courier" charset="0"/>
              </a:rPr>
              <a:t>OutputFile</a:t>
            </a:r>
            <a:endParaRPr kumimoji="1" lang="zh-CN" altLang="en-US" dirty="0">
              <a:latin typeface="Courier" charset="0"/>
              <a:ea typeface="Courier" charset="0"/>
              <a:cs typeface="Courier" charset="0"/>
            </a:endParaRPr>
          </a:p>
        </p:txBody>
      </p:sp>
      <p:sp>
        <p:nvSpPr>
          <p:cNvPr id="8" name="圆角矩形 7"/>
          <p:cNvSpPr/>
          <p:nvPr/>
        </p:nvSpPr>
        <p:spPr>
          <a:xfrm>
            <a:off x="5776731" y="229384"/>
            <a:ext cx="108012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latin typeface="Courier" charset="0"/>
                <a:ea typeface="Courier" charset="0"/>
                <a:cs typeface="Courier" charset="0"/>
              </a:rPr>
              <a:t>File</a:t>
            </a:r>
            <a:endParaRPr kumimoji="1" lang="zh-CN" altLang="en-US" dirty="0">
              <a:latin typeface="Courier" charset="0"/>
              <a:ea typeface="Courier" charset="0"/>
              <a:cs typeface="Courier" charset="0"/>
            </a:endParaRPr>
          </a:p>
        </p:txBody>
      </p:sp>
      <p:sp>
        <p:nvSpPr>
          <p:cNvPr id="9" name="圆角矩形 8"/>
          <p:cNvSpPr/>
          <p:nvPr/>
        </p:nvSpPr>
        <p:spPr>
          <a:xfrm>
            <a:off x="5868144" y="2411408"/>
            <a:ext cx="108012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latin typeface="Courier" charset="0"/>
                <a:ea typeface="Courier" charset="0"/>
                <a:cs typeface="Courier" charset="0"/>
              </a:rPr>
              <a:t>IOFile</a:t>
            </a:r>
            <a:endParaRPr kumimoji="1" lang="zh-CN" altLang="en-US" dirty="0">
              <a:latin typeface="Courier" charset="0"/>
              <a:ea typeface="Courier" charset="0"/>
              <a:cs typeface="Courier" charset="0"/>
            </a:endParaRPr>
          </a:p>
        </p:txBody>
      </p:sp>
      <p:cxnSp>
        <p:nvCxnSpPr>
          <p:cNvPr id="11" name="直线箭头连接符 10"/>
          <p:cNvCxnSpPr>
            <a:stCxn id="9" idx="0"/>
          </p:cNvCxnSpPr>
          <p:nvPr/>
        </p:nvCxnSpPr>
        <p:spPr>
          <a:xfrm flipH="1" flipV="1">
            <a:off x="5256076" y="1772816"/>
            <a:ext cx="1152128" cy="638592"/>
          </a:xfrm>
          <a:prstGeom prst="straightConnector1">
            <a:avLst/>
          </a:prstGeom>
          <a:ln w="22225">
            <a:solidFill>
              <a:srgbClr val="7030A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2" name="直线箭头连接符 11"/>
          <p:cNvCxnSpPr>
            <a:stCxn id="9" idx="0"/>
            <a:endCxn id="7" idx="2"/>
          </p:cNvCxnSpPr>
          <p:nvPr/>
        </p:nvCxnSpPr>
        <p:spPr>
          <a:xfrm flipV="1">
            <a:off x="6408204" y="1772816"/>
            <a:ext cx="1294928" cy="638592"/>
          </a:xfrm>
          <a:prstGeom prst="straightConnector1">
            <a:avLst/>
          </a:prstGeom>
          <a:ln w="22225">
            <a:solidFill>
              <a:srgbClr val="7030A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5" name="直线箭头连接符 14"/>
          <p:cNvCxnSpPr>
            <a:stCxn id="6" idx="0"/>
            <a:endCxn id="8" idx="2"/>
          </p:cNvCxnSpPr>
          <p:nvPr/>
        </p:nvCxnSpPr>
        <p:spPr>
          <a:xfrm flipV="1">
            <a:off x="5040052" y="733440"/>
            <a:ext cx="1276739" cy="535320"/>
          </a:xfrm>
          <a:prstGeom prst="straightConnector1">
            <a:avLst/>
          </a:prstGeom>
          <a:ln w="22225">
            <a:solidFill>
              <a:srgbClr val="7030A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8" name="直线箭头连接符 17"/>
          <p:cNvCxnSpPr>
            <a:stCxn id="7" idx="0"/>
            <a:endCxn id="8" idx="2"/>
          </p:cNvCxnSpPr>
          <p:nvPr/>
        </p:nvCxnSpPr>
        <p:spPr>
          <a:xfrm flipH="1" flipV="1">
            <a:off x="6316791" y="733440"/>
            <a:ext cx="1386341" cy="535320"/>
          </a:xfrm>
          <a:prstGeom prst="straightConnector1">
            <a:avLst/>
          </a:prstGeom>
          <a:ln w="22225">
            <a:solidFill>
              <a:srgbClr val="7030A0"/>
            </a:solidFill>
            <a:tailEnd type="arrow" w="lg"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多重继承中的虚函数</a:t>
            </a:r>
            <a:endParaRPr kumimoji="1" lang="zh-CN" altLang="en-US" dirty="0"/>
          </a:p>
        </p:txBody>
      </p:sp>
      <p:sp>
        <p:nvSpPr>
          <p:cNvPr id="3" name="内容占位符 2"/>
          <p:cNvSpPr>
            <a:spLocks noGrp="1"/>
          </p:cNvSpPr>
          <p:nvPr>
            <p:ph idx="1"/>
          </p:nvPr>
        </p:nvSpPr>
        <p:spPr/>
        <p:txBody>
          <a:bodyPr/>
          <a:lstStyle/>
          <a:p>
            <a:r>
              <a:rPr kumimoji="1" lang="en-US" altLang="zh-CN" dirty="0"/>
              <a:t>Best Practice</a:t>
            </a:r>
            <a:r>
              <a:rPr kumimoji="1" lang="zh-CN" altLang="en-US" dirty="0"/>
              <a:t>：</a:t>
            </a:r>
            <a:endParaRPr kumimoji="1" lang="zh-CN" altLang="en-US" dirty="0"/>
          </a:p>
          <a:p>
            <a:pPr lvl="1"/>
            <a:r>
              <a:rPr kumimoji="1" lang="zh-CN" altLang="en-US" dirty="0"/>
              <a:t>最多继承一个非抽象类（</a:t>
            </a:r>
            <a:r>
              <a:rPr kumimoji="1" lang="en-US" altLang="zh-CN" dirty="0"/>
              <a:t>is-a</a:t>
            </a:r>
            <a:r>
              <a:rPr kumimoji="1" lang="zh-CN" altLang="en-US" dirty="0"/>
              <a:t>）</a:t>
            </a:r>
            <a:endParaRPr kumimoji="1" lang="en-US" altLang="zh-CN" dirty="0"/>
          </a:p>
          <a:p>
            <a:pPr lvl="1"/>
            <a:r>
              <a:rPr kumimoji="1" lang="zh-CN" altLang="en-US" dirty="0"/>
              <a:t>可以继承多个抽象类（接口）</a:t>
            </a:r>
            <a:endParaRPr kumimoji="1" lang="en-US" altLang="zh-CN" dirty="0"/>
          </a:p>
          <a:p>
            <a:pPr lvl="1"/>
            <a:endParaRPr kumimoji="1" lang="zh-CN" altLang="en-US" dirty="0"/>
          </a:p>
          <a:p>
            <a:r>
              <a:rPr kumimoji="1" lang="zh-CN" altLang="en-US" dirty="0"/>
              <a:t>为什么？</a:t>
            </a:r>
            <a:endParaRPr kumimoji="1" lang="en-US" altLang="zh-CN" dirty="0"/>
          </a:p>
          <a:p>
            <a:pPr lvl="1"/>
            <a:r>
              <a:rPr kumimoji="1" lang="zh-CN" altLang="en-US" dirty="0">
                <a:solidFill>
                  <a:srgbClr val="FF0000"/>
                </a:solidFill>
              </a:rPr>
              <a:t>避免</a:t>
            </a:r>
            <a:r>
              <a:rPr kumimoji="1" lang="zh-CN" altLang="en-US" dirty="0"/>
              <a:t> 多重继承的二义性</a:t>
            </a:r>
            <a:endParaRPr kumimoji="1" lang="en-US" altLang="zh-CN" dirty="0"/>
          </a:p>
          <a:p>
            <a:pPr lvl="1"/>
            <a:r>
              <a:rPr kumimoji="1" lang="zh-CN" altLang="en-US" dirty="0">
                <a:solidFill>
                  <a:srgbClr val="FF0000"/>
                </a:solidFill>
              </a:rPr>
              <a:t>利用</a:t>
            </a:r>
            <a:r>
              <a:rPr kumimoji="1" lang="zh-CN" altLang="en-US" dirty="0"/>
              <a:t> 一个对象可以实现多个接口</a:t>
            </a:r>
            <a:endParaRPr kumimoji="1" lang="en-US" altLang="zh-CN"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多重继承示例</a:t>
            </a:r>
            <a:endParaRPr kumimoji="1" lang="zh-CN" altLang="en-US" dirty="0">
              <a:solidFill>
                <a:srgbClr val="0070C0"/>
              </a:solidFill>
            </a:endParaRPr>
          </a:p>
        </p:txBody>
      </p:sp>
      <p:sp>
        <p:nvSpPr>
          <p:cNvPr id="6" name="矩形 5"/>
          <p:cNvSpPr/>
          <p:nvPr/>
        </p:nvSpPr>
        <p:spPr>
          <a:xfrm>
            <a:off x="395536" y="162066"/>
            <a:ext cx="8280920" cy="6632585"/>
          </a:xfrm>
          <a:prstGeom prst="rect">
            <a:avLst/>
          </a:prstGeom>
        </p:spPr>
        <p:txBody>
          <a:bodyPr wrap="square">
            <a:spAutoFit/>
          </a:bodyPr>
          <a:lstStyle/>
          <a:p>
            <a:r>
              <a:rPr lang="en-US" altLang="zh-CN" sz="1700" dirty="0">
                <a:solidFill>
                  <a:srgbClr val="6E200D"/>
                </a:solidFill>
                <a:latin typeface="Consolas" panose="020B0609020204030204" pitchFamily="49" charset="0"/>
                <a:ea typeface="Consolas" panose="020B0609020204030204" pitchFamily="49" charset="0"/>
                <a:cs typeface="Consolas" panose="020B0609020204030204" pitchFamily="49" charset="0"/>
              </a:rPr>
              <a:t>#include </a:t>
            </a:r>
            <a:r>
              <a:rPr lang="en-US" altLang="zh-CN" sz="1700" dirty="0">
                <a:solidFill>
                  <a:srgbClr val="BA0011"/>
                </a:solidFill>
                <a:latin typeface="Consolas" panose="020B0609020204030204" pitchFamily="49" charset="0"/>
                <a:ea typeface="Consolas" panose="020B0609020204030204" pitchFamily="49" charset="0"/>
                <a:cs typeface="Consolas" panose="020B0609020204030204" pitchFamily="49" charset="0"/>
              </a:rPr>
              <a:t>&lt;iostream&gt;</a:t>
            </a:r>
            <a:endParaRPr lang="en-US" altLang="zh-CN" sz="1700" dirty="0">
              <a:solidFill>
                <a:srgbClr val="6E200D"/>
              </a:solidFill>
              <a:latin typeface="Consolas" panose="020B0609020204030204" pitchFamily="49" charset="0"/>
              <a:ea typeface="Consolas" panose="020B0609020204030204" pitchFamily="49" charset="0"/>
              <a:cs typeface="Consolas" panose="020B0609020204030204" pitchFamily="49" charset="0"/>
            </a:endParaRPr>
          </a:p>
          <a:p>
            <a:r>
              <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rPr>
              <a:t>using</a:t>
            </a:r>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rPr>
              <a:t>namespace</a:t>
            </a:r>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sz="1700" dirty="0" err="1">
                <a:solidFill>
                  <a:srgbClr val="000000"/>
                </a:solidFill>
                <a:latin typeface="Consolas" panose="020B0609020204030204" pitchFamily="49" charset="0"/>
                <a:ea typeface="Consolas" panose="020B0609020204030204" pitchFamily="49" charset="0"/>
                <a:cs typeface="Consolas" panose="020B0609020204030204" pitchFamily="49" charset="0"/>
              </a:rPr>
              <a:t>std</a:t>
            </a:r>
            <a:r>
              <a:rPr lang="en-US" altLang="zh-CN" sz="1700"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zh-CN" altLang="en-US" sz="1700"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endPar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endParaRPr>
          </a:p>
          <a:p>
            <a:r>
              <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rPr>
              <a:t>class </a:t>
            </a:r>
            <a:r>
              <a:rPr lang="en-US" altLang="zh-CN" sz="1700" dirty="0" err="1">
                <a:latin typeface="Consolas" panose="020B0609020204030204" pitchFamily="49" charset="0"/>
                <a:ea typeface="Consolas" panose="020B0609020204030204" pitchFamily="49" charset="0"/>
                <a:cs typeface="Consolas" panose="020B0609020204030204" pitchFamily="49" charset="0"/>
              </a:rPr>
              <a:t>WhatCanSpeak</a:t>
            </a:r>
            <a:r>
              <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rPr>
              <a:t> </a:t>
            </a:r>
            <a:r>
              <a:rPr lang="en-US" altLang="zh-CN" sz="1700" dirty="0">
                <a:latin typeface="Consolas" panose="020B0609020204030204" pitchFamily="49" charset="0"/>
                <a:ea typeface="Consolas" panose="020B0609020204030204" pitchFamily="49" charset="0"/>
                <a:cs typeface="Consolas" panose="020B0609020204030204" pitchFamily="49" charset="0"/>
              </a:rPr>
              <a:t>{</a:t>
            </a:r>
            <a:endParaRPr lang="en-US" altLang="zh-CN" sz="1700" dirty="0">
              <a:latin typeface="Consolas" panose="020B0609020204030204" pitchFamily="49" charset="0"/>
              <a:ea typeface="Consolas" panose="020B0609020204030204" pitchFamily="49" charset="0"/>
              <a:cs typeface="Consolas" panose="020B0609020204030204" pitchFamily="49" charset="0"/>
            </a:endParaRPr>
          </a:p>
          <a:p>
            <a:r>
              <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rPr>
              <a:t>public:</a:t>
            </a:r>
            <a:endPar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endParaRPr>
          </a:p>
          <a:p>
            <a:r>
              <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rPr>
              <a:t>	virtual </a:t>
            </a:r>
            <a:r>
              <a:rPr lang="en-US" altLang="zh-CN" sz="1700" dirty="0">
                <a:latin typeface="Consolas" panose="020B0609020204030204" pitchFamily="49" charset="0"/>
                <a:ea typeface="Consolas" panose="020B0609020204030204" pitchFamily="49" charset="0"/>
                <a:cs typeface="Consolas" panose="020B0609020204030204" pitchFamily="49" charset="0"/>
              </a:rPr>
              <a:t>~</a:t>
            </a:r>
            <a:r>
              <a:rPr lang="en-US" altLang="zh-CN" sz="1700" dirty="0" err="1">
                <a:latin typeface="Consolas" panose="020B0609020204030204" pitchFamily="49" charset="0"/>
                <a:ea typeface="Consolas" panose="020B0609020204030204" pitchFamily="49" charset="0"/>
                <a:cs typeface="Consolas" panose="020B0609020204030204" pitchFamily="49" charset="0"/>
              </a:rPr>
              <a:t>WhatCanSpeak</a:t>
            </a:r>
            <a:r>
              <a:rPr lang="en-US" altLang="zh-CN" sz="1700" dirty="0">
                <a:latin typeface="Consolas" panose="020B0609020204030204" pitchFamily="49" charset="0"/>
                <a:ea typeface="Consolas" panose="020B0609020204030204" pitchFamily="49" charset="0"/>
                <a:cs typeface="Consolas" panose="020B0609020204030204" pitchFamily="49" charset="0"/>
              </a:rPr>
              <a:t>() {}</a:t>
            </a:r>
            <a:endParaRPr lang="en-US" altLang="zh-CN" sz="1700" dirty="0">
              <a:latin typeface="Consolas" panose="020B0609020204030204" pitchFamily="49" charset="0"/>
              <a:ea typeface="Consolas" panose="020B0609020204030204" pitchFamily="49" charset="0"/>
              <a:cs typeface="Consolas" panose="020B0609020204030204" pitchFamily="49" charset="0"/>
            </a:endParaRPr>
          </a:p>
          <a:p>
            <a:r>
              <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rPr>
              <a:t>	virtual </a:t>
            </a:r>
            <a:r>
              <a:rPr lang="en-US" altLang="zh-CN" sz="1700" dirty="0">
                <a:latin typeface="Consolas" panose="020B0609020204030204" pitchFamily="49" charset="0"/>
                <a:ea typeface="Consolas" panose="020B0609020204030204" pitchFamily="49" charset="0"/>
                <a:cs typeface="Consolas" panose="020B0609020204030204" pitchFamily="49" charset="0"/>
              </a:rPr>
              <a:t>void speak() = 0;  };</a:t>
            </a:r>
            <a:endParaRPr lang="en-US" altLang="zh-CN" sz="1700" dirty="0">
              <a:latin typeface="Consolas" panose="020B0609020204030204" pitchFamily="49" charset="0"/>
              <a:ea typeface="Consolas" panose="020B0609020204030204" pitchFamily="49" charset="0"/>
              <a:cs typeface="Consolas" panose="020B0609020204030204" pitchFamily="49" charset="0"/>
            </a:endParaRPr>
          </a:p>
          <a:p>
            <a:r>
              <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rPr>
              <a:t>class </a:t>
            </a:r>
            <a:r>
              <a:rPr lang="en-US" altLang="zh-CN" sz="1700" dirty="0" err="1">
                <a:latin typeface="Consolas" panose="020B0609020204030204" pitchFamily="49" charset="0"/>
                <a:ea typeface="Consolas" panose="020B0609020204030204" pitchFamily="49" charset="0"/>
                <a:cs typeface="Consolas" panose="020B0609020204030204" pitchFamily="49" charset="0"/>
              </a:rPr>
              <a:t>WhatCanMotion</a:t>
            </a:r>
            <a:r>
              <a:rPr lang="en-US" altLang="zh-CN" sz="1700" dirty="0">
                <a:latin typeface="Consolas" panose="020B0609020204030204" pitchFamily="49" charset="0"/>
                <a:ea typeface="Consolas" panose="020B0609020204030204" pitchFamily="49" charset="0"/>
                <a:cs typeface="Consolas" panose="020B0609020204030204" pitchFamily="49" charset="0"/>
              </a:rPr>
              <a:t> {</a:t>
            </a:r>
            <a:endParaRPr lang="en-US" altLang="zh-CN" sz="1700" dirty="0">
              <a:latin typeface="Consolas" panose="020B0609020204030204" pitchFamily="49" charset="0"/>
              <a:ea typeface="Consolas" panose="020B0609020204030204" pitchFamily="49" charset="0"/>
              <a:cs typeface="Consolas" panose="020B0609020204030204" pitchFamily="49" charset="0"/>
            </a:endParaRPr>
          </a:p>
          <a:p>
            <a:r>
              <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rPr>
              <a:t>public:</a:t>
            </a:r>
            <a:endPar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endParaRPr>
          </a:p>
          <a:p>
            <a:r>
              <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rPr>
              <a:t>	virtual </a:t>
            </a:r>
            <a:r>
              <a:rPr lang="en-US" altLang="zh-CN" sz="1700" dirty="0">
                <a:latin typeface="Consolas" panose="020B0609020204030204" pitchFamily="49" charset="0"/>
                <a:ea typeface="Consolas" panose="020B0609020204030204" pitchFamily="49" charset="0"/>
                <a:cs typeface="Consolas" panose="020B0609020204030204" pitchFamily="49" charset="0"/>
              </a:rPr>
              <a:t>~</a:t>
            </a:r>
            <a:r>
              <a:rPr lang="en-US" altLang="zh-CN" sz="1700" dirty="0" err="1">
                <a:latin typeface="Consolas" panose="020B0609020204030204" pitchFamily="49" charset="0"/>
                <a:ea typeface="Consolas" panose="020B0609020204030204" pitchFamily="49" charset="0"/>
                <a:cs typeface="Consolas" panose="020B0609020204030204" pitchFamily="49" charset="0"/>
              </a:rPr>
              <a:t>WhatCanMotion</a:t>
            </a:r>
            <a:r>
              <a:rPr lang="en-US" altLang="zh-CN" sz="1700" dirty="0">
                <a:latin typeface="Consolas" panose="020B0609020204030204" pitchFamily="49" charset="0"/>
                <a:ea typeface="Consolas" panose="020B0609020204030204" pitchFamily="49" charset="0"/>
                <a:cs typeface="Consolas" panose="020B0609020204030204" pitchFamily="49" charset="0"/>
              </a:rPr>
              <a:t>() {}</a:t>
            </a:r>
            <a:endParaRPr lang="en-US" altLang="zh-CN" sz="1700" dirty="0">
              <a:latin typeface="Consolas" panose="020B0609020204030204" pitchFamily="49" charset="0"/>
              <a:ea typeface="Consolas" panose="020B0609020204030204" pitchFamily="49" charset="0"/>
              <a:cs typeface="Consolas" panose="020B0609020204030204" pitchFamily="49" charset="0"/>
            </a:endParaRPr>
          </a:p>
          <a:p>
            <a:r>
              <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rPr>
              <a:t>	virtual </a:t>
            </a:r>
            <a:r>
              <a:rPr lang="en-US" altLang="zh-CN" sz="1700" dirty="0">
                <a:latin typeface="Consolas" panose="020B0609020204030204" pitchFamily="49" charset="0"/>
                <a:ea typeface="Consolas" panose="020B0609020204030204" pitchFamily="49" charset="0"/>
                <a:cs typeface="Consolas" panose="020B0609020204030204" pitchFamily="49" charset="0"/>
              </a:rPr>
              <a:t>void motion() = 0;   };</a:t>
            </a:r>
            <a:endParaRPr lang="en-US" altLang="zh-CN" sz="1700" dirty="0">
              <a:latin typeface="Consolas" panose="020B0609020204030204" pitchFamily="49" charset="0"/>
              <a:ea typeface="Consolas" panose="020B0609020204030204" pitchFamily="49" charset="0"/>
              <a:cs typeface="Consolas" panose="020B0609020204030204" pitchFamily="49" charset="0"/>
            </a:endParaRPr>
          </a:p>
          <a:p>
            <a:r>
              <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rPr>
              <a:t>class </a:t>
            </a:r>
            <a:r>
              <a:rPr lang="en-US" altLang="zh-CN" sz="1700" dirty="0">
                <a:latin typeface="Consolas" panose="020B0609020204030204" pitchFamily="49" charset="0"/>
                <a:ea typeface="Consolas" panose="020B0609020204030204" pitchFamily="49" charset="0"/>
                <a:cs typeface="Consolas" panose="020B0609020204030204" pitchFamily="49" charset="0"/>
              </a:rPr>
              <a:t>Human</a:t>
            </a:r>
            <a:r>
              <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rPr>
              <a:t> : public </a:t>
            </a:r>
            <a:r>
              <a:rPr lang="en-US" altLang="zh-CN" sz="1700" dirty="0" err="1">
                <a:latin typeface="Consolas" panose="020B0609020204030204" pitchFamily="49" charset="0"/>
                <a:ea typeface="Consolas" panose="020B0609020204030204" pitchFamily="49" charset="0"/>
                <a:cs typeface="Consolas" panose="020B0609020204030204" pitchFamily="49" charset="0"/>
              </a:rPr>
              <a:t>WhatCanSpeak</a:t>
            </a:r>
            <a:r>
              <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rPr>
              <a:t>, public </a:t>
            </a:r>
            <a:r>
              <a:rPr lang="en-US" altLang="zh-CN" sz="1700" dirty="0" err="1">
                <a:latin typeface="Consolas" panose="020B0609020204030204" pitchFamily="49" charset="0"/>
                <a:ea typeface="Consolas" panose="020B0609020204030204" pitchFamily="49" charset="0"/>
                <a:cs typeface="Consolas" panose="020B0609020204030204" pitchFamily="49" charset="0"/>
              </a:rPr>
              <a:t>WhatCanMotion</a:t>
            </a:r>
            <a:endParaRPr lang="en-US" altLang="zh-CN" sz="1700" dirty="0">
              <a:latin typeface="Consolas" panose="020B0609020204030204" pitchFamily="49" charset="0"/>
              <a:ea typeface="Consolas" panose="020B0609020204030204" pitchFamily="49" charset="0"/>
              <a:cs typeface="Consolas" panose="020B0609020204030204" pitchFamily="49" charset="0"/>
            </a:endParaRPr>
          </a:p>
          <a:p>
            <a:r>
              <a:rPr lang="en-US" altLang="zh-CN" sz="1700" dirty="0">
                <a:latin typeface="Consolas" panose="020B0609020204030204" pitchFamily="49" charset="0"/>
                <a:ea typeface="Consolas" panose="020B0609020204030204" pitchFamily="49" charset="0"/>
                <a:cs typeface="Consolas" panose="020B0609020204030204" pitchFamily="49" charset="0"/>
              </a:rPr>
              <a:t>{</a:t>
            </a:r>
            <a:endParaRPr lang="en-US" altLang="zh-CN" sz="1700" dirty="0">
              <a:latin typeface="Consolas" panose="020B0609020204030204" pitchFamily="49" charset="0"/>
              <a:ea typeface="Consolas" panose="020B0609020204030204" pitchFamily="49" charset="0"/>
              <a:cs typeface="Consolas" panose="020B0609020204030204" pitchFamily="49" charset="0"/>
            </a:endParaRPr>
          </a:p>
          <a:p>
            <a:r>
              <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rPr>
              <a:t>	void </a:t>
            </a:r>
            <a:r>
              <a:rPr lang="en-US" altLang="zh-CN" sz="1700" dirty="0">
                <a:latin typeface="Consolas" panose="020B0609020204030204" pitchFamily="49" charset="0"/>
                <a:ea typeface="Consolas" panose="020B0609020204030204" pitchFamily="49" charset="0"/>
                <a:cs typeface="Consolas" panose="020B0609020204030204" pitchFamily="49" charset="0"/>
              </a:rPr>
              <a:t>speak() { </a:t>
            </a:r>
            <a:r>
              <a:rPr lang="en-US" altLang="zh-CN" sz="1700" dirty="0" err="1">
                <a:latin typeface="Consolas" panose="020B0609020204030204" pitchFamily="49" charset="0"/>
                <a:ea typeface="Consolas" panose="020B0609020204030204" pitchFamily="49" charset="0"/>
                <a:cs typeface="Consolas" panose="020B0609020204030204" pitchFamily="49" charset="0"/>
              </a:rPr>
              <a:t>cout</a:t>
            </a:r>
            <a:r>
              <a:rPr lang="en-US" altLang="zh-CN" sz="1700" dirty="0">
                <a:latin typeface="Consolas" panose="020B0609020204030204" pitchFamily="49" charset="0"/>
                <a:ea typeface="Consolas" panose="020B0609020204030204" pitchFamily="49" charset="0"/>
                <a:cs typeface="Consolas" panose="020B0609020204030204" pitchFamily="49" charset="0"/>
              </a:rPr>
              <a:t> &lt;&lt; </a:t>
            </a:r>
            <a:r>
              <a:rPr lang="en-US" altLang="zh-CN" sz="1700" dirty="0">
                <a:solidFill>
                  <a:srgbClr val="BA0011"/>
                </a:solidFill>
                <a:latin typeface="Consolas" panose="020B0609020204030204" pitchFamily="49" charset="0"/>
              </a:rPr>
              <a:t>"say" </a:t>
            </a:r>
            <a:r>
              <a:rPr lang="en-US" altLang="zh-CN" sz="1700" dirty="0">
                <a:latin typeface="Consolas" panose="020B0609020204030204" pitchFamily="49" charset="0"/>
                <a:ea typeface="Consolas" panose="020B0609020204030204" pitchFamily="49" charset="0"/>
                <a:cs typeface="Consolas" panose="020B0609020204030204" pitchFamily="49" charset="0"/>
              </a:rPr>
              <a:t>&lt;&lt; </a:t>
            </a:r>
            <a:r>
              <a:rPr lang="en-US" altLang="zh-CN" sz="1700" dirty="0" err="1">
                <a:latin typeface="Consolas" panose="020B0609020204030204" pitchFamily="49" charset="0"/>
                <a:ea typeface="Consolas" panose="020B0609020204030204" pitchFamily="49" charset="0"/>
                <a:cs typeface="Consolas" panose="020B0609020204030204" pitchFamily="49" charset="0"/>
              </a:rPr>
              <a:t>endl</a:t>
            </a:r>
            <a:r>
              <a:rPr lang="en-US" altLang="zh-CN" sz="1700" dirty="0">
                <a:latin typeface="Consolas" panose="020B0609020204030204" pitchFamily="49" charset="0"/>
                <a:ea typeface="Consolas" panose="020B0609020204030204" pitchFamily="49" charset="0"/>
                <a:cs typeface="Consolas" panose="020B0609020204030204" pitchFamily="49" charset="0"/>
              </a:rPr>
              <a:t>; }</a:t>
            </a:r>
            <a:endParaRPr lang="en-US" altLang="zh-CN" sz="1700" dirty="0">
              <a:latin typeface="Consolas" panose="020B0609020204030204" pitchFamily="49" charset="0"/>
              <a:ea typeface="Consolas" panose="020B0609020204030204" pitchFamily="49" charset="0"/>
              <a:cs typeface="Consolas" panose="020B0609020204030204" pitchFamily="49" charset="0"/>
            </a:endParaRPr>
          </a:p>
          <a:p>
            <a:r>
              <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rPr>
              <a:t>	void </a:t>
            </a:r>
            <a:r>
              <a:rPr lang="en-US" altLang="zh-CN" sz="1700" dirty="0">
                <a:latin typeface="Consolas" panose="020B0609020204030204" pitchFamily="49" charset="0"/>
                <a:ea typeface="Consolas" panose="020B0609020204030204" pitchFamily="49" charset="0"/>
                <a:cs typeface="Consolas" panose="020B0609020204030204" pitchFamily="49" charset="0"/>
              </a:rPr>
              <a:t>motion() { </a:t>
            </a:r>
            <a:r>
              <a:rPr lang="en-US" altLang="zh-CN" sz="1700" dirty="0" err="1">
                <a:latin typeface="Consolas" panose="020B0609020204030204" pitchFamily="49" charset="0"/>
                <a:ea typeface="Consolas" panose="020B0609020204030204" pitchFamily="49" charset="0"/>
                <a:cs typeface="Consolas" panose="020B0609020204030204" pitchFamily="49" charset="0"/>
              </a:rPr>
              <a:t>cout</a:t>
            </a:r>
            <a:r>
              <a:rPr lang="en-US" altLang="zh-CN" sz="1700" dirty="0">
                <a:latin typeface="Consolas" panose="020B0609020204030204" pitchFamily="49" charset="0"/>
                <a:ea typeface="Consolas" panose="020B0609020204030204" pitchFamily="49" charset="0"/>
                <a:cs typeface="Consolas" panose="020B0609020204030204" pitchFamily="49" charset="0"/>
              </a:rPr>
              <a:t> &lt;&lt; </a:t>
            </a:r>
            <a:r>
              <a:rPr lang="en-US" altLang="zh-CN" sz="1700" dirty="0">
                <a:solidFill>
                  <a:srgbClr val="BA0011"/>
                </a:solidFill>
                <a:latin typeface="Consolas" panose="020B0609020204030204" pitchFamily="49" charset="0"/>
              </a:rPr>
              <a:t>"walk" </a:t>
            </a:r>
            <a:r>
              <a:rPr lang="en-US" altLang="zh-CN" sz="1700" dirty="0">
                <a:latin typeface="Consolas" panose="020B0609020204030204" pitchFamily="49" charset="0"/>
                <a:ea typeface="Consolas" panose="020B0609020204030204" pitchFamily="49" charset="0"/>
                <a:cs typeface="Consolas" panose="020B0609020204030204" pitchFamily="49" charset="0"/>
              </a:rPr>
              <a:t>&lt;&lt; </a:t>
            </a:r>
            <a:r>
              <a:rPr lang="en-US" altLang="zh-CN" sz="1700" dirty="0" err="1">
                <a:latin typeface="Consolas" panose="020B0609020204030204" pitchFamily="49" charset="0"/>
                <a:ea typeface="Consolas" panose="020B0609020204030204" pitchFamily="49" charset="0"/>
                <a:cs typeface="Consolas" panose="020B0609020204030204" pitchFamily="49" charset="0"/>
              </a:rPr>
              <a:t>endl</a:t>
            </a:r>
            <a:r>
              <a:rPr lang="en-US" altLang="zh-CN" sz="1700" dirty="0">
                <a:latin typeface="Consolas" panose="020B0609020204030204" pitchFamily="49" charset="0"/>
                <a:ea typeface="Consolas" panose="020B0609020204030204" pitchFamily="49" charset="0"/>
                <a:cs typeface="Consolas" panose="020B0609020204030204" pitchFamily="49" charset="0"/>
              </a:rPr>
              <a:t>; }</a:t>
            </a:r>
            <a:endParaRPr lang="en-US" altLang="zh-CN" sz="1700" dirty="0">
              <a:latin typeface="Consolas" panose="020B0609020204030204" pitchFamily="49" charset="0"/>
              <a:ea typeface="Consolas" panose="020B0609020204030204" pitchFamily="49" charset="0"/>
              <a:cs typeface="Consolas" panose="020B0609020204030204" pitchFamily="49" charset="0"/>
            </a:endParaRPr>
          </a:p>
          <a:p>
            <a:r>
              <a:rPr lang="en-US" altLang="zh-CN" sz="1700" dirty="0">
                <a:latin typeface="Consolas" panose="020B0609020204030204" pitchFamily="49" charset="0"/>
                <a:ea typeface="Consolas" panose="020B0609020204030204" pitchFamily="49" charset="0"/>
                <a:cs typeface="Consolas" panose="020B0609020204030204" pitchFamily="49" charset="0"/>
              </a:rPr>
              <a:t>};</a:t>
            </a:r>
            <a:endParaRPr lang="en-US" altLang="zh-CN" sz="1700" dirty="0">
              <a:latin typeface="Consolas" panose="020B0609020204030204" pitchFamily="49" charset="0"/>
              <a:ea typeface="Consolas" panose="020B0609020204030204" pitchFamily="49" charset="0"/>
              <a:cs typeface="Consolas" panose="020B0609020204030204" pitchFamily="49" charset="0"/>
            </a:endParaRPr>
          </a:p>
          <a:p>
            <a:endPar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endParaRPr>
          </a:p>
          <a:p>
            <a:r>
              <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rPr>
              <a:t>void </a:t>
            </a:r>
            <a:r>
              <a:rPr lang="en-US" altLang="zh-CN" sz="1700" dirty="0" err="1">
                <a:latin typeface="Consolas" panose="020B0609020204030204" pitchFamily="49" charset="0"/>
                <a:ea typeface="Consolas" panose="020B0609020204030204" pitchFamily="49" charset="0"/>
                <a:cs typeface="Consolas" panose="020B0609020204030204" pitchFamily="49" charset="0"/>
              </a:rPr>
              <a:t>doSpeak</a:t>
            </a:r>
            <a:r>
              <a:rPr lang="en-US" altLang="zh-CN" sz="1700" dirty="0">
                <a:latin typeface="Consolas" panose="020B0609020204030204" pitchFamily="49" charset="0"/>
                <a:ea typeface="Consolas" panose="020B0609020204030204" pitchFamily="49" charset="0"/>
                <a:cs typeface="Consolas" panose="020B0609020204030204" pitchFamily="49" charset="0"/>
              </a:rPr>
              <a:t>(</a:t>
            </a:r>
            <a:r>
              <a:rPr lang="en-US" altLang="zh-CN" sz="1700" dirty="0" err="1">
                <a:latin typeface="Consolas" panose="020B0609020204030204" pitchFamily="49" charset="0"/>
                <a:ea typeface="Consolas" panose="020B0609020204030204" pitchFamily="49" charset="0"/>
                <a:cs typeface="Consolas" panose="020B0609020204030204" pitchFamily="49" charset="0"/>
              </a:rPr>
              <a:t>WhatCanSpeak</a:t>
            </a:r>
            <a:r>
              <a:rPr lang="zh-CN" altLang="en-US" sz="1700" dirty="0">
                <a:latin typeface="Consolas" panose="020B0609020204030204" pitchFamily="49" charset="0"/>
                <a:ea typeface="Consolas" panose="020B0609020204030204" pitchFamily="49" charset="0"/>
                <a:cs typeface="Consolas" panose="020B0609020204030204" pitchFamily="49" charset="0"/>
              </a:rPr>
              <a:t>*</a:t>
            </a:r>
            <a:r>
              <a:rPr lang="en-US" altLang="zh-CN" sz="1700" dirty="0">
                <a:latin typeface="Consolas" panose="020B0609020204030204" pitchFamily="49" charset="0"/>
                <a:ea typeface="Consolas" panose="020B0609020204030204" pitchFamily="49" charset="0"/>
                <a:cs typeface="Consolas" panose="020B0609020204030204" pitchFamily="49" charset="0"/>
              </a:rPr>
              <a:t> </a:t>
            </a:r>
            <a:r>
              <a:rPr lang="en-US" altLang="zh-CN" sz="1700" dirty="0" err="1">
                <a:latin typeface="Consolas" panose="020B0609020204030204" pitchFamily="49" charset="0"/>
                <a:ea typeface="Consolas" panose="020B0609020204030204" pitchFamily="49" charset="0"/>
                <a:cs typeface="Consolas" panose="020B0609020204030204" pitchFamily="49" charset="0"/>
              </a:rPr>
              <a:t>obj</a:t>
            </a:r>
            <a:r>
              <a:rPr lang="en-US" altLang="zh-CN" sz="1700" dirty="0">
                <a:latin typeface="Consolas" panose="020B0609020204030204" pitchFamily="49" charset="0"/>
                <a:ea typeface="Consolas" panose="020B0609020204030204" pitchFamily="49" charset="0"/>
                <a:cs typeface="Consolas" panose="020B0609020204030204" pitchFamily="49" charset="0"/>
              </a:rPr>
              <a:t>) { </a:t>
            </a:r>
            <a:r>
              <a:rPr lang="en-US" altLang="zh-CN" sz="1700" dirty="0" err="1">
                <a:latin typeface="Consolas" panose="020B0609020204030204" pitchFamily="49" charset="0"/>
                <a:ea typeface="Consolas" panose="020B0609020204030204" pitchFamily="49" charset="0"/>
                <a:cs typeface="Consolas" panose="020B0609020204030204" pitchFamily="49" charset="0"/>
              </a:rPr>
              <a:t>obj</a:t>
            </a:r>
            <a:r>
              <a:rPr lang="en-US" altLang="zh-CN" sz="1700" dirty="0">
                <a:latin typeface="Consolas" panose="020B0609020204030204" pitchFamily="49" charset="0"/>
                <a:ea typeface="Consolas" panose="020B0609020204030204" pitchFamily="49" charset="0"/>
                <a:cs typeface="Consolas" panose="020B0609020204030204" pitchFamily="49" charset="0"/>
              </a:rPr>
              <a:t>-&gt;speak(); }</a:t>
            </a:r>
            <a:endParaRPr lang="en-US" altLang="zh-CN" sz="1700" dirty="0">
              <a:latin typeface="Consolas" panose="020B0609020204030204" pitchFamily="49" charset="0"/>
              <a:ea typeface="Consolas" panose="020B0609020204030204" pitchFamily="49" charset="0"/>
              <a:cs typeface="Consolas" panose="020B0609020204030204" pitchFamily="49" charset="0"/>
            </a:endParaRPr>
          </a:p>
          <a:p>
            <a:r>
              <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rPr>
              <a:t>void </a:t>
            </a:r>
            <a:r>
              <a:rPr lang="en-US" altLang="zh-CN" sz="1700" dirty="0" err="1">
                <a:latin typeface="Consolas" panose="020B0609020204030204" pitchFamily="49" charset="0"/>
                <a:ea typeface="Consolas" panose="020B0609020204030204" pitchFamily="49" charset="0"/>
                <a:cs typeface="Consolas" panose="020B0609020204030204" pitchFamily="49" charset="0"/>
              </a:rPr>
              <a:t>doMotion</a:t>
            </a:r>
            <a:r>
              <a:rPr lang="en-US" altLang="zh-CN" sz="1700" dirty="0">
                <a:latin typeface="Consolas" panose="020B0609020204030204" pitchFamily="49" charset="0"/>
                <a:ea typeface="Consolas" panose="020B0609020204030204" pitchFamily="49" charset="0"/>
                <a:cs typeface="Consolas" panose="020B0609020204030204" pitchFamily="49" charset="0"/>
              </a:rPr>
              <a:t>(</a:t>
            </a:r>
            <a:r>
              <a:rPr lang="en-US" altLang="zh-CN" sz="1700" dirty="0" err="1">
                <a:latin typeface="Consolas" panose="020B0609020204030204" pitchFamily="49" charset="0"/>
                <a:ea typeface="Consolas" panose="020B0609020204030204" pitchFamily="49" charset="0"/>
                <a:cs typeface="Consolas" panose="020B0609020204030204" pitchFamily="49" charset="0"/>
              </a:rPr>
              <a:t>WhatCanMotion</a:t>
            </a:r>
            <a:r>
              <a:rPr lang="zh-CN" altLang="en-US" sz="1700" dirty="0">
                <a:latin typeface="Consolas" panose="020B0609020204030204" pitchFamily="49" charset="0"/>
                <a:ea typeface="Consolas" panose="020B0609020204030204" pitchFamily="49" charset="0"/>
                <a:cs typeface="Consolas" panose="020B0609020204030204" pitchFamily="49" charset="0"/>
              </a:rPr>
              <a:t>*</a:t>
            </a:r>
            <a:r>
              <a:rPr lang="en-US" altLang="zh-CN" sz="1700" dirty="0">
                <a:latin typeface="Consolas" panose="020B0609020204030204" pitchFamily="49" charset="0"/>
                <a:ea typeface="Consolas" panose="020B0609020204030204" pitchFamily="49" charset="0"/>
                <a:cs typeface="Consolas" panose="020B0609020204030204" pitchFamily="49" charset="0"/>
              </a:rPr>
              <a:t> </a:t>
            </a:r>
            <a:r>
              <a:rPr lang="en-US" altLang="zh-CN" sz="1700" dirty="0" err="1">
                <a:latin typeface="Consolas" panose="020B0609020204030204" pitchFamily="49" charset="0"/>
                <a:ea typeface="Consolas" panose="020B0609020204030204" pitchFamily="49" charset="0"/>
                <a:cs typeface="Consolas" panose="020B0609020204030204" pitchFamily="49" charset="0"/>
              </a:rPr>
              <a:t>obj</a:t>
            </a:r>
            <a:r>
              <a:rPr lang="en-US" altLang="zh-CN" sz="1700" dirty="0">
                <a:latin typeface="Consolas" panose="020B0609020204030204" pitchFamily="49" charset="0"/>
                <a:ea typeface="Consolas" panose="020B0609020204030204" pitchFamily="49" charset="0"/>
                <a:cs typeface="Consolas" panose="020B0609020204030204" pitchFamily="49" charset="0"/>
              </a:rPr>
              <a:t>) { </a:t>
            </a:r>
            <a:r>
              <a:rPr lang="en-US" altLang="zh-CN" sz="1700" dirty="0" err="1">
                <a:latin typeface="Consolas" panose="020B0609020204030204" pitchFamily="49" charset="0"/>
                <a:ea typeface="Consolas" panose="020B0609020204030204" pitchFamily="49" charset="0"/>
                <a:cs typeface="Consolas" panose="020B0609020204030204" pitchFamily="49" charset="0"/>
              </a:rPr>
              <a:t>obj</a:t>
            </a:r>
            <a:r>
              <a:rPr lang="en-US" altLang="zh-CN" sz="1700" dirty="0">
                <a:latin typeface="Consolas" panose="020B0609020204030204" pitchFamily="49" charset="0"/>
                <a:ea typeface="Consolas" panose="020B0609020204030204" pitchFamily="49" charset="0"/>
                <a:cs typeface="Consolas" panose="020B0609020204030204" pitchFamily="49" charset="0"/>
              </a:rPr>
              <a:t>-&gt;motion(); }</a:t>
            </a:r>
            <a:endParaRPr lang="en-US" altLang="zh-CN" sz="1700" dirty="0">
              <a:latin typeface="Consolas" panose="020B0609020204030204" pitchFamily="49" charset="0"/>
              <a:ea typeface="Consolas" panose="020B0609020204030204" pitchFamily="49" charset="0"/>
              <a:cs typeface="Consolas" panose="020B0609020204030204" pitchFamily="49" charset="0"/>
            </a:endParaRPr>
          </a:p>
          <a:p>
            <a:r>
              <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rPr>
              <a:t>int</a:t>
            </a:r>
            <a:r>
              <a:rPr lang="en-US" altLang="zh-CN" sz="1700" dirty="0">
                <a:latin typeface="Consolas" panose="020B0609020204030204" pitchFamily="49" charset="0"/>
                <a:ea typeface="Consolas" panose="020B0609020204030204" pitchFamily="49" charset="0"/>
                <a:cs typeface="Consolas" panose="020B0609020204030204" pitchFamily="49" charset="0"/>
              </a:rPr>
              <a:t> main()</a:t>
            </a:r>
            <a:endParaRPr lang="en-US" altLang="zh-CN" sz="1700" dirty="0">
              <a:latin typeface="Consolas" panose="020B0609020204030204" pitchFamily="49" charset="0"/>
              <a:ea typeface="Consolas" panose="020B0609020204030204" pitchFamily="49" charset="0"/>
              <a:cs typeface="Consolas" panose="020B0609020204030204" pitchFamily="49" charset="0"/>
            </a:endParaRPr>
          </a:p>
          <a:p>
            <a:r>
              <a:rPr lang="en-US" altLang="zh-CN" sz="1700" dirty="0">
                <a:latin typeface="Consolas" panose="020B0609020204030204" pitchFamily="49" charset="0"/>
                <a:ea typeface="Consolas" panose="020B0609020204030204" pitchFamily="49" charset="0"/>
                <a:cs typeface="Consolas" panose="020B0609020204030204" pitchFamily="49" charset="0"/>
              </a:rPr>
              <a:t>{</a:t>
            </a:r>
            <a:endParaRPr lang="en-US" altLang="zh-CN" sz="1700" dirty="0">
              <a:latin typeface="Consolas" panose="020B0609020204030204" pitchFamily="49" charset="0"/>
              <a:ea typeface="Consolas" panose="020B0609020204030204" pitchFamily="49" charset="0"/>
              <a:cs typeface="Consolas" panose="020B0609020204030204" pitchFamily="49" charset="0"/>
            </a:endParaRPr>
          </a:p>
          <a:p>
            <a:r>
              <a:rPr lang="en-US" altLang="zh-CN" sz="1700" dirty="0">
                <a:latin typeface="Consolas" panose="020B0609020204030204" pitchFamily="49" charset="0"/>
                <a:ea typeface="Consolas" panose="020B0609020204030204" pitchFamily="49" charset="0"/>
                <a:cs typeface="Consolas" panose="020B0609020204030204" pitchFamily="49" charset="0"/>
              </a:rPr>
              <a:t>	Human </a:t>
            </a:r>
            <a:r>
              <a:rPr lang="en-US" altLang="zh-CN" sz="1700" dirty="0" err="1">
                <a:latin typeface="Consolas" panose="020B0609020204030204" pitchFamily="49" charset="0"/>
                <a:ea typeface="Consolas" panose="020B0609020204030204" pitchFamily="49" charset="0"/>
                <a:cs typeface="Consolas" panose="020B0609020204030204" pitchFamily="49" charset="0"/>
              </a:rPr>
              <a:t>human</a:t>
            </a:r>
            <a:r>
              <a:rPr lang="en-US" altLang="zh-CN" sz="1700" dirty="0">
                <a:latin typeface="Consolas" panose="020B0609020204030204" pitchFamily="49" charset="0"/>
                <a:ea typeface="Consolas" panose="020B0609020204030204" pitchFamily="49" charset="0"/>
                <a:cs typeface="Consolas" panose="020B0609020204030204" pitchFamily="49" charset="0"/>
              </a:rPr>
              <a:t>;</a:t>
            </a:r>
            <a:endParaRPr lang="en-US" altLang="zh-CN" sz="1700" dirty="0">
              <a:latin typeface="Consolas" panose="020B0609020204030204" pitchFamily="49" charset="0"/>
              <a:ea typeface="Consolas" panose="020B0609020204030204" pitchFamily="49" charset="0"/>
              <a:cs typeface="Consolas" panose="020B0609020204030204" pitchFamily="49" charset="0"/>
            </a:endParaRPr>
          </a:p>
          <a:p>
            <a:r>
              <a:rPr lang="en-US" altLang="zh-CN" sz="1700" dirty="0">
                <a:latin typeface="Consolas" panose="020B0609020204030204" pitchFamily="49" charset="0"/>
                <a:ea typeface="Consolas" panose="020B0609020204030204" pitchFamily="49" charset="0"/>
                <a:cs typeface="Consolas" panose="020B0609020204030204" pitchFamily="49" charset="0"/>
              </a:rPr>
              <a:t>	</a:t>
            </a:r>
            <a:r>
              <a:rPr lang="en-US" altLang="zh-CN" sz="1700" dirty="0" err="1">
                <a:latin typeface="Consolas" panose="020B0609020204030204" pitchFamily="49" charset="0"/>
                <a:ea typeface="Consolas" panose="020B0609020204030204" pitchFamily="49" charset="0"/>
                <a:cs typeface="Consolas" panose="020B0609020204030204" pitchFamily="49" charset="0"/>
              </a:rPr>
              <a:t>doSpeak</a:t>
            </a:r>
            <a:r>
              <a:rPr lang="en-US" altLang="zh-CN" sz="1700" dirty="0">
                <a:latin typeface="Consolas" panose="020B0609020204030204" pitchFamily="49" charset="0"/>
                <a:ea typeface="Consolas" panose="020B0609020204030204" pitchFamily="49" charset="0"/>
                <a:cs typeface="Consolas" panose="020B0609020204030204" pitchFamily="49" charset="0"/>
              </a:rPr>
              <a:t>(&amp;human); </a:t>
            </a:r>
            <a:r>
              <a:rPr lang="en-US" altLang="zh-CN" sz="1700" dirty="0" err="1">
                <a:latin typeface="Consolas" panose="020B0609020204030204" pitchFamily="49" charset="0"/>
                <a:ea typeface="Consolas" panose="020B0609020204030204" pitchFamily="49" charset="0"/>
                <a:cs typeface="Consolas" panose="020B0609020204030204" pitchFamily="49" charset="0"/>
              </a:rPr>
              <a:t>doMotion</a:t>
            </a:r>
            <a:r>
              <a:rPr lang="en-US" altLang="zh-CN" sz="1700" dirty="0">
                <a:latin typeface="Consolas" panose="020B0609020204030204" pitchFamily="49" charset="0"/>
                <a:ea typeface="Consolas" panose="020B0609020204030204" pitchFamily="49" charset="0"/>
                <a:cs typeface="Consolas" panose="020B0609020204030204" pitchFamily="49" charset="0"/>
              </a:rPr>
              <a:t>(&amp;human);</a:t>
            </a:r>
            <a:endParaRPr lang="en-US" altLang="zh-CN" sz="1700" dirty="0">
              <a:latin typeface="Consolas" panose="020B0609020204030204" pitchFamily="49" charset="0"/>
              <a:ea typeface="Consolas" panose="020B0609020204030204" pitchFamily="49" charset="0"/>
              <a:cs typeface="Consolas" panose="020B0609020204030204" pitchFamily="49" charset="0"/>
            </a:endParaRPr>
          </a:p>
          <a:p>
            <a:r>
              <a:rPr lang="en-US" altLang="zh-CN" sz="1700" dirty="0">
                <a:solidFill>
                  <a:srgbClr val="B40062"/>
                </a:solidFill>
                <a:latin typeface="Consolas" panose="020B0609020204030204" pitchFamily="49" charset="0"/>
                <a:ea typeface="Consolas" panose="020B0609020204030204" pitchFamily="49" charset="0"/>
                <a:cs typeface="Consolas" panose="020B0609020204030204" pitchFamily="49" charset="0"/>
              </a:rPr>
              <a:t>	return </a:t>
            </a:r>
            <a:r>
              <a:rPr lang="en-US" altLang="zh-CN" sz="1700" dirty="0">
                <a:latin typeface="Consolas" panose="020B0609020204030204" pitchFamily="49" charset="0"/>
                <a:ea typeface="Consolas" panose="020B0609020204030204" pitchFamily="49" charset="0"/>
                <a:cs typeface="Consolas" panose="020B0609020204030204" pitchFamily="49" charset="0"/>
              </a:rPr>
              <a:t>0;</a:t>
            </a:r>
            <a:endParaRPr lang="en-US" altLang="zh-CN" sz="1700" dirty="0">
              <a:latin typeface="Consolas" panose="020B0609020204030204" pitchFamily="49" charset="0"/>
              <a:ea typeface="Consolas" panose="020B0609020204030204" pitchFamily="49" charset="0"/>
              <a:cs typeface="Consolas" panose="020B0609020204030204" pitchFamily="49" charset="0"/>
            </a:endParaRPr>
          </a:p>
          <a:p>
            <a:r>
              <a:rPr lang="en-US" altLang="zh-CN" sz="1700" dirty="0">
                <a:latin typeface="Consolas" panose="020B0609020204030204" pitchFamily="49" charset="0"/>
                <a:ea typeface="Consolas" panose="020B0609020204030204" pitchFamily="49" charset="0"/>
                <a:cs typeface="Consolas" panose="020B0609020204030204" pitchFamily="49" charset="0"/>
              </a:rPr>
              <a:t>}</a:t>
            </a:r>
            <a:endParaRPr lang="is-IS" altLang="zh-CN" sz="1700" dirty="0">
              <a:latin typeface="Consolas" panose="020B0609020204030204" pitchFamily="49" charset="0"/>
              <a:ea typeface="Consolas" panose="020B0609020204030204" pitchFamily="49" charset="0"/>
              <a:cs typeface="Consolas" panose="020B0609020204030204" pitchFamily="49" charset="0"/>
            </a:endParaRPr>
          </a:p>
        </p:txBody>
      </p:sp>
      <p:sp>
        <p:nvSpPr>
          <p:cNvPr id="7" name="矩形 6"/>
          <p:cNvSpPr/>
          <p:nvPr/>
        </p:nvSpPr>
        <p:spPr>
          <a:xfrm>
            <a:off x="5870476" y="5834881"/>
            <a:ext cx="3168352" cy="646331"/>
          </a:xfrm>
          <a:prstGeom prst="rect">
            <a:avLst/>
          </a:prstGeom>
        </p:spPr>
        <p:txBody>
          <a:bodyPr wrap="square">
            <a:spAutoFit/>
          </a:bodyPr>
          <a:lstStyle/>
          <a:p>
            <a:r>
              <a:rPr lang="en-US" altLang="zh-CN" b="1" dirty="0">
                <a:solidFill>
                  <a:srgbClr val="00B050"/>
                </a:solidFill>
                <a:latin typeface="AndaleMono" panose="020B0509000000000004" charset="0"/>
              </a:rPr>
              <a:t>say</a:t>
            </a:r>
            <a:endParaRPr lang="en-US" altLang="zh-CN" b="1" dirty="0">
              <a:solidFill>
                <a:srgbClr val="00B050"/>
              </a:solidFill>
              <a:latin typeface="AndaleMono" panose="020B0509000000000004" charset="0"/>
            </a:endParaRPr>
          </a:p>
          <a:p>
            <a:r>
              <a:rPr lang="en-US" altLang="zh-CN" b="1" dirty="0">
                <a:solidFill>
                  <a:srgbClr val="00B050"/>
                </a:solidFill>
                <a:latin typeface="AndaleMono" panose="020B0509000000000004" charset="0"/>
              </a:rPr>
              <a:t>walk</a:t>
            </a:r>
            <a:endParaRPr lang="en-US" altLang="zh-CN" b="1" dirty="0">
              <a:solidFill>
                <a:srgbClr val="00B050"/>
              </a:solidFill>
              <a:latin typeface="AndaleMono" panose="020B0509000000000004" charset="0"/>
            </a:endParaRPr>
          </a:p>
        </p:txBody>
      </p:sp>
      <p:sp>
        <p:nvSpPr>
          <p:cNvPr id="8" name="文本框 7"/>
          <p:cNvSpPr txBox="1"/>
          <p:nvPr/>
        </p:nvSpPr>
        <p:spPr>
          <a:xfrm>
            <a:off x="5940152" y="5373216"/>
            <a:ext cx="1833922" cy="461665"/>
          </a:xfrm>
          <a:prstGeom prst="rect">
            <a:avLst/>
          </a:prstGeom>
          <a:solidFill>
            <a:srgbClr val="FFFF00"/>
          </a:solidFill>
        </p:spPr>
        <p:txBody>
          <a:bodyPr wrap="square" rtlCol="0">
            <a:spAutoFit/>
          </a:bodyPr>
          <a:lstStyle/>
          <a:p>
            <a:r>
              <a:rPr kumimoji="1" lang="zh-CN" altLang="en-US" sz="2400" b="1" dirty="0"/>
              <a:t>运行结果</a:t>
            </a:r>
            <a:endParaRPr kumimoji="1" lang="zh-CN" altLang="en-US" sz="2400"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多态（</a:t>
            </a:r>
            <a:r>
              <a:rPr kumimoji="1" lang="en-US" altLang="zh-CN" dirty="0"/>
              <a:t>Polymorphism</a:t>
            </a:r>
            <a:r>
              <a:rPr kumimoji="1" lang="zh-CN" altLang="en-US" dirty="0"/>
              <a:t>）</a:t>
            </a:r>
            <a:endParaRPr kumimoji="1" lang="zh-CN" altLang="en-US" dirty="0"/>
          </a:p>
        </p:txBody>
      </p:sp>
      <p:sp>
        <p:nvSpPr>
          <p:cNvPr id="3" name="内容占位符 2"/>
          <p:cNvSpPr>
            <a:spLocks noGrp="1"/>
          </p:cNvSpPr>
          <p:nvPr>
            <p:ph idx="1"/>
          </p:nvPr>
        </p:nvSpPr>
        <p:spPr/>
        <p:txBody>
          <a:bodyPr/>
          <a:lstStyle/>
          <a:p>
            <a:r>
              <a:rPr kumimoji="1" lang="zh-CN" altLang="en-US" dirty="0"/>
              <a:t>按照</a:t>
            </a:r>
            <a:r>
              <a:rPr kumimoji="1" lang="zh-CN" altLang="en-US" dirty="0">
                <a:solidFill>
                  <a:srgbClr val="FF0000"/>
                </a:solidFill>
              </a:rPr>
              <a:t>基类</a:t>
            </a:r>
            <a:r>
              <a:rPr kumimoji="1" lang="zh-CN" altLang="en-US" dirty="0"/>
              <a:t>的接口定义，调用</a:t>
            </a:r>
            <a:r>
              <a:rPr kumimoji="1" lang="zh-CN" altLang="en-US" dirty="0">
                <a:solidFill>
                  <a:srgbClr val="FF0000"/>
                </a:solidFill>
              </a:rPr>
              <a:t>指针或引用</a:t>
            </a:r>
            <a:r>
              <a:rPr kumimoji="1" lang="zh-CN" altLang="en-US" dirty="0"/>
              <a:t>所指对象的接口函数，函数执行过程因对象</a:t>
            </a:r>
            <a:r>
              <a:rPr kumimoji="1" lang="zh-CN" altLang="en-US" dirty="0">
                <a:solidFill>
                  <a:srgbClr val="FF0000"/>
                </a:solidFill>
              </a:rPr>
              <a:t>实际</a:t>
            </a:r>
            <a:r>
              <a:rPr kumimoji="1" lang="zh-CN" altLang="en-US" dirty="0"/>
              <a:t>所属</a:t>
            </a:r>
            <a:r>
              <a:rPr kumimoji="1" lang="zh-CN" altLang="en-US" dirty="0">
                <a:solidFill>
                  <a:srgbClr val="FF0000"/>
                </a:solidFill>
              </a:rPr>
              <a:t>派生类</a:t>
            </a:r>
            <a:r>
              <a:rPr kumimoji="1" lang="zh-CN" altLang="en-US" dirty="0"/>
              <a:t>的不同而呈现不同的效果（表现），这个现象被称为“多态”。</a:t>
            </a:r>
            <a:endParaRPr kumimoji="1" lang="zh-CN" altLang="en-US" dirty="0"/>
          </a:p>
          <a:p>
            <a:r>
              <a:rPr kumimoji="1" lang="zh-CN" altLang="en-US" dirty="0"/>
              <a:t>当利用</a:t>
            </a:r>
            <a:r>
              <a:rPr kumimoji="1" lang="zh-CN" altLang="en-US" dirty="0">
                <a:solidFill>
                  <a:srgbClr val="FF0000"/>
                </a:solidFill>
              </a:rPr>
              <a:t>基类指针</a:t>
            </a:r>
            <a:r>
              <a:rPr kumimoji="1" lang="en-US" altLang="zh-CN" dirty="0">
                <a:solidFill>
                  <a:srgbClr val="FF0000"/>
                </a:solidFill>
              </a:rPr>
              <a:t>/</a:t>
            </a:r>
            <a:r>
              <a:rPr kumimoji="1" lang="zh-CN" altLang="en-US" dirty="0">
                <a:solidFill>
                  <a:srgbClr val="FF0000"/>
                </a:solidFill>
              </a:rPr>
              <a:t>引用</a:t>
            </a:r>
            <a:r>
              <a:rPr kumimoji="1" lang="zh-CN" altLang="en-US" dirty="0"/>
              <a:t>调用函数时</a:t>
            </a:r>
            <a:endParaRPr kumimoji="1" lang="en-US" altLang="zh-CN" dirty="0"/>
          </a:p>
          <a:p>
            <a:pPr lvl="1"/>
            <a:r>
              <a:rPr kumimoji="1" lang="zh-CN" altLang="en-US" dirty="0"/>
              <a:t>虚函数在</a:t>
            </a:r>
            <a:r>
              <a:rPr kumimoji="1" lang="zh-CN" altLang="en-US" dirty="0">
                <a:solidFill>
                  <a:srgbClr val="FF0000"/>
                </a:solidFill>
              </a:rPr>
              <a:t>运行</a:t>
            </a:r>
            <a:r>
              <a:rPr kumimoji="1" lang="zh-CN" altLang="en-US" dirty="0"/>
              <a:t>时确定执行哪个版本，取决于引用或指针对象的真实类型</a:t>
            </a:r>
            <a:endParaRPr kumimoji="1" lang="en-US" altLang="zh-CN" dirty="0"/>
          </a:p>
          <a:p>
            <a:pPr lvl="1"/>
            <a:r>
              <a:rPr kumimoji="1" lang="zh-CN" altLang="en-US" dirty="0"/>
              <a:t>非虚函数在</a:t>
            </a:r>
            <a:r>
              <a:rPr kumimoji="1" lang="zh-CN" altLang="en-US" dirty="0">
                <a:solidFill>
                  <a:srgbClr val="FF0000"/>
                </a:solidFill>
              </a:rPr>
              <a:t>编译</a:t>
            </a:r>
            <a:r>
              <a:rPr kumimoji="1" lang="zh-CN" altLang="en-US" dirty="0"/>
              <a:t>时绑定</a:t>
            </a:r>
            <a:endParaRPr kumimoji="1" lang="en-US" altLang="zh-CN" dirty="0"/>
          </a:p>
          <a:p>
            <a:r>
              <a:rPr kumimoji="1" lang="zh-CN" altLang="en-US" dirty="0"/>
              <a:t>当利用</a:t>
            </a:r>
            <a:r>
              <a:rPr kumimoji="1" lang="zh-CN" altLang="en-US" dirty="0">
                <a:solidFill>
                  <a:srgbClr val="FF0000"/>
                </a:solidFill>
              </a:rPr>
              <a:t>类的对象</a:t>
            </a:r>
            <a:r>
              <a:rPr kumimoji="1" lang="zh-CN" altLang="en-US" dirty="0"/>
              <a:t>直接调用函数时</a:t>
            </a:r>
            <a:endParaRPr kumimoji="1" lang="en-US" altLang="zh-CN" dirty="0"/>
          </a:p>
          <a:p>
            <a:pPr lvl="1"/>
            <a:r>
              <a:rPr kumimoji="1" lang="zh-CN" altLang="en-US" dirty="0"/>
              <a:t>无论什么函数，均在</a:t>
            </a:r>
            <a:r>
              <a:rPr kumimoji="1" lang="zh-CN" altLang="en-US" dirty="0">
                <a:solidFill>
                  <a:srgbClr val="FF0000"/>
                </a:solidFill>
              </a:rPr>
              <a:t>编译</a:t>
            </a:r>
            <a:r>
              <a:rPr kumimoji="1" lang="zh-CN" altLang="en-US" dirty="0"/>
              <a:t>时绑定</a:t>
            </a:r>
            <a:endParaRPr kumimoji="1" lang="en-US" altLang="zh-CN" dirty="0"/>
          </a:p>
          <a:p>
            <a:r>
              <a:rPr kumimoji="1" lang="zh-CN" altLang="en-US" dirty="0"/>
              <a:t>产生多态效果的条件：</a:t>
            </a:r>
            <a:r>
              <a:rPr kumimoji="1" lang="zh-CN" altLang="en-US" dirty="0">
                <a:solidFill>
                  <a:srgbClr val="FF0000"/>
                </a:solidFill>
              </a:rPr>
              <a:t>继承 </a:t>
            </a:r>
            <a:r>
              <a:rPr kumimoji="1" lang="en-US" altLang="zh-CN" dirty="0">
                <a:solidFill>
                  <a:srgbClr val="FF0000"/>
                </a:solidFill>
              </a:rPr>
              <a:t>&amp;&amp; </a:t>
            </a:r>
            <a:r>
              <a:rPr kumimoji="1" lang="zh-CN" altLang="en-US" dirty="0">
                <a:solidFill>
                  <a:srgbClr val="FF0000"/>
                </a:solidFill>
              </a:rPr>
              <a:t>虚函数 </a:t>
            </a:r>
            <a:r>
              <a:rPr kumimoji="1" lang="en-US" altLang="zh-CN" dirty="0">
                <a:solidFill>
                  <a:srgbClr val="FF0000"/>
                </a:solidFill>
              </a:rPr>
              <a:t>&amp;&amp; (</a:t>
            </a:r>
            <a:r>
              <a:rPr kumimoji="1" lang="zh-CN" altLang="en-US" dirty="0">
                <a:solidFill>
                  <a:srgbClr val="FF0000"/>
                </a:solidFill>
              </a:rPr>
              <a:t>引用 或 指针</a:t>
            </a:r>
            <a:r>
              <a:rPr kumimoji="1" lang="en-US" altLang="zh-CN" dirty="0">
                <a:solidFill>
                  <a:srgbClr val="FF0000"/>
                </a:solidFill>
              </a:rPr>
              <a:t>)</a:t>
            </a:r>
            <a:endParaRPr kumimoji="1" lang="zh-CN" altLang="en-US" dirty="0">
              <a:solidFill>
                <a:srgbClr val="FF0000"/>
              </a:solidFill>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课程设计</a:t>
            </a:r>
            <a:endParaRPr lang="zh-CN" altLang="en-US" dirty="0"/>
          </a:p>
        </p:txBody>
      </p:sp>
      <p:sp>
        <p:nvSpPr>
          <p:cNvPr id="3" name="内容占位符 2"/>
          <p:cNvSpPr>
            <a:spLocks noGrp="1"/>
          </p:cNvSpPr>
          <p:nvPr>
            <p:ph idx="1"/>
          </p:nvPr>
        </p:nvSpPr>
        <p:spPr>
          <a:xfrm>
            <a:off x="657374" y="1356433"/>
            <a:ext cx="8047806" cy="4749029"/>
          </a:xfrm>
        </p:spPr>
        <p:txBody>
          <a:bodyPr/>
          <a:lstStyle/>
          <a:p>
            <a:r>
              <a:rPr lang="zh-CN" altLang="en-US" dirty="0"/>
              <a:t>课程目标</a:t>
            </a:r>
            <a:endParaRPr lang="en-US" altLang="zh-CN" dirty="0"/>
          </a:p>
          <a:p>
            <a:pPr lvl="1"/>
            <a:r>
              <a:rPr lang="zh-CN" altLang="en-US" dirty="0"/>
              <a:t>掌握面向对象的思考方式</a:t>
            </a:r>
            <a:endParaRPr lang="en-US" altLang="zh-CN" dirty="0"/>
          </a:p>
          <a:p>
            <a:pPr lvl="1"/>
            <a:r>
              <a:rPr lang="zh-CN" altLang="en-US" dirty="0"/>
              <a:t>掌握</a:t>
            </a:r>
            <a:r>
              <a:rPr lang="en-US" altLang="zh-CN" dirty="0"/>
              <a:t>C++</a:t>
            </a:r>
            <a:r>
              <a:rPr lang="zh-CN" altLang="en-US" dirty="0"/>
              <a:t>语法，为后续课程打下基础</a:t>
            </a:r>
            <a:endParaRPr lang="en-US" altLang="zh-CN" dirty="0"/>
          </a:p>
          <a:p>
            <a:pPr lvl="2"/>
            <a:endParaRPr lang="en-US" altLang="zh-CN" dirty="0"/>
          </a:p>
          <a:p>
            <a:r>
              <a:rPr lang="zh-CN" altLang="en-US" dirty="0"/>
              <a:t>内卷？如何防卷和抗卷</a:t>
            </a:r>
            <a:endParaRPr lang="en-US" altLang="zh-CN" dirty="0"/>
          </a:p>
          <a:p>
            <a:pPr lvl="1"/>
            <a:r>
              <a:rPr lang="zh-CN" altLang="en-US" dirty="0"/>
              <a:t>取消大作业环节，不再组队作业和展示评比</a:t>
            </a:r>
            <a:endParaRPr lang="en-US" altLang="zh-CN" dirty="0"/>
          </a:p>
          <a:p>
            <a:pPr lvl="1"/>
            <a:r>
              <a:rPr lang="en-US" altLang="zh-CN" dirty="0"/>
              <a:t>OJ</a:t>
            </a:r>
            <a:r>
              <a:rPr lang="zh-CN" altLang="en-US" dirty="0"/>
              <a:t>反馈系统：提供练习场地，不是黑盒评分</a:t>
            </a:r>
            <a:endParaRPr lang="en-US" altLang="zh-CN" dirty="0"/>
          </a:p>
          <a:p>
            <a:pPr lvl="1"/>
            <a:r>
              <a:rPr lang="zh-CN" altLang="en-US" dirty="0"/>
              <a:t>不调分：去年</a:t>
            </a:r>
            <a:r>
              <a:rPr lang="en-US" altLang="zh-CN" dirty="0"/>
              <a:t>A-</a:t>
            </a:r>
            <a:r>
              <a:rPr lang="zh-CN" altLang="en-US" dirty="0"/>
              <a:t>及以上占</a:t>
            </a:r>
            <a:r>
              <a:rPr lang="en-US" altLang="zh-CN" dirty="0"/>
              <a:t>76%</a:t>
            </a:r>
            <a:r>
              <a:rPr lang="zh-CN" altLang="en-US" dirty="0"/>
              <a:t>。</a:t>
            </a:r>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graphicFrame>
        <p:nvGraphicFramePr>
          <p:cNvPr id="6" name="图表 5"/>
          <p:cNvGraphicFramePr/>
          <p:nvPr/>
        </p:nvGraphicFramePr>
        <p:xfrm>
          <a:off x="1259632" y="4803848"/>
          <a:ext cx="6480720" cy="172149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多态（</a:t>
            </a:r>
            <a:r>
              <a:rPr kumimoji="1" lang="en-US" altLang="zh-CN" dirty="0"/>
              <a:t>Polymorphism</a:t>
            </a:r>
            <a:r>
              <a:rPr kumimoji="1" lang="zh-CN" altLang="en-US" dirty="0"/>
              <a:t>）</a:t>
            </a:r>
            <a:endParaRPr kumimoji="1" lang="zh-CN" altLang="en-US" dirty="0"/>
          </a:p>
        </p:txBody>
      </p:sp>
      <p:sp>
        <p:nvSpPr>
          <p:cNvPr id="3" name="内容占位符 2"/>
          <p:cNvSpPr>
            <a:spLocks noGrp="1"/>
          </p:cNvSpPr>
          <p:nvPr>
            <p:ph idx="1"/>
          </p:nvPr>
        </p:nvSpPr>
        <p:spPr/>
        <p:txBody>
          <a:bodyPr/>
          <a:lstStyle/>
          <a:p>
            <a:r>
              <a:rPr kumimoji="1" lang="zh-CN" altLang="en-US" dirty="0"/>
              <a:t>多态，使得</a:t>
            </a:r>
            <a:r>
              <a:rPr kumimoji="1" lang="en-US" altLang="zh-CN" dirty="0"/>
              <a:t>C++</a:t>
            </a:r>
            <a:r>
              <a:rPr kumimoji="1" lang="zh-CN" altLang="en-US" dirty="0"/>
              <a:t>语言可以用一段相同的代码，在运行时完成不同的任务，这些不同运行结果的差异由派生类之间的差异决定。</a:t>
            </a:r>
            <a:endParaRPr kumimoji="1" lang="zh-CN" altLang="en-US" dirty="0"/>
          </a:p>
          <a:p>
            <a:r>
              <a:rPr kumimoji="1" lang="zh-CN" altLang="en-US" dirty="0"/>
              <a:t>好处：</a:t>
            </a:r>
            <a:endParaRPr kumimoji="1" lang="zh-CN" altLang="en-US" dirty="0"/>
          </a:p>
          <a:p>
            <a:pPr lvl="1"/>
            <a:r>
              <a:rPr kumimoji="1" lang="zh-CN" altLang="en-US" dirty="0"/>
              <a:t>通过基类定好接口后，不必对每一个派生类特殊处理，只需要调用抽象基类的接口即可。大大提高程序的</a:t>
            </a:r>
            <a:r>
              <a:rPr kumimoji="1" lang="zh-CN" altLang="en-US" b="1" dirty="0">
                <a:solidFill>
                  <a:srgbClr val="FF0000"/>
                </a:solidFill>
              </a:rPr>
              <a:t>可复用性</a:t>
            </a:r>
            <a:r>
              <a:rPr kumimoji="1" lang="zh-CN" altLang="en-US" dirty="0"/>
              <a:t>。</a:t>
            </a:r>
            <a:endParaRPr kumimoji="1" lang="zh-CN" altLang="en-US" dirty="0"/>
          </a:p>
          <a:p>
            <a:pPr lvl="1"/>
            <a:r>
              <a:rPr kumimoji="1" lang="zh-CN" altLang="en-US" dirty="0"/>
              <a:t>不同派生类对同一接口的实现不同，能达到不同的效果，提高了程序</a:t>
            </a:r>
            <a:r>
              <a:rPr kumimoji="1" lang="zh-CN" altLang="en-US" b="1" dirty="0">
                <a:solidFill>
                  <a:srgbClr val="FF0000"/>
                </a:solidFill>
              </a:rPr>
              <a:t>可拓展性和可维护性</a:t>
            </a:r>
            <a:r>
              <a:rPr kumimoji="1" lang="zh-CN" altLang="en-US" dirty="0"/>
              <a:t>。 </a:t>
            </a:r>
            <a:endParaRPr kumimoji="1" lang="zh-CN" altLang="en-US" dirty="0"/>
          </a:p>
          <a:p>
            <a:endParaRPr kumimoji="1" lang="zh-CN" altLang="en-US" dirty="0"/>
          </a:p>
          <a:p>
            <a:endParaRPr kumimoji="1" lang="zh-CN" altLang="en-US"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593968"/>
            <a:ext cx="8280920" cy="5355312"/>
          </a:xfrm>
          <a:prstGeom prst="rect">
            <a:avLst/>
          </a:prstGeom>
        </p:spPr>
        <p:txBody>
          <a:bodyPr wrap="square">
            <a:spAutoFit/>
          </a:bodyPr>
          <a:lstStyle/>
          <a:p>
            <a:r>
              <a:rPr lang="en-US" altLang="zh-CN" dirty="0">
                <a:solidFill>
                  <a:srgbClr val="6E200D"/>
                </a:solidFill>
                <a:latin typeface="Consolas" panose="020B0609020204030204" pitchFamily="49" charset="0"/>
                <a:ea typeface="Consolas" panose="020B0609020204030204" pitchFamily="49" charset="0"/>
                <a:cs typeface="Consolas" panose="020B0609020204030204" pitchFamily="49" charset="0"/>
              </a:rPr>
              <a:t>#include </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&lt;</a:t>
            </a:r>
            <a:r>
              <a:rPr lang="en-US" altLang="zh-CN" dirty="0" err="1">
                <a:solidFill>
                  <a:srgbClr val="BA0011"/>
                </a:solidFill>
                <a:latin typeface="Consolas" panose="020B0609020204030204" pitchFamily="49" charset="0"/>
                <a:ea typeface="Consolas" panose="020B0609020204030204" pitchFamily="49" charset="0"/>
                <a:cs typeface="Consolas" panose="020B0609020204030204" pitchFamily="49" charset="0"/>
              </a:rPr>
              <a:t>iostream</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&gt;</a:t>
            </a:r>
            <a:endParaRPr lang="en-US" altLang="zh-CN" dirty="0">
              <a:solidFill>
                <a:srgbClr val="6E200D"/>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using</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namespace</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std</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endPar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class</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Animal{</a:t>
            </a:r>
            <a:r>
              <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endPar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public:</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endPar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void</a:t>
            </a:r>
            <a:r>
              <a:rPr lang="zh-CN" altLang="en-US" dirty="0">
                <a:solidFill>
                  <a:srgbClr val="B40062"/>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action() {</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speak();</a:t>
            </a:r>
            <a:endPar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motion();</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zh-CN" altLang="en-US" dirty="0">
                <a:solidFill>
                  <a:srgbClr val="B40062"/>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virtual</a:t>
            </a:r>
            <a:r>
              <a:rPr lang="zh-CN" altLang="en-US" dirty="0">
                <a:solidFill>
                  <a:srgbClr val="B40062"/>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void</a:t>
            </a:r>
            <a:r>
              <a:rPr lang="zh-CN" altLang="en-US" dirty="0">
                <a:solidFill>
                  <a:srgbClr val="B40062"/>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speak() {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cout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&lt;&lt; </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"Animal speak"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&lt;&lt;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endl</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virtual</a:t>
            </a:r>
            <a:r>
              <a:rPr lang="zh-CN" altLang="en-US" dirty="0">
                <a:solidFill>
                  <a:srgbClr val="B40062"/>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void</a:t>
            </a:r>
            <a:r>
              <a:rPr lang="zh-CN" altLang="en-US" dirty="0">
                <a:solidFill>
                  <a:srgbClr val="B40062"/>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motion() {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cout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&lt;&lt; </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"Animal motion"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&lt;&lt;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endl</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endPar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class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Bird : </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public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Animal</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public:</a:t>
            </a:r>
            <a:endPar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void speak() {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cout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&lt;&lt; </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"Bird singing"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&lt;&lt;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endl</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void motion() {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cout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&lt;&lt; </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"Bird flying"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&lt;&lt;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endl</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多态示例</a:t>
            </a:r>
            <a:endParaRPr kumimoji="1" lang="zh-CN" altLang="en-US" dirty="0">
              <a:solidFill>
                <a:srgbClr val="0070C0"/>
              </a:solidFill>
            </a:endParaRPr>
          </a:p>
        </p:txBody>
      </p:sp>
      <p:sp>
        <p:nvSpPr>
          <p:cNvPr id="4" name="右大括号 3"/>
          <p:cNvSpPr/>
          <p:nvPr/>
        </p:nvSpPr>
        <p:spPr>
          <a:xfrm>
            <a:off x="2771800" y="2060848"/>
            <a:ext cx="432048" cy="1008112"/>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5" name="文本框 4"/>
          <p:cNvSpPr txBox="1"/>
          <p:nvPr/>
        </p:nvSpPr>
        <p:spPr>
          <a:xfrm>
            <a:off x="3209807" y="2334071"/>
            <a:ext cx="2082273" cy="461665"/>
          </a:xfrm>
          <a:prstGeom prst="rect">
            <a:avLst/>
          </a:prstGeom>
          <a:solidFill>
            <a:srgbClr val="FFFF00"/>
          </a:solidFill>
        </p:spPr>
        <p:txBody>
          <a:bodyPr wrap="square" rtlCol="0">
            <a:spAutoFit/>
          </a:bodyPr>
          <a:lstStyle/>
          <a:p>
            <a:pPr algn="ctr"/>
            <a:r>
              <a:rPr kumimoji="1" lang="zh-CN" altLang="en-US" sz="2400" b="1" dirty="0"/>
              <a:t>复用</a:t>
            </a:r>
            <a:r>
              <a:rPr kumimoji="1" lang="zh-CN" altLang="en-US" sz="2400" b="1"/>
              <a:t>基类接口</a:t>
            </a:r>
            <a:endParaRPr kumimoji="1" lang="zh-CN" altLang="en-US" sz="2400"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544026"/>
            <a:ext cx="8280920" cy="5909310"/>
          </a:xfrm>
          <a:prstGeom prst="rect">
            <a:avLst/>
          </a:prstGeom>
        </p:spPr>
        <p:txBody>
          <a:bodyPr wrap="square">
            <a:spAutoFit/>
          </a:bodyPr>
          <a:lstStyle/>
          <a:p>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class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Fish : </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public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Animal</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public:</a:t>
            </a:r>
            <a:endPar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void speak() {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cout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&lt;&lt; </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"Fish cannot speak ..."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&lt;&lt;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endl</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void motion() {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cout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&lt;&lt; </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"Fish swimming"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&lt;&lt;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endl</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err="1">
                <a:solidFill>
                  <a:srgbClr val="B40062"/>
                </a:solidFill>
                <a:latin typeface="Consolas" panose="020B0609020204030204" pitchFamily="49" charset="0"/>
                <a:ea typeface="Consolas" panose="020B0609020204030204" pitchFamily="49" charset="0"/>
                <a:cs typeface="Consolas" panose="020B0609020204030204" pitchFamily="49" charset="0"/>
              </a:rPr>
              <a:t>int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main() {</a:t>
            </a:r>
            <a:endPar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Fish fish;</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Bird bird;</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fish.action</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r>
              <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b="1" dirty="0">
                <a:solidFill>
                  <a:srgbClr val="00B050"/>
                </a:solidFill>
                <a:latin typeface="AndaleMono" panose="020B0509000000000004" charset="0"/>
              </a:rPr>
              <a:t> ///</a:t>
            </a:r>
            <a:r>
              <a:rPr lang="zh-CN" altLang="en-US" b="1" dirty="0">
                <a:solidFill>
                  <a:srgbClr val="00B050"/>
                </a:solidFill>
                <a:latin typeface="AndaleMono" panose="020B0509000000000004" charset="0"/>
              </a:rPr>
              <a:t>不同调用方法</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bird.action</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Animal *pBase1 = </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new</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Fish;</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Animal *pBase2 = </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new</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Bird;</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pBase1-&gt;action();</a:t>
            </a:r>
            <a:r>
              <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b="1" dirty="0">
                <a:solidFill>
                  <a:srgbClr val="00B050"/>
                </a:solidFill>
                <a:latin typeface="AndaleMono" panose="020B0509000000000004" charset="0"/>
              </a:rPr>
              <a:t>///</a:t>
            </a:r>
            <a:r>
              <a:rPr lang="zh-CN" altLang="en-US" b="1" dirty="0">
                <a:solidFill>
                  <a:srgbClr val="00B050"/>
                </a:solidFill>
                <a:latin typeface="AndaleMono" panose="020B0509000000000004" charset="0"/>
              </a:rPr>
              <a:t>同一调用方法，根据</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pBase2-&gt;action();</a:t>
            </a:r>
            <a:r>
              <a:rPr lang="zh-CN" altLang="en-US"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b="1" dirty="0">
                <a:solidFill>
                  <a:srgbClr val="00B050"/>
                </a:solidFill>
                <a:latin typeface="AndaleMono" panose="020B0509000000000004" charset="0"/>
              </a:rPr>
              <a:t>///</a:t>
            </a:r>
            <a:r>
              <a:rPr lang="zh-CN" altLang="en-US" b="1" dirty="0">
                <a:solidFill>
                  <a:srgbClr val="00B050"/>
                </a:solidFill>
                <a:latin typeface="AndaleMono" panose="020B0509000000000004" charset="0"/>
              </a:rPr>
              <a:t>实际类型完成相应动作</a:t>
            </a:r>
            <a:r>
              <a:rPr lang="en-US" altLang="zh-CN" b="1" dirty="0">
                <a:solidFill>
                  <a:srgbClr val="00B050"/>
                </a:solidFill>
                <a:latin typeface="AndaleMono" panose="020B0509000000000004" charset="0"/>
              </a:rPr>
              <a:t> </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return</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0;</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endParaRPr lang="is-I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多态示例</a:t>
            </a:r>
            <a:endParaRPr kumimoji="1" lang="zh-CN" altLang="en-US" dirty="0">
              <a:solidFill>
                <a:srgbClr val="0070C0"/>
              </a:solidFill>
            </a:endParaRPr>
          </a:p>
        </p:txBody>
      </p:sp>
      <p:sp>
        <p:nvSpPr>
          <p:cNvPr id="7" name="矩形 6"/>
          <p:cNvSpPr/>
          <p:nvPr/>
        </p:nvSpPr>
        <p:spPr>
          <a:xfrm>
            <a:off x="6516216" y="3458617"/>
            <a:ext cx="3168352" cy="2308324"/>
          </a:xfrm>
          <a:prstGeom prst="rect">
            <a:avLst/>
          </a:prstGeom>
        </p:spPr>
        <p:txBody>
          <a:bodyPr wrap="square">
            <a:spAutoFit/>
          </a:bodyPr>
          <a:lstStyle/>
          <a:p>
            <a:r>
              <a:rPr lang="en-US" altLang="zh-CN" b="1" dirty="0">
                <a:solidFill>
                  <a:srgbClr val="00B050"/>
                </a:solidFill>
                <a:latin typeface="AndaleMono" panose="020B0509000000000004" charset="0"/>
              </a:rPr>
              <a:t>Fish cannot speak ...</a:t>
            </a:r>
            <a:endParaRPr lang="en-US" altLang="zh-CN" b="1" dirty="0">
              <a:solidFill>
                <a:srgbClr val="00B050"/>
              </a:solidFill>
              <a:latin typeface="AndaleMono" panose="020B0509000000000004" charset="0"/>
            </a:endParaRPr>
          </a:p>
          <a:p>
            <a:r>
              <a:rPr lang="en-US" altLang="zh-CN" b="1" dirty="0">
                <a:solidFill>
                  <a:srgbClr val="00B050"/>
                </a:solidFill>
                <a:latin typeface="AndaleMono" panose="020B0509000000000004" charset="0"/>
              </a:rPr>
              <a:t>Fish swimming</a:t>
            </a:r>
            <a:endParaRPr lang="en-US" altLang="zh-CN" b="1" dirty="0">
              <a:solidFill>
                <a:srgbClr val="00B050"/>
              </a:solidFill>
              <a:latin typeface="AndaleMono" panose="020B0509000000000004" charset="0"/>
            </a:endParaRPr>
          </a:p>
          <a:p>
            <a:r>
              <a:rPr lang="en-US" altLang="zh-CN" b="1" dirty="0">
                <a:solidFill>
                  <a:srgbClr val="00B050"/>
                </a:solidFill>
                <a:latin typeface="AndaleMono" panose="020B0509000000000004" charset="0"/>
              </a:rPr>
              <a:t>Bird singing</a:t>
            </a:r>
            <a:endParaRPr lang="en-US" altLang="zh-CN" b="1" dirty="0">
              <a:solidFill>
                <a:srgbClr val="00B050"/>
              </a:solidFill>
              <a:latin typeface="AndaleMono" panose="020B0509000000000004" charset="0"/>
            </a:endParaRPr>
          </a:p>
          <a:p>
            <a:r>
              <a:rPr lang="en-US" altLang="zh-CN" b="1" dirty="0">
                <a:solidFill>
                  <a:srgbClr val="00B050"/>
                </a:solidFill>
                <a:latin typeface="AndaleMono" panose="020B0509000000000004" charset="0"/>
              </a:rPr>
              <a:t>Bird flying</a:t>
            </a:r>
            <a:endParaRPr lang="en-US" altLang="zh-CN" b="1" dirty="0">
              <a:solidFill>
                <a:srgbClr val="00B050"/>
              </a:solidFill>
              <a:latin typeface="AndaleMono" panose="020B0509000000000004" charset="0"/>
            </a:endParaRPr>
          </a:p>
          <a:p>
            <a:r>
              <a:rPr lang="en-US" altLang="zh-CN" b="1" dirty="0">
                <a:solidFill>
                  <a:srgbClr val="00B050"/>
                </a:solidFill>
                <a:latin typeface="AndaleMono" panose="020B0509000000000004" charset="0"/>
              </a:rPr>
              <a:t>Fish cannot speak ...</a:t>
            </a:r>
            <a:endParaRPr lang="en-US" altLang="zh-CN" b="1" dirty="0">
              <a:solidFill>
                <a:srgbClr val="00B050"/>
              </a:solidFill>
              <a:latin typeface="AndaleMono" panose="020B0509000000000004" charset="0"/>
            </a:endParaRPr>
          </a:p>
          <a:p>
            <a:r>
              <a:rPr lang="en-US" altLang="zh-CN" b="1" dirty="0">
                <a:solidFill>
                  <a:srgbClr val="00B050"/>
                </a:solidFill>
                <a:latin typeface="AndaleMono" panose="020B0509000000000004" charset="0"/>
              </a:rPr>
              <a:t>Fish swimming</a:t>
            </a:r>
            <a:endParaRPr lang="en-US" altLang="zh-CN" b="1" dirty="0">
              <a:solidFill>
                <a:srgbClr val="00B050"/>
              </a:solidFill>
              <a:latin typeface="AndaleMono" panose="020B0509000000000004" charset="0"/>
            </a:endParaRPr>
          </a:p>
          <a:p>
            <a:r>
              <a:rPr lang="en-US" altLang="zh-CN" b="1" dirty="0">
                <a:solidFill>
                  <a:srgbClr val="00B050"/>
                </a:solidFill>
                <a:latin typeface="AndaleMono" panose="020B0509000000000004" charset="0"/>
              </a:rPr>
              <a:t>Bird singing</a:t>
            </a:r>
            <a:endParaRPr lang="en-US" altLang="zh-CN" b="1" dirty="0">
              <a:solidFill>
                <a:srgbClr val="00B050"/>
              </a:solidFill>
              <a:latin typeface="AndaleMono" panose="020B0509000000000004" charset="0"/>
            </a:endParaRPr>
          </a:p>
          <a:p>
            <a:r>
              <a:rPr lang="en-US" altLang="zh-CN" b="1" dirty="0">
                <a:solidFill>
                  <a:srgbClr val="00B050"/>
                </a:solidFill>
                <a:latin typeface="AndaleMono" panose="020B0509000000000004" charset="0"/>
              </a:rPr>
              <a:t>Bird flying</a:t>
            </a:r>
            <a:endParaRPr lang="en-US" altLang="zh-CN" b="1" dirty="0">
              <a:solidFill>
                <a:srgbClr val="00B050"/>
              </a:solidFill>
              <a:latin typeface="AndaleMono" panose="020B0509000000000004" charset="0"/>
            </a:endParaRPr>
          </a:p>
        </p:txBody>
      </p:sp>
      <p:sp>
        <p:nvSpPr>
          <p:cNvPr id="8" name="文本框 7"/>
          <p:cNvSpPr txBox="1"/>
          <p:nvPr/>
        </p:nvSpPr>
        <p:spPr>
          <a:xfrm>
            <a:off x="6585892" y="2996952"/>
            <a:ext cx="1833922" cy="461665"/>
          </a:xfrm>
          <a:prstGeom prst="rect">
            <a:avLst/>
          </a:prstGeom>
          <a:solidFill>
            <a:srgbClr val="FFFF00"/>
          </a:solidFill>
        </p:spPr>
        <p:txBody>
          <a:bodyPr wrap="square" rtlCol="0">
            <a:spAutoFit/>
          </a:bodyPr>
          <a:lstStyle/>
          <a:p>
            <a:r>
              <a:rPr kumimoji="1" lang="zh-CN" altLang="en-US" sz="2400" b="1" dirty="0"/>
              <a:t>运行结果</a:t>
            </a:r>
            <a:endParaRPr kumimoji="1" lang="zh-CN" altLang="en-US" sz="2400" b="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多态（</a:t>
            </a:r>
            <a:r>
              <a:rPr kumimoji="1" lang="en-US" altLang="zh-CN" dirty="0"/>
              <a:t>Polymorphism</a:t>
            </a:r>
            <a:r>
              <a:rPr kumimoji="1" lang="zh-CN" altLang="en-US" dirty="0"/>
              <a:t>）</a:t>
            </a:r>
            <a:endParaRPr kumimoji="1" lang="zh-CN" altLang="en-US" dirty="0"/>
          </a:p>
        </p:txBody>
      </p:sp>
      <p:sp>
        <p:nvSpPr>
          <p:cNvPr id="3" name="内容占位符 2"/>
          <p:cNvSpPr>
            <a:spLocks noGrp="1"/>
          </p:cNvSpPr>
          <p:nvPr>
            <p:ph idx="1"/>
          </p:nvPr>
        </p:nvSpPr>
        <p:spPr/>
        <p:txBody>
          <a:bodyPr/>
          <a:lstStyle/>
          <a:p>
            <a:r>
              <a:rPr kumimoji="1" lang="zh-CN" altLang="en-US" dirty="0"/>
              <a:t>应用：</a:t>
            </a:r>
            <a:r>
              <a:rPr kumimoji="1" lang="de-DE" altLang="zh-CN" dirty="0"/>
              <a:t>TEMPLATE METHOD</a:t>
            </a:r>
            <a:r>
              <a:rPr kumimoji="1" lang="zh-CN" altLang="de-DE" dirty="0"/>
              <a:t>设计模式</a:t>
            </a:r>
            <a:endParaRPr kumimoji="1" lang="zh-CN" altLang="en-US" dirty="0"/>
          </a:p>
          <a:p>
            <a:pPr marL="685800" lvl="3">
              <a:spcBef>
                <a:spcPts val="1000"/>
              </a:spcBef>
              <a:buSzPct val="75000"/>
              <a:buFont typeface="Wingdings" panose="05000000000000000000" pitchFamily="2" charset="2"/>
              <a:buChar char="n"/>
            </a:pPr>
            <a:r>
              <a:rPr lang="zh-CN" altLang="en-US" sz="2400" b="1" dirty="0">
                <a:solidFill>
                  <a:srgbClr val="003366"/>
                </a:solidFill>
              </a:rPr>
              <a:t>在接口的一个方法中定义算法的骨架</a:t>
            </a:r>
            <a:endParaRPr lang="en-US" altLang="zh-CN" sz="2400" b="1" dirty="0">
              <a:solidFill>
                <a:srgbClr val="003366"/>
              </a:solidFill>
            </a:endParaRPr>
          </a:p>
          <a:p>
            <a:pPr marL="685800" lvl="3">
              <a:spcBef>
                <a:spcPts val="1000"/>
              </a:spcBef>
              <a:buSzPct val="75000"/>
              <a:buFont typeface="Wingdings" panose="05000000000000000000" pitchFamily="2" charset="2"/>
              <a:buChar char="n"/>
            </a:pPr>
            <a:r>
              <a:rPr lang="zh-CN" altLang="en-US" sz="2400" b="1" dirty="0">
                <a:solidFill>
                  <a:srgbClr val="003366"/>
                </a:solidFill>
              </a:rPr>
              <a:t>将一些步骤的实现延迟到子类中</a:t>
            </a:r>
            <a:endParaRPr lang="en-US" altLang="zh-CN" sz="2400" b="1" dirty="0">
              <a:solidFill>
                <a:srgbClr val="003366"/>
              </a:solidFill>
            </a:endParaRPr>
          </a:p>
          <a:p>
            <a:pPr marL="685800" lvl="3">
              <a:spcBef>
                <a:spcPts val="1000"/>
              </a:spcBef>
              <a:buSzPct val="75000"/>
              <a:buFont typeface="Wingdings" panose="05000000000000000000" pitchFamily="2" charset="2"/>
              <a:buChar char="n"/>
            </a:pPr>
            <a:r>
              <a:rPr lang="zh-CN" altLang="en-US" sz="2400" b="1" dirty="0">
                <a:solidFill>
                  <a:srgbClr val="003366"/>
                </a:solidFill>
              </a:rPr>
              <a:t>使得子类可以在不改变算法结构的情况下，重新定义算法中的某些步骤。</a:t>
            </a:r>
            <a:endParaRPr kumimoji="1" lang="en-US" altLang="zh-CN" sz="2400" dirty="0"/>
          </a:p>
          <a:p>
            <a:r>
              <a:rPr kumimoji="1" lang="zh-CN" altLang="en-US" dirty="0"/>
              <a:t>模板方法是一种</a:t>
            </a:r>
            <a:r>
              <a:rPr kumimoji="1" lang="zh-CN" altLang="en-US" dirty="0">
                <a:solidFill>
                  <a:srgbClr val="FF0000"/>
                </a:solidFill>
              </a:rPr>
              <a:t>源代码重用</a:t>
            </a:r>
            <a:r>
              <a:rPr kumimoji="1" lang="zh-CN" altLang="en-US" dirty="0"/>
              <a:t>的基本技术，在类库的设计实现中应用十分广泛，因为这个设计模式能有效地解决 “</a:t>
            </a:r>
            <a:r>
              <a:rPr kumimoji="1" lang="zh-CN" altLang="en-US" dirty="0">
                <a:solidFill>
                  <a:srgbClr val="FF0000"/>
                </a:solidFill>
              </a:rPr>
              <a:t>类库提供公共行为</a:t>
            </a:r>
            <a:r>
              <a:rPr kumimoji="1" lang="zh-CN" altLang="en-US" dirty="0"/>
              <a:t>”与“</a:t>
            </a:r>
            <a:r>
              <a:rPr kumimoji="1" lang="zh-CN" altLang="en-US" dirty="0">
                <a:solidFill>
                  <a:srgbClr val="FF0000"/>
                </a:solidFill>
              </a:rPr>
              <a:t>用户定制特殊细节</a:t>
            </a:r>
            <a:r>
              <a:rPr kumimoji="1" lang="zh-CN" altLang="en-US" dirty="0"/>
              <a:t>”之间的折中平衡。</a:t>
            </a:r>
            <a:endParaRPr kumimoji="1" lang="zh-CN" altLang="en-US" dirty="0"/>
          </a:p>
          <a:p>
            <a:endParaRPr kumimoji="1" lang="zh-CN" altLang="en-US"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620688"/>
            <a:ext cx="8280920" cy="5632311"/>
          </a:xfrm>
          <a:prstGeom prst="rect">
            <a:avLst/>
          </a:prstGeom>
        </p:spPr>
        <p:txBody>
          <a:bodyPr wrap="square">
            <a:spAutoFit/>
          </a:bodyPr>
          <a:lstStyle/>
          <a:p>
            <a:r>
              <a:rPr lang="en-US" altLang="zh-CN" dirty="0">
                <a:solidFill>
                  <a:srgbClr val="6E200D"/>
                </a:solidFill>
                <a:latin typeface="Consolas" panose="020B0609020204030204" pitchFamily="49" charset="0"/>
                <a:ea typeface="Consolas" panose="020B0609020204030204" pitchFamily="49" charset="0"/>
                <a:cs typeface="Consolas" panose="020B0609020204030204" pitchFamily="49" charset="0"/>
              </a:rPr>
              <a:t>#include </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&lt;</a:t>
            </a:r>
            <a:r>
              <a:rPr lang="en-US" altLang="zh-CN" dirty="0" err="1">
                <a:solidFill>
                  <a:srgbClr val="BA0011"/>
                </a:solidFill>
                <a:latin typeface="Consolas" panose="020B0609020204030204" pitchFamily="49" charset="0"/>
                <a:ea typeface="Consolas" panose="020B0609020204030204" pitchFamily="49" charset="0"/>
                <a:cs typeface="Consolas" panose="020B0609020204030204" pitchFamily="49" charset="0"/>
              </a:rPr>
              <a:t>iostream</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&gt;</a:t>
            </a:r>
            <a:endParaRPr lang="en-US" altLang="zh-CN" dirty="0">
              <a:solidFill>
                <a:srgbClr val="6E200D"/>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using</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namespace</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std</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err="1">
                <a:solidFill>
                  <a:srgbClr val="B40062"/>
                </a:solidFill>
                <a:latin typeface="Consolas" panose="020B0609020204030204" pitchFamily="49" charset="0"/>
                <a:ea typeface="Consolas" panose="020B0609020204030204" pitchFamily="49" charset="0"/>
                <a:cs typeface="Consolas" panose="020B0609020204030204" pitchFamily="49" charset="0"/>
              </a:rPr>
              <a:t>class</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Base</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b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br>
            <a:r>
              <a:rPr lang="en-US" altLang="zh-CN" dirty="0" err="1">
                <a:solidFill>
                  <a:srgbClr val="B40062"/>
                </a:solidFill>
                <a:latin typeface="Consolas" panose="020B0609020204030204" pitchFamily="49" charset="0"/>
                <a:ea typeface="Consolas" panose="020B0609020204030204" pitchFamily="49" charset="0"/>
                <a:cs typeface="Consolas" panose="020B0609020204030204" pitchFamily="49" charset="0"/>
              </a:rPr>
              <a:t>public</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a:t>
            </a:r>
            <a:b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B40062"/>
                </a:solidFill>
                <a:latin typeface="Consolas" panose="020B0609020204030204" pitchFamily="49" charset="0"/>
                <a:ea typeface="Consolas" panose="020B0609020204030204" pitchFamily="49" charset="0"/>
                <a:cs typeface="Consolas" panose="020B0609020204030204" pitchFamily="49" charset="0"/>
              </a:rPr>
              <a:t>void</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action</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step1();</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step2();</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step3();</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b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B40062"/>
                </a:solidFill>
                <a:latin typeface="Consolas" panose="020B0609020204030204" pitchFamily="49" charset="0"/>
                <a:ea typeface="Consolas" panose="020B0609020204030204" pitchFamily="49" charset="0"/>
                <a:cs typeface="Consolas" panose="020B0609020204030204" pitchFamily="49" charset="0"/>
              </a:rPr>
              <a:t>virtual</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B40062"/>
                </a:solidFill>
                <a:latin typeface="Consolas" panose="020B0609020204030204" pitchFamily="49" charset="0"/>
                <a:ea typeface="Consolas" panose="020B0609020204030204" pitchFamily="49" charset="0"/>
                <a:cs typeface="Consolas" panose="020B0609020204030204" pitchFamily="49" charset="0"/>
              </a:rPr>
              <a:t>void</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step1() {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cout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&lt;&lt; </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a:t>
            </a:r>
            <a:r>
              <a:rPr lang="en-US" altLang="zh-CN" dirty="0" err="1">
                <a:solidFill>
                  <a:srgbClr val="BA0011"/>
                </a:solidFill>
                <a:latin typeface="Consolas" panose="020B0609020204030204" pitchFamily="49" charset="0"/>
                <a:ea typeface="Consolas" panose="020B0609020204030204" pitchFamily="49" charset="0"/>
                <a:cs typeface="Consolas" panose="020B0609020204030204" pitchFamily="49" charset="0"/>
              </a:rPr>
              <a:t>Base</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::step1"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&lt;&lt;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endl</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B40062"/>
                </a:solidFill>
                <a:latin typeface="Consolas" panose="020B0609020204030204" pitchFamily="49" charset="0"/>
                <a:ea typeface="Consolas" panose="020B0609020204030204" pitchFamily="49" charset="0"/>
                <a:cs typeface="Consolas" panose="020B0609020204030204" pitchFamily="49" charset="0"/>
              </a:rPr>
              <a:t>virtual</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B40062"/>
                </a:solidFill>
                <a:latin typeface="Consolas" panose="020B0609020204030204" pitchFamily="49" charset="0"/>
                <a:ea typeface="Consolas" panose="020B0609020204030204" pitchFamily="49" charset="0"/>
                <a:cs typeface="Consolas" panose="020B0609020204030204" pitchFamily="49" charset="0"/>
              </a:rPr>
              <a:t>void</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step2() {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cout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&lt;&lt; </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a:t>
            </a:r>
            <a:r>
              <a:rPr lang="en-US" altLang="zh-CN" dirty="0" err="1">
                <a:solidFill>
                  <a:srgbClr val="BA0011"/>
                </a:solidFill>
                <a:latin typeface="Consolas" panose="020B0609020204030204" pitchFamily="49" charset="0"/>
                <a:ea typeface="Consolas" panose="020B0609020204030204" pitchFamily="49" charset="0"/>
                <a:cs typeface="Consolas" panose="020B0609020204030204" pitchFamily="49" charset="0"/>
              </a:rPr>
              <a:t>Base</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::step2"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&lt;&lt;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endl</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B40062"/>
                </a:solidFill>
                <a:latin typeface="Consolas" panose="020B0609020204030204" pitchFamily="49" charset="0"/>
                <a:ea typeface="Consolas" panose="020B0609020204030204" pitchFamily="49" charset="0"/>
                <a:cs typeface="Consolas" panose="020B0609020204030204" pitchFamily="49" charset="0"/>
              </a:rPr>
              <a:t>virtual</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B40062"/>
                </a:solidFill>
                <a:latin typeface="Consolas" panose="020B0609020204030204" pitchFamily="49" charset="0"/>
                <a:ea typeface="Consolas" panose="020B0609020204030204" pitchFamily="49" charset="0"/>
                <a:cs typeface="Consolas" panose="020B0609020204030204" pitchFamily="49" charset="0"/>
              </a:rPr>
              <a:t>void</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step3() {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cout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&lt;&lt; </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a:t>
            </a:r>
            <a:r>
              <a:rPr lang="en-US" altLang="zh-CN" dirty="0" err="1">
                <a:solidFill>
                  <a:srgbClr val="BA0011"/>
                </a:solidFill>
                <a:latin typeface="Consolas" panose="020B0609020204030204" pitchFamily="49" charset="0"/>
                <a:ea typeface="Consolas" panose="020B0609020204030204" pitchFamily="49" charset="0"/>
                <a:cs typeface="Consolas" panose="020B0609020204030204" pitchFamily="49" charset="0"/>
              </a:rPr>
              <a:t>Base</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::step3"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&lt;&lt;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endl</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b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err="1">
                <a:solidFill>
                  <a:srgbClr val="B40062"/>
                </a:solidFill>
                <a:latin typeface="Consolas" panose="020B0609020204030204" pitchFamily="49" charset="0"/>
                <a:ea typeface="Consolas" panose="020B0609020204030204" pitchFamily="49" charset="0"/>
                <a:cs typeface="Consolas" panose="020B0609020204030204" pitchFamily="49" charset="0"/>
              </a:rPr>
              <a:t>class</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Derived1 : </a:t>
            </a:r>
            <a:r>
              <a:rPr lang="en-US" altLang="zh-CN" dirty="0" err="1">
                <a:solidFill>
                  <a:srgbClr val="B40062"/>
                </a:solidFill>
                <a:latin typeface="Consolas" panose="020B0609020204030204" pitchFamily="49" charset="0"/>
                <a:ea typeface="Consolas" panose="020B0609020204030204" pitchFamily="49" charset="0"/>
                <a:cs typeface="Consolas" panose="020B0609020204030204" pitchFamily="49" charset="0"/>
              </a:rPr>
              <a:t>public</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Base</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B40062"/>
                </a:solidFill>
                <a:latin typeface="Consolas" panose="020B0609020204030204" pitchFamily="49" charset="0"/>
                <a:ea typeface="Consolas" panose="020B0609020204030204" pitchFamily="49" charset="0"/>
                <a:cs typeface="Consolas" panose="020B0609020204030204" pitchFamily="49" charset="0"/>
              </a:rPr>
              <a:t>void</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step1() {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cout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&lt;&lt; </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"Derived1::step1"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&lt;&lt;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endl</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p:txBody>
      </p:sp>
      <p:sp>
        <p:nvSpPr>
          <p:cNvPr id="2" name="标题 1"/>
          <p:cNvSpPr>
            <a:spLocks noGrp="1"/>
          </p:cNvSpPr>
          <p:nvPr>
            <p:ph type="title"/>
          </p:nvPr>
        </p:nvSpPr>
        <p:spPr>
          <a:xfrm>
            <a:off x="1043608" y="168882"/>
            <a:ext cx="7886700" cy="1325563"/>
          </a:xfrm>
        </p:spPr>
        <p:txBody>
          <a:bodyPr/>
          <a:lstStyle/>
          <a:p>
            <a:pPr algn="r"/>
            <a:r>
              <a:rPr kumimoji="1" lang="en-US" altLang="zh-CN" dirty="0">
                <a:solidFill>
                  <a:srgbClr val="0070C0"/>
                </a:solidFill>
              </a:rPr>
              <a:t>Template</a:t>
            </a:r>
            <a:r>
              <a:rPr kumimoji="1" lang="zh-CN" altLang="en-US" dirty="0">
                <a:solidFill>
                  <a:srgbClr val="0070C0"/>
                </a:solidFill>
              </a:rPr>
              <a:t>设计模式</a:t>
            </a:r>
            <a:endParaRPr kumimoji="1" lang="zh-CN" altLang="en-US" dirty="0">
              <a:solidFill>
                <a:srgbClr val="0070C0"/>
              </a:solidFill>
            </a:endParaRPr>
          </a:p>
        </p:txBody>
      </p:sp>
      <p:sp>
        <p:nvSpPr>
          <p:cNvPr id="3" name="右大括号 2"/>
          <p:cNvSpPr/>
          <p:nvPr/>
        </p:nvSpPr>
        <p:spPr>
          <a:xfrm>
            <a:off x="3203848" y="2132856"/>
            <a:ext cx="432048" cy="1008112"/>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5" name="文本框 4"/>
          <p:cNvSpPr txBox="1"/>
          <p:nvPr/>
        </p:nvSpPr>
        <p:spPr>
          <a:xfrm>
            <a:off x="3641855" y="2406079"/>
            <a:ext cx="1506209" cy="461665"/>
          </a:xfrm>
          <a:prstGeom prst="rect">
            <a:avLst/>
          </a:prstGeom>
          <a:solidFill>
            <a:srgbClr val="FFFF00"/>
          </a:solidFill>
        </p:spPr>
        <p:txBody>
          <a:bodyPr wrap="square" rtlCol="0">
            <a:spAutoFit/>
          </a:bodyPr>
          <a:lstStyle/>
          <a:p>
            <a:pPr algn="ctr"/>
            <a:r>
              <a:rPr kumimoji="1" lang="zh-CN" altLang="en-US" sz="2400" b="1" dirty="0"/>
              <a:t>算法骨架</a:t>
            </a:r>
            <a:endParaRPr kumimoji="1" lang="zh-CN" altLang="en-US" sz="2400"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79512" y="1006276"/>
            <a:ext cx="7344816" cy="3970318"/>
          </a:xfrm>
          <a:prstGeom prst="rect">
            <a:avLst/>
          </a:prstGeom>
        </p:spPr>
        <p:txBody>
          <a:bodyPr wrap="square">
            <a:spAutoFit/>
          </a:bodyPr>
          <a:lstStyle/>
          <a:p>
            <a:b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br>
            <a:r>
              <a:rPr lang="en-US" altLang="zh-CN" dirty="0" err="1">
                <a:solidFill>
                  <a:srgbClr val="B40062"/>
                </a:solidFill>
                <a:latin typeface="Consolas" panose="020B0609020204030204" pitchFamily="49" charset="0"/>
                <a:ea typeface="Consolas" panose="020B0609020204030204" pitchFamily="49" charset="0"/>
                <a:cs typeface="Consolas" panose="020B0609020204030204" pitchFamily="49" charset="0"/>
              </a:rPr>
              <a:t>class</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Derived2 : </a:t>
            </a:r>
            <a:r>
              <a:rPr lang="en-US" altLang="zh-CN" dirty="0" err="1">
                <a:solidFill>
                  <a:srgbClr val="B40062"/>
                </a:solidFill>
                <a:latin typeface="Consolas" panose="020B0609020204030204" pitchFamily="49" charset="0"/>
                <a:ea typeface="Consolas" panose="020B0609020204030204" pitchFamily="49" charset="0"/>
                <a:cs typeface="Consolas" panose="020B0609020204030204" pitchFamily="49" charset="0"/>
              </a:rPr>
              <a:t>public</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Base</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B40062"/>
                </a:solidFill>
                <a:latin typeface="Consolas" panose="020B0609020204030204" pitchFamily="49" charset="0"/>
                <a:ea typeface="Consolas" panose="020B0609020204030204" pitchFamily="49" charset="0"/>
                <a:cs typeface="Consolas" panose="020B0609020204030204" pitchFamily="49" charset="0"/>
              </a:rPr>
              <a:t>void</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step2() {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cout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&lt;&lt; </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"Derived2::step2" </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&lt;&lt;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endl</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endPar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err="1">
                <a:solidFill>
                  <a:srgbClr val="B40062"/>
                </a:solidFill>
                <a:latin typeface="Consolas" panose="020B0609020204030204" pitchFamily="49" charset="0"/>
                <a:ea typeface="Consolas" panose="020B0609020204030204" pitchFamily="49" charset="0"/>
                <a:cs typeface="Consolas" panose="020B0609020204030204" pitchFamily="49" charset="0"/>
              </a:rPr>
              <a:t>int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main</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Base</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ba</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 {</a:t>
            </a:r>
            <a:r>
              <a:rPr lang="en-US" altLang="zh-CN" dirty="0" err="1">
                <a:solidFill>
                  <a:srgbClr val="B40062"/>
                </a:solidFill>
                <a:latin typeface="Consolas" panose="020B0609020204030204" pitchFamily="49" charset="0"/>
                <a:ea typeface="Consolas" panose="020B0609020204030204" pitchFamily="49" charset="0"/>
                <a:cs typeface="Consolas" panose="020B0609020204030204" pitchFamily="49" charset="0"/>
              </a:rPr>
              <a:t>new</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Base</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B40062"/>
                </a:solidFill>
                <a:latin typeface="Consolas" panose="020B0609020204030204" pitchFamily="49" charset="0"/>
                <a:ea typeface="Consolas" panose="020B0609020204030204" pitchFamily="49" charset="0"/>
                <a:cs typeface="Consolas" panose="020B0609020204030204" pitchFamily="49" charset="0"/>
              </a:rPr>
              <a:t>new</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Derived1, </a:t>
            </a:r>
            <a:r>
              <a:rPr lang="en-US" altLang="zh-CN" dirty="0" err="1">
                <a:solidFill>
                  <a:srgbClr val="B40062"/>
                </a:solidFill>
                <a:latin typeface="Consolas" panose="020B0609020204030204" pitchFamily="49" charset="0"/>
                <a:ea typeface="Consolas" panose="020B0609020204030204" pitchFamily="49" charset="0"/>
                <a:cs typeface="Consolas" panose="020B0609020204030204" pitchFamily="49" charset="0"/>
              </a:rPr>
              <a:t>new</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Derived2};</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B40062"/>
                </a:solidFill>
                <a:latin typeface="Consolas" panose="020B0609020204030204" pitchFamily="49" charset="0"/>
                <a:ea typeface="Consolas" panose="020B0609020204030204" pitchFamily="49" charset="0"/>
                <a:cs typeface="Consolas" panose="020B0609020204030204" pitchFamily="49" charset="0"/>
              </a:rPr>
              <a:t>for</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B40062"/>
                </a:solidFill>
                <a:latin typeface="Consolas" panose="020B0609020204030204" pitchFamily="49" charset="0"/>
                <a:ea typeface="Consolas" panose="020B0609020204030204" pitchFamily="49" charset="0"/>
                <a:cs typeface="Consolas" panose="020B0609020204030204" pitchFamily="49" charset="0"/>
              </a:rPr>
              <a:t>int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i</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 0;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i</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&lt; 3;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i</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ba</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i</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]-&gt;</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action</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cout</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&lt;&lt;"==="&lt;&lt;</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endl</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return 0;</a:t>
            </a:r>
            <a:b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endParaRPr lang="is-I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p:txBody>
      </p:sp>
      <p:sp>
        <p:nvSpPr>
          <p:cNvPr id="2" name="标题 1"/>
          <p:cNvSpPr>
            <a:spLocks noGrp="1"/>
          </p:cNvSpPr>
          <p:nvPr>
            <p:ph type="title"/>
          </p:nvPr>
        </p:nvSpPr>
        <p:spPr>
          <a:xfrm>
            <a:off x="1043608" y="168882"/>
            <a:ext cx="7886700" cy="1325563"/>
          </a:xfrm>
        </p:spPr>
        <p:txBody>
          <a:bodyPr/>
          <a:lstStyle/>
          <a:p>
            <a:pPr algn="r"/>
            <a:r>
              <a:rPr kumimoji="1" lang="en-US" altLang="zh-CN" dirty="0">
                <a:solidFill>
                  <a:srgbClr val="0070C0"/>
                </a:solidFill>
              </a:rPr>
              <a:t>Template</a:t>
            </a:r>
            <a:r>
              <a:rPr kumimoji="1" lang="zh-CN" altLang="en-US" dirty="0">
                <a:solidFill>
                  <a:srgbClr val="0070C0"/>
                </a:solidFill>
              </a:rPr>
              <a:t>设计模式</a:t>
            </a:r>
            <a:endParaRPr kumimoji="1" lang="zh-CN" altLang="en-US" dirty="0">
              <a:solidFill>
                <a:srgbClr val="0070C0"/>
              </a:solidFill>
            </a:endParaRPr>
          </a:p>
        </p:txBody>
      </p:sp>
      <p:sp>
        <p:nvSpPr>
          <p:cNvPr id="7" name="矩形 6"/>
          <p:cNvSpPr/>
          <p:nvPr/>
        </p:nvSpPr>
        <p:spPr>
          <a:xfrm>
            <a:off x="5652120" y="3429000"/>
            <a:ext cx="3168352" cy="3416320"/>
          </a:xfrm>
          <a:prstGeom prst="rect">
            <a:avLst/>
          </a:prstGeom>
        </p:spPr>
        <p:txBody>
          <a:bodyPr wrap="square">
            <a:spAutoFit/>
          </a:bodyPr>
          <a:lstStyle/>
          <a:p>
            <a:r>
              <a:rPr lang="en-US" altLang="zh-CN" b="1" dirty="0">
                <a:solidFill>
                  <a:srgbClr val="00B050"/>
                </a:solidFill>
                <a:latin typeface="AndaleMono" panose="020B0509000000000004" charset="0"/>
              </a:rPr>
              <a:t>Base::step1</a:t>
            </a:r>
            <a:endParaRPr lang="en-US" altLang="zh-CN" b="1" dirty="0">
              <a:solidFill>
                <a:srgbClr val="00B050"/>
              </a:solidFill>
              <a:latin typeface="AndaleMono" panose="020B0509000000000004" charset="0"/>
            </a:endParaRPr>
          </a:p>
          <a:p>
            <a:r>
              <a:rPr lang="en-US" altLang="zh-CN" b="1" dirty="0">
                <a:solidFill>
                  <a:srgbClr val="00B050"/>
                </a:solidFill>
                <a:latin typeface="AndaleMono" panose="020B0509000000000004" charset="0"/>
              </a:rPr>
              <a:t>Base::step2</a:t>
            </a:r>
            <a:endParaRPr lang="en-US" altLang="zh-CN" b="1" dirty="0">
              <a:solidFill>
                <a:srgbClr val="00B050"/>
              </a:solidFill>
              <a:latin typeface="AndaleMono" panose="020B0509000000000004" charset="0"/>
            </a:endParaRPr>
          </a:p>
          <a:p>
            <a:r>
              <a:rPr lang="en-US" altLang="zh-CN" b="1" dirty="0">
                <a:solidFill>
                  <a:srgbClr val="00B050"/>
                </a:solidFill>
                <a:latin typeface="AndaleMono" panose="020B0509000000000004" charset="0"/>
              </a:rPr>
              <a:t>Base::step3</a:t>
            </a:r>
            <a:endParaRPr lang="en-US" altLang="zh-CN" b="1" dirty="0">
              <a:solidFill>
                <a:srgbClr val="00B050"/>
              </a:solidFill>
              <a:latin typeface="AndaleMono" panose="020B0509000000000004" charset="0"/>
            </a:endParaRPr>
          </a:p>
          <a:p>
            <a:r>
              <a:rPr lang="en-US" altLang="zh-CN" b="1" dirty="0">
                <a:solidFill>
                  <a:srgbClr val="00B050"/>
                </a:solidFill>
                <a:latin typeface="AndaleMono" panose="020B0509000000000004" charset="0"/>
              </a:rPr>
              <a:t>===</a:t>
            </a:r>
            <a:endParaRPr lang="en-US" altLang="zh-CN" b="1" dirty="0">
              <a:solidFill>
                <a:srgbClr val="00B050"/>
              </a:solidFill>
              <a:latin typeface="AndaleMono" panose="020B0509000000000004" charset="0"/>
            </a:endParaRPr>
          </a:p>
          <a:p>
            <a:r>
              <a:rPr lang="en-US" altLang="zh-CN" b="1" dirty="0">
                <a:solidFill>
                  <a:srgbClr val="00B050"/>
                </a:solidFill>
                <a:latin typeface="AndaleMono" panose="020B0509000000000004" charset="0"/>
              </a:rPr>
              <a:t>Derived1::step1</a:t>
            </a:r>
            <a:endParaRPr lang="en-US" altLang="zh-CN" b="1" dirty="0">
              <a:solidFill>
                <a:srgbClr val="00B050"/>
              </a:solidFill>
              <a:latin typeface="AndaleMono" panose="020B0509000000000004" charset="0"/>
            </a:endParaRPr>
          </a:p>
          <a:p>
            <a:r>
              <a:rPr lang="en-US" altLang="zh-CN" b="1" dirty="0">
                <a:solidFill>
                  <a:srgbClr val="00B050"/>
                </a:solidFill>
                <a:latin typeface="AndaleMono" panose="020B0509000000000004" charset="0"/>
              </a:rPr>
              <a:t>Base::step2</a:t>
            </a:r>
            <a:endParaRPr lang="en-US" altLang="zh-CN" b="1" dirty="0">
              <a:solidFill>
                <a:srgbClr val="00B050"/>
              </a:solidFill>
              <a:latin typeface="AndaleMono" panose="020B0509000000000004" charset="0"/>
            </a:endParaRPr>
          </a:p>
          <a:p>
            <a:r>
              <a:rPr lang="en-US" altLang="zh-CN" b="1" dirty="0">
                <a:solidFill>
                  <a:srgbClr val="00B050"/>
                </a:solidFill>
                <a:latin typeface="AndaleMono" panose="020B0509000000000004" charset="0"/>
              </a:rPr>
              <a:t>Base::step3</a:t>
            </a:r>
            <a:endParaRPr lang="en-US" altLang="zh-CN" b="1" dirty="0">
              <a:solidFill>
                <a:srgbClr val="00B050"/>
              </a:solidFill>
              <a:latin typeface="AndaleMono" panose="020B0509000000000004" charset="0"/>
            </a:endParaRPr>
          </a:p>
          <a:p>
            <a:r>
              <a:rPr lang="en-US" altLang="zh-CN" b="1" dirty="0">
                <a:solidFill>
                  <a:srgbClr val="00B050"/>
                </a:solidFill>
                <a:latin typeface="AndaleMono" panose="020B0509000000000004" charset="0"/>
              </a:rPr>
              <a:t>===</a:t>
            </a:r>
            <a:endParaRPr lang="en-US" altLang="zh-CN" b="1" dirty="0">
              <a:solidFill>
                <a:srgbClr val="00B050"/>
              </a:solidFill>
              <a:latin typeface="AndaleMono" panose="020B0509000000000004" charset="0"/>
            </a:endParaRPr>
          </a:p>
          <a:p>
            <a:r>
              <a:rPr lang="en-US" altLang="zh-CN" b="1" dirty="0">
                <a:solidFill>
                  <a:srgbClr val="00B050"/>
                </a:solidFill>
                <a:latin typeface="AndaleMono" panose="020B0509000000000004" charset="0"/>
              </a:rPr>
              <a:t>Base::step1</a:t>
            </a:r>
            <a:endParaRPr lang="en-US" altLang="zh-CN" b="1" dirty="0">
              <a:solidFill>
                <a:srgbClr val="00B050"/>
              </a:solidFill>
              <a:latin typeface="AndaleMono" panose="020B0509000000000004" charset="0"/>
            </a:endParaRPr>
          </a:p>
          <a:p>
            <a:r>
              <a:rPr lang="en-US" altLang="zh-CN" b="1" dirty="0">
                <a:solidFill>
                  <a:srgbClr val="00B050"/>
                </a:solidFill>
                <a:latin typeface="AndaleMono" panose="020B0509000000000004" charset="0"/>
              </a:rPr>
              <a:t>Derived2::step2</a:t>
            </a:r>
            <a:endParaRPr lang="en-US" altLang="zh-CN" b="1" dirty="0">
              <a:solidFill>
                <a:srgbClr val="00B050"/>
              </a:solidFill>
              <a:latin typeface="AndaleMono" panose="020B0509000000000004" charset="0"/>
            </a:endParaRPr>
          </a:p>
          <a:p>
            <a:r>
              <a:rPr lang="en-US" altLang="zh-CN" b="1" dirty="0">
                <a:solidFill>
                  <a:srgbClr val="00B050"/>
                </a:solidFill>
                <a:latin typeface="AndaleMono" panose="020B0509000000000004" charset="0"/>
              </a:rPr>
              <a:t>Base::step3</a:t>
            </a:r>
            <a:endParaRPr lang="en-US" altLang="zh-CN" b="1" dirty="0">
              <a:solidFill>
                <a:srgbClr val="00B050"/>
              </a:solidFill>
              <a:latin typeface="AndaleMono" panose="020B0509000000000004" charset="0"/>
            </a:endParaRPr>
          </a:p>
          <a:p>
            <a:r>
              <a:rPr lang="en-US" altLang="zh-CN" b="1" dirty="0">
                <a:solidFill>
                  <a:srgbClr val="00B050"/>
                </a:solidFill>
                <a:latin typeface="AndaleMono" panose="020B0509000000000004" charset="0"/>
              </a:rPr>
              <a:t>===</a:t>
            </a:r>
            <a:endParaRPr lang="en-US" altLang="zh-CN" b="1" dirty="0">
              <a:solidFill>
                <a:srgbClr val="00B050"/>
              </a:solidFill>
              <a:latin typeface="AndaleMono" panose="020B0509000000000004" charset="0"/>
            </a:endParaRPr>
          </a:p>
        </p:txBody>
      </p:sp>
      <p:sp>
        <p:nvSpPr>
          <p:cNvPr id="8" name="文本框 7"/>
          <p:cNvSpPr txBox="1"/>
          <p:nvPr/>
        </p:nvSpPr>
        <p:spPr>
          <a:xfrm>
            <a:off x="3419872" y="4906327"/>
            <a:ext cx="1833922" cy="461665"/>
          </a:xfrm>
          <a:prstGeom prst="rect">
            <a:avLst/>
          </a:prstGeom>
          <a:solidFill>
            <a:srgbClr val="FFFF00"/>
          </a:solidFill>
        </p:spPr>
        <p:txBody>
          <a:bodyPr wrap="square" rtlCol="0">
            <a:spAutoFit/>
          </a:bodyPr>
          <a:lstStyle/>
          <a:p>
            <a:r>
              <a:rPr kumimoji="1" lang="zh-CN" altLang="en-US" sz="2400" b="1" dirty="0"/>
              <a:t>运行结果</a:t>
            </a:r>
            <a:endParaRPr kumimoji="1" lang="zh-CN" altLang="en-US" sz="2400" b="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文本框 6"/>
          <p:cNvSpPr txBox="1"/>
          <p:nvPr>
            <p:custDataLst>
              <p:tags r:id="rId1"/>
            </p:custDataLst>
          </p:nvPr>
        </p:nvSpPr>
        <p:spPr>
          <a:xfrm>
            <a:off x="914400" y="635001"/>
            <a:ext cx="7315200" cy="1377790"/>
          </a:xfrm>
          <a:prstGeom prst="rect">
            <a:avLst/>
          </a:prstGeom>
          <a:noFill/>
        </p:spPr>
        <p:txBody>
          <a:bodyPr vert="horz" wrap="square" rtlCol="0" anchor="ctr" anchorCtr="0">
            <a:noAutofit/>
          </a:bodyPr>
          <a:lstStyle/>
          <a:p>
            <a:r>
              <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下列关于多态的说法，正确的是</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custDataLst>
              <p:tags r:id="rId2"/>
            </p:custDataLst>
          </p:nvPr>
        </p:nvSpPr>
        <p:spPr>
          <a:xfrm>
            <a:off x="1327150" y="2474436"/>
            <a:ext cx="7188200" cy="642938"/>
          </a:xfrm>
          <a:prstGeom prst="rect">
            <a:avLst/>
          </a:prstGeom>
          <a:noFill/>
        </p:spPr>
        <p:txBody>
          <a:bodyPr vert="horz" wrap="none" rtlCol="0" anchor="ctr" anchorCtr="0">
            <a:noAutofit/>
          </a:bodyPr>
          <a:lstStyle/>
          <a:p>
            <a:r>
              <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利用基类的指针或引用调用函数时，虚函数和非虚</a:t>
            </a:r>
            <a:endPar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函数的绑定时间均为运行时绑定</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8"/>
          <p:cNvSpPr txBox="1"/>
          <p:nvPr>
            <p:custDataLst>
              <p:tags r:id="rId3"/>
            </p:custDataLst>
          </p:nvPr>
        </p:nvSpPr>
        <p:spPr>
          <a:xfrm>
            <a:off x="1327150" y="3331686"/>
            <a:ext cx="6400800" cy="642938"/>
          </a:xfrm>
          <a:prstGeom prst="rect">
            <a:avLst/>
          </a:prstGeom>
          <a:noFill/>
        </p:spPr>
        <p:txBody>
          <a:bodyPr vert="horz" wrap="none" rtlCol="0" anchor="ctr" anchorCtr="0">
            <a:noAutofit/>
          </a:bodyPr>
          <a:lstStyle/>
          <a:p>
            <a:r>
              <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多态可以提高代码接口的复用性</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文本框 9"/>
          <p:cNvSpPr txBox="1"/>
          <p:nvPr>
            <p:custDataLst>
              <p:tags r:id="rId4"/>
            </p:custDataLst>
          </p:nvPr>
        </p:nvSpPr>
        <p:spPr>
          <a:xfrm>
            <a:off x="1327150" y="4188936"/>
            <a:ext cx="6400800" cy="642938"/>
          </a:xfrm>
          <a:prstGeom prst="rect">
            <a:avLst/>
          </a:prstGeom>
          <a:noFill/>
        </p:spPr>
        <p:txBody>
          <a:bodyPr vert="horz" wrap="none" rtlCol="0" anchor="ctr" anchorCtr="0">
            <a:noAutofit/>
          </a:bodyPr>
          <a:lstStyle/>
          <a:p>
            <a:r>
              <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虚函数的目标是实现函数地址的早绑定</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椭圆 11"/>
          <p:cNvSpPr>
            <a:spLocks noChangeAspect="1"/>
          </p:cNvSpPr>
          <p:nvPr>
            <p:custDataLst>
              <p:tags r:id="rId5"/>
            </p:custDataLst>
          </p:nvPr>
        </p:nvSpPr>
        <p:spPr>
          <a:xfrm>
            <a:off x="612775" y="233858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a:spLocks noChangeAspect="1"/>
          </p:cNvSpPr>
          <p:nvPr>
            <p:custDataLst>
              <p:tags r:id="rId6"/>
            </p:custDataLst>
          </p:nvPr>
        </p:nvSpPr>
        <p:spPr>
          <a:xfrm>
            <a:off x="612775" y="3395979"/>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椭圆 13"/>
          <p:cNvSpPr>
            <a:spLocks noChangeAspect="1"/>
          </p:cNvSpPr>
          <p:nvPr>
            <p:custDataLst>
              <p:tags r:id="rId7"/>
            </p:custDataLst>
          </p:nvPr>
        </p:nvSpPr>
        <p:spPr>
          <a:xfrm>
            <a:off x="612775" y="4253229"/>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矩形: 圆角 15"/>
          <p:cNvSpPr/>
          <p:nvPr>
            <p:custDataLst>
              <p:tags r:id="rId8"/>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矩形 22"/>
          <p:cNvSpPr/>
          <p:nvPr>
            <p:custDataLst>
              <p:tags r:id="rId9"/>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8" name="文本框 27"/>
          <p:cNvSpPr txBox="1"/>
          <p:nvPr>
            <p:custDataLst>
              <p:tags r:id="rId10"/>
            </p:custDataLst>
          </p:nvPr>
        </p:nvSpPr>
        <p:spPr>
          <a:xfrm>
            <a:off x="9613900" y="6219110"/>
            <a:ext cx="6692858"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b="1">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b="1">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b="1">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endParaRPr lang="zh-CN" altLang="en-US" sz="1200" b="1"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文本框 28"/>
          <p:cNvSpPr txBox="1"/>
          <p:nvPr>
            <p:custDataLst>
              <p:tags r:id="rId11"/>
            </p:custDataLst>
          </p:nvPr>
        </p:nvSpPr>
        <p:spPr>
          <a:xfrm>
            <a:off x="9525000" y="1270000"/>
            <a:ext cx="3802644" cy="1323439"/>
          </a:xfrm>
          <a:prstGeom prst="rect">
            <a:avLst/>
          </a:prstGeom>
          <a:noFill/>
        </p:spPr>
        <p:txBody>
          <a:bodyPr vert="horz" wrap="none" rtlCol="0" anchor="t" anchorCtr="0">
            <a:spAutoFit/>
          </a:bodyPr>
          <a:lstStyle/>
          <a:p>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a:t>
            </a:r>
            <a:r>
              <a:rPr kumimoji="1" lang="zh-CN" altLang="en-US" sz="2000" dirty="0"/>
              <a:t>虚函数实现的是函数地址的晚</a:t>
            </a:r>
            <a:endParaRPr kumimoji="1" lang="en-US" altLang="zh-CN" sz="2000" dirty="0"/>
          </a:p>
          <a:p>
            <a:r>
              <a:rPr kumimoji="1" lang="zh-CN" altLang="en-US" sz="2000" dirty="0"/>
              <a:t>绑定，即在运行时确定</a:t>
            </a:r>
            <a:endParaRPr kumimoji="1" lang="en-US" altLang="zh-CN" sz="2000" dirty="0"/>
          </a:p>
          <a:p>
            <a:r>
              <a:rPr kumimoji="1" lang="en-US" altLang="zh-CN" sz="2000" dirty="0"/>
              <a:t>D: </a:t>
            </a:r>
            <a:r>
              <a:rPr kumimoji="1" lang="zh-CN" altLang="en-US" sz="2000" dirty="0"/>
              <a:t>用类的对象调用函数，均为编</a:t>
            </a:r>
            <a:endParaRPr kumimoji="1" lang="en-US" altLang="zh-CN" sz="2000" dirty="0"/>
          </a:p>
          <a:p>
            <a:r>
              <a:rPr kumimoji="1" lang="zh-CN" altLang="en-US" sz="2000" dirty="0"/>
              <a:t>译时绑定</a:t>
            </a:r>
            <a:endParaRPr kumimoji="1" lang="en-US" altLang="zh-CN" sz="2000" dirty="0"/>
          </a:p>
        </p:txBody>
      </p:sp>
      <p:sp>
        <p:nvSpPr>
          <p:cNvPr id="30" name="文本框 29"/>
          <p:cNvSpPr txBox="1"/>
          <p:nvPr>
            <p:custDataLst>
              <p:tags r:id="rId12"/>
            </p:custDataLst>
          </p:nvPr>
        </p:nvSpPr>
        <p:spPr>
          <a:xfrm>
            <a:off x="1327149" y="5046186"/>
            <a:ext cx="7165975" cy="642938"/>
          </a:xfrm>
          <a:prstGeom prst="rect">
            <a:avLst/>
          </a:prstGeom>
          <a:noFill/>
        </p:spPr>
        <p:txBody>
          <a:bodyPr vert="horz" wrap="none" rtlCol="0" anchor="ctr" anchorCtr="0">
            <a:noAutofit/>
          </a:bodyPr>
          <a:lstStyle/>
          <a:p>
            <a:r>
              <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利用基类对象调用虚函数时，也可产生多态现象</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椭圆 30"/>
          <p:cNvSpPr>
            <a:spLocks noChangeAspect="1"/>
          </p:cNvSpPr>
          <p:nvPr>
            <p:custDataLst>
              <p:tags r:id="rId13"/>
            </p:custDataLst>
          </p:nvPr>
        </p:nvSpPr>
        <p:spPr>
          <a:xfrm>
            <a:off x="612775" y="5110479"/>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7" name="组合 26"/>
          <p:cNvGrpSpPr/>
          <p:nvPr>
            <p:custDataLst>
              <p:tags r:id="rId14"/>
            </p:custDataLst>
          </p:nvPr>
        </p:nvGrpSpPr>
        <p:grpSpPr>
          <a:xfrm>
            <a:off x="9537700" y="0"/>
            <a:ext cx="3815080" cy="647700"/>
            <a:chOff x="9537700" y="0"/>
            <a:chExt cx="3815080" cy="647700"/>
          </a:xfrm>
        </p:grpSpPr>
        <p:sp>
          <p:nvSpPr>
            <p:cNvPr id="24" name="RemarkBack"/>
            <p:cNvSpPr/>
            <p:nvPr>
              <p:custDataLst>
                <p:tags r:id="rId15"/>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markBlock"/>
            <p:cNvSpPr/>
            <p:nvPr>
              <p:custDataLst>
                <p:tags r:id="rId16"/>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markTitleText"/>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 name="RemarkBack"/>
          <p:cNvSpPr/>
          <p:nvPr>
            <p:custDataLst>
              <p:tags r:id="rId18"/>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p:cNvSpPr/>
          <p:nvPr>
            <p:custDataLst>
              <p:tags r:id="rId19"/>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5" name="组合 14"/>
          <p:cNvGrpSpPr/>
          <p:nvPr>
            <p:custDataLst>
              <p:tags r:id="rId21"/>
            </p:custDataLst>
          </p:nvPr>
        </p:nvGrpSpPr>
        <p:grpSpPr>
          <a:xfrm>
            <a:off x="0" y="0"/>
            <a:ext cx="9144000" cy="635000"/>
            <a:chOff x="0" y="0"/>
            <a:chExt cx="9144000" cy="635000"/>
          </a:xfrm>
        </p:grpSpPr>
        <p:sp>
          <p:nvSpPr>
            <p:cNvPr id="17" name="TitleBackground"/>
            <p:cNvSpPr/>
            <p:nvPr>
              <p:custDataLst>
                <p:tags r:id="rId22"/>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p:cNvSpPr/>
            <p:nvPr>
              <p:custDataLst>
                <p:tags r:id="rId2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TipText"/>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b="1"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6" name="图片 5"/>
          <p:cNvPicPr/>
          <p:nvPr>
            <p:custDataLst>
              <p:tags r:id="rId26"/>
            </p:custDataLst>
          </p:nvPr>
        </p:nvPicPr>
        <p:blipFill>
          <a:blip r:embed="rId2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8"/>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580437" y="1001331"/>
            <a:ext cx="8062912" cy="2952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defRPr/>
            </a:pPr>
            <a:r>
              <a:rPr lang="zh-CN" altLang="en-US" sz="5400" b="1" dirty="0">
                <a:solidFill>
                  <a:srgbClr val="0066CC"/>
                </a:solidFill>
                <a:latin typeface="微软雅黑" panose="020B0503020204020204" pitchFamily="34" charset="-122"/>
                <a:ea typeface="微软雅黑" panose="020B0503020204020204" pitchFamily="34" charset="-122"/>
              </a:rPr>
              <a:t>函数模板和类模板</a:t>
            </a:r>
            <a:endParaRPr lang="zh-CN" altLang="en-US" sz="5400" b="1" dirty="0">
              <a:solidFill>
                <a:srgbClr val="0066CC"/>
              </a:solidFill>
              <a:latin typeface="微软雅黑" panose="020B0503020204020204" pitchFamily="34" charset="-122"/>
              <a:ea typeface="微软雅黑" panose="020B0503020204020204" pitchFamily="34" charset="-122"/>
            </a:endParaRPr>
          </a:p>
        </p:txBody>
      </p:sp>
      <p:sp>
        <p:nvSpPr>
          <p:cNvPr id="2" name="矩形 1"/>
          <p:cNvSpPr/>
          <p:nvPr/>
        </p:nvSpPr>
        <p:spPr>
          <a:xfrm>
            <a:off x="1792224" y="3953659"/>
            <a:ext cx="6363222" cy="830997"/>
          </a:xfrm>
          <a:prstGeom prst="rect">
            <a:avLst/>
          </a:prstGeom>
        </p:spPr>
        <p:txBody>
          <a:bodyPr wrap="square">
            <a:spAutoFit/>
          </a:bodyPr>
          <a:lstStyle/>
          <a:p>
            <a:r>
              <a:rPr kumimoji="1" lang="zh-CN" altLang="en-US" sz="2400" b="1" dirty="0">
                <a:latin typeface="华文楷体" panose="02010600040101010101" pitchFamily="2" charset="-122"/>
                <a:ea typeface="华文楷体" panose="02010600040101010101" pitchFamily="2" charset="-122"/>
                <a:cs typeface="华文楷体" panose="02010600040101010101" pitchFamily="2" charset="-122"/>
              </a:rPr>
              <a:t>继承与组合提供了</a:t>
            </a:r>
            <a:r>
              <a:rPr kumimoji="1" lang="zh-CN" altLang="en-US" sz="2400" b="1" dirty="0">
                <a:solidFill>
                  <a:srgbClr val="C00000"/>
                </a:solidFill>
                <a:latin typeface="华文楷体" panose="02010600040101010101" pitchFamily="2" charset="-122"/>
                <a:ea typeface="华文楷体" panose="02010600040101010101" pitchFamily="2" charset="-122"/>
                <a:cs typeface="华文楷体" panose="02010600040101010101" pitchFamily="2" charset="-122"/>
              </a:rPr>
              <a:t>重用对象代码</a:t>
            </a:r>
            <a:r>
              <a:rPr kumimoji="1" lang="zh-CN" altLang="en-US" sz="2400" b="1" dirty="0">
                <a:latin typeface="华文楷体" panose="02010600040101010101" pitchFamily="2" charset="-122"/>
                <a:ea typeface="华文楷体" panose="02010600040101010101" pitchFamily="2" charset="-122"/>
                <a:cs typeface="华文楷体" panose="02010600040101010101" pitchFamily="2" charset="-122"/>
              </a:rPr>
              <a:t>的方法，</a:t>
            </a:r>
            <a:endParaRPr kumimoji="1" lang="en-US" altLang="zh-CN" sz="2400" b="1" dirty="0">
              <a:latin typeface="华文楷体" panose="02010600040101010101" pitchFamily="2" charset="-122"/>
              <a:ea typeface="华文楷体" panose="02010600040101010101" pitchFamily="2" charset="-122"/>
              <a:cs typeface="华文楷体" panose="02010600040101010101" pitchFamily="2" charset="-122"/>
            </a:endParaRPr>
          </a:p>
          <a:p>
            <a:r>
              <a:rPr kumimoji="1" lang="zh-CN" altLang="en-US" sz="2400" b="1" dirty="0">
                <a:latin typeface="华文楷体" panose="02010600040101010101" pitchFamily="2" charset="-122"/>
                <a:ea typeface="华文楷体" panose="02010600040101010101" pitchFamily="2" charset="-122"/>
                <a:cs typeface="华文楷体" panose="02010600040101010101" pitchFamily="2" charset="-122"/>
              </a:rPr>
              <a:t>而</a:t>
            </a:r>
            <a:r>
              <a:rPr kumimoji="1" lang="en-US" altLang="zh-CN" sz="2400" b="1" dirty="0">
                <a:latin typeface="华文楷体" panose="02010600040101010101" pitchFamily="2" charset="-122"/>
                <a:ea typeface="华文楷体" panose="02010600040101010101" pitchFamily="2" charset="-122"/>
                <a:cs typeface="华文楷体" panose="02010600040101010101" pitchFamily="2" charset="-122"/>
              </a:rPr>
              <a:t>C++</a:t>
            </a:r>
            <a:r>
              <a:rPr kumimoji="1" lang="zh-CN" altLang="en-US" sz="2400" b="1" dirty="0">
                <a:latin typeface="华文楷体" panose="02010600040101010101" pitchFamily="2" charset="-122"/>
                <a:ea typeface="华文楷体" panose="02010600040101010101" pitchFamily="2" charset="-122"/>
                <a:cs typeface="华文楷体" panose="02010600040101010101" pitchFamily="2" charset="-122"/>
              </a:rPr>
              <a:t>的模板特征提供了</a:t>
            </a:r>
            <a:r>
              <a:rPr kumimoji="1" lang="zh-CN" altLang="en-US" sz="2400" b="1" dirty="0">
                <a:solidFill>
                  <a:srgbClr val="C00000"/>
                </a:solidFill>
                <a:latin typeface="华文楷体" panose="02010600040101010101" pitchFamily="2" charset="-122"/>
                <a:ea typeface="华文楷体" panose="02010600040101010101" pitchFamily="2" charset="-122"/>
                <a:cs typeface="华文楷体" panose="02010600040101010101" pitchFamily="2" charset="-122"/>
              </a:rPr>
              <a:t>重用源代码</a:t>
            </a:r>
            <a:r>
              <a:rPr kumimoji="1" lang="zh-CN" altLang="en-US" sz="2400" b="1" dirty="0">
                <a:latin typeface="华文楷体" panose="02010600040101010101" pitchFamily="2" charset="-122"/>
                <a:ea typeface="华文楷体" panose="02010600040101010101" pitchFamily="2" charset="-122"/>
                <a:cs typeface="华文楷体" panose="02010600040101010101" pitchFamily="2" charset="-122"/>
              </a:rPr>
              <a:t>的方法。</a:t>
            </a:r>
            <a:endParaRPr kumimoji="1" lang="zh-CN" altLang="en-US" sz="2400" b="1" dirty="0">
              <a:latin typeface="华文楷体" panose="02010600040101010101" pitchFamily="2" charset="-122"/>
              <a:ea typeface="华文楷体" panose="02010600040101010101" pitchFamily="2" charset="-122"/>
              <a:cs typeface="华文楷体" panose="0201060004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模板：引入</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690689"/>
            <a:ext cx="7337339" cy="4462283"/>
          </a:xfrm>
        </p:spPr>
        <p:txBody>
          <a:bodyPr/>
          <a:lstStyle/>
          <a:p>
            <a:pPr>
              <a:buSzPct val="75000"/>
              <a:buFont typeface="Wingdings" panose="05000000000000000000" pitchFamily="2" charset="2"/>
              <a:buChar char="n"/>
            </a:pPr>
            <a:r>
              <a:rPr kumimoji="1" lang="zh-CN" altLang="en-US" b="1" dirty="0">
                <a:solidFill>
                  <a:srgbClr val="003366"/>
                </a:solidFill>
                <a:latin typeface="Consolas" panose="020B0609020204030204" pitchFamily="49" charset="0"/>
                <a:ea typeface="华文楷体" panose="02010600040101010101" pitchFamily="2" charset="-122"/>
              </a:rPr>
              <a:t>实现一个整数排序算法接口：</a:t>
            </a:r>
            <a:endParaRPr kumimoji="1" lang="en-US" altLang="zh-CN" b="1" dirty="0">
              <a:solidFill>
                <a:srgbClr val="003366"/>
              </a:solidFill>
              <a:latin typeface="Consolas" panose="020B0609020204030204" pitchFamily="49" charset="0"/>
              <a:ea typeface="华文楷体" panose="02010600040101010101" pitchFamily="2" charset="-122"/>
            </a:endParaRPr>
          </a:p>
          <a:p>
            <a:pPr marL="0" indent="0">
              <a:buSzPct val="75000"/>
              <a:buNone/>
            </a:pPr>
            <a:r>
              <a:rPr kumimoji="1" lang="en-US" altLang="zh-CN" dirty="0">
                <a:solidFill>
                  <a:srgbClr val="003366"/>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void </a:t>
            </a:r>
            <a:r>
              <a:rPr kumimoji="1" lang="en-US" altLang="zh-CN" b="1" dirty="0">
                <a:solidFill>
                  <a:srgbClr val="C00000"/>
                </a:solidFill>
                <a:latin typeface="Consolas" panose="020B0609020204030204" pitchFamily="49" charset="0"/>
                <a:ea typeface="华文楷体" panose="02010600040101010101" pitchFamily="2" charset="-122"/>
              </a:rPr>
              <a:t>sort</a:t>
            </a:r>
            <a:r>
              <a:rPr kumimoji="1" lang="en-US" altLang="zh-CN" dirty="0">
                <a:latin typeface="Consolas" panose="020B0609020204030204" pitchFamily="49" charset="0"/>
                <a:ea typeface="华文楷体" panose="02010600040101010101" pitchFamily="2" charset="-122"/>
              </a:rPr>
              <a:t>(</a:t>
            </a: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*data, </a:t>
            </a: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len</a:t>
            </a:r>
            <a:r>
              <a:rPr kumimoji="1" lang="en-US" altLang="zh-CN" dirty="0">
                <a:latin typeface="Consolas" panose="020B0609020204030204" pitchFamily="49" charset="0"/>
                <a:ea typeface="华文楷体" panose="02010600040101010101" pitchFamily="2" charset="-122"/>
              </a:rPr>
              <a:t>);</a:t>
            </a:r>
            <a:endParaRPr kumimoji="1" lang="en-US" altLang="zh-CN" dirty="0">
              <a:latin typeface="Consolas" panose="020B0609020204030204" pitchFamily="49" charset="0"/>
              <a:ea typeface="华文楷体" panose="02010600040101010101" pitchFamily="2" charset="-122"/>
            </a:endParaRPr>
          </a:p>
          <a:p>
            <a:pPr>
              <a:buSzPct val="75000"/>
              <a:buFont typeface="Wingdings" panose="05000000000000000000" pitchFamily="2" charset="2"/>
              <a:buChar char="n"/>
            </a:pPr>
            <a:r>
              <a:rPr kumimoji="1" lang="zh-CN" altLang="en-US" b="1" dirty="0">
                <a:solidFill>
                  <a:srgbClr val="003366"/>
                </a:solidFill>
                <a:latin typeface="Consolas" panose="020B0609020204030204" pitchFamily="49" charset="0"/>
                <a:ea typeface="华文楷体" panose="02010600040101010101" pitchFamily="2" charset="-122"/>
              </a:rPr>
              <a:t>实现一个浮点数排序算法接口：</a:t>
            </a:r>
            <a:endParaRPr kumimoji="1" lang="en-US" altLang="zh-CN" b="1" dirty="0">
              <a:solidFill>
                <a:srgbClr val="003366"/>
              </a:solidFill>
              <a:latin typeface="Consolas" panose="020B0609020204030204" pitchFamily="49" charset="0"/>
              <a:ea typeface="华文楷体" panose="02010600040101010101" pitchFamily="2" charset="-122"/>
            </a:endParaRPr>
          </a:p>
          <a:p>
            <a:pPr marL="0" indent="0">
              <a:buSzPct val="75000"/>
              <a:buNone/>
            </a:pPr>
            <a:r>
              <a:rPr kumimoji="1" lang="en-US" altLang="zh-CN" dirty="0">
                <a:solidFill>
                  <a:srgbClr val="003366"/>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void </a:t>
            </a:r>
            <a:r>
              <a:rPr kumimoji="1" lang="en-US" altLang="zh-CN" b="1" dirty="0">
                <a:solidFill>
                  <a:srgbClr val="C00000"/>
                </a:solidFill>
                <a:latin typeface="Consolas" panose="020B0609020204030204" pitchFamily="49" charset="0"/>
                <a:ea typeface="华文楷体" panose="02010600040101010101" pitchFamily="2" charset="-122"/>
              </a:rPr>
              <a:t>sort</a:t>
            </a:r>
            <a:r>
              <a:rPr kumimoji="1" lang="en-US" altLang="zh-CN" dirty="0">
                <a:latin typeface="Consolas" panose="020B0609020204030204" pitchFamily="49" charset="0"/>
                <a:ea typeface="华文楷体" panose="02010600040101010101" pitchFamily="2" charset="-122"/>
              </a:rPr>
              <a:t>(float *data, </a:t>
            </a: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len</a:t>
            </a:r>
            <a:r>
              <a:rPr kumimoji="1" lang="en-US" altLang="zh-CN" dirty="0">
                <a:latin typeface="Consolas" panose="020B0609020204030204" pitchFamily="49" charset="0"/>
                <a:ea typeface="华文楷体" panose="02010600040101010101" pitchFamily="2" charset="-122"/>
              </a:rPr>
              <a:t>);</a:t>
            </a:r>
            <a:endParaRPr kumimoji="1" lang="en-US" altLang="zh-CN" dirty="0">
              <a:latin typeface="Consolas" panose="020B0609020204030204" pitchFamily="49" charset="0"/>
              <a:ea typeface="华文楷体" panose="02010600040101010101" pitchFamily="2" charset="-122"/>
            </a:endParaRPr>
          </a:p>
          <a:p>
            <a:pPr>
              <a:buSzPct val="75000"/>
              <a:buFont typeface="Wingdings" panose="05000000000000000000" pitchFamily="2" charset="2"/>
              <a:buChar char="n"/>
            </a:pPr>
            <a:r>
              <a:rPr kumimoji="1" lang="zh-CN" altLang="en-US" b="1" dirty="0">
                <a:solidFill>
                  <a:srgbClr val="003366"/>
                </a:solidFill>
                <a:latin typeface="Consolas" panose="020B0609020204030204" pitchFamily="49" charset="0"/>
                <a:ea typeface="华文楷体" panose="02010600040101010101" pitchFamily="2" charset="-122"/>
              </a:rPr>
              <a:t>实现一个自定义类型排序算法接口：</a:t>
            </a:r>
            <a:endParaRPr kumimoji="1" lang="en-US" altLang="zh-CN" b="1" dirty="0">
              <a:solidFill>
                <a:srgbClr val="003366"/>
              </a:solidFill>
              <a:latin typeface="Consolas" panose="020B0609020204030204" pitchFamily="49" charset="0"/>
              <a:ea typeface="华文楷体" panose="02010600040101010101" pitchFamily="2" charset="-122"/>
            </a:endParaRPr>
          </a:p>
          <a:p>
            <a:pPr marL="0" indent="0">
              <a:buSzPct val="75000"/>
              <a:buNone/>
            </a:pPr>
            <a:r>
              <a:rPr kumimoji="1" lang="en-US" altLang="zh-CN" dirty="0">
                <a:solidFill>
                  <a:srgbClr val="003366"/>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void </a:t>
            </a:r>
            <a:r>
              <a:rPr kumimoji="1" lang="en-US" altLang="zh-CN" b="1" dirty="0">
                <a:solidFill>
                  <a:srgbClr val="C00000"/>
                </a:solidFill>
                <a:latin typeface="Consolas" panose="020B0609020204030204" pitchFamily="49" charset="0"/>
                <a:ea typeface="华文楷体" panose="02010600040101010101" pitchFamily="2" charset="-122"/>
              </a:rPr>
              <a:t>sort</a:t>
            </a:r>
            <a:r>
              <a:rPr kumimoji="1" lang="en-US" altLang="zh-CN" dirty="0">
                <a:latin typeface="Consolas" panose="020B0609020204030204" pitchFamily="49" charset="0"/>
                <a:ea typeface="华文楷体" panose="02010600040101010101" pitchFamily="2" charset="-122"/>
              </a:rPr>
              <a:t>(</a:t>
            </a:r>
            <a:r>
              <a:rPr kumimoji="1" lang="en-US" altLang="zh-CN" dirty="0" err="1">
                <a:latin typeface="Consolas" panose="020B0609020204030204" pitchFamily="49" charset="0"/>
                <a:ea typeface="华文楷体" panose="02010600040101010101" pitchFamily="2" charset="-122"/>
              </a:rPr>
              <a:t>myClass</a:t>
            </a:r>
            <a:r>
              <a:rPr kumimoji="1" lang="en-US" altLang="zh-CN" dirty="0">
                <a:latin typeface="Consolas" panose="020B0609020204030204" pitchFamily="49" charset="0"/>
                <a:ea typeface="华文楷体" panose="02010600040101010101" pitchFamily="2" charset="-122"/>
              </a:rPr>
              <a:t> *data, </a:t>
            </a: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len</a:t>
            </a:r>
            <a:r>
              <a:rPr kumimoji="1" lang="en-US" altLang="zh-CN" dirty="0">
                <a:latin typeface="Consolas" panose="020B0609020204030204" pitchFamily="49" charset="0"/>
                <a:ea typeface="华文楷体" panose="02010600040101010101" pitchFamily="2" charset="-122"/>
              </a:rPr>
              <a:t>);</a:t>
            </a:r>
            <a:endParaRPr kumimoji="1" lang="en-US" altLang="zh-CN" dirty="0">
              <a:latin typeface="Consolas" panose="020B0609020204030204" pitchFamily="49" charset="0"/>
              <a:ea typeface="华文楷体" panose="02010600040101010101" pitchFamily="2" charset="-122"/>
            </a:endParaRPr>
          </a:p>
          <a:p>
            <a:pPr>
              <a:buSzPct val="75000"/>
              <a:buFont typeface="Wingdings" panose="05000000000000000000" pitchFamily="2" charset="2"/>
              <a:buChar char="n"/>
            </a:pPr>
            <a:r>
              <a:rPr kumimoji="1" lang="zh-CN" altLang="en-US" b="1" dirty="0">
                <a:solidFill>
                  <a:srgbClr val="003366"/>
                </a:solidFill>
                <a:latin typeface="Consolas" panose="020B0609020204030204" pitchFamily="49" charset="0"/>
                <a:ea typeface="华文楷体" panose="02010600040101010101" pitchFamily="2" charset="-122"/>
              </a:rPr>
              <a:t>明明实现逻辑是一样的，为什么要写多遍？</a:t>
            </a:r>
            <a:endParaRPr kumimoji="1" lang="en-US" altLang="zh-CN" b="1" dirty="0">
              <a:solidFill>
                <a:srgbClr val="003366"/>
              </a:solidFill>
              <a:latin typeface="Consolas" panose="020B0609020204030204" pitchFamily="49" charset="0"/>
              <a:ea typeface="华文楷体"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函数模板</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690689"/>
            <a:ext cx="8119814" cy="4687141"/>
          </a:xfrm>
        </p:spPr>
        <p:txBody>
          <a:bodyPr/>
          <a:lstStyle/>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有些算法实现与类型无关，所以可以将函数的参数类型也定义为一种特殊的“参数”，这样就得到了“函数模板”。</a:t>
            </a:r>
            <a:endParaRPr kumimoji="1" lang="zh-CN" altLang="en-US" b="1" dirty="0">
              <a:solidFill>
                <a:srgbClr val="003366"/>
              </a:solidFill>
              <a:latin typeface="华文楷体" panose="02010600040101010101" pitchFamily="2" charset="-122"/>
              <a:ea typeface="华文楷体" panose="02010600040101010101" pitchFamily="2" charset="-122"/>
            </a:endParaRP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定义函数模板的方法</a:t>
            </a:r>
            <a:endParaRPr kumimoji="1" lang="zh-CN" altLang="en-US" b="1" dirty="0">
              <a:solidFill>
                <a:srgbClr val="003366"/>
              </a:solidFill>
              <a:latin typeface="华文楷体" panose="02010600040101010101" pitchFamily="2" charset="-122"/>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template</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&lt;</a:t>
            </a:r>
            <a:r>
              <a:rPr kumimoji="1" lang="en-US" altLang="zh-CN" dirty="0" err="1">
                <a:latin typeface="Consolas" panose="020B0609020204030204" pitchFamily="49" charset="0"/>
                <a:ea typeface="华文楷体" panose="02010600040101010101" pitchFamily="2" charset="-122"/>
              </a:rPr>
              <a:t>typename</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T&gt;</a:t>
            </a: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ReturnType</a:t>
            </a: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Func</a:t>
            </a:r>
            <a:r>
              <a:rPr kumimoji="1" lang="en-US" altLang="zh-CN" dirty="0">
                <a:latin typeface="Consolas" panose="020B0609020204030204" pitchFamily="49" charset="0"/>
                <a:ea typeface="华文楷体" panose="02010600040101010101" pitchFamily="2" charset="-122"/>
              </a:rPr>
              <a:t>(</a:t>
            </a:r>
            <a:r>
              <a:rPr kumimoji="1" lang="en-US" altLang="zh-CN" dirty="0" err="1">
                <a:latin typeface="Consolas" panose="020B0609020204030204" pitchFamily="49" charset="0"/>
                <a:ea typeface="华文楷体" panose="02010600040101010101" pitchFamily="2" charset="-122"/>
              </a:rPr>
              <a:t>Args</a:t>
            </a: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如：任意类型两个变量相加的“函数模板”</a:t>
            </a:r>
            <a:endParaRPr kumimoji="1" lang="zh-CN" altLang="en-US" b="1" dirty="0">
              <a:solidFill>
                <a:srgbClr val="003366"/>
              </a:solidFill>
              <a:latin typeface="华文楷体" panose="02010600040101010101" pitchFamily="2" charset="-122"/>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template</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&lt;</a:t>
            </a:r>
            <a:r>
              <a:rPr kumimoji="1" lang="en-US" altLang="zh-CN" dirty="0" err="1">
                <a:latin typeface="Consolas" panose="020B0609020204030204" pitchFamily="49" charset="0"/>
                <a:ea typeface="华文楷体" panose="02010600040101010101" pitchFamily="2" charset="-122"/>
              </a:rPr>
              <a:t>typename</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T&gt;</a:t>
            </a:r>
            <a:r>
              <a:rPr kumimoji="1" lang="zh-CN" altLang="en-US" dirty="0">
                <a:latin typeface="Consolas" panose="020B0609020204030204" pitchFamily="49" charset="0"/>
                <a:ea typeface="华文楷体" panose="02010600040101010101" pitchFamily="2" charset="-122"/>
              </a:rPr>
              <a:t> </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sum(T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b)</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return</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b;</a:t>
            </a:r>
            <a:r>
              <a:rPr kumimoji="1" lang="zh-CN" altLang="en-US" dirty="0">
                <a:latin typeface="Consolas" panose="020B0609020204030204" pitchFamily="49" charset="0"/>
                <a:ea typeface="华文楷体" panose="02010600040101010101" pitchFamily="2" charset="-122"/>
              </a:rPr>
              <a:t> </a:t>
            </a:r>
            <a:r>
              <a:rPr kumimoji="1" lang="en-US" altLang="zh-CN" dirty="0"/>
              <a:t>}</a:t>
            </a:r>
            <a:endParaRPr kumimoji="1" lang="en-US" altLang="zh-CN" dirty="0"/>
          </a:p>
          <a:p>
            <a:r>
              <a:rPr kumimoji="1" lang="zh-CN" altLang="en-US" dirty="0">
                <a:latin typeface="华文楷体" panose="02010600040101010101" pitchFamily="2" charset="-122"/>
              </a:rPr>
              <a:t>注：</a:t>
            </a:r>
            <a:r>
              <a:rPr kumimoji="1" lang="en-US" altLang="zh-CN" dirty="0" err="1">
                <a:highlight>
                  <a:srgbClr val="FFFF00"/>
                </a:highlight>
              </a:rPr>
              <a:t>typename</a:t>
            </a:r>
            <a:r>
              <a:rPr kumimoji="1" lang="zh-CN" altLang="en-US" dirty="0">
                <a:highlight>
                  <a:srgbClr val="FFFF00"/>
                </a:highlight>
              </a:rPr>
              <a:t>也可换为</a:t>
            </a:r>
            <a:r>
              <a:rPr kumimoji="1" lang="en-US" altLang="zh-CN" dirty="0">
                <a:highlight>
                  <a:srgbClr val="FFFF00"/>
                </a:highlight>
              </a:rPr>
              <a:t>class</a:t>
            </a:r>
            <a:endParaRPr kumimoji="1" lang="en-US" altLang="zh-CN" dirty="0">
              <a:highlight>
                <a:srgbClr val="FFFF00"/>
              </a:highlight>
              <a:latin typeface="华文楷体"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文本框 4"/>
          <p:cNvSpPr txBox="1"/>
          <p:nvPr/>
        </p:nvSpPr>
        <p:spPr>
          <a:xfrm>
            <a:off x="755193" y="5733522"/>
            <a:ext cx="6253635" cy="830997"/>
          </a:xfrm>
          <a:prstGeom prst="rect">
            <a:avLst/>
          </a:prstGeom>
          <a:noFill/>
        </p:spPr>
        <p:txBody>
          <a:bodyPr wrap="none" rtlCol="0">
            <a:spAutoFit/>
          </a:bodyPr>
          <a:lstStyle/>
          <a:p>
            <a:pPr lvl="1"/>
            <a:r>
              <a:rPr kumimoji="1" lang="en-US" altLang="zh-CN" sz="2400" dirty="0">
                <a:latin typeface="Consolas" panose="020B0609020204030204" pitchFamily="49" charset="0"/>
                <a:ea typeface="华文楷体" panose="02010600040101010101" pitchFamily="2" charset="-122"/>
              </a:rPr>
              <a:t>template</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&lt;</a:t>
            </a:r>
            <a:r>
              <a:rPr kumimoji="1" lang="en-US" altLang="zh-CN" sz="2400" dirty="0">
                <a:solidFill>
                  <a:srgbClr val="C00000"/>
                </a:solidFill>
                <a:latin typeface="Consolas" panose="020B0609020204030204" pitchFamily="49" charset="0"/>
                <a:ea typeface="华文楷体" panose="02010600040101010101" pitchFamily="2" charset="-122"/>
              </a:rPr>
              <a:t>class</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T&gt;</a:t>
            </a:r>
            <a:r>
              <a:rPr kumimoji="1" lang="zh-CN" altLang="en-US" sz="2400" dirty="0">
                <a:latin typeface="Consolas" panose="020B0609020204030204" pitchFamily="49" charset="0"/>
                <a:ea typeface="华文楷体" panose="02010600040101010101" pitchFamily="2" charset="-122"/>
              </a:rPr>
              <a:t> </a:t>
            </a:r>
            <a:endParaRPr kumimoji="1" lang="zh-CN" altLang="en-US" sz="2400" dirty="0">
              <a:latin typeface="Consolas" panose="020B0609020204030204" pitchFamily="49" charset="0"/>
              <a:ea typeface="华文楷体" panose="02010600040101010101" pitchFamily="2" charset="-122"/>
            </a:endParaRPr>
          </a:p>
          <a:p>
            <a:pPr lvl="1"/>
            <a:r>
              <a:rPr kumimoji="1" lang="en-US" altLang="zh-CN" sz="2400" dirty="0">
                <a:latin typeface="Consolas" panose="020B0609020204030204" pitchFamily="49" charset="0"/>
                <a:ea typeface="华文楷体" panose="02010600040101010101" pitchFamily="2" charset="-122"/>
              </a:rPr>
              <a:t>T</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sum(T</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a,</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T</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b)</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return</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a</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b;</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a:t>
            </a:r>
            <a:endParaRPr kumimoji="1"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课程设计</a:t>
            </a:r>
            <a:endParaRPr lang="zh-CN" altLang="en-US" dirty="0"/>
          </a:p>
        </p:txBody>
      </p:sp>
      <p:sp>
        <p:nvSpPr>
          <p:cNvPr id="3" name="内容占位符 2"/>
          <p:cNvSpPr>
            <a:spLocks noGrp="1"/>
          </p:cNvSpPr>
          <p:nvPr>
            <p:ph idx="1"/>
          </p:nvPr>
        </p:nvSpPr>
        <p:spPr>
          <a:xfrm>
            <a:off x="657374" y="1356433"/>
            <a:ext cx="8047806" cy="4749029"/>
          </a:xfrm>
        </p:spPr>
        <p:txBody>
          <a:bodyPr/>
          <a:lstStyle/>
          <a:p>
            <a:r>
              <a:rPr lang="zh-CN" altLang="en-US" dirty="0"/>
              <a:t>防卷但不是水课</a:t>
            </a:r>
            <a:endParaRPr lang="en-US" altLang="zh-CN" dirty="0"/>
          </a:p>
          <a:p>
            <a:pPr lvl="1"/>
            <a:r>
              <a:rPr lang="en-US" altLang="zh-CN" sz="2800" dirty="0"/>
              <a:t>OOP</a:t>
            </a:r>
            <a:r>
              <a:rPr lang="zh-CN" altLang="en-US" sz="2800" dirty="0"/>
              <a:t>作为编程的核心基础课程，地位非常重要</a:t>
            </a:r>
            <a:endParaRPr lang="en-US" altLang="zh-CN" sz="2800" dirty="0"/>
          </a:p>
          <a:p>
            <a:pPr lvl="2"/>
            <a:r>
              <a:rPr lang="zh-CN" altLang="en-US" sz="2400" dirty="0"/>
              <a:t>计算机系很多课程都会用到</a:t>
            </a:r>
            <a:r>
              <a:rPr lang="en-US" altLang="zh-CN" sz="2400" dirty="0"/>
              <a:t>C++</a:t>
            </a:r>
            <a:endParaRPr lang="en-US" altLang="zh-CN" sz="2400" dirty="0"/>
          </a:p>
          <a:p>
            <a:pPr lvl="2"/>
            <a:r>
              <a:rPr lang="zh-CN" altLang="en-US" sz="2400" dirty="0"/>
              <a:t>例如：数据结构、操作系统、网络原理</a:t>
            </a:r>
            <a:r>
              <a:rPr lang="en-US" altLang="zh-CN" sz="2400" dirty="0"/>
              <a:t>……</a:t>
            </a:r>
            <a:endParaRPr lang="en-US" altLang="zh-CN" sz="2400" dirty="0"/>
          </a:p>
          <a:p>
            <a:pPr lvl="1"/>
            <a:endParaRPr lang="en-US" altLang="zh-CN" sz="2800" dirty="0"/>
          </a:p>
          <a:p>
            <a:pPr lvl="1"/>
            <a:r>
              <a:rPr lang="zh-CN" altLang="en-US" sz="2800" dirty="0"/>
              <a:t>练习</a:t>
            </a:r>
            <a:r>
              <a:rPr lang="en-US" altLang="zh-CN" sz="2800" dirty="0"/>
              <a:t>&gt;</a:t>
            </a:r>
            <a:r>
              <a:rPr lang="zh-CN" altLang="en-US" sz="2800" dirty="0"/>
              <a:t>听讲</a:t>
            </a:r>
            <a:endParaRPr lang="en-US" altLang="zh-CN" sz="2800" dirty="0"/>
          </a:p>
          <a:p>
            <a:pPr lvl="2"/>
            <a:r>
              <a:rPr lang="zh-CN" altLang="en-US" sz="2400" b="1" dirty="0"/>
              <a:t>实践</a:t>
            </a:r>
            <a:r>
              <a:rPr lang="zh-CN" altLang="en-US" sz="2400" dirty="0"/>
              <a:t>才是编程的唯一学习方法</a:t>
            </a:r>
            <a:endParaRPr lang="en-US" altLang="zh-CN" sz="2400" dirty="0"/>
          </a:p>
          <a:p>
            <a:pPr lvl="2"/>
            <a:r>
              <a:rPr lang="zh-CN" altLang="en-US" sz="2400" dirty="0"/>
              <a:t>学会</a:t>
            </a:r>
            <a:r>
              <a:rPr lang="zh-CN" altLang="en-US" sz="2400" b="1" dirty="0"/>
              <a:t>主动学习</a:t>
            </a:r>
            <a:r>
              <a:rPr lang="zh-CN" altLang="en-US" sz="2400" dirty="0"/>
              <a:t>，而不是被动接受知识</a:t>
            </a:r>
            <a:endParaRPr lang="en-US" altLang="zh-CN" sz="2400" dirty="0"/>
          </a:p>
          <a:p>
            <a:pPr lvl="2"/>
            <a:r>
              <a:rPr lang="zh-CN" altLang="en-US" sz="2400" dirty="0"/>
              <a:t>“面向搜索引擎”的编程方法</a:t>
            </a:r>
            <a:endParaRPr lang="en-US" altLang="zh-CN" sz="2400"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函数模板</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497106"/>
            <a:ext cx="7886700" cy="4946423"/>
          </a:xfrm>
        </p:spPr>
        <p:txBody>
          <a:bodyPr>
            <a:normAutofit lnSpcReduction="10000"/>
          </a:bodyPr>
          <a:lstStyle/>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函数模板在调用时，编译器能自动推导出实际参数的类型（这个过程叫做</a:t>
            </a:r>
            <a:r>
              <a:rPr kumimoji="1" lang="zh-CN" altLang="en-US" b="1" dirty="0">
                <a:solidFill>
                  <a:srgbClr val="FF0000"/>
                </a:solidFill>
                <a:latin typeface="华文楷体" panose="02010600040101010101" pitchFamily="2" charset="-122"/>
                <a:ea typeface="华文楷体" panose="02010600040101010101" pitchFamily="2" charset="-122"/>
              </a:rPr>
              <a:t>实例化</a:t>
            </a:r>
            <a:r>
              <a:rPr kumimoji="1" lang="zh-CN" altLang="en-US" b="1" dirty="0">
                <a:solidFill>
                  <a:srgbClr val="003366"/>
                </a:solidFill>
                <a:latin typeface="华文楷体" panose="02010600040101010101" pitchFamily="2" charset="-122"/>
                <a:ea typeface="华文楷体" panose="02010600040101010101" pitchFamily="2" charset="-122"/>
              </a:rPr>
              <a:t>）。</a:t>
            </a:r>
            <a:endParaRPr kumimoji="1" lang="en-US" altLang="zh-CN" b="1" dirty="0">
              <a:solidFill>
                <a:srgbClr val="003366"/>
              </a:solidFill>
              <a:latin typeface="华文楷体" panose="02010600040101010101" pitchFamily="2" charset="-122"/>
              <a:ea typeface="华文楷体" panose="02010600040101010101" pitchFamily="2" charset="-122"/>
            </a:endParaRP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所以，形式上调用一个函数模板与普通函数没有区别，如</a:t>
            </a:r>
            <a:endParaRPr kumimoji="1" lang="en-US" altLang="zh-CN" sz="2400" b="1" dirty="0">
              <a:solidFill>
                <a:srgbClr val="003366"/>
              </a:solidFill>
              <a:latin typeface="华文楷体" panose="02010600040101010101" pitchFamily="2" charset="-122"/>
              <a:ea typeface="华文楷体" panose="02010600040101010101" pitchFamily="2" charset="-122"/>
            </a:endParaRPr>
          </a:p>
          <a:p>
            <a:pPr lvl="1"/>
            <a:r>
              <a:rPr kumimoji="1" lang="en-US" altLang="zh-CN" sz="2800" dirty="0" err="1">
                <a:solidFill>
                  <a:schemeClr val="tx1"/>
                </a:solidFill>
                <a:latin typeface="Consolas" panose="020B0609020204030204" pitchFamily="49" charset="0"/>
                <a:ea typeface="华文楷体" panose="02010600040101010101" pitchFamily="2" charset="-122"/>
              </a:rPr>
              <a:t>cout</a:t>
            </a:r>
            <a:r>
              <a:rPr kumimoji="1" lang="zh-CN" altLang="en-US" sz="2800" dirty="0">
                <a:solidFill>
                  <a:schemeClr val="tx1"/>
                </a:solidFill>
                <a:latin typeface="Consolas" panose="020B0609020204030204" pitchFamily="49" charset="0"/>
                <a:ea typeface="华文楷体" panose="02010600040101010101" pitchFamily="2" charset="-122"/>
              </a:rPr>
              <a:t> </a:t>
            </a:r>
            <a:r>
              <a:rPr kumimoji="1" lang="en-US" altLang="zh-CN" sz="2800" dirty="0">
                <a:solidFill>
                  <a:schemeClr val="tx1"/>
                </a:solidFill>
                <a:latin typeface="Consolas" panose="020B0609020204030204" pitchFamily="49" charset="0"/>
                <a:ea typeface="华文楷体" panose="02010600040101010101" pitchFamily="2" charset="-122"/>
              </a:rPr>
              <a:t>&lt;&lt;</a:t>
            </a:r>
            <a:r>
              <a:rPr kumimoji="1" lang="zh-CN" altLang="en-US" sz="2800" dirty="0">
                <a:solidFill>
                  <a:schemeClr val="tx1"/>
                </a:solidFill>
                <a:latin typeface="Consolas" panose="020B0609020204030204" pitchFamily="49" charset="0"/>
                <a:ea typeface="华文楷体" panose="02010600040101010101" pitchFamily="2" charset="-122"/>
              </a:rPr>
              <a:t> </a:t>
            </a:r>
            <a:r>
              <a:rPr kumimoji="1" lang="en-US" altLang="zh-CN" sz="2800" dirty="0">
                <a:solidFill>
                  <a:srgbClr val="FF0000"/>
                </a:solidFill>
                <a:latin typeface="Consolas" panose="020B0609020204030204" pitchFamily="49" charset="0"/>
                <a:ea typeface="华文楷体" panose="02010600040101010101" pitchFamily="2" charset="-122"/>
              </a:rPr>
              <a:t>sum(9, 3)</a:t>
            </a:r>
            <a:r>
              <a:rPr kumimoji="1" lang="en-US" altLang="zh-CN" sz="2800" dirty="0">
                <a:latin typeface="Consolas" panose="020B0609020204030204" pitchFamily="49" charset="0"/>
                <a:ea typeface="华文楷体" panose="02010600040101010101" pitchFamily="2" charset="-122"/>
              </a:rPr>
              <a:t>;</a:t>
            </a:r>
            <a:r>
              <a:rPr kumimoji="1" lang="zh-CN" altLang="en-US" sz="2800" dirty="0">
                <a:latin typeface="Consolas" panose="020B0609020204030204" pitchFamily="49" charset="0"/>
                <a:ea typeface="华文楷体" panose="02010600040101010101" pitchFamily="2" charset="-122"/>
              </a:rPr>
              <a:t> </a:t>
            </a:r>
            <a:r>
              <a:rPr kumimoji="1" lang="zh-CN" altLang="en-US" sz="2800" dirty="0">
                <a:solidFill>
                  <a:schemeClr val="tx1"/>
                </a:solidFill>
                <a:latin typeface="Consolas" panose="020B0609020204030204" pitchFamily="49" charset="0"/>
                <a:ea typeface="华文楷体" panose="02010600040101010101" pitchFamily="2" charset="-122"/>
              </a:rPr>
              <a:t>		</a:t>
            </a:r>
            <a:endParaRPr kumimoji="1" lang="en-US" altLang="zh-CN" sz="2800" dirty="0">
              <a:solidFill>
                <a:schemeClr val="tx1"/>
              </a:solidFill>
              <a:latin typeface="Consolas" panose="020B0609020204030204" pitchFamily="49" charset="0"/>
              <a:ea typeface="华文楷体" panose="02010600040101010101" pitchFamily="2" charset="-122"/>
            </a:endParaRPr>
          </a:p>
          <a:p>
            <a:pPr lvl="1"/>
            <a:r>
              <a:rPr kumimoji="1" lang="en-US" altLang="zh-CN" sz="2800" dirty="0" err="1">
                <a:solidFill>
                  <a:schemeClr val="tx1"/>
                </a:solidFill>
                <a:latin typeface="Consolas" panose="020B0609020204030204" pitchFamily="49" charset="0"/>
                <a:ea typeface="华文楷体" panose="02010600040101010101" pitchFamily="2" charset="-122"/>
              </a:rPr>
              <a:t>cout</a:t>
            </a:r>
            <a:r>
              <a:rPr kumimoji="1" lang="zh-CN" altLang="en-US" sz="2800" dirty="0">
                <a:solidFill>
                  <a:schemeClr val="tx1"/>
                </a:solidFill>
                <a:latin typeface="Consolas" panose="020B0609020204030204" pitchFamily="49" charset="0"/>
                <a:ea typeface="华文楷体" panose="02010600040101010101" pitchFamily="2" charset="-122"/>
              </a:rPr>
              <a:t> </a:t>
            </a:r>
            <a:r>
              <a:rPr kumimoji="1" lang="en-US" altLang="zh-CN" sz="2800" dirty="0">
                <a:solidFill>
                  <a:schemeClr val="tx1"/>
                </a:solidFill>
                <a:latin typeface="Consolas" panose="020B0609020204030204" pitchFamily="49" charset="0"/>
                <a:ea typeface="华文楷体" panose="02010600040101010101" pitchFamily="2" charset="-122"/>
              </a:rPr>
              <a:t>&lt;&lt;</a:t>
            </a:r>
            <a:r>
              <a:rPr kumimoji="1" lang="zh-CN" altLang="en-US" sz="2800" dirty="0">
                <a:solidFill>
                  <a:schemeClr val="tx1"/>
                </a:solidFill>
                <a:latin typeface="Consolas" panose="020B0609020204030204" pitchFamily="49" charset="0"/>
                <a:ea typeface="华文楷体" panose="02010600040101010101" pitchFamily="2" charset="-122"/>
              </a:rPr>
              <a:t> </a:t>
            </a:r>
            <a:r>
              <a:rPr kumimoji="1" lang="en-US" altLang="zh-CN" sz="2800" dirty="0">
                <a:solidFill>
                  <a:srgbClr val="FF0000"/>
                </a:solidFill>
                <a:latin typeface="Consolas" panose="020B0609020204030204" pitchFamily="49" charset="0"/>
                <a:ea typeface="华文楷体" panose="02010600040101010101" pitchFamily="2" charset="-122"/>
              </a:rPr>
              <a:t>sum(2.1,</a:t>
            </a:r>
            <a:r>
              <a:rPr kumimoji="1" lang="zh-CN" altLang="en-US" sz="2800" dirty="0">
                <a:solidFill>
                  <a:srgbClr val="FF0000"/>
                </a:solidFill>
                <a:latin typeface="Consolas" panose="020B0609020204030204" pitchFamily="49" charset="0"/>
                <a:ea typeface="华文楷体" panose="02010600040101010101" pitchFamily="2" charset="-122"/>
              </a:rPr>
              <a:t> </a:t>
            </a:r>
            <a:r>
              <a:rPr kumimoji="1" lang="en-US" altLang="zh-CN" sz="2800" dirty="0">
                <a:solidFill>
                  <a:srgbClr val="FF0000"/>
                </a:solidFill>
                <a:latin typeface="Consolas" panose="020B0609020204030204" pitchFamily="49" charset="0"/>
                <a:ea typeface="华文楷体" panose="02010600040101010101" pitchFamily="2" charset="-122"/>
              </a:rPr>
              <a:t>5.7)</a:t>
            </a:r>
            <a:r>
              <a:rPr kumimoji="1" lang="en-US" altLang="zh-CN" sz="2800" dirty="0">
                <a:latin typeface="Consolas" panose="020B0609020204030204" pitchFamily="49" charset="0"/>
                <a:ea typeface="华文楷体" panose="02010600040101010101" pitchFamily="2" charset="-122"/>
              </a:rPr>
              <a:t>;</a:t>
            </a:r>
            <a:endParaRPr kumimoji="1" lang="en-US" altLang="zh-CN" dirty="0">
              <a:solidFill>
                <a:srgbClr val="003366"/>
              </a:solidFill>
              <a:latin typeface="Consolas" panose="020B0609020204030204" pitchFamily="49" charset="0"/>
              <a:ea typeface="华文楷体" panose="02010600040101010101" pitchFamily="2" charset="-122"/>
            </a:endParaRPr>
          </a:p>
          <a:p>
            <a:pPr>
              <a:buSzPct val="75000"/>
              <a:buFont typeface="Wingdings" panose="05000000000000000000" pitchFamily="2" charset="2"/>
              <a:buChar char="n"/>
            </a:pPr>
            <a:r>
              <a:rPr kumimoji="1" lang="zh-CN" altLang="en-US" b="1" dirty="0">
                <a:solidFill>
                  <a:srgbClr val="FF0000"/>
                </a:solidFill>
                <a:latin typeface="华文楷体" panose="02010600040101010101" pitchFamily="2" charset="-122"/>
                <a:ea typeface="华文楷体" panose="02010600040101010101" pitchFamily="2" charset="-122"/>
              </a:rPr>
              <a:t>调用类型需要满足函数的要求</a:t>
            </a:r>
            <a:r>
              <a:rPr kumimoji="1" lang="zh-CN" altLang="en-US" b="1" dirty="0">
                <a:solidFill>
                  <a:srgbClr val="003366"/>
                </a:solidFill>
                <a:latin typeface="华文楷体" panose="02010600040101010101" pitchFamily="2" charset="-122"/>
                <a:ea typeface="华文楷体" panose="02010600040101010101" pitchFamily="2" charset="-122"/>
              </a:rPr>
              <a:t>。本例中，要求类型 </a:t>
            </a:r>
            <a:r>
              <a:rPr kumimoji="1" lang="en-US" altLang="zh-CN" b="1" dirty="0">
                <a:solidFill>
                  <a:srgbClr val="003366"/>
                </a:solidFill>
                <a:latin typeface="Consolas" panose="020B0609020204030204" pitchFamily="49" charset="0"/>
                <a:ea typeface="华文楷体" panose="02010600040101010101" pitchFamily="2" charset="-122"/>
              </a:rPr>
              <a:t>T</a:t>
            </a:r>
            <a:r>
              <a:rPr kumimoji="1" lang="en-US" altLang="zh-CN" b="1" dirty="0">
                <a:solidFill>
                  <a:srgbClr val="003366"/>
                </a:solidFill>
                <a:latin typeface="华文楷体" panose="02010600040101010101" pitchFamily="2" charset="-122"/>
                <a:ea typeface="华文楷体" panose="02010600040101010101" pitchFamily="2" charset="-122"/>
              </a:rPr>
              <a:t> </a:t>
            </a:r>
            <a:r>
              <a:rPr kumimoji="1" lang="zh-CN" altLang="en-US" b="1" dirty="0">
                <a:solidFill>
                  <a:srgbClr val="003366"/>
                </a:solidFill>
                <a:latin typeface="华文楷体" panose="02010600040101010101" pitchFamily="2" charset="-122"/>
                <a:ea typeface="华文楷体" panose="02010600040101010101" pitchFamily="2" charset="-122"/>
              </a:rPr>
              <a:t>定义了加法运算符。</a:t>
            </a:r>
            <a:endParaRPr kumimoji="1" lang="en-US" altLang="zh-CN" b="1" dirty="0">
              <a:solidFill>
                <a:srgbClr val="003366"/>
              </a:solidFill>
              <a:latin typeface="华文楷体" panose="02010600040101010101" pitchFamily="2" charset="-122"/>
              <a:ea typeface="华文楷体" panose="02010600040101010101" pitchFamily="2" charset="-122"/>
            </a:endParaRP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当多个参数的类型不一致时，无法推导：</a:t>
            </a:r>
            <a:endParaRPr kumimoji="1" lang="en-US" altLang="zh-CN" b="1" dirty="0">
              <a:solidFill>
                <a:srgbClr val="003366"/>
              </a:solidFill>
              <a:latin typeface="华文楷体" panose="02010600040101010101" pitchFamily="2" charset="-122"/>
              <a:ea typeface="华文楷体" panose="02010600040101010101" pitchFamily="2" charset="-122"/>
            </a:endParaRPr>
          </a:p>
          <a:p>
            <a:pPr marL="0" indent="0">
              <a:buSzPct val="75000"/>
              <a:buNone/>
            </a:pPr>
            <a:r>
              <a:rPr kumimoji="1" lang="en-US" altLang="zh-CN" dirty="0">
                <a:solidFill>
                  <a:srgbClr val="003366"/>
                </a:solidFill>
                <a:latin typeface="华文楷体" panose="02010600040101010101" pitchFamily="2" charset="-122"/>
                <a:ea typeface="华文楷体" panose="02010600040101010101" pitchFamily="2" charset="-122"/>
              </a:rPr>
              <a:t>        </a:t>
            </a:r>
            <a:r>
              <a:rPr kumimoji="1" lang="en-US" altLang="zh-CN" dirty="0" err="1">
                <a:solidFill>
                  <a:srgbClr val="003366"/>
                </a:solidFill>
                <a:latin typeface="Consolas" panose="020B0609020204030204" pitchFamily="49" charset="0"/>
                <a:ea typeface="华文楷体" panose="02010600040101010101" pitchFamily="2" charset="-122"/>
              </a:rPr>
              <a:t>cout</a:t>
            </a:r>
            <a:r>
              <a:rPr kumimoji="1" lang="en-US" altLang="zh-CN" dirty="0">
                <a:solidFill>
                  <a:srgbClr val="003366"/>
                </a:solidFill>
                <a:latin typeface="Consolas" panose="020B0609020204030204" pitchFamily="49" charset="0"/>
                <a:ea typeface="华文楷体" panose="02010600040101010101" pitchFamily="2" charset="-122"/>
              </a:rPr>
              <a:t> &lt;&lt; sum(9, 2.1); </a:t>
            </a:r>
            <a:r>
              <a:rPr kumimoji="1" lang="en-US" altLang="zh-CN" dirty="0">
                <a:solidFill>
                  <a:srgbClr val="FF0000"/>
                </a:solidFill>
                <a:latin typeface="Consolas" panose="020B0609020204030204" pitchFamily="49" charset="0"/>
                <a:ea typeface="华文楷体" panose="02010600040101010101" pitchFamily="2" charset="-122"/>
              </a:rPr>
              <a:t>//</a:t>
            </a:r>
            <a:r>
              <a:rPr kumimoji="1" lang="zh-CN" altLang="en-US" dirty="0">
                <a:solidFill>
                  <a:srgbClr val="FF0000"/>
                </a:solidFill>
                <a:latin typeface="Consolas" panose="020B0609020204030204" pitchFamily="49" charset="0"/>
                <a:ea typeface="华文楷体" panose="02010600040101010101" pitchFamily="2" charset="-122"/>
              </a:rPr>
              <a:t>编译错误</a:t>
            </a:r>
            <a:endParaRPr kumimoji="1" lang="en-US" altLang="zh-CN" dirty="0">
              <a:solidFill>
                <a:srgbClr val="FF0000"/>
              </a:solidFill>
              <a:latin typeface="Consolas" panose="020B0609020204030204" pitchFamily="49" charset="0"/>
              <a:ea typeface="华文楷体" panose="02010600040101010101" pitchFamily="2" charset="-122"/>
            </a:endParaRP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可以手工指定调用类型：</a:t>
            </a:r>
            <a:r>
              <a:rPr kumimoji="1" lang="en-US" altLang="zh-CN" b="1" dirty="0">
                <a:solidFill>
                  <a:srgbClr val="003366"/>
                </a:solidFill>
                <a:latin typeface="Consolas" panose="020B0609020204030204" pitchFamily="49" charset="0"/>
                <a:ea typeface="华文楷体" panose="02010600040101010101" pitchFamily="2" charset="-122"/>
              </a:rPr>
              <a:t>sum</a:t>
            </a:r>
            <a:r>
              <a:rPr kumimoji="1" lang="en-US" altLang="zh-CN" b="1" dirty="0">
                <a:solidFill>
                  <a:srgbClr val="FF0000"/>
                </a:solidFill>
                <a:latin typeface="Consolas" panose="020B0609020204030204" pitchFamily="49" charset="0"/>
                <a:ea typeface="华文楷体" panose="02010600040101010101" pitchFamily="2" charset="-122"/>
              </a:rPr>
              <a:t>&lt;</a:t>
            </a:r>
            <a:r>
              <a:rPr kumimoji="1" lang="en-US" altLang="zh-CN" b="1" dirty="0" err="1">
                <a:solidFill>
                  <a:srgbClr val="FF0000"/>
                </a:solidFill>
                <a:latin typeface="Consolas" panose="020B0609020204030204" pitchFamily="49" charset="0"/>
                <a:ea typeface="华文楷体" panose="02010600040101010101" pitchFamily="2" charset="-122"/>
              </a:rPr>
              <a:t>int</a:t>
            </a:r>
            <a:r>
              <a:rPr kumimoji="1" lang="en-US" altLang="zh-CN" b="1" dirty="0">
                <a:solidFill>
                  <a:srgbClr val="FF0000"/>
                </a:solidFill>
                <a:latin typeface="Consolas" panose="020B0609020204030204" pitchFamily="49" charset="0"/>
                <a:ea typeface="华文楷体" panose="02010600040101010101" pitchFamily="2" charset="-122"/>
              </a:rPr>
              <a:t>&gt;</a:t>
            </a:r>
            <a:r>
              <a:rPr kumimoji="1" lang="en-US" altLang="zh-CN" b="1" dirty="0">
                <a:solidFill>
                  <a:srgbClr val="003366"/>
                </a:solidFill>
                <a:latin typeface="Consolas" panose="020B0609020204030204" pitchFamily="49" charset="0"/>
                <a:ea typeface="华文楷体" panose="02010600040101010101" pitchFamily="2" charset="-122"/>
              </a:rPr>
              <a:t>(9, 2.1)</a:t>
            </a:r>
            <a:endParaRPr kumimoji="1" lang="en-US" altLang="zh-CN" b="1" dirty="0">
              <a:solidFill>
                <a:srgbClr val="003366"/>
              </a:solidFill>
              <a:latin typeface="华文楷体" panose="02010600040101010101" pitchFamily="2" charset="-122"/>
              <a:ea typeface="华文楷体" panose="02010600040101010101" pitchFamily="2"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544026"/>
            <a:ext cx="8280920" cy="5909310"/>
          </a:xfrm>
          <a:prstGeom prst="rect">
            <a:avLst/>
          </a:prstGeom>
        </p:spPr>
        <p:txBody>
          <a:bodyPr wrap="square">
            <a:spAutoFit/>
          </a:bodyPr>
          <a:lstStyle/>
          <a:p>
            <a:r>
              <a:rPr lang="en-US" altLang="zh-CN" dirty="0">
                <a:solidFill>
                  <a:schemeClr val="accent5"/>
                </a:solidFill>
                <a:latin typeface="Consolas" panose="020B0609020204030204" pitchFamily="49" charset="0"/>
                <a:ea typeface="Consolas" panose="020B0609020204030204" pitchFamily="49" charset="0"/>
                <a:cs typeface="Consolas" panose="020B0609020204030204" pitchFamily="49" charset="0"/>
              </a:rPr>
              <a:t>#include </a:t>
            </a:r>
            <a:r>
              <a:rPr lang="en-US" altLang="zh-CN" dirty="0">
                <a:latin typeface="Consolas" panose="020B0609020204030204" pitchFamily="49" charset="0"/>
                <a:ea typeface="Consolas" panose="020B0609020204030204" pitchFamily="49" charset="0"/>
                <a:cs typeface="Consolas" panose="020B0609020204030204" pitchFamily="49" charset="0"/>
              </a:rPr>
              <a:t>&lt;iostream&gt;</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chemeClr val="accent5"/>
                </a:solidFill>
                <a:latin typeface="Consolas" panose="020B0609020204030204" pitchFamily="49" charset="0"/>
                <a:ea typeface="Consolas" panose="020B0609020204030204" pitchFamily="49" charset="0"/>
                <a:cs typeface="Consolas" panose="020B0609020204030204" pitchFamily="49" charset="0"/>
              </a:rPr>
              <a:t>#include</a:t>
            </a:r>
            <a:r>
              <a:rPr lang="en-US" altLang="zh-CN" dirty="0">
                <a:latin typeface="Consolas" panose="020B0609020204030204" pitchFamily="49" charset="0"/>
                <a:ea typeface="Consolas" panose="020B0609020204030204" pitchFamily="49" charset="0"/>
                <a:cs typeface="Consolas" panose="020B0609020204030204" pitchFamily="49" charset="0"/>
              </a:rPr>
              <a:t> &lt;algorithm&gt;</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C00000"/>
                </a:solidFill>
                <a:latin typeface="Consolas" panose="020B0609020204030204" pitchFamily="49" charset="0"/>
                <a:ea typeface="Consolas" panose="020B0609020204030204" pitchFamily="49" charset="0"/>
                <a:cs typeface="Consolas" panose="020B0609020204030204" pitchFamily="49" charset="0"/>
              </a:rPr>
              <a:t>template&lt;class T&gt;</a:t>
            </a:r>
            <a:endParaRPr lang="en-US" altLang="zh-CN" dirty="0">
              <a:solidFill>
                <a:srgbClr val="C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C00000"/>
                </a:solidFill>
                <a:latin typeface="Consolas" panose="020B0609020204030204" pitchFamily="49" charset="0"/>
                <a:ea typeface="Consolas" panose="020B0609020204030204" pitchFamily="49" charset="0"/>
                <a:cs typeface="Consolas" panose="020B0609020204030204" pitchFamily="49" charset="0"/>
              </a:rPr>
              <a:t>void</a:t>
            </a:r>
            <a:r>
              <a:rPr lang="en-US" altLang="zh-CN" dirty="0">
                <a:latin typeface="Consolas" panose="020B0609020204030204" pitchFamily="49" charset="0"/>
                <a:ea typeface="Consolas" panose="020B0609020204030204" pitchFamily="49" charset="0"/>
                <a:cs typeface="Consolas" panose="020B0609020204030204" pitchFamily="49" charset="0"/>
              </a:rPr>
              <a:t> sort(T* data, int </a:t>
            </a:r>
            <a:r>
              <a:rPr lang="en-US" altLang="zh-CN" dirty="0" err="1">
                <a:latin typeface="Consolas" panose="020B0609020204030204" pitchFamily="49" charset="0"/>
                <a:ea typeface="Consolas" panose="020B0609020204030204" pitchFamily="49" charset="0"/>
                <a:cs typeface="Consolas" panose="020B0609020204030204" pitchFamily="49" charset="0"/>
              </a:rPr>
              <a:t>len</a:t>
            </a:r>
            <a:r>
              <a:rPr lang="en-US" altLang="zh-CN" dirty="0">
                <a:latin typeface="Consolas" panose="020B0609020204030204" pitchFamily="49" charset="0"/>
                <a:ea typeface="Consolas" panose="020B0609020204030204" pitchFamily="49" charset="0"/>
                <a:cs typeface="Consolas" panose="020B0609020204030204" pitchFamily="49" charset="0"/>
              </a:rPr>
              <a:t>)</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for(</a:t>
            </a:r>
            <a:r>
              <a:rPr lang="en-US" altLang="zh-CN" dirty="0">
                <a:solidFill>
                  <a:srgbClr val="C00000"/>
                </a:solidFill>
                <a:latin typeface="Consolas" panose="020B0609020204030204" pitchFamily="49" charset="0"/>
                <a:ea typeface="Consolas" panose="020B0609020204030204" pitchFamily="49" charset="0"/>
                <a:cs typeface="Consolas" panose="020B0609020204030204" pitchFamily="49" charset="0"/>
              </a:rPr>
              <a:t>int</a:t>
            </a:r>
            <a:r>
              <a:rPr lang="en-US" altLang="zh-CN" dirty="0">
                <a:latin typeface="Consolas" panose="020B0609020204030204" pitchFamily="49" charset="0"/>
                <a:ea typeface="Consolas" panose="020B0609020204030204" pitchFamily="49" charset="0"/>
                <a:cs typeface="Consolas" panose="020B0609020204030204" pitchFamily="49" charset="0"/>
              </a:rPr>
              <a:t> </a:t>
            </a:r>
            <a:r>
              <a:rPr lang="en-US" altLang="zh-CN" dirty="0" err="1">
                <a:latin typeface="Consolas" panose="020B0609020204030204" pitchFamily="49" charset="0"/>
                <a:ea typeface="Consolas" panose="020B0609020204030204" pitchFamily="49" charset="0"/>
                <a:cs typeface="Consolas" panose="020B0609020204030204" pitchFamily="49" charset="0"/>
              </a:rPr>
              <a:t>i</a:t>
            </a:r>
            <a:r>
              <a:rPr lang="en-US" altLang="zh-CN" dirty="0">
                <a:latin typeface="Consolas" panose="020B0609020204030204" pitchFamily="49" charset="0"/>
                <a:ea typeface="Consolas" panose="020B0609020204030204" pitchFamily="49" charset="0"/>
                <a:cs typeface="Consolas" panose="020B0609020204030204" pitchFamily="49" charset="0"/>
              </a:rPr>
              <a:t> = 0; </a:t>
            </a:r>
            <a:r>
              <a:rPr lang="en-US" altLang="zh-CN" dirty="0" err="1">
                <a:latin typeface="Consolas" panose="020B0609020204030204" pitchFamily="49" charset="0"/>
                <a:ea typeface="Consolas" panose="020B0609020204030204" pitchFamily="49" charset="0"/>
                <a:cs typeface="Consolas" panose="020B0609020204030204" pitchFamily="49" charset="0"/>
              </a:rPr>
              <a:t>i</a:t>
            </a:r>
            <a:r>
              <a:rPr lang="en-US" altLang="zh-CN" dirty="0">
                <a:latin typeface="Consolas" panose="020B0609020204030204" pitchFamily="49" charset="0"/>
                <a:ea typeface="Consolas" panose="020B0609020204030204" pitchFamily="49" charset="0"/>
                <a:cs typeface="Consolas" panose="020B0609020204030204" pitchFamily="49" charset="0"/>
              </a:rPr>
              <a:t> &lt; </a:t>
            </a:r>
            <a:r>
              <a:rPr lang="en-US" altLang="zh-CN" dirty="0" err="1">
                <a:latin typeface="Consolas" panose="020B0609020204030204" pitchFamily="49" charset="0"/>
                <a:ea typeface="Consolas" panose="020B0609020204030204" pitchFamily="49" charset="0"/>
                <a:cs typeface="Consolas" panose="020B0609020204030204" pitchFamily="49" charset="0"/>
              </a:rPr>
              <a:t>len</a:t>
            </a:r>
            <a:r>
              <a:rPr lang="en-US" altLang="zh-CN" dirty="0">
                <a:latin typeface="Consolas" panose="020B0609020204030204" pitchFamily="49" charset="0"/>
                <a:ea typeface="Consolas" panose="020B0609020204030204" pitchFamily="49" charset="0"/>
                <a:cs typeface="Consolas" panose="020B0609020204030204" pitchFamily="49" charset="0"/>
              </a:rPr>
              <a:t>; </a:t>
            </a:r>
            <a:r>
              <a:rPr lang="en-US" altLang="zh-CN" dirty="0" err="1">
                <a:latin typeface="Consolas" panose="020B0609020204030204" pitchFamily="49" charset="0"/>
                <a:ea typeface="Consolas" panose="020B0609020204030204" pitchFamily="49" charset="0"/>
                <a:cs typeface="Consolas" panose="020B0609020204030204" pitchFamily="49" charset="0"/>
              </a:rPr>
              <a:t>i</a:t>
            </a:r>
            <a:r>
              <a:rPr lang="en-US" altLang="zh-CN" dirty="0">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008000"/>
                </a:solidFill>
                <a:latin typeface="Consolas" panose="020B0609020204030204" pitchFamily="49" charset="0"/>
                <a:ea typeface="Consolas" panose="020B0609020204030204" pitchFamily="49" charset="0"/>
                <a:cs typeface="Consolas" panose="020B0609020204030204" pitchFamily="49" charset="0"/>
              </a:rPr>
              <a:t>//</a:t>
            </a:r>
            <a:r>
              <a:rPr lang="zh-CN" altLang="en-US" dirty="0">
                <a:solidFill>
                  <a:srgbClr val="008000"/>
                </a:solidFill>
                <a:latin typeface="Consolas" panose="020B0609020204030204" pitchFamily="49" charset="0"/>
                <a:ea typeface="Consolas" panose="020B0609020204030204" pitchFamily="49" charset="0"/>
                <a:cs typeface="Consolas" panose="020B0609020204030204" pitchFamily="49" charset="0"/>
              </a:rPr>
              <a:t>选择排序</a:t>
            </a:r>
            <a:endParaRPr lang="en-US" altLang="zh-CN" dirty="0">
              <a:solidFill>
                <a:srgbClr val="008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for(</a:t>
            </a:r>
            <a:r>
              <a:rPr lang="en-US" altLang="zh-CN" dirty="0">
                <a:solidFill>
                  <a:srgbClr val="C00000"/>
                </a:solidFill>
                <a:latin typeface="Consolas" panose="020B0609020204030204" pitchFamily="49" charset="0"/>
                <a:ea typeface="Consolas" panose="020B0609020204030204" pitchFamily="49" charset="0"/>
                <a:cs typeface="Consolas" panose="020B0609020204030204" pitchFamily="49" charset="0"/>
              </a:rPr>
              <a:t>int</a:t>
            </a:r>
            <a:r>
              <a:rPr lang="en-US" altLang="zh-CN" dirty="0">
                <a:latin typeface="Consolas" panose="020B0609020204030204" pitchFamily="49" charset="0"/>
                <a:ea typeface="Consolas" panose="020B0609020204030204" pitchFamily="49" charset="0"/>
                <a:cs typeface="Consolas" panose="020B0609020204030204" pitchFamily="49" charset="0"/>
              </a:rPr>
              <a:t> j = </a:t>
            </a:r>
            <a:r>
              <a:rPr lang="en-US" altLang="zh-CN" dirty="0" err="1">
                <a:latin typeface="Consolas" panose="020B0609020204030204" pitchFamily="49" charset="0"/>
                <a:ea typeface="Consolas" panose="020B0609020204030204" pitchFamily="49" charset="0"/>
                <a:cs typeface="Consolas" panose="020B0609020204030204" pitchFamily="49" charset="0"/>
              </a:rPr>
              <a:t>i</a:t>
            </a:r>
            <a:r>
              <a:rPr lang="en-US" altLang="zh-CN" dirty="0">
                <a:latin typeface="Consolas" panose="020B0609020204030204" pitchFamily="49" charset="0"/>
                <a:ea typeface="Consolas" panose="020B0609020204030204" pitchFamily="49" charset="0"/>
                <a:cs typeface="Consolas" panose="020B0609020204030204" pitchFamily="49" charset="0"/>
              </a:rPr>
              <a:t> + 1; j &lt; </a:t>
            </a:r>
            <a:r>
              <a:rPr lang="en-US" altLang="zh-CN" dirty="0" err="1">
                <a:latin typeface="Consolas" panose="020B0609020204030204" pitchFamily="49" charset="0"/>
                <a:ea typeface="Consolas" panose="020B0609020204030204" pitchFamily="49" charset="0"/>
                <a:cs typeface="Consolas" panose="020B0609020204030204" pitchFamily="49" charset="0"/>
              </a:rPr>
              <a:t>len</a:t>
            </a:r>
            <a:r>
              <a:rPr lang="en-US" altLang="zh-CN" dirty="0">
                <a:latin typeface="Consolas" panose="020B0609020204030204" pitchFamily="49" charset="0"/>
                <a:ea typeface="Consolas" panose="020B0609020204030204" pitchFamily="49" charset="0"/>
                <a:cs typeface="Consolas" panose="020B0609020204030204" pitchFamily="49" charset="0"/>
              </a:rPr>
              <a:t>; </a:t>
            </a:r>
            <a:r>
              <a:rPr lang="en-US" altLang="zh-CN" dirty="0" err="1">
                <a:latin typeface="Consolas" panose="020B0609020204030204" pitchFamily="49" charset="0"/>
                <a:ea typeface="Consolas" panose="020B0609020204030204" pitchFamily="49" charset="0"/>
                <a:cs typeface="Consolas" panose="020B0609020204030204" pitchFamily="49" charset="0"/>
              </a:rPr>
              <a:t>j++</a:t>
            </a:r>
            <a:r>
              <a:rPr lang="en-US" altLang="zh-CN" dirty="0">
                <a:latin typeface="Consolas" panose="020B0609020204030204" pitchFamily="49" charset="0"/>
                <a:ea typeface="Consolas" panose="020B0609020204030204" pitchFamily="49" charset="0"/>
                <a:cs typeface="Consolas" panose="020B0609020204030204" pitchFamily="49" charset="0"/>
              </a:rPr>
              <a:t>) {</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if(data[</a:t>
            </a:r>
            <a:r>
              <a:rPr lang="en-US" altLang="zh-CN" dirty="0" err="1">
                <a:latin typeface="Consolas" panose="020B0609020204030204" pitchFamily="49" charset="0"/>
                <a:ea typeface="Consolas" panose="020B0609020204030204" pitchFamily="49" charset="0"/>
                <a:cs typeface="Consolas" panose="020B0609020204030204" pitchFamily="49" charset="0"/>
              </a:rPr>
              <a:t>i</a:t>
            </a:r>
            <a:r>
              <a:rPr lang="en-US" altLang="zh-CN" dirty="0">
                <a:latin typeface="Consolas" panose="020B0609020204030204" pitchFamily="49" charset="0"/>
                <a:ea typeface="Consolas" panose="020B0609020204030204" pitchFamily="49" charset="0"/>
                <a:cs typeface="Consolas" panose="020B0609020204030204" pitchFamily="49" charset="0"/>
              </a:rPr>
              <a:t>] &gt; data[j])</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std::swap(data[</a:t>
            </a:r>
            <a:r>
              <a:rPr lang="en-US" altLang="zh-CN" dirty="0" err="1">
                <a:latin typeface="Consolas" panose="020B0609020204030204" pitchFamily="49" charset="0"/>
                <a:ea typeface="Consolas" panose="020B0609020204030204" pitchFamily="49" charset="0"/>
                <a:cs typeface="Consolas" panose="020B0609020204030204" pitchFamily="49" charset="0"/>
              </a:rPr>
              <a:t>i</a:t>
            </a:r>
            <a:r>
              <a:rPr lang="en-US" altLang="zh-CN" dirty="0">
                <a:latin typeface="Consolas" panose="020B0609020204030204" pitchFamily="49" charset="0"/>
                <a:ea typeface="Consolas" panose="020B0609020204030204" pitchFamily="49" charset="0"/>
                <a:cs typeface="Consolas" panose="020B0609020204030204" pitchFamily="49" charset="0"/>
              </a:rPr>
              <a:t>], data[j]); </a:t>
            </a:r>
            <a:r>
              <a:rPr lang="en-US" altLang="zh-CN" dirty="0">
                <a:solidFill>
                  <a:srgbClr val="008000"/>
                </a:solidFill>
                <a:latin typeface="Consolas" panose="020B0609020204030204" pitchFamily="49" charset="0"/>
                <a:ea typeface="Consolas" panose="020B0609020204030204" pitchFamily="49" charset="0"/>
                <a:cs typeface="Consolas" panose="020B0609020204030204" pitchFamily="49" charset="0"/>
              </a:rPr>
              <a:t>//</a:t>
            </a:r>
            <a:r>
              <a:rPr lang="zh-CN" altLang="en-US" dirty="0">
                <a:solidFill>
                  <a:srgbClr val="008000"/>
                </a:solidFill>
                <a:latin typeface="Consolas" panose="020B0609020204030204" pitchFamily="49" charset="0"/>
                <a:ea typeface="Consolas" panose="020B0609020204030204" pitchFamily="49" charset="0"/>
                <a:cs typeface="Consolas" panose="020B0609020204030204" pitchFamily="49" charset="0"/>
              </a:rPr>
              <a:t>交换元素位置</a:t>
            </a:r>
            <a:endParaRPr lang="en-US" altLang="zh-CN" dirty="0">
              <a:solidFill>
                <a:srgbClr val="008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C00000"/>
                </a:solidFill>
                <a:latin typeface="Consolas" panose="020B0609020204030204" pitchFamily="49" charset="0"/>
                <a:ea typeface="Consolas" panose="020B0609020204030204" pitchFamily="49" charset="0"/>
                <a:cs typeface="Consolas" panose="020B0609020204030204" pitchFamily="49" charset="0"/>
              </a:rPr>
              <a:t>template&lt;class T&gt;</a:t>
            </a:r>
            <a:endParaRPr lang="en-US" altLang="zh-CN" dirty="0">
              <a:solidFill>
                <a:srgbClr val="C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C00000"/>
                </a:solidFill>
                <a:latin typeface="Consolas" panose="020B0609020204030204" pitchFamily="49" charset="0"/>
                <a:ea typeface="Consolas" panose="020B0609020204030204" pitchFamily="49" charset="0"/>
                <a:cs typeface="Consolas" panose="020B0609020204030204" pitchFamily="49" charset="0"/>
              </a:rPr>
              <a:t>void</a:t>
            </a:r>
            <a:r>
              <a:rPr lang="en-US" altLang="zh-CN" dirty="0">
                <a:latin typeface="Consolas" panose="020B0609020204030204" pitchFamily="49" charset="0"/>
                <a:ea typeface="Consolas" panose="020B0609020204030204" pitchFamily="49" charset="0"/>
                <a:cs typeface="Consolas" panose="020B0609020204030204" pitchFamily="49" charset="0"/>
              </a:rPr>
              <a:t> output(T* data, int </a:t>
            </a:r>
            <a:r>
              <a:rPr lang="en-US" altLang="zh-CN" dirty="0" err="1">
                <a:latin typeface="Consolas" panose="020B0609020204030204" pitchFamily="49" charset="0"/>
                <a:ea typeface="Consolas" panose="020B0609020204030204" pitchFamily="49" charset="0"/>
                <a:cs typeface="Consolas" panose="020B0609020204030204" pitchFamily="49" charset="0"/>
              </a:rPr>
              <a:t>len</a:t>
            </a:r>
            <a:r>
              <a:rPr lang="en-US" altLang="zh-CN" dirty="0">
                <a:latin typeface="Consolas" panose="020B0609020204030204" pitchFamily="49" charset="0"/>
                <a:ea typeface="Consolas" panose="020B0609020204030204" pitchFamily="49" charset="0"/>
                <a:cs typeface="Consolas" panose="020B0609020204030204" pitchFamily="49" charset="0"/>
              </a:rPr>
              <a:t>)</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for(int </a:t>
            </a:r>
            <a:r>
              <a:rPr lang="en-US" altLang="zh-CN" dirty="0" err="1">
                <a:latin typeface="Consolas" panose="020B0609020204030204" pitchFamily="49" charset="0"/>
                <a:ea typeface="Consolas" panose="020B0609020204030204" pitchFamily="49" charset="0"/>
                <a:cs typeface="Consolas" panose="020B0609020204030204" pitchFamily="49" charset="0"/>
              </a:rPr>
              <a:t>i</a:t>
            </a:r>
            <a:r>
              <a:rPr lang="en-US" altLang="zh-CN" dirty="0">
                <a:latin typeface="Consolas" panose="020B0609020204030204" pitchFamily="49" charset="0"/>
                <a:ea typeface="Consolas" panose="020B0609020204030204" pitchFamily="49" charset="0"/>
                <a:cs typeface="Consolas" panose="020B0609020204030204" pitchFamily="49" charset="0"/>
              </a:rPr>
              <a:t> = 0; </a:t>
            </a:r>
            <a:r>
              <a:rPr lang="en-US" altLang="zh-CN" dirty="0" err="1">
                <a:latin typeface="Consolas" panose="020B0609020204030204" pitchFamily="49" charset="0"/>
                <a:ea typeface="Consolas" panose="020B0609020204030204" pitchFamily="49" charset="0"/>
                <a:cs typeface="Consolas" panose="020B0609020204030204" pitchFamily="49" charset="0"/>
              </a:rPr>
              <a:t>i</a:t>
            </a:r>
            <a:r>
              <a:rPr lang="en-US" altLang="zh-CN" dirty="0">
                <a:latin typeface="Consolas" panose="020B0609020204030204" pitchFamily="49" charset="0"/>
                <a:ea typeface="Consolas" panose="020B0609020204030204" pitchFamily="49" charset="0"/>
                <a:cs typeface="Consolas" panose="020B0609020204030204" pitchFamily="49" charset="0"/>
              </a:rPr>
              <a:t> &lt; </a:t>
            </a:r>
            <a:r>
              <a:rPr lang="en-US" altLang="zh-CN" dirty="0" err="1">
                <a:latin typeface="Consolas" panose="020B0609020204030204" pitchFamily="49" charset="0"/>
                <a:ea typeface="Consolas" panose="020B0609020204030204" pitchFamily="49" charset="0"/>
                <a:cs typeface="Consolas" panose="020B0609020204030204" pitchFamily="49" charset="0"/>
              </a:rPr>
              <a:t>len</a:t>
            </a:r>
            <a:r>
              <a:rPr lang="en-US" altLang="zh-CN" dirty="0">
                <a:latin typeface="Consolas" panose="020B0609020204030204" pitchFamily="49" charset="0"/>
                <a:ea typeface="Consolas" panose="020B0609020204030204" pitchFamily="49" charset="0"/>
                <a:cs typeface="Consolas" panose="020B0609020204030204" pitchFamily="49" charset="0"/>
              </a:rPr>
              <a:t>; </a:t>
            </a:r>
            <a:r>
              <a:rPr lang="en-US" altLang="zh-CN" dirty="0" err="1">
                <a:latin typeface="Consolas" panose="020B0609020204030204" pitchFamily="49" charset="0"/>
                <a:ea typeface="Consolas" panose="020B0609020204030204" pitchFamily="49" charset="0"/>
                <a:cs typeface="Consolas" panose="020B0609020204030204" pitchFamily="49" charset="0"/>
              </a:rPr>
              <a:t>i</a:t>
            </a:r>
            <a:r>
              <a:rPr lang="en-US" altLang="zh-CN" dirty="0">
                <a:latin typeface="Consolas" panose="020B0609020204030204" pitchFamily="49" charset="0"/>
                <a:ea typeface="Consolas" panose="020B0609020204030204" pitchFamily="49" charset="0"/>
                <a:cs typeface="Consolas" panose="020B0609020204030204" pitchFamily="49" charset="0"/>
              </a:rPr>
              <a:t>++)</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std::</a:t>
            </a:r>
            <a:r>
              <a:rPr lang="en-US" altLang="zh-CN" dirty="0" err="1">
                <a:latin typeface="Consolas" panose="020B0609020204030204" pitchFamily="49" charset="0"/>
                <a:ea typeface="Consolas" panose="020B0609020204030204" pitchFamily="49" charset="0"/>
                <a:cs typeface="Consolas" panose="020B0609020204030204" pitchFamily="49" charset="0"/>
              </a:rPr>
              <a:t>cout</a:t>
            </a:r>
            <a:r>
              <a:rPr lang="en-US" altLang="zh-CN" dirty="0">
                <a:latin typeface="Consolas" panose="020B0609020204030204" pitchFamily="49" charset="0"/>
                <a:ea typeface="Consolas" panose="020B0609020204030204" pitchFamily="49" charset="0"/>
                <a:cs typeface="Consolas" panose="020B0609020204030204" pitchFamily="49" charset="0"/>
              </a:rPr>
              <a:t> &lt;&lt; data[</a:t>
            </a:r>
            <a:r>
              <a:rPr lang="en-US" altLang="zh-CN" dirty="0" err="1">
                <a:latin typeface="Consolas" panose="020B0609020204030204" pitchFamily="49" charset="0"/>
                <a:ea typeface="Consolas" panose="020B0609020204030204" pitchFamily="49" charset="0"/>
                <a:cs typeface="Consolas" panose="020B0609020204030204" pitchFamily="49" charset="0"/>
              </a:rPr>
              <a:t>i</a:t>
            </a:r>
            <a:r>
              <a:rPr lang="en-US" altLang="zh-CN" dirty="0">
                <a:latin typeface="Consolas" panose="020B0609020204030204" pitchFamily="49" charset="0"/>
                <a:ea typeface="Consolas" panose="020B0609020204030204" pitchFamily="49" charset="0"/>
                <a:cs typeface="Consolas" panose="020B0609020204030204" pitchFamily="49" charset="0"/>
              </a:rPr>
              <a:t>] &lt;&lt; " ";</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std::</a:t>
            </a:r>
            <a:r>
              <a:rPr lang="en-US" altLang="zh-CN" dirty="0" err="1">
                <a:latin typeface="Consolas" panose="020B0609020204030204" pitchFamily="49" charset="0"/>
                <a:ea typeface="Consolas" panose="020B0609020204030204" pitchFamily="49" charset="0"/>
                <a:cs typeface="Consolas" panose="020B0609020204030204" pitchFamily="49" charset="0"/>
              </a:rPr>
              <a:t>cout</a:t>
            </a:r>
            <a:r>
              <a:rPr lang="en-US" altLang="zh-CN" dirty="0">
                <a:latin typeface="Consolas" panose="020B0609020204030204" pitchFamily="49" charset="0"/>
                <a:ea typeface="Consolas" panose="020B0609020204030204" pitchFamily="49" charset="0"/>
                <a:cs typeface="Consolas" panose="020B0609020204030204" pitchFamily="49" charset="0"/>
              </a:rPr>
              <a:t> &lt;&lt; std::</a:t>
            </a:r>
            <a:r>
              <a:rPr lang="en-US" altLang="zh-CN" dirty="0" err="1">
                <a:latin typeface="Consolas" panose="020B0609020204030204" pitchFamily="49" charset="0"/>
                <a:ea typeface="Consolas" panose="020B0609020204030204" pitchFamily="49" charset="0"/>
                <a:cs typeface="Consolas" panose="020B0609020204030204" pitchFamily="49" charset="0"/>
              </a:rPr>
              <a:t>endl</a:t>
            </a:r>
            <a:r>
              <a:rPr lang="en-US" altLang="zh-CN" dirty="0">
                <a:latin typeface="Consolas" panose="020B0609020204030204" pitchFamily="49" charset="0"/>
                <a:ea typeface="Consolas" panose="020B0609020204030204" pitchFamily="49" charset="0"/>
                <a:cs typeface="Consolas" panose="020B0609020204030204" pitchFamily="49" charset="0"/>
              </a:rPr>
              <a:t>;</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a:t>
            </a:r>
            <a:endParaRPr lang="is-IS" altLang="zh-CN" dirty="0">
              <a:latin typeface="Consolas" panose="020B0609020204030204" pitchFamily="49" charset="0"/>
              <a:ea typeface="Consolas" panose="020B0609020204030204" pitchFamily="49" charset="0"/>
              <a:cs typeface="Consolas" panose="020B0609020204030204" pitchFamily="49" charset="0"/>
            </a:endParaRP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函数模板示例</a:t>
            </a:r>
            <a:endParaRPr kumimoji="1" lang="zh-CN" altLang="en-US" dirty="0">
              <a:solidFill>
                <a:srgbClr val="0070C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1540" y="1494445"/>
            <a:ext cx="8280920" cy="3139321"/>
          </a:xfrm>
          <a:prstGeom prst="rect">
            <a:avLst/>
          </a:prstGeom>
        </p:spPr>
        <p:txBody>
          <a:bodyPr wrap="square">
            <a:spAutoFit/>
          </a:bodyPr>
          <a:lstStyle/>
          <a:p>
            <a:r>
              <a:rPr lang="en-US" altLang="zh-CN" dirty="0">
                <a:solidFill>
                  <a:srgbClr val="C00000"/>
                </a:solidFill>
                <a:latin typeface="Consolas" panose="020B0609020204030204" pitchFamily="49" charset="0"/>
                <a:ea typeface="Consolas" panose="020B0609020204030204" pitchFamily="49" charset="0"/>
                <a:cs typeface="Consolas" panose="020B0609020204030204" pitchFamily="49" charset="0"/>
              </a:rPr>
              <a:t>int</a:t>
            </a:r>
            <a:r>
              <a:rPr lang="en-US" altLang="zh-CN" dirty="0">
                <a:latin typeface="Consolas" panose="020B0609020204030204" pitchFamily="49" charset="0"/>
                <a:ea typeface="Consolas" panose="020B0609020204030204" pitchFamily="49" charset="0"/>
                <a:cs typeface="Consolas" panose="020B0609020204030204" pitchFamily="49" charset="0"/>
              </a:rPr>
              <a:t> main()</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C00000"/>
                </a:solidFill>
                <a:latin typeface="Consolas" panose="020B0609020204030204" pitchFamily="49" charset="0"/>
                <a:ea typeface="Consolas" panose="020B0609020204030204" pitchFamily="49" charset="0"/>
                <a:cs typeface="Consolas" panose="020B0609020204030204" pitchFamily="49" charset="0"/>
              </a:rPr>
              <a:t>int</a:t>
            </a:r>
            <a:r>
              <a:rPr lang="en-US" altLang="zh-CN" dirty="0">
                <a:latin typeface="Consolas" panose="020B0609020204030204" pitchFamily="49" charset="0"/>
                <a:ea typeface="Consolas" panose="020B0609020204030204" pitchFamily="49" charset="0"/>
                <a:cs typeface="Consolas" panose="020B0609020204030204" pitchFamily="49" charset="0"/>
              </a:rPr>
              <a:t> </a:t>
            </a:r>
            <a:r>
              <a:rPr lang="en-US" altLang="zh-CN" dirty="0" err="1">
                <a:latin typeface="Consolas" panose="020B0609020204030204" pitchFamily="49" charset="0"/>
                <a:ea typeface="Consolas" panose="020B0609020204030204" pitchFamily="49" charset="0"/>
                <a:cs typeface="Consolas" panose="020B0609020204030204" pitchFamily="49" charset="0"/>
              </a:rPr>
              <a:t>arr_a</a:t>
            </a:r>
            <a:r>
              <a:rPr lang="en-US" altLang="zh-CN" dirty="0">
                <a:latin typeface="Consolas" panose="020B0609020204030204" pitchFamily="49" charset="0"/>
                <a:ea typeface="Consolas" panose="020B0609020204030204" pitchFamily="49" charset="0"/>
                <a:cs typeface="Consolas" panose="020B0609020204030204" pitchFamily="49" charset="0"/>
              </a:rPr>
              <a:t>[] = {3,2,4,1,5};</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sort(</a:t>
            </a:r>
            <a:r>
              <a:rPr lang="en-US" altLang="zh-CN" dirty="0" err="1">
                <a:latin typeface="Consolas" panose="020B0609020204030204" pitchFamily="49" charset="0"/>
                <a:ea typeface="Consolas" panose="020B0609020204030204" pitchFamily="49" charset="0"/>
                <a:cs typeface="Consolas" panose="020B0609020204030204" pitchFamily="49" charset="0"/>
              </a:rPr>
              <a:t>arr_a</a:t>
            </a:r>
            <a:r>
              <a:rPr lang="en-US" altLang="zh-CN" dirty="0">
                <a:latin typeface="Consolas" panose="020B0609020204030204" pitchFamily="49" charset="0"/>
                <a:ea typeface="Consolas" panose="020B0609020204030204" pitchFamily="49" charset="0"/>
                <a:cs typeface="Consolas" panose="020B0609020204030204" pitchFamily="49" charset="0"/>
              </a:rPr>
              <a:t>, 5);  </a:t>
            </a:r>
            <a:r>
              <a:rPr lang="en-US" altLang="zh-CN" dirty="0">
                <a:solidFill>
                  <a:srgbClr val="008000"/>
                </a:solidFill>
                <a:latin typeface="Consolas" panose="020B0609020204030204" pitchFamily="49" charset="0"/>
                <a:ea typeface="Consolas" panose="020B0609020204030204" pitchFamily="49" charset="0"/>
                <a:cs typeface="Consolas" panose="020B0609020204030204" pitchFamily="49" charset="0"/>
              </a:rPr>
              <a:t>//</a:t>
            </a:r>
            <a:r>
              <a:rPr lang="zh-CN" altLang="en-US" dirty="0">
                <a:solidFill>
                  <a:srgbClr val="008000"/>
                </a:solidFill>
                <a:latin typeface="Consolas" panose="020B0609020204030204" pitchFamily="49" charset="0"/>
                <a:ea typeface="Consolas" panose="020B0609020204030204" pitchFamily="49" charset="0"/>
                <a:cs typeface="Consolas" panose="020B0609020204030204" pitchFamily="49" charset="0"/>
              </a:rPr>
              <a:t>调用</a:t>
            </a:r>
            <a:r>
              <a:rPr lang="en-US" altLang="zh-CN" dirty="0">
                <a:solidFill>
                  <a:srgbClr val="008000"/>
                </a:solidFill>
                <a:latin typeface="Consolas" panose="020B0609020204030204" pitchFamily="49" charset="0"/>
                <a:ea typeface="Consolas" panose="020B0609020204030204" pitchFamily="49" charset="0"/>
                <a:cs typeface="Consolas" panose="020B0609020204030204" pitchFamily="49" charset="0"/>
              </a:rPr>
              <a:t>int</a:t>
            </a:r>
            <a:r>
              <a:rPr lang="zh-CN" altLang="en-US" dirty="0">
                <a:solidFill>
                  <a:srgbClr val="008000"/>
                </a:solidFill>
                <a:latin typeface="Consolas" panose="020B0609020204030204" pitchFamily="49" charset="0"/>
                <a:ea typeface="Consolas" panose="020B0609020204030204" pitchFamily="49" charset="0"/>
                <a:cs typeface="Consolas" panose="020B0609020204030204" pitchFamily="49" charset="0"/>
              </a:rPr>
              <a:t>类型的</a:t>
            </a:r>
            <a:r>
              <a:rPr lang="en-US" altLang="zh-CN" dirty="0">
                <a:solidFill>
                  <a:srgbClr val="008000"/>
                </a:solidFill>
                <a:latin typeface="Consolas" panose="020B0609020204030204" pitchFamily="49" charset="0"/>
                <a:ea typeface="Consolas" panose="020B0609020204030204" pitchFamily="49" charset="0"/>
                <a:cs typeface="Consolas" panose="020B0609020204030204" pitchFamily="49" charset="0"/>
              </a:rPr>
              <a:t>sort</a:t>
            </a:r>
            <a:endParaRPr lang="en-US" altLang="zh-CN" dirty="0">
              <a:solidFill>
                <a:srgbClr val="008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output(</a:t>
            </a:r>
            <a:r>
              <a:rPr lang="en-US" altLang="zh-CN" dirty="0" err="1">
                <a:latin typeface="Consolas" panose="020B0609020204030204" pitchFamily="49" charset="0"/>
                <a:ea typeface="Consolas" panose="020B0609020204030204" pitchFamily="49" charset="0"/>
                <a:cs typeface="Consolas" panose="020B0609020204030204" pitchFamily="49" charset="0"/>
              </a:rPr>
              <a:t>arr_a</a:t>
            </a:r>
            <a:r>
              <a:rPr lang="en-US" altLang="zh-CN" dirty="0">
                <a:latin typeface="Consolas" panose="020B0609020204030204" pitchFamily="49" charset="0"/>
                <a:ea typeface="Consolas" panose="020B0609020204030204" pitchFamily="49" charset="0"/>
                <a:cs typeface="Consolas" panose="020B0609020204030204" pitchFamily="49" charset="0"/>
              </a:rPr>
              <a:t>, 5); </a:t>
            </a:r>
            <a:r>
              <a:rPr lang="en-US" altLang="zh-CN" dirty="0">
                <a:solidFill>
                  <a:srgbClr val="008000"/>
                </a:solidFill>
                <a:latin typeface="Consolas" panose="020B0609020204030204" pitchFamily="49" charset="0"/>
                <a:ea typeface="Consolas" panose="020B0609020204030204" pitchFamily="49" charset="0"/>
                <a:cs typeface="Consolas" panose="020B0609020204030204" pitchFamily="49" charset="0"/>
              </a:rPr>
              <a:t>//</a:t>
            </a:r>
            <a:r>
              <a:rPr lang="zh-CN" altLang="en-US" dirty="0">
                <a:solidFill>
                  <a:srgbClr val="008000"/>
                </a:solidFill>
                <a:latin typeface="Consolas" panose="020B0609020204030204" pitchFamily="49" charset="0"/>
                <a:ea typeface="Consolas" panose="020B0609020204030204" pitchFamily="49" charset="0"/>
                <a:cs typeface="Consolas" panose="020B0609020204030204" pitchFamily="49" charset="0"/>
              </a:rPr>
              <a:t>调用</a:t>
            </a:r>
            <a:r>
              <a:rPr lang="en-US" altLang="zh-CN" dirty="0">
                <a:solidFill>
                  <a:srgbClr val="008000"/>
                </a:solidFill>
                <a:latin typeface="Consolas" panose="020B0609020204030204" pitchFamily="49" charset="0"/>
                <a:ea typeface="Consolas" panose="020B0609020204030204" pitchFamily="49" charset="0"/>
                <a:cs typeface="Consolas" panose="020B0609020204030204" pitchFamily="49" charset="0"/>
              </a:rPr>
              <a:t>int</a:t>
            </a:r>
            <a:r>
              <a:rPr lang="zh-CN" altLang="en-US" dirty="0">
                <a:solidFill>
                  <a:srgbClr val="008000"/>
                </a:solidFill>
                <a:latin typeface="Consolas" panose="020B0609020204030204" pitchFamily="49" charset="0"/>
                <a:ea typeface="Consolas" panose="020B0609020204030204" pitchFamily="49" charset="0"/>
                <a:cs typeface="Consolas" panose="020B0609020204030204" pitchFamily="49" charset="0"/>
              </a:rPr>
              <a:t>类型的</a:t>
            </a:r>
            <a:r>
              <a:rPr lang="en-US" altLang="zh-CN" dirty="0">
                <a:solidFill>
                  <a:srgbClr val="008000"/>
                </a:solidFill>
                <a:latin typeface="Consolas" panose="020B0609020204030204" pitchFamily="49" charset="0"/>
                <a:ea typeface="Consolas" panose="020B0609020204030204" pitchFamily="49" charset="0"/>
                <a:cs typeface="Consolas" panose="020B0609020204030204" pitchFamily="49" charset="0"/>
              </a:rPr>
              <a:t>output</a:t>
            </a:r>
            <a:endParaRPr lang="en-US" altLang="zh-CN" dirty="0">
              <a:solidFill>
                <a:srgbClr val="008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C00000"/>
                </a:solidFill>
                <a:latin typeface="Consolas" panose="020B0609020204030204" pitchFamily="49" charset="0"/>
                <a:ea typeface="Consolas" panose="020B0609020204030204" pitchFamily="49" charset="0"/>
                <a:cs typeface="Consolas" panose="020B0609020204030204" pitchFamily="49" charset="0"/>
              </a:rPr>
              <a:t>float</a:t>
            </a:r>
            <a:r>
              <a:rPr lang="en-US" altLang="zh-CN" dirty="0">
                <a:latin typeface="Consolas" panose="020B0609020204030204" pitchFamily="49" charset="0"/>
                <a:ea typeface="Consolas" panose="020B0609020204030204" pitchFamily="49" charset="0"/>
                <a:cs typeface="Consolas" panose="020B0609020204030204" pitchFamily="49" charset="0"/>
              </a:rPr>
              <a:t> </a:t>
            </a:r>
            <a:r>
              <a:rPr lang="en-US" altLang="zh-CN" dirty="0" err="1">
                <a:latin typeface="Consolas" panose="020B0609020204030204" pitchFamily="49" charset="0"/>
                <a:ea typeface="Consolas" panose="020B0609020204030204" pitchFamily="49" charset="0"/>
                <a:cs typeface="Consolas" panose="020B0609020204030204" pitchFamily="49" charset="0"/>
              </a:rPr>
              <a:t>arr_b</a:t>
            </a:r>
            <a:r>
              <a:rPr lang="en-US" altLang="zh-CN" dirty="0">
                <a:latin typeface="Consolas" panose="020B0609020204030204" pitchFamily="49" charset="0"/>
                <a:ea typeface="Consolas" panose="020B0609020204030204" pitchFamily="49" charset="0"/>
                <a:cs typeface="Consolas" panose="020B0609020204030204" pitchFamily="49" charset="0"/>
              </a:rPr>
              <a:t>[] = {3.2, 2.1, 4.3, 1.5, 5.7};</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sort(</a:t>
            </a:r>
            <a:r>
              <a:rPr lang="en-US" altLang="zh-CN" dirty="0" err="1">
                <a:latin typeface="Consolas" panose="020B0609020204030204" pitchFamily="49" charset="0"/>
                <a:ea typeface="Consolas" panose="020B0609020204030204" pitchFamily="49" charset="0"/>
                <a:cs typeface="Consolas" panose="020B0609020204030204" pitchFamily="49" charset="0"/>
              </a:rPr>
              <a:t>arr_b</a:t>
            </a:r>
            <a:r>
              <a:rPr lang="en-US" altLang="zh-CN" dirty="0">
                <a:latin typeface="Consolas" panose="020B0609020204030204" pitchFamily="49" charset="0"/>
                <a:ea typeface="Consolas" panose="020B0609020204030204" pitchFamily="49" charset="0"/>
                <a:cs typeface="Consolas" panose="020B0609020204030204" pitchFamily="49" charset="0"/>
              </a:rPr>
              <a:t>, 5); </a:t>
            </a:r>
            <a:r>
              <a:rPr lang="en-US" altLang="zh-CN" dirty="0">
                <a:solidFill>
                  <a:srgbClr val="008000"/>
                </a:solidFill>
                <a:latin typeface="Consolas" panose="020B0609020204030204" pitchFamily="49" charset="0"/>
                <a:ea typeface="Consolas" panose="020B0609020204030204" pitchFamily="49" charset="0"/>
                <a:cs typeface="Consolas" panose="020B0609020204030204" pitchFamily="49" charset="0"/>
              </a:rPr>
              <a:t>//</a:t>
            </a:r>
            <a:r>
              <a:rPr lang="zh-CN" altLang="en-US" dirty="0">
                <a:solidFill>
                  <a:srgbClr val="008000"/>
                </a:solidFill>
                <a:latin typeface="Consolas" panose="020B0609020204030204" pitchFamily="49" charset="0"/>
                <a:ea typeface="Consolas" panose="020B0609020204030204" pitchFamily="49" charset="0"/>
                <a:cs typeface="Consolas" panose="020B0609020204030204" pitchFamily="49" charset="0"/>
              </a:rPr>
              <a:t>调用</a:t>
            </a:r>
            <a:r>
              <a:rPr lang="en-US" altLang="zh-CN" dirty="0">
                <a:solidFill>
                  <a:srgbClr val="008000"/>
                </a:solidFill>
                <a:latin typeface="Consolas" panose="020B0609020204030204" pitchFamily="49" charset="0"/>
                <a:ea typeface="Consolas" panose="020B0609020204030204" pitchFamily="49" charset="0"/>
                <a:cs typeface="Consolas" panose="020B0609020204030204" pitchFamily="49" charset="0"/>
              </a:rPr>
              <a:t>float</a:t>
            </a:r>
            <a:r>
              <a:rPr lang="zh-CN" altLang="en-US" dirty="0">
                <a:solidFill>
                  <a:srgbClr val="008000"/>
                </a:solidFill>
                <a:latin typeface="Consolas" panose="020B0609020204030204" pitchFamily="49" charset="0"/>
                <a:ea typeface="Consolas" panose="020B0609020204030204" pitchFamily="49" charset="0"/>
                <a:cs typeface="Consolas" panose="020B0609020204030204" pitchFamily="49" charset="0"/>
              </a:rPr>
              <a:t>类型的</a:t>
            </a:r>
            <a:r>
              <a:rPr lang="en-US" altLang="zh-CN" dirty="0">
                <a:solidFill>
                  <a:srgbClr val="008000"/>
                </a:solidFill>
                <a:latin typeface="Consolas" panose="020B0609020204030204" pitchFamily="49" charset="0"/>
                <a:ea typeface="Consolas" panose="020B0609020204030204" pitchFamily="49" charset="0"/>
                <a:cs typeface="Consolas" panose="020B0609020204030204" pitchFamily="49" charset="0"/>
              </a:rPr>
              <a:t>sort</a:t>
            </a:r>
            <a:endParaRPr lang="en-US" altLang="zh-CN" dirty="0">
              <a:solidFill>
                <a:srgbClr val="008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output(</a:t>
            </a:r>
            <a:r>
              <a:rPr lang="en-US" altLang="zh-CN" dirty="0" err="1">
                <a:latin typeface="Consolas" panose="020B0609020204030204" pitchFamily="49" charset="0"/>
                <a:ea typeface="Consolas" panose="020B0609020204030204" pitchFamily="49" charset="0"/>
                <a:cs typeface="Consolas" panose="020B0609020204030204" pitchFamily="49" charset="0"/>
              </a:rPr>
              <a:t>arr_b</a:t>
            </a:r>
            <a:r>
              <a:rPr lang="en-US" altLang="zh-CN" dirty="0">
                <a:latin typeface="Consolas" panose="020B0609020204030204" pitchFamily="49" charset="0"/>
                <a:ea typeface="Consolas" panose="020B0609020204030204" pitchFamily="49" charset="0"/>
                <a:cs typeface="Consolas" panose="020B0609020204030204" pitchFamily="49" charset="0"/>
              </a:rPr>
              <a:t>, 5);  </a:t>
            </a:r>
            <a:r>
              <a:rPr lang="en-US" altLang="zh-CN" dirty="0">
                <a:solidFill>
                  <a:srgbClr val="008000"/>
                </a:solidFill>
                <a:latin typeface="Consolas" panose="020B0609020204030204" pitchFamily="49" charset="0"/>
                <a:ea typeface="Consolas" panose="020B0609020204030204" pitchFamily="49" charset="0"/>
                <a:cs typeface="Consolas" panose="020B0609020204030204" pitchFamily="49" charset="0"/>
              </a:rPr>
              <a:t>//</a:t>
            </a:r>
            <a:r>
              <a:rPr lang="zh-CN" altLang="en-US" dirty="0">
                <a:solidFill>
                  <a:srgbClr val="008000"/>
                </a:solidFill>
                <a:latin typeface="Consolas" panose="020B0609020204030204" pitchFamily="49" charset="0"/>
                <a:ea typeface="Consolas" panose="020B0609020204030204" pitchFamily="49" charset="0"/>
                <a:cs typeface="Consolas" panose="020B0609020204030204" pitchFamily="49" charset="0"/>
              </a:rPr>
              <a:t>调用</a:t>
            </a:r>
            <a:r>
              <a:rPr lang="en-US" altLang="zh-CN" dirty="0">
                <a:solidFill>
                  <a:srgbClr val="008000"/>
                </a:solidFill>
                <a:latin typeface="Consolas" panose="020B0609020204030204" pitchFamily="49" charset="0"/>
                <a:ea typeface="Consolas" panose="020B0609020204030204" pitchFamily="49" charset="0"/>
                <a:cs typeface="Consolas" panose="020B0609020204030204" pitchFamily="49" charset="0"/>
              </a:rPr>
              <a:t>float</a:t>
            </a:r>
            <a:r>
              <a:rPr lang="zh-CN" altLang="en-US" dirty="0">
                <a:solidFill>
                  <a:srgbClr val="008000"/>
                </a:solidFill>
                <a:latin typeface="Consolas" panose="020B0609020204030204" pitchFamily="49" charset="0"/>
                <a:ea typeface="Consolas" panose="020B0609020204030204" pitchFamily="49" charset="0"/>
                <a:cs typeface="Consolas" panose="020B0609020204030204" pitchFamily="49" charset="0"/>
              </a:rPr>
              <a:t>类型的</a:t>
            </a:r>
            <a:r>
              <a:rPr lang="en-US" altLang="zh-CN" dirty="0">
                <a:solidFill>
                  <a:srgbClr val="008000"/>
                </a:solidFill>
                <a:latin typeface="Consolas" panose="020B0609020204030204" pitchFamily="49" charset="0"/>
                <a:ea typeface="Consolas" panose="020B0609020204030204" pitchFamily="49" charset="0"/>
                <a:cs typeface="Consolas" panose="020B0609020204030204" pitchFamily="49" charset="0"/>
              </a:rPr>
              <a:t>output</a:t>
            </a:r>
            <a:endParaRPr lang="en-US" altLang="zh-CN" dirty="0">
              <a:solidFill>
                <a:srgbClr val="008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C00000"/>
                </a:solidFill>
                <a:latin typeface="Consolas" panose="020B0609020204030204" pitchFamily="49" charset="0"/>
                <a:ea typeface="Consolas" panose="020B0609020204030204" pitchFamily="49" charset="0"/>
                <a:cs typeface="Consolas" panose="020B0609020204030204" pitchFamily="49" charset="0"/>
              </a:rPr>
              <a:t>return</a:t>
            </a:r>
            <a:r>
              <a:rPr lang="en-US" altLang="zh-CN" dirty="0">
                <a:latin typeface="Consolas" panose="020B0609020204030204" pitchFamily="49" charset="0"/>
                <a:ea typeface="Consolas" panose="020B0609020204030204" pitchFamily="49" charset="0"/>
                <a:cs typeface="Consolas" panose="020B0609020204030204" pitchFamily="49" charset="0"/>
              </a:rPr>
              <a:t> 0;</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a:t>
            </a:r>
            <a:endParaRPr lang="is-IS" altLang="zh-CN" dirty="0">
              <a:latin typeface="Consolas" panose="020B0609020204030204" pitchFamily="49" charset="0"/>
              <a:ea typeface="Consolas" panose="020B0609020204030204" pitchFamily="49" charset="0"/>
              <a:cs typeface="Consolas" panose="020B0609020204030204" pitchFamily="49" charset="0"/>
            </a:endParaRP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函数模板示例</a:t>
            </a:r>
            <a:endParaRPr kumimoji="1" lang="zh-CN" altLang="en-US" dirty="0">
              <a:solidFill>
                <a:srgbClr val="0070C0"/>
              </a:solidFill>
            </a:endParaRPr>
          </a:p>
        </p:txBody>
      </p:sp>
      <p:sp>
        <p:nvSpPr>
          <p:cNvPr id="5" name="矩形 4"/>
          <p:cNvSpPr/>
          <p:nvPr/>
        </p:nvSpPr>
        <p:spPr>
          <a:xfrm>
            <a:off x="4338886" y="5254380"/>
            <a:ext cx="3168352" cy="830997"/>
          </a:xfrm>
          <a:prstGeom prst="rect">
            <a:avLst/>
          </a:prstGeom>
        </p:spPr>
        <p:txBody>
          <a:bodyPr wrap="square">
            <a:spAutoFit/>
          </a:bodyPr>
          <a:lstStyle/>
          <a:p>
            <a:r>
              <a:rPr lang="en-US" altLang="zh-CN" sz="2400" b="1" dirty="0">
                <a:solidFill>
                  <a:srgbClr val="008000"/>
                </a:solidFill>
              </a:rPr>
              <a:t>1 2 3 4 5</a:t>
            </a:r>
            <a:endParaRPr lang="en-US" altLang="zh-CN" sz="2400" b="1" dirty="0">
              <a:solidFill>
                <a:srgbClr val="008000"/>
              </a:solidFill>
            </a:endParaRPr>
          </a:p>
          <a:p>
            <a:r>
              <a:rPr lang="en-US" altLang="zh-CN" sz="2400" b="1" dirty="0">
                <a:solidFill>
                  <a:srgbClr val="008000"/>
                </a:solidFill>
              </a:rPr>
              <a:t>1.5 2.1 3.2 4.3 5.7</a:t>
            </a:r>
            <a:endParaRPr lang="zh-CN" altLang="en-US" sz="2400" b="1" dirty="0">
              <a:solidFill>
                <a:srgbClr val="008000"/>
              </a:solidFill>
            </a:endParaRPr>
          </a:p>
        </p:txBody>
      </p:sp>
      <p:sp>
        <p:nvSpPr>
          <p:cNvPr id="7" name="文本框 6"/>
          <p:cNvSpPr txBox="1"/>
          <p:nvPr/>
        </p:nvSpPr>
        <p:spPr>
          <a:xfrm>
            <a:off x="4355976" y="4797152"/>
            <a:ext cx="1833922" cy="461665"/>
          </a:xfrm>
          <a:prstGeom prst="rect">
            <a:avLst/>
          </a:prstGeom>
          <a:solidFill>
            <a:srgbClr val="FFFF00"/>
          </a:solidFill>
        </p:spPr>
        <p:txBody>
          <a:bodyPr wrap="square" rtlCol="0">
            <a:spAutoFit/>
          </a:bodyPr>
          <a:lstStyle/>
          <a:p>
            <a:r>
              <a:rPr kumimoji="1" lang="zh-CN" altLang="en-US" sz="2400" b="1" dirty="0"/>
              <a:t>运行结果</a:t>
            </a:r>
            <a:endParaRPr kumimoji="1" lang="zh-CN" altLang="en-US" sz="2400" b="1"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9465" y="506576"/>
            <a:ext cx="8280920" cy="3970318"/>
          </a:xfrm>
          <a:prstGeom prst="rect">
            <a:avLst/>
          </a:prstGeom>
        </p:spPr>
        <p:txBody>
          <a:bodyPr wrap="square">
            <a:spAutoFit/>
          </a:bodyPr>
          <a:lstStyle/>
          <a:p>
            <a:r>
              <a:rPr lang="en-US" altLang="zh-CN" dirty="0">
                <a:solidFill>
                  <a:srgbClr val="C00000"/>
                </a:solidFill>
                <a:latin typeface="Consolas" panose="020B0609020204030204" pitchFamily="49" charset="0"/>
                <a:ea typeface="Consolas" panose="020B0609020204030204" pitchFamily="49" charset="0"/>
                <a:cs typeface="Consolas" panose="020B0609020204030204" pitchFamily="49" charset="0"/>
              </a:rPr>
              <a:t>class</a:t>
            </a:r>
            <a:r>
              <a:rPr lang="en-US" altLang="zh-CN" dirty="0">
                <a:latin typeface="Consolas" panose="020B0609020204030204" pitchFamily="49" charset="0"/>
                <a:ea typeface="Consolas" panose="020B0609020204030204" pitchFamily="49" charset="0"/>
                <a:cs typeface="Consolas" panose="020B0609020204030204" pitchFamily="49" charset="0"/>
              </a:rPr>
              <a:t> </a:t>
            </a:r>
            <a:r>
              <a:rPr lang="en-US" altLang="zh-CN" dirty="0" err="1">
                <a:latin typeface="Consolas" panose="020B0609020204030204" pitchFamily="49" charset="0"/>
                <a:ea typeface="Consolas" panose="020B0609020204030204" pitchFamily="49" charset="0"/>
                <a:cs typeface="Consolas" panose="020B0609020204030204" pitchFamily="49" charset="0"/>
              </a:rPr>
              <a:t>MyInt</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C00000"/>
                </a:solidFill>
                <a:latin typeface="Consolas" panose="020B0609020204030204" pitchFamily="49" charset="0"/>
                <a:ea typeface="Consolas" panose="020B0609020204030204" pitchFamily="49" charset="0"/>
                <a:cs typeface="Consolas" panose="020B0609020204030204" pitchFamily="49" charset="0"/>
              </a:rPr>
              <a:t>public</a:t>
            </a:r>
            <a:r>
              <a:rPr lang="en-US" altLang="zh-CN" dirty="0">
                <a:latin typeface="Consolas" panose="020B0609020204030204" pitchFamily="49" charset="0"/>
                <a:ea typeface="Consolas" panose="020B0609020204030204" pitchFamily="49" charset="0"/>
                <a:cs typeface="Consolas" panose="020B0609020204030204" pitchFamily="49" charset="0"/>
              </a:rPr>
              <a:t>:</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C00000"/>
                </a:solidFill>
                <a:latin typeface="Consolas" panose="020B0609020204030204" pitchFamily="49" charset="0"/>
                <a:ea typeface="Consolas" panose="020B0609020204030204" pitchFamily="49" charset="0"/>
                <a:cs typeface="Consolas" panose="020B0609020204030204" pitchFamily="49" charset="0"/>
              </a:rPr>
              <a:t>int</a:t>
            </a:r>
            <a:r>
              <a:rPr lang="en-US" altLang="zh-CN" dirty="0">
                <a:latin typeface="Consolas" panose="020B0609020204030204" pitchFamily="49" charset="0"/>
                <a:ea typeface="Consolas" panose="020B0609020204030204" pitchFamily="49" charset="0"/>
                <a:cs typeface="Consolas" panose="020B0609020204030204" pitchFamily="49" charset="0"/>
              </a:rPr>
              <a:t> data;</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a:t>
            </a:r>
            <a:r>
              <a:rPr lang="en-US" altLang="zh-CN" dirty="0" err="1">
                <a:latin typeface="Consolas" panose="020B0609020204030204" pitchFamily="49" charset="0"/>
                <a:ea typeface="Consolas" panose="020B0609020204030204" pitchFamily="49" charset="0"/>
                <a:cs typeface="Consolas" panose="020B0609020204030204" pitchFamily="49" charset="0"/>
              </a:rPr>
              <a:t>MyInt</a:t>
            </a:r>
            <a:r>
              <a:rPr lang="en-US" altLang="zh-CN" dirty="0">
                <a:latin typeface="Consolas" panose="020B0609020204030204" pitchFamily="49" charset="0"/>
                <a:ea typeface="Consolas" panose="020B0609020204030204" pitchFamily="49" charset="0"/>
                <a:cs typeface="Consolas" panose="020B0609020204030204" pitchFamily="49" charset="0"/>
              </a:rPr>
              <a:t>(int </a:t>
            </a:r>
            <a:r>
              <a:rPr lang="en-US" altLang="zh-CN" dirty="0" err="1">
                <a:latin typeface="Consolas" panose="020B0609020204030204" pitchFamily="49" charset="0"/>
                <a:ea typeface="Consolas" panose="020B0609020204030204" pitchFamily="49" charset="0"/>
                <a:cs typeface="Consolas" panose="020B0609020204030204" pitchFamily="49" charset="0"/>
              </a:rPr>
              <a:t>val</a:t>
            </a:r>
            <a:r>
              <a:rPr lang="en-US" altLang="zh-CN" dirty="0">
                <a:latin typeface="Consolas" panose="020B0609020204030204" pitchFamily="49" charset="0"/>
                <a:ea typeface="Consolas" panose="020B0609020204030204" pitchFamily="49" charset="0"/>
                <a:cs typeface="Consolas" panose="020B0609020204030204" pitchFamily="49" charset="0"/>
              </a:rPr>
              <a:t>): data(</a:t>
            </a:r>
            <a:r>
              <a:rPr lang="en-US" altLang="zh-CN" dirty="0" err="1">
                <a:latin typeface="Consolas" panose="020B0609020204030204" pitchFamily="49" charset="0"/>
                <a:ea typeface="Consolas" panose="020B0609020204030204" pitchFamily="49" charset="0"/>
                <a:cs typeface="Consolas" panose="020B0609020204030204" pitchFamily="49" charset="0"/>
              </a:rPr>
              <a:t>val</a:t>
            </a:r>
            <a:r>
              <a:rPr lang="en-US" altLang="zh-CN" dirty="0">
                <a:latin typeface="Consolas" panose="020B0609020204030204" pitchFamily="49" charset="0"/>
                <a:ea typeface="Consolas" panose="020B0609020204030204" pitchFamily="49" charset="0"/>
                <a:cs typeface="Consolas" panose="020B0609020204030204" pitchFamily="49" charset="0"/>
              </a:rPr>
              <a:t>) {};</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C00000"/>
                </a:solidFill>
                <a:latin typeface="Consolas" panose="020B0609020204030204" pitchFamily="49" charset="0"/>
                <a:ea typeface="Consolas" panose="020B0609020204030204" pitchFamily="49" charset="0"/>
                <a:cs typeface="Consolas" panose="020B0609020204030204" pitchFamily="49" charset="0"/>
              </a:rPr>
              <a:t>int</a:t>
            </a:r>
            <a:r>
              <a:rPr lang="en-US" altLang="zh-CN" dirty="0">
                <a:latin typeface="Consolas" panose="020B0609020204030204" pitchFamily="49" charset="0"/>
                <a:ea typeface="Consolas" panose="020B0609020204030204" pitchFamily="49" charset="0"/>
                <a:cs typeface="Consolas" panose="020B0609020204030204" pitchFamily="49" charset="0"/>
              </a:rPr>
              <a:t> main()</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a:t>
            </a:r>
            <a:r>
              <a:rPr lang="en-US" altLang="zh-CN" dirty="0" err="1">
                <a:latin typeface="Consolas" panose="020B0609020204030204" pitchFamily="49" charset="0"/>
                <a:ea typeface="Consolas" panose="020B0609020204030204" pitchFamily="49" charset="0"/>
                <a:cs typeface="Consolas" panose="020B0609020204030204" pitchFamily="49" charset="0"/>
              </a:rPr>
              <a:t>MyInt</a:t>
            </a:r>
            <a:r>
              <a:rPr lang="en-US" altLang="zh-CN" dirty="0">
                <a:latin typeface="Consolas" panose="020B0609020204030204" pitchFamily="49" charset="0"/>
                <a:ea typeface="Consolas" panose="020B0609020204030204" pitchFamily="49" charset="0"/>
                <a:cs typeface="Consolas" panose="020B0609020204030204" pitchFamily="49" charset="0"/>
              </a:rPr>
              <a:t> </a:t>
            </a:r>
            <a:r>
              <a:rPr lang="en-US" altLang="zh-CN" dirty="0" err="1">
                <a:latin typeface="Consolas" panose="020B0609020204030204" pitchFamily="49" charset="0"/>
                <a:ea typeface="Consolas" panose="020B0609020204030204" pitchFamily="49" charset="0"/>
                <a:cs typeface="Consolas" panose="020B0609020204030204" pitchFamily="49" charset="0"/>
              </a:rPr>
              <a:t>arr_c</a:t>
            </a:r>
            <a:r>
              <a:rPr lang="en-US" altLang="zh-CN" dirty="0">
                <a:latin typeface="Consolas" panose="020B0609020204030204" pitchFamily="49" charset="0"/>
                <a:ea typeface="Consolas" panose="020B0609020204030204" pitchFamily="49" charset="0"/>
                <a:cs typeface="Consolas" panose="020B0609020204030204" pitchFamily="49" charset="0"/>
              </a:rPr>
              <a:t>[] = {3, 2, 4, 1, 5};</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sort(</a:t>
            </a:r>
            <a:r>
              <a:rPr lang="en-US" altLang="zh-CN" dirty="0" err="1">
                <a:latin typeface="Consolas" panose="020B0609020204030204" pitchFamily="49" charset="0"/>
                <a:ea typeface="Consolas" panose="020B0609020204030204" pitchFamily="49" charset="0"/>
                <a:cs typeface="Consolas" panose="020B0609020204030204" pitchFamily="49" charset="0"/>
              </a:rPr>
              <a:t>arr_c</a:t>
            </a:r>
            <a:r>
              <a:rPr lang="en-US" altLang="zh-CN" dirty="0">
                <a:latin typeface="Consolas" panose="020B0609020204030204" pitchFamily="49" charset="0"/>
                <a:ea typeface="Consolas" panose="020B0609020204030204" pitchFamily="49" charset="0"/>
                <a:cs typeface="Consolas" panose="020B0609020204030204" pitchFamily="49" charset="0"/>
              </a:rPr>
              <a:t>, 5);</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output(</a:t>
            </a:r>
            <a:r>
              <a:rPr lang="en-US" altLang="zh-CN" dirty="0" err="1">
                <a:latin typeface="Consolas" panose="020B0609020204030204" pitchFamily="49" charset="0"/>
                <a:ea typeface="Consolas" panose="020B0609020204030204" pitchFamily="49" charset="0"/>
                <a:cs typeface="Consolas" panose="020B0609020204030204" pitchFamily="49" charset="0"/>
              </a:rPr>
              <a:t>arr_c</a:t>
            </a:r>
            <a:r>
              <a:rPr lang="en-US" altLang="zh-CN" dirty="0">
                <a:latin typeface="Consolas" panose="020B0609020204030204" pitchFamily="49" charset="0"/>
                <a:ea typeface="Consolas" panose="020B0609020204030204" pitchFamily="49" charset="0"/>
                <a:cs typeface="Consolas" panose="020B0609020204030204" pitchFamily="49" charset="0"/>
              </a:rPr>
              <a:t>, 5);</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C00000"/>
                </a:solidFill>
                <a:latin typeface="Consolas" panose="020B0609020204030204" pitchFamily="49" charset="0"/>
                <a:ea typeface="Consolas" panose="020B0609020204030204" pitchFamily="49" charset="0"/>
                <a:cs typeface="Consolas" panose="020B0609020204030204" pitchFamily="49" charset="0"/>
              </a:rPr>
              <a:t>return</a:t>
            </a:r>
            <a:r>
              <a:rPr lang="en-US" altLang="zh-CN" dirty="0">
                <a:latin typeface="Consolas" panose="020B0609020204030204" pitchFamily="49" charset="0"/>
                <a:ea typeface="Consolas" panose="020B0609020204030204" pitchFamily="49" charset="0"/>
                <a:cs typeface="Consolas" panose="020B0609020204030204" pitchFamily="49" charset="0"/>
              </a:rPr>
              <a:t> 0;</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a:t>
            </a:r>
            <a:endParaRPr lang="is-IS" altLang="zh-CN" dirty="0">
              <a:latin typeface="Consolas" panose="020B0609020204030204" pitchFamily="49" charset="0"/>
              <a:ea typeface="Consolas" panose="020B0609020204030204" pitchFamily="49" charset="0"/>
              <a:cs typeface="Consolas" panose="020B0609020204030204" pitchFamily="49" charset="0"/>
            </a:endParaRP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函数模板示例</a:t>
            </a:r>
            <a:endParaRPr kumimoji="1" lang="zh-CN" altLang="en-US" dirty="0">
              <a:solidFill>
                <a:srgbClr val="0070C0"/>
              </a:solidFill>
            </a:endParaRPr>
          </a:p>
        </p:txBody>
      </p:sp>
      <p:sp>
        <p:nvSpPr>
          <p:cNvPr id="5" name="矩形 4"/>
          <p:cNvSpPr/>
          <p:nvPr/>
        </p:nvSpPr>
        <p:spPr>
          <a:xfrm>
            <a:off x="333599" y="5041895"/>
            <a:ext cx="9361040" cy="923330"/>
          </a:xfrm>
          <a:prstGeom prst="rect">
            <a:avLst/>
          </a:prstGeom>
        </p:spPr>
        <p:txBody>
          <a:bodyPr wrap="square">
            <a:spAutoFit/>
          </a:bodyPr>
          <a:lstStyle/>
          <a:p>
            <a:r>
              <a:rPr lang="en-US" altLang="zh-CN" b="1" dirty="0">
                <a:solidFill>
                  <a:srgbClr val="008000"/>
                </a:solidFill>
              </a:rPr>
              <a:t>main.cpp: In instantiation of ‘void sort(T*, int) [with T = </a:t>
            </a:r>
            <a:r>
              <a:rPr lang="en-US" altLang="zh-CN" b="1" dirty="0" err="1">
                <a:solidFill>
                  <a:srgbClr val="008000"/>
                </a:solidFill>
              </a:rPr>
              <a:t>MyInt</a:t>
            </a:r>
            <a:r>
              <a:rPr lang="en-US" altLang="zh-CN" b="1" dirty="0">
                <a:solidFill>
                  <a:srgbClr val="008000"/>
                </a:solidFill>
              </a:rPr>
              <a:t>]’:</a:t>
            </a:r>
            <a:endParaRPr lang="en-US" altLang="zh-CN" b="1" dirty="0">
              <a:solidFill>
                <a:srgbClr val="008000"/>
              </a:solidFill>
            </a:endParaRPr>
          </a:p>
          <a:p>
            <a:r>
              <a:rPr lang="en-US" altLang="zh-CN" b="1" dirty="0">
                <a:solidFill>
                  <a:srgbClr val="008000"/>
                </a:solidFill>
              </a:rPr>
              <a:t>main.cpp:33:15:   required from here</a:t>
            </a:r>
            <a:endParaRPr lang="en-US" altLang="zh-CN" b="1" dirty="0">
              <a:solidFill>
                <a:srgbClr val="008000"/>
              </a:solidFill>
            </a:endParaRPr>
          </a:p>
          <a:p>
            <a:r>
              <a:rPr lang="en-US" altLang="zh-CN" b="1" dirty="0">
                <a:solidFill>
                  <a:srgbClr val="008000"/>
                </a:solidFill>
              </a:rPr>
              <a:t>main.cpp:9:15: error: no match for ‘operator&gt;’ (operand types are ‘</a:t>
            </a:r>
            <a:r>
              <a:rPr lang="en-US" altLang="zh-CN" b="1" dirty="0" err="1">
                <a:solidFill>
                  <a:srgbClr val="008000"/>
                </a:solidFill>
              </a:rPr>
              <a:t>MyInt</a:t>
            </a:r>
            <a:r>
              <a:rPr lang="en-US" altLang="zh-CN" b="1" dirty="0">
                <a:solidFill>
                  <a:srgbClr val="008000"/>
                </a:solidFill>
              </a:rPr>
              <a:t>’ and ‘</a:t>
            </a:r>
            <a:r>
              <a:rPr lang="en-US" altLang="zh-CN" b="1" dirty="0" err="1">
                <a:solidFill>
                  <a:srgbClr val="008000"/>
                </a:solidFill>
              </a:rPr>
              <a:t>MyInt</a:t>
            </a:r>
            <a:r>
              <a:rPr lang="en-US" altLang="zh-CN" b="1" dirty="0">
                <a:solidFill>
                  <a:srgbClr val="008000"/>
                </a:solidFill>
              </a:rPr>
              <a:t>’)</a:t>
            </a:r>
            <a:endParaRPr lang="en-US" altLang="zh-CN" b="1" dirty="0">
              <a:solidFill>
                <a:srgbClr val="008000"/>
              </a:solidFill>
            </a:endParaRPr>
          </a:p>
        </p:txBody>
      </p:sp>
      <p:sp>
        <p:nvSpPr>
          <p:cNvPr id="3" name="文本框 2"/>
          <p:cNvSpPr txBox="1"/>
          <p:nvPr/>
        </p:nvSpPr>
        <p:spPr>
          <a:xfrm>
            <a:off x="5508104" y="1682718"/>
            <a:ext cx="2698175" cy="1815882"/>
          </a:xfrm>
          <a:prstGeom prst="rect">
            <a:avLst/>
          </a:prstGeom>
          <a:noFill/>
        </p:spPr>
        <p:txBody>
          <a:bodyPr wrap="none" rtlCol="0">
            <a:spAutoFit/>
          </a:bodyPr>
          <a:lstStyle/>
          <a:p>
            <a:r>
              <a:rPr lang="zh-CN" altLang="en-US" sz="2800" b="1" dirty="0"/>
              <a:t>模板也可以支持</a:t>
            </a:r>
            <a:endParaRPr lang="en-US" altLang="zh-CN" sz="2800" b="1" dirty="0"/>
          </a:p>
          <a:p>
            <a:r>
              <a:rPr lang="zh-CN" altLang="en-US" sz="2800" b="1" dirty="0"/>
              <a:t>自定义类型</a:t>
            </a:r>
            <a:endParaRPr lang="en-US" altLang="zh-CN" sz="2800" b="1" dirty="0"/>
          </a:p>
          <a:p>
            <a:endParaRPr lang="en-US" altLang="zh-CN" sz="2800" b="1" dirty="0"/>
          </a:p>
          <a:p>
            <a:r>
              <a:rPr lang="zh-CN" altLang="en-US" sz="2800" b="1" dirty="0"/>
              <a:t>编译错误？</a:t>
            </a:r>
            <a:endParaRPr lang="zh-CN" altLang="en-US" sz="2800" b="1" dirty="0"/>
          </a:p>
        </p:txBody>
      </p:sp>
      <p:sp>
        <p:nvSpPr>
          <p:cNvPr id="4" name="文本框 3"/>
          <p:cNvSpPr txBox="1"/>
          <p:nvPr/>
        </p:nvSpPr>
        <p:spPr>
          <a:xfrm>
            <a:off x="333599" y="4577889"/>
            <a:ext cx="7782900" cy="400110"/>
          </a:xfrm>
          <a:prstGeom prst="rect">
            <a:avLst/>
          </a:prstGeom>
          <a:noFill/>
        </p:spPr>
        <p:txBody>
          <a:bodyPr wrap="none" rtlCol="0">
            <a:spAutoFit/>
          </a:bodyPr>
          <a:lstStyle/>
          <a:p>
            <a:r>
              <a:rPr lang="zh-CN" altLang="en-US" sz="2000" b="1" dirty="0"/>
              <a:t>模板的编译错误一般会引起大量报错</a:t>
            </a:r>
            <a:r>
              <a:rPr lang="en-US" altLang="zh-CN" sz="2000" b="1" dirty="0"/>
              <a:t>(</a:t>
            </a:r>
            <a:r>
              <a:rPr lang="zh-CN" altLang="en-US" sz="2000" b="1" dirty="0"/>
              <a:t>几百行</a:t>
            </a:r>
            <a:r>
              <a:rPr lang="en-US" altLang="zh-CN" sz="2000" b="1" dirty="0"/>
              <a:t>)</a:t>
            </a:r>
            <a:r>
              <a:rPr lang="zh-CN" altLang="en-US" sz="2000" b="1" dirty="0"/>
              <a:t>，我们只看最上方几行</a:t>
            </a:r>
            <a:endParaRPr lang="zh-CN" altLang="en-US" sz="2000" b="1" dirty="0"/>
          </a:p>
        </p:txBody>
      </p:sp>
      <p:sp>
        <p:nvSpPr>
          <p:cNvPr id="8" name="文本框 7"/>
          <p:cNvSpPr txBox="1"/>
          <p:nvPr/>
        </p:nvSpPr>
        <p:spPr>
          <a:xfrm>
            <a:off x="358819" y="6089814"/>
            <a:ext cx="6180410" cy="461665"/>
          </a:xfrm>
          <a:prstGeom prst="rect">
            <a:avLst/>
          </a:prstGeom>
          <a:noFill/>
        </p:spPr>
        <p:txBody>
          <a:bodyPr wrap="none" rtlCol="0">
            <a:spAutoFit/>
          </a:bodyPr>
          <a:lstStyle/>
          <a:p>
            <a:r>
              <a:rPr lang="zh-CN" altLang="en-US" sz="2400" b="1" dirty="0">
                <a:solidFill>
                  <a:srgbClr val="C00000"/>
                </a:solidFill>
              </a:rPr>
              <a:t>问题：</a:t>
            </a:r>
            <a:r>
              <a:rPr lang="en-US" altLang="zh-CN" sz="2400" b="1" dirty="0">
                <a:solidFill>
                  <a:srgbClr val="C00000"/>
                </a:solidFill>
              </a:rPr>
              <a:t>sort</a:t>
            </a:r>
            <a:r>
              <a:rPr lang="zh-CN" altLang="en-US" sz="2400" b="1" dirty="0">
                <a:solidFill>
                  <a:srgbClr val="C00000"/>
                </a:solidFill>
              </a:rPr>
              <a:t>中需要</a:t>
            </a:r>
            <a:r>
              <a:rPr lang="en-US" altLang="zh-CN" sz="2400" b="1" dirty="0">
                <a:solidFill>
                  <a:srgbClr val="C00000"/>
                </a:solidFill>
              </a:rPr>
              <a:t>operator&gt; </a:t>
            </a:r>
            <a:r>
              <a:rPr lang="zh-CN" altLang="en-US" sz="2400" b="1" dirty="0">
                <a:solidFill>
                  <a:srgbClr val="C00000"/>
                </a:solidFill>
              </a:rPr>
              <a:t>但</a:t>
            </a:r>
            <a:r>
              <a:rPr lang="en-US" altLang="zh-CN" sz="2400" b="1" dirty="0" err="1">
                <a:solidFill>
                  <a:srgbClr val="C00000"/>
                </a:solidFill>
              </a:rPr>
              <a:t>MyInt</a:t>
            </a:r>
            <a:r>
              <a:rPr lang="zh-CN" altLang="en-US" sz="2400" b="1" dirty="0">
                <a:solidFill>
                  <a:srgbClr val="C00000"/>
                </a:solidFill>
              </a:rPr>
              <a:t>并不支持</a:t>
            </a:r>
            <a:endParaRPr lang="zh-CN" altLang="en-US" sz="2400" b="1" dirty="0">
              <a:solidFill>
                <a:srgbClr val="C0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9465" y="506576"/>
            <a:ext cx="8280920" cy="6186309"/>
          </a:xfrm>
          <a:prstGeom prst="rect">
            <a:avLst/>
          </a:prstGeom>
        </p:spPr>
        <p:txBody>
          <a:bodyPr wrap="square">
            <a:spAutoFit/>
          </a:bodyPr>
          <a:lstStyle/>
          <a:p>
            <a:r>
              <a:rPr lang="en-US" altLang="zh-CN" dirty="0">
                <a:solidFill>
                  <a:srgbClr val="C00000"/>
                </a:solidFill>
                <a:latin typeface="Consolas" panose="020B0609020204030204" pitchFamily="49" charset="0"/>
                <a:ea typeface="Consolas" panose="020B0609020204030204" pitchFamily="49" charset="0"/>
                <a:cs typeface="Consolas" panose="020B0609020204030204" pitchFamily="49" charset="0"/>
              </a:rPr>
              <a:t>class</a:t>
            </a:r>
            <a:r>
              <a:rPr lang="en-US" altLang="zh-CN" dirty="0">
                <a:latin typeface="Consolas" panose="020B0609020204030204" pitchFamily="49" charset="0"/>
                <a:ea typeface="Consolas" panose="020B0609020204030204" pitchFamily="49" charset="0"/>
                <a:cs typeface="Consolas" panose="020B0609020204030204" pitchFamily="49" charset="0"/>
              </a:rPr>
              <a:t> </a:t>
            </a:r>
            <a:r>
              <a:rPr lang="en-US" altLang="zh-CN" dirty="0" err="1">
                <a:latin typeface="Consolas" panose="020B0609020204030204" pitchFamily="49" charset="0"/>
                <a:ea typeface="Consolas" panose="020B0609020204030204" pitchFamily="49" charset="0"/>
                <a:cs typeface="Consolas" panose="020B0609020204030204" pitchFamily="49" charset="0"/>
              </a:rPr>
              <a:t>MyInt</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C00000"/>
                </a:solidFill>
                <a:latin typeface="Consolas" panose="020B0609020204030204" pitchFamily="49" charset="0"/>
                <a:ea typeface="Consolas" panose="020B0609020204030204" pitchFamily="49" charset="0"/>
                <a:cs typeface="Consolas" panose="020B0609020204030204" pitchFamily="49" charset="0"/>
              </a:rPr>
              <a:t>public</a:t>
            </a:r>
            <a:r>
              <a:rPr lang="en-US" altLang="zh-CN" dirty="0">
                <a:latin typeface="Consolas" panose="020B0609020204030204" pitchFamily="49" charset="0"/>
                <a:ea typeface="Consolas" panose="020B0609020204030204" pitchFamily="49" charset="0"/>
                <a:cs typeface="Consolas" panose="020B0609020204030204" pitchFamily="49" charset="0"/>
              </a:rPr>
              <a:t>:</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C00000"/>
                </a:solidFill>
                <a:latin typeface="Consolas" panose="020B0609020204030204" pitchFamily="49" charset="0"/>
                <a:ea typeface="Consolas" panose="020B0609020204030204" pitchFamily="49" charset="0"/>
                <a:cs typeface="Consolas" panose="020B0609020204030204" pitchFamily="49" charset="0"/>
              </a:rPr>
              <a:t>int</a:t>
            </a:r>
            <a:r>
              <a:rPr lang="en-US" altLang="zh-CN" dirty="0">
                <a:latin typeface="Consolas" panose="020B0609020204030204" pitchFamily="49" charset="0"/>
                <a:ea typeface="Consolas" panose="020B0609020204030204" pitchFamily="49" charset="0"/>
                <a:cs typeface="Consolas" panose="020B0609020204030204" pitchFamily="49" charset="0"/>
              </a:rPr>
              <a:t> data;</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a:t>
            </a:r>
            <a:r>
              <a:rPr lang="en-US" altLang="zh-CN" dirty="0" err="1">
                <a:latin typeface="Consolas" panose="020B0609020204030204" pitchFamily="49" charset="0"/>
                <a:ea typeface="Consolas" panose="020B0609020204030204" pitchFamily="49" charset="0"/>
                <a:cs typeface="Consolas" panose="020B0609020204030204" pitchFamily="49" charset="0"/>
              </a:rPr>
              <a:t>MyInt</a:t>
            </a:r>
            <a:r>
              <a:rPr lang="en-US" altLang="zh-CN" dirty="0">
                <a:latin typeface="Consolas" panose="020B0609020204030204" pitchFamily="49" charset="0"/>
                <a:ea typeface="Consolas" panose="020B0609020204030204" pitchFamily="49" charset="0"/>
                <a:cs typeface="Consolas" panose="020B0609020204030204" pitchFamily="49" charset="0"/>
              </a:rPr>
              <a:t>(int </a:t>
            </a:r>
            <a:r>
              <a:rPr lang="en-US" altLang="zh-CN" dirty="0" err="1">
                <a:latin typeface="Consolas" panose="020B0609020204030204" pitchFamily="49" charset="0"/>
                <a:ea typeface="Consolas" panose="020B0609020204030204" pitchFamily="49" charset="0"/>
                <a:cs typeface="Consolas" panose="020B0609020204030204" pitchFamily="49" charset="0"/>
              </a:rPr>
              <a:t>val</a:t>
            </a:r>
            <a:r>
              <a:rPr lang="en-US" altLang="zh-CN" dirty="0">
                <a:latin typeface="Consolas" panose="020B0609020204030204" pitchFamily="49" charset="0"/>
                <a:ea typeface="Consolas" panose="020B0609020204030204" pitchFamily="49" charset="0"/>
                <a:cs typeface="Consolas" panose="020B0609020204030204" pitchFamily="49" charset="0"/>
              </a:rPr>
              <a:t>): data(</a:t>
            </a:r>
            <a:r>
              <a:rPr lang="en-US" altLang="zh-CN" dirty="0" err="1">
                <a:latin typeface="Consolas" panose="020B0609020204030204" pitchFamily="49" charset="0"/>
                <a:ea typeface="Consolas" panose="020B0609020204030204" pitchFamily="49" charset="0"/>
                <a:cs typeface="Consolas" panose="020B0609020204030204" pitchFamily="49" charset="0"/>
              </a:rPr>
              <a:t>val</a:t>
            </a:r>
            <a:r>
              <a:rPr lang="en-US" altLang="zh-CN" dirty="0">
                <a:latin typeface="Consolas" panose="020B0609020204030204" pitchFamily="49" charset="0"/>
                <a:ea typeface="Consolas" panose="020B0609020204030204" pitchFamily="49" charset="0"/>
                <a:cs typeface="Consolas" panose="020B0609020204030204" pitchFamily="49" charset="0"/>
              </a:rPr>
              <a:t>) {};</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C00000"/>
                </a:solidFill>
                <a:latin typeface="Consolas" panose="020B0609020204030204" pitchFamily="49" charset="0"/>
                <a:ea typeface="Consolas" panose="020B0609020204030204" pitchFamily="49" charset="0"/>
                <a:cs typeface="Consolas" panose="020B0609020204030204" pitchFamily="49" charset="0"/>
              </a:rPr>
              <a:t>bool</a:t>
            </a:r>
            <a:r>
              <a:rPr lang="en-US" altLang="zh-CN" dirty="0">
                <a:latin typeface="Consolas" panose="020B0609020204030204" pitchFamily="49" charset="0"/>
                <a:ea typeface="Consolas" panose="020B0609020204030204" pitchFamily="49" charset="0"/>
                <a:cs typeface="Consolas" panose="020B0609020204030204" pitchFamily="49" charset="0"/>
              </a:rPr>
              <a:t> operator&gt;(</a:t>
            </a:r>
            <a:r>
              <a:rPr lang="en-US" altLang="zh-CN" dirty="0">
                <a:solidFill>
                  <a:srgbClr val="C00000"/>
                </a:solidFill>
                <a:latin typeface="Consolas" panose="020B0609020204030204" pitchFamily="49" charset="0"/>
                <a:ea typeface="Consolas" panose="020B0609020204030204" pitchFamily="49" charset="0"/>
                <a:cs typeface="Consolas" panose="020B0609020204030204" pitchFamily="49" charset="0"/>
              </a:rPr>
              <a:t>const</a:t>
            </a:r>
            <a:r>
              <a:rPr lang="en-US" altLang="zh-CN" dirty="0">
                <a:latin typeface="Consolas" panose="020B0609020204030204" pitchFamily="49" charset="0"/>
                <a:ea typeface="Consolas" panose="020B0609020204030204" pitchFamily="49" charset="0"/>
                <a:cs typeface="Consolas" panose="020B0609020204030204" pitchFamily="49" charset="0"/>
              </a:rPr>
              <a:t> </a:t>
            </a:r>
            <a:r>
              <a:rPr lang="en-US" altLang="zh-CN" dirty="0" err="1">
                <a:latin typeface="Consolas" panose="020B0609020204030204" pitchFamily="49" charset="0"/>
                <a:ea typeface="Consolas" panose="020B0609020204030204" pitchFamily="49" charset="0"/>
                <a:cs typeface="Consolas" panose="020B0609020204030204" pitchFamily="49" charset="0"/>
              </a:rPr>
              <a:t>MyInt</a:t>
            </a:r>
            <a:r>
              <a:rPr lang="en-US" altLang="zh-CN" dirty="0">
                <a:latin typeface="Consolas" panose="020B0609020204030204" pitchFamily="49" charset="0"/>
                <a:ea typeface="Consolas" panose="020B0609020204030204" pitchFamily="49" charset="0"/>
                <a:cs typeface="Consolas" panose="020B0609020204030204" pitchFamily="49" charset="0"/>
              </a:rPr>
              <a:t>&amp; b){ </a:t>
            </a:r>
            <a:r>
              <a:rPr lang="en-US" altLang="zh-CN" dirty="0">
                <a:solidFill>
                  <a:srgbClr val="008000"/>
                </a:solidFill>
                <a:latin typeface="Consolas" panose="020B0609020204030204" pitchFamily="49" charset="0"/>
                <a:ea typeface="Consolas" panose="020B0609020204030204" pitchFamily="49" charset="0"/>
                <a:cs typeface="Consolas" panose="020B0609020204030204" pitchFamily="49" charset="0"/>
              </a:rPr>
              <a:t>//</a:t>
            </a:r>
            <a:r>
              <a:rPr lang="zh-CN" altLang="en-US" dirty="0">
                <a:solidFill>
                  <a:srgbClr val="008000"/>
                </a:solidFill>
                <a:latin typeface="Consolas" panose="020B0609020204030204" pitchFamily="49" charset="0"/>
                <a:ea typeface="Consolas" panose="020B0609020204030204" pitchFamily="49" charset="0"/>
                <a:cs typeface="Consolas" panose="020B0609020204030204" pitchFamily="49" charset="0"/>
              </a:rPr>
              <a:t>用于</a:t>
            </a:r>
            <a:r>
              <a:rPr lang="en-US" altLang="zh-CN" dirty="0">
                <a:solidFill>
                  <a:srgbClr val="008000"/>
                </a:solidFill>
                <a:latin typeface="Consolas" panose="020B0609020204030204" pitchFamily="49" charset="0"/>
                <a:ea typeface="Consolas" panose="020B0609020204030204" pitchFamily="49" charset="0"/>
                <a:cs typeface="Consolas" panose="020B0609020204030204" pitchFamily="49" charset="0"/>
              </a:rPr>
              <a:t>sort</a:t>
            </a:r>
            <a:endParaRPr lang="en-US" altLang="zh-CN" dirty="0">
              <a:solidFill>
                <a:srgbClr val="008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return data &gt; </a:t>
            </a:r>
            <a:r>
              <a:rPr lang="en-US" altLang="zh-CN" dirty="0" err="1">
                <a:latin typeface="Consolas" panose="020B0609020204030204" pitchFamily="49" charset="0"/>
                <a:ea typeface="Consolas" panose="020B0609020204030204" pitchFamily="49" charset="0"/>
                <a:cs typeface="Consolas" panose="020B0609020204030204" pitchFamily="49" charset="0"/>
              </a:rPr>
              <a:t>b.data</a:t>
            </a:r>
            <a:r>
              <a:rPr lang="en-US" altLang="zh-CN" dirty="0">
                <a:latin typeface="Consolas" panose="020B0609020204030204" pitchFamily="49" charset="0"/>
                <a:ea typeface="Consolas" panose="020B0609020204030204" pitchFamily="49" charset="0"/>
                <a:cs typeface="Consolas" panose="020B0609020204030204" pitchFamily="49" charset="0"/>
              </a:rPr>
              <a:t>;</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C00000"/>
                </a:solidFill>
                <a:latin typeface="Consolas" panose="020B0609020204030204" pitchFamily="49" charset="0"/>
                <a:ea typeface="Consolas" panose="020B0609020204030204" pitchFamily="49" charset="0"/>
                <a:cs typeface="Consolas" panose="020B0609020204030204" pitchFamily="49" charset="0"/>
              </a:rPr>
              <a:t>friend</a:t>
            </a:r>
            <a:r>
              <a:rPr lang="en-US" altLang="zh-CN" dirty="0">
                <a:latin typeface="Consolas" panose="020B0609020204030204" pitchFamily="49" charset="0"/>
                <a:ea typeface="Consolas" panose="020B0609020204030204" pitchFamily="49" charset="0"/>
                <a:cs typeface="Consolas" panose="020B0609020204030204" pitchFamily="49" charset="0"/>
              </a:rPr>
              <a:t> std::</a:t>
            </a:r>
            <a:r>
              <a:rPr lang="en-US" altLang="zh-CN" dirty="0" err="1">
                <a:latin typeface="Consolas" panose="020B0609020204030204" pitchFamily="49" charset="0"/>
                <a:ea typeface="Consolas" panose="020B0609020204030204" pitchFamily="49" charset="0"/>
                <a:cs typeface="Consolas" panose="020B0609020204030204" pitchFamily="49" charset="0"/>
              </a:rPr>
              <a:t>ostream</a:t>
            </a:r>
            <a:r>
              <a:rPr lang="en-US" altLang="zh-CN" dirty="0">
                <a:latin typeface="Consolas" panose="020B0609020204030204" pitchFamily="49" charset="0"/>
                <a:ea typeface="Consolas" panose="020B0609020204030204" pitchFamily="49" charset="0"/>
                <a:cs typeface="Consolas" panose="020B0609020204030204" pitchFamily="49" charset="0"/>
              </a:rPr>
              <a:t>&amp;  </a:t>
            </a:r>
            <a:r>
              <a:rPr lang="en-US" altLang="zh-CN" dirty="0">
                <a:solidFill>
                  <a:srgbClr val="008000"/>
                </a:solidFill>
                <a:latin typeface="Consolas" panose="020B0609020204030204" pitchFamily="49" charset="0"/>
                <a:ea typeface="Consolas" panose="020B0609020204030204" pitchFamily="49" charset="0"/>
                <a:cs typeface="Consolas" panose="020B0609020204030204" pitchFamily="49" charset="0"/>
              </a:rPr>
              <a:t>//</a:t>
            </a:r>
            <a:r>
              <a:rPr lang="zh-CN" altLang="en-US" dirty="0">
                <a:solidFill>
                  <a:srgbClr val="008000"/>
                </a:solidFill>
                <a:latin typeface="Consolas" panose="020B0609020204030204" pitchFamily="49" charset="0"/>
                <a:ea typeface="Consolas" panose="020B0609020204030204" pitchFamily="49" charset="0"/>
                <a:cs typeface="Consolas" panose="020B0609020204030204" pitchFamily="49" charset="0"/>
              </a:rPr>
              <a:t>用于</a:t>
            </a:r>
            <a:r>
              <a:rPr lang="en-US" altLang="zh-CN" dirty="0">
                <a:solidFill>
                  <a:srgbClr val="008000"/>
                </a:solidFill>
                <a:latin typeface="Consolas" panose="020B0609020204030204" pitchFamily="49" charset="0"/>
                <a:ea typeface="Consolas" panose="020B0609020204030204" pitchFamily="49" charset="0"/>
                <a:cs typeface="Consolas" panose="020B0609020204030204" pitchFamily="49" charset="0"/>
              </a:rPr>
              <a:t>output</a:t>
            </a:r>
            <a:endParaRPr lang="en-US" altLang="zh-CN" dirty="0">
              <a:solidFill>
                <a:srgbClr val="008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operator&lt;&lt;(std::</a:t>
            </a:r>
            <a:r>
              <a:rPr lang="en-US" altLang="zh-CN" dirty="0" err="1">
                <a:latin typeface="Consolas" panose="020B0609020204030204" pitchFamily="49" charset="0"/>
                <a:ea typeface="Consolas" panose="020B0609020204030204" pitchFamily="49" charset="0"/>
                <a:cs typeface="Consolas" panose="020B0609020204030204" pitchFamily="49" charset="0"/>
              </a:rPr>
              <a:t>ostream</a:t>
            </a:r>
            <a:r>
              <a:rPr lang="en-US" altLang="zh-CN" dirty="0">
                <a:latin typeface="Consolas" panose="020B0609020204030204" pitchFamily="49" charset="0"/>
                <a:ea typeface="Consolas" panose="020B0609020204030204" pitchFamily="49" charset="0"/>
                <a:cs typeface="Consolas" panose="020B0609020204030204" pitchFamily="49" charset="0"/>
              </a:rPr>
              <a:t>&amp; out, </a:t>
            </a:r>
            <a:r>
              <a:rPr lang="en-US" altLang="zh-CN" dirty="0">
                <a:solidFill>
                  <a:srgbClr val="C00000"/>
                </a:solidFill>
                <a:latin typeface="Consolas" panose="020B0609020204030204" pitchFamily="49" charset="0"/>
                <a:ea typeface="Consolas" panose="020B0609020204030204" pitchFamily="49" charset="0"/>
                <a:cs typeface="Consolas" panose="020B0609020204030204" pitchFamily="49" charset="0"/>
              </a:rPr>
              <a:t>const</a:t>
            </a:r>
            <a:r>
              <a:rPr lang="en-US" altLang="zh-CN" dirty="0">
                <a:latin typeface="Consolas" panose="020B0609020204030204" pitchFamily="49" charset="0"/>
                <a:ea typeface="Consolas" panose="020B0609020204030204" pitchFamily="49" charset="0"/>
                <a:cs typeface="Consolas" panose="020B0609020204030204" pitchFamily="49" charset="0"/>
              </a:rPr>
              <a:t> </a:t>
            </a:r>
            <a:r>
              <a:rPr lang="en-US" altLang="zh-CN" dirty="0" err="1">
                <a:latin typeface="Consolas" panose="020B0609020204030204" pitchFamily="49" charset="0"/>
                <a:ea typeface="Consolas" panose="020B0609020204030204" pitchFamily="49" charset="0"/>
                <a:cs typeface="Consolas" panose="020B0609020204030204" pitchFamily="49" charset="0"/>
              </a:rPr>
              <a:t>MyInt</a:t>
            </a:r>
            <a:r>
              <a:rPr lang="en-US" altLang="zh-CN" dirty="0">
                <a:latin typeface="Consolas" panose="020B0609020204030204" pitchFamily="49" charset="0"/>
                <a:ea typeface="Consolas" panose="020B0609020204030204" pitchFamily="49" charset="0"/>
                <a:cs typeface="Consolas" panose="020B0609020204030204" pitchFamily="49" charset="0"/>
              </a:rPr>
              <a:t>&amp; obj){</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out &lt;&lt; </a:t>
            </a:r>
            <a:r>
              <a:rPr lang="en-US" altLang="zh-CN" dirty="0" err="1">
                <a:latin typeface="Consolas" panose="020B0609020204030204" pitchFamily="49" charset="0"/>
                <a:ea typeface="Consolas" panose="020B0609020204030204" pitchFamily="49" charset="0"/>
                <a:cs typeface="Consolas" panose="020B0609020204030204" pitchFamily="49" charset="0"/>
              </a:rPr>
              <a:t>obj.data</a:t>
            </a:r>
            <a:r>
              <a:rPr lang="en-US" altLang="zh-CN" dirty="0">
                <a:latin typeface="Consolas" panose="020B0609020204030204" pitchFamily="49" charset="0"/>
                <a:ea typeface="Consolas" panose="020B0609020204030204" pitchFamily="49" charset="0"/>
                <a:cs typeface="Consolas" panose="020B0609020204030204" pitchFamily="49" charset="0"/>
              </a:rPr>
              <a:t>;</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return out;</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C00000"/>
                </a:solidFill>
                <a:latin typeface="Consolas" panose="020B0609020204030204" pitchFamily="49" charset="0"/>
                <a:ea typeface="Consolas" panose="020B0609020204030204" pitchFamily="49" charset="0"/>
                <a:cs typeface="Consolas" panose="020B0609020204030204" pitchFamily="49" charset="0"/>
              </a:rPr>
              <a:t>int</a:t>
            </a:r>
            <a:r>
              <a:rPr lang="en-US" altLang="zh-CN" dirty="0">
                <a:latin typeface="Consolas" panose="020B0609020204030204" pitchFamily="49" charset="0"/>
                <a:ea typeface="Consolas" panose="020B0609020204030204" pitchFamily="49" charset="0"/>
                <a:cs typeface="Consolas" panose="020B0609020204030204" pitchFamily="49" charset="0"/>
              </a:rPr>
              <a:t> main()</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a:t>
            </a:r>
            <a:r>
              <a:rPr lang="en-US" altLang="zh-CN" dirty="0" err="1">
                <a:latin typeface="Consolas" panose="020B0609020204030204" pitchFamily="49" charset="0"/>
                <a:ea typeface="Consolas" panose="020B0609020204030204" pitchFamily="49" charset="0"/>
                <a:cs typeface="Consolas" panose="020B0609020204030204" pitchFamily="49" charset="0"/>
              </a:rPr>
              <a:t>MyInt</a:t>
            </a:r>
            <a:r>
              <a:rPr lang="en-US" altLang="zh-CN" dirty="0">
                <a:latin typeface="Consolas" panose="020B0609020204030204" pitchFamily="49" charset="0"/>
                <a:ea typeface="Consolas" panose="020B0609020204030204" pitchFamily="49" charset="0"/>
                <a:cs typeface="Consolas" panose="020B0609020204030204" pitchFamily="49" charset="0"/>
              </a:rPr>
              <a:t> </a:t>
            </a:r>
            <a:r>
              <a:rPr lang="en-US" altLang="zh-CN" dirty="0" err="1">
                <a:latin typeface="Consolas" panose="020B0609020204030204" pitchFamily="49" charset="0"/>
                <a:ea typeface="Consolas" panose="020B0609020204030204" pitchFamily="49" charset="0"/>
                <a:cs typeface="Consolas" panose="020B0609020204030204" pitchFamily="49" charset="0"/>
              </a:rPr>
              <a:t>arr_c</a:t>
            </a:r>
            <a:r>
              <a:rPr lang="en-US" altLang="zh-CN" dirty="0">
                <a:latin typeface="Consolas" panose="020B0609020204030204" pitchFamily="49" charset="0"/>
                <a:ea typeface="Consolas" panose="020B0609020204030204" pitchFamily="49" charset="0"/>
                <a:cs typeface="Consolas" panose="020B0609020204030204" pitchFamily="49" charset="0"/>
              </a:rPr>
              <a:t>[] = {3, 2, 4, 1, 5};</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sort(</a:t>
            </a:r>
            <a:r>
              <a:rPr lang="en-US" altLang="zh-CN" dirty="0" err="1">
                <a:latin typeface="Consolas" panose="020B0609020204030204" pitchFamily="49" charset="0"/>
                <a:ea typeface="Consolas" panose="020B0609020204030204" pitchFamily="49" charset="0"/>
                <a:cs typeface="Consolas" panose="020B0609020204030204" pitchFamily="49" charset="0"/>
              </a:rPr>
              <a:t>arr_c</a:t>
            </a:r>
            <a:r>
              <a:rPr lang="en-US" altLang="zh-CN" dirty="0">
                <a:latin typeface="Consolas" panose="020B0609020204030204" pitchFamily="49" charset="0"/>
                <a:ea typeface="Consolas" panose="020B0609020204030204" pitchFamily="49" charset="0"/>
                <a:cs typeface="Consolas" panose="020B0609020204030204" pitchFamily="49" charset="0"/>
              </a:rPr>
              <a:t>, 5);</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output(</a:t>
            </a:r>
            <a:r>
              <a:rPr lang="en-US" altLang="zh-CN" dirty="0" err="1">
                <a:latin typeface="Consolas" panose="020B0609020204030204" pitchFamily="49" charset="0"/>
                <a:ea typeface="Consolas" panose="020B0609020204030204" pitchFamily="49" charset="0"/>
                <a:cs typeface="Consolas" panose="020B0609020204030204" pitchFamily="49" charset="0"/>
              </a:rPr>
              <a:t>arr_c</a:t>
            </a:r>
            <a:r>
              <a:rPr lang="en-US" altLang="zh-CN" dirty="0">
                <a:latin typeface="Consolas" panose="020B0609020204030204" pitchFamily="49" charset="0"/>
                <a:ea typeface="Consolas" panose="020B0609020204030204" pitchFamily="49" charset="0"/>
                <a:cs typeface="Consolas" panose="020B0609020204030204" pitchFamily="49" charset="0"/>
              </a:rPr>
              <a:t>, 5);</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C00000"/>
                </a:solidFill>
                <a:latin typeface="Consolas" panose="020B0609020204030204" pitchFamily="49" charset="0"/>
                <a:ea typeface="Consolas" panose="020B0609020204030204" pitchFamily="49" charset="0"/>
                <a:cs typeface="Consolas" panose="020B0609020204030204" pitchFamily="49" charset="0"/>
              </a:rPr>
              <a:t>return</a:t>
            </a:r>
            <a:r>
              <a:rPr lang="en-US" altLang="zh-CN" dirty="0">
                <a:latin typeface="Consolas" panose="020B0609020204030204" pitchFamily="49" charset="0"/>
                <a:ea typeface="Consolas" panose="020B0609020204030204" pitchFamily="49" charset="0"/>
                <a:cs typeface="Consolas" panose="020B0609020204030204" pitchFamily="49" charset="0"/>
              </a:rPr>
              <a:t> 0;</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a:t>
            </a:r>
            <a:endParaRPr lang="is-IS" altLang="zh-CN" dirty="0">
              <a:latin typeface="Consolas" panose="020B0609020204030204" pitchFamily="49" charset="0"/>
              <a:ea typeface="Consolas" panose="020B0609020204030204" pitchFamily="49" charset="0"/>
              <a:cs typeface="Consolas" panose="020B0609020204030204" pitchFamily="49" charset="0"/>
            </a:endParaRP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函数模板示例</a:t>
            </a:r>
            <a:endParaRPr kumimoji="1" lang="zh-CN" altLang="en-US" dirty="0">
              <a:solidFill>
                <a:srgbClr val="0070C0"/>
              </a:solidFill>
            </a:endParaRPr>
          </a:p>
        </p:txBody>
      </p:sp>
      <p:sp>
        <p:nvSpPr>
          <p:cNvPr id="9" name="矩形 8"/>
          <p:cNvSpPr/>
          <p:nvPr/>
        </p:nvSpPr>
        <p:spPr>
          <a:xfrm>
            <a:off x="5563717" y="5326388"/>
            <a:ext cx="3168352" cy="461665"/>
          </a:xfrm>
          <a:prstGeom prst="rect">
            <a:avLst/>
          </a:prstGeom>
        </p:spPr>
        <p:txBody>
          <a:bodyPr wrap="square">
            <a:spAutoFit/>
          </a:bodyPr>
          <a:lstStyle/>
          <a:p>
            <a:r>
              <a:rPr lang="en-US" altLang="zh-CN" sz="2400" b="1" dirty="0">
                <a:solidFill>
                  <a:srgbClr val="008000"/>
                </a:solidFill>
              </a:rPr>
              <a:t>1 2 3 4 5</a:t>
            </a:r>
            <a:endParaRPr lang="en-US" altLang="zh-CN" sz="2400" b="1" dirty="0">
              <a:solidFill>
                <a:srgbClr val="008000"/>
              </a:solidFill>
            </a:endParaRPr>
          </a:p>
        </p:txBody>
      </p:sp>
      <p:sp>
        <p:nvSpPr>
          <p:cNvPr id="10" name="文本框 9"/>
          <p:cNvSpPr txBox="1"/>
          <p:nvPr/>
        </p:nvSpPr>
        <p:spPr>
          <a:xfrm>
            <a:off x="5580807" y="4869160"/>
            <a:ext cx="1833922" cy="461665"/>
          </a:xfrm>
          <a:prstGeom prst="rect">
            <a:avLst/>
          </a:prstGeom>
          <a:solidFill>
            <a:srgbClr val="FFFF00"/>
          </a:solidFill>
        </p:spPr>
        <p:txBody>
          <a:bodyPr wrap="square" rtlCol="0">
            <a:spAutoFit/>
          </a:bodyPr>
          <a:lstStyle/>
          <a:p>
            <a:r>
              <a:rPr kumimoji="1" lang="zh-CN" altLang="en-US" sz="2400" b="1" dirty="0"/>
              <a:t>运行结果</a:t>
            </a:r>
            <a:endParaRPr kumimoji="1" lang="zh-CN" altLang="en-US" sz="2400" b="1"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模板原理</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9703" y="1124744"/>
            <a:ext cx="8047806" cy="5904656"/>
          </a:xfrm>
        </p:spPr>
        <p:txBody>
          <a:bodyPr>
            <a:normAutofit lnSpcReduction="10000"/>
          </a:bodyPr>
          <a:lstStyle/>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华文楷体" panose="02010600040101010101" pitchFamily="2" charset="-122"/>
              </a:rPr>
              <a:t>对模板的处理是在</a:t>
            </a:r>
            <a:r>
              <a:rPr lang="zh-CN" altLang="en-US" b="1" kern="100" dirty="0">
                <a:solidFill>
                  <a:srgbClr val="FF0000"/>
                </a:solidFill>
                <a:latin typeface="Consolas" panose="020B0609020204030204" pitchFamily="49" charset="0"/>
                <a:ea typeface="华文楷体" panose="02010600040101010101" pitchFamily="2" charset="-122"/>
                <a:cs typeface="华文楷体" panose="02010600040101010101" pitchFamily="2" charset="-122"/>
              </a:rPr>
              <a:t>编译期</a:t>
            </a:r>
            <a:r>
              <a:rPr lang="zh-CN" altLang="en-US" b="1" kern="100" dirty="0">
                <a:solidFill>
                  <a:srgbClr val="003366"/>
                </a:solidFill>
                <a:latin typeface="Consolas" panose="020B0609020204030204" pitchFamily="49" charset="0"/>
                <a:ea typeface="华文楷体" panose="02010600040101010101" pitchFamily="2" charset="-122"/>
                <a:cs typeface="华文楷体" panose="02010600040101010101" pitchFamily="2" charset="-122"/>
              </a:rPr>
              <a:t>进行的，每当编译器发现对模板的一种参数的使用，就生成对应参数的一份代码。</a:t>
            </a:r>
            <a:endParaRPr lang="en-US" altLang="zh-CN" b="1" kern="100" dirty="0">
              <a:solidFill>
                <a:srgbClr val="003366"/>
              </a:solidFill>
              <a:latin typeface="Consolas" panose="020B0609020204030204" pitchFamily="49" charset="0"/>
              <a:ea typeface="华文楷体" panose="02010600040101010101" pitchFamily="2" charset="-122"/>
              <a:cs typeface="华文楷体" panose="02010600040101010101" pitchFamily="2" charset="-122"/>
            </a:endParaRPr>
          </a:p>
          <a:p>
            <a:pPr>
              <a:lnSpc>
                <a:spcPct val="100000"/>
              </a:lnSpc>
              <a:buSzPct val="75000"/>
              <a:buFont typeface="Wingdings" panose="05000000000000000000" pitchFamily="2" charset="2"/>
              <a:buChar char="n"/>
            </a:pPr>
            <a:endParaRPr lang="en-US" altLang="zh-CN" b="1" kern="100" dirty="0">
              <a:solidFill>
                <a:srgbClr val="003366"/>
              </a:solidFill>
              <a:latin typeface="Consolas" panose="020B0609020204030204" pitchFamily="49" charset="0"/>
              <a:ea typeface="华文楷体" panose="02010600040101010101" pitchFamily="2" charset="-122"/>
              <a:cs typeface="华文楷体" panose="02010600040101010101" pitchFamily="2" charset="-122"/>
            </a:endParaRPr>
          </a:p>
          <a:p>
            <a:pPr>
              <a:lnSpc>
                <a:spcPct val="100000"/>
              </a:lnSpc>
              <a:buSzPct val="75000"/>
              <a:buFont typeface="Wingdings" panose="05000000000000000000" pitchFamily="2" charset="2"/>
              <a:buChar char="n"/>
            </a:pPr>
            <a:endParaRPr lang="en-US" altLang="zh-CN" b="1" kern="100" dirty="0">
              <a:solidFill>
                <a:srgbClr val="003366"/>
              </a:solidFill>
              <a:latin typeface="Consolas" panose="020B0609020204030204" pitchFamily="49" charset="0"/>
              <a:ea typeface="华文楷体" panose="02010600040101010101" pitchFamily="2" charset="-122"/>
              <a:cs typeface="华文楷体" panose="02010600040101010101" pitchFamily="2" charset="-122"/>
            </a:endParaRPr>
          </a:p>
          <a:p>
            <a:pPr>
              <a:lnSpc>
                <a:spcPct val="100000"/>
              </a:lnSpc>
              <a:buSzPct val="75000"/>
              <a:buFont typeface="Wingdings" panose="05000000000000000000" pitchFamily="2" charset="2"/>
              <a:buChar char="n"/>
            </a:pPr>
            <a:endParaRPr lang="en-US" altLang="zh-CN" b="1" kern="100" dirty="0">
              <a:solidFill>
                <a:srgbClr val="003366"/>
              </a:solidFill>
              <a:latin typeface="Consolas" panose="020B0609020204030204" pitchFamily="49" charset="0"/>
              <a:ea typeface="华文楷体" panose="02010600040101010101" pitchFamily="2" charset="-122"/>
              <a:cs typeface="华文楷体" panose="02010600040101010101" pitchFamily="2" charset="-122"/>
            </a:endParaRPr>
          </a:p>
          <a:p>
            <a:pPr>
              <a:lnSpc>
                <a:spcPct val="100000"/>
              </a:lnSpc>
              <a:buSzPct val="75000"/>
              <a:buFont typeface="Wingdings" panose="05000000000000000000" pitchFamily="2" charset="2"/>
              <a:buChar char="n"/>
            </a:pPr>
            <a:endParaRPr lang="en-US" altLang="zh-CN" kern="100" dirty="0">
              <a:cs typeface="华文楷体" panose="02010600040101010101" pitchFamily="2" charset="-122"/>
            </a:endParaRPr>
          </a:p>
          <a:p>
            <a:pPr>
              <a:lnSpc>
                <a:spcPct val="100000"/>
              </a:lnSpc>
              <a:buSzPct val="75000"/>
              <a:buFont typeface="Wingdings" panose="05000000000000000000" pitchFamily="2" charset="2"/>
              <a:buChar char="n"/>
            </a:pPr>
            <a:endParaRPr lang="en-US" altLang="zh-CN" b="1" kern="100" dirty="0">
              <a:solidFill>
                <a:srgbClr val="003366"/>
              </a:solidFill>
              <a:latin typeface="Consolas" panose="020B0609020204030204" pitchFamily="49" charset="0"/>
              <a:ea typeface="华文楷体" panose="02010600040101010101" pitchFamily="2" charset="-122"/>
              <a:cs typeface="华文楷体" panose="02010600040101010101" pitchFamily="2" charset="-122"/>
            </a:endParaRPr>
          </a:p>
          <a:p>
            <a:pPr>
              <a:lnSpc>
                <a:spcPct val="100000"/>
              </a:lnSpc>
              <a:buSzPct val="75000"/>
              <a:buFont typeface="Wingdings" panose="05000000000000000000" pitchFamily="2" charset="2"/>
              <a:buChar char="n"/>
            </a:pPr>
            <a:endParaRPr lang="en-US" altLang="zh-CN" kern="100" dirty="0">
              <a:cs typeface="华文楷体" panose="02010600040101010101" pitchFamily="2" charset="-122"/>
            </a:endParaRPr>
          </a:p>
          <a:p>
            <a:pPr>
              <a:lnSpc>
                <a:spcPct val="100000"/>
              </a:lnSpc>
              <a:buSzPct val="75000"/>
              <a:buFont typeface="Wingdings" panose="05000000000000000000" pitchFamily="2" charset="2"/>
              <a:buChar char="n"/>
            </a:pPr>
            <a:endParaRPr lang="en-US" altLang="zh-CN" kern="100" dirty="0">
              <a:cs typeface="华文楷体" panose="02010600040101010101" pitchFamily="2"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华文楷体" panose="02010600040101010101" pitchFamily="2" charset="-122"/>
              </a:rPr>
              <a:t>也带来了问题：模板库必须在头文件中实现，不可以分开编译（</a:t>
            </a:r>
            <a:r>
              <a:rPr lang="zh-CN" altLang="en-US" b="1" kern="100" dirty="0">
                <a:solidFill>
                  <a:srgbClr val="FF0000"/>
                </a:solidFill>
                <a:latin typeface="Consolas" panose="020B0609020204030204" pitchFamily="49" charset="0"/>
                <a:ea typeface="华文楷体" panose="02010600040101010101" pitchFamily="2" charset="-122"/>
                <a:cs typeface="华文楷体" panose="02010600040101010101" pitchFamily="2" charset="-122"/>
              </a:rPr>
              <a:t>请思考为什么？</a:t>
            </a:r>
            <a:r>
              <a:rPr lang="zh-CN" altLang="en-US" b="1" kern="100" dirty="0">
                <a:solidFill>
                  <a:srgbClr val="003366"/>
                </a:solidFill>
                <a:latin typeface="Consolas" panose="020B0609020204030204" pitchFamily="49" charset="0"/>
                <a:ea typeface="华文楷体" panose="02010600040101010101" pitchFamily="2" charset="-122"/>
                <a:cs typeface="华文楷体" panose="02010600040101010101" pitchFamily="2" charset="-122"/>
              </a:rPr>
              <a:t>）</a:t>
            </a:r>
            <a:endParaRPr lang="en-US" altLang="zh-CN" kern="100" dirty="0">
              <a:solidFill>
                <a:srgbClr val="003366"/>
              </a:solidFill>
              <a:latin typeface="Consolas" panose="020B0609020204030204" pitchFamily="49" charset="0"/>
              <a:ea typeface="华文楷体" panose="02010600040101010101" pitchFamily="2" charset="-122"/>
              <a:cs typeface="华文楷体" panose="02010600040101010101" pitchFamily="2"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dirty="0"/>
          </a:p>
        </p:txBody>
      </p:sp>
      <p:sp>
        <p:nvSpPr>
          <p:cNvPr id="4" name="文本框 3"/>
          <p:cNvSpPr txBox="1"/>
          <p:nvPr/>
        </p:nvSpPr>
        <p:spPr>
          <a:xfrm>
            <a:off x="467544" y="2450307"/>
            <a:ext cx="8642109" cy="3416320"/>
          </a:xfrm>
          <a:prstGeom prst="rect">
            <a:avLst/>
          </a:prstGeom>
          <a:noFill/>
        </p:spPr>
        <p:txBody>
          <a:bodyPr wrap="none" rtlCol="0">
            <a:spAutoFit/>
          </a:bodyPr>
          <a:lstStyle/>
          <a:p>
            <a:r>
              <a:rPr lang="en-US" altLang="zh-CN" sz="2400" b="1" dirty="0">
                <a:solidFill>
                  <a:srgbClr val="C00000"/>
                </a:solidFill>
                <a:latin typeface="Consolas" panose="020B0609020204030204" pitchFamily="49" charset="0"/>
              </a:rPr>
              <a:t>template&lt;</a:t>
            </a:r>
            <a:r>
              <a:rPr lang="en-US" altLang="zh-CN" sz="2400" b="1" dirty="0" err="1">
                <a:solidFill>
                  <a:srgbClr val="C00000"/>
                </a:solidFill>
                <a:latin typeface="Consolas" panose="020B0609020204030204" pitchFamily="49" charset="0"/>
              </a:rPr>
              <a:t>typename</a:t>
            </a:r>
            <a:r>
              <a:rPr lang="en-US" altLang="zh-CN" sz="2400" b="1" dirty="0">
                <a:solidFill>
                  <a:srgbClr val="C00000"/>
                </a:solidFill>
                <a:latin typeface="Consolas" panose="020B0609020204030204" pitchFamily="49" charset="0"/>
              </a:rPr>
              <a:t> T&gt;</a:t>
            </a:r>
            <a:endParaRPr lang="en-US" altLang="zh-CN" sz="2400" b="1" dirty="0">
              <a:solidFill>
                <a:srgbClr val="C00000"/>
              </a:solidFill>
              <a:latin typeface="Consolas" panose="020B0609020204030204" pitchFamily="49" charset="0"/>
            </a:endParaRPr>
          </a:p>
          <a:p>
            <a:r>
              <a:rPr lang="en-US" altLang="zh-CN" sz="2400" b="1" dirty="0">
                <a:latin typeface="Consolas" panose="020B0609020204030204" pitchFamily="49" charset="0"/>
              </a:rPr>
              <a:t>T sum(T a, T b) {return a + b;}</a:t>
            </a:r>
            <a:endParaRPr lang="en-US" altLang="zh-CN" sz="2400" b="1" dirty="0">
              <a:latin typeface="Consolas" panose="020B0609020204030204" pitchFamily="49" charset="0"/>
            </a:endParaRPr>
          </a:p>
          <a:p>
            <a:endParaRPr lang="en-US" altLang="zh-CN" sz="2400" b="1" dirty="0">
              <a:latin typeface="Consolas" panose="020B0609020204030204" pitchFamily="49" charset="0"/>
            </a:endParaRPr>
          </a:p>
          <a:p>
            <a:r>
              <a:rPr lang="en-US" altLang="zh-CN" sz="2400" b="1" dirty="0">
                <a:latin typeface="Consolas" panose="020B0609020204030204" pitchFamily="49" charset="0"/>
              </a:rPr>
              <a:t>int main() {</a:t>
            </a:r>
            <a:endParaRPr lang="en-US" altLang="zh-CN" sz="2400" b="1" dirty="0">
              <a:latin typeface="Consolas" panose="020B0609020204030204" pitchFamily="49" charset="0"/>
            </a:endParaRPr>
          </a:p>
          <a:p>
            <a:r>
              <a:rPr lang="en-US" altLang="zh-CN" sz="2400" b="1" dirty="0">
                <a:latin typeface="Consolas" panose="020B0609020204030204" pitchFamily="49" charset="0"/>
              </a:rPr>
              <a:t>	int a = sum(1, 2); </a:t>
            </a:r>
            <a:r>
              <a:rPr lang="en-US" altLang="zh-CN" sz="2400" b="1" dirty="0">
                <a:solidFill>
                  <a:srgbClr val="008000"/>
                </a:solidFill>
                <a:latin typeface="Consolas" panose="020B0609020204030204" pitchFamily="49" charset="0"/>
              </a:rPr>
              <a:t>//</a:t>
            </a:r>
            <a:r>
              <a:rPr lang="zh-CN" altLang="en-US" sz="2400" b="1" dirty="0">
                <a:solidFill>
                  <a:srgbClr val="008000"/>
                </a:solidFill>
                <a:latin typeface="Consolas" panose="020B0609020204030204" pitchFamily="49" charset="0"/>
              </a:rPr>
              <a:t>生成并编译</a:t>
            </a:r>
            <a:r>
              <a:rPr lang="en-US" altLang="zh-CN" sz="2400" b="1" dirty="0">
                <a:solidFill>
                  <a:srgbClr val="008000"/>
                </a:solidFill>
                <a:latin typeface="Consolas" panose="020B0609020204030204" pitchFamily="49" charset="0"/>
              </a:rPr>
              <a:t>int sum(int, int)</a:t>
            </a:r>
            <a:endParaRPr lang="en-US" altLang="zh-CN" sz="2400" b="1" dirty="0">
              <a:solidFill>
                <a:srgbClr val="008000"/>
              </a:solidFill>
              <a:latin typeface="Consolas" panose="020B0609020204030204" pitchFamily="49" charset="0"/>
            </a:endParaRPr>
          </a:p>
          <a:p>
            <a:r>
              <a:rPr lang="en-US" altLang="zh-CN" sz="2400" b="1" dirty="0">
                <a:latin typeface="Consolas" panose="020B0609020204030204" pitchFamily="49" charset="0"/>
              </a:rPr>
              <a:t>	double b = sum(1.0, 2.0); </a:t>
            </a:r>
            <a:endParaRPr lang="en-US" altLang="zh-CN" sz="2400" b="1" dirty="0">
              <a:latin typeface="Consolas" panose="020B0609020204030204" pitchFamily="49" charset="0"/>
            </a:endParaRPr>
          </a:p>
          <a:p>
            <a:r>
              <a:rPr lang="en-US" altLang="zh-CN" sz="2400" b="1" dirty="0">
                <a:latin typeface="Consolas" panose="020B0609020204030204" pitchFamily="49" charset="0"/>
              </a:rPr>
              <a:t>             </a:t>
            </a:r>
            <a:r>
              <a:rPr lang="en-US" altLang="zh-CN" sz="2400" b="1" dirty="0">
                <a:solidFill>
                  <a:srgbClr val="008000"/>
                </a:solidFill>
                <a:latin typeface="Consolas" panose="020B0609020204030204" pitchFamily="49" charset="0"/>
              </a:rPr>
              <a:t>//</a:t>
            </a:r>
            <a:r>
              <a:rPr lang="zh-CN" altLang="en-US" sz="2400" b="1" dirty="0">
                <a:solidFill>
                  <a:srgbClr val="008000"/>
                </a:solidFill>
                <a:latin typeface="Consolas" panose="020B0609020204030204" pitchFamily="49" charset="0"/>
              </a:rPr>
              <a:t>生成并编译</a:t>
            </a:r>
            <a:r>
              <a:rPr lang="en-US" altLang="zh-CN" sz="2400" b="1" dirty="0">
                <a:solidFill>
                  <a:srgbClr val="008000"/>
                </a:solidFill>
                <a:latin typeface="Consolas" panose="020B0609020204030204" pitchFamily="49" charset="0"/>
              </a:rPr>
              <a:t>double sum(double, double)</a:t>
            </a:r>
            <a:endParaRPr lang="en-US" altLang="zh-CN" sz="2400" b="1" dirty="0">
              <a:solidFill>
                <a:srgbClr val="008000"/>
              </a:solidFill>
              <a:latin typeface="Consolas" panose="020B0609020204030204" pitchFamily="49" charset="0"/>
            </a:endParaRPr>
          </a:p>
          <a:p>
            <a:r>
              <a:rPr lang="en-US" altLang="zh-CN" sz="2400" b="1" dirty="0">
                <a:latin typeface="Consolas" panose="020B0609020204030204" pitchFamily="49" charset="0"/>
              </a:rPr>
              <a:t>	return 0;</a:t>
            </a:r>
            <a:endParaRPr lang="en-US" altLang="zh-CN" sz="2400" b="1" dirty="0">
              <a:latin typeface="Consolas" panose="020B0609020204030204" pitchFamily="49" charset="0"/>
            </a:endParaRPr>
          </a:p>
          <a:p>
            <a:r>
              <a:rPr lang="en-US" altLang="zh-CN" sz="2400" b="1" dirty="0">
                <a:latin typeface="Consolas" panose="020B0609020204030204" pitchFamily="49" charset="0"/>
              </a:rPr>
              <a:t>}</a:t>
            </a:r>
            <a:endParaRPr lang="zh-CN" altLang="en-US" sz="2400" b="1" dirty="0">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类模板</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11560" y="1377349"/>
            <a:ext cx="8047806" cy="5504938"/>
          </a:xfrm>
        </p:spPr>
        <p:txBody>
          <a:bodyPr>
            <a:normAutofit fontScale="92500" lnSpcReduction="20000"/>
          </a:bodyPr>
          <a:lstStyle/>
          <a:p>
            <a:pPr>
              <a:lnSpc>
                <a:spcPct val="110000"/>
              </a:lnSpc>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在定义类时也可以将一些类型信息抽取出来，用模板参数来替换，从而使类更具通用性。这种类被称为“类模板”。例如：</a:t>
            </a:r>
            <a:endParaRPr kumimoji="1" lang="en-US" altLang="zh-CN" b="1" dirty="0">
              <a:solidFill>
                <a:srgbClr val="003366"/>
              </a:solidFill>
              <a:latin typeface="华文楷体" panose="02010600040101010101" pitchFamily="2" charset="-122"/>
              <a:ea typeface="华文楷体" panose="02010600040101010101" pitchFamily="2" charset="-122"/>
            </a:endParaRPr>
          </a:p>
          <a:p>
            <a:pPr marL="457200" lvl="1" indent="0">
              <a:buNone/>
            </a:pPr>
            <a:r>
              <a:rPr lang="en-US" altLang="zh-CN" dirty="0">
                <a:solidFill>
                  <a:srgbClr val="6E200D"/>
                </a:solidFill>
                <a:latin typeface="Consolas" panose="020B0609020204030204" pitchFamily="49" charset="0"/>
                <a:ea typeface="Consolas" panose="020B0609020204030204" pitchFamily="49" charset="0"/>
                <a:cs typeface="Consolas" panose="020B0609020204030204" pitchFamily="49" charset="0"/>
              </a:rPr>
              <a:t>#include </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&lt;iostream&gt;</a:t>
            </a:r>
            <a:endParaRPr lang="en-US" altLang="zh-CN" dirty="0">
              <a:solidFill>
                <a:srgbClr val="6E200D"/>
              </a:solidFill>
              <a:latin typeface="Consolas" panose="020B0609020204030204" pitchFamily="49" charset="0"/>
              <a:ea typeface="Consolas" panose="020B0609020204030204" pitchFamily="49" charset="0"/>
              <a:cs typeface="Consolas" panose="020B0609020204030204" pitchFamily="49" charset="0"/>
            </a:endParaRPr>
          </a:p>
          <a:p>
            <a:pPr marL="457200" lvl="1" indent="0">
              <a:buNone/>
            </a:pP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using</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namespace</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std;</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pPr marL="457200" lvl="1" indent="0">
              <a:buNone/>
            </a:pPr>
            <a:endParaRPr kumimoji="1" lang="en-US" altLang="zh-CN"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dirty="0">
                <a:solidFill>
                  <a:srgbClr val="FF0000"/>
                </a:solidFill>
                <a:latin typeface="Consolas" panose="020B0609020204030204" pitchFamily="49" charset="0"/>
                <a:ea typeface="华文楷体" panose="02010600040101010101" pitchFamily="2" charset="-122"/>
              </a:rPr>
              <a:t>template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&lt;</a:t>
            </a:r>
            <a:r>
              <a:rPr kumimoji="1" lang="en-US" altLang="zh-CN" dirty="0" err="1">
                <a:solidFill>
                  <a:srgbClr val="FF0000"/>
                </a:solidFill>
                <a:latin typeface="Consolas" panose="020B0609020204030204" pitchFamily="49" charset="0"/>
                <a:ea typeface="华文楷体" panose="02010600040101010101" pitchFamily="2" charset="-122"/>
              </a:rPr>
              <a:t>typename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T&gt;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class</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data;</a:t>
            </a: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public:</a:t>
            </a:r>
            <a:endParaRPr kumimoji="1" lang="en-US" altLang="zh-CN" dirty="0">
              <a:latin typeface="Consolas" panose="020B0609020204030204" pitchFamily="49" charset="0"/>
              <a:ea typeface="华文楷体" panose="02010600040101010101" pitchFamily="2" charset="-122"/>
            </a:endParaRPr>
          </a:p>
          <a:p>
            <a:pPr marL="457200" lvl="1" indent="0">
              <a:buNone/>
            </a:pPr>
            <a:r>
              <a:rPr kumimoji="1" lang="en-US" altLang="zh-CN" dirty="0"/>
              <a:t>	A(T _data): data(_data) {}</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void</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print()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cout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&lt;&lt;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data</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&lt;&lt;</a:t>
            </a: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endl</a:t>
            </a: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 </a:t>
            </a:r>
            <a:endParaRPr kumimoji="1" lang="en-US" altLang="zh-CN" dirty="0">
              <a:latin typeface="Consolas" panose="020B0609020204030204" pitchFamily="49" charset="0"/>
              <a:ea typeface="华文楷体" panose="02010600040101010101" pitchFamily="2" charset="-122"/>
            </a:endParaRPr>
          </a:p>
          <a:p>
            <a:pPr marL="457200" lvl="1" indent="0">
              <a:buNone/>
            </a:pP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main() {</a:t>
            </a:r>
            <a:endParaRPr kumimoji="1" lang="en-US" altLang="zh-CN"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en-US" altLang="zh-CN" dirty="0">
                <a:solidFill>
                  <a:srgbClr val="FF0000"/>
                </a:solidFill>
                <a:latin typeface="Consolas" panose="020B0609020204030204" pitchFamily="49" charset="0"/>
                <a:ea typeface="华文楷体" panose="02010600040101010101" pitchFamily="2" charset="-122"/>
              </a:rPr>
              <a:t>&lt;int&gt;</a:t>
            </a:r>
            <a:r>
              <a:rPr kumimoji="1" lang="en-US" altLang="zh-CN" dirty="0">
                <a:latin typeface="Consolas" panose="020B0609020204030204" pitchFamily="49" charset="0"/>
                <a:ea typeface="华文楷体" panose="02010600040101010101" pitchFamily="2" charset="-122"/>
              </a:rPr>
              <a:t> a(1);</a:t>
            </a:r>
            <a:endParaRPr kumimoji="1" lang="en-US" altLang="zh-CN"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a.print</a:t>
            </a:r>
            <a:r>
              <a:rPr kumimoji="1" lang="en-US" altLang="zh-CN" dirty="0">
                <a:latin typeface="Consolas" panose="020B0609020204030204" pitchFamily="49" charset="0"/>
                <a:ea typeface="华文楷体" panose="02010600040101010101" pitchFamily="2" charset="-122"/>
              </a:rPr>
              <a:t>();</a:t>
            </a:r>
            <a:endParaRPr kumimoji="1" lang="en-US" altLang="zh-CN" dirty="0">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	return 0;</a:t>
            </a:r>
            <a:endParaRPr kumimoji="1" lang="en-US" altLang="zh-CN" dirty="0">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类模板</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83568" y="1442195"/>
            <a:ext cx="8047806" cy="5167311"/>
          </a:xfrm>
        </p:spPr>
        <p:txBody>
          <a:bodyPr>
            <a:normAutofit fontScale="85000" lnSpcReduction="20000"/>
          </a:bodyPr>
          <a:lstStyle/>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类模板中成员函数的类外定义</a:t>
            </a:r>
            <a:endParaRPr kumimoji="1" lang="en-US" altLang="zh-CN" b="1" dirty="0">
              <a:solidFill>
                <a:srgbClr val="003366"/>
              </a:solidFill>
              <a:latin typeface="华文楷体" panose="02010600040101010101" pitchFamily="2" charset="-122"/>
              <a:ea typeface="华文楷体" panose="02010600040101010101" pitchFamily="2" charset="-122"/>
            </a:endParaRPr>
          </a:p>
          <a:p>
            <a:pPr marL="457200" lvl="1" indent="0">
              <a:buNone/>
            </a:pPr>
            <a:r>
              <a:rPr lang="en-US" altLang="zh-CN" dirty="0">
                <a:solidFill>
                  <a:srgbClr val="6E200D"/>
                </a:solidFill>
                <a:latin typeface="Consolas" panose="020B0609020204030204" pitchFamily="49" charset="0"/>
                <a:ea typeface="Consolas" panose="020B0609020204030204" pitchFamily="49" charset="0"/>
                <a:cs typeface="Consolas" panose="020B0609020204030204" pitchFamily="49" charset="0"/>
              </a:rPr>
              <a:t>#include </a:t>
            </a:r>
            <a:r>
              <a:rPr lang="en-US" altLang="zh-CN" dirty="0">
                <a:solidFill>
                  <a:srgbClr val="BA0011"/>
                </a:solidFill>
                <a:latin typeface="Consolas" panose="020B0609020204030204" pitchFamily="49" charset="0"/>
                <a:ea typeface="Consolas" panose="020B0609020204030204" pitchFamily="49" charset="0"/>
                <a:cs typeface="Consolas" panose="020B0609020204030204" pitchFamily="49" charset="0"/>
              </a:rPr>
              <a:t>&lt;iostream&gt;</a:t>
            </a:r>
            <a:endParaRPr lang="en-US" altLang="zh-CN" dirty="0">
              <a:solidFill>
                <a:srgbClr val="6E200D"/>
              </a:solidFill>
              <a:latin typeface="Consolas" panose="020B0609020204030204" pitchFamily="49" charset="0"/>
              <a:ea typeface="Consolas" panose="020B0609020204030204" pitchFamily="49" charset="0"/>
              <a:cs typeface="Consolas" panose="020B0609020204030204" pitchFamily="49" charset="0"/>
            </a:endParaRPr>
          </a:p>
          <a:p>
            <a:pPr marL="457200" lvl="1" indent="0">
              <a:buNone/>
            </a:pP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using</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B40062"/>
                </a:solidFill>
                <a:latin typeface="Consolas" panose="020B0609020204030204" pitchFamily="49" charset="0"/>
                <a:ea typeface="Consolas" panose="020B0609020204030204" pitchFamily="49" charset="0"/>
                <a:cs typeface="Consolas" panose="020B0609020204030204" pitchFamily="49" charset="0"/>
              </a:rPr>
              <a:t>namespace</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zh-CN" dirty="0" err="1">
                <a:solidFill>
                  <a:srgbClr val="000000"/>
                </a:solidFill>
                <a:latin typeface="Consolas" panose="020B0609020204030204" pitchFamily="49" charset="0"/>
                <a:ea typeface="Consolas" panose="020B0609020204030204" pitchFamily="49" charset="0"/>
                <a:cs typeface="Consolas" panose="020B0609020204030204" pitchFamily="49" charset="0"/>
              </a:rPr>
              <a:t>std</a:t>
            </a:r>
            <a:r>
              <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rPr>
              <a:t>;</a:t>
            </a:r>
            <a:endParaRPr lang="en-US" altLang="zh-CN"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pPr marL="457200" lvl="1" indent="0">
              <a:buNone/>
            </a:pPr>
            <a:endParaRPr kumimoji="1" lang="en-US" altLang="zh-CN"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dirty="0">
                <a:solidFill>
                  <a:srgbClr val="FF0000"/>
                </a:solidFill>
                <a:latin typeface="Consolas" panose="020B0609020204030204" pitchFamily="49" charset="0"/>
                <a:ea typeface="华文楷体" panose="02010600040101010101" pitchFamily="2" charset="-122"/>
              </a:rPr>
              <a:t>template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&lt;</a:t>
            </a:r>
            <a:r>
              <a:rPr kumimoji="1" lang="en-US" altLang="zh-CN" dirty="0" err="1">
                <a:solidFill>
                  <a:srgbClr val="FF0000"/>
                </a:solidFill>
                <a:latin typeface="Consolas" panose="020B0609020204030204" pitchFamily="49" charset="0"/>
                <a:ea typeface="华文楷体" panose="02010600040101010101" pitchFamily="2" charset="-122"/>
              </a:rPr>
              <a:t>typename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T&gt;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class</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data;</a:t>
            </a: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public:</a:t>
            </a:r>
            <a:endParaRPr kumimoji="1" lang="en-US" altLang="zh-CN" dirty="0">
              <a:latin typeface="Consolas" panose="020B0609020204030204" pitchFamily="49" charset="0"/>
              <a:ea typeface="华文楷体" panose="02010600040101010101" pitchFamily="2" charset="-122"/>
            </a:endParaRPr>
          </a:p>
          <a:p>
            <a:pPr marL="457200" lvl="1" indent="0">
              <a:buNone/>
            </a:pPr>
            <a:r>
              <a:rPr kumimoji="1" lang="en-US" altLang="zh-CN" dirty="0"/>
              <a:t>	A(T _data): data(_data) {}</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void</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print();</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a:t>
            </a:r>
            <a:endParaRPr kumimoji="1" lang="en-US" altLang="zh-CN"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endParaRPr kumimoji="1" lang="en-US" altLang="zh-CN" dirty="0">
              <a:latin typeface="Consolas" panose="020B0609020204030204" pitchFamily="49" charset="0"/>
              <a:ea typeface="华文楷体" panose="02010600040101010101" pitchFamily="2" charset="-122"/>
            </a:endParaRPr>
          </a:p>
          <a:p>
            <a:pPr marL="457200" lvl="1" indent="0">
              <a:buNone/>
            </a:pPr>
            <a:r>
              <a:rPr kumimoji="1" lang="en-US" altLang="zh-CN" dirty="0">
                <a:solidFill>
                  <a:srgbClr val="FF0000"/>
                </a:solidFill>
                <a:latin typeface="Consolas" panose="020B0609020204030204" pitchFamily="49" charset="0"/>
                <a:ea typeface="华文楷体" panose="02010600040101010101" pitchFamily="2" charset="-122"/>
              </a:rPr>
              <a:t>template&lt;</a:t>
            </a:r>
            <a:r>
              <a:rPr kumimoji="1" lang="en-US" altLang="zh-CN" dirty="0" err="1">
                <a:solidFill>
                  <a:srgbClr val="FF0000"/>
                </a:solidFill>
                <a:latin typeface="Consolas" panose="020B0609020204030204" pitchFamily="49" charset="0"/>
                <a:ea typeface="华文楷体" panose="02010600040101010101" pitchFamily="2" charset="-122"/>
              </a:rPr>
              <a:t>typename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T&gt;</a:t>
            </a: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dirty="0">
                <a:solidFill>
                  <a:srgbClr val="0066CC"/>
                </a:solidFill>
                <a:latin typeface="Consolas" panose="020B0609020204030204" pitchFamily="49" charset="0"/>
                <a:ea typeface="华文楷体" panose="02010600040101010101" pitchFamily="2" charset="-122"/>
              </a:rPr>
              <a:t>void</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b="1" u="sng" dirty="0">
                <a:solidFill>
                  <a:srgbClr val="0066CC"/>
                </a:solidFill>
                <a:latin typeface="Consolas" panose="020B0609020204030204" pitchFamily="49" charset="0"/>
                <a:ea typeface="华文楷体" panose="02010600040101010101" pitchFamily="2" charset="-122"/>
              </a:rPr>
              <a:t>A&lt;T&gt;</a:t>
            </a:r>
            <a:r>
              <a:rPr kumimoji="1" lang="en-US" altLang="zh-CN" dirty="0">
                <a:solidFill>
                  <a:srgbClr val="0066CC"/>
                </a:solidFill>
                <a:latin typeface="Consolas" panose="020B0609020204030204" pitchFamily="49" charset="0"/>
                <a:ea typeface="华文楷体" panose="02010600040101010101" pitchFamily="2" charset="-122"/>
              </a:rPr>
              <a:t>::print()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a:solidFill>
                  <a:srgbClr val="0066CC"/>
                </a:solidFill>
                <a:latin typeface="Consolas" panose="020B0609020204030204" pitchFamily="49" charset="0"/>
                <a:ea typeface="华文楷体" panose="02010600040101010101" pitchFamily="2" charset="-122"/>
              </a:rPr>
              <a: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err="1">
                <a:solidFill>
                  <a:srgbClr val="0066CC"/>
                </a:solidFill>
                <a:latin typeface="Consolas" panose="020B0609020204030204" pitchFamily="49" charset="0"/>
                <a:ea typeface="华文楷体" panose="02010600040101010101" pitchFamily="2" charset="-122"/>
              </a:rPr>
              <a:t>cout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a:solidFill>
                  <a:srgbClr val="0066CC"/>
                </a:solidFill>
                <a:latin typeface="Consolas" panose="020B0609020204030204" pitchFamily="49" charset="0"/>
                <a:ea typeface="华文楷体" panose="02010600040101010101" pitchFamily="2" charset="-122"/>
              </a:rPr>
              <a:t>&lt;&lt;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a:solidFill>
                  <a:srgbClr val="0066CC"/>
                </a:solidFill>
                <a:latin typeface="Consolas" panose="020B0609020204030204" pitchFamily="49" charset="0"/>
                <a:ea typeface="华文楷体" panose="02010600040101010101" pitchFamily="2" charset="-122"/>
              </a:rPr>
              <a:t>data</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a:solidFill>
                  <a:srgbClr val="0066CC"/>
                </a:solidFill>
                <a:latin typeface="Consolas" panose="020B0609020204030204" pitchFamily="49" charset="0"/>
                <a:ea typeface="华文楷体" panose="02010600040101010101" pitchFamily="2" charset="-122"/>
              </a:rPr>
              <a:t>&lt;&lt;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err="1">
                <a:solidFill>
                  <a:srgbClr val="0066CC"/>
                </a:solidFill>
                <a:latin typeface="Consolas" panose="020B0609020204030204" pitchFamily="49" charset="0"/>
                <a:ea typeface="华文楷体" panose="02010600040101010101" pitchFamily="2" charset="-122"/>
              </a:rPr>
              <a:t>endl</a:t>
            </a:r>
            <a:r>
              <a:rPr kumimoji="1" lang="en-US" altLang="zh-CN" dirty="0">
                <a:solidFill>
                  <a:srgbClr val="0066CC"/>
                </a:solidFill>
                <a:latin typeface="Consolas" panose="020B0609020204030204" pitchFamily="49" charset="0"/>
                <a:ea typeface="华文楷体" panose="02010600040101010101" pitchFamily="2" charset="-122"/>
              </a:rPr>
              <a: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a:solidFill>
                  <a:srgbClr val="0066CC"/>
                </a:solidFill>
                <a:latin typeface="Consolas" panose="020B0609020204030204" pitchFamily="49" charset="0"/>
                <a:ea typeface="华文楷体" panose="02010600040101010101" pitchFamily="2" charset="-122"/>
              </a:rPr>
              <a:t>}</a:t>
            </a:r>
            <a:endParaRPr kumimoji="1" lang="en-US" altLang="zh-CN" dirty="0">
              <a:latin typeface="Consolas" panose="020B0609020204030204" pitchFamily="49" charset="0"/>
              <a:ea typeface="华文楷体" panose="02010600040101010101" pitchFamily="2" charset="-122"/>
            </a:endParaRPr>
          </a:p>
          <a:p>
            <a:pPr marL="457200" lvl="1" indent="0">
              <a:buNone/>
            </a:pP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main() {</a:t>
            </a:r>
            <a:endParaRPr kumimoji="1" lang="en-US" altLang="zh-CN"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en-US" altLang="zh-CN" dirty="0">
                <a:solidFill>
                  <a:srgbClr val="FF0000"/>
                </a:solidFill>
                <a:latin typeface="Consolas" panose="020B0609020204030204" pitchFamily="49" charset="0"/>
                <a:ea typeface="华文楷体" panose="02010600040101010101" pitchFamily="2" charset="-122"/>
              </a:rPr>
              <a:t>&lt;int&gt;</a:t>
            </a:r>
            <a:r>
              <a:rPr kumimoji="1" lang="en-US" altLang="zh-CN" dirty="0">
                <a:latin typeface="Consolas" panose="020B0609020204030204" pitchFamily="49" charset="0"/>
                <a:ea typeface="华文楷体" panose="02010600040101010101" pitchFamily="2" charset="-122"/>
              </a:rPr>
              <a:t> a(1);</a:t>
            </a:r>
            <a:endParaRPr kumimoji="1" lang="en-US" altLang="zh-CN"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a.print</a:t>
            </a:r>
            <a:r>
              <a:rPr kumimoji="1" lang="en-US" altLang="zh-CN" dirty="0">
                <a:latin typeface="Consolas" panose="020B0609020204030204" pitchFamily="49" charset="0"/>
                <a:ea typeface="华文楷体" panose="02010600040101010101" pitchFamily="2" charset="-122"/>
              </a:rPr>
              <a:t>();</a:t>
            </a:r>
            <a:endParaRPr kumimoji="1" lang="en-US" altLang="zh-CN" dirty="0">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	return 0;</a:t>
            </a:r>
            <a:endParaRPr kumimoji="1" lang="en-US" altLang="zh-CN" dirty="0">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a:p>
            <a:pPr marL="457200" lvl="1" indent="0">
              <a:buNone/>
            </a:pPr>
            <a:endParaRPr kumimoji="1" lang="zh-CN" altLang="en-US" dirty="0">
              <a:solidFill>
                <a:srgbClr val="0066CC"/>
              </a:solidFill>
              <a:latin typeface="Consolas" panose="020B0609020204030204" pitchFamily="49" charset="0"/>
              <a:ea typeface="华文楷体"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类模板</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690689"/>
            <a:ext cx="8047806" cy="4351188"/>
          </a:xfrm>
        </p:spPr>
        <p:txBody>
          <a:bodyPr/>
          <a:lstStyle/>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类模板的“模板参数”</a:t>
            </a:r>
            <a:endParaRPr kumimoji="1" lang="zh-CN" altLang="en-US" b="1" dirty="0">
              <a:solidFill>
                <a:srgbClr val="003366"/>
              </a:solidFill>
              <a:latin typeface="华文楷体" panose="02010600040101010101" pitchFamily="2" charset="-122"/>
              <a:ea typeface="华文楷体" panose="02010600040101010101" pitchFamily="2" charset="-122"/>
            </a:endParaRPr>
          </a:p>
          <a:p>
            <a:pPr lvl="1"/>
            <a:r>
              <a:rPr kumimoji="1" lang="zh-CN" altLang="en-US" dirty="0">
                <a:latin typeface="华文楷体" panose="02010600040101010101" pitchFamily="2" charset="-122"/>
                <a:ea typeface="华文楷体" panose="02010600040101010101" pitchFamily="2" charset="-122"/>
              </a:rPr>
              <a:t>类型参数：使用</a:t>
            </a:r>
            <a:r>
              <a:rPr kumimoji="1" lang="en-US" altLang="zh-CN" dirty="0" err="1">
                <a:latin typeface="Consolas" panose="020B0609020204030204" pitchFamily="49" charset="0"/>
                <a:ea typeface="华文楷体" panose="02010600040101010101" pitchFamily="2" charset="-122"/>
              </a:rPr>
              <a:t>typename</a:t>
            </a:r>
            <a:r>
              <a:rPr kumimoji="1" lang="zh-CN" altLang="en-US" dirty="0">
                <a:latin typeface="华文楷体" panose="02010600040101010101" pitchFamily="2" charset="-122"/>
                <a:ea typeface="华文楷体" panose="02010600040101010101" pitchFamily="2" charset="-122"/>
              </a:rPr>
              <a:t>或</a:t>
            </a:r>
            <a:r>
              <a:rPr kumimoji="1" lang="en-US" altLang="zh-CN" dirty="0">
                <a:latin typeface="Consolas" panose="020B0609020204030204" pitchFamily="49" charset="0"/>
                <a:ea typeface="华文楷体" panose="02010600040101010101" pitchFamily="2" charset="-122"/>
              </a:rPr>
              <a:t>class</a:t>
            </a:r>
            <a:r>
              <a:rPr kumimoji="1" lang="zh-CN" altLang="en-US" dirty="0">
                <a:latin typeface="华文楷体" panose="02010600040101010101" pitchFamily="2" charset="-122"/>
                <a:ea typeface="华文楷体" panose="02010600040101010101" pitchFamily="2" charset="-122"/>
              </a:rPr>
              <a:t>标记</a:t>
            </a:r>
            <a:endParaRPr kumimoji="1" lang="zh-CN" altLang="en-US" dirty="0">
              <a:latin typeface="华文楷体" panose="02010600040101010101" pitchFamily="2" charset="-122"/>
              <a:ea typeface="华文楷体" panose="02010600040101010101" pitchFamily="2" charset="-122"/>
            </a:endParaRPr>
          </a:p>
          <a:p>
            <a:pPr lvl="1"/>
            <a:r>
              <a:rPr kumimoji="1" lang="zh-CN" altLang="en-US" dirty="0">
                <a:latin typeface="华文楷体" panose="02010600040101010101" pitchFamily="2" charset="-122"/>
                <a:ea typeface="华文楷体" panose="02010600040101010101" pitchFamily="2" charset="-122"/>
              </a:rPr>
              <a:t>非类型参数：</a:t>
            </a:r>
            <a:r>
              <a:rPr kumimoji="1" lang="zh-CN" altLang="en-US" dirty="0">
                <a:solidFill>
                  <a:srgbClr val="FF0000"/>
                </a:solidFill>
                <a:latin typeface="华文楷体" panose="02010600040101010101" pitchFamily="2" charset="-122"/>
                <a:ea typeface="华文楷体" panose="02010600040101010101" pitchFamily="2" charset="-122"/>
              </a:rPr>
              <a:t>整数</a:t>
            </a:r>
            <a:r>
              <a:rPr kumimoji="1" lang="zh-CN" altLang="en-US" dirty="0">
                <a:latin typeface="华文楷体" panose="02010600040101010101" pitchFamily="2" charset="-122"/>
                <a:ea typeface="华文楷体" panose="02010600040101010101" pitchFamily="2" charset="-122"/>
              </a:rPr>
              <a:t>，枚举，指针（指向对象或函数），引用（引用对象或引用函数），无符号整数</a:t>
            </a:r>
            <a:r>
              <a:rPr kumimoji="1" lang="en-US" altLang="zh-CN" dirty="0">
                <a:latin typeface="华文楷体" panose="02010600040101010101" pitchFamily="2" charset="-122"/>
              </a:rPr>
              <a:t>(unsigned)</a:t>
            </a:r>
            <a:r>
              <a:rPr kumimoji="1" lang="zh-CN" altLang="en-US" dirty="0">
                <a:latin typeface="华文楷体" panose="02010600040101010101" pitchFamily="2" charset="-122"/>
                <a:ea typeface="华文楷体" panose="02010600040101010101" pitchFamily="2" charset="-122"/>
              </a:rPr>
              <a:t>比较常用。如：</a:t>
            </a:r>
            <a:endParaRPr kumimoji="1" lang="zh-CN" altLang="en-US" dirty="0">
              <a:latin typeface="华文楷体" panose="02010600040101010101" pitchFamily="2" charset="-122"/>
              <a:ea typeface="华文楷体" panose="02010600040101010101" pitchFamily="2" charset="-122"/>
            </a:endParaRPr>
          </a:p>
          <a:p>
            <a:pPr marL="457200" lvl="1" indent="0">
              <a:buNone/>
            </a:pP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template&lt;</a:t>
            </a:r>
            <a:r>
              <a:rPr kumimoji="1" lang="en-US" altLang="zh-CN" dirty="0" err="1">
                <a:solidFill>
                  <a:srgbClr val="FF0000"/>
                </a:solidFill>
                <a:latin typeface="Consolas" panose="020B0609020204030204" pitchFamily="49" charset="0"/>
                <a:ea typeface="华文楷体" panose="02010600040101010101" pitchFamily="2" charset="-122"/>
              </a:rPr>
              <a:t>typename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b="1" dirty="0">
                <a:solidFill>
                  <a:srgbClr val="0070C0"/>
                </a:solidFill>
                <a:latin typeface="Consolas" panose="020B0609020204030204" pitchFamily="49" charset="0"/>
                <a:ea typeface="华文楷体" panose="02010600040101010101" pitchFamily="2" charset="-122"/>
              </a:rPr>
              <a:t>unsigned</a:t>
            </a:r>
            <a:r>
              <a:rPr kumimoji="1" lang="zh-CN" altLang="en-US" b="1" dirty="0">
                <a:solidFill>
                  <a:srgbClr val="0070C0"/>
                </a:solidFill>
                <a:latin typeface="Consolas" panose="020B0609020204030204" pitchFamily="49" charset="0"/>
                <a:ea typeface="华文楷体" panose="02010600040101010101" pitchFamily="2" charset="-122"/>
              </a:rPr>
              <a:t> </a:t>
            </a:r>
            <a:r>
              <a:rPr kumimoji="1" lang="en-US" altLang="zh-CN" b="1" dirty="0">
                <a:solidFill>
                  <a:srgbClr val="0070C0"/>
                </a:solidFill>
                <a:latin typeface="Consolas" panose="020B0609020204030204" pitchFamily="49" charset="0"/>
                <a:ea typeface="华文楷体" panose="02010600040101010101" pitchFamily="2" charset="-122"/>
              </a:rPr>
              <a:t>size</a:t>
            </a:r>
            <a:r>
              <a:rPr kumimoji="1" lang="en-US" altLang="zh-CN" dirty="0">
                <a:solidFill>
                  <a:srgbClr val="FF0000"/>
                </a:solidFill>
                <a:latin typeface="Consolas" panose="020B0609020204030204" pitchFamily="49" charset="0"/>
                <a:ea typeface="华文楷体" panose="02010600040101010101" pitchFamily="2" charset="-122"/>
              </a:rPr>
              <a:t>&gt;</a:t>
            </a: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class</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array</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elems</a:t>
            </a:r>
            <a:r>
              <a:rPr kumimoji="1" lang="en-US" altLang="zh-CN" dirty="0">
                <a:solidFill>
                  <a:srgbClr val="FF0000"/>
                </a:solidFill>
                <a:latin typeface="Consolas" panose="020B0609020204030204" pitchFamily="49" charset="0"/>
                <a:ea typeface="华文楷体" panose="02010600040101010101" pitchFamily="2" charset="-122"/>
              </a:rPr>
              <a:t>[</a:t>
            </a:r>
            <a:r>
              <a:rPr kumimoji="1" lang="en-US" altLang="zh-CN" b="1" dirty="0">
                <a:solidFill>
                  <a:srgbClr val="0070C0"/>
                </a:solidFill>
                <a:latin typeface="Consolas" panose="020B0609020204030204" pitchFamily="49" charset="0"/>
                <a:ea typeface="华文楷体" panose="02010600040101010101" pitchFamily="2" charset="-122"/>
              </a:rPr>
              <a:t>size</a:t>
            </a:r>
            <a:r>
              <a:rPr kumimoji="1" lang="en-US" altLang="zh-CN" dirty="0">
                <a:solidFill>
                  <a:srgbClr val="FF0000"/>
                </a:solidFill>
                <a:latin typeface="Consolas" panose="020B0609020204030204" pitchFamily="49" charset="0"/>
                <a:ea typeface="华文楷体" panose="02010600040101010101" pitchFamily="2" charset="-122"/>
              </a:rPr>
              <a:t>];</a:t>
            </a: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  };</a:t>
            </a:r>
            <a:r>
              <a:rPr kumimoji="1" lang="zh-CN" altLang="en-US" dirty="0">
                <a:latin typeface="Consolas" panose="020B0609020204030204" pitchFamily="49" charset="0"/>
                <a:ea typeface="华文楷体" panose="02010600040101010101" pitchFamily="2" charset="-122"/>
              </a:rPr>
              <a:t> </a:t>
            </a:r>
            <a:endParaRPr kumimoji="1" lang="en-US" altLang="zh-CN" dirty="0">
              <a:latin typeface="Consolas" panose="020B0609020204030204" pitchFamily="49" charset="0"/>
              <a:ea typeface="华文楷体" panose="02010600040101010101" pitchFamily="2" charset="-122"/>
            </a:endParaRPr>
          </a:p>
          <a:p>
            <a:pPr marL="457200" lvl="1" indent="0">
              <a:buNone/>
            </a:pP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zh-CN" altLang="en-US" b="1" dirty="0">
                <a:solidFill>
                  <a:srgbClr val="0070C0"/>
                </a:solidFill>
                <a:latin typeface="Consolas" panose="020B0609020204030204" pitchFamily="49" charset="0"/>
                <a:ea typeface="华文楷体" panose="02010600040101010101" pitchFamily="2" charset="-122"/>
              </a:rPr>
              <a:t>  </a:t>
            </a:r>
            <a:r>
              <a:rPr kumimoji="1" lang="en-US" altLang="zh-CN" b="1" dirty="0">
                <a:solidFill>
                  <a:srgbClr val="0070C0"/>
                </a:solidFill>
                <a:latin typeface="Consolas" panose="020B0609020204030204" pitchFamily="49" charset="0"/>
                <a:ea typeface="华文楷体" panose="02010600040101010101" pitchFamily="2" charset="-122"/>
              </a:rPr>
              <a:t>array&lt;char,</a:t>
            </a:r>
            <a:r>
              <a:rPr kumimoji="1" lang="zh-CN" altLang="en-US" b="1" dirty="0">
                <a:solidFill>
                  <a:srgbClr val="0070C0"/>
                </a:solidFill>
                <a:latin typeface="Consolas" panose="020B0609020204030204" pitchFamily="49" charset="0"/>
                <a:ea typeface="华文楷体" panose="02010600040101010101" pitchFamily="2" charset="-122"/>
              </a:rPr>
              <a:t> </a:t>
            </a:r>
            <a:r>
              <a:rPr kumimoji="1" lang="en-US" altLang="zh-CN" b="1" dirty="0">
                <a:solidFill>
                  <a:srgbClr val="0070C0"/>
                </a:solidFill>
                <a:latin typeface="Consolas" panose="020B0609020204030204" pitchFamily="49" charset="0"/>
                <a:ea typeface="华文楷体" panose="02010600040101010101" pitchFamily="2" charset="-122"/>
              </a:rPr>
              <a:t>10&gt;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array0;</a:t>
            </a:r>
            <a:r>
              <a:rPr kumimoji="1" lang="zh-CN" altLang="en-US" dirty="0">
                <a:solidFill>
                  <a:srgbClr val="FF0000"/>
                </a:solidFill>
                <a:latin typeface="Consolas" panose="020B0609020204030204" pitchFamily="49" charset="0"/>
                <a:ea typeface="华文楷体" panose="02010600040101010101" pitchFamily="2" charset="-122"/>
              </a:rPr>
              <a:t> </a:t>
            </a:r>
            <a:endParaRPr kumimoji="1" lang="zh-CN" altLang="en-US" dirty="0">
              <a:solidFill>
                <a:srgbClr val="008000"/>
              </a:solidFill>
              <a:latin typeface="Consolas" panose="020B0609020204030204" pitchFamily="49" charset="0"/>
              <a:ea typeface="华文楷体" panose="02010600040101010101" pitchFamily="2"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类模板</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529604"/>
            <a:ext cx="8047806" cy="5030788"/>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华文楷体" panose="02010600040101010101" pitchFamily="2" charset="-122"/>
              </a:rPr>
              <a:t>所有模板参数必须在</a:t>
            </a:r>
            <a:r>
              <a:rPr lang="zh-CN" altLang="en-US" b="1" kern="100" dirty="0">
                <a:solidFill>
                  <a:srgbClr val="FF0000"/>
                </a:solidFill>
                <a:latin typeface="Consolas" panose="020B0609020204030204" pitchFamily="49" charset="0"/>
                <a:ea typeface="华文楷体" panose="02010600040101010101" pitchFamily="2" charset="-122"/>
                <a:cs typeface="华文楷体" panose="02010600040101010101" pitchFamily="2" charset="-122"/>
              </a:rPr>
              <a:t>编译期</a:t>
            </a:r>
            <a:r>
              <a:rPr lang="zh-CN" altLang="en-US" b="1" kern="100" dirty="0">
                <a:solidFill>
                  <a:srgbClr val="003366"/>
                </a:solidFill>
                <a:latin typeface="Consolas" panose="020B0609020204030204" pitchFamily="49" charset="0"/>
                <a:ea typeface="华文楷体" panose="02010600040101010101" pitchFamily="2" charset="-122"/>
                <a:cs typeface="华文楷体" panose="02010600040101010101" pitchFamily="2" charset="-122"/>
              </a:rPr>
              <a:t>确定，不可以使用变量。</a:t>
            </a:r>
            <a:endParaRPr lang="en-US" altLang="zh-CN" b="1" kern="100" dirty="0">
              <a:solidFill>
                <a:srgbClr val="003366"/>
              </a:solidFill>
              <a:latin typeface="Consolas" panose="020B0609020204030204" pitchFamily="49" charset="0"/>
              <a:ea typeface="华文楷体" panose="02010600040101010101" pitchFamily="2" charset="-122"/>
              <a:cs typeface="华文楷体" panose="02010600040101010101" pitchFamily="2" charset="-122"/>
            </a:endParaRPr>
          </a:p>
          <a:p>
            <a:pPr marL="0" indent="0">
              <a:lnSpc>
                <a:spcPct val="100000"/>
              </a:lnSpc>
              <a:buSzPct val="75000"/>
              <a:buNone/>
            </a:pPr>
            <a:r>
              <a:rPr lang="zh-CN" altLang="en-US" kern="100" dirty="0">
                <a:latin typeface="Consolas" panose="020B0609020204030204" pitchFamily="49" charset="0"/>
                <a:ea typeface="华文楷体" panose="02010600040101010101" pitchFamily="2" charset="-122"/>
                <a:cs typeface="华文楷体" panose="02010600040101010101" pitchFamily="2" charset="-122"/>
              </a:rPr>
              <a:t> </a:t>
            </a:r>
            <a:endParaRPr lang="en-US" altLang="zh-CN" b="1" kern="100" dirty="0">
              <a:solidFill>
                <a:srgbClr val="003366"/>
              </a:solidFill>
              <a:latin typeface="Consolas" panose="020B0609020204030204" pitchFamily="49" charset="0"/>
              <a:ea typeface="华文楷体" panose="02010600040101010101" pitchFamily="2" charset="-122"/>
              <a:cs typeface="华文楷体" panose="02010600040101010101" pitchFamily="2"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dirty="0"/>
          </a:p>
        </p:txBody>
      </p:sp>
      <p:sp>
        <p:nvSpPr>
          <p:cNvPr id="4" name="文本框 3"/>
          <p:cNvSpPr txBox="1"/>
          <p:nvPr/>
        </p:nvSpPr>
        <p:spPr>
          <a:xfrm>
            <a:off x="1745347" y="2589022"/>
            <a:ext cx="5814412" cy="4062651"/>
          </a:xfrm>
          <a:prstGeom prst="rect">
            <a:avLst/>
          </a:prstGeom>
          <a:noFill/>
        </p:spPr>
        <p:txBody>
          <a:bodyPr wrap="none" rtlCol="0">
            <a:spAutoFit/>
          </a:bodyPr>
          <a:lstStyle/>
          <a:p>
            <a:r>
              <a:rPr kumimoji="1" lang="en-US" altLang="zh-CN" sz="2000" dirty="0">
                <a:solidFill>
                  <a:srgbClr val="FF0000"/>
                </a:solidFill>
                <a:latin typeface="Consolas" panose="020B0609020204030204" pitchFamily="49" charset="0"/>
                <a:ea typeface="华文楷体" panose="02010600040101010101" pitchFamily="2" charset="-122"/>
              </a:rPr>
              <a:t>template&lt;</a:t>
            </a:r>
            <a:r>
              <a:rPr kumimoji="1" lang="en-US" altLang="zh-CN" sz="2000" dirty="0" err="1">
                <a:solidFill>
                  <a:srgbClr val="FF0000"/>
                </a:solidFill>
                <a:latin typeface="Consolas" panose="020B0609020204030204" pitchFamily="49" charset="0"/>
                <a:ea typeface="华文楷体" panose="02010600040101010101" pitchFamily="2" charset="-122"/>
              </a:rPr>
              <a:t>typename</a:t>
            </a:r>
            <a:r>
              <a:rPr kumimoji="1" lang="zh-CN" altLang="en-US" sz="2000" dirty="0">
                <a:solidFill>
                  <a:srgbClr val="FF0000"/>
                </a:solidFill>
                <a:latin typeface="Consolas" panose="020B0609020204030204" pitchFamily="49" charset="0"/>
                <a:ea typeface="华文楷体" panose="02010600040101010101" pitchFamily="2" charset="-122"/>
              </a:rPr>
              <a:t> </a:t>
            </a:r>
            <a:r>
              <a:rPr kumimoji="1" lang="en-US" altLang="zh-CN" sz="2000" dirty="0">
                <a:solidFill>
                  <a:srgbClr val="FF0000"/>
                </a:solidFill>
                <a:latin typeface="Consolas" panose="020B0609020204030204" pitchFamily="49" charset="0"/>
                <a:ea typeface="华文楷体" panose="02010600040101010101" pitchFamily="2" charset="-122"/>
              </a:rPr>
              <a:t>T,</a:t>
            </a:r>
            <a:r>
              <a:rPr kumimoji="1" lang="zh-CN" altLang="en-US" sz="2000" dirty="0">
                <a:solidFill>
                  <a:srgbClr val="FF0000"/>
                </a:solidFill>
                <a:latin typeface="Consolas" panose="020B0609020204030204" pitchFamily="49" charset="0"/>
                <a:ea typeface="华文楷体" panose="02010600040101010101" pitchFamily="2" charset="-122"/>
              </a:rPr>
              <a:t> </a:t>
            </a:r>
            <a:r>
              <a:rPr kumimoji="1" lang="en-US" altLang="zh-CN" sz="2000" dirty="0">
                <a:solidFill>
                  <a:srgbClr val="FF0000"/>
                </a:solidFill>
                <a:latin typeface="Consolas" panose="020B0609020204030204" pitchFamily="49" charset="0"/>
                <a:ea typeface="华文楷体" panose="02010600040101010101" pitchFamily="2" charset="-122"/>
              </a:rPr>
              <a:t>unsigned</a:t>
            </a:r>
            <a:r>
              <a:rPr kumimoji="1" lang="zh-CN" altLang="en-US" sz="2000" dirty="0">
                <a:solidFill>
                  <a:srgbClr val="FF0000"/>
                </a:solidFill>
                <a:latin typeface="Consolas" panose="020B0609020204030204" pitchFamily="49" charset="0"/>
                <a:ea typeface="华文楷体" panose="02010600040101010101" pitchFamily="2" charset="-122"/>
              </a:rPr>
              <a:t> </a:t>
            </a:r>
            <a:r>
              <a:rPr kumimoji="1" lang="en-US" altLang="zh-CN" sz="2000" dirty="0">
                <a:solidFill>
                  <a:srgbClr val="FF0000"/>
                </a:solidFill>
                <a:latin typeface="Consolas" panose="020B0609020204030204" pitchFamily="49" charset="0"/>
                <a:ea typeface="华文楷体" panose="02010600040101010101" pitchFamily="2" charset="-122"/>
              </a:rPr>
              <a:t>size&gt;</a:t>
            </a:r>
            <a:endParaRPr kumimoji="1" lang="zh-CN" altLang="en-US" sz="2000" dirty="0">
              <a:solidFill>
                <a:srgbClr val="FF0000"/>
              </a:solidFill>
              <a:latin typeface="Consolas" panose="020B0609020204030204" pitchFamily="49" charset="0"/>
              <a:ea typeface="华文楷体" panose="02010600040101010101" pitchFamily="2" charset="-122"/>
            </a:endParaRPr>
          </a:p>
          <a:p>
            <a:r>
              <a:rPr kumimoji="1" lang="en-US" altLang="zh-CN" sz="2000" dirty="0">
                <a:latin typeface="Consolas" panose="020B0609020204030204" pitchFamily="49" charset="0"/>
                <a:ea typeface="华文楷体" panose="02010600040101010101" pitchFamily="2" charset="-122"/>
              </a:rPr>
              <a:t>class</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array</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t>
            </a:r>
            <a:endParaRPr kumimoji="1" lang="zh-CN" altLang="en-US" sz="2000" dirty="0">
              <a:latin typeface="Consolas" panose="020B0609020204030204" pitchFamily="49" charset="0"/>
              <a:ea typeface="华文楷体" panose="02010600040101010101" pitchFamily="2" charset="-122"/>
            </a:endParaRPr>
          </a:p>
          <a:p>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T</a:t>
            </a:r>
            <a:r>
              <a:rPr kumimoji="1" lang="zh-CN" altLang="en-US" sz="2000" dirty="0">
                <a:latin typeface="Consolas" panose="020B0609020204030204" pitchFamily="49" charset="0"/>
                <a:ea typeface="华文楷体" panose="02010600040101010101" pitchFamily="2" charset="-122"/>
              </a:rPr>
              <a:t> </a:t>
            </a:r>
            <a:r>
              <a:rPr kumimoji="1" lang="en-US" altLang="zh-CN" sz="2000" dirty="0" err="1">
                <a:latin typeface="Consolas" panose="020B0609020204030204" pitchFamily="49" charset="0"/>
                <a:ea typeface="华文楷体" panose="02010600040101010101" pitchFamily="2" charset="-122"/>
              </a:rPr>
              <a:t>elems</a:t>
            </a:r>
            <a:r>
              <a:rPr kumimoji="1" lang="en-US" altLang="zh-CN" sz="2000" dirty="0">
                <a:latin typeface="Consolas" panose="020B0609020204030204" pitchFamily="49" charset="0"/>
                <a:ea typeface="华文楷体" panose="02010600040101010101" pitchFamily="2" charset="-122"/>
              </a:rPr>
              <a:t>[size];</a:t>
            </a:r>
            <a:endParaRPr kumimoji="1" lang="en-US" altLang="zh-CN" sz="2000" dirty="0">
              <a:latin typeface="Consolas" panose="020B0609020204030204" pitchFamily="49" charset="0"/>
              <a:ea typeface="华文楷体" panose="02010600040101010101" pitchFamily="2" charset="-122"/>
            </a:endParaRPr>
          </a:p>
          <a:p>
            <a:r>
              <a:rPr kumimoji="1" lang="en-US" altLang="zh-CN" sz="2000" dirty="0">
                <a:latin typeface="Consolas" panose="020B0609020204030204" pitchFamily="49" charset="0"/>
                <a:ea typeface="华文楷体" panose="02010600040101010101" pitchFamily="2" charset="-122"/>
              </a:rPr>
              <a:t>};</a:t>
            </a:r>
            <a:r>
              <a:rPr kumimoji="1" lang="zh-CN" altLang="en-US" sz="2000" dirty="0">
                <a:latin typeface="Consolas" panose="020B0609020204030204" pitchFamily="49" charset="0"/>
                <a:ea typeface="华文楷体" panose="02010600040101010101" pitchFamily="2" charset="-122"/>
              </a:rPr>
              <a:t> </a:t>
            </a:r>
            <a:endParaRPr kumimoji="1" lang="en-US" altLang="zh-CN" sz="2000" dirty="0">
              <a:latin typeface="Consolas" panose="020B0609020204030204" pitchFamily="49" charset="0"/>
              <a:ea typeface="华文楷体" panose="02010600040101010101" pitchFamily="2" charset="-122"/>
            </a:endParaRPr>
          </a:p>
          <a:p>
            <a:endParaRPr kumimoji="1" lang="en-US" altLang="zh-CN" sz="2000" dirty="0">
              <a:latin typeface="Consolas" panose="020B0609020204030204" pitchFamily="49" charset="0"/>
              <a:ea typeface="华文楷体" panose="02010600040101010101" pitchFamily="2" charset="-122"/>
            </a:endParaRPr>
          </a:p>
          <a:p>
            <a:r>
              <a:rPr kumimoji="1" lang="en-US" altLang="zh-CN" sz="2000" dirty="0">
                <a:latin typeface="Consolas" panose="020B0609020204030204" pitchFamily="49" charset="0"/>
                <a:ea typeface="华文楷体" panose="02010600040101010101" pitchFamily="2" charset="-122"/>
              </a:rPr>
              <a:t>int</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main(){</a:t>
            </a:r>
            <a:endParaRPr kumimoji="1" lang="en-US" altLang="zh-CN" sz="2000" dirty="0">
              <a:latin typeface="Consolas" panose="020B0609020204030204" pitchFamily="49" charset="0"/>
              <a:ea typeface="华文楷体" panose="02010600040101010101" pitchFamily="2" charset="-122"/>
            </a:endParaRPr>
          </a:p>
          <a:p>
            <a:r>
              <a:rPr kumimoji="1" lang="en-US" altLang="zh-CN" sz="2000" dirty="0">
                <a:latin typeface="Consolas" panose="020B0609020204030204" pitchFamily="49" charset="0"/>
                <a:ea typeface="华文楷体" panose="02010600040101010101" pitchFamily="2" charset="-122"/>
              </a:rPr>
              <a:t>  int n = 5;</a:t>
            </a:r>
            <a:endParaRPr kumimoji="1" lang="zh-CN" altLang="en-US" sz="2000" dirty="0">
              <a:latin typeface="Consolas" panose="020B0609020204030204" pitchFamily="49" charset="0"/>
              <a:ea typeface="华文楷体" panose="02010600040101010101" pitchFamily="2" charset="-122"/>
            </a:endParaRPr>
          </a:p>
          <a:p>
            <a:r>
              <a:rPr kumimoji="1" lang="zh-CN" altLang="en-US" sz="2000" b="1"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//array&lt;char,</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n&gt;</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array0;</a:t>
            </a:r>
            <a:r>
              <a:rPr kumimoji="1" lang="zh-CN" altLang="en-US" sz="2000" dirty="0">
                <a:latin typeface="Consolas" panose="020B0609020204030204" pitchFamily="49" charset="0"/>
                <a:ea typeface="华文楷体" panose="02010600040101010101" pitchFamily="2" charset="-122"/>
              </a:rPr>
              <a:t> </a:t>
            </a:r>
            <a:r>
              <a:rPr kumimoji="1" lang="en-US" altLang="zh-CN" sz="2000" dirty="0">
                <a:solidFill>
                  <a:srgbClr val="008000"/>
                </a:solidFill>
                <a:latin typeface="Consolas" panose="020B0609020204030204" pitchFamily="49" charset="0"/>
                <a:ea typeface="华文楷体" panose="02010600040101010101" pitchFamily="2" charset="-122"/>
              </a:rPr>
              <a:t>//</a:t>
            </a:r>
            <a:r>
              <a:rPr kumimoji="1" lang="zh-CN" altLang="en-US" sz="2000" dirty="0">
                <a:solidFill>
                  <a:srgbClr val="008000"/>
                </a:solidFill>
                <a:latin typeface="Consolas" panose="020B0609020204030204" pitchFamily="49" charset="0"/>
                <a:ea typeface="华文楷体" panose="02010600040101010101" pitchFamily="2" charset="-122"/>
              </a:rPr>
              <a:t>不能使用变量</a:t>
            </a:r>
            <a:endParaRPr kumimoji="1" lang="en-US" altLang="zh-CN" sz="2000" dirty="0">
              <a:solidFill>
                <a:srgbClr val="008000"/>
              </a:solidFill>
              <a:latin typeface="Consolas" panose="020B0609020204030204" pitchFamily="49" charset="0"/>
              <a:ea typeface="华文楷体" panose="02010600040101010101" pitchFamily="2" charset="-122"/>
            </a:endParaRPr>
          </a:p>
          <a:p>
            <a:r>
              <a:rPr kumimoji="1" lang="en-US" altLang="zh-CN" sz="2000" dirty="0">
                <a:latin typeface="Consolas" panose="020B0609020204030204" pitchFamily="49" charset="0"/>
                <a:ea typeface="华文楷体" panose="02010600040101010101" pitchFamily="2" charset="-122"/>
              </a:rPr>
              <a:t>  const int m = 5;</a:t>
            </a:r>
            <a:endParaRPr kumimoji="1" lang="en-US" altLang="zh-CN" sz="2000" dirty="0">
              <a:latin typeface="Consolas" panose="020B0609020204030204" pitchFamily="49" charset="0"/>
              <a:ea typeface="华文楷体" panose="02010600040101010101" pitchFamily="2" charset="-122"/>
            </a:endParaRPr>
          </a:p>
          <a:p>
            <a:r>
              <a:rPr kumimoji="1" lang="en-US" altLang="zh-CN" sz="2000" dirty="0">
                <a:latin typeface="Consolas" panose="020B0609020204030204" pitchFamily="49" charset="0"/>
                <a:ea typeface="华文楷体" panose="02010600040101010101" pitchFamily="2" charset="-122"/>
              </a:rPr>
              <a:t>  array&lt;char,</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m&gt;</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array1;</a:t>
            </a:r>
            <a:r>
              <a:rPr kumimoji="1" lang="zh-CN" altLang="en-US" sz="2000" dirty="0">
                <a:latin typeface="Consolas" panose="020B0609020204030204" pitchFamily="49" charset="0"/>
                <a:ea typeface="华文楷体" panose="02010600040101010101" pitchFamily="2" charset="-122"/>
              </a:rPr>
              <a:t> </a:t>
            </a:r>
            <a:r>
              <a:rPr kumimoji="1" lang="en-US" altLang="zh-CN" sz="2000" dirty="0">
                <a:solidFill>
                  <a:srgbClr val="008000"/>
                </a:solidFill>
                <a:latin typeface="Consolas" panose="020B0609020204030204" pitchFamily="49" charset="0"/>
                <a:ea typeface="华文楷体" panose="02010600040101010101" pitchFamily="2" charset="-122"/>
              </a:rPr>
              <a:t>//</a:t>
            </a:r>
            <a:r>
              <a:rPr kumimoji="1" lang="zh-CN" altLang="en-US" sz="2000" dirty="0">
                <a:solidFill>
                  <a:srgbClr val="008000"/>
                </a:solidFill>
                <a:latin typeface="Consolas" panose="020B0609020204030204" pitchFamily="49" charset="0"/>
                <a:ea typeface="华文楷体" panose="02010600040101010101" pitchFamily="2" charset="-122"/>
              </a:rPr>
              <a:t>可以使用常量</a:t>
            </a:r>
            <a:endParaRPr kumimoji="1" lang="en-US" altLang="zh-CN" sz="2000" dirty="0">
              <a:solidFill>
                <a:srgbClr val="008000"/>
              </a:solidFill>
              <a:latin typeface="Consolas" panose="020B0609020204030204" pitchFamily="49" charset="0"/>
              <a:ea typeface="华文楷体" panose="02010600040101010101" pitchFamily="2" charset="-122"/>
            </a:endParaRPr>
          </a:p>
          <a:p>
            <a:r>
              <a:rPr kumimoji="1" lang="en-US" altLang="zh-CN" sz="2000" dirty="0">
                <a:latin typeface="Consolas" panose="020B0609020204030204" pitchFamily="49" charset="0"/>
                <a:ea typeface="华文楷体" panose="02010600040101010101" pitchFamily="2" charset="-122"/>
              </a:rPr>
              <a:t>  array&lt;char,</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5&gt;</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array2;</a:t>
            </a:r>
            <a:r>
              <a:rPr kumimoji="1" lang="zh-CN" altLang="en-US" sz="2000" dirty="0">
                <a:latin typeface="Consolas" panose="020B0609020204030204" pitchFamily="49" charset="0"/>
                <a:ea typeface="华文楷体" panose="02010600040101010101" pitchFamily="2" charset="-122"/>
              </a:rPr>
              <a:t> </a:t>
            </a:r>
            <a:r>
              <a:rPr kumimoji="1" lang="en-US" altLang="zh-CN" sz="2000" dirty="0">
                <a:solidFill>
                  <a:srgbClr val="008000"/>
                </a:solidFill>
                <a:latin typeface="Consolas" panose="020B0609020204030204" pitchFamily="49" charset="0"/>
                <a:ea typeface="华文楷体" panose="02010600040101010101" pitchFamily="2" charset="-122"/>
              </a:rPr>
              <a:t>//</a:t>
            </a:r>
            <a:r>
              <a:rPr kumimoji="1" lang="zh-CN" altLang="en-US" sz="2000" dirty="0">
                <a:solidFill>
                  <a:srgbClr val="008000"/>
                </a:solidFill>
                <a:latin typeface="Consolas" panose="020B0609020204030204" pitchFamily="49" charset="0"/>
                <a:ea typeface="华文楷体" panose="02010600040101010101" pitchFamily="2" charset="-122"/>
              </a:rPr>
              <a:t>或具体数值</a:t>
            </a:r>
            <a:endParaRPr kumimoji="1" lang="en-US" altLang="zh-CN" sz="2000" dirty="0">
              <a:solidFill>
                <a:srgbClr val="008000"/>
              </a:solidFill>
              <a:latin typeface="Consolas" panose="020B0609020204030204" pitchFamily="49" charset="0"/>
              <a:ea typeface="华文楷体" panose="02010600040101010101" pitchFamily="2" charset="-122"/>
            </a:endParaRPr>
          </a:p>
          <a:p>
            <a:r>
              <a:rPr kumimoji="1" lang="en-US" altLang="zh-CN" sz="2000" dirty="0">
                <a:latin typeface="Consolas" panose="020B0609020204030204" pitchFamily="49" charset="0"/>
                <a:ea typeface="华文楷体" panose="02010600040101010101" pitchFamily="2" charset="-122"/>
              </a:rPr>
              <a:t>  return 0;</a:t>
            </a:r>
            <a:endParaRPr kumimoji="1" lang="en-US" altLang="zh-CN" sz="2000" dirty="0">
              <a:latin typeface="Consolas" panose="020B0609020204030204" pitchFamily="49" charset="0"/>
              <a:ea typeface="华文楷体" panose="02010600040101010101" pitchFamily="2" charset="-122"/>
            </a:endParaRPr>
          </a:p>
          <a:p>
            <a:r>
              <a:rPr kumimoji="1" lang="en-US" altLang="zh-CN" sz="2000" dirty="0">
                <a:latin typeface="Consolas" panose="020B0609020204030204" pitchFamily="49" charset="0"/>
                <a:ea typeface="华文楷体" panose="02010600040101010101" pitchFamily="2" charset="-122"/>
              </a:rPr>
              <a:t>}</a:t>
            </a:r>
            <a:endParaRPr kumimoji="1" lang="zh-CN" altLang="en-US" sz="2000" dirty="0">
              <a:latin typeface="Consolas" panose="020B0609020204030204" pitchFamily="49" charset="0"/>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调查反馈：授课难度</a:t>
            </a:r>
            <a:endParaRPr kumimoji="1" lang="zh-CN" altLang="en-US" dirty="0"/>
          </a:p>
        </p:txBody>
      </p:sp>
      <p:pic>
        <p:nvPicPr>
          <p:cNvPr id="4" name="Picture 3"/>
          <p:cNvPicPr>
            <a:picLocks noChangeAspect="1"/>
          </p:cNvPicPr>
          <p:nvPr/>
        </p:nvPicPr>
        <p:blipFill rotWithShape="1">
          <a:blip r:embed="rId1">
            <a:extLst>
              <a:ext uri="{28A0092B-C50C-407E-A947-70E740481C1C}">
                <a14:useLocalDpi xmlns:a14="http://schemas.microsoft.com/office/drawing/2010/main" val="0"/>
              </a:ext>
            </a:extLst>
          </a:blip>
          <a:srcRect l="5244" t="3709" r="5115" b="3548"/>
          <a:stretch>
            <a:fillRect/>
          </a:stretch>
        </p:blipFill>
        <p:spPr>
          <a:xfrm>
            <a:off x="16053" y="1844824"/>
            <a:ext cx="9111893" cy="4104456"/>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1540" y="476672"/>
            <a:ext cx="8280920" cy="6463308"/>
          </a:xfrm>
          <a:prstGeom prst="rect">
            <a:avLst/>
          </a:prstGeom>
        </p:spPr>
        <p:txBody>
          <a:bodyPr wrap="square">
            <a:spAutoFit/>
          </a:bodyPr>
          <a:lstStyle/>
          <a:p>
            <a:r>
              <a:rPr lang="en-US" altLang="zh-CN" dirty="0">
                <a:solidFill>
                  <a:schemeClr val="accent4"/>
                </a:solidFill>
                <a:latin typeface="Consolas" panose="020B0609020204030204" pitchFamily="49" charset="0"/>
                <a:ea typeface="Consolas" panose="020B0609020204030204" pitchFamily="49" charset="0"/>
                <a:cs typeface="Consolas" panose="020B0609020204030204" pitchFamily="49" charset="0"/>
              </a:rPr>
              <a:t>#include &lt;iostream&gt;</a:t>
            </a:r>
            <a:endParaRPr lang="en-US" altLang="zh-CN" dirty="0">
              <a:solidFill>
                <a:schemeClr val="accent4"/>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chemeClr val="accent4"/>
                </a:solidFill>
                <a:latin typeface="Consolas" panose="020B0609020204030204" pitchFamily="49" charset="0"/>
                <a:ea typeface="Consolas" panose="020B0609020204030204" pitchFamily="49" charset="0"/>
                <a:cs typeface="Consolas" panose="020B0609020204030204" pitchFamily="49" charset="0"/>
              </a:rPr>
              <a:t>#include &lt;algorithm&gt;</a:t>
            </a:r>
            <a:endParaRPr lang="en-US" altLang="zh-CN" dirty="0">
              <a:solidFill>
                <a:schemeClr val="accent4"/>
              </a:solidFill>
              <a:latin typeface="Consolas" panose="020B0609020204030204" pitchFamily="49" charset="0"/>
              <a:ea typeface="Consolas" panose="020B0609020204030204" pitchFamily="49" charset="0"/>
              <a:cs typeface="Consolas" panose="020B0609020204030204" pitchFamily="49" charset="0"/>
            </a:endParaRPr>
          </a:p>
          <a:p>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C00000"/>
                </a:solidFill>
                <a:latin typeface="Consolas" panose="020B0609020204030204" pitchFamily="49" charset="0"/>
                <a:ea typeface="Consolas" panose="020B0609020204030204" pitchFamily="49" charset="0"/>
                <a:cs typeface="Consolas" panose="020B0609020204030204" pitchFamily="49" charset="0"/>
              </a:rPr>
              <a:t>template&lt;class T, unsigned size&gt;</a:t>
            </a:r>
            <a:endParaRPr lang="en-US" altLang="zh-CN" dirty="0">
              <a:solidFill>
                <a:srgbClr val="C00000"/>
              </a:solidFill>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C00000"/>
                </a:solidFill>
                <a:latin typeface="Consolas" panose="020B0609020204030204" pitchFamily="49" charset="0"/>
                <a:ea typeface="Consolas" panose="020B0609020204030204" pitchFamily="49" charset="0"/>
                <a:cs typeface="Consolas" panose="020B0609020204030204" pitchFamily="49" charset="0"/>
              </a:rPr>
              <a:t>class</a:t>
            </a:r>
            <a:r>
              <a:rPr lang="en-US" altLang="zh-CN" dirty="0">
                <a:latin typeface="Consolas" panose="020B0609020204030204" pitchFamily="49" charset="0"/>
                <a:ea typeface="Consolas" panose="020B0609020204030204" pitchFamily="49" charset="0"/>
                <a:cs typeface="Consolas" panose="020B0609020204030204" pitchFamily="49" charset="0"/>
              </a:rPr>
              <a:t> </a:t>
            </a:r>
            <a:r>
              <a:rPr lang="en-US" altLang="zh-CN" dirty="0" err="1">
                <a:latin typeface="Consolas" panose="020B0609020204030204" pitchFamily="49" charset="0"/>
                <a:ea typeface="Consolas" panose="020B0609020204030204" pitchFamily="49" charset="0"/>
                <a:cs typeface="Consolas" panose="020B0609020204030204" pitchFamily="49" charset="0"/>
              </a:rPr>
              <a:t>MyArr</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T data[size];</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C00000"/>
                </a:solidFill>
                <a:latin typeface="Consolas" panose="020B0609020204030204" pitchFamily="49" charset="0"/>
                <a:ea typeface="Consolas" panose="020B0609020204030204" pitchFamily="49" charset="0"/>
                <a:cs typeface="Consolas" panose="020B0609020204030204" pitchFamily="49" charset="0"/>
              </a:rPr>
              <a:t>public</a:t>
            </a:r>
            <a:r>
              <a:rPr lang="en-US" altLang="zh-CN" dirty="0">
                <a:latin typeface="Consolas" panose="020B0609020204030204" pitchFamily="49" charset="0"/>
                <a:ea typeface="Consolas" panose="020B0609020204030204" pitchFamily="49" charset="0"/>
                <a:cs typeface="Consolas" panose="020B0609020204030204" pitchFamily="49" charset="0"/>
              </a:rPr>
              <a:t>:	</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C00000"/>
                </a:solidFill>
                <a:latin typeface="Consolas" panose="020B0609020204030204" pitchFamily="49" charset="0"/>
                <a:ea typeface="Consolas" panose="020B0609020204030204" pitchFamily="49" charset="0"/>
                <a:cs typeface="Consolas" panose="020B0609020204030204" pitchFamily="49" charset="0"/>
              </a:rPr>
              <a:t>void</a:t>
            </a:r>
            <a:r>
              <a:rPr lang="en-US" altLang="zh-CN" dirty="0">
                <a:latin typeface="Consolas" panose="020B0609020204030204" pitchFamily="49" charset="0"/>
                <a:ea typeface="Consolas" panose="020B0609020204030204" pitchFamily="49" charset="0"/>
                <a:cs typeface="Consolas" panose="020B0609020204030204" pitchFamily="49" charset="0"/>
              </a:rPr>
              <a:t> sort(){</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for(</a:t>
            </a:r>
            <a:r>
              <a:rPr lang="en-US" altLang="zh-CN" dirty="0">
                <a:solidFill>
                  <a:srgbClr val="C00000"/>
                </a:solidFill>
                <a:latin typeface="Consolas" panose="020B0609020204030204" pitchFamily="49" charset="0"/>
                <a:ea typeface="Consolas" panose="020B0609020204030204" pitchFamily="49" charset="0"/>
                <a:cs typeface="Consolas" panose="020B0609020204030204" pitchFamily="49" charset="0"/>
              </a:rPr>
              <a:t>int</a:t>
            </a:r>
            <a:r>
              <a:rPr lang="en-US" altLang="zh-CN" dirty="0">
                <a:latin typeface="Consolas" panose="020B0609020204030204" pitchFamily="49" charset="0"/>
                <a:ea typeface="Consolas" panose="020B0609020204030204" pitchFamily="49" charset="0"/>
                <a:cs typeface="Consolas" panose="020B0609020204030204" pitchFamily="49" charset="0"/>
              </a:rPr>
              <a:t> </a:t>
            </a:r>
            <a:r>
              <a:rPr lang="en-US" altLang="zh-CN" dirty="0" err="1">
                <a:latin typeface="Consolas" panose="020B0609020204030204" pitchFamily="49" charset="0"/>
                <a:ea typeface="Consolas" panose="020B0609020204030204" pitchFamily="49" charset="0"/>
                <a:cs typeface="Consolas" panose="020B0609020204030204" pitchFamily="49" charset="0"/>
              </a:rPr>
              <a:t>i</a:t>
            </a:r>
            <a:r>
              <a:rPr lang="en-US" altLang="zh-CN" dirty="0">
                <a:latin typeface="Consolas" panose="020B0609020204030204" pitchFamily="49" charset="0"/>
                <a:ea typeface="Consolas" panose="020B0609020204030204" pitchFamily="49" charset="0"/>
                <a:cs typeface="Consolas" panose="020B0609020204030204" pitchFamily="49" charset="0"/>
              </a:rPr>
              <a:t> = 0; </a:t>
            </a:r>
            <a:r>
              <a:rPr lang="en-US" altLang="zh-CN" dirty="0" err="1">
                <a:latin typeface="Consolas" panose="020B0609020204030204" pitchFamily="49" charset="0"/>
                <a:ea typeface="Consolas" panose="020B0609020204030204" pitchFamily="49" charset="0"/>
                <a:cs typeface="Consolas" panose="020B0609020204030204" pitchFamily="49" charset="0"/>
              </a:rPr>
              <a:t>i</a:t>
            </a:r>
            <a:r>
              <a:rPr lang="en-US" altLang="zh-CN" dirty="0">
                <a:latin typeface="Consolas" panose="020B0609020204030204" pitchFamily="49" charset="0"/>
                <a:ea typeface="Consolas" panose="020B0609020204030204" pitchFamily="49" charset="0"/>
                <a:cs typeface="Consolas" panose="020B0609020204030204" pitchFamily="49" charset="0"/>
              </a:rPr>
              <a:t> &lt; size; </a:t>
            </a:r>
            <a:r>
              <a:rPr lang="en-US" altLang="zh-CN" dirty="0" err="1">
                <a:latin typeface="Consolas" panose="020B0609020204030204" pitchFamily="49" charset="0"/>
                <a:ea typeface="Consolas" panose="020B0609020204030204" pitchFamily="49" charset="0"/>
                <a:cs typeface="Consolas" panose="020B0609020204030204" pitchFamily="49" charset="0"/>
              </a:rPr>
              <a:t>i</a:t>
            </a:r>
            <a:r>
              <a:rPr lang="en-US" altLang="zh-CN" dirty="0">
                <a:latin typeface="Consolas" panose="020B0609020204030204" pitchFamily="49" charset="0"/>
                <a:ea typeface="Consolas" panose="020B0609020204030204" pitchFamily="49" charset="0"/>
                <a:cs typeface="Consolas" panose="020B0609020204030204" pitchFamily="49" charset="0"/>
              </a:rPr>
              <a:t>++){ //</a:t>
            </a:r>
            <a:r>
              <a:rPr lang="zh-CN" altLang="en-US" dirty="0">
                <a:latin typeface="Consolas" panose="020B0609020204030204" pitchFamily="49" charset="0"/>
                <a:ea typeface="Consolas" panose="020B0609020204030204" pitchFamily="49" charset="0"/>
                <a:cs typeface="Consolas" panose="020B0609020204030204" pitchFamily="49" charset="0"/>
              </a:rPr>
              <a:t>选择排序</a:t>
            </a:r>
            <a:endParaRPr lang="zh-CN" altLang="en-US" dirty="0">
              <a:latin typeface="Consolas" panose="020B0609020204030204" pitchFamily="49" charset="0"/>
              <a:ea typeface="Consolas" panose="020B0609020204030204" pitchFamily="49" charset="0"/>
              <a:cs typeface="Consolas" panose="020B0609020204030204" pitchFamily="49" charset="0"/>
            </a:endParaRPr>
          </a:p>
          <a:p>
            <a:r>
              <a:rPr lang="zh-CN" altLang="en-US" dirty="0">
                <a:latin typeface="Consolas" panose="020B0609020204030204" pitchFamily="49" charset="0"/>
                <a:ea typeface="Consolas" panose="020B0609020204030204" pitchFamily="49" charset="0"/>
                <a:cs typeface="Consolas" panose="020B0609020204030204" pitchFamily="49" charset="0"/>
              </a:rPr>
              <a:t>			</a:t>
            </a:r>
            <a:r>
              <a:rPr lang="en-US" altLang="zh-CN" dirty="0">
                <a:latin typeface="Consolas" panose="020B0609020204030204" pitchFamily="49" charset="0"/>
                <a:ea typeface="Consolas" panose="020B0609020204030204" pitchFamily="49" charset="0"/>
                <a:cs typeface="Consolas" panose="020B0609020204030204" pitchFamily="49" charset="0"/>
              </a:rPr>
              <a:t>for(int j = </a:t>
            </a:r>
            <a:r>
              <a:rPr lang="en-US" altLang="zh-CN" dirty="0" err="1">
                <a:latin typeface="Consolas" panose="020B0609020204030204" pitchFamily="49" charset="0"/>
                <a:ea typeface="Consolas" panose="020B0609020204030204" pitchFamily="49" charset="0"/>
                <a:cs typeface="Consolas" panose="020B0609020204030204" pitchFamily="49" charset="0"/>
              </a:rPr>
              <a:t>i</a:t>
            </a:r>
            <a:r>
              <a:rPr lang="en-US" altLang="zh-CN" dirty="0">
                <a:latin typeface="Consolas" panose="020B0609020204030204" pitchFamily="49" charset="0"/>
                <a:ea typeface="Consolas" panose="020B0609020204030204" pitchFamily="49" charset="0"/>
                <a:cs typeface="Consolas" panose="020B0609020204030204" pitchFamily="49" charset="0"/>
              </a:rPr>
              <a:t> + 1; j &lt; size; </a:t>
            </a:r>
            <a:r>
              <a:rPr lang="en-US" altLang="zh-CN" dirty="0" err="1">
                <a:latin typeface="Consolas" panose="020B0609020204030204" pitchFamily="49" charset="0"/>
                <a:ea typeface="Consolas" panose="020B0609020204030204" pitchFamily="49" charset="0"/>
                <a:cs typeface="Consolas" panose="020B0609020204030204" pitchFamily="49" charset="0"/>
              </a:rPr>
              <a:t>j++</a:t>
            </a:r>
            <a:r>
              <a:rPr lang="en-US" altLang="zh-CN" dirty="0">
                <a:latin typeface="Consolas" panose="020B0609020204030204" pitchFamily="49" charset="0"/>
                <a:ea typeface="Consolas" panose="020B0609020204030204" pitchFamily="49" charset="0"/>
                <a:cs typeface="Consolas" panose="020B0609020204030204" pitchFamily="49" charset="0"/>
              </a:rPr>
              <a:t>) {</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if(data[</a:t>
            </a:r>
            <a:r>
              <a:rPr lang="en-US" altLang="zh-CN" dirty="0" err="1">
                <a:latin typeface="Consolas" panose="020B0609020204030204" pitchFamily="49" charset="0"/>
                <a:ea typeface="Consolas" panose="020B0609020204030204" pitchFamily="49" charset="0"/>
                <a:cs typeface="Consolas" panose="020B0609020204030204" pitchFamily="49" charset="0"/>
              </a:rPr>
              <a:t>i</a:t>
            </a:r>
            <a:r>
              <a:rPr lang="en-US" altLang="zh-CN" dirty="0">
                <a:latin typeface="Consolas" panose="020B0609020204030204" pitchFamily="49" charset="0"/>
                <a:ea typeface="Consolas" panose="020B0609020204030204" pitchFamily="49" charset="0"/>
                <a:cs typeface="Consolas" panose="020B0609020204030204" pitchFamily="49" charset="0"/>
              </a:rPr>
              <a:t>] &gt; data[j])</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std::swap(data[</a:t>
            </a:r>
            <a:r>
              <a:rPr lang="en-US" altLang="zh-CN" dirty="0" err="1">
                <a:latin typeface="Consolas" panose="020B0609020204030204" pitchFamily="49" charset="0"/>
                <a:ea typeface="Consolas" panose="020B0609020204030204" pitchFamily="49" charset="0"/>
                <a:cs typeface="Consolas" panose="020B0609020204030204" pitchFamily="49" charset="0"/>
              </a:rPr>
              <a:t>i</a:t>
            </a:r>
            <a:r>
              <a:rPr lang="en-US" altLang="zh-CN" dirty="0">
                <a:latin typeface="Consolas" panose="020B0609020204030204" pitchFamily="49" charset="0"/>
                <a:ea typeface="Consolas" panose="020B0609020204030204" pitchFamily="49" charset="0"/>
                <a:cs typeface="Consolas" panose="020B0609020204030204" pitchFamily="49" charset="0"/>
              </a:rPr>
              <a:t>], data[j]); //</a:t>
            </a:r>
            <a:r>
              <a:rPr lang="zh-CN" altLang="en-US" dirty="0">
                <a:latin typeface="Consolas" panose="020B0609020204030204" pitchFamily="49" charset="0"/>
                <a:ea typeface="Consolas" panose="020B0609020204030204" pitchFamily="49" charset="0"/>
                <a:cs typeface="Consolas" panose="020B0609020204030204" pitchFamily="49" charset="0"/>
              </a:rPr>
              <a:t>交换两者位置</a:t>
            </a:r>
            <a:endParaRPr lang="zh-CN" altLang="en-US" dirty="0">
              <a:latin typeface="Consolas" panose="020B0609020204030204" pitchFamily="49" charset="0"/>
              <a:ea typeface="Consolas" panose="020B0609020204030204" pitchFamily="49" charset="0"/>
              <a:cs typeface="Consolas" panose="020B0609020204030204" pitchFamily="49" charset="0"/>
            </a:endParaRPr>
          </a:p>
          <a:p>
            <a:r>
              <a:rPr lang="zh-CN" altLang="en-US" dirty="0">
                <a:latin typeface="Consolas" panose="020B0609020204030204" pitchFamily="49" charset="0"/>
                <a:ea typeface="Consolas" panose="020B0609020204030204" pitchFamily="49" charset="0"/>
                <a:cs typeface="Consolas" panose="020B0609020204030204" pitchFamily="49" charset="0"/>
              </a:rPr>
              <a:t>			</a:t>
            </a:r>
            <a:r>
              <a:rPr lang="en-US" altLang="zh-CN" dirty="0">
                <a:latin typeface="Consolas" panose="020B0609020204030204" pitchFamily="49" charset="0"/>
                <a:ea typeface="Consolas" panose="020B0609020204030204" pitchFamily="49" charset="0"/>
                <a:cs typeface="Consolas" panose="020B0609020204030204" pitchFamily="49" charset="0"/>
              </a:rPr>
              <a:t>}</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C00000"/>
                </a:solidFill>
                <a:latin typeface="Consolas" panose="020B0609020204030204" pitchFamily="49" charset="0"/>
                <a:ea typeface="Consolas" panose="020B0609020204030204" pitchFamily="49" charset="0"/>
                <a:cs typeface="Consolas" panose="020B0609020204030204" pitchFamily="49" charset="0"/>
              </a:rPr>
              <a:t>void</a:t>
            </a:r>
            <a:r>
              <a:rPr lang="en-US" altLang="zh-CN" dirty="0">
                <a:latin typeface="Consolas" panose="020B0609020204030204" pitchFamily="49" charset="0"/>
                <a:ea typeface="Consolas" panose="020B0609020204030204" pitchFamily="49" charset="0"/>
                <a:cs typeface="Consolas" panose="020B0609020204030204" pitchFamily="49" charset="0"/>
              </a:rPr>
              <a:t> output(){</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for(</a:t>
            </a:r>
            <a:r>
              <a:rPr lang="en-US" altLang="zh-CN" dirty="0">
                <a:solidFill>
                  <a:srgbClr val="C00000"/>
                </a:solidFill>
                <a:latin typeface="Consolas" panose="020B0609020204030204" pitchFamily="49" charset="0"/>
                <a:ea typeface="Consolas" panose="020B0609020204030204" pitchFamily="49" charset="0"/>
                <a:cs typeface="Consolas" panose="020B0609020204030204" pitchFamily="49" charset="0"/>
              </a:rPr>
              <a:t>int</a:t>
            </a:r>
            <a:r>
              <a:rPr lang="en-US" altLang="zh-CN" dirty="0">
                <a:latin typeface="Consolas" panose="020B0609020204030204" pitchFamily="49" charset="0"/>
                <a:ea typeface="Consolas" panose="020B0609020204030204" pitchFamily="49" charset="0"/>
                <a:cs typeface="Consolas" panose="020B0609020204030204" pitchFamily="49" charset="0"/>
              </a:rPr>
              <a:t> </a:t>
            </a:r>
            <a:r>
              <a:rPr lang="en-US" altLang="zh-CN" dirty="0" err="1">
                <a:latin typeface="Consolas" panose="020B0609020204030204" pitchFamily="49" charset="0"/>
                <a:ea typeface="Consolas" panose="020B0609020204030204" pitchFamily="49" charset="0"/>
                <a:cs typeface="Consolas" panose="020B0609020204030204" pitchFamily="49" charset="0"/>
              </a:rPr>
              <a:t>i</a:t>
            </a:r>
            <a:r>
              <a:rPr lang="en-US" altLang="zh-CN" dirty="0">
                <a:latin typeface="Consolas" panose="020B0609020204030204" pitchFamily="49" charset="0"/>
                <a:ea typeface="Consolas" panose="020B0609020204030204" pitchFamily="49" charset="0"/>
                <a:cs typeface="Consolas" panose="020B0609020204030204" pitchFamily="49" charset="0"/>
              </a:rPr>
              <a:t> = 0; </a:t>
            </a:r>
            <a:r>
              <a:rPr lang="en-US" altLang="zh-CN" dirty="0" err="1">
                <a:latin typeface="Consolas" panose="020B0609020204030204" pitchFamily="49" charset="0"/>
                <a:ea typeface="Consolas" panose="020B0609020204030204" pitchFamily="49" charset="0"/>
                <a:cs typeface="Consolas" panose="020B0609020204030204" pitchFamily="49" charset="0"/>
              </a:rPr>
              <a:t>i</a:t>
            </a:r>
            <a:r>
              <a:rPr lang="en-US" altLang="zh-CN" dirty="0">
                <a:latin typeface="Consolas" panose="020B0609020204030204" pitchFamily="49" charset="0"/>
                <a:ea typeface="Consolas" panose="020B0609020204030204" pitchFamily="49" charset="0"/>
                <a:cs typeface="Consolas" panose="020B0609020204030204" pitchFamily="49" charset="0"/>
              </a:rPr>
              <a:t> &lt; size; </a:t>
            </a:r>
            <a:r>
              <a:rPr lang="en-US" altLang="zh-CN" dirty="0" err="1">
                <a:latin typeface="Consolas" panose="020B0609020204030204" pitchFamily="49" charset="0"/>
                <a:ea typeface="Consolas" panose="020B0609020204030204" pitchFamily="49" charset="0"/>
                <a:cs typeface="Consolas" panose="020B0609020204030204" pitchFamily="49" charset="0"/>
              </a:rPr>
              <a:t>i</a:t>
            </a:r>
            <a:r>
              <a:rPr lang="en-US" altLang="zh-CN" dirty="0">
                <a:latin typeface="Consolas" panose="020B0609020204030204" pitchFamily="49" charset="0"/>
                <a:ea typeface="Consolas" panose="020B0609020204030204" pitchFamily="49" charset="0"/>
                <a:cs typeface="Consolas" panose="020B0609020204030204" pitchFamily="49" charset="0"/>
              </a:rPr>
              <a:t>++)</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std::</a:t>
            </a:r>
            <a:r>
              <a:rPr lang="en-US" altLang="zh-CN" dirty="0" err="1">
                <a:latin typeface="Consolas" panose="020B0609020204030204" pitchFamily="49" charset="0"/>
                <a:ea typeface="Consolas" panose="020B0609020204030204" pitchFamily="49" charset="0"/>
                <a:cs typeface="Consolas" panose="020B0609020204030204" pitchFamily="49" charset="0"/>
              </a:rPr>
              <a:t>cout</a:t>
            </a:r>
            <a:r>
              <a:rPr lang="en-US" altLang="zh-CN" dirty="0">
                <a:latin typeface="Consolas" panose="020B0609020204030204" pitchFamily="49" charset="0"/>
                <a:ea typeface="Consolas" panose="020B0609020204030204" pitchFamily="49" charset="0"/>
                <a:cs typeface="Consolas" panose="020B0609020204030204" pitchFamily="49" charset="0"/>
              </a:rPr>
              <a:t> &lt;&lt; data[</a:t>
            </a:r>
            <a:r>
              <a:rPr lang="en-US" altLang="zh-CN" dirty="0" err="1">
                <a:latin typeface="Consolas" panose="020B0609020204030204" pitchFamily="49" charset="0"/>
                <a:ea typeface="Consolas" panose="020B0609020204030204" pitchFamily="49" charset="0"/>
                <a:cs typeface="Consolas" panose="020B0609020204030204" pitchFamily="49" charset="0"/>
              </a:rPr>
              <a:t>i</a:t>
            </a:r>
            <a:r>
              <a:rPr lang="en-US" altLang="zh-CN" dirty="0">
                <a:latin typeface="Consolas" panose="020B0609020204030204" pitchFamily="49" charset="0"/>
                <a:ea typeface="Consolas" panose="020B0609020204030204" pitchFamily="49" charset="0"/>
                <a:cs typeface="Consolas" panose="020B0609020204030204" pitchFamily="49" charset="0"/>
              </a:rPr>
              <a:t>] &lt;&lt; " ";</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std::</a:t>
            </a:r>
            <a:r>
              <a:rPr lang="en-US" altLang="zh-CN" dirty="0" err="1">
                <a:latin typeface="Consolas" panose="020B0609020204030204" pitchFamily="49" charset="0"/>
                <a:ea typeface="Consolas" panose="020B0609020204030204" pitchFamily="49" charset="0"/>
                <a:cs typeface="Consolas" panose="020B0609020204030204" pitchFamily="49" charset="0"/>
              </a:rPr>
              <a:t>cout</a:t>
            </a:r>
            <a:r>
              <a:rPr lang="en-US" altLang="zh-CN" dirty="0">
                <a:latin typeface="Consolas" panose="020B0609020204030204" pitchFamily="49" charset="0"/>
                <a:ea typeface="Consolas" panose="020B0609020204030204" pitchFamily="49" charset="0"/>
                <a:cs typeface="Consolas" panose="020B0609020204030204" pitchFamily="49" charset="0"/>
              </a:rPr>
              <a:t> &lt;&lt; std::</a:t>
            </a:r>
            <a:r>
              <a:rPr lang="en-US" altLang="zh-CN" dirty="0" err="1">
                <a:latin typeface="Consolas" panose="020B0609020204030204" pitchFamily="49" charset="0"/>
                <a:ea typeface="Consolas" panose="020B0609020204030204" pitchFamily="49" charset="0"/>
                <a:cs typeface="Consolas" panose="020B0609020204030204" pitchFamily="49" charset="0"/>
              </a:rPr>
              <a:t>endl</a:t>
            </a:r>
            <a:r>
              <a:rPr lang="en-US" altLang="zh-CN" dirty="0">
                <a:latin typeface="Consolas" panose="020B0609020204030204" pitchFamily="49" charset="0"/>
                <a:ea typeface="Consolas" panose="020B0609020204030204" pitchFamily="49" charset="0"/>
                <a:cs typeface="Consolas" panose="020B0609020204030204" pitchFamily="49" charset="0"/>
              </a:rPr>
              <a:t>;</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endParaRPr lang="is-IS" altLang="zh-CN" dirty="0">
              <a:latin typeface="Consolas" panose="020B0609020204030204" pitchFamily="49" charset="0"/>
              <a:ea typeface="Consolas" panose="020B0609020204030204" pitchFamily="49" charset="0"/>
              <a:cs typeface="Consolas" panose="020B0609020204030204" pitchFamily="49" charset="0"/>
            </a:endParaRP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类模板示例</a:t>
            </a:r>
            <a:endParaRPr kumimoji="1" lang="zh-CN" altLang="en-US" dirty="0">
              <a:solidFill>
                <a:srgbClr val="0070C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528" y="831663"/>
            <a:ext cx="8280920" cy="5355312"/>
          </a:xfrm>
          <a:prstGeom prst="rect">
            <a:avLst/>
          </a:prstGeom>
        </p:spPr>
        <p:txBody>
          <a:bodyPr wrap="square">
            <a:spAutoFit/>
          </a:bodyPr>
          <a:lstStyle/>
          <a:p>
            <a:r>
              <a:rPr lang="en-US" altLang="zh-CN" dirty="0">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C00000"/>
                </a:solidFill>
                <a:latin typeface="Consolas" panose="020B0609020204030204" pitchFamily="49" charset="0"/>
                <a:ea typeface="Consolas" panose="020B0609020204030204" pitchFamily="49" charset="0"/>
                <a:cs typeface="Consolas" panose="020B0609020204030204" pitchFamily="49" charset="0"/>
              </a:rPr>
              <a:t>void</a:t>
            </a:r>
            <a:r>
              <a:rPr lang="en-US" altLang="zh-CN" dirty="0">
                <a:latin typeface="Consolas" panose="020B0609020204030204" pitchFamily="49" charset="0"/>
                <a:ea typeface="Consolas" panose="020B0609020204030204" pitchFamily="49" charset="0"/>
                <a:cs typeface="Consolas" panose="020B0609020204030204" pitchFamily="49" charset="0"/>
              </a:rPr>
              <a:t> input(){</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for(</a:t>
            </a:r>
            <a:r>
              <a:rPr lang="en-US" altLang="zh-CN" dirty="0">
                <a:solidFill>
                  <a:srgbClr val="C00000"/>
                </a:solidFill>
                <a:latin typeface="Consolas" panose="020B0609020204030204" pitchFamily="49" charset="0"/>
                <a:ea typeface="Consolas" panose="020B0609020204030204" pitchFamily="49" charset="0"/>
                <a:cs typeface="Consolas" panose="020B0609020204030204" pitchFamily="49" charset="0"/>
              </a:rPr>
              <a:t>int</a:t>
            </a:r>
            <a:r>
              <a:rPr lang="en-US" altLang="zh-CN" dirty="0">
                <a:latin typeface="Consolas" panose="020B0609020204030204" pitchFamily="49" charset="0"/>
                <a:ea typeface="Consolas" panose="020B0609020204030204" pitchFamily="49" charset="0"/>
                <a:cs typeface="Consolas" panose="020B0609020204030204" pitchFamily="49" charset="0"/>
              </a:rPr>
              <a:t> </a:t>
            </a:r>
            <a:r>
              <a:rPr lang="en-US" altLang="zh-CN" dirty="0" err="1">
                <a:latin typeface="Consolas" panose="020B0609020204030204" pitchFamily="49" charset="0"/>
                <a:ea typeface="Consolas" panose="020B0609020204030204" pitchFamily="49" charset="0"/>
                <a:cs typeface="Consolas" panose="020B0609020204030204" pitchFamily="49" charset="0"/>
              </a:rPr>
              <a:t>i</a:t>
            </a:r>
            <a:r>
              <a:rPr lang="en-US" altLang="zh-CN" dirty="0">
                <a:latin typeface="Consolas" panose="020B0609020204030204" pitchFamily="49" charset="0"/>
                <a:ea typeface="Consolas" panose="020B0609020204030204" pitchFamily="49" charset="0"/>
                <a:cs typeface="Consolas" panose="020B0609020204030204" pitchFamily="49" charset="0"/>
              </a:rPr>
              <a:t> = 0; </a:t>
            </a:r>
            <a:r>
              <a:rPr lang="en-US" altLang="zh-CN" dirty="0" err="1">
                <a:latin typeface="Consolas" panose="020B0609020204030204" pitchFamily="49" charset="0"/>
                <a:ea typeface="Consolas" panose="020B0609020204030204" pitchFamily="49" charset="0"/>
                <a:cs typeface="Consolas" panose="020B0609020204030204" pitchFamily="49" charset="0"/>
              </a:rPr>
              <a:t>i</a:t>
            </a:r>
            <a:r>
              <a:rPr lang="en-US" altLang="zh-CN" dirty="0">
                <a:latin typeface="Consolas" panose="020B0609020204030204" pitchFamily="49" charset="0"/>
                <a:ea typeface="Consolas" panose="020B0609020204030204" pitchFamily="49" charset="0"/>
                <a:cs typeface="Consolas" panose="020B0609020204030204" pitchFamily="49" charset="0"/>
              </a:rPr>
              <a:t> &lt; size; </a:t>
            </a:r>
            <a:r>
              <a:rPr lang="en-US" altLang="zh-CN" dirty="0" err="1">
                <a:latin typeface="Consolas" panose="020B0609020204030204" pitchFamily="49" charset="0"/>
                <a:ea typeface="Consolas" panose="020B0609020204030204" pitchFamily="49" charset="0"/>
                <a:cs typeface="Consolas" panose="020B0609020204030204" pitchFamily="49" charset="0"/>
              </a:rPr>
              <a:t>i</a:t>
            </a:r>
            <a:r>
              <a:rPr lang="en-US" altLang="zh-CN" dirty="0">
                <a:latin typeface="Consolas" panose="020B0609020204030204" pitchFamily="49" charset="0"/>
                <a:ea typeface="Consolas" panose="020B0609020204030204" pitchFamily="49" charset="0"/>
                <a:cs typeface="Consolas" panose="020B0609020204030204" pitchFamily="49" charset="0"/>
              </a:rPr>
              <a:t>++)</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std::</a:t>
            </a:r>
            <a:r>
              <a:rPr lang="en-US" altLang="zh-CN" dirty="0" err="1">
                <a:latin typeface="Consolas" panose="020B0609020204030204" pitchFamily="49" charset="0"/>
                <a:ea typeface="Consolas" panose="020B0609020204030204" pitchFamily="49" charset="0"/>
                <a:cs typeface="Consolas" panose="020B0609020204030204" pitchFamily="49" charset="0"/>
              </a:rPr>
              <a:t>cin</a:t>
            </a:r>
            <a:r>
              <a:rPr lang="en-US" altLang="zh-CN" dirty="0">
                <a:latin typeface="Consolas" panose="020B0609020204030204" pitchFamily="49" charset="0"/>
                <a:ea typeface="Consolas" panose="020B0609020204030204" pitchFamily="49" charset="0"/>
                <a:cs typeface="Consolas" panose="020B0609020204030204" pitchFamily="49" charset="0"/>
              </a:rPr>
              <a:t> &gt;&gt; data[</a:t>
            </a:r>
            <a:r>
              <a:rPr lang="en-US" altLang="zh-CN" dirty="0" err="1">
                <a:latin typeface="Consolas" panose="020B0609020204030204" pitchFamily="49" charset="0"/>
                <a:ea typeface="Consolas" panose="020B0609020204030204" pitchFamily="49" charset="0"/>
                <a:cs typeface="Consolas" panose="020B0609020204030204" pitchFamily="49" charset="0"/>
              </a:rPr>
              <a:t>i</a:t>
            </a:r>
            <a:r>
              <a:rPr lang="en-US" altLang="zh-CN" dirty="0">
                <a:latin typeface="Consolas" panose="020B0609020204030204" pitchFamily="49" charset="0"/>
                <a:ea typeface="Consolas" panose="020B0609020204030204" pitchFamily="49" charset="0"/>
                <a:cs typeface="Consolas" panose="020B0609020204030204" pitchFamily="49" charset="0"/>
              </a:rPr>
              <a:t>];</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solidFill>
                  <a:srgbClr val="C00000"/>
                </a:solidFill>
                <a:latin typeface="Consolas" panose="020B0609020204030204" pitchFamily="49" charset="0"/>
                <a:ea typeface="Consolas" panose="020B0609020204030204" pitchFamily="49" charset="0"/>
                <a:cs typeface="Consolas" panose="020B0609020204030204" pitchFamily="49" charset="0"/>
              </a:rPr>
              <a:t>int</a:t>
            </a:r>
            <a:r>
              <a:rPr lang="en-US" altLang="zh-CN" dirty="0">
                <a:latin typeface="Consolas" panose="020B0609020204030204" pitchFamily="49" charset="0"/>
                <a:ea typeface="Consolas" panose="020B0609020204030204" pitchFamily="49" charset="0"/>
                <a:cs typeface="Consolas" panose="020B0609020204030204" pitchFamily="49" charset="0"/>
              </a:rPr>
              <a:t> main()</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a:t>
            </a:r>
            <a:r>
              <a:rPr lang="en-US" altLang="zh-CN" dirty="0" err="1">
                <a:latin typeface="Consolas" panose="020B0609020204030204" pitchFamily="49" charset="0"/>
                <a:ea typeface="Consolas" panose="020B0609020204030204" pitchFamily="49" charset="0"/>
                <a:cs typeface="Consolas" panose="020B0609020204030204" pitchFamily="49" charset="0"/>
              </a:rPr>
              <a:t>MyArr</a:t>
            </a:r>
            <a:r>
              <a:rPr lang="en-US" altLang="zh-CN" dirty="0">
                <a:latin typeface="Consolas" panose="020B0609020204030204" pitchFamily="49" charset="0"/>
                <a:ea typeface="Consolas" panose="020B0609020204030204" pitchFamily="49" charset="0"/>
                <a:cs typeface="Consolas" panose="020B0609020204030204" pitchFamily="49" charset="0"/>
              </a:rPr>
              <a:t>&lt;int, 5&gt; </a:t>
            </a:r>
            <a:r>
              <a:rPr lang="en-US" altLang="zh-CN" dirty="0" err="1">
                <a:latin typeface="Consolas" panose="020B0609020204030204" pitchFamily="49" charset="0"/>
                <a:ea typeface="Consolas" panose="020B0609020204030204" pitchFamily="49" charset="0"/>
                <a:cs typeface="Consolas" panose="020B0609020204030204" pitchFamily="49" charset="0"/>
              </a:rPr>
              <a:t>arr_a</a:t>
            </a:r>
            <a:r>
              <a:rPr lang="en-US" altLang="zh-CN" dirty="0">
                <a:latin typeface="Consolas" panose="020B0609020204030204" pitchFamily="49" charset="0"/>
                <a:ea typeface="Consolas" panose="020B0609020204030204" pitchFamily="49" charset="0"/>
                <a:cs typeface="Consolas" panose="020B0609020204030204" pitchFamily="49" charset="0"/>
              </a:rPr>
              <a:t>;</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a:t>
            </a:r>
            <a:r>
              <a:rPr lang="en-US" altLang="zh-CN" dirty="0" err="1">
                <a:latin typeface="Consolas" panose="020B0609020204030204" pitchFamily="49" charset="0"/>
                <a:ea typeface="Consolas" panose="020B0609020204030204" pitchFamily="49" charset="0"/>
                <a:cs typeface="Consolas" panose="020B0609020204030204" pitchFamily="49" charset="0"/>
              </a:rPr>
              <a:t>arr_a.input</a:t>
            </a:r>
            <a:r>
              <a:rPr lang="en-US" altLang="zh-CN" dirty="0">
                <a:latin typeface="Consolas" panose="020B0609020204030204" pitchFamily="49" charset="0"/>
                <a:ea typeface="Consolas" panose="020B0609020204030204" pitchFamily="49" charset="0"/>
                <a:cs typeface="Consolas" panose="020B0609020204030204" pitchFamily="49" charset="0"/>
              </a:rPr>
              <a:t>();</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a:t>
            </a:r>
            <a:r>
              <a:rPr lang="en-US" altLang="zh-CN" dirty="0" err="1">
                <a:latin typeface="Consolas" panose="020B0609020204030204" pitchFamily="49" charset="0"/>
                <a:ea typeface="Consolas" panose="020B0609020204030204" pitchFamily="49" charset="0"/>
                <a:cs typeface="Consolas" panose="020B0609020204030204" pitchFamily="49" charset="0"/>
              </a:rPr>
              <a:t>arr_a.sort</a:t>
            </a:r>
            <a:r>
              <a:rPr lang="en-US" altLang="zh-CN" dirty="0">
                <a:latin typeface="Consolas" panose="020B0609020204030204" pitchFamily="49" charset="0"/>
                <a:ea typeface="Consolas" panose="020B0609020204030204" pitchFamily="49" charset="0"/>
                <a:cs typeface="Consolas" panose="020B0609020204030204" pitchFamily="49" charset="0"/>
              </a:rPr>
              <a:t>();</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a:t>
            </a:r>
            <a:r>
              <a:rPr lang="en-US" altLang="zh-CN" dirty="0" err="1">
                <a:latin typeface="Consolas" panose="020B0609020204030204" pitchFamily="49" charset="0"/>
                <a:ea typeface="Consolas" panose="020B0609020204030204" pitchFamily="49" charset="0"/>
                <a:cs typeface="Consolas" panose="020B0609020204030204" pitchFamily="49" charset="0"/>
              </a:rPr>
              <a:t>arr_a.output</a:t>
            </a:r>
            <a:r>
              <a:rPr lang="en-US" altLang="zh-CN" dirty="0">
                <a:latin typeface="Consolas" panose="020B0609020204030204" pitchFamily="49" charset="0"/>
                <a:ea typeface="Consolas" panose="020B0609020204030204" pitchFamily="49" charset="0"/>
                <a:cs typeface="Consolas" panose="020B0609020204030204" pitchFamily="49" charset="0"/>
              </a:rPr>
              <a:t>();</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a:t>
            </a:r>
            <a:r>
              <a:rPr lang="en-US" altLang="zh-CN" dirty="0" err="1">
                <a:latin typeface="Consolas" panose="020B0609020204030204" pitchFamily="49" charset="0"/>
                <a:ea typeface="Consolas" panose="020B0609020204030204" pitchFamily="49" charset="0"/>
                <a:cs typeface="Consolas" panose="020B0609020204030204" pitchFamily="49" charset="0"/>
              </a:rPr>
              <a:t>MyArr</a:t>
            </a:r>
            <a:r>
              <a:rPr lang="en-US" altLang="zh-CN" dirty="0">
                <a:latin typeface="Consolas" panose="020B0609020204030204" pitchFamily="49" charset="0"/>
                <a:ea typeface="Consolas" panose="020B0609020204030204" pitchFamily="49" charset="0"/>
                <a:cs typeface="Consolas" panose="020B0609020204030204" pitchFamily="49" charset="0"/>
              </a:rPr>
              <a:t>&lt;float, 5&gt; </a:t>
            </a:r>
            <a:r>
              <a:rPr lang="en-US" altLang="zh-CN" dirty="0" err="1">
                <a:latin typeface="Consolas" panose="020B0609020204030204" pitchFamily="49" charset="0"/>
                <a:ea typeface="Consolas" panose="020B0609020204030204" pitchFamily="49" charset="0"/>
                <a:cs typeface="Consolas" panose="020B0609020204030204" pitchFamily="49" charset="0"/>
              </a:rPr>
              <a:t>arr_b</a:t>
            </a:r>
            <a:r>
              <a:rPr lang="en-US" altLang="zh-CN" dirty="0">
                <a:latin typeface="Consolas" panose="020B0609020204030204" pitchFamily="49" charset="0"/>
                <a:ea typeface="Consolas" panose="020B0609020204030204" pitchFamily="49" charset="0"/>
                <a:cs typeface="Consolas" panose="020B0609020204030204" pitchFamily="49" charset="0"/>
              </a:rPr>
              <a:t>;</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a:t>
            </a:r>
            <a:r>
              <a:rPr lang="en-US" altLang="zh-CN" dirty="0" err="1">
                <a:latin typeface="Consolas" panose="020B0609020204030204" pitchFamily="49" charset="0"/>
                <a:ea typeface="Consolas" panose="020B0609020204030204" pitchFamily="49" charset="0"/>
                <a:cs typeface="Consolas" panose="020B0609020204030204" pitchFamily="49" charset="0"/>
              </a:rPr>
              <a:t>arr_b.input</a:t>
            </a:r>
            <a:r>
              <a:rPr lang="en-US" altLang="zh-CN" dirty="0">
                <a:latin typeface="Consolas" panose="020B0609020204030204" pitchFamily="49" charset="0"/>
                <a:ea typeface="Consolas" panose="020B0609020204030204" pitchFamily="49" charset="0"/>
                <a:cs typeface="Consolas" panose="020B0609020204030204" pitchFamily="49" charset="0"/>
              </a:rPr>
              <a:t>();</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a:t>
            </a:r>
            <a:r>
              <a:rPr lang="en-US" altLang="zh-CN" dirty="0" err="1">
                <a:latin typeface="Consolas" panose="020B0609020204030204" pitchFamily="49" charset="0"/>
                <a:ea typeface="Consolas" panose="020B0609020204030204" pitchFamily="49" charset="0"/>
                <a:cs typeface="Consolas" panose="020B0609020204030204" pitchFamily="49" charset="0"/>
              </a:rPr>
              <a:t>arr_b.sort</a:t>
            </a:r>
            <a:r>
              <a:rPr lang="en-US" altLang="zh-CN" dirty="0">
                <a:latin typeface="Consolas" panose="020B0609020204030204" pitchFamily="49" charset="0"/>
                <a:ea typeface="Consolas" panose="020B0609020204030204" pitchFamily="49" charset="0"/>
                <a:cs typeface="Consolas" panose="020B0609020204030204" pitchFamily="49" charset="0"/>
              </a:rPr>
              <a:t>();</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a:t>
            </a:r>
            <a:r>
              <a:rPr lang="en-US" altLang="zh-CN" dirty="0" err="1">
                <a:latin typeface="Consolas" panose="020B0609020204030204" pitchFamily="49" charset="0"/>
                <a:ea typeface="Consolas" panose="020B0609020204030204" pitchFamily="49" charset="0"/>
                <a:cs typeface="Consolas" panose="020B0609020204030204" pitchFamily="49" charset="0"/>
              </a:rPr>
              <a:t>arr_b.output</a:t>
            </a:r>
            <a:r>
              <a:rPr lang="en-US" altLang="zh-CN" dirty="0">
                <a:latin typeface="Consolas" panose="020B0609020204030204" pitchFamily="49" charset="0"/>
                <a:ea typeface="Consolas" panose="020B0609020204030204" pitchFamily="49" charset="0"/>
                <a:cs typeface="Consolas" panose="020B0609020204030204" pitchFamily="49" charset="0"/>
              </a:rPr>
              <a:t>();</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	</a:t>
            </a:r>
            <a:r>
              <a:rPr lang="en-US" altLang="zh-CN" dirty="0">
                <a:solidFill>
                  <a:srgbClr val="C00000"/>
                </a:solidFill>
                <a:latin typeface="Consolas" panose="020B0609020204030204" pitchFamily="49" charset="0"/>
                <a:ea typeface="Consolas" panose="020B0609020204030204" pitchFamily="49" charset="0"/>
                <a:cs typeface="Consolas" panose="020B0609020204030204" pitchFamily="49" charset="0"/>
              </a:rPr>
              <a:t>return</a:t>
            </a:r>
            <a:r>
              <a:rPr lang="en-US" altLang="zh-CN" dirty="0">
                <a:latin typeface="Consolas" panose="020B0609020204030204" pitchFamily="49" charset="0"/>
                <a:ea typeface="Consolas" panose="020B0609020204030204" pitchFamily="49" charset="0"/>
                <a:cs typeface="Consolas" panose="020B0609020204030204" pitchFamily="49" charset="0"/>
              </a:rPr>
              <a:t> 0;</a:t>
            </a:r>
            <a:endParaRPr lang="en-US" altLang="zh-CN" dirty="0">
              <a:latin typeface="Consolas" panose="020B0609020204030204" pitchFamily="49" charset="0"/>
              <a:ea typeface="Consolas" panose="020B0609020204030204" pitchFamily="49" charset="0"/>
              <a:cs typeface="Consolas" panose="020B0609020204030204" pitchFamily="49" charset="0"/>
            </a:endParaRPr>
          </a:p>
          <a:p>
            <a:r>
              <a:rPr lang="en-US" altLang="zh-CN" dirty="0">
                <a:latin typeface="Consolas" panose="020B0609020204030204" pitchFamily="49" charset="0"/>
                <a:ea typeface="Consolas" panose="020B0609020204030204" pitchFamily="49" charset="0"/>
                <a:cs typeface="Consolas" panose="020B0609020204030204" pitchFamily="49" charset="0"/>
              </a:rPr>
              <a:t>}</a:t>
            </a:r>
            <a:endParaRPr lang="is-IS" altLang="zh-CN" dirty="0">
              <a:latin typeface="Consolas" panose="020B0609020204030204" pitchFamily="49" charset="0"/>
              <a:ea typeface="Consolas" panose="020B0609020204030204" pitchFamily="49" charset="0"/>
              <a:cs typeface="Consolas" panose="020B0609020204030204" pitchFamily="49" charset="0"/>
            </a:endParaRP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类模板示例</a:t>
            </a:r>
            <a:endParaRPr kumimoji="1" lang="zh-CN" altLang="en-US" dirty="0">
              <a:solidFill>
                <a:srgbClr val="0070C0"/>
              </a:solidFill>
            </a:endParaRPr>
          </a:p>
        </p:txBody>
      </p:sp>
      <p:sp>
        <p:nvSpPr>
          <p:cNvPr id="4" name="矩形 3"/>
          <p:cNvSpPr/>
          <p:nvPr/>
        </p:nvSpPr>
        <p:spPr>
          <a:xfrm>
            <a:off x="5276696" y="4966348"/>
            <a:ext cx="3168352" cy="830997"/>
          </a:xfrm>
          <a:prstGeom prst="rect">
            <a:avLst/>
          </a:prstGeom>
        </p:spPr>
        <p:txBody>
          <a:bodyPr wrap="square">
            <a:spAutoFit/>
          </a:bodyPr>
          <a:lstStyle/>
          <a:p>
            <a:r>
              <a:rPr lang="en-US" altLang="zh-CN" sz="2400" b="1" dirty="0">
                <a:solidFill>
                  <a:srgbClr val="008000"/>
                </a:solidFill>
              </a:rPr>
              <a:t>1 2 3 4 5</a:t>
            </a:r>
            <a:endParaRPr lang="en-US" altLang="zh-CN" sz="2400" b="1" dirty="0">
              <a:solidFill>
                <a:srgbClr val="008000"/>
              </a:solidFill>
            </a:endParaRPr>
          </a:p>
          <a:p>
            <a:r>
              <a:rPr lang="en-US" altLang="zh-CN" sz="2400" b="1" dirty="0">
                <a:solidFill>
                  <a:srgbClr val="008000"/>
                </a:solidFill>
              </a:rPr>
              <a:t>1.5 2.1 3.2 4.3 5.7</a:t>
            </a:r>
            <a:endParaRPr lang="en-US" altLang="zh-CN" sz="2400" b="1" dirty="0">
              <a:solidFill>
                <a:srgbClr val="008000"/>
              </a:solidFill>
            </a:endParaRPr>
          </a:p>
        </p:txBody>
      </p:sp>
      <p:sp>
        <p:nvSpPr>
          <p:cNvPr id="5" name="文本框 4"/>
          <p:cNvSpPr txBox="1"/>
          <p:nvPr/>
        </p:nvSpPr>
        <p:spPr>
          <a:xfrm>
            <a:off x="5293786" y="4509120"/>
            <a:ext cx="1833922" cy="461665"/>
          </a:xfrm>
          <a:prstGeom prst="rect">
            <a:avLst/>
          </a:prstGeom>
          <a:solidFill>
            <a:srgbClr val="FFFF00"/>
          </a:solidFill>
        </p:spPr>
        <p:txBody>
          <a:bodyPr wrap="square" rtlCol="0">
            <a:spAutoFit/>
          </a:bodyPr>
          <a:lstStyle/>
          <a:p>
            <a:r>
              <a:rPr kumimoji="1" lang="zh-CN" altLang="en-US" sz="2400" b="1" dirty="0"/>
              <a:t>运行结果</a:t>
            </a:r>
            <a:endParaRPr kumimoji="1" lang="zh-CN" altLang="en-US" sz="2400" b="1" dirty="0"/>
          </a:p>
        </p:txBody>
      </p:sp>
      <p:sp>
        <p:nvSpPr>
          <p:cNvPr id="7" name="矩形 6"/>
          <p:cNvSpPr/>
          <p:nvPr/>
        </p:nvSpPr>
        <p:spPr>
          <a:xfrm>
            <a:off x="5165708" y="3526188"/>
            <a:ext cx="3168352" cy="830997"/>
          </a:xfrm>
          <a:prstGeom prst="rect">
            <a:avLst/>
          </a:prstGeom>
        </p:spPr>
        <p:txBody>
          <a:bodyPr wrap="square">
            <a:spAutoFit/>
          </a:bodyPr>
          <a:lstStyle/>
          <a:p>
            <a:r>
              <a:rPr lang="en-US" altLang="zh-CN" sz="2400" b="1" dirty="0">
                <a:solidFill>
                  <a:srgbClr val="008000"/>
                </a:solidFill>
              </a:rPr>
              <a:t>3 2 4 1 5</a:t>
            </a:r>
            <a:endParaRPr lang="en-US" altLang="zh-CN" sz="2400" b="1" dirty="0">
              <a:solidFill>
                <a:srgbClr val="008000"/>
              </a:solidFill>
            </a:endParaRPr>
          </a:p>
          <a:p>
            <a:r>
              <a:rPr lang="en-US" altLang="zh-CN" sz="2400" b="1" dirty="0">
                <a:solidFill>
                  <a:srgbClr val="008000"/>
                </a:solidFill>
              </a:rPr>
              <a:t>3.2 2.1 4.3 1.5 5.7</a:t>
            </a:r>
            <a:endParaRPr lang="en-US" altLang="zh-CN" sz="2400" b="1" dirty="0">
              <a:solidFill>
                <a:srgbClr val="008000"/>
              </a:solidFill>
            </a:endParaRPr>
          </a:p>
        </p:txBody>
      </p:sp>
      <p:sp>
        <p:nvSpPr>
          <p:cNvPr id="8" name="文本框 7"/>
          <p:cNvSpPr txBox="1"/>
          <p:nvPr/>
        </p:nvSpPr>
        <p:spPr>
          <a:xfrm>
            <a:off x="5182798" y="3068960"/>
            <a:ext cx="1833922" cy="461665"/>
          </a:xfrm>
          <a:prstGeom prst="rect">
            <a:avLst/>
          </a:prstGeom>
          <a:solidFill>
            <a:srgbClr val="FFFF00"/>
          </a:solidFill>
        </p:spPr>
        <p:txBody>
          <a:bodyPr wrap="square" rtlCol="0">
            <a:spAutoFit/>
          </a:bodyPr>
          <a:lstStyle/>
          <a:p>
            <a:r>
              <a:rPr kumimoji="1" lang="zh-CN" altLang="en-US" sz="2400" b="1" dirty="0"/>
              <a:t>输入</a:t>
            </a:r>
            <a:endParaRPr kumimoji="1" lang="zh-CN" altLang="en-US" sz="2400" b="1"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模板与多态</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690688"/>
            <a:ext cx="8047806" cy="4665663"/>
          </a:xfrm>
        </p:spPr>
        <p:txBody>
          <a:bodyPr>
            <a:normAutofit fontScale="92500" lnSpcReduction="10000"/>
          </a:bodyPr>
          <a:lstStyle/>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华文楷体" panose="02010600040101010101" pitchFamily="2" charset="-122"/>
              </a:rPr>
              <a:t>模板使用泛型标记，使用</a:t>
            </a:r>
            <a:r>
              <a:rPr lang="zh-CN" altLang="en-US" b="1" kern="100" dirty="0">
                <a:solidFill>
                  <a:srgbClr val="FF0000"/>
                </a:solidFill>
                <a:latin typeface="Consolas" panose="020B0609020204030204" pitchFamily="49" charset="0"/>
                <a:ea typeface="华文楷体" panose="02010600040101010101" pitchFamily="2" charset="-122"/>
                <a:cs typeface="华文楷体" panose="02010600040101010101" pitchFamily="2" charset="-122"/>
              </a:rPr>
              <a:t>同一段代码</a:t>
            </a:r>
            <a:r>
              <a:rPr lang="zh-CN" altLang="en-US" b="1" kern="100" dirty="0">
                <a:solidFill>
                  <a:srgbClr val="003366"/>
                </a:solidFill>
                <a:latin typeface="Consolas" panose="020B0609020204030204" pitchFamily="49" charset="0"/>
                <a:ea typeface="华文楷体" panose="02010600040101010101" pitchFamily="2" charset="-122"/>
                <a:cs typeface="华文楷体" panose="02010600040101010101" pitchFamily="2" charset="-122"/>
              </a:rPr>
              <a:t>，来关联不同但相似的特定行为，最后可以获得不同的结果。模板也是</a:t>
            </a:r>
            <a:r>
              <a:rPr lang="zh-CN" altLang="en-US" b="1" kern="100" dirty="0">
                <a:solidFill>
                  <a:srgbClr val="FF0000"/>
                </a:solidFill>
                <a:latin typeface="Consolas" panose="020B0609020204030204" pitchFamily="49" charset="0"/>
                <a:ea typeface="华文楷体" panose="02010600040101010101" pitchFamily="2" charset="-122"/>
                <a:cs typeface="华文楷体" panose="02010600040101010101" pitchFamily="2" charset="-122"/>
              </a:rPr>
              <a:t>多态</a:t>
            </a:r>
            <a:r>
              <a:rPr lang="zh-CN" altLang="en-US" b="1" kern="100" dirty="0">
                <a:solidFill>
                  <a:srgbClr val="003366"/>
                </a:solidFill>
                <a:latin typeface="Consolas" panose="020B0609020204030204" pitchFamily="49" charset="0"/>
                <a:ea typeface="华文楷体" panose="02010600040101010101" pitchFamily="2" charset="-122"/>
                <a:cs typeface="华文楷体" panose="02010600040101010101" pitchFamily="2" charset="-122"/>
              </a:rPr>
              <a:t>的一种体现。</a:t>
            </a:r>
            <a:endParaRPr lang="zh-CN" altLang="en-US" b="1" kern="100" dirty="0">
              <a:solidFill>
                <a:srgbClr val="003366"/>
              </a:solidFill>
              <a:latin typeface="Consolas" panose="020B0609020204030204" pitchFamily="49" charset="0"/>
              <a:ea typeface="华文楷体" panose="02010600040101010101" pitchFamily="2" charset="-122"/>
              <a:cs typeface="华文楷体" panose="02010600040101010101" pitchFamily="2"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华文楷体" panose="02010600040101010101" pitchFamily="2" charset="-122"/>
              </a:rPr>
              <a:t>但模板的关联是在编译期处理，称为</a:t>
            </a:r>
            <a:r>
              <a:rPr lang="zh-CN" altLang="en-US" b="1" kern="100" dirty="0">
                <a:solidFill>
                  <a:srgbClr val="FF0000"/>
                </a:solidFill>
                <a:latin typeface="Consolas" panose="020B0609020204030204" pitchFamily="49" charset="0"/>
                <a:ea typeface="华文楷体" panose="02010600040101010101" pitchFamily="2" charset="-122"/>
                <a:cs typeface="华文楷体" panose="02010600040101010101" pitchFamily="2" charset="-122"/>
              </a:rPr>
              <a:t>静多态</a:t>
            </a:r>
            <a:r>
              <a:rPr lang="zh-CN" altLang="en-US" b="1" kern="100" dirty="0">
                <a:solidFill>
                  <a:srgbClr val="003366"/>
                </a:solidFill>
                <a:latin typeface="Consolas" panose="020B0609020204030204" pitchFamily="49" charset="0"/>
                <a:ea typeface="华文楷体" panose="02010600040101010101" pitchFamily="2" charset="-122"/>
                <a:cs typeface="华文楷体" panose="02010600040101010101" pitchFamily="2" charset="-122"/>
              </a:rPr>
              <a:t>。</a:t>
            </a:r>
            <a:endParaRPr lang="en-US" altLang="zh-CN" b="1" kern="100" dirty="0">
              <a:solidFill>
                <a:srgbClr val="003366"/>
              </a:solidFill>
              <a:latin typeface="Consolas" panose="020B0609020204030204" pitchFamily="49" charset="0"/>
              <a:ea typeface="华文楷体" panose="02010600040101010101" pitchFamily="2" charset="-122"/>
              <a:cs typeface="华文楷体" panose="02010600040101010101" pitchFamily="2" charset="-122"/>
            </a:endParaRP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华文楷体" panose="02010600040101010101" pitchFamily="2" charset="-122"/>
              </a:rPr>
              <a:t>往往和函数重载同时使用</a:t>
            </a:r>
            <a:endParaRPr lang="zh-CN" altLang="en-US" b="1" kern="100" dirty="0">
              <a:solidFill>
                <a:srgbClr val="003366"/>
              </a:solidFill>
              <a:latin typeface="Consolas" panose="020B0609020204030204" pitchFamily="49" charset="0"/>
              <a:ea typeface="华文楷体" panose="02010600040101010101" pitchFamily="2" charset="-122"/>
              <a:cs typeface="华文楷体" panose="02010600040101010101" pitchFamily="2" charset="-122"/>
            </a:endParaRP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华文楷体" panose="02010600040101010101" pitchFamily="2" charset="-122"/>
              </a:rPr>
              <a:t>高效，省去函数调用</a:t>
            </a:r>
            <a:endParaRPr lang="en-US" altLang="zh-CN" b="1" kern="100" dirty="0">
              <a:solidFill>
                <a:srgbClr val="003366"/>
              </a:solidFill>
              <a:latin typeface="Consolas" panose="020B0609020204030204" pitchFamily="49" charset="0"/>
              <a:ea typeface="华文楷体" panose="02010600040101010101" pitchFamily="2" charset="-122"/>
              <a:cs typeface="华文楷体" panose="02010600040101010101" pitchFamily="2" charset="-122"/>
            </a:endParaRP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华文楷体" panose="02010600040101010101" pitchFamily="2" charset="-122"/>
              </a:rPr>
              <a:t>编译后代码增多</a:t>
            </a:r>
            <a:endParaRPr lang="zh-CN" altLang="en-US" b="1" kern="100" dirty="0">
              <a:solidFill>
                <a:srgbClr val="003366"/>
              </a:solidFill>
              <a:latin typeface="Consolas" panose="020B0609020204030204" pitchFamily="49" charset="0"/>
              <a:ea typeface="华文楷体" panose="02010600040101010101" pitchFamily="2" charset="-122"/>
              <a:cs typeface="华文楷体" panose="02010600040101010101" pitchFamily="2"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华文楷体" panose="02010600040101010101" pitchFamily="2" charset="-122"/>
              </a:rPr>
              <a:t>基于继承和虚函数的多态在运行期处理，称为</a:t>
            </a:r>
            <a:r>
              <a:rPr lang="zh-CN" altLang="en-US" b="1" kern="100" dirty="0">
                <a:solidFill>
                  <a:srgbClr val="FF0000"/>
                </a:solidFill>
                <a:latin typeface="Consolas" panose="020B0609020204030204" pitchFamily="49" charset="0"/>
                <a:ea typeface="华文楷体" panose="02010600040101010101" pitchFamily="2" charset="-122"/>
                <a:cs typeface="华文楷体" panose="02010600040101010101" pitchFamily="2" charset="-122"/>
              </a:rPr>
              <a:t>动多态</a:t>
            </a:r>
            <a:endParaRPr lang="en-US" altLang="zh-CN" b="1" kern="100" dirty="0">
              <a:solidFill>
                <a:srgbClr val="FF0000"/>
              </a:solidFill>
              <a:latin typeface="Consolas" panose="020B0609020204030204" pitchFamily="49" charset="0"/>
              <a:ea typeface="华文楷体" panose="02010600040101010101" pitchFamily="2" charset="-122"/>
              <a:cs typeface="华文楷体" panose="02010600040101010101" pitchFamily="2" charset="-122"/>
            </a:endParaRP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华文楷体" panose="02010600040101010101" pitchFamily="2" charset="-122"/>
              </a:rPr>
              <a:t>运行时，灵活方便</a:t>
            </a:r>
            <a:endParaRPr lang="en-US" altLang="zh-CN" b="1" kern="100" dirty="0">
              <a:solidFill>
                <a:srgbClr val="003366"/>
              </a:solidFill>
              <a:latin typeface="Consolas" panose="020B0609020204030204" pitchFamily="49" charset="0"/>
              <a:ea typeface="华文楷体" panose="02010600040101010101" pitchFamily="2" charset="-122"/>
              <a:cs typeface="华文楷体" panose="02010600040101010101" pitchFamily="2" charset="-122"/>
            </a:endParaRP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华文楷体" panose="02010600040101010101" pitchFamily="2" charset="-122"/>
              </a:rPr>
              <a:t>侵入式，必须继承</a:t>
            </a:r>
            <a:endParaRPr lang="en-US" altLang="zh-CN" b="1" kern="100" dirty="0">
              <a:solidFill>
                <a:srgbClr val="003366"/>
              </a:solidFill>
              <a:latin typeface="Consolas" panose="020B0609020204030204" pitchFamily="49" charset="0"/>
              <a:ea typeface="华文楷体" panose="02010600040101010101" pitchFamily="2" charset="-122"/>
              <a:cs typeface="华文楷体" panose="02010600040101010101" pitchFamily="2" charset="-122"/>
            </a:endParaRP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华文楷体" panose="02010600040101010101" pitchFamily="2" charset="-122"/>
              </a:rPr>
              <a:t>存在函数调用</a:t>
            </a:r>
            <a:endParaRPr lang="zh-CN" altLang="en-US" b="1" kern="100" dirty="0">
              <a:solidFill>
                <a:srgbClr val="003366"/>
              </a:solidFill>
              <a:latin typeface="Consolas" panose="020B0609020204030204" pitchFamily="49" charset="0"/>
              <a:ea typeface="华文楷体" panose="02010600040101010101" pitchFamily="2" charset="-122"/>
              <a:cs typeface="华文楷体" panose="02010600040101010101" pitchFamily="2"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文本框 6"/>
          <p:cNvSpPr txBox="1"/>
          <p:nvPr>
            <p:custDataLst>
              <p:tags r:id="rId1"/>
            </p:custDataLst>
          </p:nvPr>
        </p:nvSpPr>
        <p:spPr>
          <a:xfrm>
            <a:off x="914400" y="635000"/>
            <a:ext cx="7315200" cy="2143125"/>
          </a:xfrm>
          <a:prstGeom prst="rect">
            <a:avLst/>
          </a:prstGeom>
          <a:noFill/>
        </p:spPr>
        <p:txBody>
          <a:bodyPr vert="horz" wrap="square" rtlCol="0" anchor="ctr" anchorCtr="0">
            <a:noAutofit/>
          </a:bodyPr>
          <a:lstStyle/>
          <a:p>
            <a:r>
              <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下列关于多态性的说法正确的是：</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custDataLst>
              <p:tags r:id="rId2"/>
            </p:custDataLst>
          </p:nvPr>
        </p:nvSpPr>
        <p:spPr>
          <a:xfrm>
            <a:off x="1253927" y="2492896"/>
            <a:ext cx="6400800" cy="642938"/>
          </a:xfrm>
          <a:prstGeom prst="rect">
            <a:avLst/>
          </a:prstGeom>
          <a:noFill/>
        </p:spPr>
        <p:txBody>
          <a:bodyPr vert="horz" wrap="none" rtlCol="0" anchor="ctr" anchorCtr="0">
            <a:noAutofit/>
          </a:bodyPr>
          <a:lstStyle/>
          <a:p>
            <a:r>
              <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a:t>
            </a:r>
            <a:r>
              <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语言的多态性分为编译时的多态性和运行时的多态性</a:t>
            </a:r>
            <a:endPar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8"/>
          <p:cNvSpPr txBox="1"/>
          <p:nvPr>
            <p:custDataLst>
              <p:tags r:id="rId3"/>
            </p:custDataLst>
          </p:nvPr>
        </p:nvSpPr>
        <p:spPr>
          <a:xfrm>
            <a:off x="1253927" y="3350146"/>
            <a:ext cx="6400800" cy="642938"/>
          </a:xfrm>
          <a:prstGeom prst="rect">
            <a:avLst/>
          </a:prstGeom>
          <a:noFill/>
        </p:spPr>
        <p:txBody>
          <a:bodyPr vert="horz" wrap="none" rtlCol="0" anchor="ctr" anchorCtr="0">
            <a:noAutofit/>
          </a:bodyPr>
          <a:lstStyle/>
          <a:p>
            <a:r>
              <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运行时的多态性可通过对象调用虚函数实现</a:t>
            </a:r>
            <a:endPar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文本框 9"/>
          <p:cNvSpPr txBox="1"/>
          <p:nvPr>
            <p:custDataLst>
              <p:tags r:id="rId4"/>
            </p:custDataLst>
          </p:nvPr>
        </p:nvSpPr>
        <p:spPr>
          <a:xfrm>
            <a:off x="1253927" y="4207396"/>
            <a:ext cx="6400800" cy="642938"/>
          </a:xfrm>
          <a:prstGeom prst="rect">
            <a:avLst/>
          </a:prstGeom>
          <a:noFill/>
        </p:spPr>
        <p:txBody>
          <a:bodyPr vert="horz" wrap="none" rtlCol="0" anchor="ctr" anchorCtr="0">
            <a:noAutofit/>
          </a:bodyPr>
          <a:lstStyle/>
          <a:p>
            <a:r>
              <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编译时的多态性可通过函数重载或模板实现</a:t>
            </a:r>
            <a:endPar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文本框 10"/>
          <p:cNvSpPr txBox="1"/>
          <p:nvPr>
            <p:custDataLst>
              <p:tags r:id="rId5"/>
            </p:custDataLst>
          </p:nvPr>
        </p:nvSpPr>
        <p:spPr>
          <a:xfrm>
            <a:off x="1253927" y="5064646"/>
            <a:ext cx="6400800" cy="642938"/>
          </a:xfrm>
          <a:prstGeom prst="rect">
            <a:avLst/>
          </a:prstGeom>
          <a:noFill/>
        </p:spPr>
        <p:txBody>
          <a:bodyPr vert="horz" wrap="none" rtlCol="0" anchor="ctr" anchorCtr="0">
            <a:noAutofit/>
          </a:bodyPr>
          <a:lstStyle/>
          <a:p>
            <a:r>
              <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实现编译时多态性的机制称为动态多态性</a:t>
            </a:r>
            <a:endPar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11"/>
          <p:cNvSpPr>
            <a:spLocks noChangeAspect="1"/>
          </p:cNvSpPr>
          <p:nvPr>
            <p:custDataLst>
              <p:tags r:id="rId6"/>
            </p:custDataLst>
          </p:nvPr>
        </p:nvSpPr>
        <p:spPr>
          <a:xfrm>
            <a:off x="539552" y="2557189"/>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12"/>
          <p:cNvSpPr>
            <a:spLocks noChangeAspect="1"/>
          </p:cNvSpPr>
          <p:nvPr>
            <p:custDataLst>
              <p:tags r:id="rId7"/>
            </p:custDataLst>
          </p:nvPr>
        </p:nvSpPr>
        <p:spPr>
          <a:xfrm>
            <a:off x="539552" y="3414439"/>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矩形 13"/>
          <p:cNvSpPr>
            <a:spLocks noChangeAspect="1"/>
          </p:cNvSpPr>
          <p:nvPr>
            <p:custDataLst>
              <p:tags r:id="rId8"/>
            </p:custDataLst>
          </p:nvPr>
        </p:nvSpPr>
        <p:spPr>
          <a:xfrm>
            <a:off x="539552" y="4271689"/>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矩形 14"/>
          <p:cNvSpPr>
            <a:spLocks noChangeAspect="1"/>
          </p:cNvSpPr>
          <p:nvPr>
            <p:custDataLst>
              <p:tags r:id="rId9"/>
            </p:custDataLst>
          </p:nvPr>
        </p:nvSpPr>
        <p:spPr>
          <a:xfrm>
            <a:off x="539552" y="5128939"/>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矩形: 圆角 15"/>
          <p:cNvSpPr/>
          <p:nvPr>
            <p:custDataLst>
              <p:tags r:id="rId10"/>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矩形 22"/>
          <p:cNvSpPr/>
          <p:nvPr>
            <p:custDataLst>
              <p:tags r:id="rId11"/>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8" name="文本框 27"/>
          <p:cNvSpPr txBox="1"/>
          <p:nvPr>
            <p:custDataLst>
              <p:tags r:id="rId12"/>
            </p:custDataLst>
          </p:nvPr>
        </p:nvSpPr>
        <p:spPr>
          <a:xfrm>
            <a:off x="9613900" y="6219110"/>
            <a:ext cx="6692858"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b="1">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b="1">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b="1">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endParaRPr lang="zh-CN" altLang="en-US" sz="1200" b="1"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文本框 28"/>
          <p:cNvSpPr txBox="1"/>
          <p:nvPr>
            <p:custDataLst>
              <p:tags r:id="rId13"/>
            </p:custDataLst>
          </p:nvPr>
        </p:nvSpPr>
        <p:spPr>
          <a:xfrm>
            <a:off x="9525000" y="1270000"/>
            <a:ext cx="3796232" cy="1631216"/>
          </a:xfrm>
          <a:prstGeom prst="rect">
            <a:avLst/>
          </a:prstGeom>
          <a:noFill/>
        </p:spPr>
        <p:txBody>
          <a:bodyPr vert="horz" wrap="none" rtlCol="0" anchor="t" anchorCtr="0">
            <a:spAutoFit/>
          </a:bodyPr>
          <a:lstStyle/>
          <a:p>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运行时的多态性通过基类指针</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引用的调用虚函数实现</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D:</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运行时的多态性被称为动态多</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态性</a:t>
            </a:r>
            <a:endPar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7" name="组合 26"/>
          <p:cNvGrpSpPr/>
          <p:nvPr>
            <p:custDataLst>
              <p:tags r:id="rId14"/>
            </p:custDataLst>
          </p:nvPr>
        </p:nvGrpSpPr>
        <p:grpSpPr>
          <a:xfrm>
            <a:off x="9537700" y="0"/>
            <a:ext cx="3815080" cy="647700"/>
            <a:chOff x="9537700" y="0"/>
            <a:chExt cx="3815080" cy="647700"/>
          </a:xfrm>
        </p:grpSpPr>
        <p:sp>
          <p:nvSpPr>
            <p:cNvPr id="24" name="RemarkBack"/>
            <p:cNvSpPr/>
            <p:nvPr>
              <p:custDataLst>
                <p:tags r:id="rId15"/>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markBlock"/>
            <p:cNvSpPr/>
            <p:nvPr>
              <p:custDataLst>
                <p:tags r:id="rId16"/>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markTitleText"/>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 name="RemarkBack"/>
          <p:cNvSpPr/>
          <p:nvPr>
            <p:custDataLst>
              <p:tags r:id="rId18"/>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p:cNvSpPr/>
          <p:nvPr>
            <p:custDataLst>
              <p:tags r:id="rId19"/>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1" name="组合 20"/>
          <p:cNvGrpSpPr/>
          <p:nvPr>
            <p:custDataLst>
              <p:tags r:id="rId21"/>
            </p:custDataLst>
          </p:nvPr>
        </p:nvGrpSpPr>
        <p:grpSpPr>
          <a:xfrm>
            <a:off x="0" y="0"/>
            <a:ext cx="9144000" cy="635000"/>
            <a:chOff x="0" y="0"/>
            <a:chExt cx="9144000" cy="635000"/>
          </a:xfrm>
        </p:grpSpPr>
        <p:sp>
          <p:nvSpPr>
            <p:cNvPr id="17" name="TitleBackground"/>
            <p:cNvSpPr/>
            <p:nvPr>
              <p:custDataLst>
                <p:tags r:id="rId22"/>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p:cNvSpPr/>
            <p:nvPr>
              <p:custDataLst>
                <p:tags r:id="rId2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多选题</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TipText"/>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b="1"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6" name="图片 5"/>
          <p:cNvPicPr/>
          <p:nvPr>
            <p:custDataLst>
              <p:tags r:id="rId26"/>
            </p:custDataLst>
          </p:nvPr>
        </p:nvPicPr>
        <p:blipFill>
          <a:blip r:embed="rId2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8"/>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a:t>OOP</a:t>
            </a:r>
            <a:r>
              <a:rPr kumimoji="1" lang="zh-CN" altLang="en-US" dirty="0"/>
              <a:t>核心思想</a:t>
            </a:r>
            <a:endParaRPr kumimoji="1" lang="zh-CN" altLang="en-US" dirty="0"/>
          </a:p>
        </p:txBody>
      </p:sp>
      <p:sp>
        <p:nvSpPr>
          <p:cNvPr id="5" name="内容占位符 4"/>
          <p:cNvSpPr>
            <a:spLocks noGrp="1"/>
          </p:cNvSpPr>
          <p:nvPr>
            <p:ph idx="1"/>
          </p:nvPr>
        </p:nvSpPr>
        <p:spPr/>
        <p:txBody>
          <a:bodyPr/>
          <a:lstStyle/>
          <a:p>
            <a:r>
              <a:rPr kumimoji="1" lang="en-US" altLang="zh-CN" dirty="0"/>
              <a:t>OOP</a:t>
            </a:r>
            <a:r>
              <a:rPr kumimoji="1" lang="zh-CN" altLang="en-US" dirty="0"/>
              <a:t>的核心思想是</a:t>
            </a:r>
            <a:r>
              <a:rPr kumimoji="1" lang="zh-CN" altLang="en-US" dirty="0">
                <a:solidFill>
                  <a:srgbClr val="FF0000"/>
                </a:solidFill>
              </a:rPr>
              <a:t>数据抽象</a:t>
            </a:r>
            <a:r>
              <a:rPr kumimoji="1" lang="zh-CN" altLang="en-US" dirty="0"/>
              <a:t>、</a:t>
            </a:r>
            <a:r>
              <a:rPr kumimoji="1" lang="zh-CN" altLang="en-US" dirty="0">
                <a:solidFill>
                  <a:srgbClr val="FF0000"/>
                </a:solidFill>
              </a:rPr>
              <a:t>继承</a:t>
            </a:r>
            <a:r>
              <a:rPr kumimoji="1" lang="zh-CN" altLang="en-US" dirty="0"/>
              <a:t>与</a:t>
            </a:r>
            <a:r>
              <a:rPr kumimoji="1" lang="zh-CN" altLang="en-US" dirty="0">
                <a:solidFill>
                  <a:srgbClr val="FF0000"/>
                </a:solidFill>
              </a:rPr>
              <a:t>动态绑定</a:t>
            </a:r>
            <a:endParaRPr kumimoji="1" lang="en-US" altLang="zh-CN" dirty="0">
              <a:solidFill>
                <a:srgbClr val="FF0000"/>
              </a:solidFill>
            </a:endParaRPr>
          </a:p>
          <a:p>
            <a:endParaRPr kumimoji="1" lang="en-US" altLang="zh-CN" dirty="0"/>
          </a:p>
          <a:p>
            <a:r>
              <a:rPr kumimoji="1" lang="zh-CN" altLang="en-US" dirty="0">
                <a:solidFill>
                  <a:srgbClr val="FF0000"/>
                </a:solidFill>
              </a:rPr>
              <a:t>数据抽象</a:t>
            </a:r>
            <a:r>
              <a:rPr kumimoji="1" lang="zh-CN" altLang="en-US" dirty="0"/>
              <a:t>：类的接口与实现分离</a:t>
            </a:r>
            <a:endParaRPr kumimoji="1" lang="en-US" altLang="zh-CN" dirty="0"/>
          </a:p>
          <a:p>
            <a:pPr lvl="1"/>
            <a:endParaRPr kumimoji="1" lang="en-US" altLang="zh-CN" dirty="0"/>
          </a:p>
          <a:p>
            <a:pPr lvl="1"/>
            <a:endParaRPr kumimoji="1" lang="en-US" altLang="zh-CN" dirty="0"/>
          </a:p>
          <a:p>
            <a:r>
              <a:rPr kumimoji="1" lang="zh-CN" altLang="en-US" dirty="0">
                <a:solidFill>
                  <a:srgbClr val="FF0000"/>
                </a:solidFill>
              </a:rPr>
              <a:t>继承</a:t>
            </a:r>
            <a:r>
              <a:rPr kumimoji="1" lang="zh-CN" altLang="en-US" dirty="0"/>
              <a:t>：建立相关类型的层次关系（基类与派生类）</a:t>
            </a:r>
            <a:endParaRPr kumimoji="1" lang="en-US" altLang="zh-CN" dirty="0"/>
          </a:p>
          <a:p>
            <a:pPr lvl="1"/>
            <a:endParaRPr kumimoji="1" lang="en-US" altLang="zh-CN" dirty="0"/>
          </a:p>
          <a:p>
            <a:pPr lvl="1"/>
            <a:endParaRPr kumimoji="1" lang="en-US" altLang="zh-CN" dirty="0"/>
          </a:p>
          <a:p>
            <a:r>
              <a:rPr kumimoji="1" lang="zh-CN" altLang="en-US" dirty="0">
                <a:solidFill>
                  <a:srgbClr val="FF0000"/>
                </a:solidFill>
              </a:rPr>
              <a:t>动态绑定</a:t>
            </a:r>
            <a:r>
              <a:rPr kumimoji="1" lang="zh-CN" altLang="en-US" dirty="0"/>
              <a:t>：统一使用基类指针，实现多态行为</a:t>
            </a:r>
            <a:endParaRPr kumimoji="1" lang="en-US" altLang="zh-CN" dirty="0"/>
          </a:p>
          <a:p>
            <a:pPr lvl="1"/>
            <a:endParaRPr kumimoji="1" lang="zh-CN" altLang="en-US" dirty="0"/>
          </a:p>
        </p:txBody>
      </p:sp>
      <p:sp>
        <p:nvSpPr>
          <p:cNvPr id="3" name="幻灯片编号占位符 2"/>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a:t>OOP</a:t>
            </a:r>
            <a:r>
              <a:rPr kumimoji="1" lang="zh-CN" altLang="en-US" dirty="0"/>
              <a:t>核心思想</a:t>
            </a:r>
            <a:endParaRPr kumimoji="1" lang="zh-CN" altLang="en-US" dirty="0"/>
          </a:p>
        </p:txBody>
      </p:sp>
      <p:sp>
        <p:nvSpPr>
          <p:cNvPr id="5" name="内容占位符 4"/>
          <p:cNvSpPr>
            <a:spLocks noGrp="1"/>
          </p:cNvSpPr>
          <p:nvPr>
            <p:ph idx="1"/>
          </p:nvPr>
        </p:nvSpPr>
        <p:spPr>
          <a:xfrm>
            <a:off x="548097" y="1442195"/>
            <a:ext cx="8047806" cy="4749029"/>
          </a:xfrm>
        </p:spPr>
        <p:txBody>
          <a:bodyPr/>
          <a:lstStyle/>
          <a:p>
            <a:r>
              <a:rPr kumimoji="1" lang="en-US" altLang="zh-CN" dirty="0"/>
              <a:t>OOP</a:t>
            </a:r>
            <a:r>
              <a:rPr kumimoji="1" lang="zh-CN" altLang="en-US" dirty="0"/>
              <a:t>的核心思想是</a:t>
            </a:r>
            <a:r>
              <a:rPr kumimoji="1" lang="zh-CN" altLang="en-US" dirty="0">
                <a:solidFill>
                  <a:srgbClr val="FF0000"/>
                </a:solidFill>
              </a:rPr>
              <a:t>数据抽象</a:t>
            </a:r>
            <a:r>
              <a:rPr kumimoji="1" lang="zh-CN" altLang="en-US" dirty="0"/>
              <a:t>、</a:t>
            </a:r>
            <a:r>
              <a:rPr kumimoji="1" lang="zh-CN" altLang="en-US" dirty="0">
                <a:solidFill>
                  <a:srgbClr val="FF0000"/>
                </a:solidFill>
              </a:rPr>
              <a:t>继承</a:t>
            </a:r>
            <a:r>
              <a:rPr kumimoji="1" lang="zh-CN" altLang="en-US" dirty="0"/>
              <a:t>与</a:t>
            </a:r>
            <a:r>
              <a:rPr kumimoji="1" lang="zh-CN" altLang="en-US" dirty="0">
                <a:solidFill>
                  <a:srgbClr val="FF0000"/>
                </a:solidFill>
              </a:rPr>
              <a:t>动态绑定</a:t>
            </a:r>
            <a:endParaRPr kumimoji="1" lang="en-US" altLang="zh-CN" dirty="0">
              <a:solidFill>
                <a:srgbClr val="FF0000"/>
              </a:solidFill>
            </a:endParaRPr>
          </a:p>
          <a:p>
            <a:endParaRPr kumimoji="1" lang="en-US" altLang="zh-CN" dirty="0"/>
          </a:p>
          <a:p>
            <a:r>
              <a:rPr kumimoji="1" lang="zh-CN" altLang="en-US" dirty="0">
                <a:solidFill>
                  <a:srgbClr val="FF0000"/>
                </a:solidFill>
              </a:rPr>
              <a:t>数据抽象</a:t>
            </a:r>
            <a:r>
              <a:rPr kumimoji="1" lang="zh-CN" altLang="en-US" dirty="0"/>
              <a:t>：类的接口与实现分离</a:t>
            </a:r>
            <a:endParaRPr kumimoji="1" lang="en-US" altLang="zh-CN" dirty="0"/>
          </a:p>
          <a:p>
            <a:pPr lvl="1"/>
            <a:r>
              <a:rPr kumimoji="1" lang="zh-CN" altLang="en-US" dirty="0"/>
              <a:t>回顾</a:t>
            </a:r>
            <a:r>
              <a:rPr kumimoji="1" lang="en-US" altLang="zh-CN" dirty="0"/>
              <a:t>Animal/</a:t>
            </a:r>
            <a:r>
              <a:rPr kumimoji="1" lang="zh-CN" altLang="en-US" dirty="0"/>
              <a:t>模板设计的例子</a:t>
            </a:r>
            <a:endParaRPr kumimoji="1" lang="en-US" altLang="zh-CN" dirty="0"/>
          </a:p>
          <a:p>
            <a:pPr lvl="1"/>
            <a:endParaRPr kumimoji="1" lang="en-US" altLang="zh-CN" dirty="0"/>
          </a:p>
          <a:p>
            <a:r>
              <a:rPr kumimoji="1" lang="zh-CN" altLang="en-US" dirty="0">
                <a:solidFill>
                  <a:srgbClr val="FF0000"/>
                </a:solidFill>
              </a:rPr>
              <a:t>继承</a:t>
            </a:r>
            <a:r>
              <a:rPr kumimoji="1" lang="zh-CN" altLang="en-US" dirty="0"/>
              <a:t>：建立相关类型的层次关系（基类与派生类）</a:t>
            </a:r>
            <a:endParaRPr kumimoji="1" lang="en-US" altLang="zh-CN" dirty="0"/>
          </a:p>
          <a:p>
            <a:pPr lvl="1"/>
            <a:r>
              <a:rPr kumimoji="1" lang="en-US" altLang="zh-CN" dirty="0"/>
              <a:t>Is-a</a:t>
            </a:r>
            <a:r>
              <a:rPr kumimoji="1" lang="zh-CN" altLang="en-US" dirty="0"/>
              <a:t>、</a:t>
            </a:r>
            <a:r>
              <a:rPr kumimoji="1" lang="en-US" altLang="zh-CN" dirty="0"/>
              <a:t>is-implementing-in-terms-of:</a:t>
            </a:r>
            <a:r>
              <a:rPr kumimoji="1" lang="zh-CN" altLang="en-US" dirty="0"/>
              <a:t> 客观世界的认知关系</a:t>
            </a:r>
            <a:endParaRPr kumimoji="1" lang="en-US" altLang="zh-CN" dirty="0"/>
          </a:p>
          <a:p>
            <a:pPr lvl="1"/>
            <a:endParaRPr kumimoji="1" lang="en-US" altLang="zh-CN" dirty="0"/>
          </a:p>
          <a:p>
            <a:r>
              <a:rPr kumimoji="1" lang="zh-CN" altLang="en-US" dirty="0">
                <a:solidFill>
                  <a:srgbClr val="FF0000"/>
                </a:solidFill>
              </a:rPr>
              <a:t>动态绑定</a:t>
            </a:r>
            <a:r>
              <a:rPr kumimoji="1" lang="zh-CN" altLang="en-US" dirty="0"/>
              <a:t>：统一使用基类指针，实现多态行为</a:t>
            </a:r>
            <a:endParaRPr kumimoji="1" lang="en-US" altLang="zh-CN" dirty="0"/>
          </a:p>
          <a:p>
            <a:pPr lvl="1"/>
            <a:r>
              <a:rPr kumimoji="1" lang="zh-CN" altLang="en-US" dirty="0"/>
              <a:t>虚函数</a:t>
            </a:r>
            <a:endParaRPr kumimoji="1" lang="en-US" altLang="zh-CN" dirty="0"/>
          </a:p>
          <a:p>
            <a:pPr lvl="1"/>
            <a:r>
              <a:rPr kumimoji="1" lang="zh-CN" altLang="en-US" dirty="0"/>
              <a:t>类型转换，模板</a:t>
            </a:r>
            <a:endParaRPr kumimoji="1" lang="zh-CN" altLang="en-US" dirty="0"/>
          </a:p>
        </p:txBody>
      </p:sp>
      <p:sp>
        <p:nvSpPr>
          <p:cNvPr id="3" name="幻灯片编号占位符 2"/>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课后阅读</a:t>
            </a:r>
            <a:endParaRPr kumimoji="1" lang="zh-CN" altLang="en-US" dirty="0"/>
          </a:p>
        </p:txBody>
      </p:sp>
      <p:sp>
        <p:nvSpPr>
          <p:cNvPr id="3" name="内容占位符 2"/>
          <p:cNvSpPr>
            <a:spLocks noGrp="1"/>
          </p:cNvSpPr>
          <p:nvPr>
            <p:ph idx="1"/>
          </p:nvPr>
        </p:nvSpPr>
        <p:spPr/>
        <p:txBody>
          <a:bodyPr/>
          <a:lstStyle/>
          <a:p>
            <a:r>
              <a:rPr kumimoji="1" lang="en-US" altLang="zh-CN" dirty="0"/>
              <a:t>《C++</a:t>
            </a:r>
            <a:r>
              <a:rPr kumimoji="1" lang="zh-CN" altLang="en-US" dirty="0"/>
              <a:t>编程思想</a:t>
            </a:r>
            <a:r>
              <a:rPr kumimoji="1" lang="en-US" altLang="zh-CN" dirty="0"/>
              <a:t>》</a:t>
            </a:r>
            <a:endParaRPr kumimoji="1" lang="en-US" altLang="zh-CN" dirty="0"/>
          </a:p>
          <a:p>
            <a:pPr lvl="1"/>
            <a:r>
              <a:rPr kumimoji="1" lang="zh-CN" altLang="en-US" dirty="0"/>
              <a:t>多态性与虚函数，第十五章</a:t>
            </a:r>
            <a:endParaRPr kumimoji="1" lang="en-US" altLang="zh-CN" dirty="0"/>
          </a:p>
          <a:p>
            <a:pPr lvl="1"/>
            <a:r>
              <a:rPr kumimoji="1" lang="zh-CN" altLang="en-US" dirty="0"/>
              <a:t>模板，第十六章</a:t>
            </a:r>
            <a:endParaRPr kumimoji="1" lang="zh-CN" altLang="en-US"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成员函数模板 </a:t>
            </a:r>
            <a:r>
              <a:rPr kumimoji="1" lang="en-US" altLang="zh-CN" b="1" dirty="0">
                <a:latin typeface="微软雅黑" panose="020B0503020204020204" pitchFamily="34" charset="-122"/>
                <a:ea typeface="微软雅黑" panose="020B0503020204020204" pitchFamily="34" charset="-122"/>
              </a:rPr>
              <a:t>(</a:t>
            </a:r>
            <a:r>
              <a:rPr kumimoji="1" lang="zh-CN" altLang="en-US" b="1" dirty="0">
                <a:latin typeface="微软雅黑" panose="020B0503020204020204" pitchFamily="34" charset="-122"/>
                <a:ea typeface="微软雅黑" panose="020B0503020204020204" pitchFamily="34" charset="-122"/>
              </a:rPr>
              <a:t>自学</a:t>
            </a:r>
            <a:r>
              <a:rPr kumimoji="1" lang="en-US" altLang="zh-CN" b="1" dirty="0">
                <a:latin typeface="微软雅黑" panose="020B0503020204020204" pitchFamily="34" charset="-122"/>
                <a:ea typeface="微软雅黑" panose="020B0503020204020204" pitchFamily="34" charset="-122"/>
              </a:rPr>
              <a:t>)</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439865"/>
            <a:ext cx="8047806" cy="5167311"/>
          </a:xfrm>
        </p:spPr>
        <p:txBody>
          <a:bodyPr>
            <a:normAutofit fontScale="77500" lnSpcReduction="20000"/>
          </a:bodyPr>
          <a:lstStyle/>
          <a:p>
            <a:pPr>
              <a:lnSpc>
                <a:spcPct val="100000"/>
              </a:lnSpc>
              <a:buSzPct val="75000"/>
              <a:buFont typeface="Wingdings" panose="05000000000000000000" pitchFamily="2" charset="2"/>
              <a:buChar char="n"/>
            </a:pPr>
            <a:r>
              <a:rPr lang="zh-CN" altLang="zh-CN" sz="3300" b="1" kern="100" dirty="0">
                <a:solidFill>
                  <a:srgbClr val="003366"/>
                </a:solidFill>
                <a:latin typeface="华文楷体" panose="02010600040101010101" pitchFamily="2" charset="-122"/>
                <a:ea typeface="华文楷体" panose="02010600040101010101" pitchFamily="2" charset="-122"/>
                <a:cs typeface="华文楷体" panose="02010600040101010101" pitchFamily="2" charset="-122"/>
              </a:rPr>
              <a:t>普通类的成员函数，也可以定义为模板函数，如：</a:t>
            </a:r>
            <a:r>
              <a:rPr lang="en-US" altLang="zh-CN" sz="3300" b="1" kern="100" dirty="0">
                <a:solidFill>
                  <a:srgbClr val="003366"/>
                </a:solidFill>
                <a:latin typeface="华文楷体" panose="02010600040101010101" pitchFamily="2" charset="-122"/>
                <a:ea typeface="华文楷体" panose="02010600040101010101" pitchFamily="2" charset="-122"/>
                <a:cs typeface="Consolas" panose="020B0609020204030204" pitchFamily="49" charset="0"/>
              </a:rPr>
              <a:t> </a:t>
            </a:r>
            <a:endParaRPr lang="en-US" altLang="zh-CN" sz="3300" b="1" kern="100" dirty="0">
              <a:solidFill>
                <a:srgbClr val="003366"/>
              </a:solidFill>
              <a:latin typeface="华文楷体" panose="02010600040101010101" pitchFamily="2" charset="-122"/>
              <a:ea typeface="华文楷体" panose="02010600040101010101" pitchFamily="2" charset="-122"/>
              <a:cs typeface="Consolas" panose="020B0609020204030204" pitchFamily="49" charset="0"/>
            </a:endParaRP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  </a:t>
            </a:r>
            <a:r>
              <a:rPr lang="en-US" altLang="zh-CN" kern="100" dirty="0">
                <a:latin typeface="Consolas" panose="020B0609020204030204" pitchFamily="49" charset="0"/>
                <a:ea typeface="华文楷体" panose="02010600040101010101" pitchFamily="2" charset="-122"/>
                <a:cs typeface="Consolas" panose="020B0609020204030204" pitchFamily="49" charset="0"/>
              </a:rPr>
              <a:t>class</a:t>
            </a:r>
            <a:r>
              <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 </a:t>
            </a:r>
            <a:r>
              <a:rPr lang="en-US" altLang="zh-CN" kern="100" dirty="0" err="1">
                <a:solidFill>
                  <a:srgbClr val="000000"/>
                </a:solidFill>
                <a:latin typeface="Consolas" panose="020B0609020204030204" pitchFamily="49" charset="0"/>
                <a:ea typeface="华文楷体" panose="02010600040101010101" pitchFamily="2" charset="-122"/>
                <a:cs typeface="Consolas" panose="020B0609020204030204" pitchFamily="49" charset="0"/>
              </a:rPr>
              <a:t>normal_class</a:t>
            </a:r>
            <a:r>
              <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 {</a:t>
            </a:r>
            <a:endPar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endParaRP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  public:</a:t>
            </a:r>
            <a:endPar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endParaRP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      </a:t>
            </a:r>
            <a:r>
              <a:rPr lang="en-US" altLang="zh-CN" kern="100" dirty="0" err="1">
                <a:solidFill>
                  <a:srgbClr val="C00000"/>
                </a:solidFill>
                <a:latin typeface="Consolas" panose="020B0609020204030204" pitchFamily="49" charset="0"/>
                <a:ea typeface="华文楷体" panose="02010600040101010101" pitchFamily="2" charset="-122"/>
                <a:cs typeface="Consolas" panose="020B0609020204030204" pitchFamily="49" charset="0"/>
              </a:rPr>
              <a:t>int</a:t>
            </a:r>
            <a:r>
              <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 value;</a:t>
            </a:r>
            <a:endPar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endParaRPr>
          </a:p>
          <a:p>
            <a:pPr marL="0" indent="0">
              <a:lnSpc>
                <a:spcPct val="100000"/>
              </a:lnSpc>
              <a:buNone/>
            </a:pPr>
            <a:r>
              <a:rPr lang="en-US" altLang="zh-CN" kern="100" dirty="0">
                <a:solidFill>
                  <a:srgbClr val="FF0000"/>
                </a:solidFill>
                <a:latin typeface="Consolas" panose="020B0609020204030204" pitchFamily="49" charset="0"/>
                <a:ea typeface="华文楷体" panose="02010600040101010101" pitchFamily="2" charset="-122"/>
                <a:cs typeface="Consolas" panose="020B0609020204030204" pitchFamily="49" charset="0"/>
              </a:rPr>
              <a:t>      template&lt;</a:t>
            </a:r>
            <a:r>
              <a:rPr lang="en-US" altLang="zh-CN" kern="100" dirty="0" err="1">
                <a:solidFill>
                  <a:srgbClr val="FF0000"/>
                </a:solidFill>
                <a:latin typeface="Consolas" panose="020B0609020204030204" pitchFamily="49" charset="0"/>
                <a:ea typeface="华文楷体" panose="02010600040101010101" pitchFamily="2" charset="-122"/>
                <a:cs typeface="Consolas" panose="020B0609020204030204" pitchFamily="49" charset="0"/>
              </a:rPr>
              <a:t>typename</a:t>
            </a:r>
            <a:r>
              <a:rPr lang="en-US" altLang="zh-CN" kern="100" dirty="0">
                <a:solidFill>
                  <a:srgbClr val="FF0000"/>
                </a:solidFill>
                <a:latin typeface="Consolas" panose="020B0609020204030204" pitchFamily="49" charset="0"/>
                <a:ea typeface="华文楷体" panose="02010600040101010101" pitchFamily="2" charset="-122"/>
                <a:cs typeface="Consolas" panose="020B0609020204030204" pitchFamily="49" charset="0"/>
              </a:rPr>
              <a:t> T&gt;</a:t>
            </a:r>
            <a:r>
              <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 </a:t>
            </a:r>
            <a:r>
              <a:rPr lang="en-US" altLang="zh-CN" kern="100" dirty="0">
                <a:latin typeface="Consolas" panose="020B0609020204030204" pitchFamily="49" charset="0"/>
                <a:ea typeface="华文楷体" panose="02010600040101010101" pitchFamily="2" charset="-122"/>
                <a:cs typeface="Consolas" panose="020B0609020204030204" pitchFamily="49" charset="0"/>
              </a:rPr>
              <a:t>void</a:t>
            </a:r>
            <a:r>
              <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 set(T </a:t>
            </a:r>
            <a:r>
              <a:rPr lang="en-US" altLang="zh-CN" kern="100" dirty="0" err="1">
                <a:latin typeface="Consolas" panose="020B0609020204030204" pitchFamily="49" charset="0"/>
                <a:ea typeface="华文楷体" panose="02010600040101010101" pitchFamily="2" charset="-122"/>
                <a:cs typeface="Consolas" panose="020B0609020204030204" pitchFamily="49" charset="0"/>
              </a:rPr>
              <a:t>const</a:t>
            </a:r>
            <a:r>
              <a:rPr lang="en-US" altLang="zh-CN" kern="100" dirty="0">
                <a:latin typeface="Consolas" panose="020B0609020204030204" pitchFamily="49" charset="0"/>
                <a:ea typeface="华文楷体" panose="02010600040101010101" pitchFamily="2" charset="-122"/>
                <a:cs typeface="Consolas" panose="020B0609020204030204" pitchFamily="49" charset="0"/>
              </a:rPr>
              <a:t>&amp;</a:t>
            </a:r>
            <a:r>
              <a:rPr lang="en-US" altLang="zh-CN" kern="100" dirty="0">
                <a:solidFill>
                  <a:srgbClr val="C00000"/>
                </a:solidFill>
                <a:latin typeface="Consolas" panose="020B0609020204030204" pitchFamily="49" charset="0"/>
                <a:ea typeface="华文楷体" panose="02010600040101010101" pitchFamily="2" charset="-122"/>
                <a:cs typeface="Consolas" panose="020B0609020204030204" pitchFamily="49" charset="0"/>
              </a:rPr>
              <a:t> </a:t>
            </a:r>
            <a:r>
              <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v) {</a:t>
            </a:r>
            <a:endPar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endParaRP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          value = </a:t>
            </a:r>
            <a:r>
              <a:rPr lang="en-US" altLang="zh-CN" kern="100" dirty="0" err="1">
                <a:solidFill>
                  <a:srgbClr val="000000"/>
                </a:solidFill>
                <a:latin typeface="Consolas" panose="020B0609020204030204" pitchFamily="49" charset="0"/>
                <a:ea typeface="华文楷体" panose="02010600040101010101" pitchFamily="2" charset="-122"/>
                <a:cs typeface="Consolas" panose="020B0609020204030204" pitchFamily="49" charset="0"/>
              </a:rPr>
              <a:t>int</a:t>
            </a:r>
            <a:r>
              <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(v);</a:t>
            </a:r>
            <a:endPar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endParaRP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	}     </a:t>
            </a:r>
            <a:r>
              <a:rPr lang="en-US" altLang="zh-CN" kern="100" dirty="0">
                <a:solidFill>
                  <a:srgbClr val="008000"/>
                </a:solidFill>
                <a:latin typeface="Consolas" panose="020B0609020204030204" pitchFamily="49" charset="0"/>
                <a:ea typeface="华文楷体" panose="02010600040101010101" pitchFamily="2" charset="-122"/>
                <a:cs typeface="华文楷体" panose="02010600040101010101" pitchFamily="2" charset="-122"/>
              </a:rPr>
              <a:t>/// </a:t>
            </a:r>
            <a:r>
              <a:rPr lang="zh-CN" altLang="en-US" kern="100" dirty="0">
                <a:solidFill>
                  <a:srgbClr val="008000"/>
                </a:solidFill>
                <a:latin typeface="Consolas" panose="020B0609020204030204" pitchFamily="49" charset="0"/>
                <a:ea typeface="华文楷体" panose="02010600040101010101" pitchFamily="2" charset="-122"/>
                <a:cs typeface="华文楷体" panose="02010600040101010101" pitchFamily="2" charset="-122"/>
              </a:rPr>
              <a:t>在类内定义</a:t>
            </a:r>
            <a:r>
              <a:rPr lang="zh-CN" altLang="en-US" kern="100" dirty="0">
                <a:solidFill>
                  <a:srgbClr val="466221"/>
                </a:solidFill>
                <a:latin typeface="Consolas" panose="020B0609020204030204" pitchFamily="49" charset="0"/>
                <a:ea typeface="华文楷体" panose="02010600040101010101" pitchFamily="2" charset="-122"/>
                <a:cs typeface="华文楷体" panose="02010600040101010101" pitchFamily="2" charset="-122"/>
              </a:rPr>
              <a:t> </a:t>
            </a:r>
            <a:r>
              <a:rPr lang="en-US" altLang="zh-CN" kern="100" dirty="0">
                <a:solidFill>
                  <a:srgbClr val="466221"/>
                </a:solidFill>
                <a:latin typeface="Consolas" panose="020B0609020204030204" pitchFamily="49" charset="0"/>
                <a:ea typeface="华文楷体" panose="02010600040101010101" pitchFamily="2" charset="-122"/>
                <a:cs typeface="华文楷体" panose="02010600040101010101" pitchFamily="2" charset="-122"/>
              </a:rPr>
              <a:t>  </a:t>
            </a:r>
            <a:endParaRPr lang="en-US" altLang="zh-CN" kern="100" dirty="0">
              <a:solidFill>
                <a:srgbClr val="466221"/>
              </a:solidFill>
              <a:latin typeface="Consolas" panose="020B0609020204030204" pitchFamily="49" charset="0"/>
              <a:ea typeface="华文楷体" panose="02010600040101010101" pitchFamily="2" charset="-122"/>
              <a:cs typeface="华文楷体" panose="02010600040101010101" pitchFamily="2" charset="-122"/>
            </a:endParaRPr>
          </a:p>
          <a:p>
            <a:pPr marL="0" indent="0">
              <a:lnSpc>
                <a:spcPct val="100000"/>
              </a:lnSpc>
              <a:buNone/>
            </a:pPr>
            <a:r>
              <a:rPr lang="en-US" altLang="zh-CN" kern="100" dirty="0">
                <a:solidFill>
                  <a:schemeClr val="accent2">
                    <a:lumMod val="50000"/>
                  </a:schemeClr>
                </a:solidFill>
                <a:latin typeface="Consolas" panose="020B0609020204030204" pitchFamily="49" charset="0"/>
                <a:ea typeface="华文楷体" panose="02010600040101010101" pitchFamily="2" charset="-122"/>
                <a:cs typeface="Consolas" panose="020B0609020204030204" pitchFamily="49" charset="0"/>
              </a:rPr>
              <a:t>      </a:t>
            </a:r>
            <a:r>
              <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template&lt;</a:t>
            </a:r>
            <a:r>
              <a:rPr lang="en-US" altLang="zh-CN" kern="100" dirty="0" err="1">
                <a:solidFill>
                  <a:srgbClr val="000000"/>
                </a:solidFill>
                <a:latin typeface="Consolas" panose="020B0609020204030204" pitchFamily="49" charset="0"/>
                <a:ea typeface="华文楷体" panose="02010600040101010101" pitchFamily="2" charset="-122"/>
                <a:cs typeface="Consolas" panose="020B0609020204030204" pitchFamily="49" charset="0"/>
              </a:rPr>
              <a:t>typename</a:t>
            </a:r>
            <a:r>
              <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 T&gt; T get();</a:t>
            </a:r>
            <a:endPar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endParaRP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  };</a:t>
            </a:r>
            <a:endPar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endParaRP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  </a:t>
            </a:r>
            <a:r>
              <a:rPr lang="en-US" altLang="zh-CN" kern="100" dirty="0">
                <a:solidFill>
                  <a:srgbClr val="FF0000"/>
                </a:solidFill>
                <a:latin typeface="Consolas" panose="020B0609020204030204" pitchFamily="49" charset="0"/>
                <a:ea typeface="华文楷体" panose="02010600040101010101" pitchFamily="2" charset="-122"/>
                <a:cs typeface="Consolas" panose="020B0609020204030204" pitchFamily="49" charset="0"/>
              </a:rPr>
              <a:t>template&lt;</a:t>
            </a:r>
            <a:r>
              <a:rPr lang="en-US" altLang="zh-CN" kern="100" dirty="0" err="1">
                <a:solidFill>
                  <a:srgbClr val="FF0000"/>
                </a:solidFill>
                <a:latin typeface="Consolas" panose="020B0609020204030204" pitchFamily="49" charset="0"/>
                <a:ea typeface="华文楷体" panose="02010600040101010101" pitchFamily="2" charset="-122"/>
                <a:cs typeface="Consolas" panose="020B0609020204030204" pitchFamily="49" charset="0"/>
              </a:rPr>
              <a:t>typename</a:t>
            </a:r>
            <a:r>
              <a:rPr lang="en-US" altLang="zh-CN" kern="100" dirty="0">
                <a:solidFill>
                  <a:srgbClr val="FF0000"/>
                </a:solidFill>
                <a:latin typeface="Consolas" panose="020B0609020204030204" pitchFamily="49" charset="0"/>
                <a:ea typeface="华文楷体" panose="02010600040101010101" pitchFamily="2" charset="-122"/>
                <a:cs typeface="Consolas" panose="020B0609020204030204" pitchFamily="49" charset="0"/>
              </a:rPr>
              <a:t> T&gt;</a:t>
            </a:r>
            <a:r>
              <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        </a:t>
            </a:r>
            <a:r>
              <a:rPr lang="en-US" altLang="zh-CN" kern="100" dirty="0">
                <a:solidFill>
                  <a:srgbClr val="008000"/>
                </a:solidFill>
                <a:latin typeface="Consolas" panose="020B0609020204030204" pitchFamily="49" charset="0"/>
                <a:ea typeface="华文楷体" panose="02010600040101010101" pitchFamily="2" charset="-122"/>
                <a:cs typeface="华文楷体" panose="02010600040101010101" pitchFamily="2" charset="-122"/>
              </a:rPr>
              <a:t>/// </a:t>
            </a:r>
            <a:r>
              <a:rPr lang="zh-CN" altLang="en-US" kern="100" dirty="0">
                <a:solidFill>
                  <a:srgbClr val="008000"/>
                </a:solidFill>
                <a:latin typeface="Consolas" panose="020B0609020204030204" pitchFamily="49" charset="0"/>
                <a:ea typeface="华文楷体" panose="02010600040101010101" pitchFamily="2" charset="-122"/>
                <a:cs typeface="华文楷体" panose="02010600040101010101" pitchFamily="2" charset="-122"/>
              </a:rPr>
              <a:t>在类外定义</a:t>
            </a:r>
            <a:endParaRPr lang="en-US" altLang="zh-CN" kern="100" dirty="0">
              <a:solidFill>
                <a:srgbClr val="008000"/>
              </a:solidFill>
              <a:latin typeface="Consolas" panose="020B0609020204030204" pitchFamily="49" charset="0"/>
              <a:ea typeface="华文楷体" panose="02010600040101010101" pitchFamily="2" charset="-122"/>
              <a:cs typeface="华文楷体" panose="02010600040101010101" pitchFamily="2" charset="-122"/>
            </a:endParaRP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  T </a:t>
            </a:r>
            <a:r>
              <a:rPr lang="en-US" altLang="zh-CN" kern="100" dirty="0" err="1">
                <a:solidFill>
                  <a:srgbClr val="000000"/>
                </a:solidFill>
                <a:latin typeface="Consolas" panose="020B0609020204030204" pitchFamily="49" charset="0"/>
                <a:ea typeface="华文楷体" panose="02010600040101010101" pitchFamily="2" charset="-122"/>
                <a:cs typeface="Consolas" panose="020B0609020204030204" pitchFamily="49" charset="0"/>
              </a:rPr>
              <a:t>normal_class</a:t>
            </a:r>
            <a:r>
              <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::get() { </a:t>
            </a:r>
            <a:endPar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endParaRP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    </a:t>
            </a:r>
            <a:r>
              <a:rPr lang="en-US" altLang="zh-CN" kern="100" dirty="0">
                <a:latin typeface="Consolas" panose="020B0609020204030204" pitchFamily="49" charset="0"/>
                <a:ea typeface="华文楷体" panose="02010600040101010101" pitchFamily="2" charset="-122"/>
                <a:cs typeface="Consolas" panose="020B0609020204030204" pitchFamily="49" charset="0"/>
              </a:rPr>
              <a:t>return</a:t>
            </a:r>
            <a:r>
              <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 T(value); </a:t>
            </a:r>
            <a:endPar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endParaRP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  }</a:t>
            </a:r>
            <a:endParaRPr lang="en-US" altLang="zh-CN" kern="100" dirty="0">
              <a:solidFill>
                <a:schemeClr val="accent4">
                  <a:lumMod val="50000"/>
                </a:schemeClr>
              </a:solidFill>
              <a:latin typeface="Consolas" panose="020B0609020204030204" pitchFamily="49" charset="0"/>
              <a:ea typeface="华文楷体" panose="02010600040101010101" pitchFamily="2" charset="-122"/>
              <a:cs typeface="华文楷体" panose="02010600040101010101" pitchFamily="2"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成员函数模板 </a:t>
            </a:r>
            <a:r>
              <a:rPr kumimoji="1" lang="en-US" altLang="zh-CN" dirty="0"/>
              <a:t>(</a:t>
            </a:r>
            <a:r>
              <a:rPr kumimoji="1" lang="zh-CN" altLang="en-US" dirty="0"/>
              <a:t>自学</a:t>
            </a:r>
            <a:r>
              <a:rPr kumimoji="1" lang="en-US" altLang="zh-CN" dirty="0"/>
              <a:t>)</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508126"/>
            <a:ext cx="8047806" cy="5030787"/>
          </a:xfrm>
        </p:spPr>
        <p:txBody>
          <a:bodyPr>
            <a:normAutofit lnSpcReduction="10000"/>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华文楷体" panose="02010600040101010101" pitchFamily="2" charset="-122"/>
              </a:rPr>
              <a:t>模板类的成员函数，也可有额外的模板参数</a:t>
            </a:r>
            <a:endParaRPr lang="en-US" altLang="zh-CN" b="1" kern="100" dirty="0">
              <a:solidFill>
                <a:srgbClr val="003366"/>
              </a:solidFill>
              <a:latin typeface="华文楷体" panose="02010600040101010101" pitchFamily="2" charset="-122"/>
              <a:ea typeface="华文楷体" panose="02010600040101010101" pitchFamily="2" charset="-122"/>
              <a:cs typeface="华文楷体" panose="02010600040101010101" pitchFamily="2" charset="-122"/>
            </a:endParaRPr>
          </a:p>
          <a:p>
            <a:pPr marL="0" indent="0">
              <a:lnSpc>
                <a:spcPct val="100000"/>
              </a:lnSpc>
              <a:buSzPct val="75000"/>
              <a:buNone/>
            </a:pPr>
            <a:r>
              <a:rPr lang="en-US" altLang="zh-CN" sz="2400" kern="100" dirty="0">
                <a:solidFill>
                  <a:srgbClr val="7030A0"/>
                </a:solidFill>
                <a:latin typeface="Consolas" panose="020B0609020204030204" pitchFamily="49" charset="0"/>
                <a:ea typeface="华文楷体" panose="02010600040101010101" pitchFamily="2" charset="-122"/>
                <a:cs typeface="Consolas" panose="020B0609020204030204" pitchFamily="49" charset="0"/>
              </a:rPr>
              <a:t> </a:t>
            </a:r>
            <a:r>
              <a:rPr lang="en-US" altLang="zh-CN" sz="2000" kern="100" dirty="0">
                <a:solidFill>
                  <a:srgbClr val="7030A0"/>
                </a:solidFill>
                <a:latin typeface="Consolas" panose="020B0609020204030204" pitchFamily="49" charset="0"/>
                <a:ea typeface="华文楷体" panose="02010600040101010101" pitchFamily="2" charset="-122"/>
                <a:cs typeface="Consolas" panose="020B0609020204030204" pitchFamily="49" charset="0"/>
              </a:rPr>
              <a:t>template&lt;typename T0&gt;</a:t>
            </a:r>
            <a:r>
              <a:rPr lang="en-US" altLang="zh-CN" sz="2000" kern="100" dirty="0">
                <a:latin typeface="Consolas" panose="020B0609020204030204" pitchFamily="49" charset="0"/>
                <a:ea typeface="华文楷体" panose="02010600040101010101" pitchFamily="2" charset="-122"/>
                <a:cs typeface="Consolas" panose="020B0609020204030204" pitchFamily="49" charset="0"/>
              </a:rPr>
              <a:t> class A { </a:t>
            </a:r>
            <a:endParaRPr lang="en-US" altLang="zh-CN" sz="2000" kern="100" dirty="0">
              <a:latin typeface="Consolas" panose="020B0609020204030204" pitchFamily="49" charset="0"/>
              <a:ea typeface="华文楷体" panose="02010600040101010101" pitchFamily="2" charset="-122"/>
              <a:cs typeface="Consolas" panose="020B0609020204030204" pitchFamily="49" charset="0"/>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panose="020B0609020204030204" pitchFamily="49" charset="0"/>
              </a:rPr>
              <a:t>     T0 value; </a:t>
            </a:r>
            <a:endParaRPr lang="en-US" altLang="zh-CN" sz="2000" kern="100" dirty="0">
              <a:latin typeface="Consolas" panose="020B0609020204030204" pitchFamily="49" charset="0"/>
              <a:ea typeface="华文楷体" panose="02010600040101010101" pitchFamily="2" charset="-122"/>
              <a:cs typeface="Consolas" panose="020B0609020204030204" pitchFamily="49" charset="0"/>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panose="020B0609020204030204" pitchFamily="49" charset="0"/>
              </a:rPr>
              <a:t> public:</a:t>
            </a:r>
            <a:endParaRPr lang="en-US" altLang="zh-CN" sz="2000" kern="100" dirty="0">
              <a:latin typeface="Consolas" panose="020B0609020204030204" pitchFamily="49" charset="0"/>
              <a:ea typeface="华文楷体" panose="02010600040101010101" pitchFamily="2" charset="-122"/>
              <a:cs typeface="Consolas" panose="020B0609020204030204" pitchFamily="49" charset="0"/>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panose="020B0609020204030204" pitchFamily="49" charset="0"/>
              </a:rPr>
              <a:t>     template&lt;typename </a:t>
            </a:r>
            <a:r>
              <a:rPr lang="en-US" altLang="zh-CN" sz="2000" kern="100" dirty="0">
                <a:solidFill>
                  <a:srgbClr val="FF0000"/>
                </a:solidFill>
                <a:latin typeface="Consolas" panose="020B0609020204030204" pitchFamily="49" charset="0"/>
                <a:ea typeface="华文楷体" panose="02010600040101010101" pitchFamily="2" charset="-122"/>
                <a:cs typeface="Consolas" panose="020B0609020204030204" pitchFamily="49" charset="0"/>
              </a:rPr>
              <a:t>T1</a:t>
            </a:r>
            <a:r>
              <a:rPr lang="en-US" altLang="zh-CN" sz="2000" kern="100" dirty="0">
                <a:latin typeface="Consolas" panose="020B0609020204030204" pitchFamily="49" charset="0"/>
                <a:ea typeface="华文楷体" panose="02010600040101010101" pitchFamily="2" charset="-122"/>
                <a:cs typeface="Consolas" panose="020B0609020204030204" pitchFamily="49" charset="0"/>
              </a:rPr>
              <a:t>&gt; void set(</a:t>
            </a:r>
            <a:r>
              <a:rPr lang="en-US" altLang="zh-CN" sz="2000" kern="100" dirty="0">
                <a:solidFill>
                  <a:srgbClr val="FF0000"/>
                </a:solidFill>
                <a:latin typeface="Consolas" panose="020B0609020204030204" pitchFamily="49" charset="0"/>
                <a:ea typeface="华文楷体" panose="02010600040101010101" pitchFamily="2" charset="-122"/>
                <a:cs typeface="Consolas" panose="020B0609020204030204" pitchFamily="49" charset="0"/>
              </a:rPr>
              <a:t>T1</a:t>
            </a:r>
            <a:r>
              <a:rPr lang="en-US" altLang="zh-CN" sz="2000" kern="100" dirty="0">
                <a:latin typeface="Consolas" panose="020B0609020204030204" pitchFamily="49" charset="0"/>
                <a:ea typeface="华文楷体" panose="02010600040101010101" pitchFamily="2" charset="-122"/>
                <a:cs typeface="Consolas" panose="020B0609020204030204" pitchFamily="49" charset="0"/>
              </a:rPr>
              <a:t> const&amp; v){ </a:t>
            </a:r>
            <a:endParaRPr lang="en-US" altLang="zh-CN" sz="2000" kern="100" dirty="0">
              <a:latin typeface="Consolas" panose="020B0609020204030204" pitchFamily="49" charset="0"/>
              <a:ea typeface="华文楷体" panose="02010600040101010101" pitchFamily="2" charset="-122"/>
              <a:cs typeface="Consolas" panose="020B0609020204030204" pitchFamily="49" charset="0"/>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panose="020B0609020204030204" pitchFamily="49" charset="0"/>
              </a:rPr>
              <a:t>         value = T0(v); </a:t>
            </a:r>
            <a:r>
              <a:rPr lang="en-US" altLang="zh-CN" sz="2000" kern="100" dirty="0">
                <a:solidFill>
                  <a:srgbClr val="008000"/>
                </a:solidFill>
                <a:cs typeface="华文楷体" panose="02010600040101010101" pitchFamily="2" charset="-122"/>
              </a:rPr>
              <a:t>/// </a:t>
            </a:r>
            <a:r>
              <a:rPr lang="zh-CN" altLang="en-US" sz="2000" kern="100" dirty="0">
                <a:solidFill>
                  <a:srgbClr val="008000"/>
                </a:solidFill>
                <a:cs typeface="华文楷体" panose="02010600040101010101" pitchFamily="2" charset="-122"/>
              </a:rPr>
              <a:t>将</a:t>
            </a:r>
            <a:r>
              <a:rPr lang="en-US" altLang="zh-CN" sz="2000" kern="100" dirty="0">
                <a:solidFill>
                  <a:srgbClr val="008000"/>
                </a:solidFill>
                <a:cs typeface="华文楷体" panose="02010600040101010101" pitchFamily="2" charset="-122"/>
              </a:rPr>
              <a:t>T1</a:t>
            </a:r>
            <a:r>
              <a:rPr lang="zh-CN" altLang="en-US" sz="2000" kern="100" dirty="0">
                <a:solidFill>
                  <a:srgbClr val="008000"/>
                </a:solidFill>
                <a:cs typeface="华文楷体" panose="02010600040101010101" pitchFamily="2" charset="-122"/>
              </a:rPr>
              <a:t>转换为</a:t>
            </a:r>
            <a:r>
              <a:rPr lang="en-US" altLang="zh-CN" sz="2000" kern="100" dirty="0">
                <a:solidFill>
                  <a:srgbClr val="008000"/>
                </a:solidFill>
                <a:cs typeface="华文楷体" panose="02010600040101010101" pitchFamily="2" charset="-122"/>
              </a:rPr>
              <a:t>T0</a:t>
            </a:r>
            <a:r>
              <a:rPr lang="zh-CN" altLang="en-US" sz="2000" kern="100" dirty="0">
                <a:solidFill>
                  <a:srgbClr val="008000"/>
                </a:solidFill>
                <a:cs typeface="华文楷体" panose="02010600040101010101" pitchFamily="2" charset="-122"/>
              </a:rPr>
              <a:t>储存</a:t>
            </a:r>
            <a:endParaRPr lang="en-US" altLang="zh-CN" sz="2000" kern="100" dirty="0">
              <a:latin typeface="Consolas" panose="020B0609020204030204" pitchFamily="49" charset="0"/>
              <a:ea typeface="华文楷体" panose="02010600040101010101" pitchFamily="2" charset="-122"/>
              <a:cs typeface="Consolas" panose="020B0609020204030204" pitchFamily="49" charset="0"/>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panose="020B0609020204030204" pitchFamily="49" charset="0"/>
              </a:rPr>
              <a:t>     }         </a:t>
            </a:r>
            <a:r>
              <a:rPr lang="en-US" altLang="zh-CN" sz="2000" kern="100" dirty="0">
                <a:solidFill>
                  <a:srgbClr val="008000"/>
                </a:solidFill>
                <a:latin typeface="Consolas" panose="020B0609020204030204" pitchFamily="49" charset="0"/>
                <a:ea typeface="华文楷体" panose="02010600040101010101" pitchFamily="2" charset="-122"/>
                <a:cs typeface="华文楷体" panose="02010600040101010101" pitchFamily="2" charset="-122"/>
              </a:rPr>
              <a:t>/// </a:t>
            </a:r>
            <a:r>
              <a:rPr lang="zh-CN" altLang="en-US" sz="2000" kern="100" dirty="0">
                <a:solidFill>
                  <a:srgbClr val="008000"/>
                </a:solidFill>
                <a:latin typeface="Consolas" panose="020B0609020204030204" pitchFamily="49" charset="0"/>
                <a:ea typeface="华文楷体" panose="02010600040101010101" pitchFamily="2" charset="-122"/>
                <a:cs typeface="华文楷体" panose="02010600040101010101" pitchFamily="2" charset="-122"/>
              </a:rPr>
              <a:t>在类内定义 </a:t>
            </a:r>
            <a:endParaRPr lang="en-US" altLang="zh-CN" sz="2000" kern="100" dirty="0">
              <a:solidFill>
                <a:srgbClr val="008000"/>
              </a:solidFill>
              <a:latin typeface="Consolas" panose="020B0609020204030204" pitchFamily="49" charset="0"/>
              <a:ea typeface="华文楷体" panose="02010600040101010101" pitchFamily="2" charset="-122"/>
              <a:cs typeface="华文楷体" panose="02010600040101010101" pitchFamily="2" charset="-122"/>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panose="020B0609020204030204" pitchFamily="49" charset="0"/>
              </a:rPr>
              <a:t>     template&lt;typename </a:t>
            </a:r>
            <a:r>
              <a:rPr lang="en-US" altLang="zh-CN" sz="2000" kern="100" dirty="0">
                <a:solidFill>
                  <a:srgbClr val="FF0000"/>
                </a:solidFill>
                <a:latin typeface="Consolas" panose="020B0609020204030204" pitchFamily="49" charset="0"/>
                <a:ea typeface="华文楷体" panose="02010600040101010101" pitchFamily="2" charset="-122"/>
                <a:cs typeface="Consolas" panose="020B0609020204030204" pitchFamily="49" charset="0"/>
              </a:rPr>
              <a:t>T1</a:t>
            </a:r>
            <a:r>
              <a:rPr lang="en-US" altLang="zh-CN" sz="2000" kern="100" dirty="0">
                <a:latin typeface="Consolas" panose="020B0609020204030204" pitchFamily="49" charset="0"/>
                <a:ea typeface="华文楷体" panose="02010600040101010101" pitchFamily="2" charset="-122"/>
                <a:cs typeface="Consolas" panose="020B0609020204030204" pitchFamily="49" charset="0"/>
              </a:rPr>
              <a:t>&gt; </a:t>
            </a:r>
            <a:r>
              <a:rPr lang="en-US" altLang="zh-CN" sz="2000" kern="100" dirty="0">
                <a:solidFill>
                  <a:srgbClr val="FF0000"/>
                </a:solidFill>
                <a:latin typeface="Consolas" panose="020B0609020204030204" pitchFamily="49" charset="0"/>
                <a:ea typeface="华文楷体" panose="02010600040101010101" pitchFamily="2" charset="-122"/>
                <a:cs typeface="Consolas" panose="020B0609020204030204" pitchFamily="49" charset="0"/>
              </a:rPr>
              <a:t>T1</a:t>
            </a:r>
            <a:r>
              <a:rPr lang="en-US" altLang="zh-CN" sz="2000" kern="100" dirty="0">
                <a:latin typeface="Consolas" panose="020B0609020204030204" pitchFamily="49" charset="0"/>
                <a:ea typeface="华文楷体" panose="02010600040101010101" pitchFamily="2" charset="-122"/>
                <a:cs typeface="Consolas" panose="020B0609020204030204" pitchFamily="49" charset="0"/>
              </a:rPr>
              <a:t> get();</a:t>
            </a:r>
            <a:endParaRPr lang="en-US" altLang="zh-CN" sz="2000" kern="100" dirty="0">
              <a:latin typeface="Consolas" panose="020B0609020204030204" pitchFamily="49" charset="0"/>
              <a:ea typeface="华文楷体" panose="02010600040101010101" pitchFamily="2" charset="-122"/>
              <a:cs typeface="Consolas" panose="020B0609020204030204" pitchFamily="49" charset="0"/>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panose="020B0609020204030204" pitchFamily="49" charset="0"/>
              </a:rPr>
              <a:t> };</a:t>
            </a:r>
            <a:endParaRPr lang="en-US" altLang="zh-CN" sz="2000" kern="100" dirty="0">
              <a:latin typeface="Consolas" panose="020B0609020204030204" pitchFamily="49" charset="0"/>
              <a:ea typeface="华文楷体" panose="02010600040101010101" pitchFamily="2" charset="-122"/>
              <a:cs typeface="Consolas" panose="020B0609020204030204" pitchFamily="49" charset="0"/>
            </a:endParaRPr>
          </a:p>
          <a:p>
            <a:pPr marL="0" indent="0">
              <a:lnSpc>
                <a:spcPct val="100000"/>
              </a:lnSpc>
              <a:buNone/>
            </a:pPr>
            <a:r>
              <a:rPr lang="en-US" altLang="zh-CN" sz="2000" kern="100" dirty="0">
                <a:solidFill>
                  <a:srgbClr val="7030A0"/>
                </a:solidFill>
                <a:latin typeface="Consolas" panose="020B0609020204030204" pitchFamily="49" charset="0"/>
                <a:ea typeface="华文楷体" panose="02010600040101010101" pitchFamily="2" charset="-122"/>
                <a:cs typeface="Consolas" panose="020B0609020204030204" pitchFamily="49" charset="0"/>
              </a:rPr>
              <a:t> template&lt;typename T0&gt;</a:t>
            </a:r>
            <a:r>
              <a:rPr lang="en-US" altLang="zh-CN" sz="2000" kern="100" dirty="0">
                <a:latin typeface="Consolas" panose="020B0609020204030204" pitchFamily="49" charset="0"/>
                <a:ea typeface="华文楷体" panose="02010600040101010101" pitchFamily="2" charset="-122"/>
                <a:cs typeface="Consolas" panose="020B0609020204030204" pitchFamily="49" charset="0"/>
              </a:rPr>
              <a:t> </a:t>
            </a:r>
            <a:r>
              <a:rPr lang="en-US" altLang="zh-CN" sz="2000" kern="100" dirty="0">
                <a:solidFill>
                  <a:srgbClr val="FF0000"/>
                </a:solidFill>
                <a:latin typeface="Consolas" panose="020B0609020204030204" pitchFamily="49" charset="0"/>
                <a:ea typeface="华文楷体" panose="02010600040101010101" pitchFamily="2" charset="-122"/>
                <a:cs typeface="Consolas" panose="020B0609020204030204" pitchFamily="49" charset="0"/>
              </a:rPr>
              <a:t>template&lt;typename T1&gt; </a:t>
            </a:r>
            <a:endParaRPr lang="en-US" altLang="zh-CN" sz="2000" kern="100" dirty="0">
              <a:solidFill>
                <a:srgbClr val="FF0000"/>
              </a:solidFill>
              <a:latin typeface="Consolas" panose="020B0609020204030204" pitchFamily="49" charset="0"/>
              <a:ea typeface="华文楷体" panose="02010600040101010101" pitchFamily="2" charset="-122"/>
              <a:cs typeface="Consolas" panose="020B0609020204030204" pitchFamily="49" charset="0"/>
            </a:endParaRPr>
          </a:p>
          <a:p>
            <a:pPr marL="0" indent="0">
              <a:lnSpc>
                <a:spcPct val="100000"/>
              </a:lnSpc>
              <a:buNone/>
            </a:pPr>
            <a:r>
              <a:rPr lang="en-US" altLang="zh-CN" sz="2000" kern="100" dirty="0">
                <a:solidFill>
                  <a:srgbClr val="FF0000"/>
                </a:solidFill>
                <a:latin typeface="Consolas" panose="020B0609020204030204" pitchFamily="49" charset="0"/>
                <a:ea typeface="华文楷体" panose="02010600040101010101" pitchFamily="2" charset="-122"/>
                <a:cs typeface="Consolas" panose="020B0609020204030204" pitchFamily="49" charset="0"/>
              </a:rPr>
              <a:t> T1</a:t>
            </a:r>
            <a:r>
              <a:rPr lang="en-US" altLang="zh-CN" sz="2000" kern="100" dirty="0">
                <a:latin typeface="Consolas" panose="020B0609020204030204" pitchFamily="49" charset="0"/>
                <a:ea typeface="华文楷体" panose="02010600040101010101" pitchFamily="2" charset="-122"/>
                <a:cs typeface="Consolas" panose="020B0609020204030204" pitchFamily="49" charset="0"/>
              </a:rPr>
              <a:t> </a:t>
            </a:r>
            <a:r>
              <a:rPr lang="en-US" altLang="zh-CN" sz="2000" b="1" u="sng" kern="100" dirty="0">
                <a:latin typeface="Consolas" panose="020B0609020204030204" pitchFamily="49" charset="0"/>
                <a:ea typeface="华文楷体" panose="02010600040101010101" pitchFamily="2" charset="-122"/>
                <a:cs typeface="Consolas" panose="020B0609020204030204" pitchFamily="49" charset="0"/>
              </a:rPr>
              <a:t>A&lt;T0&gt;</a:t>
            </a:r>
            <a:r>
              <a:rPr lang="en-US" altLang="zh-CN" sz="2000" kern="100" dirty="0">
                <a:latin typeface="Consolas" panose="020B0609020204030204" pitchFamily="49" charset="0"/>
                <a:ea typeface="华文楷体" panose="02010600040101010101" pitchFamily="2" charset="-122"/>
                <a:cs typeface="Consolas" panose="020B0609020204030204" pitchFamily="49" charset="0"/>
              </a:rPr>
              <a:t>::get(){ return T1(value);}</a:t>
            </a:r>
            <a:endParaRPr lang="en-US" altLang="zh-CN" sz="2000" kern="100" dirty="0">
              <a:latin typeface="Consolas" panose="020B0609020204030204" pitchFamily="49" charset="0"/>
              <a:ea typeface="华文楷体" panose="02010600040101010101" pitchFamily="2" charset="-122"/>
              <a:cs typeface="Consolas" panose="020B0609020204030204" pitchFamily="49" charset="0"/>
            </a:endParaRPr>
          </a:p>
          <a:p>
            <a:pPr marL="0" indent="0">
              <a:lnSpc>
                <a:spcPct val="100000"/>
              </a:lnSpc>
              <a:buNone/>
            </a:pPr>
            <a:r>
              <a:rPr lang="en-US" altLang="zh-CN" sz="2000" kern="100" dirty="0">
                <a:cs typeface="Consolas" panose="020B0609020204030204" pitchFamily="49" charset="0"/>
              </a:rPr>
              <a:t>       </a:t>
            </a:r>
            <a:r>
              <a:rPr lang="en-US" altLang="zh-CN" sz="2000" kern="100" dirty="0">
                <a:latin typeface="Consolas" panose="020B0609020204030204" pitchFamily="49" charset="0"/>
                <a:ea typeface="华文楷体" panose="02010600040101010101" pitchFamily="2" charset="-122"/>
                <a:cs typeface="Consolas" panose="020B0609020204030204" pitchFamily="49" charset="0"/>
              </a:rPr>
              <a:t> </a:t>
            </a:r>
            <a:r>
              <a:rPr lang="en-US" altLang="zh-CN" sz="2000" kern="100" dirty="0">
                <a:solidFill>
                  <a:srgbClr val="008000"/>
                </a:solidFill>
                <a:latin typeface="Consolas" panose="020B0609020204030204" pitchFamily="49" charset="0"/>
                <a:ea typeface="华文楷体" panose="02010600040101010101" pitchFamily="2" charset="-122"/>
                <a:cs typeface="华文楷体" panose="02010600040101010101" pitchFamily="2" charset="-122"/>
              </a:rPr>
              <a:t>/// </a:t>
            </a:r>
            <a:r>
              <a:rPr lang="zh-CN" altLang="en-US" sz="2000" kern="100" dirty="0">
                <a:solidFill>
                  <a:srgbClr val="008000"/>
                </a:solidFill>
                <a:latin typeface="Consolas" panose="020B0609020204030204" pitchFamily="49" charset="0"/>
                <a:ea typeface="华文楷体" panose="02010600040101010101" pitchFamily="2" charset="-122"/>
                <a:cs typeface="华文楷体" panose="02010600040101010101" pitchFamily="2" charset="-122"/>
              </a:rPr>
              <a:t>类外定义，</a:t>
            </a:r>
            <a:r>
              <a:rPr lang="en-US" altLang="zh-CN" sz="2000" kern="100" dirty="0">
                <a:solidFill>
                  <a:srgbClr val="008000"/>
                </a:solidFill>
                <a:cs typeface="华文楷体" panose="02010600040101010101" pitchFamily="2" charset="-122"/>
              </a:rPr>
              <a:t> </a:t>
            </a:r>
            <a:r>
              <a:rPr lang="zh-CN" altLang="en-US" sz="2000" kern="100" dirty="0">
                <a:solidFill>
                  <a:srgbClr val="008000"/>
                </a:solidFill>
                <a:cs typeface="华文楷体" panose="02010600040101010101" pitchFamily="2" charset="-122"/>
              </a:rPr>
              <a:t>将</a:t>
            </a:r>
            <a:r>
              <a:rPr lang="en-US" altLang="zh-CN" sz="2000" kern="100" dirty="0">
                <a:solidFill>
                  <a:srgbClr val="008000"/>
                </a:solidFill>
                <a:cs typeface="华文楷体" panose="02010600040101010101" pitchFamily="2" charset="-122"/>
              </a:rPr>
              <a:t>T0</a:t>
            </a:r>
            <a:r>
              <a:rPr lang="zh-CN" altLang="en-US" sz="2000" kern="100" dirty="0">
                <a:solidFill>
                  <a:srgbClr val="008000"/>
                </a:solidFill>
                <a:cs typeface="华文楷体" panose="02010600040101010101" pitchFamily="2" charset="-122"/>
              </a:rPr>
              <a:t>转换为</a:t>
            </a:r>
            <a:r>
              <a:rPr lang="en-US" altLang="zh-CN" sz="2000" kern="100" dirty="0">
                <a:solidFill>
                  <a:srgbClr val="008000"/>
                </a:solidFill>
                <a:cs typeface="华文楷体" panose="02010600040101010101" pitchFamily="2" charset="-122"/>
              </a:rPr>
              <a:t>T1</a:t>
            </a:r>
            <a:r>
              <a:rPr lang="zh-CN" altLang="en-US" sz="2000" kern="100" dirty="0">
                <a:solidFill>
                  <a:srgbClr val="008000"/>
                </a:solidFill>
                <a:cs typeface="华文楷体" panose="02010600040101010101" pitchFamily="2" charset="-122"/>
              </a:rPr>
              <a:t>返回</a:t>
            </a:r>
            <a:endParaRPr lang="en-US" altLang="zh-CN" sz="2000" kern="100" dirty="0">
              <a:solidFill>
                <a:srgbClr val="008000"/>
              </a:solidFill>
              <a:latin typeface="Consolas" panose="020B0609020204030204" pitchFamily="49" charset="0"/>
              <a:ea typeface="华文楷体" panose="02010600040101010101" pitchFamily="2" charset="-122"/>
              <a:cs typeface="Consolas" panose="020B0609020204030204" pitchFamily="49" charset="0"/>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628800"/>
            <a:ext cx="8983910" cy="4749029"/>
          </a:xfrm>
        </p:spPr>
        <p:txBody>
          <a:bodyPr>
            <a:normAutofit/>
          </a:bodyPr>
          <a:lstStyle/>
          <a:p>
            <a:pPr>
              <a:lnSpc>
                <a:spcPct val="100000"/>
              </a:lnSpc>
              <a:buSzPct val="75000"/>
              <a:buFont typeface="Wingdings" panose="05000000000000000000" pitchFamily="2" charset="2"/>
              <a:buChar char="n"/>
            </a:pPr>
            <a:r>
              <a:rPr lang="zh-CN" altLang="en-US" sz="2400" b="1" kern="100" dirty="0">
                <a:solidFill>
                  <a:srgbClr val="003366"/>
                </a:solidFill>
                <a:latin typeface="华文楷体" panose="02010600040101010101" pitchFamily="2" charset="-122"/>
                <a:ea typeface="华文楷体" panose="02010600040101010101" pitchFamily="2" charset="-122"/>
                <a:cs typeface="华文楷体" panose="02010600040101010101" pitchFamily="2" charset="-122"/>
              </a:rPr>
              <a:t>注意不能写成：</a:t>
            </a:r>
            <a:br>
              <a:rPr lang="en-US" altLang="zh-CN" sz="2400" b="1" kern="100" dirty="0">
                <a:solidFill>
                  <a:srgbClr val="003366"/>
                </a:solidFill>
                <a:latin typeface="华文楷体" panose="02010600040101010101" pitchFamily="2" charset="-122"/>
                <a:ea typeface="华文楷体" panose="02010600040101010101" pitchFamily="2" charset="-122"/>
                <a:cs typeface="华文楷体" panose="02010600040101010101" pitchFamily="2" charset="-122"/>
              </a:rPr>
            </a:br>
            <a:r>
              <a:rPr lang="en-US" altLang="zh-CN" sz="2400" kern="100" dirty="0" err="1">
                <a:solidFill>
                  <a:srgbClr val="7030A0"/>
                </a:solidFill>
                <a:latin typeface="Consolas" panose="020B0609020204030204" pitchFamily="49" charset="0"/>
                <a:ea typeface="华文楷体" panose="02010600040101010101" pitchFamily="2" charset="-122"/>
                <a:cs typeface="Consolas" panose="020B0609020204030204" pitchFamily="49" charset="0"/>
              </a:rPr>
              <a:t>template</a:t>
            </a:r>
            <a:r>
              <a:rPr lang="en-US" altLang="zh-CN" sz="2400" kern="100" dirty="0">
                <a:solidFill>
                  <a:srgbClr val="7030A0"/>
                </a:solidFill>
                <a:latin typeface="Consolas" panose="020B0609020204030204" pitchFamily="49" charset="0"/>
                <a:ea typeface="华文楷体" panose="02010600040101010101" pitchFamily="2" charset="-122"/>
                <a:cs typeface="Consolas" panose="020B0609020204030204" pitchFamily="49" charset="0"/>
              </a:rPr>
              <a:t>&lt;</a:t>
            </a:r>
            <a:r>
              <a:rPr lang="en-US" altLang="zh-CN" sz="2400" kern="100" dirty="0" err="1">
                <a:solidFill>
                  <a:srgbClr val="7030A0"/>
                </a:solidFill>
                <a:latin typeface="Consolas" panose="020B0609020204030204" pitchFamily="49" charset="0"/>
                <a:ea typeface="华文楷体" panose="02010600040101010101" pitchFamily="2" charset="-122"/>
                <a:cs typeface="Consolas" panose="020B0609020204030204" pitchFamily="49" charset="0"/>
              </a:rPr>
              <a:t>typename</a:t>
            </a:r>
            <a:r>
              <a:rPr lang="en-US" altLang="zh-CN" sz="2400" kern="100" dirty="0">
                <a:solidFill>
                  <a:srgbClr val="7030A0"/>
                </a:solidFill>
                <a:latin typeface="Consolas" panose="020B0609020204030204" pitchFamily="49" charset="0"/>
                <a:ea typeface="华文楷体" panose="02010600040101010101" pitchFamily="2" charset="-122"/>
                <a:cs typeface="Consolas" panose="020B0609020204030204" pitchFamily="49" charset="0"/>
              </a:rPr>
              <a:t> T0,</a:t>
            </a:r>
            <a:r>
              <a:rPr lang="zh-CN" altLang="en-US" sz="2400" kern="100" dirty="0">
                <a:solidFill>
                  <a:srgbClr val="7030A0"/>
                </a:solidFill>
                <a:latin typeface="Consolas" panose="020B0609020204030204" pitchFamily="49" charset="0"/>
                <a:ea typeface="华文楷体" panose="02010600040101010101" pitchFamily="2" charset="-122"/>
                <a:cs typeface="Consolas" panose="020B0609020204030204" pitchFamily="49" charset="0"/>
              </a:rPr>
              <a:t> </a:t>
            </a:r>
            <a:r>
              <a:rPr lang="en-US" altLang="zh-CN" sz="2400" kern="100" dirty="0" err="1">
                <a:solidFill>
                  <a:srgbClr val="FF0000"/>
                </a:solidFill>
                <a:latin typeface="Consolas" panose="020B0609020204030204" pitchFamily="49" charset="0"/>
                <a:ea typeface="华文楷体" panose="02010600040101010101" pitchFamily="2" charset="-122"/>
                <a:cs typeface="Consolas" panose="020B0609020204030204" pitchFamily="49" charset="0"/>
              </a:rPr>
              <a:t>typename</a:t>
            </a:r>
            <a:r>
              <a:rPr lang="en-US" altLang="zh-CN" sz="2400" kern="100" dirty="0">
                <a:solidFill>
                  <a:srgbClr val="FF0000"/>
                </a:solidFill>
                <a:latin typeface="Consolas" panose="020B0609020204030204" pitchFamily="49" charset="0"/>
                <a:ea typeface="华文楷体" panose="02010600040101010101" pitchFamily="2" charset="-122"/>
                <a:cs typeface="Consolas" panose="020B0609020204030204" pitchFamily="49" charset="0"/>
              </a:rPr>
              <a:t> T1&gt; </a:t>
            </a:r>
            <a:endParaRPr lang="en-US" altLang="zh-CN" sz="2400" kern="100" dirty="0">
              <a:solidFill>
                <a:srgbClr val="FF0000"/>
              </a:solidFill>
              <a:latin typeface="Consolas" panose="020B0609020204030204" pitchFamily="49" charset="0"/>
              <a:ea typeface="华文楷体" panose="02010600040101010101" pitchFamily="2" charset="-122"/>
              <a:cs typeface="Consolas" panose="020B0609020204030204" pitchFamily="49" charset="0"/>
            </a:endParaRPr>
          </a:p>
          <a:p>
            <a:pPr marL="0" indent="0">
              <a:lnSpc>
                <a:spcPct val="100000"/>
              </a:lnSpc>
              <a:buNone/>
            </a:pPr>
            <a:r>
              <a:rPr lang="en-US" altLang="zh-CN" sz="2400" kern="100" dirty="0">
                <a:solidFill>
                  <a:srgbClr val="FF0000"/>
                </a:solidFill>
                <a:latin typeface="Consolas" panose="020B0609020204030204" pitchFamily="49" charset="0"/>
                <a:ea typeface="华文楷体" panose="02010600040101010101" pitchFamily="2" charset="-122"/>
                <a:cs typeface="Consolas" panose="020B0609020204030204" pitchFamily="49" charset="0"/>
              </a:rPr>
              <a:t> T1</a:t>
            </a:r>
            <a:r>
              <a:rPr lang="en-US" altLang="zh-CN" sz="2400" kern="100" dirty="0">
                <a:latin typeface="Consolas" panose="020B0609020204030204" pitchFamily="49" charset="0"/>
                <a:ea typeface="华文楷体" panose="02010600040101010101" pitchFamily="2" charset="-122"/>
                <a:cs typeface="Consolas" panose="020B0609020204030204" pitchFamily="49" charset="0"/>
              </a:rPr>
              <a:t> </a:t>
            </a:r>
            <a:r>
              <a:rPr lang="en-US" altLang="zh-CN" sz="2400" kern="100" dirty="0" err="1">
                <a:latin typeface="Consolas" panose="020B0609020204030204" pitchFamily="49" charset="0"/>
                <a:ea typeface="华文楷体" panose="02010600040101010101" pitchFamily="2" charset="-122"/>
                <a:cs typeface="Consolas" panose="020B0609020204030204" pitchFamily="49" charset="0"/>
              </a:rPr>
              <a:t>A</a:t>
            </a:r>
            <a:r>
              <a:rPr lang="en-US" altLang="zh-CN" sz="2400" kern="100" dirty="0">
                <a:latin typeface="Consolas" panose="020B0609020204030204" pitchFamily="49" charset="0"/>
                <a:ea typeface="华文楷体" panose="02010600040101010101" pitchFamily="2" charset="-122"/>
                <a:cs typeface="Consolas" panose="020B0609020204030204" pitchFamily="49" charset="0"/>
              </a:rPr>
              <a:t>&lt;T0&gt;::</a:t>
            </a:r>
            <a:r>
              <a:rPr lang="en-US" altLang="zh-CN" sz="2400" kern="100" dirty="0" err="1">
                <a:latin typeface="Consolas" panose="020B0609020204030204" pitchFamily="49" charset="0"/>
                <a:ea typeface="华文楷体" panose="02010600040101010101" pitchFamily="2" charset="-122"/>
                <a:cs typeface="Consolas" panose="020B0609020204030204" pitchFamily="49" charset="0"/>
              </a:rPr>
              <a:t>get</a:t>
            </a:r>
            <a:r>
              <a:rPr lang="en-US" altLang="zh-CN" sz="2400" kern="100" dirty="0">
                <a:latin typeface="Consolas" panose="020B0609020204030204" pitchFamily="49" charset="0"/>
                <a:ea typeface="华文楷体" panose="02010600040101010101" pitchFamily="2" charset="-122"/>
                <a:cs typeface="Consolas" panose="020B0609020204030204" pitchFamily="49" charset="0"/>
              </a:rPr>
              <a:t>(){ </a:t>
            </a:r>
            <a:r>
              <a:rPr lang="en-US" altLang="zh-CN" sz="2400" kern="100" dirty="0" err="1">
                <a:latin typeface="Consolas" panose="020B0609020204030204" pitchFamily="49" charset="0"/>
                <a:ea typeface="华文楷体" panose="02010600040101010101" pitchFamily="2" charset="-122"/>
                <a:cs typeface="Consolas" panose="020B0609020204030204" pitchFamily="49" charset="0"/>
              </a:rPr>
              <a:t>return</a:t>
            </a:r>
            <a:r>
              <a:rPr lang="en-US" altLang="zh-CN" sz="2400" kern="100" dirty="0">
                <a:latin typeface="Consolas" panose="020B0609020204030204" pitchFamily="49" charset="0"/>
                <a:ea typeface="华文楷体" panose="02010600040101010101" pitchFamily="2" charset="-122"/>
                <a:cs typeface="Consolas" panose="020B0609020204030204" pitchFamily="49" charset="0"/>
              </a:rPr>
              <a:t> T1(</a:t>
            </a:r>
            <a:r>
              <a:rPr lang="en-US" altLang="zh-CN" sz="2400" kern="100" dirty="0" err="1">
                <a:latin typeface="Consolas" panose="020B0609020204030204" pitchFamily="49" charset="0"/>
                <a:ea typeface="华文楷体" panose="02010600040101010101" pitchFamily="2" charset="-122"/>
                <a:cs typeface="Consolas" panose="020B0609020204030204" pitchFamily="49" charset="0"/>
              </a:rPr>
              <a:t>value</a:t>
            </a:r>
            <a:r>
              <a:rPr lang="en-US" altLang="zh-CN" sz="2400" kern="100" dirty="0">
                <a:latin typeface="Consolas" panose="020B0609020204030204" pitchFamily="49" charset="0"/>
                <a:ea typeface="华文楷体" panose="02010600040101010101" pitchFamily="2" charset="-122"/>
                <a:cs typeface="Consolas" panose="020B0609020204030204" pitchFamily="49" charset="0"/>
              </a:rPr>
              <a:t>);}  </a:t>
            </a:r>
            <a:r>
              <a:rPr lang="zh-CN" altLang="en-US" sz="2400" kern="100" dirty="0">
                <a:latin typeface="Consolas" panose="020B0609020204030204" pitchFamily="49" charset="0"/>
                <a:ea typeface="华文楷体" panose="02010600040101010101" pitchFamily="2" charset="-122"/>
                <a:cs typeface="Consolas" panose="020B0609020204030204" pitchFamily="49" charset="0"/>
              </a:rPr>
              <a:t>    </a:t>
            </a:r>
            <a:br>
              <a:rPr lang="en-US" altLang="zh-CN" sz="2400" kern="100" dirty="0">
                <a:latin typeface="Consolas" panose="020B0609020204030204" pitchFamily="49" charset="0"/>
                <a:ea typeface="华文楷体" panose="02010600040101010101" pitchFamily="2" charset="-122"/>
                <a:cs typeface="Consolas" panose="020B0609020204030204" pitchFamily="49" charset="0"/>
              </a:rPr>
            </a:br>
            <a:r>
              <a:rPr lang="zh-CN" altLang="en-US" sz="2400" kern="100" dirty="0">
                <a:latin typeface="Consolas" panose="020B0609020204030204" pitchFamily="49" charset="0"/>
                <a:ea typeface="华文楷体" panose="02010600040101010101" pitchFamily="2" charset="-122"/>
                <a:cs typeface="Consolas" panose="020B0609020204030204" pitchFamily="49" charset="0"/>
              </a:rPr>
              <a:t>  </a:t>
            </a:r>
            <a:r>
              <a:rPr lang="en-US" altLang="zh-CN" sz="2400" kern="100" dirty="0">
                <a:solidFill>
                  <a:srgbClr val="008000"/>
                </a:solidFill>
                <a:latin typeface="Consolas" panose="020B0609020204030204" pitchFamily="49" charset="0"/>
                <a:ea typeface="华文楷体" panose="02010600040101010101" pitchFamily="2" charset="-122"/>
                <a:cs typeface="华文楷体" panose="02010600040101010101" pitchFamily="2" charset="-122"/>
              </a:rPr>
              <a:t>/// </a:t>
            </a:r>
            <a:r>
              <a:rPr lang="zh-CN" altLang="en-US" sz="2400" kern="100" dirty="0">
                <a:solidFill>
                  <a:srgbClr val="FF0000"/>
                </a:solidFill>
                <a:cs typeface="华文楷体" panose="02010600040101010101" pitchFamily="2" charset="-122"/>
              </a:rPr>
              <a:t>错误，与多个参数的模板混淆</a:t>
            </a:r>
            <a:endParaRPr lang="en-US" altLang="zh-CN" sz="2400" kern="100" dirty="0">
              <a:solidFill>
                <a:srgbClr val="FF0000"/>
              </a:solidFill>
              <a:cs typeface="华文楷体" panose="02010600040101010101" pitchFamily="2" charset="-122"/>
            </a:endParaRPr>
          </a:p>
          <a:p>
            <a:pPr marL="0" indent="0">
              <a:lnSpc>
                <a:spcPct val="100000"/>
              </a:lnSpc>
              <a:buNone/>
            </a:pPr>
            <a:endParaRPr lang="en-US" altLang="zh-CN" sz="2400" kern="100" dirty="0">
              <a:solidFill>
                <a:srgbClr val="FF0000"/>
              </a:solidFill>
              <a:cs typeface="Consolas" panose="020B0609020204030204" pitchFamily="49" charset="0"/>
            </a:endParaRPr>
          </a:p>
          <a:p>
            <a:pPr marL="0" indent="0">
              <a:lnSpc>
                <a:spcPct val="100000"/>
              </a:lnSpc>
              <a:buNone/>
            </a:pPr>
            <a:r>
              <a:rPr lang="en-US" altLang="zh-CN" sz="2400" kern="100" dirty="0">
                <a:solidFill>
                  <a:srgbClr val="7030A0"/>
                </a:solidFill>
                <a:cs typeface="Consolas" panose="020B0609020204030204" pitchFamily="49" charset="0"/>
              </a:rPr>
              <a:t> </a:t>
            </a:r>
            <a:r>
              <a:rPr lang="en-US" altLang="zh-CN" sz="2400" kern="100" dirty="0" err="1">
                <a:solidFill>
                  <a:srgbClr val="7030A0"/>
                </a:solidFill>
                <a:cs typeface="Consolas" panose="020B0609020204030204" pitchFamily="49" charset="0"/>
              </a:rPr>
              <a:t>template</a:t>
            </a:r>
            <a:r>
              <a:rPr lang="en-US" altLang="zh-CN" sz="2400" kern="100" dirty="0">
                <a:solidFill>
                  <a:srgbClr val="7030A0"/>
                </a:solidFill>
                <a:cs typeface="Consolas" panose="020B0609020204030204" pitchFamily="49" charset="0"/>
              </a:rPr>
              <a:t>&lt;</a:t>
            </a:r>
            <a:r>
              <a:rPr lang="en-US" altLang="zh-CN" sz="2400" kern="100" dirty="0" err="1">
                <a:solidFill>
                  <a:srgbClr val="7030A0"/>
                </a:solidFill>
                <a:cs typeface="Consolas" panose="020B0609020204030204" pitchFamily="49" charset="0"/>
              </a:rPr>
              <a:t>typename</a:t>
            </a:r>
            <a:r>
              <a:rPr lang="en-US" altLang="zh-CN" sz="2400" kern="100" dirty="0">
                <a:solidFill>
                  <a:srgbClr val="7030A0"/>
                </a:solidFill>
                <a:cs typeface="Consolas" panose="020B0609020204030204" pitchFamily="49" charset="0"/>
              </a:rPr>
              <a:t> T0&gt;</a:t>
            </a:r>
            <a:r>
              <a:rPr lang="en-US" altLang="zh-CN" sz="2400" kern="100" dirty="0">
                <a:cs typeface="Consolas" panose="020B0609020204030204" pitchFamily="49" charset="0"/>
              </a:rPr>
              <a:t> </a:t>
            </a:r>
            <a:r>
              <a:rPr lang="en-US" altLang="zh-CN" sz="2400" kern="100" dirty="0" err="1">
                <a:solidFill>
                  <a:srgbClr val="FF0000"/>
                </a:solidFill>
                <a:cs typeface="Consolas" panose="020B0609020204030204" pitchFamily="49" charset="0"/>
              </a:rPr>
              <a:t>template</a:t>
            </a:r>
            <a:r>
              <a:rPr lang="en-US" altLang="zh-CN" sz="2400" kern="100" dirty="0">
                <a:solidFill>
                  <a:srgbClr val="FF0000"/>
                </a:solidFill>
                <a:cs typeface="Consolas" panose="020B0609020204030204" pitchFamily="49" charset="0"/>
              </a:rPr>
              <a:t>&lt;</a:t>
            </a:r>
            <a:r>
              <a:rPr lang="en-US" altLang="zh-CN" sz="2400" kern="100" dirty="0" err="1">
                <a:solidFill>
                  <a:srgbClr val="FF0000"/>
                </a:solidFill>
                <a:cs typeface="Consolas" panose="020B0609020204030204" pitchFamily="49" charset="0"/>
              </a:rPr>
              <a:t>typename</a:t>
            </a:r>
            <a:r>
              <a:rPr lang="en-US" altLang="zh-CN" sz="2400" kern="100" dirty="0">
                <a:solidFill>
                  <a:srgbClr val="FF0000"/>
                </a:solidFill>
                <a:cs typeface="Consolas" panose="020B0609020204030204" pitchFamily="49" charset="0"/>
              </a:rPr>
              <a:t> T1&gt; </a:t>
            </a:r>
            <a:endParaRPr lang="en-US" altLang="zh-CN" sz="2400" kern="100" dirty="0">
              <a:solidFill>
                <a:srgbClr val="FF0000"/>
              </a:solidFill>
              <a:cs typeface="Consolas" panose="020B0609020204030204" pitchFamily="49" charset="0"/>
            </a:endParaRPr>
          </a:p>
          <a:p>
            <a:pPr marL="0" indent="0">
              <a:lnSpc>
                <a:spcPct val="100000"/>
              </a:lnSpc>
              <a:buNone/>
            </a:pPr>
            <a:r>
              <a:rPr lang="en-US" altLang="zh-CN" sz="2400" kern="100" dirty="0">
                <a:solidFill>
                  <a:srgbClr val="FF0000"/>
                </a:solidFill>
                <a:cs typeface="Consolas" panose="020B0609020204030204" pitchFamily="49" charset="0"/>
              </a:rPr>
              <a:t> T1</a:t>
            </a:r>
            <a:r>
              <a:rPr lang="en-US" altLang="zh-CN" sz="2400" kern="100" dirty="0">
                <a:cs typeface="Consolas" panose="020B0609020204030204" pitchFamily="49" charset="0"/>
              </a:rPr>
              <a:t> </a:t>
            </a:r>
            <a:r>
              <a:rPr lang="en-US" altLang="zh-CN" sz="2400" u="sng" kern="100" dirty="0" err="1">
                <a:cs typeface="Consolas" panose="020B0609020204030204" pitchFamily="49" charset="0"/>
              </a:rPr>
              <a:t>A</a:t>
            </a:r>
            <a:r>
              <a:rPr lang="en-US" altLang="zh-CN" sz="2400" u="sng" kern="100" dirty="0">
                <a:cs typeface="Consolas" panose="020B0609020204030204" pitchFamily="49" charset="0"/>
              </a:rPr>
              <a:t>&lt;T0&gt;</a:t>
            </a:r>
            <a:r>
              <a:rPr lang="en-US" altLang="zh-CN" sz="2400" kern="100" dirty="0">
                <a:cs typeface="Consolas" panose="020B0609020204030204" pitchFamily="49" charset="0"/>
              </a:rPr>
              <a:t>::</a:t>
            </a:r>
            <a:r>
              <a:rPr lang="en-US" altLang="zh-CN" sz="2400" kern="100" dirty="0" err="1">
                <a:cs typeface="Consolas" panose="020B0609020204030204" pitchFamily="49" charset="0"/>
              </a:rPr>
              <a:t>get</a:t>
            </a:r>
            <a:r>
              <a:rPr lang="en-US" altLang="zh-CN" sz="2400" kern="100" dirty="0">
                <a:cs typeface="Consolas" panose="020B0609020204030204" pitchFamily="49" charset="0"/>
              </a:rPr>
              <a:t>(){ </a:t>
            </a:r>
            <a:r>
              <a:rPr lang="en-US" altLang="zh-CN" sz="2400" kern="100" dirty="0" err="1">
                <a:cs typeface="Consolas" panose="020B0609020204030204" pitchFamily="49" charset="0"/>
              </a:rPr>
              <a:t>return</a:t>
            </a:r>
            <a:r>
              <a:rPr lang="en-US" altLang="zh-CN" sz="2400" kern="100" dirty="0">
                <a:cs typeface="Consolas" panose="020B0609020204030204" pitchFamily="49" charset="0"/>
              </a:rPr>
              <a:t> T1(</a:t>
            </a:r>
            <a:r>
              <a:rPr lang="en-US" altLang="zh-CN" sz="2400" kern="100" dirty="0" err="1">
                <a:cs typeface="Consolas" panose="020B0609020204030204" pitchFamily="49" charset="0"/>
              </a:rPr>
              <a:t>value</a:t>
            </a:r>
            <a:r>
              <a:rPr lang="en-US" altLang="zh-CN" sz="2400" kern="100" dirty="0">
                <a:cs typeface="Consolas" panose="020B0609020204030204" pitchFamily="49" charset="0"/>
              </a:rPr>
              <a:t>);}  </a:t>
            </a:r>
            <a:r>
              <a:rPr lang="en-US" altLang="zh-CN" sz="2400" kern="100" dirty="0">
                <a:solidFill>
                  <a:srgbClr val="008000"/>
                </a:solidFill>
                <a:cs typeface="华文楷体" panose="02010600040101010101" pitchFamily="2" charset="-122"/>
              </a:rPr>
              <a:t>/// </a:t>
            </a:r>
            <a:r>
              <a:rPr lang="zh-CN" altLang="en-US" sz="2400" kern="100" dirty="0">
                <a:solidFill>
                  <a:srgbClr val="008000"/>
                </a:solidFill>
                <a:cs typeface="华文楷体" panose="02010600040101010101" pitchFamily="2" charset="-122"/>
              </a:rPr>
              <a:t>正确</a:t>
            </a:r>
            <a:endParaRPr lang="en-US" altLang="zh-CN" sz="2400" kern="100" dirty="0">
              <a:solidFill>
                <a:srgbClr val="008000"/>
              </a:solidFill>
              <a:cs typeface="Consolas" panose="020B0609020204030204" pitchFamily="49" charset="0"/>
            </a:endParaRPr>
          </a:p>
          <a:p>
            <a:endParaRPr kumimoji="1" lang="zh-CN" altLang="en-US" sz="2400" dirty="0"/>
          </a:p>
        </p:txBody>
      </p:sp>
      <p:sp>
        <p:nvSpPr>
          <p:cNvPr id="7" name="标题 1"/>
          <p:cNvSpPr>
            <a:spLocks noGrp="1"/>
          </p:cNvSpPr>
          <p:nvPr>
            <p:ph type="title"/>
          </p:nvPr>
        </p:nvSpPr>
        <p:spPr>
          <a:xfrm>
            <a:off x="628650" y="365126"/>
            <a:ext cx="7886700" cy="1325563"/>
          </a:xfrm>
        </p:spPr>
        <p:txBody>
          <a:bodyPr/>
          <a:lstStyle/>
          <a:p>
            <a:r>
              <a:rPr kumimoji="1" lang="zh-CN" altLang="en-US" b="1" dirty="0">
                <a:latin typeface="微软雅黑" panose="020B0503020204020204" pitchFamily="34" charset="-122"/>
                <a:ea typeface="微软雅黑" panose="020B0503020204020204" pitchFamily="34" charset="-122"/>
              </a:rPr>
              <a:t>成员函数模板 </a:t>
            </a:r>
            <a:r>
              <a:rPr kumimoji="1" lang="en-US" altLang="zh-CN" dirty="0"/>
              <a:t>(</a:t>
            </a:r>
            <a:r>
              <a:rPr kumimoji="1" lang="zh-CN" altLang="en-US" dirty="0"/>
              <a:t>自学</a:t>
            </a:r>
            <a:r>
              <a:rPr kumimoji="1" lang="en-US" altLang="zh-CN" dirty="0"/>
              <a:t>)</a:t>
            </a:r>
            <a:endParaRPr kumimoji="1" lang="zh-CN" altLang="en-US"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调查反馈：</a:t>
            </a:r>
            <a:r>
              <a:rPr lang="zh-CN" altLang="en-US" dirty="0"/>
              <a:t>授课内容</a:t>
            </a:r>
            <a:endParaRPr lang="zh-CN" altLang="en-US" dirty="0"/>
          </a:p>
        </p:txBody>
      </p:sp>
      <p:sp>
        <p:nvSpPr>
          <p:cNvPr id="3" name="内容占位符 2"/>
          <p:cNvSpPr>
            <a:spLocks noGrp="1"/>
          </p:cNvSpPr>
          <p:nvPr>
            <p:ph idx="1"/>
          </p:nvPr>
        </p:nvSpPr>
        <p:spPr/>
        <p:txBody>
          <a:bodyPr/>
          <a:lstStyle/>
          <a:p>
            <a:r>
              <a:rPr lang="zh-CN" altLang="en-US" dirty="0"/>
              <a:t>存在什么问题？</a:t>
            </a:r>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2481327"/>
            <a:ext cx="9144000" cy="3043974"/>
          </a:xfrm>
          <a:prstGeom prst="rect">
            <a:avLst/>
          </a:prstGeom>
        </p:spPr>
      </p:pic>
      <p:sp>
        <p:nvSpPr>
          <p:cNvPr id="15" name="Rectangle 14"/>
          <p:cNvSpPr/>
          <p:nvPr/>
        </p:nvSpPr>
        <p:spPr>
          <a:xfrm>
            <a:off x="1127659" y="3428608"/>
            <a:ext cx="7878005" cy="432048"/>
          </a:xfrm>
          <a:prstGeom prst="rect">
            <a:avLst/>
          </a:prstGeom>
          <a:noFill/>
          <a:ln w="254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成员函数模板 </a:t>
            </a:r>
            <a:r>
              <a:rPr kumimoji="1" lang="en-US" altLang="zh-CN" dirty="0"/>
              <a:t>(</a:t>
            </a:r>
            <a:r>
              <a:rPr kumimoji="1" lang="zh-CN" altLang="en-US" dirty="0"/>
              <a:t>自学</a:t>
            </a:r>
            <a:r>
              <a:rPr kumimoji="1" lang="en-US" altLang="zh-CN" dirty="0"/>
              <a:t>)</a:t>
            </a:r>
            <a:endParaRPr lang="zh-CN" altLang="en-US" dirty="0"/>
          </a:p>
        </p:txBody>
      </p:sp>
      <p:sp>
        <p:nvSpPr>
          <p:cNvPr id="3" name="内容占位符 2"/>
          <p:cNvSpPr>
            <a:spLocks noGrp="1"/>
          </p:cNvSpPr>
          <p:nvPr>
            <p:ph idx="1"/>
          </p:nvPr>
        </p:nvSpPr>
        <p:spPr/>
        <p:txBody>
          <a:bodyPr/>
          <a:lstStyle/>
          <a:p>
            <a:r>
              <a:rPr lang="zh-CN" altLang="en-US" dirty="0"/>
              <a:t>多个参数的模板</a:t>
            </a:r>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矩形 4"/>
          <p:cNvSpPr/>
          <p:nvPr/>
        </p:nvSpPr>
        <p:spPr>
          <a:xfrm>
            <a:off x="1030072" y="2459504"/>
            <a:ext cx="7625013" cy="1938992"/>
          </a:xfrm>
          <a:prstGeom prst="rect">
            <a:avLst/>
          </a:prstGeom>
        </p:spPr>
        <p:txBody>
          <a:bodyPr wrap="square">
            <a:spAutoFit/>
          </a:bodyPr>
          <a:lstStyle/>
          <a:p>
            <a:r>
              <a:rPr lang="zh-CN" altLang="en-US" sz="2400" kern="100" dirty="0">
                <a:solidFill>
                  <a:srgbClr val="7030A0"/>
                </a:solidFill>
                <a:latin typeface="Consolas" panose="020B0609020204030204" pitchFamily="49" charset="0"/>
                <a:ea typeface="华文楷体" panose="02010600040101010101" pitchFamily="2" charset="-122"/>
                <a:cs typeface="Consolas" panose="020B0609020204030204" pitchFamily="49" charset="0"/>
              </a:rPr>
              <a:t>多个参数的类模板：</a:t>
            </a:r>
            <a:endParaRPr lang="en-US" altLang="zh-CN" sz="2400" kern="100" dirty="0">
              <a:solidFill>
                <a:srgbClr val="7030A0"/>
              </a:solidFill>
              <a:latin typeface="Consolas" panose="020B0609020204030204" pitchFamily="49" charset="0"/>
              <a:ea typeface="华文楷体" panose="02010600040101010101" pitchFamily="2" charset="-122"/>
              <a:cs typeface="Consolas" panose="020B0609020204030204" pitchFamily="49" charset="0"/>
            </a:endParaRPr>
          </a:p>
          <a:p>
            <a:r>
              <a:rPr lang="en-US" altLang="zh-CN" sz="2400" kern="100" dirty="0" err="1">
                <a:solidFill>
                  <a:srgbClr val="7030A0"/>
                </a:solidFill>
                <a:latin typeface="Consolas" panose="020B0609020204030204" pitchFamily="49" charset="0"/>
                <a:ea typeface="华文楷体" panose="02010600040101010101" pitchFamily="2" charset="-122"/>
                <a:cs typeface="Consolas" panose="020B0609020204030204" pitchFamily="49" charset="0"/>
              </a:rPr>
              <a:t>template</a:t>
            </a:r>
            <a:r>
              <a:rPr lang="en-US" altLang="zh-CN" sz="2400" kern="100" dirty="0">
                <a:solidFill>
                  <a:srgbClr val="7030A0"/>
                </a:solidFill>
                <a:latin typeface="Consolas" panose="020B0609020204030204" pitchFamily="49" charset="0"/>
                <a:ea typeface="华文楷体" panose="02010600040101010101" pitchFamily="2" charset="-122"/>
                <a:cs typeface="Consolas" panose="020B0609020204030204" pitchFamily="49" charset="0"/>
              </a:rPr>
              <a:t>&lt;</a:t>
            </a:r>
            <a:r>
              <a:rPr lang="en-US" altLang="zh-CN" sz="2400" kern="100" dirty="0" err="1">
                <a:solidFill>
                  <a:srgbClr val="7030A0"/>
                </a:solidFill>
                <a:latin typeface="Consolas" panose="020B0609020204030204" pitchFamily="49" charset="0"/>
                <a:ea typeface="华文楷体" panose="02010600040101010101" pitchFamily="2" charset="-122"/>
                <a:cs typeface="Consolas" panose="020B0609020204030204" pitchFamily="49" charset="0"/>
              </a:rPr>
              <a:t>typename</a:t>
            </a:r>
            <a:r>
              <a:rPr lang="en-US" altLang="zh-CN" sz="2400" kern="100" dirty="0">
                <a:solidFill>
                  <a:srgbClr val="7030A0"/>
                </a:solidFill>
                <a:latin typeface="Consolas" panose="020B0609020204030204" pitchFamily="49" charset="0"/>
                <a:ea typeface="华文楷体" panose="02010600040101010101" pitchFamily="2" charset="-122"/>
                <a:cs typeface="Consolas" panose="020B0609020204030204" pitchFamily="49" charset="0"/>
              </a:rPr>
              <a:t> T0,</a:t>
            </a:r>
            <a:r>
              <a:rPr lang="zh-CN" altLang="en-US" sz="2400" kern="100" dirty="0">
                <a:solidFill>
                  <a:srgbClr val="7030A0"/>
                </a:solidFill>
                <a:latin typeface="Consolas" panose="020B0609020204030204" pitchFamily="49" charset="0"/>
                <a:ea typeface="华文楷体" panose="02010600040101010101" pitchFamily="2" charset="-122"/>
                <a:cs typeface="Consolas" panose="020B0609020204030204" pitchFamily="49" charset="0"/>
              </a:rPr>
              <a:t> </a:t>
            </a:r>
            <a:r>
              <a:rPr lang="en-US" altLang="zh-CN" sz="2400" kern="100" dirty="0" err="1">
                <a:solidFill>
                  <a:srgbClr val="FF0000"/>
                </a:solidFill>
                <a:latin typeface="Consolas" panose="020B0609020204030204" pitchFamily="49" charset="0"/>
                <a:ea typeface="华文楷体" panose="02010600040101010101" pitchFamily="2" charset="-122"/>
                <a:cs typeface="Consolas" panose="020B0609020204030204" pitchFamily="49" charset="0"/>
              </a:rPr>
              <a:t>typename</a:t>
            </a:r>
            <a:r>
              <a:rPr lang="en-US" altLang="zh-CN" sz="2400" kern="100" dirty="0">
                <a:solidFill>
                  <a:srgbClr val="FF0000"/>
                </a:solidFill>
                <a:latin typeface="Consolas" panose="020B0609020204030204" pitchFamily="49" charset="0"/>
                <a:ea typeface="华文楷体" panose="02010600040101010101" pitchFamily="2" charset="-122"/>
                <a:cs typeface="Consolas" panose="020B0609020204030204" pitchFamily="49" charset="0"/>
              </a:rPr>
              <a:t> T1&gt;</a:t>
            </a:r>
            <a:r>
              <a:rPr lang="zh-CN" altLang="en-US" sz="2400" kern="100" dirty="0">
                <a:solidFill>
                  <a:srgbClr val="FF0000"/>
                </a:solidFill>
                <a:latin typeface="Consolas" panose="020B0609020204030204" pitchFamily="49" charset="0"/>
                <a:ea typeface="华文楷体" panose="02010600040101010101" pitchFamily="2" charset="-122"/>
                <a:cs typeface="Consolas" panose="020B0609020204030204" pitchFamily="49" charset="0"/>
              </a:rPr>
              <a:t> </a:t>
            </a:r>
            <a:r>
              <a:rPr lang="en-US" altLang="zh-CN" sz="2400" kern="100" dirty="0">
                <a:latin typeface="Consolas" panose="020B0609020204030204" pitchFamily="49" charset="0"/>
                <a:ea typeface="华文楷体" panose="02010600040101010101" pitchFamily="2" charset="-122"/>
                <a:cs typeface="Consolas" panose="020B0609020204030204" pitchFamily="49" charset="0"/>
              </a:rPr>
              <a:t>class</a:t>
            </a:r>
            <a:r>
              <a:rPr lang="zh-CN" altLang="en-US" sz="2400" kern="100" dirty="0">
                <a:latin typeface="Consolas" panose="020B0609020204030204" pitchFamily="49" charset="0"/>
                <a:ea typeface="华文楷体" panose="02010600040101010101" pitchFamily="2" charset="-122"/>
                <a:cs typeface="Consolas" panose="020B0609020204030204" pitchFamily="49" charset="0"/>
              </a:rPr>
              <a:t> </a:t>
            </a:r>
            <a:r>
              <a:rPr lang="en-US" altLang="zh-CN" sz="2400" kern="100" dirty="0">
                <a:latin typeface="Consolas" panose="020B0609020204030204" pitchFamily="49" charset="0"/>
                <a:ea typeface="华文楷体" panose="02010600040101010101" pitchFamily="2" charset="-122"/>
                <a:cs typeface="Consolas" panose="020B0609020204030204" pitchFamily="49" charset="0"/>
              </a:rPr>
              <a:t>A</a:t>
            </a:r>
            <a:endParaRPr lang="en-US" altLang="zh-CN" sz="2400" kern="100" dirty="0">
              <a:latin typeface="Consolas" panose="020B0609020204030204" pitchFamily="49" charset="0"/>
              <a:ea typeface="华文楷体" panose="02010600040101010101" pitchFamily="2" charset="-122"/>
              <a:cs typeface="Consolas" panose="020B0609020204030204" pitchFamily="49" charset="0"/>
            </a:endParaRPr>
          </a:p>
          <a:p>
            <a:r>
              <a:rPr lang="en-US" altLang="zh-CN" sz="2400" kern="100" dirty="0">
                <a:latin typeface="Consolas" panose="020B0609020204030204" pitchFamily="49" charset="0"/>
                <a:ea typeface="华文楷体" panose="02010600040101010101" pitchFamily="2" charset="-122"/>
                <a:cs typeface="Consolas" panose="020B0609020204030204" pitchFamily="49" charset="0"/>
              </a:rPr>
              <a:t>{</a:t>
            </a:r>
            <a:endParaRPr lang="en-US" altLang="zh-CN" sz="2400" kern="100" dirty="0">
              <a:latin typeface="Consolas" panose="020B0609020204030204" pitchFamily="49" charset="0"/>
              <a:ea typeface="华文楷体" panose="02010600040101010101" pitchFamily="2" charset="-122"/>
              <a:cs typeface="Consolas" panose="020B0609020204030204" pitchFamily="49" charset="0"/>
            </a:endParaRPr>
          </a:p>
          <a:p>
            <a:r>
              <a:rPr lang="en-US" altLang="zh-CN" sz="2400" kern="100" dirty="0">
                <a:latin typeface="Consolas" panose="020B0609020204030204" pitchFamily="49" charset="0"/>
                <a:ea typeface="华文楷体" panose="02010600040101010101" pitchFamily="2" charset="-122"/>
                <a:cs typeface="Consolas" panose="020B0609020204030204" pitchFamily="49" charset="0"/>
              </a:rPr>
              <a:t>	…</a:t>
            </a:r>
            <a:endParaRPr lang="en-US" altLang="zh-CN" sz="2400" kern="100" dirty="0">
              <a:latin typeface="Consolas" panose="020B0609020204030204" pitchFamily="49" charset="0"/>
              <a:ea typeface="华文楷体" panose="02010600040101010101" pitchFamily="2" charset="-122"/>
              <a:cs typeface="Consolas" panose="020B0609020204030204" pitchFamily="49" charset="0"/>
            </a:endParaRPr>
          </a:p>
          <a:p>
            <a:r>
              <a:rPr lang="en-US" altLang="zh-CN" sz="2400" kern="100" dirty="0">
                <a:latin typeface="Consolas" panose="020B0609020204030204" pitchFamily="49" charset="0"/>
                <a:ea typeface="华文楷体" panose="02010600040101010101" pitchFamily="2" charset="-122"/>
                <a:cs typeface="Consolas" panose="020B0609020204030204" pitchFamily="49" charset="0"/>
              </a:rPr>
              <a:t>};</a:t>
            </a:r>
            <a:endParaRPr lang="en-US" altLang="zh-CN" sz="2400" kern="100" dirty="0">
              <a:latin typeface="Consolas" panose="020B0609020204030204" pitchFamily="49" charset="0"/>
              <a:ea typeface="华文楷体" panose="02010600040101010101" pitchFamily="2" charset="-122"/>
              <a:cs typeface="Consolas" panose="020B0609020204030204" pitchFamily="49" charset="0"/>
            </a:endParaRPr>
          </a:p>
        </p:txBody>
      </p:sp>
      <p:sp>
        <p:nvSpPr>
          <p:cNvPr id="6" name="矩形 5"/>
          <p:cNvSpPr/>
          <p:nvPr/>
        </p:nvSpPr>
        <p:spPr>
          <a:xfrm>
            <a:off x="890605" y="4629035"/>
            <a:ext cx="7625012" cy="1200329"/>
          </a:xfrm>
          <a:prstGeom prst="rect">
            <a:avLst/>
          </a:prstGeom>
        </p:spPr>
        <p:txBody>
          <a:bodyPr wrap="square">
            <a:spAutoFit/>
          </a:bodyPr>
          <a:lstStyle/>
          <a:p>
            <a:pPr>
              <a:defRPr/>
            </a:pPr>
            <a:r>
              <a:rPr lang="zh-CN" altLang="en-US" sz="2400" kern="100" dirty="0">
                <a:solidFill>
                  <a:srgbClr val="7030A0"/>
                </a:solidFill>
                <a:latin typeface="Consolas" panose="020B0609020204030204" pitchFamily="49" charset="0"/>
                <a:ea typeface="华文楷体" panose="02010600040101010101" pitchFamily="2" charset="-122"/>
                <a:cs typeface="Consolas" panose="020B0609020204030204" pitchFamily="49" charset="0"/>
              </a:rPr>
              <a:t>多个参数的函数模板</a:t>
            </a:r>
            <a:endParaRPr lang="en-US" altLang="zh-CN" sz="2400" kern="100" dirty="0">
              <a:solidFill>
                <a:srgbClr val="7030A0"/>
              </a:solidFill>
              <a:latin typeface="Consolas" panose="020B0609020204030204" pitchFamily="49" charset="0"/>
              <a:ea typeface="华文楷体" panose="02010600040101010101" pitchFamily="2" charset="-122"/>
              <a:cs typeface="Consolas" panose="020B0609020204030204" pitchFamily="49" charset="0"/>
            </a:endParaRPr>
          </a:p>
          <a:p>
            <a:pPr>
              <a:defRPr/>
            </a:pPr>
            <a:r>
              <a:rPr lang="en-US" altLang="zh-CN" sz="2400" kern="100" dirty="0" err="1">
                <a:solidFill>
                  <a:srgbClr val="7030A0"/>
                </a:solidFill>
                <a:latin typeface="Consolas" panose="020B0609020204030204" pitchFamily="49" charset="0"/>
                <a:ea typeface="华文楷体" panose="02010600040101010101" pitchFamily="2" charset="-122"/>
                <a:cs typeface="Consolas" panose="020B0609020204030204" pitchFamily="49" charset="0"/>
              </a:rPr>
              <a:t>template</a:t>
            </a:r>
            <a:r>
              <a:rPr lang="en-US" altLang="zh-CN" sz="2400" kern="100" dirty="0">
                <a:solidFill>
                  <a:srgbClr val="7030A0"/>
                </a:solidFill>
                <a:latin typeface="Consolas" panose="020B0609020204030204" pitchFamily="49" charset="0"/>
                <a:ea typeface="华文楷体" panose="02010600040101010101" pitchFamily="2" charset="-122"/>
                <a:cs typeface="Consolas" panose="020B0609020204030204" pitchFamily="49" charset="0"/>
              </a:rPr>
              <a:t>&lt;</a:t>
            </a:r>
            <a:r>
              <a:rPr lang="en-US" altLang="zh-CN" sz="2400" kern="100" dirty="0" err="1">
                <a:solidFill>
                  <a:srgbClr val="7030A0"/>
                </a:solidFill>
                <a:latin typeface="Consolas" panose="020B0609020204030204" pitchFamily="49" charset="0"/>
                <a:ea typeface="华文楷体" panose="02010600040101010101" pitchFamily="2" charset="-122"/>
                <a:cs typeface="Consolas" panose="020B0609020204030204" pitchFamily="49" charset="0"/>
              </a:rPr>
              <a:t>typename</a:t>
            </a:r>
            <a:r>
              <a:rPr lang="en-US" altLang="zh-CN" sz="2400" kern="100" dirty="0">
                <a:solidFill>
                  <a:srgbClr val="7030A0"/>
                </a:solidFill>
                <a:latin typeface="Consolas" panose="020B0609020204030204" pitchFamily="49" charset="0"/>
                <a:ea typeface="华文楷体" panose="02010600040101010101" pitchFamily="2" charset="-122"/>
                <a:cs typeface="Consolas" panose="020B0609020204030204" pitchFamily="49" charset="0"/>
              </a:rPr>
              <a:t> T0,</a:t>
            </a:r>
            <a:r>
              <a:rPr lang="zh-CN" altLang="en-US" sz="2400" kern="100" dirty="0">
                <a:solidFill>
                  <a:srgbClr val="7030A0"/>
                </a:solidFill>
                <a:latin typeface="Consolas" panose="020B0609020204030204" pitchFamily="49" charset="0"/>
                <a:ea typeface="华文楷体" panose="02010600040101010101" pitchFamily="2" charset="-122"/>
                <a:cs typeface="Consolas" panose="020B0609020204030204" pitchFamily="49" charset="0"/>
              </a:rPr>
              <a:t> </a:t>
            </a:r>
            <a:r>
              <a:rPr lang="en-US" altLang="zh-CN" sz="2400" kern="100" dirty="0" err="1">
                <a:solidFill>
                  <a:srgbClr val="FF0000"/>
                </a:solidFill>
                <a:latin typeface="Consolas" panose="020B0609020204030204" pitchFamily="49" charset="0"/>
                <a:ea typeface="华文楷体" panose="02010600040101010101" pitchFamily="2" charset="-122"/>
                <a:cs typeface="Consolas" panose="020B0609020204030204" pitchFamily="49" charset="0"/>
              </a:rPr>
              <a:t>typename</a:t>
            </a:r>
            <a:r>
              <a:rPr lang="en-US" altLang="zh-CN" sz="2400" kern="100" dirty="0">
                <a:solidFill>
                  <a:srgbClr val="FF0000"/>
                </a:solidFill>
                <a:latin typeface="Consolas" panose="020B0609020204030204" pitchFamily="49" charset="0"/>
                <a:ea typeface="华文楷体" panose="02010600040101010101" pitchFamily="2" charset="-122"/>
                <a:cs typeface="Consolas" panose="020B0609020204030204" pitchFamily="49" charset="0"/>
              </a:rPr>
              <a:t> T1&gt;</a:t>
            </a:r>
            <a:r>
              <a:rPr lang="zh-CN" altLang="en-US" sz="2400" kern="100" dirty="0">
                <a:solidFill>
                  <a:srgbClr val="FF0000"/>
                </a:solidFill>
                <a:latin typeface="Consolas" panose="020B0609020204030204" pitchFamily="49" charset="0"/>
                <a:ea typeface="华文楷体" panose="02010600040101010101" pitchFamily="2" charset="-122"/>
                <a:cs typeface="Consolas" panose="020B0609020204030204" pitchFamily="49" charset="0"/>
              </a:rPr>
              <a:t> </a:t>
            </a:r>
            <a:r>
              <a:rPr lang="en-US" altLang="zh-CN" sz="2400" kern="100" dirty="0">
                <a:latin typeface="Consolas" panose="020B0609020204030204" pitchFamily="49" charset="0"/>
                <a:ea typeface="华文楷体" panose="02010600040101010101" pitchFamily="2" charset="-122"/>
                <a:cs typeface="Consolas" panose="020B0609020204030204" pitchFamily="49" charset="0"/>
              </a:rPr>
              <a:t>void</a:t>
            </a:r>
            <a:r>
              <a:rPr lang="zh-CN" altLang="en-US" sz="2400" kern="100" dirty="0">
                <a:latin typeface="Consolas" panose="020B0609020204030204" pitchFamily="49" charset="0"/>
                <a:ea typeface="华文楷体" panose="02010600040101010101" pitchFamily="2" charset="-122"/>
                <a:cs typeface="Consolas" panose="020B0609020204030204" pitchFamily="49" charset="0"/>
              </a:rPr>
              <a:t> </a:t>
            </a:r>
            <a:r>
              <a:rPr lang="en-US" altLang="zh-CN" sz="2400" kern="100" dirty="0" err="1">
                <a:latin typeface="Consolas" panose="020B0609020204030204" pitchFamily="49" charset="0"/>
                <a:ea typeface="华文楷体" panose="02010600040101010101" pitchFamily="2" charset="-122"/>
                <a:cs typeface="Consolas" panose="020B0609020204030204" pitchFamily="49" charset="0"/>
              </a:rPr>
              <a:t>func</a:t>
            </a:r>
            <a:r>
              <a:rPr lang="en-US" altLang="zh-CN" sz="2400" kern="100" dirty="0">
                <a:latin typeface="Consolas" panose="020B0609020204030204" pitchFamily="49" charset="0"/>
                <a:ea typeface="华文楷体" panose="02010600040101010101" pitchFamily="2" charset="-122"/>
                <a:cs typeface="Consolas" panose="020B0609020204030204" pitchFamily="49" charset="0"/>
              </a:rPr>
              <a:t>(</a:t>
            </a:r>
            <a:r>
              <a:rPr lang="en-US" altLang="zh-CN" sz="2400" kern="100" dirty="0">
                <a:solidFill>
                  <a:srgbClr val="7030A0"/>
                </a:solidFill>
                <a:latin typeface="Consolas" panose="020B0609020204030204" pitchFamily="49" charset="0"/>
                <a:ea typeface="华文楷体" panose="02010600040101010101" pitchFamily="2" charset="-122"/>
                <a:cs typeface="Consolas" panose="020B0609020204030204" pitchFamily="49" charset="0"/>
              </a:rPr>
              <a:t>T0</a:t>
            </a:r>
            <a:r>
              <a:rPr lang="zh-CN" altLang="en-US" sz="2400" kern="100" dirty="0">
                <a:solidFill>
                  <a:srgbClr val="7030A0"/>
                </a:solidFill>
                <a:latin typeface="Consolas" panose="020B0609020204030204" pitchFamily="49" charset="0"/>
                <a:ea typeface="华文楷体" panose="02010600040101010101" pitchFamily="2" charset="-122"/>
                <a:cs typeface="Consolas" panose="020B0609020204030204" pitchFamily="49" charset="0"/>
              </a:rPr>
              <a:t> </a:t>
            </a:r>
            <a:r>
              <a:rPr lang="en-US" altLang="zh-CN" sz="2400" kern="100" dirty="0">
                <a:solidFill>
                  <a:srgbClr val="7030A0"/>
                </a:solidFill>
                <a:latin typeface="Consolas" panose="020B0609020204030204" pitchFamily="49" charset="0"/>
                <a:ea typeface="华文楷体" panose="02010600040101010101" pitchFamily="2" charset="-122"/>
                <a:cs typeface="Consolas" panose="020B0609020204030204" pitchFamily="49" charset="0"/>
              </a:rPr>
              <a:t>a1</a:t>
            </a:r>
            <a:r>
              <a:rPr lang="en-US" altLang="zh-CN" sz="2400" kern="100" dirty="0">
                <a:solidFill>
                  <a:srgbClr val="FF0000"/>
                </a:solidFill>
                <a:latin typeface="Consolas" panose="020B0609020204030204" pitchFamily="49" charset="0"/>
                <a:ea typeface="华文楷体" panose="02010600040101010101" pitchFamily="2" charset="-122"/>
                <a:cs typeface="Consolas" panose="020B0609020204030204" pitchFamily="49" charset="0"/>
              </a:rPr>
              <a:t>,</a:t>
            </a:r>
            <a:r>
              <a:rPr lang="zh-CN" altLang="en-US" sz="2400" kern="100" dirty="0">
                <a:solidFill>
                  <a:srgbClr val="FF0000"/>
                </a:solidFill>
                <a:latin typeface="Consolas" panose="020B0609020204030204" pitchFamily="49" charset="0"/>
                <a:ea typeface="华文楷体" panose="02010600040101010101" pitchFamily="2" charset="-122"/>
                <a:cs typeface="Consolas" panose="020B0609020204030204" pitchFamily="49" charset="0"/>
              </a:rPr>
              <a:t> </a:t>
            </a:r>
            <a:r>
              <a:rPr lang="en-US" altLang="zh-CN" sz="2400" kern="100" dirty="0">
                <a:solidFill>
                  <a:srgbClr val="FF0000"/>
                </a:solidFill>
                <a:latin typeface="Consolas" panose="020B0609020204030204" pitchFamily="49" charset="0"/>
                <a:ea typeface="华文楷体" panose="02010600040101010101" pitchFamily="2" charset="-122"/>
                <a:cs typeface="Consolas" panose="020B0609020204030204" pitchFamily="49" charset="0"/>
              </a:rPr>
              <a:t>T1</a:t>
            </a:r>
            <a:r>
              <a:rPr lang="zh-CN" altLang="en-US" sz="2400" kern="100" dirty="0">
                <a:solidFill>
                  <a:srgbClr val="FF0000"/>
                </a:solidFill>
                <a:latin typeface="Consolas" panose="020B0609020204030204" pitchFamily="49" charset="0"/>
                <a:ea typeface="华文楷体" panose="02010600040101010101" pitchFamily="2" charset="-122"/>
                <a:cs typeface="Consolas" panose="020B0609020204030204" pitchFamily="49" charset="0"/>
              </a:rPr>
              <a:t> </a:t>
            </a:r>
            <a:r>
              <a:rPr lang="en-US" altLang="zh-CN" sz="2400" kern="100" dirty="0">
                <a:solidFill>
                  <a:srgbClr val="FF0000"/>
                </a:solidFill>
                <a:latin typeface="Consolas" panose="020B0609020204030204" pitchFamily="49" charset="0"/>
                <a:ea typeface="华文楷体" panose="02010600040101010101" pitchFamily="2" charset="-122"/>
                <a:cs typeface="Consolas" panose="020B0609020204030204" pitchFamily="49" charset="0"/>
              </a:rPr>
              <a:t>a2</a:t>
            </a:r>
            <a:r>
              <a:rPr lang="en-US" altLang="zh-CN" sz="2400" kern="100" dirty="0">
                <a:latin typeface="Consolas" panose="020B0609020204030204" pitchFamily="49" charset="0"/>
                <a:ea typeface="华文楷体" panose="02010600040101010101" pitchFamily="2" charset="-122"/>
                <a:cs typeface="Consolas" panose="020B0609020204030204" pitchFamily="49" charset="0"/>
              </a:rPr>
              <a:t>)</a:t>
            </a:r>
            <a:r>
              <a:rPr lang="zh-CN" altLang="en-US" sz="2400" kern="100" dirty="0">
                <a:latin typeface="Consolas" panose="020B0609020204030204" pitchFamily="49" charset="0"/>
                <a:ea typeface="华文楷体" panose="02010600040101010101" pitchFamily="2" charset="-122"/>
                <a:cs typeface="Consolas" panose="020B0609020204030204" pitchFamily="49" charset="0"/>
              </a:rPr>
              <a:t> </a:t>
            </a:r>
            <a:r>
              <a:rPr lang="en-US" altLang="zh-CN" sz="2400" kern="100" dirty="0">
                <a:latin typeface="Consolas" panose="020B0609020204030204" pitchFamily="49" charset="0"/>
                <a:ea typeface="华文楷体" panose="02010600040101010101" pitchFamily="2" charset="-122"/>
                <a:cs typeface="Consolas" panose="020B0609020204030204" pitchFamily="49" charset="0"/>
              </a:rPr>
              <a:t>{…}</a:t>
            </a:r>
            <a:endParaRPr kumimoji="1" lang="zh-CN" altLang="en-US" sz="24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成员函数模板 </a:t>
            </a:r>
            <a:r>
              <a:rPr kumimoji="1" lang="en-US" altLang="zh-CN" dirty="0"/>
              <a:t>(</a:t>
            </a:r>
            <a:r>
              <a:rPr kumimoji="1" lang="zh-CN" altLang="en-US" dirty="0"/>
              <a:t>自学</a:t>
            </a:r>
            <a:r>
              <a:rPr kumimoji="1" lang="en-US" altLang="zh-CN" dirty="0"/>
              <a:t>)</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00288" y="1281953"/>
            <a:ext cx="8343423" cy="5576047"/>
          </a:xfrm>
        </p:spPr>
        <p:txBody>
          <a:bodyPr>
            <a:normAutofit/>
          </a:bodyPr>
          <a:lstStyle/>
          <a:p>
            <a:pPr>
              <a:lnSpc>
                <a:spcPct val="100000"/>
              </a:lnSpc>
              <a:buSzPct val="75000"/>
              <a:buFont typeface="Wingdings" panose="05000000000000000000" pitchFamily="2" charset="2"/>
              <a:buChar char="n"/>
            </a:pPr>
            <a:r>
              <a:rPr lang="zh-CN" altLang="en-US" sz="2200" b="1" kern="100" dirty="0">
                <a:solidFill>
                  <a:srgbClr val="003366"/>
                </a:solidFill>
                <a:latin typeface="华文楷体" panose="02010600040101010101" pitchFamily="2" charset="-122"/>
                <a:ea typeface="华文楷体" panose="02010600040101010101" pitchFamily="2" charset="-122"/>
                <a:cs typeface="华文楷体" panose="02010600040101010101" pitchFamily="2" charset="-122"/>
              </a:rPr>
              <a:t>模板使用中通常可以从参数自动推导类型，</a:t>
            </a:r>
            <a:r>
              <a:rPr lang="zh-CN" altLang="en-US" sz="2200" kern="100" dirty="0">
                <a:latin typeface="华文楷体" panose="02010600040101010101" pitchFamily="2" charset="-122"/>
                <a:cs typeface="华文楷体" panose="02010600040101010101" pitchFamily="2" charset="-122"/>
              </a:rPr>
              <a:t>无法推导时需要</a:t>
            </a:r>
            <a:r>
              <a:rPr lang="zh-CN" altLang="en-US" sz="2200" b="1" kern="100" dirty="0">
                <a:solidFill>
                  <a:srgbClr val="003366"/>
                </a:solidFill>
                <a:latin typeface="华文楷体" panose="02010600040101010101" pitchFamily="2" charset="-122"/>
                <a:ea typeface="华文楷体" panose="02010600040101010101" pitchFamily="2" charset="-122"/>
                <a:cs typeface="华文楷体" panose="02010600040101010101" pitchFamily="2" charset="-122"/>
              </a:rPr>
              <a:t>指定</a:t>
            </a:r>
            <a:endParaRPr lang="en-US" altLang="zh-CN" sz="2200" b="1" kern="100" dirty="0">
              <a:solidFill>
                <a:srgbClr val="003366"/>
              </a:solidFill>
              <a:latin typeface="华文楷体" panose="02010600040101010101" pitchFamily="2" charset="-122"/>
              <a:ea typeface="华文楷体" panose="02010600040101010101" pitchFamily="2" charset="-122"/>
              <a:cs typeface="Consolas" panose="020B0609020204030204" pitchFamily="49" charset="0"/>
            </a:endParaRPr>
          </a:p>
          <a:p>
            <a:pPr>
              <a:lnSpc>
                <a:spcPct val="100000"/>
              </a:lnSpc>
              <a:buSzPct val="75000"/>
              <a:buFont typeface="Wingdings" panose="05000000000000000000" pitchFamily="2" charset="2"/>
              <a:buChar char="n"/>
            </a:pPr>
            <a:r>
              <a:rPr lang="zh-CN" altLang="zh-CN" sz="2200" b="1" kern="100" dirty="0">
                <a:solidFill>
                  <a:srgbClr val="003366"/>
                </a:solidFill>
                <a:latin typeface="华文楷体" panose="02010600040101010101" pitchFamily="2" charset="-122"/>
                <a:ea typeface="华文楷体" panose="02010600040101010101" pitchFamily="2" charset="-122"/>
              </a:rPr>
              <a:t>普通</a:t>
            </a:r>
            <a:r>
              <a:rPr lang="zh-CN" altLang="en-US" sz="2200" b="1" kern="100" dirty="0">
                <a:solidFill>
                  <a:srgbClr val="003366"/>
                </a:solidFill>
                <a:latin typeface="华文楷体" panose="02010600040101010101" pitchFamily="2" charset="-122"/>
                <a:ea typeface="华文楷体" panose="02010600040101010101" pitchFamily="2" charset="-122"/>
              </a:rPr>
              <a:t>类模板的成员函数，也可有额外的模板参数</a:t>
            </a:r>
            <a:endParaRPr lang="en-US" altLang="zh-CN" sz="2200" b="1" kern="100" dirty="0">
              <a:solidFill>
                <a:srgbClr val="003366"/>
              </a:solidFill>
              <a:latin typeface="华文楷体" panose="02010600040101010101" pitchFamily="2" charset="-122"/>
              <a:ea typeface="华文楷体" panose="02010600040101010101" pitchFamily="2" charset="-122"/>
            </a:endParaRPr>
          </a:p>
          <a:p>
            <a:pPr marL="0" indent="0">
              <a:lnSpc>
                <a:spcPct val="100000"/>
              </a:lnSpc>
              <a:buSzPct val="75000"/>
              <a:buNone/>
            </a:pPr>
            <a:r>
              <a:rPr lang="en-US" altLang="zh-CN" sz="2200" kern="100" dirty="0">
                <a:solidFill>
                  <a:srgbClr val="7030A0"/>
                </a:solidFill>
                <a:latin typeface="Consolas" panose="020B0609020204030204" pitchFamily="49" charset="0"/>
                <a:ea typeface="华文楷体" panose="02010600040101010101" pitchFamily="2" charset="-122"/>
                <a:cs typeface="Consolas" panose="020B0609020204030204" pitchFamily="49" charset="0"/>
              </a:rPr>
              <a:t> </a:t>
            </a:r>
            <a:endParaRPr lang="en-US" altLang="zh-CN" sz="2200" kern="100" dirty="0">
              <a:solidFill>
                <a:schemeClr val="accent4">
                  <a:lumMod val="50000"/>
                </a:schemeClr>
              </a:solidFill>
              <a:latin typeface="Consolas" panose="020B0609020204030204" pitchFamily="49" charset="0"/>
              <a:ea typeface="华文楷体" panose="02010600040101010101" pitchFamily="2" charset="-122"/>
              <a:cs typeface="华文楷体" panose="02010600040101010101" pitchFamily="2"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4" name="矩形 3"/>
          <p:cNvSpPr/>
          <p:nvPr/>
        </p:nvSpPr>
        <p:spPr>
          <a:xfrm>
            <a:off x="611560" y="2220703"/>
            <a:ext cx="8668871" cy="4585871"/>
          </a:xfrm>
          <a:prstGeom prst="rect">
            <a:avLst/>
          </a:prstGeom>
        </p:spPr>
        <p:txBody>
          <a:bodyPr wrap="square">
            <a:spAutoFit/>
          </a:bodyPr>
          <a:lstStyle/>
          <a:p>
            <a:pPr>
              <a:buSzPct val="75000"/>
            </a:pPr>
            <a:r>
              <a:rPr lang="zh-CN" altLang="en-US" sz="1700" kern="100" dirty="0">
                <a:solidFill>
                  <a:srgbClr val="7030A0"/>
                </a:solidFill>
                <a:latin typeface="Consolas" panose="020B0609020204030204" pitchFamily="49" charset="0"/>
                <a:ea typeface="华文楷体" panose="02010600040101010101" pitchFamily="2" charset="-122"/>
                <a:cs typeface="Consolas" panose="020B0609020204030204" pitchFamily="49" charset="0"/>
              </a:rPr>
              <a:t>  </a:t>
            </a:r>
            <a:r>
              <a:rPr lang="en-US" altLang="zh-CN" sz="1700" kern="100" dirty="0" err="1">
                <a:solidFill>
                  <a:srgbClr val="7030A0"/>
                </a:solidFill>
                <a:latin typeface="Consolas" panose="020B0609020204030204" pitchFamily="49" charset="0"/>
                <a:ea typeface="华文楷体" panose="02010600040101010101" pitchFamily="2" charset="-122"/>
                <a:cs typeface="Consolas" panose="020B0609020204030204" pitchFamily="49" charset="0"/>
              </a:rPr>
              <a:t>template</a:t>
            </a:r>
            <a:r>
              <a:rPr lang="en-US" altLang="zh-CN" sz="1700" kern="100" dirty="0">
                <a:solidFill>
                  <a:srgbClr val="7030A0"/>
                </a:solidFill>
                <a:latin typeface="Consolas" panose="020B0609020204030204" pitchFamily="49" charset="0"/>
                <a:ea typeface="华文楷体" panose="02010600040101010101" pitchFamily="2" charset="-122"/>
                <a:cs typeface="Consolas" panose="020B0609020204030204" pitchFamily="49" charset="0"/>
              </a:rPr>
              <a:t>&lt;</a:t>
            </a:r>
            <a:r>
              <a:rPr lang="en-US" altLang="zh-CN" sz="1700" kern="100" dirty="0" err="1">
                <a:solidFill>
                  <a:srgbClr val="7030A0"/>
                </a:solidFill>
                <a:latin typeface="Consolas" panose="020B0609020204030204" pitchFamily="49" charset="0"/>
                <a:ea typeface="华文楷体" panose="02010600040101010101" pitchFamily="2" charset="-122"/>
                <a:cs typeface="Consolas" panose="020B0609020204030204" pitchFamily="49" charset="0"/>
              </a:rPr>
              <a:t>typename</a:t>
            </a:r>
            <a:r>
              <a:rPr lang="en-US" altLang="zh-CN" sz="1700" kern="100" dirty="0">
                <a:solidFill>
                  <a:srgbClr val="7030A0"/>
                </a:solidFill>
                <a:latin typeface="Consolas" panose="020B0609020204030204" pitchFamily="49" charset="0"/>
                <a:ea typeface="华文楷体" panose="02010600040101010101" pitchFamily="2" charset="-122"/>
                <a:cs typeface="Consolas" panose="020B0609020204030204" pitchFamily="49" charset="0"/>
              </a:rPr>
              <a:t> T0&gt;</a:t>
            </a:r>
            <a:r>
              <a:rPr lang="en-US" altLang="zh-CN" sz="1700" kern="100" dirty="0">
                <a:latin typeface="Consolas" panose="020B0609020204030204" pitchFamily="49" charset="0"/>
                <a:ea typeface="华文楷体" panose="02010600040101010101" pitchFamily="2" charset="-122"/>
                <a:cs typeface="Consolas" panose="020B0609020204030204" pitchFamily="49" charset="0"/>
              </a:rPr>
              <a:t> </a:t>
            </a:r>
            <a:r>
              <a:rPr lang="en-US" altLang="zh-CN" sz="1700" kern="100" dirty="0" err="1">
                <a:latin typeface="Consolas" panose="020B0609020204030204" pitchFamily="49" charset="0"/>
                <a:ea typeface="华文楷体" panose="02010600040101010101" pitchFamily="2" charset="-122"/>
                <a:cs typeface="Consolas" panose="020B0609020204030204" pitchFamily="49" charset="0"/>
              </a:rPr>
              <a:t>class</a:t>
            </a:r>
            <a:r>
              <a:rPr lang="en-US" altLang="zh-CN" sz="1700" kern="100" dirty="0">
                <a:latin typeface="Consolas" panose="020B0609020204030204" pitchFamily="49" charset="0"/>
                <a:ea typeface="华文楷体" panose="02010600040101010101" pitchFamily="2" charset="-122"/>
                <a:cs typeface="Consolas" panose="020B0609020204030204" pitchFamily="49" charset="0"/>
              </a:rPr>
              <a:t> </a:t>
            </a:r>
            <a:r>
              <a:rPr lang="en-US" altLang="zh-CN" sz="1700" kern="100" dirty="0" err="1">
                <a:latin typeface="Consolas" panose="020B0609020204030204" pitchFamily="49" charset="0"/>
                <a:ea typeface="华文楷体" panose="02010600040101010101" pitchFamily="2" charset="-122"/>
                <a:cs typeface="Consolas" panose="020B0609020204030204" pitchFamily="49" charset="0"/>
              </a:rPr>
              <a:t>A</a:t>
            </a:r>
            <a:r>
              <a:rPr lang="en-US" altLang="zh-CN" sz="1700" kern="100" dirty="0">
                <a:latin typeface="Consolas" panose="020B0609020204030204" pitchFamily="49" charset="0"/>
                <a:ea typeface="华文楷体" panose="02010600040101010101" pitchFamily="2" charset="-122"/>
                <a:cs typeface="Consolas" panose="020B0609020204030204" pitchFamily="49" charset="0"/>
              </a:rPr>
              <a:t> { </a:t>
            </a:r>
            <a:endParaRPr lang="en-US" altLang="zh-CN" sz="1700" kern="100" dirty="0">
              <a:latin typeface="Consolas" panose="020B0609020204030204" pitchFamily="49" charset="0"/>
              <a:ea typeface="华文楷体" panose="02010600040101010101" pitchFamily="2" charset="-122"/>
              <a:cs typeface="Consolas" panose="020B0609020204030204" pitchFamily="49" charset="0"/>
            </a:endParaRPr>
          </a:p>
          <a:p>
            <a:r>
              <a:rPr lang="en-US" altLang="zh-CN" sz="1700" kern="100" dirty="0">
                <a:latin typeface="Consolas" panose="020B0609020204030204" pitchFamily="49" charset="0"/>
                <a:ea typeface="华文楷体" panose="02010600040101010101" pitchFamily="2" charset="-122"/>
                <a:cs typeface="Consolas" panose="020B0609020204030204" pitchFamily="49" charset="0"/>
              </a:rPr>
              <a:t>     T0 </a:t>
            </a:r>
            <a:r>
              <a:rPr lang="en-US" altLang="zh-CN" sz="1700" kern="100" dirty="0" err="1">
                <a:latin typeface="Consolas" panose="020B0609020204030204" pitchFamily="49" charset="0"/>
                <a:ea typeface="华文楷体" panose="02010600040101010101" pitchFamily="2" charset="-122"/>
                <a:cs typeface="Consolas" panose="020B0609020204030204" pitchFamily="49" charset="0"/>
              </a:rPr>
              <a:t>value</a:t>
            </a:r>
            <a:r>
              <a:rPr lang="en-US" altLang="zh-CN" sz="1700" kern="100" dirty="0">
                <a:latin typeface="Consolas" panose="020B0609020204030204" pitchFamily="49" charset="0"/>
                <a:ea typeface="华文楷体" panose="02010600040101010101" pitchFamily="2" charset="-122"/>
                <a:cs typeface="Consolas" panose="020B0609020204030204" pitchFamily="49" charset="0"/>
              </a:rPr>
              <a:t>; </a:t>
            </a:r>
            <a:endParaRPr lang="en-US" altLang="zh-CN" sz="1700" kern="100" dirty="0">
              <a:latin typeface="Consolas" panose="020B0609020204030204" pitchFamily="49" charset="0"/>
              <a:ea typeface="华文楷体" panose="02010600040101010101" pitchFamily="2" charset="-122"/>
              <a:cs typeface="Consolas" panose="020B0609020204030204" pitchFamily="49" charset="0"/>
            </a:endParaRPr>
          </a:p>
          <a:p>
            <a:r>
              <a:rPr lang="en-US" altLang="zh-CN" sz="1700" kern="100" dirty="0">
                <a:latin typeface="Consolas" panose="020B0609020204030204" pitchFamily="49" charset="0"/>
                <a:ea typeface="华文楷体" panose="02010600040101010101" pitchFamily="2" charset="-122"/>
                <a:cs typeface="Consolas" panose="020B0609020204030204" pitchFamily="49" charset="0"/>
              </a:rPr>
              <a:t> </a:t>
            </a:r>
            <a:r>
              <a:rPr lang="zh-CN" altLang="en-US" sz="1700" kern="100" dirty="0">
                <a:latin typeface="Consolas" panose="020B0609020204030204" pitchFamily="49" charset="0"/>
                <a:ea typeface="华文楷体" panose="02010600040101010101" pitchFamily="2" charset="-122"/>
                <a:cs typeface="Consolas" panose="020B0609020204030204" pitchFamily="49" charset="0"/>
              </a:rPr>
              <a:t> </a:t>
            </a:r>
            <a:r>
              <a:rPr lang="en-US" altLang="zh-CN" sz="1700" kern="100" dirty="0">
                <a:latin typeface="Consolas" panose="020B0609020204030204" pitchFamily="49" charset="0"/>
                <a:ea typeface="华文楷体" panose="02010600040101010101" pitchFamily="2" charset="-122"/>
                <a:cs typeface="Consolas" panose="020B0609020204030204" pitchFamily="49" charset="0"/>
              </a:rPr>
              <a:t>public:</a:t>
            </a:r>
            <a:endParaRPr lang="en-US" altLang="zh-CN" sz="1700" kern="100" dirty="0">
              <a:latin typeface="Consolas" panose="020B0609020204030204" pitchFamily="49" charset="0"/>
              <a:ea typeface="华文楷体" panose="02010600040101010101" pitchFamily="2" charset="-122"/>
              <a:cs typeface="Consolas" panose="020B0609020204030204" pitchFamily="49" charset="0"/>
            </a:endParaRPr>
          </a:p>
          <a:p>
            <a:r>
              <a:rPr lang="en-US" altLang="zh-CN" sz="1700" kern="100" dirty="0">
                <a:latin typeface="Consolas" panose="020B0609020204030204" pitchFamily="49" charset="0"/>
                <a:ea typeface="华文楷体" panose="02010600040101010101" pitchFamily="2" charset="-122"/>
                <a:cs typeface="Consolas" panose="020B0609020204030204" pitchFamily="49" charset="0"/>
              </a:rPr>
              <a:t>     </a:t>
            </a:r>
            <a:r>
              <a:rPr lang="en-US" altLang="zh-CN" sz="1700" kern="100" dirty="0" err="1">
                <a:latin typeface="Consolas" panose="020B0609020204030204" pitchFamily="49" charset="0"/>
                <a:ea typeface="华文楷体" panose="02010600040101010101" pitchFamily="2" charset="-122"/>
                <a:cs typeface="Consolas" panose="020B0609020204030204" pitchFamily="49" charset="0"/>
              </a:rPr>
              <a:t>template</a:t>
            </a:r>
            <a:r>
              <a:rPr lang="en-US" altLang="zh-CN" sz="1700" kern="100" dirty="0">
                <a:latin typeface="Consolas" panose="020B0609020204030204" pitchFamily="49" charset="0"/>
                <a:ea typeface="华文楷体" panose="02010600040101010101" pitchFamily="2" charset="-122"/>
                <a:cs typeface="Consolas" panose="020B0609020204030204" pitchFamily="49" charset="0"/>
              </a:rPr>
              <a:t>&lt;</a:t>
            </a:r>
            <a:r>
              <a:rPr lang="en-US" altLang="zh-CN" sz="1700" kern="100" dirty="0" err="1">
                <a:latin typeface="Consolas" panose="020B0609020204030204" pitchFamily="49" charset="0"/>
                <a:ea typeface="华文楷体" panose="02010600040101010101" pitchFamily="2" charset="-122"/>
                <a:cs typeface="Consolas" panose="020B0609020204030204" pitchFamily="49" charset="0"/>
              </a:rPr>
              <a:t>typename</a:t>
            </a:r>
            <a:r>
              <a:rPr lang="en-US" altLang="zh-CN" sz="1700" kern="100" dirty="0">
                <a:latin typeface="Consolas" panose="020B0609020204030204" pitchFamily="49" charset="0"/>
                <a:ea typeface="华文楷体" panose="02010600040101010101" pitchFamily="2" charset="-122"/>
                <a:cs typeface="Consolas" panose="020B0609020204030204" pitchFamily="49" charset="0"/>
              </a:rPr>
              <a:t> </a:t>
            </a:r>
            <a:r>
              <a:rPr lang="en-US" altLang="zh-CN" sz="1700" kern="100" dirty="0">
                <a:solidFill>
                  <a:srgbClr val="FF0000"/>
                </a:solidFill>
                <a:latin typeface="Consolas" panose="020B0609020204030204" pitchFamily="49" charset="0"/>
                <a:ea typeface="华文楷体" panose="02010600040101010101" pitchFamily="2" charset="-122"/>
                <a:cs typeface="Consolas" panose="020B0609020204030204" pitchFamily="49" charset="0"/>
              </a:rPr>
              <a:t>T1</a:t>
            </a:r>
            <a:r>
              <a:rPr lang="en-US" altLang="zh-CN" sz="1700" kern="100" dirty="0">
                <a:latin typeface="Consolas" panose="020B0609020204030204" pitchFamily="49" charset="0"/>
                <a:ea typeface="华文楷体" panose="02010600040101010101" pitchFamily="2" charset="-122"/>
                <a:cs typeface="Consolas" panose="020B0609020204030204" pitchFamily="49" charset="0"/>
              </a:rPr>
              <a:t>&gt; </a:t>
            </a:r>
            <a:r>
              <a:rPr lang="en-US" altLang="zh-CN" sz="1700" kern="100" dirty="0" err="1">
                <a:latin typeface="Consolas" panose="020B0609020204030204" pitchFamily="49" charset="0"/>
                <a:ea typeface="华文楷体" panose="02010600040101010101" pitchFamily="2" charset="-122"/>
                <a:cs typeface="Consolas" panose="020B0609020204030204" pitchFamily="49" charset="0"/>
              </a:rPr>
              <a:t>void</a:t>
            </a:r>
            <a:r>
              <a:rPr lang="en-US" altLang="zh-CN" sz="1700" kern="100" dirty="0">
                <a:latin typeface="Consolas" panose="020B0609020204030204" pitchFamily="49" charset="0"/>
                <a:ea typeface="华文楷体" panose="02010600040101010101" pitchFamily="2" charset="-122"/>
                <a:cs typeface="Consolas" panose="020B0609020204030204" pitchFamily="49" charset="0"/>
              </a:rPr>
              <a:t> </a:t>
            </a:r>
            <a:r>
              <a:rPr lang="en-US" altLang="zh-CN" sz="1700" kern="100" dirty="0" err="1">
                <a:latin typeface="Consolas" panose="020B0609020204030204" pitchFamily="49" charset="0"/>
                <a:ea typeface="华文楷体" panose="02010600040101010101" pitchFamily="2" charset="-122"/>
                <a:cs typeface="Consolas" panose="020B0609020204030204" pitchFamily="49" charset="0"/>
              </a:rPr>
              <a:t>set</a:t>
            </a:r>
            <a:r>
              <a:rPr lang="en-US" altLang="zh-CN" sz="1700" kern="100" dirty="0">
                <a:latin typeface="Consolas" panose="020B0609020204030204" pitchFamily="49" charset="0"/>
                <a:ea typeface="华文楷体" panose="02010600040101010101" pitchFamily="2" charset="-122"/>
                <a:cs typeface="Consolas" panose="020B0609020204030204" pitchFamily="49" charset="0"/>
              </a:rPr>
              <a:t>(</a:t>
            </a:r>
            <a:r>
              <a:rPr lang="en-US" altLang="zh-CN" sz="1700" kern="100" dirty="0">
                <a:solidFill>
                  <a:srgbClr val="FF0000"/>
                </a:solidFill>
                <a:latin typeface="Consolas" panose="020B0609020204030204" pitchFamily="49" charset="0"/>
                <a:ea typeface="华文楷体" panose="02010600040101010101" pitchFamily="2" charset="-122"/>
                <a:cs typeface="Consolas" panose="020B0609020204030204" pitchFamily="49" charset="0"/>
              </a:rPr>
              <a:t>T1</a:t>
            </a:r>
            <a:r>
              <a:rPr lang="en-US" altLang="zh-CN" sz="1700" kern="100" dirty="0">
                <a:latin typeface="Consolas" panose="020B0609020204030204" pitchFamily="49" charset="0"/>
                <a:ea typeface="华文楷体" panose="02010600040101010101" pitchFamily="2" charset="-122"/>
                <a:cs typeface="Consolas" panose="020B0609020204030204" pitchFamily="49" charset="0"/>
              </a:rPr>
              <a:t> </a:t>
            </a:r>
            <a:r>
              <a:rPr lang="en-US" altLang="zh-CN" sz="1700" kern="100" dirty="0" err="1">
                <a:latin typeface="Consolas" panose="020B0609020204030204" pitchFamily="49" charset="0"/>
                <a:ea typeface="华文楷体" panose="02010600040101010101" pitchFamily="2" charset="-122"/>
                <a:cs typeface="Consolas" panose="020B0609020204030204" pitchFamily="49" charset="0"/>
              </a:rPr>
              <a:t>const</a:t>
            </a:r>
            <a:r>
              <a:rPr lang="en-US" altLang="zh-CN" sz="1700" kern="100" dirty="0">
                <a:latin typeface="Consolas" panose="020B0609020204030204" pitchFamily="49" charset="0"/>
                <a:ea typeface="华文楷体" panose="02010600040101010101" pitchFamily="2" charset="-122"/>
                <a:cs typeface="Consolas" panose="020B0609020204030204" pitchFamily="49" charset="0"/>
              </a:rPr>
              <a:t>&amp; </a:t>
            </a:r>
            <a:r>
              <a:rPr lang="en-US" altLang="zh-CN" sz="1700" kern="100" dirty="0" err="1">
                <a:latin typeface="Consolas" panose="020B0609020204030204" pitchFamily="49" charset="0"/>
                <a:ea typeface="华文楷体" panose="02010600040101010101" pitchFamily="2" charset="-122"/>
                <a:cs typeface="Consolas" panose="020B0609020204030204" pitchFamily="49" charset="0"/>
              </a:rPr>
              <a:t>v</a:t>
            </a:r>
            <a:r>
              <a:rPr lang="en-US" altLang="zh-CN" sz="1700" kern="100" dirty="0">
                <a:latin typeface="Consolas" panose="020B0609020204030204" pitchFamily="49" charset="0"/>
                <a:ea typeface="华文楷体" panose="02010600040101010101" pitchFamily="2" charset="-122"/>
                <a:cs typeface="Consolas" panose="020B0609020204030204" pitchFamily="49" charset="0"/>
              </a:rPr>
              <a:t>){ </a:t>
            </a:r>
            <a:endParaRPr lang="en-US" altLang="zh-CN" sz="1700" kern="100" dirty="0">
              <a:latin typeface="Consolas" panose="020B0609020204030204" pitchFamily="49" charset="0"/>
              <a:ea typeface="华文楷体" panose="02010600040101010101" pitchFamily="2" charset="-122"/>
              <a:cs typeface="Consolas" panose="020B0609020204030204" pitchFamily="49" charset="0"/>
            </a:endParaRPr>
          </a:p>
          <a:p>
            <a:r>
              <a:rPr lang="en-US" altLang="zh-CN" sz="1700" kern="100" dirty="0">
                <a:latin typeface="Consolas" panose="020B0609020204030204" pitchFamily="49" charset="0"/>
                <a:ea typeface="华文楷体" panose="02010600040101010101" pitchFamily="2" charset="-122"/>
                <a:cs typeface="Consolas" panose="020B0609020204030204" pitchFamily="49" charset="0"/>
              </a:rPr>
              <a:t>         value = T0(v); </a:t>
            </a:r>
            <a:r>
              <a:rPr lang="en-US" altLang="zh-CN" kern="100" dirty="0">
                <a:solidFill>
                  <a:srgbClr val="008000"/>
                </a:solidFill>
                <a:cs typeface="华文楷体" panose="02010600040101010101" pitchFamily="2" charset="-122"/>
              </a:rPr>
              <a:t>/// </a:t>
            </a:r>
            <a:r>
              <a:rPr lang="zh-CN" altLang="en-US" kern="100" dirty="0">
                <a:solidFill>
                  <a:srgbClr val="008000"/>
                </a:solidFill>
                <a:cs typeface="华文楷体" panose="02010600040101010101" pitchFamily="2" charset="-122"/>
              </a:rPr>
              <a:t>将</a:t>
            </a:r>
            <a:r>
              <a:rPr lang="en-US" altLang="zh-CN" kern="100" dirty="0">
                <a:solidFill>
                  <a:srgbClr val="008000"/>
                </a:solidFill>
                <a:cs typeface="华文楷体" panose="02010600040101010101" pitchFamily="2" charset="-122"/>
              </a:rPr>
              <a:t>T1</a:t>
            </a:r>
            <a:r>
              <a:rPr lang="zh-CN" altLang="en-US" kern="100" dirty="0">
                <a:solidFill>
                  <a:srgbClr val="008000"/>
                </a:solidFill>
                <a:cs typeface="华文楷体" panose="02010600040101010101" pitchFamily="2" charset="-122"/>
              </a:rPr>
              <a:t>转换为</a:t>
            </a:r>
            <a:r>
              <a:rPr lang="en-US" altLang="zh-CN" kern="100" dirty="0">
                <a:solidFill>
                  <a:srgbClr val="008000"/>
                </a:solidFill>
                <a:cs typeface="华文楷体" panose="02010600040101010101" pitchFamily="2" charset="-122"/>
              </a:rPr>
              <a:t>T0</a:t>
            </a:r>
            <a:r>
              <a:rPr lang="zh-CN" altLang="en-US" kern="100" dirty="0">
                <a:solidFill>
                  <a:srgbClr val="008000"/>
                </a:solidFill>
                <a:cs typeface="华文楷体" panose="02010600040101010101" pitchFamily="2" charset="-122"/>
              </a:rPr>
              <a:t>储存</a:t>
            </a:r>
            <a:endParaRPr lang="en-US" altLang="zh-CN" sz="1700" kern="100" dirty="0">
              <a:latin typeface="Consolas" panose="020B0609020204030204" pitchFamily="49" charset="0"/>
              <a:ea typeface="华文楷体" panose="02010600040101010101" pitchFamily="2" charset="-122"/>
              <a:cs typeface="Consolas" panose="020B0609020204030204" pitchFamily="49" charset="0"/>
            </a:endParaRPr>
          </a:p>
          <a:p>
            <a:r>
              <a:rPr lang="en-US" altLang="zh-CN" sz="1700" kern="100" dirty="0">
                <a:latin typeface="Consolas" panose="020B0609020204030204" pitchFamily="49" charset="0"/>
                <a:ea typeface="华文楷体" panose="02010600040101010101" pitchFamily="2" charset="-122"/>
                <a:cs typeface="Consolas" panose="020B0609020204030204" pitchFamily="49" charset="0"/>
              </a:rPr>
              <a:t>     }         </a:t>
            </a:r>
            <a:r>
              <a:rPr lang="en-US" altLang="zh-CN" sz="1700" kern="100" dirty="0">
                <a:solidFill>
                  <a:srgbClr val="008000"/>
                </a:solidFill>
                <a:latin typeface="Consolas" panose="020B0609020204030204" pitchFamily="49" charset="0"/>
                <a:ea typeface="华文楷体" panose="02010600040101010101" pitchFamily="2" charset="-122"/>
                <a:cs typeface="华文楷体" panose="02010600040101010101" pitchFamily="2" charset="-122"/>
              </a:rPr>
              <a:t>/// </a:t>
            </a:r>
            <a:r>
              <a:rPr lang="zh-CN" altLang="en-US" sz="1700" kern="100" dirty="0">
                <a:solidFill>
                  <a:srgbClr val="008000"/>
                </a:solidFill>
                <a:latin typeface="Consolas" panose="020B0609020204030204" pitchFamily="49" charset="0"/>
                <a:ea typeface="华文楷体" panose="02010600040101010101" pitchFamily="2" charset="-122"/>
                <a:cs typeface="华文楷体" panose="02010600040101010101" pitchFamily="2" charset="-122"/>
              </a:rPr>
              <a:t>在类内定义 </a:t>
            </a:r>
            <a:endParaRPr lang="en-US" altLang="zh-CN" sz="1700" kern="100" dirty="0">
              <a:solidFill>
                <a:srgbClr val="008000"/>
              </a:solidFill>
              <a:latin typeface="Consolas" panose="020B0609020204030204" pitchFamily="49" charset="0"/>
              <a:ea typeface="华文楷体" panose="02010600040101010101" pitchFamily="2" charset="-122"/>
              <a:cs typeface="华文楷体" panose="02010600040101010101" pitchFamily="2" charset="-122"/>
            </a:endParaRPr>
          </a:p>
          <a:p>
            <a:r>
              <a:rPr lang="en-US" altLang="zh-CN" sz="1700" kern="100" dirty="0">
                <a:latin typeface="Consolas" panose="020B0609020204030204" pitchFamily="49" charset="0"/>
                <a:ea typeface="华文楷体" panose="02010600040101010101" pitchFamily="2" charset="-122"/>
                <a:cs typeface="Consolas" panose="020B0609020204030204" pitchFamily="49" charset="0"/>
              </a:rPr>
              <a:t>     </a:t>
            </a:r>
            <a:r>
              <a:rPr lang="en-US" altLang="zh-CN" sz="1700" kern="100" dirty="0" err="1">
                <a:latin typeface="Consolas" panose="020B0609020204030204" pitchFamily="49" charset="0"/>
                <a:ea typeface="华文楷体" panose="02010600040101010101" pitchFamily="2" charset="-122"/>
                <a:cs typeface="Consolas" panose="020B0609020204030204" pitchFamily="49" charset="0"/>
              </a:rPr>
              <a:t>template</a:t>
            </a:r>
            <a:r>
              <a:rPr lang="en-US" altLang="zh-CN" sz="1700" kern="100" dirty="0">
                <a:latin typeface="Consolas" panose="020B0609020204030204" pitchFamily="49" charset="0"/>
                <a:ea typeface="华文楷体" panose="02010600040101010101" pitchFamily="2" charset="-122"/>
                <a:cs typeface="Consolas" panose="020B0609020204030204" pitchFamily="49" charset="0"/>
              </a:rPr>
              <a:t>&lt;</a:t>
            </a:r>
            <a:r>
              <a:rPr lang="en-US" altLang="zh-CN" sz="1700" kern="100" dirty="0" err="1">
                <a:latin typeface="Consolas" panose="020B0609020204030204" pitchFamily="49" charset="0"/>
                <a:ea typeface="华文楷体" panose="02010600040101010101" pitchFamily="2" charset="-122"/>
                <a:cs typeface="Consolas" panose="020B0609020204030204" pitchFamily="49" charset="0"/>
              </a:rPr>
              <a:t>typename</a:t>
            </a:r>
            <a:r>
              <a:rPr lang="en-US" altLang="zh-CN" sz="1700" kern="100" dirty="0">
                <a:latin typeface="Consolas" panose="020B0609020204030204" pitchFamily="49" charset="0"/>
                <a:ea typeface="华文楷体" panose="02010600040101010101" pitchFamily="2" charset="-122"/>
                <a:cs typeface="Consolas" panose="020B0609020204030204" pitchFamily="49" charset="0"/>
              </a:rPr>
              <a:t> </a:t>
            </a:r>
            <a:r>
              <a:rPr lang="en-US" altLang="zh-CN" sz="1700" kern="100" dirty="0">
                <a:solidFill>
                  <a:srgbClr val="FF0000"/>
                </a:solidFill>
                <a:latin typeface="Consolas" panose="020B0609020204030204" pitchFamily="49" charset="0"/>
                <a:ea typeface="华文楷体" panose="02010600040101010101" pitchFamily="2" charset="-122"/>
                <a:cs typeface="Consolas" panose="020B0609020204030204" pitchFamily="49" charset="0"/>
              </a:rPr>
              <a:t>T1</a:t>
            </a:r>
            <a:r>
              <a:rPr lang="en-US" altLang="zh-CN" sz="1700" kern="100" dirty="0">
                <a:latin typeface="Consolas" panose="020B0609020204030204" pitchFamily="49" charset="0"/>
                <a:ea typeface="华文楷体" panose="02010600040101010101" pitchFamily="2" charset="-122"/>
                <a:cs typeface="Consolas" panose="020B0609020204030204" pitchFamily="49" charset="0"/>
              </a:rPr>
              <a:t>&gt; </a:t>
            </a:r>
            <a:r>
              <a:rPr lang="en-US" altLang="zh-CN" sz="1700" kern="100" dirty="0">
                <a:solidFill>
                  <a:srgbClr val="FF0000"/>
                </a:solidFill>
                <a:latin typeface="Consolas" panose="020B0609020204030204" pitchFamily="49" charset="0"/>
                <a:ea typeface="华文楷体" panose="02010600040101010101" pitchFamily="2" charset="-122"/>
                <a:cs typeface="Consolas" panose="020B0609020204030204" pitchFamily="49" charset="0"/>
              </a:rPr>
              <a:t>T1</a:t>
            </a:r>
            <a:r>
              <a:rPr lang="en-US" altLang="zh-CN" sz="1700" kern="100" dirty="0">
                <a:latin typeface="Consolas" panose="020B0609020204030204" pitchFamily="49" charset="0"/>
                <a:ea typeface="华文楷体" panose="02010600040101010101" pitchFamily="2" charset="-122"/>
                <a:cs typeface="Consolas" panose="020B0609020204030204" pitchFamily="49" charset="0"/>
              </a:rPr>
              <a:t> </a:t>
            </a:r>
            <a:r>
              <a:rPr lang="en-US" altLang="zh-CN" sz="1700" kern="100" dirty="0" err="1">
                <a:latin typeface="Consolas" panose="020B0609020204030204" pitchFamily="49" charset="0"/>
                <a:ea typeface="华文楷体" panose="02010600040101010101" pitchFamily="2" charset="-122"/>
                <a:cs typeface="Consolas" panose="020B0609020204030204" pitchFamily="49" charset="0"/>
              </a:rPr>
              <a:t>get</a:t>
            </a:r>
            <a:r>
              <a:rPr lang="en-US" altLang="zh-CN" sz="1700" kern="100" dirty="0">
                <a:latin typeface="Consolas" panose="020B0609020204030204" pitchFamily="49" charset="0"/>
                <a:ea typeface="华文楷体" panose="02010600040101010101" pitchFamily="2" charset="-122"/>
                <a:cs typeface="Consolas" panose="020B0609020204030204" pitchFamily="49" charset="0"/>
              </a:rPr>
              <a:t>();</a:t>
            </a:r>
            <a:endParaRPr lang="en-US" altLang="zh-CN" sz="1700" kern="100" dirty="0">
              <a:latin typeface="Consolas" panose="020B0609020204030204" pitchFamily="49" charset="0"/>
              <a:ea typeface="华文楷体" panose="02010600040101010101" pitchFamily="2" charset="-122"/>
              <a:cs typeface="Consolas" panose="020B0609020204030204" pitchFamily="49" charset="0"/>
            </a:endParaRPr>
          </a:p>
          <a:p>
            <a:r>
              <a:rPr lang="en-US" altLang="zh-CN" sz="1700" kern="100" dirty="0">
                <a:latin typeface="Consolas" panose="020B0609020204030204" pitchFamily="49" charset="0"/>
                <a:ea typeface="华文楷体" panose="02010600040101010101" pitchFamily="2" charset="-122"/>
                <a:cs typeface="Consolas" panose="020B0609020204030204" pitchFamily="49" charset="0"/>
              </a:rPr>
              <a:t> </a:t>
            </a:r>
            <a:r>
              <a:rPr lang="zh-CN" altLang="en-US" sz="1700" kern="100" dirty="0">
                <a:latin typeface="Consolas" panose="020B0609020204030204" pitchFamily="49" charset="0"/>
                <a:ea typeface="华文楷体" panose="02010600040101010101" pitchFamily="2" charset="-122"/>
                <a:cs typeface="Consolas" panose="020B0609020204030204" pitchFamily="49" charset="0"/>
              </a:rPr>
              <a:t> </a:t>
            </a:r>
            <a:r>
              <a:rPr lang="en-US" altLang="zh-CN" sz="1700" kern="100" dirty="0">
                <a:latin typeface="Consolas" panose="020B0609020204030204" pitchFamily="49" charset="0"/>
                <a:ea typeface="华文楷体" panose="02010600040101010101" pitchFamily="2" charset="-122"/>
                <a:cs typeface="Consolas" panose="020B0609020204030204" pitchFamily="49" charset="0"/>
              </a:rPr>
              <a:t>};</a:t>
            </a:r>
            <a:endParaRPr lang="en-US" altLang="zh-CN" sz="1700" kern="100" dirty="0">
              <a:latin typeface="Consolas" panose="020B0609020204030204" pitchFamily="49" charset="0"/>
              <a:ea typeface="华文楷体" panose="02010600040101010101" pitchFamily="2" charset="-122"/>
              <a:cs typeface="Consolas" panose="020B0609020204030204" pitchFamily="49" charset="0"/>
            </a:endParaRPr>
          </a:p>
          <a:p>
            <a:r>
              <a:rPr lang="zh-CN" altLang="en-US" sz="1700" kern="100" dirty="0">
                <a:solidFill>
                  <a:srgbClr val="7030A0"/>
                </a:solidFill>
                <a:latin typeface="Consolas" panose="020B0609020204030204" pitchFamily="49" charset="0"/>
                <a:ea typeface="华文楷体" panose="02010600040101010101" pitchFamily="2" charset="-122"/>
                <a:cs typeface="Consolas" panose="020B0609020204030204" pitchFamily="49" charset="0"/>
              </a:rPr>
              <a:t>  </a:t>
            </a:r>
            <a:r>
              <a:rPr lang="en-US" altLang="zh-CN" sz="1700" kern="100" dirty="0" err="1">
                <a:solidFill>
                  <a:srgbClr val="7030A0"/>
                </a:solidFill>
                <a:latin typeface="Consolas" panose="020B0609020204030204" pitchFamily="49" charset="0"/>
                <a:ea typeface="华文楷体" panose="02010600040101010101" pitchFamily="2" charset="-122"/>
                <a:cs typeface="Consolas" panose="020B0609020204030204" pitchFamily="49" charset="0"/>
              </a:rPr>
              <a:t>template</a:t>
            </a:r>
            <a:r>
              <a:rPr lang="en-US" altLang="zh-CN" sz="1700" kern="100" dirty="0">
                <a:solidFill>
                  <a:srgbClr val="7030A0"/>
                </a:solidFill>
                <a:latin typeface="Consolas" panose="020B0609020204030204" pitchFamily="49" charset="0"/>
                <a:ea typeface="华文楷体" panose="02010600040101010101" pitchFamily="2" charset="-122"/>
                <a:cs typeface="Consolas" panose="020B0609020204030204" pitchFamily="49" charset="0"/>
              </a:rPr>
              <a:t>&lt;</a:t>
            </a:r>
            <a:r>
              <a:rPr lang="en-US" altLang="zh-CN" sz="1700" kern="100" dirty="0" err="1">
                <a:solidFill>
                  <a:srgbClr val="7030A0"/>
                </a:solidFill>
                <a:latin typeface="Consolas" panose="020B0609020204030204" pitchFamily="49" charset="0"/>
                <a:ea typeface="华文楷体" panose="02010600040101010101" pitchFamily="2" charset="-122"/>
                <a:cs typeface="Consolas" panose="020B0609020204030204" pitchFamily="49" charset="0"/>
              </a:rPr>
              <a:t>typename</a:t>
            </a:r>
            <a:r>
              <a:rPr lang="en-US" altLang="zh-CN" sz="1700" kern="100" dirty="0">
                <a:solidFill>
                  <a:srgbClr val="7030A0"/>
                </a:solidFill>
                <a:latin typeface="Consolas" panose="020B0609020204030204" pitchFamily="49" charset="0"/>
                <a:ea typeface="华文楷体" panose="02010600040101010101" pitchFamily="2" charset="-122"/>
                <a:cs typeface="Consolas" panose="020B0609020204030204" pitchFamily="49" charset="0"/>
              </a:rPr>
              <a:t> T0&gt;</a:t>
            </a:r>
            <a:r>
              <a:rPr lang="en-US" altLang="zh-CN" sz="1700" kern="100" dirty="0">
                <a:latin typeface="Consolas" panose="020B0609020204030204" pitchFamily="49" charset="0"/>
                <a:ea typeface="华文楷体" panose="02010600040101010101" pitchFamily="2" charset="-122"/>
                <a:cs typeface="Consolas" panose="020B0609020204030204" pitchFamily="49" charset="0"/>
              </a:rPr>
              <a:t> </a:t>
            </a:r>
            <a:r>
              <a:rPr lang="en-US" altLang="zh-CN" sz="1700" kern="100" dirty="0" err="1">
                <a:solidFill>
                  <a:srgbClr val="FF0000"/>
                </a:solidFill>
                <a:latin typeface="Consolas" panose="020B0609020204030204" pitchFamily="49" charset="0"/>
                <a:ea typeface="华文楷体" panose="02010600040101010101" pitchFamily="2" charset="-122"/>
                <a:cs typeface="Consolas" panose="020B0609020204030204" pitchFamily="49" charset="0"/>
              </a:rPr>
              <a:t>template</a:t>
            </a:r>
            <a:r>
              <a:rPr lang="en-US" altLang="zh-CN" sz="1700" kern="100" dirty="0">
                <a:solidFill>
                  <a:srgbClr val="FF0000"/>
                </a:solidFill>
                <a:latin typeface="Consolas" panose="020B0609020204030204" pitchFamily="49" charset="0"/>
                <a:ea typeface="华文楷体" panose="02010600040101010101" pitchFamily="2" charset="-122"/>
                <a:cs typeface="Consolas" panose="020B0609020204030204" pitchFamily="49" charset="0"/>
              </a:rPr>
              <a:t>&lt;</a:t>
            </a:r>
            <a:r>
              <a:rPr lang="en-US" altLang="zh-CN" sz="1700" kern="100" dirty="0" err="1">
                <a:solidFill>
                  <a:srgbClr val="FF0000"/>
                </a:solidFill>
                <a:latin typeface="Consolas" panose="020B0609020204030204" pitchFamily="49" charset="0"/>
                <a:ea typeface="华文楷体" panose="02010600040101010101" pitchFamily="2" charset="-122"/>
                <a:cs typeface="Consolas" panose="020B0609020204030204" pitchFamily="49" charset="0"/>
              </a:rPr>
              <a:t>typename</a:t>
            </a:r>
            <a:r>
              <a:rPr lang="en-US" altLang="zh-CN" sz="1700" kern="100" dirty="0">
                <a:solidFill>
                  <a:srgbClr val="FF0000"/>
                </a:solidFill>
                <a:latin typeface="Consolas" panose="020B0609020204030204" pitchFamily="49" charset="0"/>
                <a:ea typeface="华文楷体" panose="02010600040101010101" pitchFamily="2" charset="-122"/>
                <a:cs typeface="Consolas" panose="020B0609020204030204" pitchFamily="49" charset="0"/>
              </a:rPr>
              <a:t> T1&gt; </a:t>
            </a:r>
            <a:endParaRPr lang="en-US" altLang="zh-CN" sz="1700" kern="100" dirty="0">
              <a:solidFill>
                <a:srgbClr val="FF0000"/>
              </a:solidFill>
              <a:latin typeface="Consolas" panose="020B0609020204030204" pitchFamily="49" charset="0"/>
              <a:ea typeface="华文楷体" panose="02010600040101010101" pitchFamily="2" charset="-122"/>
              <a:cs typeface="Consolas" panose="020B0609020204030204" pitchFamily="49" charset="0"/>
            </a:endParaRPr>
          </a:p>
          <a:p>
            <a:r>
              <a:rPr lang="en-US" altLang="zh-CN" sz="1700" kern="100" dirty="0">
                <a:solidFill>
                  <a:srgbClr val="FF0000"/>
                </a:solidFill>
                <a:latin typeface="Consolas" panose="020B0609020204030204" pitchFamily="49" charset="0"/>
                <a:ea typeface="华文楷体" panose="02010600040101010101" pitchFamily="2" charset="-122"/>
                <a:cs typeface="Consolas" panose="020B0609020204030204" pitchFamily="49" charset="0"/>
              </a:rPr>
              <a:t> </a:t>
            </a:r>
            <a:r>
              <a:rPr lang="zh-CN" altLang="en-US" sz="1700" kern="100" dirty="0">
                <a:solidFill>
                  <a:srgbClr val="FF0000"/>
                </a:solidFill>
                <a:latin typeface="Consolas" panose="020B0609020204030204" pitchFamily="49" charset="0"/>
                <a:ea typeface="华文楷体" panose="02010600040101010101" pitchFamily="2" charset="-122"/>
                <a:cs typeface="Consolas" panose="020B0609020204030204" pitchFamily="49" charset="0"/>
              </a:rPr>
              <a:t> </a:t>
            </a:r>
            <a:r>
              <a:rPr lang="en-US" altLang="zh-CN" sz="1700" kern="100" dirty="0">
                <a:solidFill>
                  <a:srgbClr val="FF0000"/>
                </a:solidFill>
                <a:latin typeface="Consolas" panose="020B0609020204030204" pitchFamily="49" charset="0"/>
                <a:ea typeface="华文楷体" panose="02010600040101010101" pitchFamily="2" charset="-122"/>
                <a:cs typeface="Consolas" panose="020B0609020204030204" pitchFamily="49" charset="0"/>
              </a:rPr>
              <a:t>T1</a:t>
            </a:r>
            <a:r>
              <a:rPr lang="en-US" altLang="zh-CN" sz="1700" kern="100" dirty="0">
                <a:latin typeface="Consolas" panose="020B0609020204030204" pitchFamily="49" charset="0"/>
                <a:ea typeface="华文楷体" panose="02010600040101010101" pitchFamily="2" charset="-122"/>
                <a:cs typeface="Consolas" panose="020B0609020204030204" pitchFamily="49" charset="0"/>
              </a:rPr>
              <a:t> </a:t>
            </a:r>
            <a:r>
              <a:rPr lang="en-US" altLang="zh-CN" sz="1700" b="1" u="sng" kern="100" dirty="0" err="1">
                <a:latin typeface="Consolas" panose="020B0609020204030204" pitchFamily="49" charset="0"/>
                <a:ea typeface="华文楷体" panose="02010600040101010101" pitchFamily="2" charset="-122"/>
                <a:cs typeface="Consolas" panose="020B0609020204030204" pitchFamily="49" charset="0"/>
              </a:rPr>
              <a:t>A</a:t>
            </a:r>
            <a:r>
              <a:rPr lang="en-US" altLang="zh-CN" sz="1700" b="1" u="sng" kern="100" dirty="0">
                <a:latin typeface="Consolas" panose="020B0609020204030204" pitchFamily="49" charset="0"/>
                <a:ea typeface="华文楷体" panose="02010600040101010101" pitchFamily="2" charset="-122"/>
                <a:cs typeface="Consolas" panose="020B0609020204030204" pitchFamily="49" charset="0"/>
              </a:rPr>
              <a:t>&lt;T0&gt;</a:t>
            </a:r>
            <a:r>
              <a:rPr lang="en-US" altLang="zh-CN" sz="1700" kern="100" dirty="0">
                <a:latin typeface="Consolas" panose="020B0609020204030204" pitchFamily="49" charset="0"/>
                <a:ea typeface="华文楷体" panose="02010600040101010101" pitchFamily="2" charset="-122"/>
                <a:cs typeface="Consolas" panose="020B0609020204030204" pitchFamily="49" charset="0"/>
              </a:rPr>
              <a:t>::</a:t>
            </a:r>
            <a:r>
              <a:rPr lang="en-US" altLang="zh-CN" sz="1700" kern="100" dirty="0" err="1">
                <a:latin typeface="Consolas" panose="020B0609020204030204" pitchFamily="49" charset="0"/>
                <a:ea typeface="华文楷体" panose="02010600040101010101" pitchFamily="2" charset="-122"/>
                <a:cs typeface="Consolas" panose="020B0609020204030204" pitchFamily="49" charset="0"/>
              </a:rPr>
              <a:t>get</a:t>
            </a:r>
            <a:r>
              <a:rPr lang="en-US" altLang="zh-CN" sz="1700" kern="100" dirty="0">
                <a:latin typeface="Consolas" panose="020B0609020204030204" pitchFamily="49" charset="0"/>
                <a:ea typeface="华文楷体" panose="02010600040101010101" pitchFamily="2" charset="-122"/>
                <a:cs typeface="Consolas" panose="020B0609020204030204" pitchFamily="49" charset="0"/>
              </a:rPr>
              <a:t>(){ return T1(value);} </a:t>
            </a:r>
            <a:r>
              <a:rPr lang="en-US" altLang="zh-CN" kern="100" dirty="0">
                <a:solidFill>
                  <a:srgbClr val="008000"/>
                </a:solidFill>
                <a:latin typeface="Consolas" panose="020B0609020204030204" pitchFamily="49" charset="0"/>
                <a:ea typeface="华文楷体" panose="02010600040101010101" pitchFamily="2" charset="-122"/>
                <a:cs typeface="华文楷体" panose="02010600040101010101" pitchFamily="2" charset="-122"/>
              </a:rPr>
              <a:t>/// </a:t>
            </a:r>
            <a:r>
              <a:rPr lang="zh-CN" altLang="en-US" kern="100" dirty="0">
                <a:solidFill>
                  <a:srgbClr val="008000"/>
                </a:solidFill>
                <a:latin typeface="Consolas" panose="020B0609020204030204" pitchFamily="49" charset="0"/>
                <a:ea typeface="华文楷体" panose="02010600040101010101" pitchFamily="2" charset="-122"/>
                <a:cs typeface="华文楷体" panose="02010600040101010101" pitchFamily="2" charset="-122"/>
              </a:rPr>
              <a:t>类外定义，</a:t>
            </a:r>
            <a:r>
              <a:rPr lang="en-US" altLang="zh-CN" kern="100" dirty="0">
                <a:solidFill>
                  <a:srgbClr val="008000"/>
                </a:solidFill>
                <a:cs typeface="华文楷体" panose="02010600040101010101" pitchFamily="2" charset="-122"/>
              </a:rPr>
              <a:t> </a:t>
            </a:r>
            <a:r>
              <a:rPr lang="zh-CN" altLang="en-US" kern="100" dirty="0">
                <a:solidFill>
                  <a:srgbClr val="008000"/>
                </a:solidFill>
                <a:cs typeface="华文楷体" panose="02010600040101010101" pitchFamily="2" charset="-122"/>
              </a:rPr>
              <a:t>将</a:t>
            </a:r>
            <a:r>
              <a:rPr lang="en-US" altLang="zh-CN" kern="100" dirty="0">
                <a:solidFill>
                  <a:srgbClr val="008000"/>
                </a:solidFill>
                <a:cs typeface="华文楷体" panose="02010600040101010101" pitchFamily="2" charset="-122"/>
              </a:rPr>
              <a:t>T0</a:t>
            </a:r>
            <a:r>
              <a:rPr lang="zh-CN" altLang="en-US" kern="100" dirty="0">
                <a:solidFill>
                  <a:srgbClr val="008000"/>
                </a:solidFill>
                <a:cs typeface="华文楷体" panose="02010600040101010101" pitchFamily="2" charset="-122"/>
              </a:rPr>
              <a:t>转换为</a:t>
            </a:r>
            <a:r>
              <a:rPr lang="en-US" altLang="zh-CN" kern="100" dirty="0">
                <a:solidFill>
                  <a:srgbClr val="008000"/>
                </a:solidFill>
                <a:cs typeface="华文楷体" panose="02010600040101010101" pitchFamily="2" charset="-122"/>
              </a:rPr>
              <a:t>T1</a:t>
            </a:r>
            <a:r>
              <a:rPr lang="zh-CN" altLang="en-US" kern="100" dirty="0">
                <a:solidFill>
                  <a:srgbClr val="008000"/>
                </a:solidFill>
                <a:cs typeface="华文楷体" panose="02010600040101010101" pitchFamily="2" charset="-122"/>
              </a:rPr>
              <a:t>返回</a:t>
            </a:r>
            <a:endParaRPr lang="en-US" altLang="zh-CN" sz="1700" kern="100" dirty="0">
              <a:solidFill>
                <a:srgbClr val="000000"/>
              </a:solidFill>
              <a:latin typeface="Consolas" panose="020B0609020204030204" pitchFamily="49" charset="0"/>
              <a:ea typeface="华文楷体" panose="02010600040101010101" pitchFamily="2" charset="-122"/>
              <a:cs typeface="Consolas" panose="020B0609020204030204" pitchFamily="49" charset="0"/>
            </a:endParaRPr>
          </a:p>
          <a:p>
            <a:r>
              <a:rPr lang="zh-CN" altLang="en-US" sz="1700"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  </a:t>
            </a:r>
            <a:endParaRPr lang="en-US" altLang="zh-CN" sz="1700" kern="100" dirty="0">
              <a:solidFill>
                <a:srgbClr val="000000"/>
              </a:solidFill>
              <a:latin typeface="Consolas" panose="020B0609020204030204" pitchFamily="49" charset="0"/>
              <a:ea typeface="华文楷体" panose="02010600040101010101" pitchFamily="2" charset="-122"/>
              <a:cs typeface="Consolas" panose="020B0609020204030204" pitchFamily="49" charset="0"/>
            </a:endParaRPr>
          </a:p>
          <a:p>
            <a:r>
              <a:rPr lang="zh-CN" altLang="en-US" sz="1700"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  </a:t>
            </a:r>
            <a:r>
              <a:rPr lang="en-US" altLang="zh-CN" sz="1700" kern="100" dirty="0" err="1">
                <a:solidFill>
                  <a:srgbClr val="000000"/>
                </a:solidFill>
                <a:latin typeface="Consolas" panose="020B0609020204030204" pitchFamily="49" charset="0"/>
                <a:ea typeface="华文楷体" panose="02010600040101010101" pitchFamily="2" charset="-122"/>
                <a:cs typeface="Consolas" panose="020B0609020204030204" pitchFamily="49" charset="0"/>
              </a:rPr>
              <a:t>int</a:t>
            </a:r>
            <a:r>
              <a:rPr lang="en-US" altLang="zh-CN" sz="1700"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 main() {</a:t>
            </a:r>
            <a:endParaRPr lang="en-US" altLang="zh-CN" sz="1700" kern="100" dirty="0">
              <a:solidFill>
                <a:srgbClr val="000000"/>
              </a:solidFill>
              <a:latin typeface="Consolas" panose="020B0609020204030204" pitchFamily="49" charset="0"/>
              <a:ea typeface="华文楷体" panose="02010600040101010101" pitchFamily="2" charset="-122"/>
              <a:cs typeface="Consolas" panose="020B0609020204030204" pitchFamily="49" charset="0"/>
            </a:endParaRPr>
          </a:p>
          <a:p>
            <a:r>
              <a:rPr lang="en-US" altLang="zh-CN" sz="1700"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    A&lt;</a:t>
            </a:r>
            <a:r>
              <a:rPr lang="en-US" altLang="zh-CN" sz="1700" kern="100" dirty="0" err="1">
                <a:solidFill>
                  <a:srgbClr val="000000"/>
                </a:solidFill>
                <a:latin typeface="Consolas" panose="020B0609020204030204" pitchFamily="49" charset="0"/>
                <a:ea typeface="华文楷体" panose="02010600040101010101" pitchFamily="2" charset="-122"/>
                <a:cs typeface="Consolas" panose="020B0609020204030204" pitchFamily="49" charset="0"/>
              </a:rPr>
              <a:t>int</a:t>
            </a:r>
            <a:r>
              <a:rPr lang="en-US" altLang="zh-CN" sz="1700"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&gt; a;</a:t>
            </a:r>
            <a:endParaRPr lang="en-US" altLang="zh-CN" sz="1700" kern="100" dirty="0">
              <a:solidFill>
                <a:srgbClr val="000000"/>
              </a:solidFill>
              <a:latin typeface="Consolas" panose="020B0609020204030204" pitchFamily="49" charset="0"/>
              <a:ea typeface="华文楷体" panose="02010600040101010101" pitchFamily="2" charset="-122"/>
              <a:cs typeface="Consolas" panose="020B0609020204030204" pitchFamily="49" charset="0"/>
            </a:endParaRPr>
          </a:p>
          <a:p>
            <a:r>
              <a:rPr lang="en-US" altLang="zh-CN" sz="1700"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    </a:t>
            </a:r>
            <a:r>
              <a:rPr lang="en-US" altLang="zh-CN" sz="1700" kern="100" dirty="0" err="1">
                <a:solidFill>
                  <a:srgbClr val="000000"/>
                </a:solidFill>
                <a:latin typeface="Consolas" panose="020B0609020204030204" pitchFamily="49" charset="0"/>
                <a:ea typeface="华文楷体" panose="02010600040101010101" pitchFamily="2" charset="-122"/>
                <a:cs typeface="Consolas" panose="020B0609020204030204" pitchFamily="49" charset="0"/>
              </a:rPr>
              <a:t>a.set</a:t>
            </a:r>
            <a:r>
              <a:rPr lang="en-US" altLang="zh-CN" sz="1700"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(5);      </a:t>
            </a:r>
            <a:r>
              <a:rPr lang="en-US" altLang="zh-CN" sz="1700" b="1" kern="100"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zh-CN" altLang="en-US" sz="1700" b="1" kern="100" dirty="0">
                <a:solidFill>
                  <a:srgbClr val="00B050"/>
                </a:solidFill>
                <a:latin typeface="Consolas" panose="020B0609020204030204" pitchFamily="49" charset="0"/>
                <a:ea typeface="华文楷体" panose="02010600040101010101" pitchFamily="2" charset="-122"/>
                <a:cs typeface="Consolas" panose="020B0609020204030204" pitchFamily="49" charset="0"/>
              </a:rPr>
              <a:t>自动推导</a:t>
            </a:r>
            <a:r>
              <a:rPr lang="en-US" altLang="zh-CN" sz="1700" b="1" kern="100" dirty="0">
                <a:solidFill>
                  <a:srgbClr val="00B050"/>
                </a:solidFill>
                <a:latin typeface="Consolas" panose="020B0609020204030204" pitchFamily="49" charset="0"/>
                <a:ea typeface="华文楷体" panose="02010600040101010101" pitchFamily="2" charset="-122"/>
                <a:cs typeface="Consolas" panose="020B0609020204030204" pitchFamily="49" charset="0"/>
              </a:rPr>
              <a:t>5</a:t>
            </a:r>
            <a:r>
              <a:rPr lang="zh-CN" altLang="en-US" sz="1700" b="1" kern="100" dirty="0">
                <a:solidFill>
                  <a:srgbClr val="00B050"/>
                </a:solidFill>
                <a:latin typeface="Consolas" panose="020B0609020204030204" pitchFamily="49" charset="0"/>
                <a:ea typeface="华文楷体" panose="02010600040101010101" pitchFamily="2" charset="-122"/>
                <a:cs typeface="Consolas" panose="020B0609020204030204" pitchFamily="49" charset="0"/>
              </a:rPr>
              <a:t>为整数类型</a:t>
            </a:r>
            <a:endParaRPr lang="en-US" altLang="zh-CN" sz="1700" b="1" kern="100" dirty="0">
              <a:solidFill>
                <a:srgbClr val="00B050"/>
              </a:solidFill>
              <a:latin typeface="Consolas" panose="020B0609020204030204" pitchFamily="49" charset="0"/>
              <a:ea typeface="华文楷体" panose="02010600040101010101" pitchFamily="2" charset="-122"/>
              <a:cs typeface="Consolas" panose="020B0609020204030204" pitchFamily="49" charset="0"/>
            </a:endParaRPr>
          </a:p>
          <a:p>
            <a:r>
              <a:rPr lang="en-US" altLang="zh-CN" sz="1700"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    double t = </a:t>
            </a:r>
            <a:r>
              <a:rPr lang="en-US" altLang="zh-CN" sz="1700" kern="100" dirty="0" err="1">
                <a:solidFill>
                  <a:srgbClr val="000000"/>
                </a:solidFill>
                <a:latin typeface="Consolas" panose="020B0609020204030204" pitchFamily="49" charset="0"/>
                <a:ea typeface="华文楷体" panose="02010600040101010101" pitchFamily="2" charset="-122"/>
                <a:cs typeface="Consolas" panose="020B0609020204030204" pitchFamily="49" charset="0"/>
              </a:rPr>
              <a:t>a.get</a:t>
            </a:r>
            <a:r>
              <a:rPr lang="en-US" altLang="zh-CN" sz="1700"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&lt;</a:t>
            </a:r>
            <a:r>
              <a:rPr lang="en-US" altLang="zh-CN" sz="1700" b="1" kern="100" dirty="0">
                <a:solidFill>
                  <a:srgbClr val="FF0000"/>
                </a:solidFill>
                <a:latin typeface="Consolas" panose="020B0609020204030204" pitchFamily="49" charset="0"/>
                <a:ea typeface="华文楷体" panose="02010600040101010101" pitchFamily="2" charset="-122"/>
                <a:cs typeface="Consolas" panose="020B0609020204030204" pitchFamily="49" charset="0"/>
              </a:rPr>
              <a:t>double</a:t>
            </a:r>
            <a:r>
              <a:rPr lang="en-US" altLang="zh-CN" sz="1700"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&gt;();    </a:t>
            </a:r>
            <a:r>
              <a:rPr lang="en-US" altLang="zh-CN" sz="1700" b="1" kern="100"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zh-CN" altLang="en-US" sz="1700" b="1" kern="100" dirty="0">
                <a:solidFill>
                  <a:srgbClr val="00B050"/>
                </a:solidFill>
                <a:latin typeface="Consolas" panose="020B0609020204030204" pitchFamily="49" charset="0"/>
                <a:ea typeface="华文楷体" panose="02010600040101010101" pitchFamily="2" charset="-122"/>
                <a:cs typeface="Consolas" panose="020B0609020204030204" pitchFamily="49" charset="0"/>
              </a:rPr>
              <a:t>手动指定返回值类型</a:t>
            </a:r>
            <a:endParaRPr lang="en-US" altLang="zh-CN" sz="1700" b="1" kern="100" dirty="0">
              <a:solidFill>
                <a:srgbClr val="00B050"/>
              </a:solidFill>
              <a:latin typeface="Consolas" panose="020B0609020204030204" pitchFamily="49" charset="0"/>
              <a:ea typeface="华文楷体" panose="02010600040101010101" pitchFamily="2" charset="-122"/>
              <a:cs typeface="Consolas" panose="020B0609020204030204" pitchFamily="49" charset="0"/>
            </a:endParaRPr>
          </a:p>
          <a:p>
            <a:r>
              <a:rPr lang="en-US" altLang="zh-CN" sz="1700" b="1" kern="100" dirty="0">
                <a:solidFill>
                  <a:srgbClr val="00B050"/>
                </a:solidFill>
                <a:latin typeface="Consolas" panose="020B0609020204030204" pitchFamily="49" charset="0"/>
                <a:ea typeface="华文楷体" panose="02010600040101010101" pitchFamily="2" charset="-122"/>
                <a:cs typeface="Consolas" panose="020B0609020204030204" pitchFamily="49" charset="0"/>
              </a:rPr>
              <a:t>	</a:t>
            </a:r>
            <a:r>
              <a:rPr lang="en-US" altLang="zh-CN" sz="1700" kern="100" dirty="0">
                <a:latin typeface="Consolas" panose="020B0609020204030204" pitchFamily="49" charset="0"/>
                <a:ea typeface="华文楷体" panose="02010600040101010101" pitchFamily="2" charset="-122"/>
                <a:cs typeface="Consolas" panose="020B0609020204030204" pitchFamily="49" charset="0"/>
              </a:rPr>
              <a:t>return 0;</a:t>
            </a:r>
            <a:endParaRPr lang="en-US" altLang="zh-CN" sz="1700" kern="100" dirty="0">
              <a:latin typeface="Consolas" panose="020B0609020204030204" pitchFamily="49" charset="0"/>
              <a:ea typeface="华文楷体" panose="02010600040101010101" pitchFamily="2" charset="-122"/>
              <a:cs typeface="Consolas" panose="020B0609020204030204" pitchFamily="49" charset="0"/>
            </a:endParaRPr>
          </a:p>
          <a:p>
            <a:r>
              <a:rPr lang="en-US" altLang="zh-CN" sz="1700" kern="100" dirty="0">
                <a:solidFill>
                  <a:srgbClr val="000000"/>
                </a:solidFill>
                <a:latin typeface="Consolas" panose="020B0609020204030204" pitchFamily="49" charset="0"/>
                <a:ea typeface="华文楷体" panose="02010600040101010101" pitchFamily="2" charset="-122"/>
                <a:cs typeface="华文楷体" panose="02010600040101010101" pitchFamily="2" charset="-122"/>
              </a:rPr>
              <a:t>  }</a:t>
            </a:r>
            <a:endParaRPr lang="en-US" altLang="zh-CN" sz="1700" kern="100" dirty="0">
              <a:solidFill>
                <a:schemeClr val="accent4">
                  <a:lumMod val="50000"/>
                </a:schemeClr>
              </a:solidFill>
              <a:latin typeface="Consolas" panose="020B0609020204030204" pitchFamily="49" charset="0"/>
              <a:ea typeface="华文楷体" panose="02010600040101010101" pitchFamily="2" charset="-122"/>
              <a:cs typeface="华文楷体" panose="02010600040101010101"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课后练习 </a:t>
            </a:r>
            <a:r>
              <a:rPr lang="en-US" altLang="zh-CN" dirty="0"/>
              <a:t>1</a:t>
            </a:r>
            <a:endParaRPr lang="en-US" dirty="0"/>
          </a:p>
        </p:txBody>
      </p:sp>
      <p:sp>
        <p:nvSpPr>
          <p:cNvPr id="3" name="Content Placeholder 2"/>
          <p:cNvSpPr>
            <a:spLocks noGrp="1"/>
          </p:cNvSpPr>
          <p:nvPr>
            <p:ph idx="1"/>
          </p:nvPr>
        </p:nvSpPr>
        <p:spPr/>
        <p:txBody>
          <a:bodyPr/>
          <a:lstStyle/>
          <a:p>
            <a:r>
              <a:rPr lang="zh-CN" altLang="en-US" dirty="0"/>
              <a:t>我们在学函数重载的时候知道，编译器只通过函数名和参数列表来区分不同的函数，因此重载的函数和原函数不能只有返回值不同。那么在重写和虚函数的情况下呢？现在有以下代码，试试看能不能编译通过，如果不行，则修改它使得能编译通过。运行编译后的程序，看看结果是否符合你的预期。尝试解释在重载、重写、虚函数重写的情况下 </a:t>
            </a:r>
            <a:r>
              <a:rPr lang="en-US" altLang="zh-CN" dirty="0" err="1"/>
              <a:t>c++</a:t>
            </a:r>
            <a:r>
              <a:rPr lang="en-US" altLang="zh-CN" dirty="0"/>
              <a:t> </a:t>
            </a:r>
            <a:r>
              <a:rPr lang="zh-CN" altLang="en-US" dirty="0"/>
              <a:t>为什么要这样设计。</a:t>
            </a:r>
            <a:endParaRPr lang="en-US" dirty="0"/>
          </a:p>
        </p:txBody>
      </p:sp>
      <p:sp>
        <p:nvSpPr>
          <p:cNvPr id="4" name="Slide Number Placeholder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95858"/>
            <a:ext cx="9577064" cy="6266283"/>
          </a:xfrm>
        </p:spPr>
        <p:txBody>
          <a:bodyPr/>
          <a:lstStyle/>
          <a:p>
            <a:pPr marL="0" indent="0">
              <a:lnSpc>
                <a:spcPct val="80000"/>
              </a:lnSpc>
              <a:buNone/>
            </a:pPr>
            <a:r>
              <a:rPr lang="en-US" sz="1600" dirty="0">
                <a:solidFill>
                  <a:schemeClr val="tx1"/>
                </a:solidFill>
              </a:rPr>
              <a:t>#include &lt;iostream&gt;</a:t>
            </a:r>
            <a:endParaRPr lang="en-US" sz="1600" dirty="0">
              <a:solidFill>
                <a:schemeClr val="tx1"/>
              </a:solidFill>
            </a:endParaRPr>
          </a:p>
          <a:p>
            <a:pPr>
              <a:lnSpc>
                <a:spcPct val="80000"/>
              </a:lnSpc>
            </a:pPr>
            <a:endParaRPr lang="en-US" sz="1600" dirty="0">
              <a:solidFill>
                <a:schemeClr val="tx1"/>
              </a:solidFill>
            </a:endParaRPr>
          </a:p>
          <a:p>
            <a:pPr marL="0" indent="0">
              <a:lnSpc>
                <a:spcPct val="80000"/>
              </a:lnSpc>
              <a:buNone/>
            </a:pPr>
            <a:r>
              <a:rPr lang="en-US" sz="1600" dirty="0">
                <a:solidFill>
                  <a:schemeClr val="tx1"/>
                </a:solidFill>
              </a:rPr>
              <a:t>class Base {</a:t>
            </a:r>
            <a:endParaRPr lang="en-US" sz="1600" dirty="0">
              <a:solidFill>
                <a:schemeClr val="tx1"/>
              </a:solidFill>
            </a:endParaRPr>
          </a:p>
          <a:p>
            <a:pPr marL="0" indent="0">
              <a:lnSpc>
                <a:spcPct val="80000"/>
              </a:lnSpc>
              <a:buNone/>
            </a:pPr>
            <a:r>
              <a:rPr lang="en-US" sz="1600" dirty="0">
                <a:solidFill>
                  <a:schemeClr val="tx1"/>
                </a:solidFill>
              </a:rPr>
              <a:t>public:</a:t>
            </a:r>
            <a:endParaRPr lang="en-US" sz="1600" dirty="0">
              <a:solidFill>
                <a:schemeClr val="tx1"/>
              </a:solidFill>
            </a:endParaRPr>
          </a:p>
          <a:p>
            <a:pPr marL="0" indent="0">
              <a:lnSpc>
                <a:spcPct val="80000"/>
              </a:lnSpc>
              <a:buNone/>
            </a:pPr>
            <a:r>
              <a:rPr lang="en-US" sz="1600" dirty="0">
                <a:solidFill>
                  <a:schemeClr val="tx1"/>
                </a:solidFill>
              </a:rPr>
              <a:t>    virtual void f() {std::</a:t>
            </a:r>
            <a:r>
              <a:rPr lang="en-US" sz="1600" dirty="0" err="1">
                <a:solidFill>
                  <a:schemeClr val="tx1"/>
                </a:solidFill>
              </a:rPr>
              <a:t>cout</a:t>
            </a:r>
            <a:r>
              <a:rPr lang="en-US" sz="1600" dirty="0">
                <a:solidFill>
                  <a:schemeClr val="tx1"/>
                </a:solidFill>
              </a:rPr>
              <a:t> &lt;&lt; "Call Base void f() " &lt;&lt; std::</a:t>
            </a:r>
            <a:r>
              <a:rPr lang="en-US" sz="1600" dirty="0" err="1">
                <a:solidFill>
                  <a:schemeClr val="tx1"/>
                </a:solidFill>
              </a:rPr>
              <a:t>endl</a:t>
            </a:r>
            <a:r>
              <a:rPr lang="en-US" sz="1600" dirty="0">
                <a:solidFill>
                  <a:schemeClr val="tx1"/>
                </a:solidFill>
              </a:rPr>
              <a:t>;}</a:t>
            </a:r>
            <a:endParaRPr lang="en-US" sz="1600" dirty="0">
              <a:solidFill>
                <a:schemeClr val="tx1"/>
              </a:solidFill>
            </a:endParaRPr>
          </a:p>
          <a:p>
            <a:pPr marL="0" indent="0">
              <a:lnSpc>
                <a:spcPct val="80000"/>
              </a:lnSpc>
              <a:buNone/>
            </a:pPr>
            <a:r>
              <a:rPr lang="en-US" sz="1600" dirty="0">
                <a:solidFill>
                  <a:schemeClr val="tx1"/>
                </a:solidFill>
              </a:rPr>
              <a:t>    virtual void g() {std::</a:t>
            </a:r>
            <a:r>
              <a:rPr lang="en-US" sz="1600" dirty="0" err="1">
                <a:solidFill>
                  <a:schemeClr val="tx1"/>
                </a:solidFill>
              </a:rPr>
              <a:t>cout</a:t>
            </a:r>
            <a:r>
              <a:rPr lang="en-US" sz="1600" dirty="0">
                <a:solidFill>
                  <a:schemeClr val="tx1"/>
                </a:solidFill>
              </a:rPr>
              <a:t> &lt;&lt; "Call Base void f() " &lt;&lt; std::</a:t>
            </a:r>
            <a:r>
              <a:rPr lang="en-US" sz="1600" dirty="0" err="1">
                <a:solidFill>
                  <a:schemeClr val="tx1"/>
                </a:solidFill>
              </a:rPr>
              <a:t>endl</a:t>
            </a:r>
            <a:r>
              <a:rPr lang="en-US" sz="1600" dirty="0">
                <a:solidFill>
                  <a:schemeClr val="tx1"/>
                </a:solidFill>
              </a:rPr>
              <a:t>;}</a:t>
            </a:r>
            <a:endParaRPr lang="en-US" sz="1600" dirty="0">
              <a:solidFill>
                <a:schemeClr val="tx1"/>
              </a:solidFill>
            </a:endParaRPr>
          </a:p>
          <a:p>
            <a:pPr marL="0" indent="0">
              <a:lnSpc>
                <a:spcPct val="80000"/>
              </a:lnSpc>
              <a:buNone/>
            </a:pPr>
            <a:r>
              <a:rPr lang="en-US" sz="1600" dirty="0">
                <a:solidFill>
                  <a:schemeClr val="tx1"/>
                </a:solidFill>
              </a:rPr>
              <a:t>    void h() {std::</a:t>
            </a:r>
            <a:r>
              <a:rPr lang="en-US" sz="1600" dirty="0" err="1">
                <a:solidFill>
                  <a:schemeClr val="tx1"/>
                </a:solidFill>
              </a:rPr>
              <a:t>cout</a:t>
            </a:r>
            <a:r>
              <a:rPr lang="en-US" sz="1600" dirty="0">
                <a:solidFill>
                  <a:schemeClr val="tx1"/>
                </a:solidFill>
              </a:rPr>
              <a:t> &lt;&lt; "Call Base void h()" &lt;&lt; std::</a:t>
            </a:r>
            <a:r>
              <a:rPr lang="en-US" sz="1600" dirty="0" err="1">
                <a:solidFill>
                  <a:schemeClr val="tx1"/>
                </a:solidFill>
              </a:rPr>
              <a:t>endl</a:t>
            </a:r>
            <a:r>
              <a:rPr lang="en-US" sz="1600" dirty="0">
                <a:solidFill>
                  <a:schemeClr val="tx1"/>
                </a:solidFill>
              </a:rPr>
              <a:t>;}</a:t>
            </a:r>
            <a:endParaRPr lang="en-US" sz="1600" dirty="0">
              <a:solidFill>
                <a:schemeClr val="tx1"/>
              </a:solidFill>
            </a:endParaRPr>
          </a:p>
          <a:p>
            <a:pPr marL="0" indent="0">
              <a:lnSpc>
                <a:spcPct val="80000"/>
              </a:lnSpc>
              <a:buNone/>
            </a:pPr>
            <a:r>
              <a:rPr lang="en-US" sz="1600" dirty="0">
                <a:solidFill>
                  <a:schemeClr val="tx1"/>
                </a:solidFill>
              </a:rPr>
              <a:t>};</a:t>
            </a:r>
            <a:endParaRPr lang="en-US" sz="1600" dirty="0">
              <a:solidFill>
                <a:schemeClr val="tx1"/>
              </a:solidFill>
            </a:endParaRPr>
          </a:p>
          <a:p>
            <a:pPr marL="0" indent="0">
              <a:lnSpc>
                <a:spcPct val="80000"/>
              </a:lnSpc>
              <a:buNone/>
            </a:pPr>
            <a:r>
              <a:rPr lang="en-US" sz="1600" dirty="0">
                <a:solidFill>
                  <a:schemeClr val="tx1"/>
                </a:solidFill>
              </a:rPr>
              <a:t>class Derived : public Base {</a:t>
            </a:r>
            <a:endParaRPr lang="en-US" sz="1600" dirty="0">
              <a:solidFill>
                <a:schemeClr val="tx1"/>
              </a:solidFill>
            </a:endParaRPr>
          </a:p>
          <a:p>
            <a:pPr marL="0" indent="0">
              <a:lnSpc>
                <a:spcPct val="80000"/>
              </a:lnSpc>
              <a:buNone/>
            </a:pPr>
            <a:r>
              <a:rPr lang="en-US" sz="1600" dirty="0">
                <a:solidFill>
                  <a:schemeClr val="tx1"/>
                </a:solidFill>
              </a:rPr>
              <a:t>public:</a:t>
            </a:r>
            <a:endParaRPr lang="en-US" sz="1600" dirty="0">
              <a:solidFill>
                <a:schemeClr val="tx1"/>
              </a:solidFill>
            </a:endParaRPr>
          </a:p>
          <a:p>
            <a:pPr marL="0" indent="0">
              <a:lnSpc>
                <a:spcPct val="80000"/>
              </a:lnSpc>
              <a:buNone/>
            </a:pPr>
            <a:r>
              <a:rPr lang="en-US" sz="1600" dirty="0">
                <a:solidFill>
                  <a:schemeClr val="tx1"/>
                </a:solidFill>
              </a:rPr>
              <a:t>    void f() { std::</a:t>
            </a:r>
            <a:r>
              <a:rPr lang="en-US" sz="1600" dirty="0" err="1">
                <a:solidFill>
                  <a:schemeClr val="tx1"/>
                </a:solidFill>
              </a:rPr>
              <a:t>cout</a:t>
            </a:r>
            <a:r>
              <a:rPr lang="en-US" sz="1600" dirty="0">
                <a:solidFill>
                  <a:schemeClr val="tx1"/>
                </a:solidFill>
              </a:rPr>
              <a:t> &lt;&lt; "Call Derive void f() " &lt;&lt; std::</a:t>
            </a:r>
            <a:r>
              <a:rPr lang="en-US" sz="1600" dirty="0" err="1">
                <a:solidFill>
                  <a:schemeClr val="tx1"/>
                </a:solidFill>
              </a:rPr>
              <a:t>endl</a:t>
            </a:r>
            <a:r>
              <a:rPr lang="en-US" sz="1600" dirty="0">
                <a:solidFill>
                  <a:schemeClr val="tx1"/>
                </a:solidFill>
              </a:rPr>
              <a:t>; }</a:t>
            </a:r>
            <a:endParaRPr lang="en-US" sz="1600" dirty="0">
              <a:solidFill>
                <a:schemeClr val="tx1"/>
              </a:solidFill>
            </a:endParaRPr>
          </a:p>
          <a:p>
            <a:pPr marL="0" indent="0">
              <a:lnSpc>
                <a:spcPct val="80000"/>
              </a:lnSpc>
              <a:buNone/>
            </a:pPr>
            <a:r>
              <a:rPr lang="en-US" sz="1600" dirty="0">
                <a:solidFill>
                  <a:schemeClr val="tx1"/>
                </a:solidFill>
              </a:rPr>
              <a:t>    int g() {</a:t>
            </a:r>
            <a:endParaRPr lang="en-US" sz="1600" dirty="0">
              <a:solidFill>
                <a:schemeClr val="tx1"/>
              </a:solidFill>
            </a:endParaRPr>
          </a:p>
          <a:p>
            <a:pPr marL="0" indent="0">
              <a:lnSpc>
                <a:spcPct val="80000"/>
              </a:lnSpc>
              <a:buNone/>
            </a:pPr>
            <a:r>
              <a:rPr lang="en-US" sz="1600" dirty="0">
                <a:solidFill>
                  <a:schemeClr val="tx1"/>
                </a:solidFill>
              </a:rPr>
              <a:t>        std::</a:t>
            </a:r>
            <a:r>
              <a:rPr lang="en-US" sz="1600" dirty="0" err="1">
                <a:solidFill>
                  <a:schemeClr val="tx1"/>
                </a:solidFill>
              </a:rPr>
              <a:t>cout</a:t>
            </a:r>
            <a:r>
              <a:rPr lang="en-US" sz="1600" dirty="0">
                <a:solidFill>
                  <a:schemeClr val="tx1"/>
                </a:solidFill>
              </a:rPr>
              <a:t> &lt;&lt; "Call Derive int f()" &lt;&lt; std::</a:t>
            </a:r>
            <a:r>
              <a:rPr lang="en-US" sz="1600" dirty="0" err="1">
                <a:solidFill>
                  <a:schemeClr val="tx1"/>
                </a:solidFill>
              </a:rPr>
              <a:t>endl</a:t>
            </a:r>
            <a:r>
              <a:rPr lang="en-US" sz="1600" dirty="0">
                <a:solidFill>
                  <a:schemeClr val="tx1"/>
                </a:solidFill>
              </a:rPr>
              <a:t>;</a:t>
            </a:r>
            <a:endParaRPr lang="en-US" sz="1600" dirty="0">
              <a:solidFill>
                <a:schemeClr val="tx1"/>
              </a:solidFill>
            </a:endParaRPr>
          </a:p>
          <a:p>
            <a:pPr marL="0" indent="0">
              <a:lnSpc>
                <a:spcPct val="80000"/>
              </a:lnSpc>
              <a:buNone/>
            </a:pPr>
            <a:r>
              <a:rPr lang="en-US" sz="1600" dirty="0">
                <a:solidFill>
                  <a:schemeClr val="tx1"/>
                </a:solidFill>
              </a:rPr>
              <a:t>        return 0;</a:t>
            </a:r>
            <a:endParaRPr lang="en-US" sz="1600" dirty="0">
              <a:solidFill>
                <a:schemeClr val="tx1"/>
              </a:solidFill>
            </a:endParaRPr>
          </a:p>
          <a:p>
            <a:pPr marL="0" indent="0">
              <a:lnSpc>
                <a:spcPct val="80000"/>
              </a:lnSpc>
              <a:buNone/>
            </a:pPr>
            <a:r>
              <a:rPr lang="en-US" sz="1600" dirty="0">
                <a:solidFill>
                  <a:schemeClr val="tx1"/>
                </a:solidFill>
              </a:rPr>
              <a:t>    }</a:t>
            </a:r>
            <a:endParaRPr lang="en-US" sz="1600" dirty="0">
              <a:solidFill>
                <a:schemeClr val="tx1"/>
              </a:solidFill>
            </a:endParaRPr>
          </a:p>
          <a:p>
            <a:pPr marL="0" indent="0">
              <a:lnSpc>
                <a:spcPct val="80000"/>
              </a:lnSpc>
              <a:buNone/>
            </a:pPr>
            <a:r>
              <a:rPr lang="en-US" sz="1600" dirty="0">
                <a:solidFill>
                  <a:schemeClr val="tx1"/>
                </a:solidFill>
              </a:rPr>
              <a:t>    int h() {</a:t>
            </a:r>
            <a:endParaRPr lang="en-US" sz="1600" dirty="0">
              <a:solidFill>
                <a:schemeClr val="tx1"/>
              </a:solidFill>
            </a:endParaRPr>
          </a:p>
          <a:p>
            <a:pPr marL="0" indent="0">
              <a:lnSpc>
                <a:spcPct val="80000"/>
              </a:lnSpc>
              <a:buNone/>
            </a:pPr>
            <a:r>
              <a:rPr lang="en-US" sz="1600" dirty="0">
                <a:solidFill>
                  <a:schemeClr val="tx1"/>
                </a:solidFill>
              </a:rPr>
              <a:t>        std::</a:t>
            </a:r>
            <a:r>
              <a:rPr lang="en-US" sz="1600" dirty="0" err="1">
                <a:solidFill>
                  <a:schemeClr val="tx1"/>
                </a:solidFill>
              </a:rPr>
              <a:t>cout</a:t>
            </a:r>
            <a:r>
              <a:rPr lang="en-US" sz="1600" dirty="0">
                <a:solidFill>
                  <a:schemeClr val="tx1"/>
                </a:solidFill>
              </a:rPr>
              <a:t> &lt;&lt; "Call Base int h()" &lt;&lt; std::</a:t>
            </a:r>
            <a:r>
              <a:rPr lang="en-US" sz="1600" dirty="0" err="1">
                <a:solidFill>
                  <a:schemeClr val="tx1"/>
                </a:solidFill>
              </a:rPr>
              <a:t>endl</a:t>
            </a:r>
            <a:r>
              <a:rPr lang="en-US" sz="1600" dirty="0">
                <a:solidFill>
                  <a:schemeClr val="tx1"/>
                </a:solidFill>
              </a:rPr>
              <a:t>;</a:t>
            </a:r>
            <a:endParaRPr lang="en-US" sz="1600" dirty="0">
              <a:solidFill>
                <a:schemeClr val="tx1"/>
              </a:solidFill>
            </a:endParaRPr>
          </a:p>
          <a:p>
            <a:pPr marL="0" indent="0">
              <a:lnSpc>
                <a:spcPct val="80000"/>
              </a:lnSpc>
              <a:buNone/>
            </a:pPr>
            <a:r>
              <a:rPr lang="en-US" sz="1600" dirty="0">
                <a:solidFill>
                  <a:schemeClr val="tx1"/>
                </a:solidFill>
              </a:rPr>
              <a:t>        return 0;</a:t>
            </a:r>
            <a:endParaRPr lang="en-US" sz="1600" dirty="0">
              <a:solidFill>
                <a:schemeClr val="tx1"/>
              </a:solidFill>
            </a:endParaRPr>
          </a:p>
          <a:p>
            <a:pPr marL="0" indent="0">
              <a:lnSpc>
                <a:spcPct val="80000"/>
              </a:lnSpc>
              <a:buNone/>
            </a:pPr>
            <a:r>
              <a:rPr lang="en-US" sz="1600" dirty="0">
                <a:solidFill>
                  <a:schemeClr val="tx1"/>
                </a:solidFill>
              </a:rPr>
              <a:t>    }</a:t>
            </a:r>
            <a:endParaRPr lang="en-US" sz="1600" dirty="0">
              <a:solidFill>
                <a:schemeClr val="tx1"/>
              </a:solidFill>
            </a:endParaRPr>
          </a:p>
          <a:p>
            <a:pPr marL="0" indent="0">
              <a:lnSpc>
                <a:spcPct val="80000"/>
              </a:lnSpc>
              <a:buNone/>
            </a:pPr>
            <a:r>
              <a:rPr lang="en-US" sz="1600" dirty="0">
                <a:solidFill>
                  <a:schemeClr val="tx1"/>
                </a:solidFill>
              </a:rPr>
              <a:t>};</a:t>
            </a:r>
            <a:endParaRPr lang="en-US" sz="1600" dirty="0">
              <a:solidFill>
                <a:schemeClr val="tx1"/>
              </a:solidFill>
            </a:endParaRPr>
          </a:p>
        </p:txBody>
      </p:sp>
      <p:sp>
        <p:nvSpPr>
          <p:cNvPr id="4" name="Slide Number Placeholder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课后练习 </a:t>
            </a:r>
            <a:r>
              <a:rPr lang="en-US" altLang="zh-CN" dirty="0"/>
              <a:t>2</a:t>
            </a:r>
            <a:endParaRPr lang="en-US" dirty="0"/>
          </a:p>
        </p:txBody>
      </p:sp>
      <p:sp>
        <p:nvSpPr>
          <p:cNvPr id="3" name="Content Placeholder 2"/>
          <p:cNvSpPr>
            <a:spLocks noGrp="1"/>
          </p:cNvSpPr>
          <p:nvPr>
            <p:ph idx="1"/>
          </p:nvPr>
        </p:nvSpPr>
        <p:spPr/>
        <p:txBody>
          <a:bodyPr/>
          <a:lstStyle/>
          <a:p>
            <a:r>
              <a:rPr lang="zh-CN" altLang="en-US" dirty="0"/>
              <a:t>仿照 </a:t>
            </a:r>
            <a:r>
              <a:rPr lang="en-US" altLang="zh-CN" dirty="0"/>
              <a:t>C++ </a:t>
            </a:r>
            <a:r>
              <a:rPr lang="zh-CN" altLang="en-US" dirty="0"/>
              <a:t>的 </a:t>
            </a:r>
            <a:r>
              <a:rPr lang="en-US" altLang="zh-CN" dirty="0"/>
              <a:t>vector </a:t>
            </a:r>
            <a:r>
              <a:rPr lang="zh-CN" altLang="en-US" dirty="0"/>
              <a:t>实现一个 </a:t>
            </a:r>
            <a:r>
              <a:rPr lang="en-US" altLang="zh-CN" dirty="0"/>
              <a:t>Vector </a:t>
            </a:r>
            <a:r>
              <a:rPr lang="zh-CN" altLang="en-US" dirty="0"/>
              <a:t>类，要求使用模板以支持任意类型的元素，并且至少具有以下成员函数（省略了函数参数），测试代码见下页</a:t>
            </a:r>
            <a:endParaRPr lang="en-US" altLang="zh-CN" dirty="0"/>
          </a:p>
          <a:p>
            <a:pPr lvl="1"/>
            <a:r>
              <a:rPr lang="en-US" sz="2000" dirty="0"/>
              <a:t>void </a:t>
            </a:r>
            <a:r>
              <a:rPr lang="en-US" sz="2000" dirty="0" err="1"/>
              <a:t>push_back</a:t>
            </a:r>
            <a:r>
              <a:rPr lang="en-US" sz="2000" dirty="0"/>
              <a:t>(); // </a:t>
            </a:r>
            <a:r>
              <a:rPr lang="zh-CN" altLang="en-US" sz="2000" dirty="0"/>
              <a:t>在尾部插入一个元素</a:t>
            </a:r>
            <a:endParaRPr lang="zh-CN" altLang="en-US" sz="2000" dirty="0"/>
          </a:p>
          <a:p>
            <a:pPr lvl="1"/>
            <a:r>
              <a:rPr lang="en-US" sz="2000" dirty="0"/>
              <a:t>void </a:t>
            </a:r>
            <a:r>
              <a:rPr lang="en-US" sz="2000" dirty="0" err="1"/>
              <a:t>pop_back</a:t>
            </a:r>
            <a:r>
              <a:rPr lang="en-US" sz="2000" dirty="0"/>
              <a:t>(); // </a:t>
            </a:r>
            <a:r>
              <a:rPr lang="zh-CN" altLang="en-US" sz="2000" dirty="0"/>
              <a:t>将尾部最后一个参数弹出</a:t>
            </a:r>
            <a:endParaRPr lang="zh-CN" altLang="en-US" sz="2000" dirty="0"/>
          </a:p>
          <a:p>
            <a:pPr lvl="1"/>
            <a:r>
              <a:rPr lang="en-US" sz="2000" dirty="0"/>
              <a:t>int size(); // </a:t>
            </a:r>
            <a:r>
              <a:rPr lang="zh-CN" altLang="en-US" sz="2000" dirty="0"/>
              <a:t>返回 </a:t>
            </a:r>
            <a:r>
              <a:rPr lang="en-US" sz="2000" dirty="0"/>
              <a:t>vector </a:t>
            </a:r>
            <a:r>
              <a:rPr lang="zh-CN" altLang="en-US" sz="2000" dirty="0"/>
              <a:t>的大小</a:t>
            </a:r>
            <a:endParaRPr lang="zh-CN" altLang="en-US" sz="2000" dirty="0"/>
          </a:p>
          <a:p>
            <a:pPr lvl="1"/>
            <a:r>
              <a:rPr lang="en-US" sz="2000" dirty="0"/>
              <a:t>operator[](); // </a:t>
            </a:r>
            <a:r>
              <a:rPr lang="zh-CN" altLang="en-US" sz="2000" dirty="0"/>
              <a:t>重载 </a:t>
            </a:r>
            <a:r>
              <a:rPr lang="en-US" altLang="zh-CN" sz="2000" dirty="0"/>
              <a:t>[] </a:t>
            </a:r>
            <a:r>
              <a:rPr lang="zh-CN" altLang="en-US" sz="2000" dirty="0"/>
              <a:t>运算符</a:t>
            </a:r>
            <a:endParaRPr lang="en-US" sz="2000" dirty="0"/>
          </a:p>
        </p:txBody>
      </p:sp>
      <p:sp>
        <p:nvSpPr>
          <p:cNvPr id="4" name="Slide Number Placeholder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336" y="103170"/>
            <a:ext cx="8047806" cy="7092873"/>
          </a:xfrm>
        </p:spPr>
        <p:txBody>
          <a:bodyPr/>
          <a:lstStyle/>
          <a:p>
            <a:pPr marL="0" indent="0">
              <a:buNone/>
            </a:pPr>
            <a:r>
              <a:rPr lang="en-US" sz="1200" dirty="0"/>
              <a:t>#include &lt;iostream&gt;</a:t>
            </a:r>
            <a:endParaRPr lang="en-US" sz="1200" dirty="0"/>
          </a:p>
          <a:p>
            <a:pPr marL="0" indent="0">
              <a:buNone/>
            </a:pPr>
            <a:r>
              <a:rPr lang="en-US" sz="1200" dirty="0"/>
              <a:t>#include "</a:t>
            </a:r>
            <a:r>
              <a:rPr lang="en-US" sz="1200" dirty="0" err="1"/>
              <a:t>Vector.h</a:t>
            </a:r>
            <a:r>
              <a:rPr lang="en-US" sz="1200" dirty="0"/>
              <a:t>"</a:t>
            </a:r>
            <a:endParaRPr lang="en-US" sz="1200" dirty="0"/>
          </a:p>
          <a:p>
            <a:pPr marL="0" indent="0">
              <a:buNone/>
            </a:pPr>
            <a:r>
              <a:rPr lang="en-US" sz="1200" dirty="0"/>
              <a:t>#include &lt;string&gt;</a:t>
            </a:r>
            <a:endParaRPr lang="en-US" sz="1200" dirty="0"/>
          </a:p>
          <a:p>
            <a:pPr marL="0" indent="0">
              <a:buNone/>
            </a:pPr>
            <a:r>
              <a:rPr lang="en-US" sz="1200" dirty="0"/>
              <a:t>int main() {</a:t>
            </a:r>
            <a:endParaRPr lang="en-US" sz="1200" dirty="0"/>
          </a:p>
          <a:p>
            <a:pPr marL="0" indent="0">
              <a:buNone/>
            </a:pPr>
            <a:r>
              <a:rPr lang="en-US" sz="1200" dirty="0"/>
              <a:t>    Vector&lt;int&gt; </a:t>
            </a:r>
            <a:r>
              <a:rPr lang="en-US" sz="1200" dirty="0" err="1"/>
              <a:t>int_v</a:t>
            </a:r>
            <a:r>
              <a:rPr lang="en-US" sz="1200" dirty="0"/>
              <a:t>;</a:t>
            </a:r>
            <a:endParaRPr lang="en-US" sz="1200" dirty="0"/>
          </a:p>
          <a:p>
            <a:pPr marL="0" indent="0">
              <a:buNone/>
            </a:pPr>
            <a:r>
              <a:rPr lang="en-US" sz="1200" dirty="0"/>
              <a:t>    Vector&lt;std::string&gt; </a:t>
            </a:r>
            <a:r>
              <a:rPr lang="en-US" sz="1200" dirty="0" err="1"/>
              <a:t>string_v</a:t>
            </a:r>
            <a:r>
              <a:rPr lang="en-US" sz="1200" dirty="0"/>
              <a:t>;</a:t>
            </a:r>
            <a:endParaRPr lang="en-US" sz="1200" dirty="0"/>
          </a:p>
          <a:p>
            <a:pPr marL="0" indent="0">
              <a:buNone/>
            </a:pPr>
            <a:r>
              <a:rPr lang="en-US" sz="1200" dirty="0"/>
              <a:t>    Vector&lt;Vector&lt;int&gt;&gt; matrix;</a:t>
            </a:r>
            <a:endParaRPr lang="en-US" sz="1200" dirty="0"/>
          </a:p>
          <a:p>
            <a:pPr marL="0" indent="0">
              <a:buNone/>
            </a:pPr>
            <a:r>
              <a:rPr lang="en-US" sz="1200" dirty="0"/>
              <a:t>    for (int </a:t>
            </a:r>
            <a:r>
              <a:rPr lang="en-US" sz="1200" dirty="0" err="1"/>
              <a:t>i</a:t>
            </a:r>
            <a:r>
              <a:rPr lang="en-US" sz="1200" dirty="0"/>
              <a:t> = 0; </a:t>
            </a:r>
            <a:r>
              <a:rPr lang="en-US" sz="1200" dirty="0" err="1"/>
              <a:t>i</a:t>
            </a:r>
            <a:r>
              <a:rPr lang="en-US" sz="1200" dirty="0"/>
              <a:t> &lt; 100; ++</a:t>
            </a:r>
            <a:r>
              <a:rPr lang="en-US" sz="1200" dirty="0" err="1"/>
              <a:t>i</a:t>
            </a:r>
            <a:r>
              <a:rPr lang="en-US" sz="1200" dirty="0"/>
              <a:t>) </a:t>
            </a:r>
            <a:r>
              <a:rPr lang="en-US" sz="1200" dirty="0" err="1"/>
              <a:t>int_v.push_back</a:t>
            </a:r>
            <a:r>
              <a:rPr lang="en-US" sz="1200" dirty="0"/>
              <a:t>(</a:t>
            </a:r>
            <a:r>
              <a:rPr lang="en-US" sz="1200" dirty="0" err="1"/>
              <a:t>i</a:t>
            </a:r>
            <a:r>
              <a:rPr lang="en-US" sz="1200" dirty="0"/>
              <a:t>);</a:t>
            </a:r>
            <a:endParaRPr lang="en-US" sz="1200" dirty="0"/>
          </a:p>
          <a:p>
            <a:pPr marL="0" indent="0">
              <a:buNone/>
            </a:pPr>
            <a:r>
              <a:rPr lang="en-US" sz="1200" dirty="0"/>
              <a:t>    for (int </a:t>
            </a:r>
            <a:r>
              <a:rPr lang="en-US" sz="1200" dirty="0" err="1"/>
              <a:t>i</a:t>
            </a:r>
            <a:r>
              <a:rPr lang="en-US" sz="1200" dirty="0"/>
              <a:t> = 0; </a:t>
            </a:r>
            <a:r>
              <a:rPr lang="en-US" sz="1200" dirty="0" err="1"/>
              <a:t>i</a:t>
            </a:r>
            <a:r>
              <a:rPr lang="en-US" sz="1200" dirty="0"/>
              <a:t> &lt; 10; ++</a:t>
            </a:r>
            <a:r>
              <a:rPr lang="en-US" sz="1200" dirty="0" err="1"/>
              <a:t>i</a:t>
            </a:r>
            <a:r>
              <a:rPr lang="en-US" sz="1200" dirty="0"/>
              <a:t>) </a:t>
            </a:r>
            <a:r>
              <a:rPr lang="en-US" sz="1200" dirty="0" err="1"/>
              <a:t>string_v.push_back</a:t>
            </a:r>
            <a:r>
              <a:rPr lang="en-US" sz="1200" dirty="0"/>
              <a:t>("</a:t>
            </a:r>
            <a:r>
              <a:rPr lang="en-US" sz="1200" dirty="0" err="1"/>
              <a:t>abcd</a:t>
            </a:r>
            <a:r>
              <a:rPr lang="en-US" sz="1200" dirty="0"/>
              <a:t>");</a:t>
            </a:r>
            <a:endParaRPr lang="en-US" sz="1200" dirty="0"/>
          </a:p>
          <a:p>
            <a:pPr marL="0" indent="0">
              <a:buNone/>
            </a:pPr>
            <a:r>
              <a:rPr lang="en-US" sz="1200" dirty="0"/>
              <a:t>    for (int </a:t>
            </a:r>
            <a:r>
              <a:rPr lang="en-US" sz="1200" dirty="0" err="1"/>
              <a:t>i</a:t>
            </a:r>
            <a:r>
              <a:rPr lang="en-US" sz="1200" dirty="0"/>
              <a:t> = 0; </a:t>
            </a:r>
            <a:r>
              <a:rPr lang="en-US" sz="1200" dirty="0" err="1"/>
              <a:t>i</a:t>
            </a:r>
            <a:r>
              <a:rPr lang="en-US" sz="1200" dirty="0"/>
              <a:t> &lt; 50; ++</a:t>
            </a:r>
            <a:r>
              <a:rPr lang="en-US" sz="1200" dirty="0" err="1"/>
              <a:t>i</a:t>
            </a:r>
            <a:r>
              <a:rPr lang="en-US" sz="1200" dirty="0"/>
              <a:t>) {</a:t>
            </a:r>
            <a:endParaRPr lang="en-US" sz="1200" dirty="0"/>
          </a:p>
          <a:p>
            <a:pPr marL="0" indent="0">
              <a:buNone/>
            </a:pPr>
            <a:r>
              <a:rPr lang="en-US" sz="1200" dirty="0"/>
              <a:t>        Vector&lt;int&gt; </a:t>
            </a:r>
            <a:r>
              <a:rPr lang="en-US" sz="1200" dirty="0" err="1"/>
              <a:t>tmp_v</a:t>
            </a:r>
            <a:r>
              <a:rPr lang="en-US" sz="1200" dirty="0"/>
              <a:t>;</a:t>
            </a:r>
            <a:endParaRPr lang="en-US" sz="1200" dirty="0"/>
          </a:p>
          <a:p>
            <a:pPr marL="0" indent="0">
              <a:buNone/>
            </a:pPr>
            <a:r>
              <a:rPr lang="en-US" sz="1200" dirty="0"/>
              <a:t>        for (int j = 0; j &lt; 50; ++j) </a:t>
            </a:r>
            <a:r>
              <a:rPr lang="en-US" sz="1200" dirty="0" err="1"/>
              <a:t>tmp_v.append</a:t>
            </a:r>
            <a:r>
              <a:rPr lang="en-US" sz="1200" dirty="0"/>
              <a:t>(j);</a:t>
            </a:r>
            <a:endParaRPr lang="en-US" sz="1200" dirty="0"/>
          </a:p>
          <a:p>
            <a:pPr marL="0" indent="0">
              <a:buNone/>
            </a:pPr>
            <a:r>
              <a:rPr lang="en-US" sz="1200" dirty="0"/>
              <a:t>        </a:t>
            </a:r>
            <a:r>
              <a:rPr lang="en-US" sz="1200" dirty="0" err="1"/>
              <a:t>matrix.append</a:t>
            </a:r>
            <a:r>
              <a:rPr lang="en-US" sz="1200" dirty="0"/>
              <a:t>(</a:t>
            </a:r>
            <a:r>
              <a:rPr lang="en-US" sz="1200" dirty="0" err="1"/>
              <a:t>tmp_v</a:t>
            </a:r>
            <a:r>
              <a:rPr lang="en-US" sz="1200" dirty="0"/>
              <a:t>);</a:t>
            </a:r>
            <a:endParaRPr lang="en-US" sz="1200" dirty="0"/>
          </a:p>
          <a:p>
            <a:pPr marL="0" indent="0">
              <a:buNone/>
            </a:pPr>
            <a:r>
              <a:rPr lang="en-US" sz="1200" dirty="0"/>
              <a:t>    }</a:t>
            </a:r>
            <a:endParaRPr lang="en-US" sz="1200" dirty="0"/>
          </a:p>
          <a:p>
            <a:pPr marL="0" indent="0">
              <a:buNone/>
            </a:pPr>
            <a:r>
              <a:rPr lang="en-US" sz="1200" dirty="0"/>
              <a:t>    std::</a:t>
            </a:r>
            <a:r>
              <a:rPr lang="en-US" sz="1200" dirty="0" err="1"/>
              <a:t>cout</a:t>
            </a:r>
            <a:r>
              <a:rPr lang="en-US" sz="1200" dirty="0"/>
              <a:t> &lt;&lt; </a:t>
            </a:r>
            <a:r>
              <a:rPr lang="en-US" sz="1200" dirty="0" err="1"/>
              <a:t>int_v.size</a:t>
            </a:r>
            <a:r>
              <a:rPr lang="en-US" sz="1200" dirty="0"/>
              <a:t>() &lt;&lt; std::</a:t>
            </a:r>
            <a:r>
              <a:rPr lang="en-US" sz="1200" dirty="0" err="1"/>
              <a:t>endl</a:t>
            </a:r>
            <a:r>
              <a:rPr lang="en-US" sz="1200" dirty="0"/>
              <a:t>;</a:t>
            </a:r>
            <a:endParaRPr lang="en-US" sz="1200" dirty="0"/>
          </a:p>
          <a:p>
            <a:pPr marL="0" indent="0">
              <a:buNone/>
            </a:pPr>
            <a:r>
              <a:rPr lang="en-US" sz="1200" dirty="0"/>
              <a:t>    for (int </a:t>
            </a:r>
            <a:r>
              <a:rPr lang="en-US" sz="1200" dirty="0" err="1"/>
              <a:t>i</a:t>
            </a:r>
            <a:r>
              <a:rPr lang="en-US" sz="1200" dirty="0"/>
              <a:t> = 0; </a:t>
            </a:r>
            <a:r>
              <a:rPr lang="en-US" sz="1200" dirty="0" err="1"/>
              <a:t>i</a:t>
            </a:r>
            <a:r>
              <a:rPr lang="en-US" sz="1200" dirty="0"/>
              <a:t> &lt; 100; </a:t>
            </a:r>
            <a:r>
              <a:rPr lang="en-US" sz="1200" dirty="0" err="1"/>
              <a:t>i</a:t>
            </a:r>
            <a:r>
              <a:rPr lang="en-US" sz="1200" dirty="0"/>
              <a:t> += 2) std::</a:t>
            </a:r>
            <a:r>
              <a:rPr lang="en-US" sz="1200" dirty="0" err="1"/>
              <a:t>cout</a:t>
            </a:r>
            <a:r>
              <a:rPr lang="en-US" sz="1200" dirty="0"/>
              <a:t> &lt;&lt; </a:t>
            </a:r>
            <a:r>
              <a:rPr lang="en-US" sz="1200" dirty="0" err="1"/>
              <a:t>int_v</a:t>
            </a:r>
            <a:r>
              <a:rPr lang="en-US" sz="1200" dirty="0"/>
              <a:t>[</a:t>
            </a:r>
            <a:r>
              <a:rPr lang="en-US" sz="1200" dirty="0" err="1"/>
              <a:t>i</a:t>
            </a:r>
            <a:r>
              <a:rPr lang="en-US" sz="1200" dirty="0"/>
              <a:t>] &lt;&lt; " ";</a:t>
            </a:r>
            <a:endParaRPr lang="en-US" sz="1200" dirty="0"/>
          </a:p>
          <a:p>
            <a:pPr marL="0" indent="0">
              <a:buNone/>
            </a:pPr>
            <a:r>
              <a:rPr lang="en-US" sz="1200" dirty="0"/>
              <a:t>    std::</a:t>
            </a:r>
            <a:r>
              <a:rPr lang="en-US" sz="1200" dirty="0" err="1"/>
              <a:t>cout</a:t>
            </a:r>
            <a:r>
              <a:rPr lang="en-US" sz="1200" dirty="0"/>
              <a:t> &lt;&lt; std::</a:t>
            </a:r>
            <a:r>
              <a:rPr lang="en-US" sz="1200" dirty="0" err="1"/>
              <a:t>endl</a:t>
            </a:r>
            <a:r>
              <a:rPr lang="en-US" sz="1200" dirty="0"/>
              <a:t>;</a:t>
            </a:r>
            <a:endParaRPr lang="en-US" sz="1200" dirty="0"/>
          </a:p>
          <a:p>
            <a:pPr marL="0" indent="0">
              <a:buNone/>
            </a:pPr>
            <a:r>
              <a:rPr lang="en-US" sz="1200" dirty="0"/>
              <a:t>    while (</a:t>
            </a:r>
            <a:r>
              <a:rPr lang="en-US" sz="1200" dirty="0" err="1"/>
              <a:t>string_v.size</a:t>
            </a:r>
            <a:r>
              <a:rPr lang="en-US" sz="1200" dirty="0"/>
              <a:t>() &gt; 0) {</a:t>
            </a:r>
            <a:endParaRPr lang="en-US" sz="1200" dirty="0"/>
          </a:p>
          <a:p>
            <a:pPr marL="0" indent="0">
              <a:buNone/>
            </a:pPr>
            <a:r>
              <a:rPr lang="en-US" sz="1200" dirty="0"/>
              <a:t>        std::</a:t>
            </a:r>
            <a:r>
              <a:rPr lang="en-US" sz="1200" dirty="0" err="1"/>
              <a:t>cout</a:t>
            </a:r>
            <a:r>
              <a:rPr lang="en-US" sz="1200" dirty="0"/>
              <a:t> &lt;&lt; </a:t>
            </a:r>
            <a:r>
              <a:rPr lang="en-US" sz="1200" dirty="0" err="1"/>
              <a:t>string_v</a:t>
            </a:r>
            <a:r>
              <a:rPr lang="en-US" sz="1200" dirty="0"/>
              <a:t>[</a:t>
            </a:r>
            <a:r>
              <a:rPr lang="en-US" sz="1200" dirty="0" err="1"/>
              <a:t>string_v.size</a:t>
            </a:r>
            <a:r>
              <a:rPr lang="en-US" sz="1200" dirty="0"/>
              <a:t>() - 1] &lt;&lt; std::</a:t>
            </a:r>
            <a:r>
              <a:rPr lang="en-US" sz="1200" dirty="0" err="1"/>
              <a:t>endl</a:t>
            </a:r>
            <a:r>
              <a:rPr lang="en-US" sz="1200" dirty="0"/>
              <a:t>;</a:t>
            </a:r>
            <a:endParaRPr lang="en-US" sz="1200" dirty="0"/>
          </a:p>
          <a:p>
            <a:pPr marL="0" indent="0">
              <a:buNone/>
            </a:pPr>
            <a:r>
              <a:rPr lang="en-US" sz="1200" dirty="0"/>
              <a:t>        </a:t>
            </a:r>
            <a:r>
              <a:rPr lang="en-US" sz="1200" dirty="0" err="1"/>
              <a:t>string_v.pop_back</a:t>
            </a:r>
            <a:r>
              <a:rPr lang="en-US" sz="1200" dirty="0"/>
              <a:t>();</a:t>
            </a:r>
            <a:endParaRPr lang="en-US" sz="1200" dirty="0"/>
          </a:p>
          <a:p>
            <a:pPr marL="0" indent="0">
              <a:buNone/>
            </a:pPr>
            <a:r>
              <a:rPr lang="en-US" sz="1200" dirty="0"/>
              <a:t>    }</a:t>
            </a:r>
            <a:endParaRPr lang="en-US" sz="1200" dirty="0"/>
          </a:p>
          <a:p>
            <a:pPr marL="0" indent="0">
              <a:buNone/>
            </a:pPr>
            <a:r>
              <a:rPr lang="en-US" sz="1200" dirty="0"/>
              <a:t>    return 0;</a:t>
            </a:r>
            <a:endParaRPr lang="en-US" sz="1200" dirty="0"/>
          </a:p>
          <a:p>
            <a:pPr marL="0" indent="0">
              <a:buNone/>
            </a:pPr>
            <a:r>
              <a:rPr lang="en-US" sz="1200" dirty="0"/>
              <a:t>}</a:t>
            </a:r>
            <a:endParaRPr lang="en-US" sz="1600" dirty="0"/>
          </a:p>
        </p:txBody>
      </p:sp>
      <p:sp>
        <p:nvSpPr>
          <p:cNvPr id="4" name="Slide Number Placeholder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a:solidFill>
                <a:srgbClr val="0070C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调查反馈：</a:t>
            </a:r>
            <a:r>
              <a:rPr lang="zh-CN" altLang="en-US" dirty="0"/>
              <a:t>授课内容</a:t>
            </a:r>
            <a:endParaRPr lang="zh-CN" altLang="en-US" dirty="0"/>
          </a:p>
        </p:txBody>
      </p:sp>
      <p:sp>
        <p:nvSpPr>
          <p:cNvPr id="3" name="内容占位符 2"/>
          <p:cNvSpPr>
            <a:spLocks noGrp="1"/>
          </p:cNvSpPr>
          <p:nvPr>
            <p:ph idx="1"/>
          </p:nvPr>
        </p:nvSpPr>
        <p:spPr/>
        <p:txBody>
          <a:bodyPr/>
          <a:lstStyle/>
          <a:p>
            <a:r>
              <a:rPr lang="zh-CN" altLang="en-US" dirty="0"/>
              <a:t>需要什么</a:t>
            </a:r>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pic>
        <p:nvPicPr>
          <p:cNvPr id="13" name="Picture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2348880"/>
            <a:ext cx="9144000" cy="3003768"/>
          </a:xfrm>
          <a:prstGeom prst="rect">
            <a:avLst/>
          </a:prstGeom>
        </p:spPr>
      </p:pic>
      <p:sp>
        <p:nvSpPr>
          <p:cNvPr id="14" name="Rectangle 13"/>
          <p:cNvSpPr/>
          <p:nvPr/>
        </p:nvSpPr>
        <p:spPr>
          <a:xfrm>
            <a:off x="75087" y="2467377"/>
            <a:ext cx="8930577" cy="432048"/>
          </a:xfrm>
          <a:prstGeom prst="rect">
            <a:avLst/>
          </a:prstGeom>
          <a:noFill/>
          <a:ln w="254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 val="ProblemSubmit"/>
  <p:tag name="RAINPROBLEMTYPE" val="MultipleChoice"/>
</p:tagLst>
</file>

<file path=ppt/tags/tag11.xml><?xml version="1.0" encoding="utf-8"?>
<p:tagLst xmlns:p="http://schemas.openxmlformats.org/presentationml/2006/main">
  <p:tag name="RAINPROBLEM" val="ProblemRemarkBoard"/>
</p:tagLst>
</file>

<file path=ppt/tags/tag12.xml><?xml version="1.0" encoding="utf-8"?>
<p:tagLst xmlns:p="http://schemas.openxmlformats.org/presentationml/2006/main">
  <p:tag name="PROBLEMREMARKTITLE" val="ProblemRemarkBoardTip"/>
</p:tagLst>
</file>

<file path=ppt/tags/tag13.xml><?xml version="1.0" encoding="utf-8"?>
<p:tagLst xmlns:p="http://schemas.openxmlformats.org/presentationml/2006/main">
  <p:tag name="RAINPROBLEM" val="ProblemRemark"/>
</p:tagLst>
</file>

<file path=ppt/tags/tag14.xml><?xml version="1.0" encoding="utf-8"?>
<p:tagLst xmlns:p="http://schemas.openxmlformats.org/presentationml/2006/main">
  <p:tag name="PROBLEMREMARKTITLE" val="ProblemRemarkBoardTitle"/>
</p:tagLst>
</file>

<file path=ppt/tags/tag15.xml><?xml version="1.0" encoding="utf-8"?>
<p:tagLst xmlns:p="http://schemas.openxmlformats.org/presentationml/2006/main">
  <p:tag name="PROBLEMREMARKTITLE" val="ProblemRemarkBoardTitle"/>
</p:tagLst>
</file>

<file path=ppt/tags/tag16.xml><?xml version="1.0" encoding="utf-8"?>
<p:tagLst xmlns:p="http://schemas.openxmlformats.org/presentationml/2006/main">
  <p:tag name="PROBLEMREMARKTITLE" val="ProblemRemarkBoardTitle"/>
</p:tagLst>
</file>

<file path=ppt/tags/tag17.xml><?xml version="1.0" encoding="utf-8"?>
<p:tagLst xmlns:p="http://schemas.openxmlformats.org/presentationml/2006/main">
  <p:tag name="PROBLEMREMARKTITLE" val="ProblemRemarkBoardTitle"/>
</p:tagLst>
</file>

<file path=ppt/tags/tag18.xml><?xml version="1.0" encoding="utf-8"?>
<p:tagLst xmlns:p="http://schemas.openxmlformats.org/presentationml/2006/main">
  <p:tag name="PROBLEMREMARKTITLE" val="ProblemRemarkBoardTitle"/>
</p:tagLst>
</file>

<file path=ppt/tags/tag19.xml><?xml version="1.0" encoding="utf-8"?>
<p:tagLst xmlns:p="http://schemas.openxmlformats.org/presentationml/2006/main">
  <p:tag name="PROBLEMREMARKTITLE" val="ProblemRemarkBoardTitle"/>
</p:tagLst>
</file>

<file path=ppt/tags/tag2.xml><?xml version="1.0" encoding="utf-8"?>
<p:tagLst xmlns:p="http://schemas.openxmlformats.org/presentationml/2006/main">
  <p:tag name="RAINPROBLEM" val="ProblemItem"/>
</p:tagLst>
</file>

<file path=ppt/tags/tag20.xml><?xml version="1.0" encoding="utf-8"?>
<p:tagLst xmlns:p="http://schemas.openxmlformats.org/presentationml/2006/main">
  <p:tag name="PROBLEMREMARKTITLE" val="ProblemRemarkBoardTitle"/>
</p:tagLst>
</file>

<file path=ppt/tags/tag21.xml><?xml version="1.0" encoding="utf-8"?>
<p:tagLst xmlns:p="http://schemas.openxmlformats.org/presentationml/2006/main">
  <p:tag name="RAINPROBLEMTYPE" val="ProblemTypeMarker"/>
</p:tagLst>
</file>

<file path=ppt/tags/tag22.xml><?xml version="1.0" encoding="utf-8"?>
<p:tagLst xmlns:p="http://schemas.openxmlformats.org/presentationml/2006/main">
  <p:tag name="RAINPROBLEMTYPE" val="ProblemTypeMarker"/>
</p:tagLst>
</file>

<file path=ppt/tags/tag23.xml><?xml version="1.0" encoding="utf-8"?>
<p:tagLst xmlns:p="http://schemas.openxmlformats.org/presentationml/2006/main">
  <p:tag name="RAINPROBLEMTYPE" val="ProblemTypeMarker"/>
</p:tagLst>
</file>

<file path=ppt/tags/tag24.xml><?xml version="1.0" encoding="utf-8"?>
<p:tagLst xmlns:p="http://schemas.openxmlformats.org/presentationml/2006/main">
  <p:tag name="RAINPROBLEMTYPE" val="ProblemTypeMarker"/>
</p:tagLst>
</file>

<file path=ppt/tags/tag25.xml><?xml version="1.0" encoding="utf-8"?>
<p:tagLst xmlns:p="http://schemas.openxmlformats.org/presentationml/2006/main">
  <p:tag name="RAINPROBLEMTYPE" val="ProblemTypeMarker"/>
</p:tagLst>
</file>

<file path=ppt/tags/tag26.xml><?xml version="1.0" encoding="utf-8"?>
<p:tagLst xmlns:p="http://schemas.openxmlformats.org/presentationml/2006/main">
  <p:tag name="RAINPROBLEM" val="ProblemSetting"/>
  <p:tag name="RAINPROBLEMTYPE" val="MultipleChoice"/>
</p:tagLst>
</file>

<file path=ppt/tags/tag27.xml><?xml version="1.0" encoding="utf-8"?>
<p:tagLst xmlns:p="http://schemas.openxmlformats.org/presentationml/2006/main">
  <p:tag name="PROBLEMSCORE" val="1.0"/>
  <p:tag name="PROBLEMSCORE_HALF" val="0.0"/>
  <p:tag name="PROBLEMHASREMARK" val="True"/>
  <p:tag name="RAINPROBLEMTYPE" val="MultipleChoice"/>
  <p:tag name="RAINPROBLEM" val="MultipleChoice"/>
  <p:tag name="PROBLEMREMARK" val="A:晚捆绑只对类中虚函数起作用&#10;&#10;B:如果派生类可以不显式实现一般纯虚函数，不会编译错误，但该类仍为抽象类；派生类可以不显式实现析构纯虚函数，不会编译错误，且该类可以不是抽象类。&#10;&#10;D:成员函数至少包含一个纯虚函数的类为抽象类，不需要所有函数均为纯虚函数"/>
</p:tagLst>
</file>

<file path=ppt/tags/tag28.xml><?xml version="1.0" encoding="utf-8"?>
<p:tagLst xmlns:p="http://schemas.openxmlformats.org/presentationml/2006/main">
  <p:tag name="RAINPROBLEM" val="ProblemBody"/>
</p:tagLst>
</file>

<file path=ppt/tags/tag29.xml><?xml version="1.0" encoding="utf-8"?>
<p:tagLst xmlns:p="http://schemas.openxmlformats.org/presentationml/2006/main">
  <p:tag name="RAINPROBLEM" val="ProblemItem"/>
</p:tagLst>
</file>

<file path=ppt/tags/tag3.xml><?xml version="1.0" encoding="utf-8"?>
<p:tagLst xmlns:p="http://schemas.openxmlformats.org/presentationml/2006/main">
  <p:tag name="RAINPROBLEM" val="ProblemItem"/>
</p:tagLst>
</file>

<file path=ppt/tags/tag30.xml><?xml version="1.0" encoding="utf-8"?>
<p:tagLst xmlns:p="http://schemas.openxmlformats.org/presentationml/2006/main">
  <p:tag name="RAINPROBLEM" val="ProblemItem"/>
</p:tagLst>
</file>

<file path=ppt/tags/tag31.xml><?xml version="1.0" encoding="utf-8"?>
<p:tagLst xmlns:p="http://schemas.openxmlformats.org/presentationml/2006/main">
  <p:tag name="RAINPROBLEM" val="ProblemItem"/>
</p:tagLst>
</file>

<file path=ppt/tags/tag32.xml><?xml version="1.0" encoding="utf-8"?>
<p:tagLst xmlns:p="http://schemas.openxmlformats.org/presentationml/2006/main">
  <p:tag name="RAINPROBLEM" val="ProblemBullet"/>
  <p:tag name="RAINPROBLEMTYPE" val="MultipleChoice"/>
  <p:tag name="RAINBULLET" val="Wrong"/>
</p:tagLst>
</file>

<file path=ppt/tags/tag33.xml><?xml version="1.0" encoding="utf-8"?>
<p:tagLst xmlns:p="http://schemas.openxmlformats.org/presentationml/2006/main">
  <p:tag name="RAINPROBLEM" val="ProblemBullet"/>
  <p:tag name="RAINPROBLEMTYPE" val="MultipleChoice"/>
  <p:tag name="RAINBULLET" val="Correct"/>
</p:tagLst>
</file>

<file path=ppt/tags/tag34.xml><?xml version="1.0" encoding="utf-8"?>
<p:tagLst xmlns:p="http://schemas.openxmlformats.org/presentationml/2006/main">
  <p:tag name="RAINPROBLEM" val="ProblemBullet"/>
  <p:tag name="RAINPROBLEMTYPE" val="MultipleChoice"/>
  <p:tag name="RAINBULLET" val="Wrong"/>
</p:tagLst>
</file>

<file path=ppt/tags/tag35.xml><?xml version="1.0" encoding="utf-8"?>
<p:tagLst xmlns:p="http://schemas.openxmlformats.org/presentationml/2006/main">
  <p:tag name="RAINPROBLEM" val="ProblemSubmit"/>
  <p:tag name="RAINPROBLEMTYPE" val="MultipleChoice"/>
</p:tagLst>
</file>

<file path=ppt/tags/tag36.xml><?xml version="1.0" encoding="utf-8"?>
<p:tagLst xmlns:p="http://schemas.openxmlformats.org/presentationml/2006/main">
  <p:tag name="RAINPROBLEM" val="ProblemRemarkBoard"/>
</p:tagLst>
</file>

<file path=ppt/tags/tag37.xml><?xml version="1.0" encoding="utf-8"?>
<p:tagLst xmlns:p="http://schemas.openxmlformats.org/presentationml/2006/main">
  <p:tag name="PROBLEMREMARKTITLE" val="ProblemRemarkBoardTip"/>
</p:tagLst>
</file>

<file path=ppt/tags/tag38.xml><?xml version="1.0" encoding="utf-8"?>
<p:tagLst xmlns:p="http://schemas.openxmlformats.org/presentationml/2006/main">
  <p:tag name="RAINPROBLEM" val="ProblemRemark"/>
</p:tagLst>
</file>

<file path=ppt/tags/tag39.xml><?xml version="1.0" encoding="utf-8"?>
<p:tagLst xmlns:p="http://schemas.openxmlformats.org/presentationml/2006/main">
  <p:tag name="RAINPROBLEM" val="ProblemItem"/>
</p:tagLst>
</file>

<file path=ppt/tags/tag4.xml><?xml version="1.0" encoding="utf-8"?>
<p:tagLst xmlns:p="http://schemas.openxmlformats.org/presentationml/2006/main">
  <p:tag name="RAINPROBLEM" val="ProblemItem"/>
</p:tagLst>
</file>

<file path=ppt/tags/tag40.xml><?xml version="1.0" encoding="utf-8"?>
<p:tagLst xmlns:p="http://schemas.openxmlformats.org/presentationml/2006/main">
  <p:tag name="RAINPROBLEM" val="ProblemBullet"/>
  <p:tag name="RAINPROBLEMTYPE" val="MultipleChoice"/>
  <p:tag name="RAINBULLET" val="Wrong"/>
</p:tagLst>
</file>

<file path=ppt/tags/tag41.xml><?xml version="1.0" encoding="utf-8"?>
<p:tagLst xmlns:p="http://schemas.openxmlformats.org/presentationml/2006/main">
  <p:tag name="PROBLEMREMARKTITLE" val="ProblemRemarkBoardTitle"/>
</p:tagLst>
</file>

<file path=ppt/tags/tag42.xml><?xml version="1.0" encoding="utf-8"?>
<p:tagLst xmlns:p="http://schemas.openxmlformats.org/presentationml/2006/main">
  <p:tag name="PROBLEMREMARKTITLE" val="ProblemRemarkBoardTitle"/>
</p:tagLst>
</file>

<file path=ppt/tags/tag43.xml><?xml version="1.0" encoding="utf-8"?>
<p:tagLst xmlns:p="http://schemas.openxmlformats.org/presentationml/2006/main">
  <p:tag name="PROBLEMREMARKTITLE" val="ProblemRemarkBoardTitle"/>
</p:tagLst>
</file>

<file path=ppt/tags/tag44.xml><?xml version="1.0" encoding="utf-8"?>
<p:tagLst xmlns:p="http://schemas.openxmlformats.org/presentationml/2006/main">
  <p:tag name="PROBLEMREMARKTITLE" val="ProblemRemarkBoardTitle"/>
</p:tagLst>
</file>

<file path=ppt/tags/tag45.xml><?xml version="1.0" encoding="utf-8"?>
<p:tagLst xmlns:p="http://schemas.openxmlformats.org/presentationml/2006/main">
  <p:tag name="PROBLEMREMARKTITLE" val="ProblemRemarkBoardTitle"/>
</p:tagLst>
</file>

<file path=ppt/tags/tag46.xml><?xml version="1.0" encoding="utf-8"?>
<p:tagLst xmlns:p="http://schemas.openxmlformats.org/presentationml/2006/main">
  <p:tag name="PROBLEMREMARKTITLE" val="ProblemRemarkBoardTitle"/>
</p:tagLst>
</file>

<file path=ppt/tags/tag47.xml><?xml version="1.0" encoding="utf-8"?>
<p:tagLst xmlns:p="http://schemas.openxmlformats.org/presentationml/2006/main">
  <p:tag name="PROBLEMREMARKTITLE" val="ProblemRemarkBoardTitle"/>
</p:tagLst>
</file>

<file path=ppt/tags/tag48.xml><?xml version="1.0" encoding="utf-8"?>
<p:tagLst xmlns:p="http://schemas.openxmlformats.org/presentationml/2006/main">
  <p:tag name="RAINPROBLEMTYPE" val="ProblemTypeMarker"/>
</p:tagLst>
</file>

<file path=ppt/tags/tag49.xml><?xml version="1.0" encoding="utf-8"?>
<p:tagLst xmlns:p="http://schemas.openxmlformats.org/presentationml/2006/main">
  <p:tag name="RAINPROBLEMTYPE" val="ProblemTypeMarker"/>
</p:tagLst>
</file>

<file path=ppt/tags/tag5.xml><?xml version="1.0" encoding="utf-8"?>
<p:tagLst xmlns:p="http://schemas.openxmlformats.org/presentationml/2006/main">
  <p:tag name="RAINPROBLEM" val="ProblemItem"/>
</p:tagLst>
</file>

<file path=ppt/tags/tag50.xml><?xml version="1.0" encoding="utf-8"?>
<p:tagLst xmlns:p="http://schemas.openxmlformats.org/presentationml/2006/main">
  <p:tag name="RAINPROBLEMTYPE" val="ProblemTypeMarker"/>
</p:tagLst>
</file>

<file path=ppt/tags/tag51.xml><?xml version="1.0" encoding="utf-8"?>
<p:tagLst xmlns:p="http://schemas.openxmlformats.org/presentationml/2006/main">
  <p:tag name="RAINPROBLEMTYPE" val="ProblemTypeMarker"/>
</p:tagLst>
</file>

<file path=ppt/tags/tag52.xml><?xml version="1.0" encoding="utf-8"?>
<p:tagLst xmlns:p="http://schemas.openxmlformats.org/presentationml/2006/main">
  <p:tag name="RAINPROBLEMTYPE" val="ProblemTypeMarker"/>
</p:tagLst>
</file>

<file path=ppt/tags/tag53.xml><?xml version="1.0" encoding="utf-8"?>
<p:tagLst xmlns:p="http://schemas.openxmlformats.org/presentationml/2006/main">
  <p:tag name="RAINPROBLEM" val="ProblemSetting"/>
  <p:tag name="RAINPROBLEMTYPE" val="MultipleChoice"/>
</p:tagLst>
</file>

<file path=ppt/tags/tag54.xml><?xml version="1.0" encoding="utf-8"?>
<p:tagLst xmlns:p="http://schemas.openxmlformats.org/presentationml/2006/main">
  <p:tag name="PROBLEMSCORE" val="1.0"/>
  <p:tag name="PROBLEMSCORE_HALF" val="0.0"/>
  <p:tag name="PROBLEMHASREMARK" val="True"/>
  <p:tag name="PROBLEMREMARK" val="C:虚函数实现的是函数地址的晚&#10;绑定，即在运行时确定&#10;D: 用类的对象调用函数，均为编&#10;译时绑定"/>
  <p:tag name="RAINPROBLEMTYPE" val="MultipleChoice"/>
  <p:tag name="RAINPROBLEM" val="MultipleChoice"/>
</p:tagLst>
</file>

<file path=ppt/tags/tag55.xml><?xml version="1.0" encoding="utf-8"?>
<p:tagLst xmlns:p="http://schemas.openxmlformats.org/presentationml/2006/main">
  <p:tag name="RAINPROBLEM" val="ProblemBody"/>
</p:tagLst>
</file>

<file path=ppt/tags/tag56.xml><?xml version="1.0" encoding="utf-8"?>
<p:tagLst xmlns:p="http://schemas.openxmlformats.org/presentationml/2006/main">
  <p:tag name="RAINPROBLEM" val="ProblemItem"/>
</p:tagLst>
</file>

<file path=ppt/tags/tag57.xml><?xml version="1.0" encoding="utf-8"?>
<p:tagLst xmlns:p="http://schemas.openxmlformats.org/presentationml/2006/main">
  <p:tag name="RAINPROBLEM" val="ProblemItem"/>
</p:tagLst>
</file>

<file path=ppt/tags/tag58.xml><?xml version="1.0" encoding="utf-8"?>
<p:tagLst xmlns:p="http://schemas.openxmlformats.org/presentationml/2006/main">
  <p:tag name="RAINPROBLEM" val="ProblemItem"/>
</p:tagLst>
</file>

<file path=ppt/tags/tag59.xml><?xml version="1.0" encoding="utf-8"?>
<p:tagLst xmlns:p="http://schemas.openxmlformats.org/presentationml/2006/main">
  <p:tag name="RAINPROBLEM" val="ProblemItem"/>
</p:tagLst>
</file>

<file path=ppt/tags/tag6.xml><?xml version="1.0" encoding="utf-8"?>
<p:tagLst xmlns:p="http://schemas.openxmlformats.org/presentationml/2006/main">
  <p:tag name="RAINPROBLEM" val="ProblemBullet"/>
  <p:tag name="RAINPROBLEMTYPE" val="MultipleChoice"/>
  <p:tag name="RAINBULLET" val="Wrong"/>
</p:tagLst>
</file>

<file path=ppt/tags/tag60.xml><?xml version="1.0" encoding="utf-8"?>
<p:tagLst xmlns:p="http://schemas.openxmlformats.org/presentationml/2006/main">
  <p:tag name="RAINPROBLEM" val="ProblemBullet"/>
  <p:tag name="RAINPROBLEMTYPE" val="MultipleChoiceMA"/>
  <p:tag name="RAINBULLET" val="Correct"/>
</p:tagLst>
</file>

<file path=ppt/tags/tag61.xml><?xml version="1.0" encoding="utf-8"?>
<p:tagLst xmlns:p="http://schemas.openxmlformats.org/presentationml/2006/main">
  <p:tag name="RAINPROBLEM" val="ProblemBullet"/>
  <p:tag name="RAINPROBLEMTYPE" val="MultipleChoiceMA"/>
  <p:tag name="RAINBULLET" val="Wrong"/>
</p:tagLst>
</file>

<file path=ppt/tags/tag62.xml><?xml version="1.0" encoding="utf-8"?>
<p:tagLst xmlns:p="http://schemas.openxmlformats.org/presentationml/2006/main">
  <p:tag name="RAINPROBLEM" val="ProblemBullet"/>
  <p:tag name="RAINPROBLEMTYPE" val="MultipleChoiceMA"/>
  <p:tag name="RAINBULLET" val="Correct"/>
</p:tagLst>
</file>

<file path=ppt/tags/tag63.xml><?xml version="1.0" encoding="utf-8"?>
<p:tagLst xmlns:p="http://schemas.openxmlformats.org/presentationml/2006/main">
  <p:tag name="RAINPROBLEM" val="ProblemBullet"/>
  <p:tag name="RAINPROBLEMTYPE" val="MultipleChoiceMA"/>
  <p:tag name="RAINBULLET" val="Wrong"/>
</p:tagLst>
</file>

<file path=ppt/tags/tag64.xml><?xml version="1.0" encoding="utf-8"?>
<p:tagLst xmlns:p="http://schemas.openxmlformats.org/presentationml/2006/main">
  <p:tag name="RAINPROBLEM" val="ProblemSubmit"/>
  <p:tag name="RAINPROBLEMTYPE" val="MultipleChoiceMA"/>
</p:tagLst>
</file>

<file path=ppt/tags/tag65.xml><?xml version="1.0" encoding="utf-8"?>
<p:tagLst xmlns:p="http://schemas.openxmlformats.org/presentationml/2006/main">
  <p:tag name="RAINPROBLEM" val="ProblemRemarkBoard"/>
</p:tagLst>
</file>

<file path=ppt/tags/tag66.xml><?xml version="1.0" encoding="utf-8"?>
<p:tagLst xmlns:p="http://schemas.openxmlformats.org/presentationml/2006/main">
  <p:tag name="PROBLEMREMARKTITLE" val="ProblemRemarkBoardTip"/>
</p:tagLst>
</file>

<file path=ppt/tags/tag67.xml><?xml version="1.0" encoding="utf-8"?>
<p:tagLst xmlns:p="http://schemas.openxmlformats.org/presentationml/2006/main">
  <p:tag name="RAINPROBLEM" val="ProblemRemark"/>
</p:tagLst>
</file>

<file path=ppt/tags/tag68.xml><?xml version="1.0" encoding="utf-8"?>
<p:tagLst xmlns:p="http://schemas.openxmlformats.org/presentationml/2006/main">
  <p:tag name="PROBLEMREMARKTITLE" val="ProblemRemarkBoardTitle"/>
</p:tagLst>
</file>

<file path=ppt/tags/tag69.xml><?xml version="1.0" encoding="utf-8"?>
<p:tagLst xmlns:p="http://schemas.openxmlformats.org/presentationml/2006/main">
  <p:tag name="PROBLEMREMARKTITLE" val="ProblemRemarkBoardTitle"/>
</p:tagLst>
</file>

<file path=ppt/tags/tag7.xml><?xml version="1.0" encoding="utf-8"?>
<p:tagLst xmlns:p="http://schemas.openxmlformats.org/presentationml/2006/main">
  <p:tag name="RAINPROBLEM" val="ProblemBullet"/>
  <p:tag name="RAINPROBLEMTYPE" val="MultipleChoice"/>
  <p:tag name="RAINBULLET" val="Wrong"/>
</p:tagLst>
</file>

<file path=ppt/tags/tag70.xml><?xml version="1.0" encoding="utf-8"?>
<p:tagLst xmlns:p="http://schemas.openxmlformats.org/presentationml/2006/main">
  <p:tag name="PROBLEMREMARKTITLE" val="ProblemRemarkBoardTitle"/>
</p:tagLst>
</file>

<file path=ppt/tags/tag71.xml><?xml version="1.0" encoding="utf-8"?>
<p:tagLst xmlns:p="http://schemas.openxmlformats.org/presentationml/2006/main">
  <p:tag name="PROBLEMREMARKTITLE" val="ProblemRemarkBoardTitle"/>
</p:tagLst>
</file>

<file path=ppt/tags/tag72.xml><?xml version="1.0" encoding="utf-8"?>
<p:tagLst xmlns:p="http://schemas.openxmlformats.org/presentationml/2006/main">
  <p:tag name="PROBLEMREMARKTITLE" val="ProblemRemarkBoardTitle"/>
</p:tagLst>
</file>

<file path=ppt/tags/tag73.xml><?xml version="1.0" encoding="utf-8"?>
<p:tagLst xmlns:p="http://schemas.openxmlformats.org/presentationml/2006/main">
  <p:tag name="PROBLEMREMARKTITLE" val="ProblemRemarkBoardTitle"/>
</p:tagLst>
</file>

<file path=ppt/tags/tag74.xml><?xml version="1.0" encoding="utf-8"?>
<p:tagLst xmlns:p="http://schemas.openxmlformats.org/presentationml/2006/main">
  <p:tag name="PROBLEMREMARKTITLE" val="ProblemRemarkBoardTitle"/>
</p:tagLst>
</file>

<file path=ppt/tags/tag75.xml><?xml version="1.0" encoding="utf-8"?>
<p:tagLst xmlns:p="http://schemas.openxmlformats.org/presentationml/2006/main">
  <p:tag name="RAINPROBLEMTYPE" val="ProblemTypeMarker"/>
</p:tagLst>
</file>

<file path=ppt/tags/tag76.xml><?xml version="1.0" encoding="utf-8"?>
<p:tagLst xmlns:p="http://schemas.openxmlformats.org/presentationml/2006/main">
  <p:tag name="RAINPROBLEMTYPE" val="ProblemTypeMarker"/>
</p:tagLst>
</file>

<file path=ppt/tags/tag77.xml><?xml version="1.0" encoding="utf-8"?>
<p:tagLst xmlns:p="http://schemas.openxmlformats.org/presentationml/2006/main">
  <p:tag name="RAINPROBLEMTYPE" val="ProblemTypeMarker"/>
</p:tagLst>
</file>

<file path=ppt/tags/tag78.xml><?xml version="1.0" encoding="utf-8"?>
<p:tagLst xmlns:p="http://schemas.openxmlformats.org/presentationml/2006/main">
  <p:tag name="RAINPROBLEMTYPE" val="ProblemTypeMarker"/>
</p:tagLst>
</file>

<file path=ppt/tags/tag79.xml><?xml version="1.0" encoding="utf-8"?>
<p:tagLst xmlns:p="http://schemas.openxmlformats.org/presentationml/2006/main">
  <p:tag name="RAINPROBLEMTYPE" val="ProblemTypeMarker"/>
</p:tagLst>
</file>

<file path=ppt/tags/tag8.xml><?xml version="1.0" encoding="utf-8"?>
<p:tagLst xmlns:p="http://schemas.openxmlformats.org/presentationml/2006/main">
  <p:tag name="RAINPROBLEM" val="ProblemBullet"/>
  <p:tag name="RAINPROBLEMTYPE" val="MultipleChoice"/>
  <p:tag name="RAINBULLET" val="Correct"/>
</p:tagLst>
</file>

<file path=ppt/tags/tag80.xml><?xml version="1.0" encoding="utf-8"?>
<p:tagLst xmlns:p="http://schemas.openxmlformats.org/presentationml/2006/main">
  <p:tag name="RAINPROBLEM" val="ProblemSetting"/>
  <p:tag name="RAINPROBLEMTYPE" val="MultipleChoiceMA"/>
</p:tagLst>
</file>

<file path=ppt/tags/tag81.xml><?xml version="1.0" encoding="utf-8"?>
<p:tagLst xmlns:p="http://schemas.openxmlformats.org/presentationml/2006/main">
  <p:tag name="RAINPROBLEM" val="MultipleChoiceMA"/>
  <p:tag name="PROBLEMSCORE" val="1.0"/>
  <p:tag name="PROBLEMSCORE_HALF" val="0.0"/>
  <p:tag name="PROBLEMHASREMARK" val="True"/>
  <p:tag name="PROBLEMREMARK" val="B:运行时的多态性通过基类指针&#10;/引用的调用虚函数实现&#10;&#10;D:运行时的多态性被称为动态多&#10;态性"/>
</p:tagLst>
</file>

<file path=ppt/tags/tag9.xml><?xml version="1.0" encoding="utf-8"?>
<p:tagLst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oop</Template>
  <TotalTime>0</TotalTime>
  <Words>19195</Words>
  <Application>WPS 演示</Application>
  <PresentationFormat>On-screen Show (4:3)</PresentationFormat>
  <Paragraphs>1453</Paragraphs>
  <Slides>86</Slides>
  <Notes>37</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86</vt:i4>
      </vt:variant>
    </vt:vector>
  </HeadingPairs>
  <TitlesOfParts>
    <vt:vector size="108" baseType="lpstr">
      <vt:lpstr>Arial</vt:lpstr>
      <vt:lpstr>方正书宋_GBK</vt:lpstr>
      <vt:lpstr>Wingdings</vt:lpstr>
      <vt:lpstr>Calibri</vt:lpstr>
      <vt:lpstr>Helvetica Neue</vt:lpstr>
      <vt:lpstr>微软雅黑</vt:lpstr>
      <vt:lpstr>汉仪旗黑</vt:lpstr>
      <vt:lpstr>Calibri Light</vt:lpstr>
      <vt:lpstr>Consolas</vt:lpstr>
      <vt:lpstr>苹方-简</vt:lpstr>
      <vt:lpstr>华文楷体</vt:lpstr>
      <vt:lpstr>宋体</vt:lpstr>
      <vt:lpstr>汉仪书宋二KW</vt:lpstr>
      <vt:lpstr>Times New Roman</vt:lpstr>
      <vt:lpstr>Menlo-Regular</vt:lpstr>
      <vt:lpstr>AndaleMono</vt:lpstr>
      <vt:lpstr>Courier</vt:lpstr>
      <vt:lpstr>宋体</vt:lpstr>
      <vt:lpstr>Arial Unicode MS</vt:lpstr>
      <vt:lpstr>等线</vt:lpstr>
      <vt:lpstr>汉仪中等线KW</vt:lpstr>
      <vt:lpstr>Office 主题</vt:lpstr>
      <vt:lpstr>面向对象程序设计基础 （OOP）</vt:lpstr>
      <vt:lpstr>课程反馈</vt:lpstr>
      <vt:lpstr>课程设计</vt:lpstr>
      <vt:lpstr>课程设计</vt:lpstr>
      <vt:lpstr>课程设计</vt:lpstr>
      <vt:lpstr>课程设计</vt:lpstr>
      <vt:lpstr>调查反馈：授课难度</vt:lpstr>
      <vt:lpstr>调查反馈：授课内容</vt:lpstr>
      <vt:lpstr>调查反馈：授课内容</vt:lpstr>
      <vt:lpstr>调查反馈：授课内容</vt:lpstr>
      <vt:lpstr>调查反馈：授课内容</vt:lpstr>
      <vt:lpstr>调查反馈：授课内容</vt:lpstr>
      <vt:lpstr>调查反馈：作业难度</vt:lpstr>
      <vt:lpstr>调查反馈：作业得分</vt:lpstr>
      <vt:lpstr>调查反馈：作业内容</vt:lpstr>
      <vt:lpstr>调查反馈：作业内容</vt:lpstr>
      <vt:lpstr>调查反馈：习题课和答疑</vt:lpstr>
      <vt:lpstr>调查反馈：习题课和答疑</vt:lpstr>
      <vt:lpstr>调查反馈：习题课和答疑</vt:lpstr>
      <vt:lpstr>调查反馈：习题课和答疑</vt:lpstr>
      <vt:lpstr>调查反馈：习题课和答疑</vt:lpstr>
      <vt:lpstr>对大家的希望</vt:lpstr>
      <vt:lpstr>上期要点回顾</vt:lpstr>
      <vt:lpstr>本讲内容提要</vt:lpstr>
      <vt:lpstr>纯虚函数</vt:lpstr>
      <vt:lpstr>抽象类</vt:lpstr>
      <vt:lpstr>纯虚函数与抽象类示例</vt:lpstr>
      <vt:lpstr>抽象类</vt:lpstr>
      <vt:lpstr>PowerPoint 演示文稿</vt:lpstr>
      <vt:lpstr>纯虚析构函数</vt:lpstr>
      <vt:lpstr>纯虚析构函数</vt:lpstr>
      <vt:lpstr>纯虚析构函数</vt:lpstr>
      <vt:lpstr>PowerPoint 演示文稿</vt:lpstr>
      <vt:lpstr>PowerPoint 演示文稿</vt:lpstr>
      <vt:lpstr>回顾：向上类型转换</vt:lpstr>
      <vt:lpstr>向下类型转换</vt:lpstr>
      <vt:lpstr>向下类型转换</vt:lpstr>
      <vt:lpstr>向下类型转换</vt:lpstr>
      <vt:lpstr>示例</vt:lpstr>
      <vt:lpstr>示例</vt:lpstr>
      <vt:lpstr>向下类型转换</vt:lpstr>
      <vt:lpstr>向下类型转换</vt:lpstr>
      <vt:lpstr>类型转换其他用法</vt:lpstr>
      <vt:lpstr>向上向下类型转换与虚函数表</vt:lpstr>
      <vt:lpstr>示例</vt:lpstr>
      <vt:lpstr>回忆：多重继承</vt:lpstr>
      <vt:lpstr>多重继承中的虚函数</vt:lpstr>
      <vt:lpstr>多重继承示例</vt:lpstr>
      <vt:lpstr>多态（Polymorphism）</vt:lpstr>
      <vt:lpstr>多态（Polymorphism）</vt:lpstr>
      <vt:lpstr>多态示例</vt:lpstr>
      <vt:lpstr>多态示例</vt:lpstr>
      <vt:lpstr>多态（Polymorphism）</vt:lpstr>
      <vt:lpstr>Template设计模式</vt:lpstr>
      <vt:lpstr>Template设计模式</vt:lpstr>
      <vt:lpstr>PowerPoint 演示文稿</vt:lpstr>
      <vt:lpstr>PowerPoint 演示文稿</vt:lpstr>
      <vt:lpstr>模板：引入</vt:lpstr>
      <vt:lpstr>函数模板</vt:lpstr>
      <vt:lpstr>函数模板</vt:lpstr>
      <vt:lpstr>函数模板示例</vt:lpstr>
      <vt:lpstr>函数模板示例</vt:lpstr>
      <vt:lpstr>函数模板示例</vt:lpstr>
      <vt:lpstr>函数模板示例</vt:lpstr>
      <vt:lpstr>模板原理</vt:lpstr>
      <vt:lpstr>类模板</vt:lpstr>
      <vt:lpstr>类模板</vt:lpstr>
      <vt:lpstr>类模板</vt:lpstr>
      <vt:lpstr>类模板</vt:lpstr>
      <vt:lpstr>类模板示例</vt:lpstr>
      <vt:lpstr>类模板示例</vt:lpstr>
      <vt:lpstr>模板与多态</vt:lpstr>
      <vt:lpstr>PowerPoint 演示文稿</vt:lpstr>
      <vt:lpstr>OOP核心思想</vt:lpstr>
      <vt:lpstr>OOP核心思想</vt:lpstr>
      <vt:lpstr>课后阅读</vt:lpstr>
      <vt:lpstr>成员函数模板 (自学)</vt:lpstr>
      <vt:lpstr>成员函数模板 (自学)</vt:lpstr>
      <vt:lpstr>成员函数模板 (自学)</vt:lpstr>
      <vt:lpstr>成员函数模板 (自学)</vt:lpstr>
      <vt:lpstr>成员函数模板 (自学)</vt:lpstr>
      <vt:lpstr>课后练习 1</vt:lpstr>
      <vt:lpstr>PowerPoint 演示文稿</vt:lpstr>
      <vt:lpstr>课后练习 2</vt:lpstr>
      <vt:lpstr>PowerPoint 演示文稿</vt:lpstr>
      <vt:lpstr>结 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面向对象程序设计基础 （OOP）</dc:title>
  <dc:creator>Microsoft Office 用户</dc:creator>
  <cp:lastModifiedBy>caohanwen</cp:lastModifiedBy>
  <cp:revision>928</cp:revision>
  <cp:lastPrinted>2021-05-09T11:12:03Z</cp:lastPrinted>
  <dcterms:created xsi:type="dcterms:W3CDTF">2021-05-09T11:12:03Z</dcterms:created>
  <dcterms:modified xsi:type="dcterms:W3CDTF">2021-05-09T11:12:03Z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75D582E2D7AE44C7A1E557A655DCDB26</vt:lpwstr>
  </property>
  <property fmtid="{D5CDD505-2E9C-101B-9397-08002B2CF9AE}" pid="3" name="KSOProductBuildVer">
    <vt:lpwstr>2052-3.5.1.5630</vt:lpwstr>
  </property>
</Properties>
</file>