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441" r:id="rId2"/>
    <p:sldId id="442" r:id="rId3"/>
    <p:sldId id="455" r:id="rId4"/>
    <p:sldId id="459" r:id="rId5"/>
    <p:sldId id="457" r:id="rId6"/>
    <p:sldId id="461" r:id="rId7"/>
    <p:sldId id="462" r:id="rId8"/>
    <p:sldId id="463" r:id="rId9"/>
    <p:sldId id="464" r:id="rId10"/>
    <p:sldId id="465" r:id="rId11"/>
    <p:sldId id="460" r:id="rId12"/>
    <p:sldId id="445" r:id="rId13"/>
    <p:sldId id="446" r:id="rId14"/>
  </p:sldIdLst>
  <p:sldSz cx="9144000" cy="5143500" type="screen16x9"/>
  <p:notesSz cx="6858000" cy="9144000"/>
  <p:embeddedFontLst>
    <p:embeddedFont>
      <p:font typeface="맑은 고딕" pitchFamily="50" charset="-127"/>
      <p:regular r:id="rId16"/>
      <p:bold r:id="rId17"/>
    </p:embeddedFont>
    <p:embeddedFont>
      <p:font typeface="Raleway ExtraBold" charset="0"/>
      <p:bold r:id="rId18"/>
      <p:boldItalic r:id="rId19"/>
    </p:embeddedFont>
    <p:embeddedFont>
      <p:font typeface="HY헤드라인M" pitchFamily="18" charset="-127"/>
      <p:regular r:id="rId20"/>
    </p:embeddedFont>
    <p:embeddedFont>
      <p:font typeface="HY견명조" pitchFamily="18" charset="-127"/>
      <p:regular r:id="rId21"/>
    </p:embeddedFont>
    <p:embeddedFont>
      <p:font typeface="Raleway Light" charset="0"/>
      <p:regular r:id="rId22"/>
      <p:bold r:id="rId23"/>
      <p:italic r:id="rId24"/>
      <p:boldItalic r:id="rId25"/>
    </p:embeddedFont>
    <p:embeddedFont>
      <p:font typeface="HY목각파임B" pitchFamily="18" charset="-127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6A1AE1-BFB5-4EE7-AD6C-C77C1C137C33}">
  <a:tblStyle styleId="{EC6A1AE1-BFB5-4EE7-AD6C-C77C1C137C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85" autoAdjust="0"/>
  </p:normalViewPr>
  <p:slideViewPr>
    <p:cSldViewPr snapToGrid="0">
      <p:cViewPr varScale="1">
        <p:scale>
          <a:sx n="97" d="100"/>
          <a:sy n="97" d="100"/>
        </p:scale>
        <p:origin x="-63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wang Suk" userId="c97137ed077449ec" providerId="LiveId" clId="{BAC17E3A-C58A-4002-8351-8D0F6D3D4B4A}"/>
    <pc:docChg chg="addSld modSld sldOrd">
      <pc:chgData name="Hwang Suk" userId="c97137ed077449ec" providerId="LiveId" clId="{BAC17E3A-C58A-4002-8351-8D0F6D3D4B4A}" dt="2018-06-17T08:34:19.373" v="27" actId="20577"/>
      <pc:docMkLst>
        <pc:docMk/>
      </pc:docMkLst>
      <pc:sldChg chg="modSp">
        <pc:chgData name="Hwang Suk" userId="c97137ed077449ec" providerId="LiveId" clId="{BAC17E3A-C58A-4002-8351-8D0F6D3D4B4A}" dt="2018-06-17T08:29:51.422" v="10" actId="6549"/>
        <pc:sldMkLst>
          <pc:docMk/>
          <pc:sldMk cId="0" sldId="260"/>
        </pc:sldMkLst>
        <pc:spChg chg="mod">
          <ac:chgData name="Hwang Suk" userId="c97137ed077449ec" providerId="LiveId" clId="{BAC17E3A-C58A-4002-8351-8D0F6D3D4B4A}" dt="2018-06-17T08:29:51.422" v="10" actId="6549"/>
          <ac:spMkLst>
            <pc:docMk/>
            <pc:sldMk cId="0" sldId="260"/>
            <ac:spMk id="95" creationId="{00000000-0000-0000-0000-000000000000}"/>
          </ac:spMkLst>
        </pc:spChg>
      </pc:sldChg>
      <pc:sldChg chg="modSp">
        <pc:chgData name="Hwang Suk" userId="c97137ed077449ec" providerId="LiveId" clId="{BAC17E3A-C58A-4002-8351-8D0F6D3D4B4A}" dt="2018-06-17T08:32:46.907" v="19" actId="6549"/>
        <pc:sldMkLst>
          <pc:docMk/>
          <pc:sldMk cId="291526664" sldId="430"/>
        </pc:sldMkLst>
        <pc:spChg chg="mod">
          <ac:chgData name="Hwang Suk" userId="c97137ed077449ec" providerId="LiveId" clId="{BAC17E3A-C58A-4002-8351-8D0F6D3D4B4A}" dt="2018-06-17T08:32:46.907" v="19" actId="6549"/>
          <ac:spMkLst>
            <pc:docMk/>
            <pc:sldMk cId="291526664" sldId="430"/>
            <ac:spMk id="95" creationId="{00000000-0000-0000-0000-000000000000}"/>
          </ac:spMkLst>
        </pc:spChg>
      </pc:sldChg>
      <pc:sldChg chg="modSp add ord">
        <pc:chgData name="Hwang Suk" userId="c97137ed077449ec" providerId="LiveId" clId="{BAC17E3A-C58A-4002-8351-8D0F6D3D4B4A}" dt="2018-06-17T08:34:19.373" v="27" actId="20577"/>
        <pc:sldMkLst>
          <pc:docMk/>
          <pc:sldMk cId="1804178020" sldId="434"/>
        </pc:sldMkLst>
        <pc:spChg chg="mod">
          <ac:chgData name="Hwang Suk" userId="c97137ed077449ec" providerId="LiveId" clId="{BAC17E3A-C58A-4002-8351-8D0F6D3D4B4A}" dt="2018-06-17T08:34:19.373" v="27" actId="20577"/>
          <ac:spMkLst>
            <pc:docMk/>
            <pc:sldMk cId="1804178020" sldId="434"/>
            <ac:spMk id="2" creationId="{1EF7D881-B600-4806-91DC-D9392C42F3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19422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5851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5851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125506"/>
            <a:ext cx="8362529" cy="4849905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29450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28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body" idx="1" hasCustomPrompt="1"/>
          </p:nvPr>
        </p:nvSpPr>
        <p:spPr>
          <a:xfrm>
            <a:off x="922000" y="1470212"/>
            <a:ext cx="6866100" cy="327121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ts val="1800"/>
              <a:buChar char="●"/>
              <a:defRPr sz="220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ts val="1800"/>
              <a:buChar char="○"/>
              <a:defRPr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 </a:t>
            </a:r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2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3">
            <a:lumMod val="75000"/>
          </a:schemeClr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2000" y="294500"/>
            <a:ext cx="6866100" cy="604134"/>
          </a:xfrm>
        </p:spPr>
        <p:txBody>
          <a:bodyPr/>
          <a:lstStyle/>
          <a:p>
            <a:r>
              <a:rPr lang="en-US" altLang="ko-KR" dirty="0" smtClean="0">
                <a:latin typeface="맑은 고딕"/>
                <a:ea typeface="맑은 고딕"/>
              </a:rPr>
              <a:t>※ Kirk </a:t>
            </a:r>
            <a:r>
              <a:rPr lang="en-US" altLang="ko-KR" dirty="0" err="1" smtClean="0">
                <a:latin typeface="맑은 고딕"/>
                <a:ea typeface="맑은 고딕"/>
              </a:rPr>
              <a:t>Patric’s</a:t>
            </a:r>
            <a:r>
              <a:rPr lang="en-US" altLang="ko-KR" dirty="0" smtClean="0">
                <a:latin typeface="맑은 고딕"/>
                <a:ea typeface="맑은 고딕"/>
              </a:rPr>
              <a:t>  4 </a:t>
            </a:r>
            <a:r>
              <a:rPr lang="es-MX" altLang="ko-KR" dirty="0" smtClean="0">
                <a:latin typeface="맑은 고딕"/>
                <a:ea typeface="맑은 고딕"/>
              </a:rPr>
              <a:t>level</a:t>
            </a:r>
            <a:r>
              <a:rPr lang="ko-KR" altLang="en-US" dirty="0" smtClean="0">
                <a:latin typeface="맑은 고딕"/>
                <a:ea typeface="맑은 고딕"/>
              </a:rPr>
              <a:t> </a:t>
            </a:r>
            <a:r>
              <a:rPr lang="en-US" altLang="ko-KR" dirty="0" smtClean="0">
                <a:latin typeface="맑은 고딕"/>
                <a:ea typeface="맑은 고딕"/>
              </a:rPr>
              <a:t>evaluation</a:t>
            </a:r>
            <a:r>
              <a:rPr lang="ko-KR" altLang="en-US" dirty="0" smtClean="0">
                <a:latin typeface="맑은 고딕"/>
                <a:ea typeface="맑은 고딕"/>
              </a:rPr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8578" y="1154901"/>
            <a:ext cx="7796331" cy="2486933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-1959~1960 </a:t>
            </a:r>
            <a:r>
              <a:rPr lang="ko-KR" altLang="en-US" dirty="0" smtClean="0"/>
              <a:t>미국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산업교육 및 개발학회에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편의 논문 제출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커크패트릭의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 수준 평가모델로 알려진 평가 분류체계는 전 세계 유수 기업들에서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변형된 형태로 적용 되어 그 진가를 발휘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2000" y="294500"/>
            <a:ext cx="6866100" cy="644284"/>
          </a:xfrm>
        </p:spPr>
        <p:txBody>
          <a:bodyPr/>
          <a:lstStyle/>
          <a:p>
            <a:r>
              <a:rPr lang="es-MX" altLang="ko-KR" dirty="0" smtClean="0"/>
              <a:t>Level 4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결과평가</a:t>
            </a:r>
            <a:r>
              <a:rPr lang="en-US" altLang="ko-KR" dirty="0" smtClean="0"/>
              <a:t>(</a:t>
            </a:r>
            <a:r>
              <a:rPr lang="es-MX" altLang="ko-KR" dirty="0" smtClean="0"/>
              <a:t>result</a:t>
            </a:r>
            <a:r>
              <a:rPr lang="en-US" altLang="ko-KR" dirty="0" smtClean="0"/>
              <a:t>)-</a:t>
            </a:r>
            <a:r>
              <a:rPr lang="ko-KR" altLang="en-US" dirty="0" smtClean="0">
                <a:solidFill>
                  <a:srgbClr val="FF0000"/>
                </a:solidFill>
              </a:rPr>
              <a:t>특징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6679" y="1018622"/>
            <a:ext cx="8119872" cy="3767328"/>
          </a:xfrm>
        </p:spPr>
        <p:txBody>
          <a:bodyPr/>
          <a:lstStyle/>
          <a:p>
            <a:r>
              <a:rPr lang="ko-KR" altLang="en-US" sz="2000" dirty="0" smtClean="0">
                <a:latin typeface="+mn-ea"/>
                <a:ea typeface="+mn-ea"/>
              </a:rPr>
              <a:t>교육과정에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투입된 비용이 경영성과에 긍정적인 가치를 부여했는지를 평가</a:t>
            </a:r>
            <a:endParaRPr lang="en-US" altLang="ko-KR" sz="20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교육훈련비 지출의 효율적 운영의 요구 증가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기업 내 모든 조직의 성과 향상의 기대 증가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교육이 경영전략과 연계성을 유지하고 있는지 확인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교육에 대한 지속적 관심을  유지시킬 수 있는 근거자료 제시 요구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경영성과 기여도 평가의 활용</a:t>
            </a:r>
            <a:endParaRPr lang="en-US" altLang="ko-KR" sz="1600" dirty="0" smtClean="0">
              <a:latin typeface="+mn-ea"/>
              <a:ea typeface="+mn-ea"/>
            </a:endParaRPr>
          </a:p>
          <a:p>
            <a:endParaRPr lang="en-US" altLang="ko-KR" sz="8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평가 실시에 따른 기간이 장기적이며 비용이 많이 소요</a:t>
            </a:r>
            <a:endParaRPr lang="en-US" altLang="ko-KR" sz="2000" dirty="0" smtClean="0">
              <a:latin typeface="+mn-ea"/>
              <a:ea typeface="+mn-ea"/>
            </a:endParaRPr>
          </a:p>
          <a:p>
            <a:endParaRPr lang="en-US" altLang="ko-KR" sz="8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조직성과 영향요인은 통제 불가능한 요소가 많으므로 순수한 교육효과 분석에 현실적 어려움 상존</a:t>
            </a:r>
            <a:endParaRPr lang="en-US" altLang="ko-KR" sz="2000" dirty="0" smtClean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16077" y="1011698"/>
          <a:ext cx="7914968" cy="3648788"/>
        </p:xfrm>
        <a:graphic>
          <a:graphicData uri="http://schemas.openxmlformats.org/drawingml/2006/table">
            <a:tbl>
              <a:tblPr firstRow="1" bandRow="1">
                <a:tableStyleId>{EC6A1AE1-BFB5-4EE7-AD6C-C77C1C137C33}</a:tableStyleId>
              </a:tblPr>
              <a:tblGrid>
                <a:gridCol w="1761720"/>
                <a:gridCol w="6153248"/>
              </a:tblGrid>
              <a:tr h="422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j-ea"/>
                          <a:ea typeface="+mj-ea"/>
                        </a:rPr>
                        <a:t>평가유형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j-ea"/>
                          <a:ea typeface="+mj-ea"/>
                        </a:rPr>
                        <a:t>자료형태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22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산출물 증가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완료된 과제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보고서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작업추진율</a:t>
                      </a:r>
                      <a:r>
                        <a:rPr lang="ko-KR" altLang="en-US" dirty="0" smtClean="0"/>
                        <a:t>  등</a:t>
                      </a:r>
                      <a:endParaRPr lang="ko-KR" altLang="en-US" dirty="0"/>
                    </a:p>
                  </a:txBody>
                  <a:tcPr/>
                </a:tc>
              </a:tr>
              <a:tr h="422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개선 방향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고객불만율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불량률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재작업률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낭비율</a:t>
                      </a:r>
                      <a:endParaRPr lang="ko-KR" altLang="en-US" dirty="0"/>
                    </a:p>
                  </a:txBody>
                  <a:tcPr/>
                </a:tc>
              </a:tr>
              <a:tr h="422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r>
                        <a:rPr lang="ko-KR" altLang="en-US" dirty="0" smtClean="0"/>
                        <a:t>시간 </a:t>
                      </a:r>
                      <a:r>
                        <a:rPr lang="ko-KR" altLang="en-US" dirty="0" err="1" smtClean="0"/>
                        <a:t>절야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장비고장시간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시간 외 작업비율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수리시간비율</a:t>
                      </a:r>
                      <a:endParaRPr lang="ko-KR" altLang="en-US" dirty="0"/>
                    </a:p>
                  </a:txBody>
                  <a:tcPr/>
                </a:tc>
              </a:tr>
              <a:tr h="422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r>
                        <a:rPr lang="ko-KR" altLang="en-US" dirty="0" smtClean="0"/>
                        <a:t>금전 </a:t>
                      </a:r>
                      <a:r>
                        <a:rPr lang="ko-KR" altLang="en-US" dirty="0" err="1" smtClean="0"/>
                        <a:t>적이익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금전적 회수율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판매이익</a:t>
                      </a:r>
                      <a:endParaRPr lang="ko-KR" altLang="en-US" dirty="0"/>
                    </a:p>
                  </a:txBody>
                  <a:tcPr/>
                </a:tc>
              </a:tr>
              <a:tr h="422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r>
                        <a:rPr lang="ko-KR" altLang="en-US" dirty="0" smtClean="0"/>
                        <a:t>작업분위기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사기수준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불만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불평 수준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직무만족수준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이직률 등</a:t>
                      </a:r>
                      <a:endParaRPr lang="ko-KR" altLang="en-US" dirty="0"/>
                    </a:p>
                  </a:txBody>
                  <a:tcPr/>
                </a:tc>
              </a:tr>
              <a:tr h="422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r>
                        <a:rPr lang="ko-KR" altLang="en-US" dirty="0" smtClean="0"/>
                        <a:t>작업습관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병가일수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결근율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안전사고율</a:t>
                      </a:r>
                      <a:endParaRPr lang="ko-KR" altLang="en-US" dirty="0"/>
                    </a:p>
                  </a:txBody>
                  <a:tcPr/>
                </a:tc>
              </a:tr>
              <a:tr h="346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</a:t>
                      </a:r>
                      <a:r>
                        <a:rPr lang="ko-KR" altLang="en-US" dirty="0" smtClean="0"/>
                        <a:t>비용 절감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작업비용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사고처리비용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프로젝트비용</a:t>
                      </a:r>
                      <a:endParaRPr lang="ko-KR" altLang="en-US" dirty="0"/>
                    </a:p>
                  </a:txBody>
                  <a:tcPr/>
                </a:tc>
              </a:tr>
              <a:tr h="346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</a:t>
                      </a:r>
                      <a:r>
                        <a:rPr lang="ko-KR" altLang="en-US" dirty="0" smtClean="0"/>
                        <a:t>새로운 기술습득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새로운 기술 사용빈도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새로운 절차 활용 수준 등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5742" y="393290"/>
            <a:ext cx="267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4</a:t>
            </a:r>
            <a:r>
              <a:rPr lang="ko-KR" altLang="en-US" sz="2000" b="1" dirty="0" smtClean="0">
                <a:latin typeface="+mj-ea"/>
                <a:ea typeface="+mj-ea"/>
              </a:rPr>
              <a:t>단계 평가 자료형태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04800" y="262410"/>
          <a:ext cx="8656320" cy="4661634"/>
        </p:xfrm>
        <a:graphic>
          <a:graphicData uri="http://schemas.openxmlformats.org/drawingml/2006/table">
            <a:tbl>
              <a:tblPr/>
              <a:tblGrid>
                <a:gridCol w="563930"/>
                <a:gridCol w="972262"/>
                <a:gridCol w="2791968"/>
                <a:gridCol w="1146048"/>
                <a:gridCol w="1609344"/>
                <a:gridCol w="1572768"/>
              </a:tblGrid>
              <a:tr h="44611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Kirkpatrick‘s </a:t>
                      </a:r>
                      <a:r>
                        <a:rPr lang="es-MX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s-MX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level evaluation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개념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평가내용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평가방법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평가조건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reaction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반응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참가들이 프로그램에 어떻게 </a:t>
                      </a: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반응했는가를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측정하는 것으로 고객만족도 측정이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교육내용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강사 등</a:t>
                      </a:r>
                      <a:endParaRPr lang="ko-KR" altLang="en-US" sz="13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전반적 만족도 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설문지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인터뷰 등</a:t>
                      </a:r>
                      <a:endParaRPr lang="ko-KR" altLang="en-US" sz="13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교육목표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39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learning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학습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프로그램 참여결과 얻어진 태도변화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지식증진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기술향상의 정도를 측정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교육목표</a:t>
                      </a:r>
                      <a:endParaRPr lang="en-US" altLang="ko-KR" sz="13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달성도 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사전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사후 검사비교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통제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연수 집단비교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지필검사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endParaRPr lang="en-US" altLang="ko-KR" sz="13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체크리스트 등</a:t>
                      </a:r>
                      <a:endParaRPr lang="ko-KR" altLang="en-US" sz="13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반응검사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구체적목표</a:t>
                      </a:r>
                      <a:endParaRPr lang="ko-KR" altLang="en-US" sz="13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교육내용과 </a:t>
                      </a:r>
                      <a:endParaRPr lang="en-US" altLang="ko-KR" sz="13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목표의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일치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behavior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행동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프로그램 참여결과 얻어진 직무행동 </a:t>
                      </a: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변화를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측정하는 것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학습내용의</a:t>
                      </a:r>
                      <a:endParaRPr lang="en-US" altLang="ko-KR" sz="13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현업적용도</a:t>
                      </a:r>
                      <a:endParaRPr lang="ko-KR" altLang="en-US" sz="13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통제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연수 집단비교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인터뷰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설문지</a:t>
                      </a:r>
                      <a:endParaRPr lang="en-US" altLang="ko-KR" sz="13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실행계획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관찰 등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반응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성취도</a:t>
                      </a:r>
                      <a:endParaRPr lang="en-US" altLang="ko-KR" sz="13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평가의</a:t>
                      </a:r>
                      <a:r>
                        <a:rPr lang="en-US" altLang="ko-KR" sz="13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긍정적</a:t>
                      </a:r>
                      <a:endParaRPr lang="en-US" altLang="ko-KR" sz="13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습득한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기능에</a:t>
                      </a:r>
                      <a:endParaRPr lang="en-US" altLang="ko-KR" sz="13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대한</a:t>
                      </a:r>
                      <a:r>
                        <a:rPr lang="en-US" altLang="ko-KR" sz="13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정확한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필요한 시간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자원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result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훈련결과가 조직의 개선에 기여한 정도를 투자회수율에 근거하여 평가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교육으로 </a:t>
                      </a:r>
                      <a:endParaRPr lang="en-US" altLang="ko-KR" sz="13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기업이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얻은 </a:t>
                      </a:r>
                      <a:endParaRPr lang="en-US" altLang="ko-KR" sz="13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이익</a:t>
                      </a:r>
                      <a:endParaRPr lang="ko-KR" altLang="en-US" sz="13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통제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연수 집단비교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사전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사후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검사비교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효과 고려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단계에서의</a:t>
                      </a:r>
                      <a:endParaRPr lang="en-US" altLang="ko-KR" sz="13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긍정적 결과</a:t>
                      </a:r>
                    </a:p>
                  </a:txBody>
                  <a:tcPr marL="44989" marR="44989" marT="22494" marB="22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955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63294" y="499870"/>
          <a:ext cx="8095489" cy="4301338"/>
        </p:xfrm>
        <a:graphic>
          <a:graphicData uri="http://schemas.openxmlformats.org/drawingml/2006/table">
            <a:tbl>
              <a:tblPr/>
              <a:tblGrid>
                <a:gridCol w="883145"/>
                <a:gridCol w="1204288"/>
                <a:gridCol w="1967003"/>
                <a:gridCol w="1806431"/>
                <a:gridCol w="2234622"/>
              </a:tblGrid>
              <a:tr h="81442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바탕"/>
                        </a:rPr>
                        <a:t>준거</a:t>
                      </a:r>
                      <a:endParaRPr lang="es-MX" sz="18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바탕"/>
                        </a:rPr>
                        <a:t>정보의 가치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바탕"/>
                        </a:rPr>
                        <a:t>활용빈도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바탕"/>
                        </a:rPr>
                        <a:t>평가의 난이도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4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단계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reaction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반응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저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고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상대적으로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많음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상대적으로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적음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상대적으로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용이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상대적으로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어려움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4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단계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learning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학습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144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단계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Behavior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행동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144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단계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result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결과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위쪽/아래쪽 화살표 2"/>
          <p:cNvSpPr/>
          <p:nvPr/>
        </p:nvSpPr>
        <p:spPr>
          <a:xfrm>
            <a:off x="3535680" y="2377440"/>
            <a:ext cx="85344" cy="11216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위쪽/아래쪽 화살표 3"/>
          <p:cNvSpPr/>
          <p:nvPr/>
        </p:nvSpPr>
        <p:spPr>
          <a:xfrm>
            <a:off x="5370576" y="2456688"/>
            <a:ext cx="85344" cy="11216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위쪽/아래쪽 화살표 4"/>
          <p:cNvSpPr/>
          <p:nvPr/>
        </p:nvSpPr>
        <p:spPr>
          <a:xfrm>
            <a:off x="7412736" y="2438400"/>
            <a:ext cx="85344" cy="11216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21999" y="472966"/>
            <a:ext cx="7354897" cy="3479602"/>
          </a:xfrm>
        </p:spPr>
        <p:txBody>
          <a:bodyPr/>
          <a:lstStyle/>
          <a:p>
            <a:r>
              <a:rPr lang="es-MX" altLang="ko-KR" dirty="0" smtClean="0"/>
              <a:t>Level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반응도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평가</a:t>
            </a:r>
            <a:r>
              <a:rPr lang="en-US" altLang="ko-KR" dirty="0" smtClean="0"/>
              <a:t>(</a:t>
            </a:r>
            <a:r>
              <a:rPr lang="es-MX" altLang="ko-KR" dirty="0" smtClean="0"/>
              <a:t>reaction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Level 2 : </a:t>
            </a:r>
            <a:r>
              <a:rPr lang="ko-KR" altLang="en-US" dirty="0" smtClean="0"/>
              <a:t>학습평가</a:t>
            </a:r>
            <a:r>
              <a:rPr lang="en-US" altLang="ko-KR" dirty="0" smtClean="0"/>
              <a:t> (</a:t>
            </a:r>
            <a:r>
              <a:rPr lang="es-MX" altLang="ko-KR" dirty="0" smtClean="0"/>
              <a:t>learing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Level 3 : </a:t>
            </a:r>
            <a:r>
              <a:rPr lang="ko-KR" altLang="en-US" dirty="0" smtClean="0"/>
              <a:t>현업적용도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평가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행동평가</a:t>
            </a:r>
            <a:r>
              <a:rPr lang="en-US" altLang="ko-KR" dirty="0" smtClean="0"/>
              <a:t>:</a:t>
            </a:r>
            <a:r>
              <a:rPr lang="es-MX" altLang="ko-KR" dirty="0" smtClean="0"/>
              <a:t>behavior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s-MX" altLang="ko-KR" dirty="0" smtClean="0"/>
              <a:t>Level</a:t>
            </a:r>
            <a:r>
              <a:rPr lang="ko-KR" altLang="en-US" dirty="0" smtClean="0"/>
              <a:t> </a:t>
            </a:r>
            <a:r>
              <a:rPr lang="en-US" altLang="ko-KR" dirty="0" smtClean="0"/>
              <a:t>4 : </a:t>
            </a:r>
            <a:r>
              <a:rPr lang="ko-KR" altLang="en-US" dirty="0" smtClean="0"/>
              <a:t>경영기여도평가</a:t>
            </a:r>
            <a:r>
              <a:rPr lang="en-US" altLang="ko-KR" dirty="0" smtClean="0"/>
              <a:t>(Result)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2000" y="294500"/>
            <a:ext cx="6866100" cy="644284"/>
          </a:xfrm>
        </p:spPr>
        <p:txBody>
          <a:bodyPr/>
          <a:lstStyle/>
          <a:p>
            <a:r>
              <a:rPr lang="es-MX" altLang="ko-KR" dirty="0" smtClean="0"/>
              <a:t>Level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반응도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평가</a:t>
            </a:r>
            <a:r>
              <a:rPr lang="en-US" altLang="ko-KR" dirty="0" smtClean="0"/>
              <a:t>(</a:t>
            </a:r>
            <a:r>
              <a:rPr lang="es-MX" altLang="ko-KR" dirty="0" smtClean="0"/>
              <a:t>reaction</a:t>
            </a:r>
            <a:r>
              <a:rPr lang="en-US" altLang="ko-KR" dirty="0" smtClean="0"/>
              <a:t>)-</a:t>
            </a:r>
            <a:r>
              <a:rPr lang="ko-KR" altLang="en-US" dirty="0" smtClean="0">
                <a:solidFill>
                  <a:srgbClr val="FF0000"/>
                </a:solidFill>
              </a:rPr>
              <a:t>특징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6176" y="1097280"/>
            <a:ext cx="8119872" cy="3767328"/>
          </a:xfrm>
        </p:spPr>
        <p:txBody>
          <a:bodyPr/>
          <a:lstStyle/>
          <a:p>
            <a:r>
              <a:rPr lang="ko-KR" altLang="en-US" sz="2000" dirty="0" smtClean="0">
                <a:latin typeface="+mn-ea"/>
                <a:ea typeface="+mn-ea"/>
              </a:rPr>
              <a:t>교육과정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전반에 대한 반응도 또는 만족도 평가로 사전평가가 </a:t>
            </a:r>
            <a:r>
              <a:rPr lang="ko-KR" altLang="en-US" sz="2000" dirty="0" err="1" smtClean="0">
                <a:latin typeface="+mn-ea"/>
                <a:ea typeface="+mn-ea"/>
              </a:rPr>
              <a:t>필요없다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교육과정의 종류나 특성에 관계없이 평가방법이나 평가항목이 크게 다르지 않다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특별한 자료 수집 및 분석능력을 요구하지 않기 때문에 전문적인 기술이나 복잡한 통계적인 지식을 필요로 하지 않으며</a:t>
            </a:r>
            <a:r>
              <a:rPr lang="en-US" altLang="ko-KR" sz="2000" dirty="0" smtClean="0">
                <a:latin typeface="+mn-ea"/>
                <a:ea typeface="+mn-ea"/>
              </a:rPr>
              <a:t>, </a:t>
            </a:r>
            <a:r>
              <a:rPr lang="ko-KR" altLang="en-US" sz="2000" dirty="0" smtClean="0">
                <a:latin typeface="+mn-ea"/>
                <a:ea typeface="+mn-ea"/>
              </a:rPr>
              <a:t>상대적 </a:t>
            </a:r>
            <a:r>
              <a:rPr lang="ko-KR" altLang="en-US" sz="2000" dirty="0" err="1" smtClean="0">
                <a:latin typeface="+mn-ea"/>
                <a:ea typeface="+mn-ea"/>
              </a:rPr>
              <a:t>으로</a:t>
            </a:r>
            <a:r>
              <a:rPr lang="ko-KR" altLang="en-US" sz="2000" dirty="0" smtClean="0">
                <a:latin typeface="+mn-ea"/>
                <a:ea typeface="+mn-ea"/>
              </a:rPr>
              <a:t> 실시가 용이하다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교육프로그램 전반에 대한 교육생의 심리 상태를 파악할 수 있다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학습목표 달성 정도와는 상관관계가 희박하다</a:t>
            </a:r>
            <a:r>
              <a:rPr lang="en-US" altLang="ko-KR" sz="2000" dirty="0" smtClean="0">
                <a:latin typeface="+mn-ea"/>
                <a:ea typeface="+mn-ea"/>
              </a:rPr>
              <a:t>. </a:t>
            </a:r>
            <a:r>
              <a:rPr lang="ko-KR" altLang="en-US" sz="2000" dirty="0" smtClean="0">
                <a:latin typeface="+mn-ea"/>
                <a:ea typeface="+mn-ea"/>
              </a:rPr>
              <a:t>프로그램에 대한  만족도가 높다고 해서 달성도가 반드시 높다고 보장할 수 없다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75488" y="304801"/>
          <a:ext cx="8278368" cy="4646483"/>
        </p:xfrm>
        <a:graphic>
          <a:graphicData uri="http://schemas.openxmlformats.org/drawingml/2006/table">
            <a:tbl>
              <a:tblPr firstRow="1" bandRow="1">
                <a:tableStyleId>{EC6A1AE1-BFB5-4EE7-AD6C-C77C1C137C33}</a:tableStyleId>
              </a:tblPr>
              <a:tblGrid>
                <a:gridCol w="1640296"/>
                <a:gridCol w="6638072"/>
              </a:tblGrid>
              <a:tr h="353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평가영역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주요내용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9308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학습자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요인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학습동기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baseline="0" dirty="0" err="1" smtClean="0">
                          <a:latin typeface="+mn-ea"/>
                          <a:ea typeface="+mn-ea"/>
                        </a:rPr>
                        <a:t>교육입과전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 관심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600" baseline="0" dirty="0" err="1" smtClean="0">
                          <a:latin typeface="+mn-ea"/>
                          <a:ea typeface="+mn-ea"/>
                        </a:rPr>
                        <a:t>기대정도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교육목표 이해도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행동변화의 필요성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자기계발 중요성 인식</a:t>
                      </a:r>
                      <a:endParaRPr lang="en-US" altLang="ko-KR" sz="1600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학습준비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교육참여도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교육과정에 대한 사전지식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550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강사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요인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열의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강의스킬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전문지식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2571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교육내용 및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교수설계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요인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가치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내용 만족도 자기계발 및 업무에 유용성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적용성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활용성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 </a:t>
                      </a:r>
                    </a:p>
                    <a:p>
                      <a:pPr latinLnBrk="1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시기 적절성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교육수준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교육 전반에 대한 이해도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교육내용의 질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교수설계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교육 흥미유발방법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교수기법 등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249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학습위생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요인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피로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교육기간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일과편성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휴식시간의 적절성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교육 흥미도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심리적 안정성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249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학습환경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요인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교육분위기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전반적 분위기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촉진자의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활동정도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수강인원의 적정성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물리적환경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숙박시설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식사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강의장 만족도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955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2000" y="294500"/>
            <a:ext cx="6866100" cy="644284"/>
          </a:xfrm>
        </p:spPr>
        <p:txBody>
          <a:bodyPr/>
          <a:lstStyle/>
          <a:p>
            <a:r>
              <a:rPr lang="es-MX" altLang="ko-KR" dirty="0" smtClean="0"/>
              <a:t>Level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반응도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평가</a:t>
            </a:r>
            <a:r>
              <a:rPr lang="en-US" altLang="ko-KR" dirty="0" smtClean="0"/>
              <a:t>(</a:t>
            </a:r>
            <a:r>
              <a:rPr lang="es-MX" altLang="ko-KR" dirty="0" smtClean="0"/>
              <a:t>reaction</a:t>
            </a:r>
            <a:r>
              <a:rPr lang="en-US" altLang="ko-KR" dirty="0" smtClean="0"/>
              <a:t>)-</a:t>
            </a:r>
            <a:r>
              <a:rPr lang="ko-KR" altLang="en-US" dirty="0" smtClean="0">
                <a:solidFill>
                  <a:srgbClr val="FF0000"/>
                </a:solidFill>
              </a:rPr>
              <a:t>단점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22000" y="1097280"/>
            <a:ext cx="7392944" cy="3511296"/>
          </a:xfrm>
        </p:spPr>
        <p:txBody>
          <a:bodyPr/>
          <a:lstStyle/>
          <a:p>
            <a:r>
              <a:rPr lang="ko-KR" altLang="en-US" sz="2000" dirty="0" smtClean="0">
                <a:latin typeface="+mn-ea"/>
                <a:ea typeface="+mn-ea"/>
              </a:rPr>
              <a:t>설문에서 배웠다고 응답한 것과 실제 그들이 배운 것은 관련이 약함</a:t>
            </a:r>
            <a:endParaRPr lang="en-US" altLang="ko-KR" sz="2000" dirty="0" smtClean="0">
              <a:latin typeface="+mn-ea"/>
              <a:ea typeface="+mn-ea"/>
            </a:endParaRPr>
          </a:p>
          <a:p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재미있었다고 응답한 것과 실제로 그들이 흥미를 느낀 것 사이에 상관관계가 약함</a:t>
            </a:r>
            <a:endParaRPr lang="en-US" altLang="ko-KR" sz="2000" dirty="0" smtClean="0">
              <a:latin typeface="+mn-ea"/>
              <a:ea typeface="+mn-ea"/>
            </a:endParaRPr>
          </a:p>
          <a:p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반응평가 시점이 주로 학습 </a:t>
            </a:r>
            <a:r>
              <a:rPr lang="ko-KR" altLang="en-US" sz="2000" dirty="0" err="1" smtClean="0">
                <a:latin typeface="+mn-ea"/>
                <a:ea typeface="+mn-ea"/>
              </a:rPr>
              <a:t>종료시</a:t>
            </a:r>
            <a:r>
              <a:rPr lang="ko-KR" altLang="en-US" sz="2000" dirty="0" smtClean="0">
                <a:latin typeface="+mn-ea"/>
                <a:ea typeface="+mn-ea"/>
              </a:rPr>
              <a:t> 이므로 전반적으로 학습자의 심리상태는 만족한 상태이므로 반응평가를 실시하면 관대화 경향이 나타나기 쉽다</a:t>
            </a:r>
            <a:endParaRPr lang="en-US" altLang="ko-KR" sz="2000" dirty="0" smtClean="0">
              <a:latin typeface="+mn-ea"/>
              <a:ea typeface="+mn-ea"/>
            </a:endParaRPr>
          </a:p>
          <a:p>
            <a:endParaRPr lang="en-US" altLang="ko-KR" sz="18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ko-KR" sz="1800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ko-KR" sz="1800" dirty="0" smtClean="0">
              <a:latin typeface="+mn-ea"/>
              <a:ea typeface="+mn-ea"/>
            </a:endParaRPr>
          </a:p>
          <a:p>
            <a:pPr>
              <a:buNone/>
            </a:pP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2000" y="294500"/>
            <a:ext cx="6866100" cy="644284"/>
          </a:xfrm>
        </p:spPr>
        <p:txBody>
          <a:bodyPr/>
          <a:lstStyle/>
          <a:p>
            <a:r>
              <a:rPr lang="es-MX" altLang="ko-KR" dirty="0" smtClean="0"/>
              <a:t>Level 2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학습 평가</a:t>
            </a:r>
            <a:r>
              <a:rPr lang="en-US" altLang="ko-KR" dirty="0" smtClean="0"/>
              <a:t>(learning)-</a:t>
            </a:r>
            <a:r>
              <a:rPr lang="ko-KR" altLang="en-US" dirty="0" smtClean="0">
                <a:solidFill>
                  <a:srgbClr val="FF0000"/>
                </a:solidFill>
              </a:rPr>
              <a:t>특징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6176" y="1097280"/>
            <a:ext cx="8119872" cy="3767328"/>
          </a:xfrm>
        </p:spPr>
        <p:txBody>
          <a:bodyPr/>
          <a:lstStyle/>
          <a:p>
            <a:r>
              <a:rPr lang="ko-KR" altLang="en-US" sz="2000" dirty="0" smtClean="0">
                <a:latin typeface="+mn-ea"/>
                <a:ea typeface="+mn-ea"/>
              </a:rPr>
              <a:t>학습자의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학습목표 달성 정도 평가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총괄평가</a:t>
            </a:r>
            <a:r>
              <a:rPr lang="en-US" altLang="ko-KR" sz="2000" dirty="0" smtClean="0">
                <a:latin typeface="+mn-ea"/>
                <a:ea typeface="+mn-ea"/>
              </a:rPr>
              <a:t>/ </a:t>
            </a:r>
            <a:r>
              <a:rPr lang="ko-KR" altLang="en-US" sz="2000" dirty="0" smtClean="0">
                <a:latin typeface="+mn-ea"/>
                <a:ea typeface="+mn-ea"/>
              </a:rPr>
              <a:t>학업성취도 평가</a:t>
            </a:r>
            <a:r>
              <a:rPr lang="en-US" altLang="ko-KR" sz="2000" dirty="0" smtClean="0">
                <a:latin typeface="+mn-ea"/>
                <a:ea typeface="+mn-ea"/>
              </a:rPr>
              <a:t>/ </a:t>
            </a:r>
            <a:r>
              <a:rPr lang="ko-KR" altLang="en-US" sz="2000" dirty="0" smtClean="0">
                <a:latin typeface="+mn-ea"/>
                <a:ea typeface="+mn-ea"/>
              </a:rPr>
              <a:t>시험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학습을 측정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  <a:r>
              <a:rPr lang="ko-KR" altLang="en-US" sz="2000" dirty="0" smtClean="0">
                <a:latin typeface="+mn-ea"/>
                <a:ea typeface="+mn-ea"/>
              </a:rPr>
              <a:t>평가하는 체계적 접근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프로그램 개선을 위한 학습 데이터의 추적관리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프로그램 유지 및 수정에 대한 규명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학습자들의 즉각적인 수행에 반영 또는 잠재 가능성에 대한 만족감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학업성취도가 높다고 해서 반드시 현업적용도 또는 실제 적용할 수 있는 능력이 그만큼 높다고 볼 수 없다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</a:p>
          <a:p>
            <a:endParaRPr lang="en-US" altLang="ko-KR" sz="2000" dirty="0" smtClean="0">
              <a:latin typeface="+mn-ea"/>
              <a:ea typeface="+mn-ea"/>
            </a:endParaRPr>
          </a:p>
          <a:p>
            <a:endParaRPr lang="en-US" altLang="ko-KR" sz="2000" dirty="0" smtClean="0">
              <a:latin typeface="+mn-ea"/>
              <a:ea typeface="+mn-ea"/>
            </a:endParaRPr>
          </a:p>
          <a:p>
            <a:endParaRPr lang="en-US" altLang="ko-KR" sz="2000" dirty="0" smtClean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2000" y="294500"/>
            <a:ext cx="6866100" cy="644284"/>
          </a:xfrm>
        </p:spPr>
        <p:txBody>
          <a:bodyPr/>
          <a:lstStyle/>
          <a:p>
            <a:r>
              <a:rPr lang="es-MX" altLang="ko-KR" dirty="0" smtClean="0"/>
              <a:t>Level 2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학습 평가</a:t>
            </a:r>
            <a:r>
              <a:rPr lang="en-US" altLang="ko-KR" dirty="0" smtClean="0"/>
              <a:t>(learning)-</a:t>
            </a:r>
            <a:r>
              <a:rPr lang="ko-KR" altLang="en-US" dirty="0" smtClean="0">
                <a:solidFill>
                  <a:srgbClr val="FF0000"/>
                </a:solidFill>
              </a:rPr>
              <a:t>단점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6176" y="1097280"/>
            <a:ext cx="8119872" cy="3767328"/>
          </a:xfrm>
        </p:spPr>
        <p:txBody>
          <a:bodyPr/>
          <a:lstStyle/>
          <a:p>
            <a:r>
              <a:rPr lang="ko-KR" altLang="en-US" sz="2000" dirty="0" smtClean="0">
                <a:latin typeface="+mn-ea"/>
                <a:ea typeface="+mn-ea"/>
              </a:rPr>
              <a:t>교육목표의 달성 유무를 측정하기 어려운 경우가 많다</a:t>
            </a:r>
            <a:endParaRPr lang="en-US" altLang="ko-KR" sz="2000" dirty="0" smtClean="0">
              <a:latin typeface="+mn-ea"/>
              <a:ea typeface="+mn-ea"/>
            </a:endParaRPr>
          </a:p>
          <a:p>
            <a:endParaRPr lang="en-US" altLang="ko-KR" sz="8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신빙성 있는 </a:t>
            </a:r>
            <a:r>
              <a:rPr lang="ko-KR" altLang="en-US" sz="2000" dirty="0" err="1" smtClean="0">
                <a:latin typeface="+mn-ea"/>
                <a:ea typeface="+mn-ea"/>
              </a:rPr>
              <a:t>검사지의</a:t>
            </a:r>
            <a:r>
              <a:rPr lang="ko-KR" altLang="en-US" sz="2000" dirty="0" smtClean="0">
                <a:latin typeface="+mn-ea"/>
                <a:ea typeface="+mn-ea"/>
              </a:rPr>
              <a:t> 개발이 어렵다</a:t>
            </a:r>
            <a:endParaRPr lang="en-US" altLang="ko-KR" sz="2000" dirty="0" smtClean="0">
              <a:latin typeface="+mn-ea"/>
              <a:ea typeface="+mn-ea"/>
            </a:endParaRPr>
          </a:p>
          <a:p>
            <a:endParaRPr lang="en-US" altLang="ko-KR" sz="8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평가도구 개발에 많은 시간과 노력이 투자되어야 한다</a:t>
            </a:r>
            <a:endParaRPr lang="en-US" altLang="ko-KR" sz="2000" dirty="0" smtClean="0">
              <a:latin typeface="+mn-ea"/>
              <a:ea typeface="+mn-ea"/>
            </a:endParaRPr>
          </a:p>
          <a:p>
            <a:endParaRPr lang="en-US" altLang="ko-KR" sz="8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평가를 제대로 실시하려면 많은 시간이 소요된다</a:t>
            </a:r>
            <a:endParaRPr lang="en-US" altLang="ko-KR" sz="2000" dirty="0" smtClean="0">
              <a:latin typeface="+mn-ea"/>
              <a:ea typeface="+mn-ea"/>
            </a:endParaRPr>
          </a:p>
          <a:p>
            <a:endParaRPr lang="en-US" altLang="ko-KR" sz="8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평가결과 분석에 많은 시간이 소요된다</a:t>
            </a:r>
            <a:endParaRPr lang="en-US" altLang="ko-KR" sz="2000" dirty="0" smtClean="0">
              <a:latin typeface="+mn-ea"/>
              <a:ea typeface="+mn-ea"/>
            </a:endParaRPr>
          </a:p>
          <a:p>
            <a:endParaRPr lang="en-US" altLang="ko-KR" sz="8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교육생 개개인의  학습 성취도를 단지 확인해 보는 것이 목적이라면  비 경제적인 노력일 수도 있다</a:t>
            </a:r>
            <a:endParaRPr lang="en-US" altLang="ko-KR" sz="2000" dirty="0" smtClean="0">
              <a:latin typeface="+mn-ea"/>
              <a:ea typeface="+mn-ea"/>
            </a:endParaRPr>
          </a:p>
          <a:p>
            <a:endParaRPr lang="en-US" altLang="ko-KR" sz="2000" dirty="0" smtClean="0">
              <a:latin typeface="+mn-ea"/>
              <a:ea typeface="+mn-ea"/>
            </a:endParaRPr>
          </a:p>
          <a:p>
            <a:endParaRPr lang="en-US" altLang="ko-KR" sz="2000" dirty="0" smtClean="0">
              <a:latin typeface="+mn-ea"/>
              <a:ea typeface="+mn-ea"/>
            </a:endParaRPr>
          </a:p>
          <a:p>
            <a:endParaRPr lang="en-US" altLang="ko-KR" sz="2000" dirty="0" smtClean="0">
              <a:latin typeface="+mn-ea"/>
              <a:ea typeface="+mn-ea"/>
            </a:endParaRPr>
          </a:p>
          <a:p>
            <a:endParaRPr lang="en-US" altLang="ko-KR" sz="2000" dirty="0" smtClean="0">
              <a:latin typeface="+mn-ea"/>
              <a:ea typeface="+mn-ea"/>
            </a:endParaRPr>
          </a:p>
          <a:p>
            <a:endParaRPr lang="en-US" altLang="ko-KR" sz="2000" dirty="0" smtClean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2000" y="294500"/>
            <a:ext cx="6866100" cy="644284"/>
          </a:xfrm>
        </p:spPr>
        <p:txBody>
          <a:bodyPr/>
          <a:lstStyle/>
          <a:p>
            <a:r>
              <a:rPr lang="es-MX" altLang="ko-KR" dirty="0" smtClean="0"/>
              <a:t>Level 3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행동평가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behavio</a:t>
            </a:r>
            <a:r>
              <a:rPr lang="en-US" altLang="ko-KR" dirty="0" smtClean="0"/>
              <a:t>)-</a:t>
            </a:r>
            <a:r>
              <a:rPr lang="ko-KR" altLang="en-US" dirty="0" smtClean="0">
                <a:solidFill>
                  <a:srgbClr val="FF0000"/>
                </a:solidFill>
              </a:rPr>
              <a:t>특징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6679" y="1018622"/>
            <a:ext cx="8119872" cy="3767328"/>
          </a:xfrm>
        </p:spPr>
        <p:txBody>
          <a:bodyPr/>
          <a:lstStyle/>
          <a:p>
            <a:r>
              <a:rPr lang="ko-KR" altLang="en-US" sz="2000" dirty="0" smtClean="0">
                <a:latin typeface="+mn-ea"/>
                <a:ea typeface="+mn-ea"/>
              </a:rPr>
              <a:t>실제로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배운 학습이 현장에서 얼마나 적용되었는가를 평가해 보는 단계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교육목표 및 현업에서 </a:t>
            </a:r>
            <a:r>
              <a:rPr lang="ko-KR" altLang="en-US" sz="2000" dirty="0" err="1" smtClean="0">
                <a:latin typeface="+mn-ea"/>
                <a:ea typeface="+mn-ea"/>
              </a:rPr>
              <a:t>활용성</a:t>
            </a:r>
            <a:r>
              <a:rPr lang="ko-KR" altLang="en-US" sz="2000" dirty="0" smtClean="0">
                <a:latin typeface="+mn-ea"/>
                <a:ea typeface="+mn-ea"/>
              </a:rPr>
              <a:t> 등 밀접한 관계성 유무 확인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교육내용이 단순 지식 전달이 아닌 현업 직무 향상에 초점을 두었는지 확인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업무 환경이 교육을 통해 습득된 내용을 적용하도록 지원하는 가 확인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행동평가 활용영역</a:t>
            </a:r>
            <a:endParaRPr lang="en-US" altLang="ko-KR" sz="20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프로그램 내용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방법 등의 개선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교육종료 후 개인의 행동 태도 변화 파악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경영성과 기여도 평가를 위한 기초자료로서 활용</a:t>
            </a:r>
            <a:endParaRPr lang="en-US" altLang="ko-KR" sz="1600" dirty="0" smtClean="0">
              <a:latin typeface="+mn-ea"/>
              <a:ea typeface="+mn-ea"/>
            </a:endParaRPr>
          </a:p>
          <a:p>
            <a:endParaRPr lang="en-US" altLang="ko-KR" sz="2000" dirty="0" smtClean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2000" y="294500"/>
            <a:ext cx="6866100" cy="644284"/>
          </a:xfrm>
        </p:spPr>
        <p:txBody>
          <a:bodyPr/>
          <a:lstStyle/>
          <a:p>
            <a:r>
              <a:rPr lang="es-MX" altLang="ko-KR" dirty="0" smtClean="0"/>
              <a:t>Level 3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행동평가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behavio</a:t>
            </a:r>
            <a:r>
              <a:rPr lang="en-US" altLang="ko-KR" dirty="0" smtClean="0"/>
              <a:t>)-</a:t>
            </a:r>
            <a:r>
              <a:rPr lang="ko-KR" altLang="en-US" dirty="0" smtClean="0">
                <a:solidFill>
                  <a:srgbClr val="FF0000"/>
                </a:solidFill>
              </a:rPr>
              <a:t>설계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6679" y="1018622"/>
            <a:ext cx="8119872" cy="3219081"/>
          </a:xfrm>
        </p:spPr>
        <p:txBody>
          <a:bodyPr/>
          <a:lstStyle/>
          <a:p>
            <a:r>
              <a:rPr lang="ko-KR" altLang="en-US" sz="2000" dirty="0" smtClean="0">
                <a:latin typeface="+mn-ea"/>
                <a:ea typeface="+mn-ea"/>
              </a:rPr>
              <a:t>평가대상</a:t>
            </a:r>
            <a:r>
              <a:rPr lang="en-US" altLang="ko-KR" sz="2000" dirty="0" smtClean="0">
                <a:latin typeface="+mn-ea"/>
                <a:ea typeface="+mn-ea"/>
              </a:rPr>
              <a:t>: </a:t>
            </a:r>
            <a:r>
              <a:rPr lang="ko-KR" altLang="en-US" sz="2000" dirty="0" smtClean="0">
                <a:latin typeface="+mn-ea"/>
                <a:ea typeface="+mn-ea"/>
              </a:rPr>
              <a:t>교육 참가자 및 동료 상사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평가시기</a:t>
            </a:r>
            <a:r>
              <a:rPr lang="en-US" altLang="ko-KR" sz="2000" dirty="0" smtClean="0">
                <a:latin typeface="+mn-ea"/>
                <a:ea typeface="+mn-ea"/>
              </a:rPr>
              <a:t>: </a:t>
            </a:r>
            <a:r>
              <a:rPr lang="ko-KR" altLang="en-US" sz="2000" dirty="0" smtClean="0">
                <a:latin typeface="+mn-ea"/>
                <a:ea typeface="+mn-ea"/>
              </a:rPr>
              <a:t>교육프로그램 실시 전</a:t>
            </a:r>
            <a:r>
              <a:rPr lang="en-US" altLang="ko-KR" sz="2000" dirty="0" smtClean="0">
                <a:latin typeface="맑은 고딕"/>
                <a:ea typeface="맑은 고딕"/>
              </a:rPr>
              <a:t>•</a:t>
            </a:r>
            <a:r>
              <a:rPr lang="ko-KR" altLang="en-US" sz="2000" dirty="0" smtClean="0">
                <a:latin typeface="+mn-ea"/>
                <a:ea typeface="+mn-ea"/>
              </a:rPr>
              <a:t>후 비교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평가도구</a:t>
            </a:r>
            <a:r>
              <a:rPr lang="en-US" altLang="ko-KR" sz="2000" dirty="0" smtClean="0">
                <a:latin typeface="+mn-ea"/>
                <a:ea typeface="+mn-ea"/>
              </a:rPr>
              <a:t>:</a:t>
            </a:r>
            <a:r>
              <a:rPr lang="ko-KR" altLang="en-US" sz="2000" dirty="0" smtClean="0">
                <a:latin typeface="+mn-ea"/>
                <a:ea typeface="+mn-ea"/>
              </a:rPr>
              <a:t>관찰</a:t>
            </a:r>
            <a:r>
              <a:rPr lang="en-US" altLang="ko-KR" sz="2000" dirty="0" smtClean="0">
                <a:latin typeface="+mn-ea"/>
                <a:ea typeface="+mn-ea"/>
              </a:rPr>
              <a:t>, </a:t>
            </a:r>
            <a:r>
              <a:rPr lang="ko-KR" altLang="en-US" sz="2000" dirty="0" smtClean="0">
                <a:latin typeface="+mn-ea"/>
                <a:ea typeface="+mn-ea"/>
              </a:rPr>
              <a:t>설문</a:t>
            </a:r>
            <a:r>
              <a:rPr lang="en-US" altLang="ko-KR" sz="2000" dirty="0" smtClean="0">
                <a:latin typeface="+mn-ea"/>
                <a:ea typeface="+mn-ea"/>
              </a:rPr>
              <a:t>, </a:t>
            </a:r>
            <a:r>
              <a:rPr lang="ko-KR" altLang="en-US" sz="2000" dirty="0" smtClean="0">
                <a:latin typeface="+mn-ea"/>
                <a:ea typeface="+mn-ea"/>
              </a:rPr>
              <a:t>인터뷰</a:t>
            </a:r>
            <a:r>
              <a:rPr lang="en-US" altLang="ko-KR" sz="2000" dirty="0" smtClean="0">
                <a:latin typeface="+mn-ea"/>
                <a:ea typeface="+mn-ea"/>
              </a:rPr>
              <a:t>, </a:t>
            </a:r>
            <a:r>
              <a:rPr lang="ko-KR" altLang="en-US" sz="2000" dirty="0" smtClean="0">
                <a:latin typeface="+mn-ea"/>
                <a:ea typeface="+mn-ea"/>
              </a:rPr>
              <a:t>관련정보 분석</a:t>
            </a:r>
            <a:r>
              <a:rPr lang="en-US" altLang="ko-KR" sz="2000" dirty="0" smtClean="0">
                <a:latin typeface="+mn-ea"/>
                <a:ea typeface="+mn-ea"/>
              </a:rPr>
              <a:t>, checklist </a:t>
            </a:r>
            <a:r>
              <a:rPr lang="ko-KR" altLang="en-US" sz="2000" dirty="0" smtClean="0">
                <a:latin typeface="+mn-ea"/>
                <a:ea typeface="+mn-ea"/>
              </a:rPr>
              <a:t>등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평가설계</a:t>
            </a:r>
            <a:r>
              <a:rPr lang="en-US" altLang="ko-KR" sz="2000" dirty="0" smtClean="0">
                <a:latin typeface="+mn-ea"/>
                <a:ea typeface="+mn-ea"/>
              </a:rPr>
              <a:t>: </a:t>
            </a:r>
            <a:r>
              <a:rPr lang="ko-KR" altLang="en-US" sz="2000" dirty="0" smtClean="0">
                <a:latin typeface="+mn-ea"/>
                <a:ea typeface="+mn-ea"/>
              </a:rPr>
              <a:t>사전</a:t>
            </a:r>
            <a:r>
              <a:rPr lang="en-US" altLang="ko-KR" sz="2000" dirty="0" smtClean="0">
                <a:latin typeface="+mn-ea"/>
                <a:ea typeface="+mn-ea"/>
              </a:rPr>
              <a:t>/</a:t>
            </a:r>
            <a:r>
              <a:rPr lang="ko-KR" altLang="en-US" sz="2000" dirty="0" smtClean="0">
                <a:latin typeface="+mn-ea"/>
                <a:ea typeface="+mn-ea"/>
              </a:rPr>
              <a:t>사후 검사 비교</a:t>
            </a:r>
            <a:r>
              <a:rPr lang="en-US" altLang="ko-KR" sz="2000" dirty="0" smtClean="0">
                <a:latin typeface="+mn-ea"/>
                <a:ea typeface="+mn-ea"/>
              </a:rPr>
              <a:t>, </a:t>
            </a:r>
            <a:r>
              <a:rPr lang="ko-KR" altLang="en-US" sz="2000" dirty="0" smtClean="0">
                <a:latin typeface="+mn-ea"/>
                <a:ea typeface="+mn-ea"/>
              </a:rPr>
              <a:t>통제</a:t>
            </a:r>
            <a:r>
              <a:rPr lang="en-US" altLang="ko-KR" sz="2000" dirty="0" smtClean="0">
                <a:latin typeface="+mn-ea"/>
                <a:ea typeface="+mn-ea"/>
              </a:rPr>
              <a:t>/</a:t>
            </a:r>
            <a:r>
              <a:rPr lang="ko-KR" altLang="en-US" sz="2000" dirty="0" smtClean="0">
                <a:latin typeface="+mn-ea"/>
                <a:ea typeface="+mn-ea"/>
              </a:rPr>
              <a:t>연수집단 비교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평가내용</a:t>
            </a:r>
            <a:r>
              <a:rPr lang="en-US" altLang="ko-KR" sz="2000" dirty="0" smtClean="0">
                <a:latin typeface="+mn-ea"/>
                <a:ea typeface="+mn-ea"/>
              </a:rPr>
              <a:t>:</a:t>
            </a: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교육참가자의 직무행동 변화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/>
            <a:r>
              <a:rPr lang="ko-KR" altLang="en-US" sz="1600" dirty="0" smtClean="0">
                <a:latin typeface="+mn-ea"/>
                <a:ea typeface="+mn-ea"/>
              </a:rPr>
              <a:t>업무의 속도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 양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질적 변화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업무 욕구 등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현업 적용을 위한 업무환경의 지원 및 장애요소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2"/>
            <a:r>
              <a:rPr lang="ko-KR" altLang="en-US" sz="1600" dirty="0" smtClean="0">
                <a:latin typeface="+mn-ea"/>
                <a:ea typeface="+mn-ea"/>
              </a:rPr>
              <a:t>아이디어반영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의사결정 참여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보상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환경개선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교육참여 권장 등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940</Words>
  <Application>Microsoft Office PowerPoint</Application>
  <PresentationFormat>화면 슬라이드 쇼(16:9)</PresentationFormat>
  <Paragraphs>231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굴림</vt:lpstr>
      <vt:lpstr>Arial</vt:lpstr>
      <vt:lpstr>맑은 고딕</vt:lpstr>
      <vt:lpstr>Raleway ExtraBold</vt:lpstr>
      <vt:lpstr>HY헤드라인M</vt:lpstr>
      <vt:lpstr>HY견명조</vt:lpstr>
      <vt:lpstr>Raleway Light</vt:lpstr>
      <vt:lpstr>바탕</vt:lpstr>
      <vt:lpstr>HY목각파임B</vt:lpstr>
      <vt:lpstr>Olivia template</vt:lpstr>
      <vt:lpstr>※ Kirk Patric’s  4 level evaluation </vt:lpstr>
      <vt:lpstr>슬라이드 2</vt:lpstr>
      <vt:lpstr>Level 1 : 반응도 평가(reaction)-특징</vt:lpstr>
      <vt:lpstr>슬라이드 4</vt:lpstr>
      <vt:lpstr>Level 1 : 반응도 평가(reaction)-단점</vt:lpstr>
      <vt:lpstr>Level 2 : 학습 평가(learning)-특징</vt:lpstr>
      <vt:lpstr>Level 2 : 학습 평가(learning)-단점</vt:lpstr>
      <vt:lpstr>Level 3 : 행동평가(behavio)-특징</vt:lpstr>
      <vt:lpstr>Level 3 : 행동평가(behavio)-설계</vt:lpstr>
      <vt:lpstr>Level 4 : 결과평가(result)-특징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HWANGSUK</dc:creator>
  <cp:lastModifiedBy>user</cp:lastModifiedBy>
  <cp:revision>53</cp:revision>
  <dcterms:modified xsi:type="dcterms:W3CDTF">2018-09-10T14:11:32Z</dcterms:modified>
</cp:coreProperties>
</file>