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
  </p:notesMasterIdLst>
  <p:sldIdLst>
    <p:sldId id="261" r:id="rId2"/>
    <p:sldId id="267" r:id="rId3"/>
    <p:sldId id="268" r:id="rId4"/>
    <p:sldId id="269" r:id="rId5"/>
    <p:sldId id="270" r:id="rId6"/>
    <p:sldId id="271" r:id="rId7"/>
    <p:sldId id="272" r:id="rId8"/>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9B7573-7480-4646-A05E-A07D6CA2AB32}" type="datetimeFigureOut">
              <a:rPr lang="ko-KR" altLang="en-US" smtClean="0"/>
              <a:pPr/>
              <a:t>2018-10-26</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3D773-5401-47C5-980B-5C61AB0C5FB5}"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A66E45A3-7C49-4D80-B4A4-6486CA33AD77}" type="datetimeFigureOut">
              <a:rPr lang="ko-KR" altLang="en-US" smtClean="0"/>
              <a:pPr/>
              <a:t>2018-10-26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265BDE4D-C62E-475C-A297-1368E79C257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E45A3-7C49-4D80-B4A4-6486CA33AD77}" type="datetimeFigureOut">
              <a:rPr lang="ko-KR" altLang="en-US" smtClean="0"/>
              <a:pPr/>
              <a:t>2018-10-26</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BDE4D-C62E-475C-A297-1368E79C257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899592" y="548680"/>
            <a:ext cx="7200800" cy="5632311"/>
          </a:xfrm>
          <a:prstGeom prst="rect">
            <a:avLst/>
          </a:prstGeom>
        </p:spPr>
        <p:txBody>
          <a:bodyPr wrap="square">
            <a:spAutoFit/>
          </a:bodyPr>
          <a:lstStyle/>
          <a:p>
            <a:r>
              <a:rPr lang="en-US" altLang="ko-KR" sz="2400" dirty="0" smtClean="0"/>
              <a:t>Even if the activities of the learning session do not require changing the seating rearrangements, there are several reasons to do so: </a:t>
            </a:r>
          </a:p>
          <a:p>
            <a:endParaRPr lang="en-US" altLang="ko-KR" sz="2400" dirty="0" smtClean="0"/>
          </a:p>
          <a:p>
            <a:r>
              <a:rPr lang="en-US" altLang="ko-KR" sz="2400" dirty="0" smtClean="0"/>
              <a:t>Learners are given a new perspective on the activity by sitting in a different part of the room. </a:t>
            </a:r>
          </a:p>
          <a:p>
            <a:endParaRPr lang="en-US" altLang="ko-KR" sz="2400" dirty="0" smtClean="0"/>
          </a:p>
          <a:p>
            <a:r>
              <a:rPr lang="en-US" altLang="ko-KR" sz="2400" dirty="0" smtClean="0"/>
              <a:t>They get better acquainted with their peers. </a:t>
            </a:r>
          </a:p>
          <a:p>
            <a:r>
              <a:rPr lang="en-US" altLang="ko-KR" sz="2400" dirty="0" smtClean="0"/>
              <a:t>Learners are not consistently punished by being at greater distances from the screen or speakers.</a:t>
            </a:r>
          </a:p>
          <a:p>
            <a:r>
              <a:rPr lang="en-US" altLang="ko-KR" sz="2400" dirty="0" smtClean="0"/>
              <a:t> </a:t>
            </a:r>
          </a:p>
          <a:p>
            <a:r>
              <a:rPr lang="en-US" altLang="ko-KR" sz="2400" dirty="0" smtClean="0"/>
              <a:t>Small cliques do not arise—there is nothing wrong with cliques but in some cases they can become a problem by forcing their norms or agendas upon the entire group. </a:t>
            </a:r>
            <a:endParaRPr lang="en-US" altLang="ko-K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Most Common Seating Arrangements"/>
          <p:cNvPicPr>
            <a:picLocks noChangeAspect="1" noChangeArrowheads="1"/>
          </p:cNvPicPr>
          <p:nvPr/>
        </p:nvPicPr>
        <p:blipFill>
          <a:blip r:embed="rId2" cstate="print"/>
          <a:srcRect/>
          <a:stretch>
            <a:fillRect/>
          </a:stretch>
        </p:blipFill>
        <p:spPr bwMode="auto">
          <a:xfrm>
            <a:off x="683568" y="260648"/>
            <a:ext cx="7143750" cy="626702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Most Common Classroom Configurations"/>
          <p:cNvPicPr>
            <a:picLocks noChangeAspect="1" noChangeArrowheads="1"/>
          </p:cNvPicPr>
          <p:nvPr/>
        </p:nvPicPr>
        <p:blipFill>
          <a:blip r:embed="rId2" cstate="print"/>
          <a:srcRect/>
          <a:stretch>
            <a:fillRect/>
          </a:stretch>
        </p:blipFill>
        <p:spPr bwMode="auto">
          <a:xfrm>
            <a:off x="755576" y="409574"/>
            <a:ext cx="7143750" cy="5971754"/>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Most Common Desk Arrangements"/>
          <p:cNvPicPr>
            <a:picLocks noChangeAspect="1" noChangeArrowheads="1"/>
          </p:cNvPicPr>
          <p:nvPr/>
        </p:nvPicPr>
        <p:blipFill>
          <a:blip r:embed="rId2" cstate="print"/>
          <a:srcRect/>
          <a:stretch>
            <a:fillRect/>
          </a:stretch>
        </p:blipFill>
        <p:spPr bwMode="auto">
          <a:xfrm>
            <a:off x="755576" y="188640"/>
            <a:ext cx="7143750" cy="643962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Alternative Classroom Layouts"/>
          <p:cNvPicPr>
            <a:picLocks noChangeAspect="1" noChangeArrowheads="1"/>
          </p:cNvPicPr>
          <p:nvPr/>
        </p:nvPicPr>
        <p:blipFill>
          <a:blip r:embed="rId2" cstate="print"/>
          <a:srcRect/>
          <a:stretch>
            <a:fillRect/>
          </a:stretch>
        </p:blipFill>
        <p:spPr bwMode="auto">
          <a:xfrm>
            <a:off x="251520" y="260648"/>
            <a:ext cx="3810000" cy="3810000"/>
          </a:xfrm>
          <a:prstGeom prst="rect">
            <a:avLst/>
          </a:prstGeom>
          <a:noFill/>
        </p:spPr>
      </p:pic>
      <p:sp>
        <p:nvSpPr>
          <p:cNvPr id="5" name="직사각형 4"/>
          <p:cNvSpPr/>
          <p:nvPr/>
        </p:nvSpPr>
        <p:spPr>
          <a:xfrm>
            <a:off x="2339752" y="4365104"/>
            <a:ext cx="4572000" cy="2031325"/>
          </a:xfrm>
          <a:prstGeom prst="rect">
            <a:avLst/>
          </a:prstGeom>
        </p:spPr>
        <p:txBody>
          <a:bodyPr>
            <a:spAutoFit/>
          </a:bodyPr>
          <a:lstStyle/>
          <a:p>
            <a:r>
              <a:rPr lang="en-US" altLang="ko-KR" b="1" dirty="0" smtClean="0"/>
              <a:t>Runway</a:t>
            </a:r>
          </a:p>
          <a:p>
            <a:r>
              <a:rPr lang="en-US" altLang="ko-KR" dirty="0" smtClean="0"/>
              <a:t>Best used with smaller classes, this setup puts the emphasis on the educator. The teacher uses the runway between the two rows of facing desks to conduct the lessons. This layout is great for discussions and lecture based classes.</a:t>
            </a:r>
            <a:endParaRPr lang="en-US" altLang="ko-K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Alternative Classroom Configurations"/>
          <p:cNvPicPr>
            <a:picLocks noChangeAspect="1" noChangeArrowheads="1"/>
          </p:cNvPicPr>
          <p:nvPr/>
        </p:nvPicPr>
        <p:blipFill>
          <a:blip r:embed="rId2" cstate="print"/>
          <a:srcRect/>
          <a:stretch>
            <a:fillRect/>
          </a:stretch>
        </p:blipFill>
        <p:spPr bwMode="auto">
          <a:xfrm>
            <a:off x="179512" y="0"/>
            <a:ext cx="3810000" cy="4686300"/>
          </a:xfrm>
          <a:prstGeom prst="rect">
            <a:avLst/>
          </a:prstGeom>
          <a:noFill/>
        </p:spPr>
      </p:pic>
      <p:sp>
        <p:nvSpPr>
          <p:cNvPr id="3" name="직사각형 2"/>
          <p:cNvSpPr/>
          <p:nvPr/>
        </p:nvSpPr>
        <p:spPr>
          <a:xfrm>
            <a:off x="4067944" y="1772816"/>
            <a:ext cx="4536504" cy="1754326"/>
          </a:xfrm>
          <a:prstGeom prst="rect">
            <a:avLst/>
          </a:prstGeom>
        </p:spPr>
        <p:txBody>
          <a:bodyPr wrap="square">
            <a:spAutoFit/>
          </a:bodyPr>
          <a:lstStyle/>
          <a:p>
            <a:r>
              <a:rPr lang="en-US" altLang="ko-KR" b="1" dirty="0" smtClean="0"/>
              <a:t>Stadium</a:t>
            </a:r>
          </a:p>
          <a:p>
            <a:r>
              <a:rPr lang="en-US" altLang="ko-KR" dirty="0" smtClean="0"/>
              <a:t>A variation of the classic row configuration and runway, desks are grouped in clusters but all facing the same direction. Like runway, this layout is best suited teacher-centric classes</a:t>
            </a:r>
            <a:endParaRPr lang="en-US" altLang="ko-K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Alternative Seating Arrangements"/>
          <p:cNvPicPr>
            <a:picLocks noChangeAspect="1" noChangeArrowheads="1"/>
          </p:cNvPicPr>
          <p:nvPr/>
        </p:nvPicPr>
        <p:blipFill>
          <a:blip r:embed="rId2" cstate="print"/>
          <a:srcRect/>
          <a:stretch>
            <a:fillRect/>
          </a:stretch>
        </p:blipFill>
        <p:spPr bwMode="auto">
          <a:xfrm>
            <a:off x="179512" y="404664"/>
            <a:ext cx="3810000" cy="4352926"/>
          </a:xfrm>
          <a:prstGeom prst="rect">
            <a:avLst/>
          </a:prstGeom>
          <a:noFill/>
        </p:spPr>
      </p:pic>
      <p:sp>
        <p:nvSpPr>
          <p:cNvPr id="3" name="직사각형 2"/>
          <p:cNvSpPr/>
          <p:nvPr/>
        </p:nvSpPr>
        <p:spPr>
          <a:xfrm>
            <a:off x="4067944" y="1484784"/>
            <a:ext cx="4464496" cy="3416320"/>
          </a:xfrm>
          <a:prstGeom prst="rect">
            <a:avLst/>
          </a:prstGeom>
        </p:spPr>
        <p:txBody>
          <a:bodyPr wrap="square">
            <a:spAutoFit/>
          </a:bodyPr>
          <a:lstStyle/>
          <a:p>
            <a:r>
              <a:rPr lang="en-US" altLang="ko-KR" b="1" dirty="0" smtClean="0"/>
              <a:t>Combination</a:t>
            </a:r>
          </a:p>
          <a:p>
            <a:r>
              <a:rPr lang="en-US" altLang="ko-KR" dirty="0" smtClean="0"/>
              <a:t>This configuration is great for classes with students of varying learning levels, methods of learning, and behavioral issues. Mix and match any configuration to best fit your needs and your students’ abilities. For example, set up part of the room as rows for students who need to focus on individual work and another part as a mini horseshoe for students who require more discussion-based activities.</a:t>
            </a:r>
            <a:endParaRPr lang="en-US" altLang="ko-K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248</Words>
  <Application>Microsoft Office PowerPoint</Application>
  <PresentationFormat>화면 슬라이드 쇼(4:3)</PresentationFormat>
  <Paragraphs>14</Paragraphs>
  <Slides>7</Slides>
  <Notes>0</Notes>
  <HiddenSlides>0</HiddenSlides>
  <MMClips>0</MMClip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Office 테마</vt:lpstr>
      <vt:lpstr>슬라이드 1</vt:lpstr>
      <vt:lpstr>슬라이드 2</vt:lpstr>
      <vt:lpstr>슬라이드 3</vt:lpstr>
      <vt:lpstr>슬라이드 4</vt:lpstr>
      <vt:lpstr>슬라이드 5</vt:lpstr>
      <vt:lpstr>슬라이드 6</vt:lpstr>
      <vt:lpstr>슬라이드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user</cp:lastModifiedBy>
  <cp:revision>5</cp:revision>
  <dcterms:created xsi:type="dcterms:W3CDTF">2018-09-16T12:22:51Z</dcterms:created>
  <dcterms:modified xsi:type="dcterms:W3CDTF">2018-10-26T10:49:15Z</dcterms:modified>
</cp:coreProperties>
</file>