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8" r:id="rId4"/>
    <p:sldId id="297" r:id="rId5"/>
    <p:sldId id="313" r:id="rId6"/>
    <p:sldId id="314" r:id="rId7"/>
    <p:sldId id="315" r:id="rId8"/>
    <p:sldId id="317" r:id="rId9"/>
    <p:sldId id="318" r:id="rId10"/>
    <p:sldId id="316" r:id="rId11"/>
    <p:sldId id="285" r:id="rId12"/>
    <p:sldId id="299" r:id="rId13"/>
    <p:sldId id="302" r:id="rId14"/>
    <p:sldId id="303" r:id="rId15"/>
    <p:sldId id="304" r:id="rId16"/>
    <p:sldId id="305" r:id="rId17"/>
    <p:sldId id="306" r:id="rId18"/>
    <p:sldId id="300" r:id="rId19"/>
    <p:sldId id="301" r:id="rId20"/>
  </p:sldIdLst>
  <p:sldSz cx="9004300" cy="6362700"/>
  <p:notesSz cx="6797675" cy="9929813"/>
  <p:defaultTextStyle>
    <a:defPPr>
      <a:defRPr lang="ko-KR"/>
    </a:defPPr>
    <a:lvl1pPr marL="0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049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098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714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6197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5246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4295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3344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2393" algn="l" defTabSz="8780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F5F5F5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22" autoAdjust="0"/>
  </p:normalViewPr>
  <p:slideViewPr>
    <p:cSldViewPr>
      <p:cViewPr varScale="1">
        <p:scale>
          <a:sx n="92" d="100"/>
          <a:sy n="92" d="100"/>
        </p:scale>
        <p:origin x="90" y="600"/>
      </p:cViewPr>
      <p:guideLst>
        <p:guide orient="horz" pos="2004"/>
        <p:guide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34" y="-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AF7E6906-A11A-4CF3-B85D-92AB5EFF1D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744538"/>
            <a:ext cx="52673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6"/>
          </a:xfrm>
          <a:prstGeom prst="rect">
            <a:avLst/>
          </a:prstGeom>
        </p:spPr>
        <p:txBody>
          <a:bodyPr vert="horz" lIns="95555" tIns="47778" rIns="95555" bIns="4777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6491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300"/>
            </a:lvl1pPr>
          </a:lstStyle>
          <a:p>
            <a:fld id="{C51BA8D5-111B-4A5C-B147-FDC173335D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010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323" y="1976562"/>
            <a:ext cx="7653655" cy="13638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45" y="3605530"/>
            <a:ext cx="6303010" cy="1626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5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610-A278-431F-B950-0FAF81F37424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31-BEFC-4349-91A9-091C0DF6BF6A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36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28117" y="254804"/>
            <a:ext cx="2025968" cy="54289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0215" y="254804"/>
            <a:ext cx="5927831" cy="5428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2CC0-327C-480F-A9EE-8A0B98F529B3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41E-C1BC-4332-AAB2-99E1417D7701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78" y="4088625"/>
            <a:ext cx="7653655" cy="1263703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278" y="2696784"/>
            <a:ext cx="7653655" cy="13918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0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80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71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6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52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42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239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412C-9483-4365-BC05-DF3FACBC4D47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0215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7186" y="1484631"/>
            <a:ext cx="3976899" cy="41990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9595-508A-404B-8309-6EB718C7E3DC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24244"/>
            <a:ext cx="3978463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215" y="2017801"/>
            <a:ext cx="3978463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4062" y="1424244"/>
            <a:ext cx="3980026" cy="59355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049" indent="0">
              <a:buNone/>
              <a:defRPr sz="1900" b="1"/>
            </a:lvl2pPr>
            <a:lvl3pPr marL="878098" indent="0">
              <a:buNone/>
              <a:defRPr sz="1700" b="1"/>
            </a:lvl3pPr>
            <a:lvl4pPr marL="1317147" indent="0">
              <a:buNone/>
              <a:defRPr sz="1500" b="1"/>
            </a:lvl4pPr>
            <a:lvl5pPr marL="1756197" indent="0">
              <a:buNone/>
              <a:defRPr sz="1500" b="1"/>
            </a:lvl5pPr>
            <a:lvl6pPr marL="2195246" indent="0">
              <a:buNone/>
              <a:defRPr sz="1500" b="1"/>
            </a:lvl6pPr>
            <a:lvl7pPr marL="2634295" indent="0">
              <a:buNone/>
              <a:defRPr sz="1500" b="1"/>
            </a:lvl7pPr>
            <a:lvl8pPr marL="3073344" indent="0">
              <a:buNone/>
              <a:defRPr sz="1500" b="1"/>
            </a:lvl8pPr>
            <a:lvl9pPr marL="3512393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4062" y="2017801"/>
            <a:ext cx="3980026" cy="366591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6BAA-9564-4919-9ED5-C6ECD2521DA9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137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6AE1-778F-46AE-B8C8-36E0F1F3B2EC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3B0C-4297-4322-9A9A-2D1909B8C84B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217" y="253329"/>
            <a:ext cx="2962353" cy="10781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0431" y="253332"/>
            <a:ext cx="5033654" cy="543038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217" y="1331456"/>
            <a:ext cx="2962353" cy="435226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8185-85A6-4262-A5E5-C70BEAE49957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C:\Users\user\Desktop\로고(cs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67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906" y="4453890"/>
            <a:ext cx="5402580" cy="52580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906" y="568519"/>
            <a:ext cx="5402580" cy="3817620"/>
          </a:xfrm>
        </p:spPr>
        <p:txBody>
          <a:bodyPr/>
          <a:lstStyle>
            <a:lvl1pPr marL="0" indent="0">
              <a:buNone/>
              <a:defRPr sz="3100"/>
            </a:lvl1pPr>
            <a:lvl2pPr marL="439049" indent="0">
              <a:buNone/>
              <a:defRPr sz="2700"/>
            </a:lvl2pPr>
            <a:lvl3pPr marL="878098" indent="0">
              <a:buNone/>
              <a:defRPr sz="2300"/>
            </a:lvl3pPr>
            <a:lvl4pPr marL="1317147" indent="0">
              <a:buNone/>
              <a:defRPr sz="1900"/>
            </a:lvl4pPr>
            <a:lvl5pPr marL="1756197" indent="0">
              <a:buNone/>
              <a:defRPr sz="1900"/>
            </a:lvl5pPr>
            <a:lvl6pPr marL="2195246" indent="0">
              <a:buNone/>
              <a:defRPr sz="1900"/>
            </a:lvl6pPr>
            <a:lvl7pPr marL="2634295" indent="0">
              <a:buNone/>
              <a:defRPr sz="1900"/>
            </a:lvl7pPr>
            <a:lvl8pPr marL="3073344" indent="0">
              <a:buNone/>
              <a:defRPr sz="1900"/>
            </a:lvl8pPr>
            <a:lvl9pPr marL="3512393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906" y="4979697"/>
            <a:ext cx="5402580" cy="746734"/>
          </a:xfrm>
        </p:spPr>
        <p:txBody>
          <a:bodyPr/>
          <a:lstStyle>
            <a:lvl1pPr marL="0" indent="0">
              <a:buNone/>
              <a:defRPr sz="1300"/>
            </a:lvl1pPr>
            <a:lvl2pPr marL="439049" indent="0">
              <a:buNone/>
              <a:defRPr sz="1200"/>
            </a:lvl2pPr>
            <a:lvl3pPr marL="878098" indent="0">
              <a:buNone/>
              <a:defRPr sz="1000"/>
            </a:lvl3pPr>
            <a:lvl4pPr marL="1317147" indent="0">
              <a:buNone/>
              <a:defRPr sz="900"/>
            </a:lvl4pPr>
            <a:lvl5pPr marL="1756197" indent="0">
              <a:buNone/>
              <a:defRPr sz="900"/>
            </a:lvl5pPr>
            <a:lvl6pPr marL="2195246" indent="0">
              <a:buNone/>
              <a:defRPr sz="900"/>
            </a:lvl6pPr>
            <a:lvl7pPr marL="2634295" indent="0">
              <a:buNone/>
              <a:defRPr sz="900"/>
            </a:lvl7pPr>
            <a:lvl8pPr marL="3073344" indent="0">
              <a:buNone/>
              <a:defRPr sz="900"/>
            </a:lvl8pPr>
            <a:lvl9pPr marL="35123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FFA5-89EF-4986-8222-9CB38D03A95E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215" y="254804"/>
            <a:ext cx="8103870" cy="1060450"/>
          </a:xfrm>
          <a:prstGeom prst="rect">
            <a:avLst/>
          </a:prstGeom>
        </p:spPr>
        <p:txBody>
          <a:bodyPr vert="horz" lIns="87810" tIns="43905" rIns="87810" bIns="439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215" y="1484631"/>
            <a:ext cx="8103870" cy="4199088"/>
          </a:xfrm>
          <a:prstGeom prst="rect">
            <a:avLst/>
          </a:prstGeom>
        </p:spPr>
        <p:txBody>
          <a:bodyPr vert="horz" lIns="87810" tIns="43905" rIns="87810" bIns="439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215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A533-3A7D-4E70-A3D1-757EE7964EA9}" type="datetime1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6469" y="5897282"/>
            <a:ext cx="2851362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3082" y="5897282"/>
            <a:ext cx="2101003" cy="338755"/>
          </a:xfrm>
          <a:prstGeom prst="rect">
            <a:avLst/>
          </a:prstGeom>
        </p:spPr>
        <p:txBody>
          <a:bodyPr vert="horz" lIns="87810" tIns="43905" rIns="87810" bIns="439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DB3-B521-458F-9EFF-DC0A9EC5B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8098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287" indent="-329287" algn="l" defTabSz="878098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455" indent="-274406" algn="l" defTabSz="878098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623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672" indent="-219525" algn="l" defTabSz="878098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721" indent="-219525" algn="l" defTabSz="878098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477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3820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869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8" indent="-219525" algn="l" defTabSz="878098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049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098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14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6197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246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4295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3344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393" algn="l" defTabSz="8780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9742" y="1057114"/>
            <a:ext cx="936104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5936" y="1249328"/>
            <a:ext cx="764386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</a:rPr>
              <a:t>NCS</a:t>
            </a:r>
            <a:r>
              <a:rPr lang="ko-KR" altLang="en-US" sz="4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</a:rPr>
              <a:t>적용 훈련과정 예비소집 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48000">
                    <a:schemeClr val="tx1">
                      <a:lumMod val="50000"/>
                      <a:lumOff val="50000"/>
                    </a:schemeClr>
                  </a:gs>
                  <a:gs pos="99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374" y="202922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사물인터넷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기반 유무선 네트워크 구축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00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02987480" descr="EMB000009cc4f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2671763" cy="263525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00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02982920" descr="EMB000009cc4f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2671763" cy="2635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710062" y="422140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2019. 02.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27.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user\Desktop\로고(cs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7894" y="4765526"/>
            <a:ext cx="4986286" cy="442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6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사물인터넷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</a:t>
            </a:r>
            <a:r>
              <a:rPr lang="en-US" altLang="ko-KR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IoT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기반 유무선 네트워크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구축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-6</a:t>
            </a:r>
            <a:endParaRPr lang="ko-KR" altLang="en-US" sz="1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비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NCS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교과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346"/>
              </p:ext>
            </p:extLst>
          </p:nvPr>
        </p:nvGraphicFramePr>
        <p:xfrm>
          <a:off x="757734" y="1741188"/>
          <a:ext cx="7848870" cy="390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교과목명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단원명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교수학습방법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평가방법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평가시기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5045"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시스코</a:t>
                      </a:r>
                      <a:endParaRPr lang="en-US" altLang="ko-KR" sz="1300" b="1" kern="1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유선 네트워킹 기초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 기초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Switching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WAN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Wireless LAN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문제해결법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혼합형</a:t>
                      </a:r>
                      <a:r>
                        <a:rPr kumimoji="0" lang="en-US" altLang="ko-KR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서술형시험</a:t>
                      </a:r>
                    </a:p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r>
                        <a:rPr kumimoji="0" lang="en-US" altLang="ko-KR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실기시험</a:t>
                      </a:r>
                      <a:r>
                        <a:rPr kumimoji="0" lang="en-US" altLang="ko-KR" sz="1300" b="1" i="0" u="none" strike="noStrike" kern="1200" cap="none" spc="0" normalizeH="0" baseline="0" noProof="0" dirty="0" smtClean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300" b="1" i="0" u="none" strike="noStrike" kern="1200" cap="none" spc="0" normalizeH="0" baseline="0" noProof="0" dirty="0" smtClean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교과목 끝나는 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88"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시스코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라우팅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스위칭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시스코 라우팅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시스코 스위칭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00" b="1" i="0" u="none" strike="noStrike" kern="1200" cap="none" spc="0" normalizeH="0" baseline="0" noProof="0" dirty="0" smtClean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488"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IoT </a:t>
                      </a: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기반</a:t>
                      </a:r>
                      <a:endParaRPr lang="en-US" altLang="ko-KR" sz="1300" b="1" kern="1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무선 네트워킹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무선 네트워킹 기초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무선 네트워크 장비 활용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무선 네트워크 보안</a:t>
                      </a:r>
                      <a:endParaRPr lang="ko-KR" altLang="en-US" sz="13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fontAlgn="base" latinLnBrk="0"/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00" b="1" i="0" u="none" strike="noStrike" kern="1200" cap="none" spc="0" normalizeH="0" baseline="0" noProof="0" dirty="0" smtClean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303"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통합프로젝트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프로젝트 기획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프로젝트 구현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협동학습</a:t>
                      </a:r>
                      <a:endParaRPr lang="en-US" altLang="ko-KR" sz="1300" b="1" kern="12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조별실습</a:t>
                      </a:r>
                      <a:r>
                        <a:rPr lang="en-US" altLang="ko-KR" sz="1300" b="1" kern="120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작품집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02708"/>
                  </a:ext>
                </a:extLst>
              </a:tr>
            </a:tbl>
          </a:graphicData>
        </a:graphic>
      </p:graphicFrame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준수사항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-1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872208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00747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훈련지원시스템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6134" y="1669182"/>
            <a:ext cx="6390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1.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훈련생 교육 훈련 및 관리</a:t>
            </a: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자격검정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훈련생 교육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훈련생 상담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훈련성과 평가</a:t>
            </a:r>
          </a:p>
          <a:p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훈련성과에 대하여 정기적으로 평가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피드백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성적 증명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훈련생 편의 및 행정관리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각종 훈련관련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제증명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발급 등 훈련생 서비스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AutoNum type="arabicPeriod" startAt="3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AutoNum type="arabicPeriod" startAt="3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수료일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개월 이상 고용정보 및 취업알선 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준수사항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-2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훈련시간표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09862" y="1525166"/>
          <a:ext cx="600286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09:00</a:t>
                      </a:r>
                      <a:r>
                        <a:rPr lang="en-US" altLang="ko-KR" baseline="0" dirty="0" smtClean="0"/>
                        <a:t> ~ 09:50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10:00 ~ 10:50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11:00 ~ 11:50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12:00 ~ 12:50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  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12:50 ~ 13:50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13:50 ~ 14:40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14:50</a:t>
                      </a:r>
                      <a:r>
                        <a:rPr lang="en-US" altLang="ko-KR" baseline="0" dirty="0" smtClean="0"/>
                        <a:t> ~ 15:40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15:50 ~ 16:40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교시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16:50 ~ 17:40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3678" y="1093118"/>
            <a:ext cx="1512168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0747" y="1165126"/>
            <a:ext cx="146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훈련시간표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준수사항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-3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출석관리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9902" y="1525166"/>
            <a:ext cx="6390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훈련생은 입실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퇴실 시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일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2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회 지문체크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조퇴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외출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지각 등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회 시 결석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회로 간주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일일 총 수업시간 중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이하 참석 시 결석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훈련 중 외출을 하였을 시 외출대장에 기록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출석에 해당하는 사유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2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 이내 증빙자료를 제출 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① 소요일수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예비군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민방위 훈련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훈련과 관련된 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국가시험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자격증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입사시험    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② 결혼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본인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(5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③ 사망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배우자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본인 및 배우자의 부모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(5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</a:p>
          <a:p>
            <a:pPr fontAlgn="base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본인 및 배우자의 조부모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외조부모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(2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</a:p>
          <a:p>
            <a:pPr fontAlgn="base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자녀와 그 자녀의 배우자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(2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fontAlgn="base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④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배우자 출산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5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</a:p>
        </p:txBody>
      </p:sp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준수사항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-4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제적기준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9902" y="1525166"/>
            <a:ext cx="6390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무단결석 연속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5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일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월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10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일 결석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단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입원제외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전체 수업일수의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20%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초과시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회 이상 무단 외출하는 경우</a:t>
            </a:r>
          </a:p>
        </p:txBody>
      </p:sp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준수사항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-5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수료기준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9902" y="1525166"/>
            <a:ext cx="639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전체 훈련 일수의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80%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이상 이수 시 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단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예비기간에 입학한 훈련생은 수업을 받지 못 한 일수는 훈련 미 참석으로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수료율에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산정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수료 시 수료증 발급</a:t>
            </a:r>
          </a:p>
        </p:txBody>
      </p:sp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준수사항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-6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훈련수당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125886" y="1813198"/>
          <a:ext cx="6002868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수당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식사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출석률에 따라 차등 지급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6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교통비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출석률에 따라 차등 지급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6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훈련수당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비진학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단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취업성공패키지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:10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만원 추가지급 </a:t>
                      </a:r>
                      <a:endParaRPr lang="en-US" altLang="ko-KR" sz="16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  <a:r>
                        <a:rPr lang="ko-KR" altLang="en-US" sz="16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회차의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차감 </a:t>
                      </a:r>
                    </a:p>
                    <a:p>
                      <a:pPr latinLnBrk="1"/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훈련수당 미지급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합계 </a:t>
                      </a:r>
                    </a:p>
                    <a:p>
                      <a:pPr algn="ctr"/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6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회차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수당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(31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6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비진학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(21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취업성공패키지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(41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대졸예정자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(23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6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준수사항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-7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0426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수당지급기준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9902" y="1525166"/>
            <a:ext cx="639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당월 소정 출석일수의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80%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이상 출석 시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회차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훈련 수강자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50/100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감액 지급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회차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훈련 수강자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미지급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시 탈락한 단위기간의 훈련수당 미지급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실업급여 기간 중 훈련수당 미지급</a:t>
            </a:r>
          </a:p>
        </p:txBody>
      </p:sp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05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훈련생 자격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-1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지원불가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6134" y="1669182"/>
            <a:ext cx="639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훈련기간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소득발생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재취업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아르바이트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고용보험등록 기타 소득 발생되는 행위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사업자등록증 소지은폐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사업자명의대여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자격증대여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주간대학생 휴학생</a:t>
            </a:r>
          </a:p>
        </p:txBody>
      </p:sp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05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신청절차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필요서류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6134" y="1669182"/>
            <a:ext cx="6390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워크넷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/Work-net :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및 온라인 구직등록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직업능력지식포탈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/HRD-Net :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온라인 회원 가입 후 국가기간전략산업직종 동영상 교육시청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고용센터를 방문하여 훈련상담 신청서 제출 및 상담실시         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직업능력개발카드 발급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신한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농협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구비서류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fontAlgn="base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① ╔국가기간전력산업직종훈련╝ 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직업능력개발카드 발급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신한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농협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) </a:t>
            </a:r>
            <a:endParaRPr lang="ko-KR" altLang="en-US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fontAlgn="base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②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사진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2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장</a:t>
            </a:r>
          </a:p>
          <a:p>
            <a:pPr fontAlgn="base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③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신분증</a:t>
            </a:r>
          </a:p>
        </p:txBody>
      </p:sp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3718" y="2101230"/>
            <a:ext cx="1800200" cy="9959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25400" dir="2700000" algn="tl" rotWithShape="0">
                    <a:prstClr val="black">
                      <a:alpha val="30000"/>
                    </a:prstClr>
                  </a:outerShdw>
                </a:effectLst>
              </a:rPr>
              <a:t>Index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88900" dist="25400" dir="270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718" y="2101230"/>
            <a:ext cx="1800200" cy="9959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25400" dir="2700000" algn="tl" rotWithShape="0">
                    <a:prstClr val="black">
                      <a:alpha val="30000"/>
                    </a:prstClr>
                  </a:outerShdw>
                </a:effectLst>
              </a:rPr>
              <a:t>Index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88900" dist="25400" dir="270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66046" y="1292153"/>
            <a:ext cx="4334730" cy="538145"/>
            <a:chOff x="3170002" y="733078"/>
            <a:chExt cx="4334730" cy="538144"/>
          </a:xfrm>
        </p:grpSpPr>
        <p:sp>
          <p:nvSpPr>
            <p:cNvPr id="26" name="TextBox 25"/>
            <p:cNvSpPr txBox="1"/>
            <p:nvPr/>
          </p:nvSpPr>
          <p:spPr>
            <a:xfrm>
              <a:off x="3170002" y="73307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1</a:t>
              </a:r>
              <a:endPara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4382" y="840915"/>
              <a:ext cx="362035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NCS(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국가직무능력표준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)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의 개념 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3956390" y="1271222"/>
              <a:ext cx="311629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3566046" y="2139150"/>
            <a:ext cx="3018636" cy="538144"/>
            <a:chOff x="3170002" y="733078"/>
            <a:chExt cx="3018636" cy="538144"/>
          </a:xfrm>
        </p:grpSpPr>
        <p:sp>
          <p:nvSpPr>
            <p:cNvPr id="77" name="TextBox 76"/>
            <p:cNvSpPr txBox="1"/>
            <p:nvPr/>
          </p:nvSpPr>
          <p:spPr>
            <a:xfrm>
              <a:off x="3170002" y="73307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2</a:t>
              </a:r>
              <a:endPara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3956390" y="1271222"/>
              <a:ext cx="223224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566046" y="2948338"/>
            <a:ext cx="3018636" cy="538144"/>
            <a:chOff x="3170002" y="733078"/>
            <a:chExt cx="3018636" cy="538144"/>
          </a:xfrm>
        </p:grpSpPr>
        <p:sp>
          <p:nvSpPr>
            <p:cNvPr id="85" name="TextBox 84"/>
            <p:cNvSpPr txBox="1"/>
            <p:nvPr/>
          </p:nvSpPr>
          <p:spPr>
            <a:xfrm>
              <a:off x="3170002" y="73307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3</a:t>
              </a:r>
              <a:endPara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84382" y="840915"/>
              <a:ext cx="1800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훈련생 준수사항 </a:t>
              </a: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956390" y="1271222"/>
              <a:ext cx="223224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3566046" y="3830977"/>
            <a:ext cx="3470634" cy="523220"/>
            <a:chOff x="3170002" y="733078"/>
            <a:chExt cx="3470634" cy="523220"/>
          </a:xfrm>
        </p:grpSpPr>
        <p:sp>
          <p:nvSpPr>
            <p:cNvPr id="89" name="TextBox 88"/>
            <p:cNvSpPr txBox="1"/>
            <p:nvPr/>
          </p:nvSpPr>
          <p:spPr>
            <a:xfrm>
              <a:off x="3170002" y="73307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4</a:t>
              </a:r>
              <a:endPara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84382" y="840915"/>
              <a:ext cx="275625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훈련생 자격 </a:t>
              </a:r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/ </a:t>
              </a:r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신청절차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3956390" y="1252679"/>
              <a:ext cx="223224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3566046" y="4731438"/>
            <a:ext cx="3018636" cy="538144"/>
            <a:chOff x="3170002" y="733078"/>
            <a:chExt cx="3018636" cy="538144"/>
          </a:xfrm>
        </p:grpSpPr>
        <p:sp>
          <p:nvSpPr>
            <p:cNvPr id="93" name="TextBox 92"/>
            <p:cNvSpPr txBox="1"/>
            <p:nvPr/>
          </p:nvSpPr>
          <p:spPr>
            <a:xfrm>
              <a:off x="3170002" y="73307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5</a:t>
              </a:r>
              <a:endPara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84382" y="840915"/>
              <a:ext cx="1800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사전선발시험</a:t>
              </a: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3956390" y="1271222"/>
              <a:ext cx="223224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C:\Users\user\Desktop\로고(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33" name="슬라이드 번호 개체 틀 3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0426" y="1989733"/>
            <a:ext cx="448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사물인터넷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IoT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기반 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유무선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네트워크 구축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과정안내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01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NCS(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국가직무능력표준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의 개념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-1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5886" y="1165126"/>
            <a:ext cx="6176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NCS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란” 산업현장에서 직무를 수행하기 위해 요구되는 능력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지식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기술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태도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국가가 산업부문별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수준별로 체계화한 것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710" y="2672357"/>
            <a:ext cx="184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접근성</a:t>
            </a:r>
          </a:p>
        </p:txBody>
      </p:sp>
      <p:pic>
        <p:nvPicPr>
          <p:cNvPr id="18" name="그림 17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686" y="2173238"/>
            <a:ext cx="8390582" cy="342104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25686" y="1165126"/>
            <a:ext cx="1470122" cy="3811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NCS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정의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16" name="Picture 2" descr="C:\Users\user\Desktop\로고(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01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NCS(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국가직무능력표준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의 개념 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-2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5886" y="1165126"/>
            <a:ext cx="617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▣ 능력단위는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NCS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의 세분류를 구성하는 기본단위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▣  능력단위는 능력단위분류번호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능력단위정의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능력단위요소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수행준거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지식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기술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태도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적용범위 및 작업상황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평가지침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직업기초능력으로 구성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710" y="2672357"/>
            <a:ext cx="184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접근성</a:t>
            </a:r>
          </a:p>
        </p:txBody>
      </p:sp>
      <p:pic>
        <p:nvPicPr>
          <p:cNvPr id="20" name="그림 19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17254"/>
            <a:ext cx="9004300" cy="3350677"/>
          </a:xfrm>
          <a:prstGeom prst="rect">
            <a:avLst/>
          </a:prstGeom>
        </p:spPr>
      </p:pic>
      <p:pic>
        <p:nvPicPr>
          <p:cNvPr id="14" name="Picture 2" descr="C:\Users\user\Desktop\로고(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922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NCS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능력단위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사물인터넷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</a:t>
            </a:r>
            <a:r>
              <a:rPr lang="en-US" altLang="ko-KR" sz="1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IoT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기반 유무선 네트워크 구축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-1</a:t>
            </a:r>
            <a:endParaRPr lang="ko-KR" altLang="en-US" sz="1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과정안내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12008"/>
              </p:ext>
            </p:extLst>
          </p:nvPr>
        </p:nvGraphicFramePr>
        <p:xfrm>
          <a:off x="757734" y="1741190"/>
          <a:ext cx="7848872" cy="406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훈련과정명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사물인터넷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IoT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기반 유무선 네트워크 구축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훈련 직종 </a:t>
                      </a:r>
                      <a:r>
                        <a:rPr lang="ko-KR" altLang="en-US" sz="1600" b="1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세분류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보안엔지니어링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훈련기간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2019.03.19 ~ 2019.09.10 (6</a:t>
                      </a:r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개월 </a:t>
                      </a:r>
                      <a:r>
                        <a:rPr lang="en-US" altLang="ko-KR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960</a:t>
                      </a:r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시간</a:t>
                      </a:r>
                      <a:r>
                        <a:rPr lang="en-US" altLang="ko-KR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훈련 목표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사물인터넷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의 기반이 되는 네트워크 기술을 활용하기 위해 시스코 </a:t>
                      </a:r>
                      <a:r>
                        <a:rPr lang="ko-KR" altLang="en-US" sz="12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크 장비의 기초 사용법을 습득하고 유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무선 네트워킹 기술을 적용할 수 있다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보안위협으로부터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정보자산을 보호하기 위해 물리적 보안 구축 및 보안 시스템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을 통하여 보안위협 탐지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대응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사후 처리 능력을 함양하고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정의된 보안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요구사항에 따라 네트워크 및 시스템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개발 보안 아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키텍처를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수립하고 설계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테스트할 수 있다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정보시스템에서 발생하는 데이터를 효율적으로 구축하기 위해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SQL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을 사용하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여 목적에 적합한 데이터를 정의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조작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제어하고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DBMS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설치 및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계획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구현을 할 수 있다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 응용소프트웨어개발을 위하여 운영체제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기초 기술을 적용하고 응용소프트웨어 개발에 필요한 환경을 구축할 수 있다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프로그래밍 언어의 기초 문법을 적용하고 언어의 특징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라이브러리를 활용하여   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기본 응용소프트웨어를 구현 및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설계를 기반으로 화면을 구현할 수 있다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IT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시스템 관리를 위하여 하드웨어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데이터베이스를 안정적으로 운영</a:t>
                      </a:r>
                      <a:endParaRPr lang="en-US" altLang="ko-KR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하고 관리할 수 있다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사물인터넷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</a:t>
            </a:r>
            <a:r>
              <a:rPr lang="en-US" altLang="ko-KR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IoT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기반 유무선 네트워크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구축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-2</a:t>
            </a:r>
            <a:endParaRPr lang="ko-KR" altLang="en-US" sz="1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14922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NCS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소양교과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36679"/>
              </p:ext>
            </p:extLst>
          </p:nvPr>
        </p:nvGraphicFramePr>
        <p:xfrm>
          <a:off x="757734" y="1741191"/>
          <a:ext cx="7848870" cy="294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하위영역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교수학습방법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평가시기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1873"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수리능력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기초연산능력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기초통계능력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도표분석 능력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도표작성능력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교과목 끝나는 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767"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대인관계능력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팀웍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능력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리더십 능력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갈등관리 능력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협상 능력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고객서비스 능력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사물인터넷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</a:t>
            </a:r>
            <a:r>
              <a:rPr lang="en-US" altLang="ko-KR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IoT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기반 유무선 네트워크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구축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-3</a:t>
            </a:r>
            <a:endParaRPr lang="ko-KR" altLang="en-US" sz="1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NCS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교과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34532"/>
              </p:ext>
            </p:extLst>
          </p:nvPr>
        </p:nvGraphicFramePr>
        <p:xfrm>
          <a:off x="757734" y="1741190"/>
          <a:ext cx="7848870" cy="386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교과목명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능력단위명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교수학습방법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평가시기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8"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 보안 구축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물리적 보안 구축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교과목 끝나는 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 보안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문제해결법</a:t>
                      </a:r>
                      <a:endParaRPr lang="ko-KR" altLang="en-US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15"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시스템 보안 구축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보안위협 </a:t>
                      </a: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관리통제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혼합형시험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시스템 보안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문제해결법</a:t>
                      </a:r>
                      <a:endParaRPr lang="ko-KR" altLang="en-US" sz="13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02652"/>
                  </a:ext>
                </a:extLst>
              </a:tr>
              <a:tr h="72903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보안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보안 구축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문제해결법</a:t>
                      </a:r>
                      <a:endParaRPr lang="ko-KR" altLang="en-US" sz="13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03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개발 보안 구축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소프트웨어 개발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보안 구축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문제해결법</a:t>
                      </a:r>
                      <a:endParaRPr lang="ko-KR" altLang="en-US" sz="13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사물인터넷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</a:t>
            </a:r>
            <a:r>
              <a:rPr lang="en-US" altLang="ko-KR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IoT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기반 유무선 네트워크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구축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-4</a:t>
            </a:r>
            <a:endParaRPr lang="ko-KR" altLang="en-US" sz="1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NCS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교과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03398"/>
              </p:ext>
            </p:extLst>
          </p:nvPr>
        </p:nvGraphicFramePr>
        <p:xfrm>
          <a:off x="757734" y="1741191"/>
          <a:ext cx="7848870" cy="387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교과목명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능력단위명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교수학습방법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평가시기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295"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오라클</a:t>
                      </a:r>
                      <a:endParaRPr lang="en-US" altLang="ko-KR" sz="1300" b="1" kern="12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구현</a:t>
                      </a:r>
                    </a:p>
                    <a:p>
                      <a:pPr algn="ctr" fontAlgn="base" latinLnBrk="0"/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문제해결법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교과목 끝나는 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7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NW 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7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하드웨어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HW 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실기시험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0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운영관리</a:t>
                      </a:r>
                      <a:endParaRPr lang="ko-KR" alt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13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운영관리</a:t>
                      </a:r>
                      <a:endParaRPr lang="ko-KR" alt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350" y="22902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Presentation Title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58" y="36374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ko-KR" altLang="en-US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사물인터넷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(</a:t>
            </a:r>
            <a:r>
              <a:rPr lang="en-US" altLang="ko-KR" sz="1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IoT</a:t>
            </a:r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) </a:t>
            </a:r>
            <a:r>
              <a: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기반 유무선 네트워크 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구축</a:t>
            </a:r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-5</a:t>
            </a:r>
            <a:endParaRPr lang="ko-KR" altLang="en-US" sz="1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3678" y="1093118"/>
            <a:ext cx="1728192" cy="504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1670" y="11651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NCS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교과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3306"/>
              </p:ext>
            </p:extLst>
          </p:nvPr>
        </p:nvGraphicFramePr>
        <p:xfrm>
          <a:off x="757734" y="1741190"/>
          <a:ext cx="7848870" cy="329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교과목명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능력단위명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교수학습방법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평가방법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평가시기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20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프로그래밍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네트워크 프로그래밍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강의법</a:t>
                      </a: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문제해결법</a:t>
                      </a:r>
                      <a:endParaRPr lang="ko-KR" altLang="en-US" sz="14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교과목 끝나는 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시점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65"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프로그래밍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기초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프로그래밍</a:t>
                      </a:r>
                      <a:endParaRPr lang="en-US" altLang="ko-KR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87809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언어 활용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혼합형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실기시험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49">
                <a:tc vMerge="1">
                  <a:txBody>
                    <a:bodyPr/>
                    <a:lstStyle/>
                    <a:p>
                      <a:pPr algn="ctr" fontAlgn="base" latinLnBrk="0"/>
                      <a:endParaRPr lang="ko-KR" altLang="en-US" sz="1400" b="1" kern="120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화면 구현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포트폴리오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61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응용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</a:p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기초기술 활용</a:t>
                      </a:r>
                      <a:endParaRPr lang="ko-KR" altLang="en-US" sz="13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응용</a:t>
                      </a:r>
                      <a:r>
                        <a:rPr lang="en-US" altLang="ko-KR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</a:p>
                    <a:p>
                      <a:pPr algn="ctr" fontAlgn="base" latinLnBrk="0"/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기초기술 활용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780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서술형시험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2" descr="C:\Users\user\Desktop\로고(c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190" y="5917654"/>
            <a:ext cx="3114078" cy="276596"/>
          </a:xfrm>
          <a:prstGeom prst="rect">
            <a:avLst/>
          </a:prstGeom>
          <a:noFill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453082" y="5897282"/>
            <a:ext cx="2101003" cy="338755"/>
          </a:xfrm>
        </p:spPr>
        <p:txBody>
          <a:bodyPr/>
          <a:lstStyle/>
          <a:p>
            <a:fld id="{DA0A6DB3-B521-458F-9EFF-DC0A9EC5B5D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6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</TotalTime>
  <Words>1249</Words>
  <Application>Microsoft Office PowerPoint</Application>
  <PresentationFormat>사용자 지정</PresentationFormat>
  <Paragraphs>384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sunyoung4</dc:creator>
  <cp:lastModifiedBy>LEE SANGUONG</cp:lastModifiedBy>
  <cp:revision>300</cp:revision>
  <cp:lastPrinted>2019-08-08T08:20:06Z</cp:lastPrinted>
  <dcterms:created xsi:type="dcterms:W3CDTF">2015-01-23T05:52:34Z</dcterms:created>
  <dcterms:modified xsi:type="dcterms:W3CDTF">2019-08-08T08:52:30Z</dcterms:modified>
</cp:coreProperties>
</file>