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425" r:id="rId2"/>
    <p:sldId id="398" r:id="rId3"/>
    <p:sldId id="397" r:id="rId4"/>
    <p:sldId id="423" r:id="rId5"/>
    <p:sldId id="427" r:id="rId6"/>
    <p:sldId id="431" r:id="rId7"/>
    <p:sldId id="428" r:id="rId8"/>
    <p:sldId id="436" r:id="rId9"/>
    <p:sldId id="429" r:id="rId10"/>
    <p:sldId id="433" r:id="rId11"/>
    <p:sldId id="430" r:id="rId12"/>
    <p:sldId id="435" r:id="rId13"/>
    <p:sldId id="424" r:id="rId14"/>
    <p:sldId id="426" r:id="rId15"/>
  </p:sldIdLst>
  <p:sldSz cx="9144000" cy="5143500" type="screen16x9"/>
  <p:notesSz cx="6858000" cy="9144000"/>
  <p:embeddedFontLst>
    <p:embeddedFont>
      <p:font typeface="HY헤드라인M" pitchFamily="18" charset="-127"/>
      <p:regular r:id="rId17"/>
    </p:embeddedFont>
    <p:embeddedFont>
      <p:font typeface="Raleway ExtraBold" charset="0"/>
      <p:bold r:id="rId18"/>
      <p:boldItalic r:id="rId19"/>
    </p:embeddedFont>
    <p:embeddedFont>
      <p:font typeface="맑은 고딕" pitchFamily="50" charset="-127"/>
      <p:regular r:id="rId20"/>
      <p:bold r:id="rId21"/>
    </p:embeddedFont>
    <p:embeddedFont>
      <p:font typeface="Raleway Light" charset="0"/>
      <p:regular r:id="rId22"/>
      <p:bold r:id="rId23"/>
      <p:italic r:id="rId24"/>
      <p:boldItalic r:id="rId25"/>
    </p:embeddedFont>
    <p:embeddedFont>
      <p:font typeface="HY견명조" pitchFamily="18" charset="-127"/>
      <p:regular r:id="rId26"/>
    </p:embeddedFont>
    <p:embeddedFont>
      <p:font typeface="HY목각파임B" pitchFamily="18" charset="-127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6A1AE1-BFB5-4EE7-AD6C-C77C1C137C33}">
  <a:tblStyle styleId="{EC6A1AE1-BFB5-4EE7-AD6C-C77C1C137C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6485" autoAdjust="0"/>
  </p:normalViewPr>
  <p:slideViewPr>
    <p:cSldViewPr snapToGrid="0">
      <p:cViewPr varScale="1">
        <p:scale>
          <a:sx n="97" d="100"/>
          <a:sy n="97" d="100"/>
        </p:scale>
        <p:origin x="-60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10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wang Suk" userId="c97137ed077449ec" providerId="LiveId" clId="{4AC08045-2AF0-41D8-9E6A-794339AC8C2B}"/>
    <pc:docChg chg="addSld delSld modSld sldOrd">
      <pc:chgData name="Hwang Suk" userId="c97137ed077449ec" providerId="LiveId" clId="{4AC08045-2AF0-41D8-9E6A-794339AC8C2B}" dt="2018-06-17T08:24:38.506" v="56" actId="1076"/>
      <pc:docMkLst>
        <pc:docMk/>
      </pc:docMkLst>
      <pc:sldChg chg="modSp">
        <pc:chgData name="Hwang Suk" userId="c97137ed077449ec" providerId="LiveId" clId="{4AC08045-2AF0-41D8-9E6A-794339AC8C2B}" dt="2018-06-17T08:17:44.862" v="1" actId="14100"/>
        <pc:sldMkLst>
          <pc:docMk/>
          <pc:sldMk cId="1629518375" sldId="363"/>
        </pc:sldMkLst>
        <pc:spChg chg="mod">
          <ac:chgData name="Hwang Suk" userId="c97137ed077449ec" providerId="LiveId" clId="{4AC08045-2AF0-41D8-9E6A-794339AC8C2B}" dt="2018-06-17T08:17:44.862" v="1" actId="14100"/>
          <ac:spMkLst>
            <pc:docMk/>
            <pc:sldMk cId="1629518375" sldId="363"/>
            <ac:spMk id="2" creationId="{1EF7D881-B600-4806-91DC-D9392C42F3C8}"/>
          </ac:spMkLst>
        </pc:spChg>
      </pc:sldChg>
      <pc:sldChg chg="modSp">
        <pc:chgData name="Hwang Suk" userId="c97137ed077449ec" providerId="LiveId" clId="{4AC08045-2AF0-41D8-9E6A-794339AC8C2B}" dt="2018-06-17T08:21:25.267" v="15" actId="6549"/>
        <pc:sldMkLst>
          <pc:docMk/>
          <pc:sldMk cId="1695481577" sldId="368"/>
        </pc:sldMkLst>
        <pc:spChg chg="mod">
          <ac:chgData name="Hwang Suk" userId="c97137ed077449ec" providerId="LiveId" clId="{4AC08045-2AF0-41D8-9E6A-794339AC8C2B}" dt="2018-06-17T08:21:25.267" v="15" actId="6549"/>
          <ac:spMkLst>
            <pc:docMk/>
            <pc:sldMk cId="1695481577" sldId="368"/>
            <ac:spMk id="95" creationId="{00000000-0000-0000-0000-000000000000}"/>
          </ac:spMkLst>
        </pc:spChg>
      </pc:sldChg>
      <pc:sldChg chg="modSp">
        <pc:chgData name="Hwang Suk" userId="c97137ed077449ec" providerId="LiveId" clId="{4AC08045-2AF0-41D8-9E6A-794339AC8C2B}" dt="2018-06-17T08:24:38.506" v="56" actId="1076"/>
        <pc:sldMkLst>
          <pc:docMk/>
          <pc:sldMk cId="3129547066" sldId="377"/>
        </pc:sldMkLst>
        <pc:spChg chg="mod">
          <ac:chgData name="Hwang Suk" userId="c97137ed077449ec" providerId="LiveId" clId="{4AC08045-2AF0-41D8-9E6A-794339AC8C2B}" dt="2018-06-17T08:24:38.506" v="56" actId="1076"/>
          <ac:spMkLst>
            <pc:docMk/>
            <pc:sldMk cId="3129547066" sldId="377"/>
            <ac:spMk id="2" creationId="{1EF7D881-B600-4806-91DC-D9392C42F3C8}"/>
          </ac:spMkLst>
        </pc:spChg>
      </pc:sldChg>
      <pc:sldChg chg="modSp add ord">
        <pc:chgData name="Hwang Suk" userId="c97137ed077449ec" providerId="LiveId" clId="{4AC08045-2AF0-41D8-9E6A-794339AC8C2B}" dt="2018-06-17T08:23:17.074" v="20" actId="1076"/>
        <pc:sldMkLst>
          <pc:docMk/>
          <pc:sldMk cId="464908874" sldId="381"/>
        </pc:sldMkLst>
        <pc:spChg chg="mod">
          <ac:chgData name="Hwang Suk" userId="c97137ed077449ec" providerId="LiveId" clId="{4AC08045-2AF0-41D8-9E6A-794339AC8C2B}" dt="2018-06-17T08:23:17.074" v="20" actId="1076"/>
          <ac:spMkLst>
            <pc:docMk/>
            <pc:sldMk cId="464908874" sldId="381"/>
            <ac:spMk id="2" creationId="{1EF7D881-B600-4806-91DC-D9392C42F3C8}"/>
          </ac:spMkLst>
        </pc:spChg>
      </pc:sldChg>
      <pc:sldChg chg="modSp add ord">
        <pc:chgData name="Hwang Suk" userId="c97137ed077449ec" providerId="LiveId" clId="{4AC08045-2AF0-41D8-9E6A-794339AC8C2B}" dt="2018-06-17T08:23:40.896" v="23"/>
        <pc:sldMkLst>
          <pc:docMk/>
          <pc:sldMk cId="2903086360" sldId="382"/>
        </pc:sldMkLst>
        <pc:spChg chg="mod">
          <ac:chgData name="Hwang Suk" userId="c97137ed077449ec" providerId="LiveId" clId="{4AC08045-2AF0-41D8-9E6A-794339AC8C2B}" dt="2018-06-17T08:23:40.896" v="23"/>
          <ac:spMkLst>
            <pc:docMk/>
            <pc:sldMk cId="2903086360" sldId="382"/>
            <ac:spMk id="2" creationId="{1EF7D881-B600-4806-91DC-D9392C42F3C8}"/>
          </ac:spMkLst>
        </pc:spChg>
      </pc:sldChg>
      <pc:sldChg chg="modSp add del">
        <pc:chgData name="Hwang Suk" userId="c97137ed077449ec" providerId="LiveId" clId="{4AC08045-2AF0-41D8-9E6A-794339AC8C2B}" dt="2018-06-17T08:24:24.471" v="54" actId="2696"/>
        <pc:sldMkLst>
          <pc:docMk/>
          <pc:sldMk cId="1384597424" sldId="383"/>
        </pc:sldMkLst>
        <pc:spChg chg="mod">
          <ac:chgData name="Hwang Suk" userId="c97137ed077449ec" providerId="LiveId" clId="{4AC08045-2AF0-41D8-9E6A-794339AC8C2B}" dt="2018-06-17T08:24:15.746" v="53" actId="6549"/>
          <ac:spMkLst>
            <pc:docMk/>
            <pc:sldMk cId="1384597424" sldId="383"/>
            <ac:spMk id="2" creationId="{1EF7D881-B600-4806-91DC-D9392C42F3C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40637274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90735" y="125506"/>
            <a:ext cx="8362529" cy="4849905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922000" y="29450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28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 dirty="0"/>
          </a:p>
        </p:txBody>
      </p:sp>
      <p:sp>
        <p:nvSpPr>
          <p:cNvPr id="24" name="Shape 24"/>
          <p:cNvSpPr txBox="1">
            <a:spLocks noGrp="1"/>
          </p:cNvSpPr>
          <p:nvPr>
            <p:ph type="body" idx="1" hasCustomPrompt="1"/>
          </p:nvPr>
        </p:nvSpPr>
        <p:spPr>
          <a:xfrm>
            <a:off x="922000" y="1470212"/>
            <a:ext cx="6866100" cy="3271212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 sz="220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 </a:t>
            </a:r>
            <a:endParaRPr dirty="0"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ê´ë ¨ ì´ë¯¸ì§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0022" y="134436"/>
            <a:ext cx="7732295" cy="49128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12954" y="278047"/>
          <a:ext cx="8337755" cy="4530173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877961"/>
                <a:gridCol w="6459794"/>
              </a:tblGrid>
              <a:tr h="43008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자신감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es-MX" altLang="ko-KR" sz="1800" dirty="0" smtClean="0"/>
                        <a:t>Confidence</a:t>
                      </a:r>
                      <a:r>
                        <a:rPr lang="en-US" altLang="ko-KR" sz="1800" dirty="0" smtClean="0"/>
                        <a:t>) </a:t>
                      </a:r>
                      <a:r>
                        <a:rPr lang="ko-KR" altLang="en-US" sz="1800" dirty="0" smtClean="0"/>
                        <a:t>전략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183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C1. </a:t>
                      </a:r>
                      <a:r>
                        <a:rPr lang="ko-KR" altLang="en-US" sz="1800" dirty="0" smtClean="0"/>
                        <a:t>학습의</a:t>
                      </a: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필요조건 제시전략</a:t>
                      </a:r>
                      <a:endParaRPr lang="en-US" altLang="ko-KR" sz="1800" dirty="0" smtClean="0"/>
                    </a:p>
                    <a:p>
                      <a:pPr algn="ctr" latinLnBrk="1"/>
                      <a:r>
                        <a:rPr lang="en-US" altLang="ko-KR" sz="1800" dirty="0" smtClean="0"/>
                        <a:t>(performance</a:t>
                      </a:r>
                      <a:r>
                        <a:rPr lang="en-US" altLang="ko-KR" sz="1800" baseline="0" dirty="0" smtClean="0"/>
                        <a:t> requirement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600" dirty="0" smtClean="0"/>
                        <a:t> 성공에 대한 긍정적인 기대감을 어떻게 키워줄 수 있을까</a:t>
                      </a:r>
                      <a:r>
                        <a:rPr lang="en-US" altLang="ko-KR" sz="1600" dirty="0" smtClean="0"/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600" baseline="0" dirty="0" smtClean="0"/>
                        <a:t>  - </a:t>
                      </a:r>
                      <a:r>
                        <a:rPr lang="ko-KR" altLang="en-US" sz="1600" baseline="0" dirty="0" smtClean="0"/>
                        <a:t>목표와 실기내용구조</a:t>
                      </a:r>
                      <a:r>
                        <a:rPr lang="en-US" altLang="ko-KR" sz="1600" baseline="0" dirty="0" smtClean="0"/>
                        <a:t>(</a:t>
                      </a:r>
                      <a:r>
                        <a:rPr lang="ko-KR" altLang="en-US" sz="1600" baseline="0" dirty="0" smtClean="0"/>
                        <a:t>수행 체크리스트</a:t>
                      </a:r>
                      <a:r>
                        <a:rPr lang="en-US" altLang="ko-KR" sz="1600" baseline="0" dirty="0" smtClean="0"/>
                        <a:t>)</a:t>
                      </a:r>
                      <a:r>
                        <a:rPr lang="ko-KR" altLang="en-US" sz="1600" baseline="0" dirty="0" smtClean="0"/>
                        <a:t>를 제시하기</a:t>
                      </a:r>
                      <a:endParaRPr lang="en-US" altLang="ko-KR" sz="1600" baseline="0" dirty="0" smtClean="0"/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600" baseline="0" dirty="0" smtClean="0"/>
                        <a:t>  - </a:t>
                      </a:r>
                      <a:r>
                        <a:rPr lang="ko-KR" altLang="en-US" sz="1600" baseline="0" dirty="0" smtClean="0"/>
                        <a:t>실기 작품에 대한 평가기준</a:t>
                      </a:r>
                      <a:r>
                        <a:rPr lang="en-US" altLang="ko-KR" sz="1600" baseline="0" dirty="0" smtClean="0"/>
                        <a:t>(</a:t>
                      </a:r>
                      <a:r>
                        <a:rPr lang="ko-KR" altLang="en-US" sz="1600" baseline="0" dirty="0" smtClean="0"/>
                        <a:t>수행평가 </a:t>
                      </a:r>
                      <a:r>
                        <a:rPr lang="ko-KR" altLang="en-US" sz="1600" baseline="0" dirty="0" err="1" smtClean="0"/>
                        <a:t>루브릭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수행평가 체크</a:t>
                      </a:r>
                      <a:endParaRPr lang="en-US" altLang="ko-KR" sz="1600" baseline="0" dirty="0" smtClean="0"/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600" baseline="0" dirty="0" smtClean="0"/>
                        <a:t>    </a:t>
                      </a:r>
                      <a:r>
                        <a:rPr lang="ko-KR" altLang="en-US" sz="1600" baseline="0" dirty="0" smtClean="0"/>
                        <a:t>리스트</a:t>
                      </a:r>
                      <a:r>
                        <a:rPr lang="en-US" altLang="ko-KR" sz="1600" baseline="0" dirty="0" smtClean="0"/>
                        <a:t>) </a:t>
                      </a:r>
                      <a:r>
                        <a:rPr lang="ko-KR" altLang="en-US" sz="1600" baseline="0" dirty="0" smtClean="0"/>
                        <a:t>을 제시하기</a:t>
                      </a:r>
                      <a:endParaRPr lang="en-US" altLang="ko-KR" sz="1600" baseline="0" dirty="0" smtClean="0"/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600" baseline="0" dirty="0" smtClean="0"/>
                        <a:t>  - </a:t>
                      </a:r>
                      <a:r>
                        <a:rPr lang="ko-KR" altLang="en-US" sz="1600" baseline="0" dirty="0" smtClean="0"/>
                        <a:t>목표에 기술되어 있는 시험의 조건을 확인하기</a:t>
                      </a:r>
                      <a:endParaRPr lang="en-US" altLang="ko-KR" sz="1600" baseline="0" dirty="0" smtClean="0"/>
                    </a:p>
                  </a:txBody>
                  <a:tcPr/>
                </a:tc>
              </a:tr>
              <a:tr h="1234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C2. </a:t>
                      </a:r>
                      <a:r>
                        <a:rPr lang="ko-KR" altLang="en-US" sz="1800" dirty="0" smtClean="0"/>
                        <a:t>성공의 기회제시전략</a:t>
                      </a:r>
                      <a:r>
                        <a:rPr lang="en-US" altLang="ko-KR" sz="1800" dirty="0" smtClean="0"/>
                        <a:t>(success opportunity)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600" dirty="0" smtClean="0"/>
                        <a:t> 자신의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역량에 대한 믿음을 향상시킬 수 있는 학습경험을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어떤 방법      </a:t>
                      </a:r>
                      <a:endParaRPr lang="en-US" altLang="ko-KR" sz="1600" dirty="0" smtClean="0"/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600" dirty="0" smtClean="0"/>
                        <a:t>  </a:t>
                      </a:r>
                      <a:r>
                        <a:rPr lang="ko-KR" altLang="en-US" sz="1600" dirty="0" smtClean="0"/>
                        <a:t>으로 제공할 수 있을까</a:t>
                      </a:r>
                      <a:r>
                        <a:rPr lang="en-US" altLang="ko-KR" sz="1600" dirty="0" smtClean="0"/>
                        <a:t>?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600" dirty="0" smtClean="0"/>
                        <a:t>  -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학습성공을 증가시키기 위해 필요한 다양한 도전적인 경험 </a:t>
                      </a:r>
                      <a:endParaRPr lang="en-US" altLang="ko-KR" sz="1600" baseline="0" dirty="0" smtClean="0"/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600" baseline="0" dirty="0" smtClean="0"/>
                        <a:t>    </a:t>
                      </a:r>
                      <a:r>
                        <a:rPr lang="ko-KR" altLang="en-US" sz="1600" baseline="0" dirty="0" smtClean="0"/>
                        <a:t>을 제공하여 역량에 대한 신념을 증가시켜주기</a:t>
                      </a:r>
                      <a:endParaRPr lang="en-US" altLang="ko-KR" sz="1600" baseline="0" dirty="0" smtClean="0"/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600" baseline="0" dirty="0" smtClean="0"/>
                        <a:t> - </a:t>
                      </a:r>
                      <a:r>
                        <a:rPr lang="ko-KR" altLang="en-US" sz="1600" baseline="0" dirty="0" smtClean="0"/>
                        <a:t>쉬운 것에서 어려운 것으로 과제를 제시하기</a:t>
                      </a:r>
                      <a:endParaRPr lang="en-US" altLang="ko-KR" sz="1600" baseline="0" dirty="0" smtClean="0"/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600" baseline="0" dirty="0" smtClean="0"/>
                        <a:t> - </a:t>
                      </a:r>
                      <a:r>
                        <a:rPr lang="ko-KR" altLang="en-US" sz="1600" baseline="0" dirty="0" smtClean="0"/>
                        <a:t>서로 다른 학습자들의 학습속도를 조절하기</a:t>
                      </a:r>
                      <a:endParaRPr lang="ko-KR" altLang="en-US" sz="1600" dirty="0"/>
                    </a:p>
                  </a:txBody>
                  <a:tcPr/>
                </a:tc>
              </a:tr>
              <a:tr h="1234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C3. </a:t>
                      </a:r>
                      <a:r>
                        <a:rPr lang="ko-KR" altLang="en-US" sz="1800" dirty="0" smtClean="0"/>
                        <a:t>개인적 통제전략</a:t>
                      </a:r>
                      <a:endParaRPr lang="en-US" altLang="ko-KR" sz="1800" dirty="0" smtClean="0"/>
                    </a:p>
                    <a:p>
                      <a:pPr algn="ctr" latinLnBrk="1"/>
                      <a:r>
                        <a:rPr lang="en-US" altLang="ko-KR" sz="1800" dirty="0" smtClean="0"/>
                        <a:t>(personal control)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600" dirty="0" smtClean="0"/>
                        <a:t>  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학습자가 자신의 성공이 스스로의 노력과 능력에 기인한 것이라는 </a:t>
                      </a:r>
                      <a:endParaRPr lang="en-US" altLang="ko-KR" sz="1600" dirty="0" smtClean="0"/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600" dirty="0" smtClean="0"/>
                        <a:t>   </a:t>
                      </a:r>
                      <a:r>
                        <a:rPr lang="ko-KR" altLang="en-US" sz="1600" dirty="0" smtClean="0"/>
                        <a:t>것을 어떻게 알 수 있을까</a:t>
                      </a:r>
                      <a:r>
                        <a:rPr lang="en-US" altLang="ko-KR" sz="1600" dirty="0" smtClean="0"/>
                        <a:t>?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600" dirty="0" smtClean="0"/>
                        <a:t>  -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노력이나 능력으로의 성공 귀인 </a:t>
                      </a:r>
                      <a:r>
                        <a:rPr lang="en-US" altLang="ko-KR" sz="1600" baseline="0" dirty="0" smtClean="0"/>
                        <a:t>: </a:t>
                      </a:r>
                      <a:r>
                        <a:rPr lang="ko-KR" altLang="en-US" sz="1600" baseline="0" dirty="0" smtClean="0"/>
                        <a:t>개인적인 통제를 할 수 있는 기법</a:t>
                      </a:r>
                      <a:endParaRPr lang="en-US" altLang="ko-KR" sz="1600" baseline="0" dirty="0" smtClean="0"/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600" baseline="0" dirty="0" smtClean="0"/>
                        <a:t>   </a:t>
                      </a:r>
                      <a:r>
                        <a:rPr lang="ko-KR" altLang="en-US" sz="1600" baseline="0" dirty="0" smtClean="0"/>
                        <a:t>을 활용하고 개신적인 노력 때문에 성공했다는 피드백을 제공</a:t>
                      </a:r>
                      <a:endParaRPr lang="en-US" altLang="ko-KR" sz="16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 preferRelativeResize="0">
            <a:picLocks noChangeArrowheads="1"/>
          </p:cNvPicPr>
          <p:nvPr/>
        </p:nvPicPr>
        <p:blipFill>
          <a:blip r:embed="rId2"/>
          <a:srcRect l="14993" t="18381" r="43000" b="20426"/>
          <a:stretch>
            <a:fillRect/>
          </a:stretch>
        </p:blipFill>
        <p:spPr bwMode="auto">
          <a:xfrm>
            <a:off x="1917290" y="383458"/>
            <a:ext cx="5400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14632" y="225119"/>
          <a:ext cx="8583561" cy="4483925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698830"/>
                <a:gridCol w="6884731"/>
              </a:tblGrid>
              <a:tr h="43008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만족감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es-MX" altLang="ko-KR" sz="1800" dirty="0" smtClean="0"/>
                        <a:t>Satisfaction</a:t>
                      </a:r>
                      <a:r>
                        <a:rPr lang="en-US" altLang="ko-KR" sz="1800" dirty="0" smtClean="0"/>
                        <a:t>) </a:t>
                      </a:r>
                      <a:r>
                        <a:rPr lang="ko-KR" altLang="en-US" sz="1800" dirty="0" smtClean="0"/>
                        <a:t>전략</a:t>
                      </a:r>
                      <a:r>
                        <a:rPr lang="en-US" altLang="ko-KR" sz="1800" dirty="0" smtClean="0"/>
                        <a:t> 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183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S1. </a:t>
                      </a:r>
                      <a:r>
                        <a:rPr lang="ko-KR" altLang="en-US" sz="1800" dirty="0" smtClean="0"/>
                        <a:t>내재적</a:t>
                      </a:r>
                      <a:r>
                        <a:rPr lang="en-US" altLang="ko-KR" sz="1800" dirty="0" smtClean="0"/>
                        <a:t> </a:t>
                      </a:r>
                    </a:p>
                    <a:p>
                      <a:pPr algn="ctr" latinLnBrk="1"/>
                      <a:r>
                        <a:rPr lang="ko-KR" altLang="en-US" sz="1800" dirty="0" smtClean="0"/>
                        <a:t>강화전략</a:t>
                      </a:r>
                      <a:endParaRPr lang="en-US" altLang="ko-KR" sz="1800" dirty="0" smtClean="0"/>
                    </a:p>
                    <a:p>
                      <a:pPr algn="ctr" latinLnBrk="1"/>
                      <a:r>
                        <a:rPr lang="en-US" altLang="ko-KR" sz="1800" dirty="0" smtClean="0"/>
                        <a:t>(</a:t>
                      </a:r>
                      <a:r>
                        <a:rPr lang="es-MX" altLang="ko-KR" sz="1800" dirty="0" smtClean="0"/>
                        <a:t>intrinsic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en-US" altLang="ko-KR" sz="1800" dirty="0" smtClean="0"/>
                        <a:t>reinforcement)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600" dirty="0" smtClean="0"/>
                        <a:t> 수업내용과 학습자의 경험을 어떻게 연결시킬까</a:t>
                      </a:r>
                      <a:r>
                        <a:rPr lang="en-US" altLang="ko-KR" sz="1600" dirty="0" smtClean="0"/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600" baseline="0" dirty="0" smtClean="0"/>
                        <a:t>  - </a:t>
                      </a:r>
                      <a:r>
                        <a:rPr lang="ko-KR" altLang="en-US" sz="1600" baseline="0" dirty="0" smtClean="0"/>
                        <a:t>친밀한 인물 혹은 사건을 활용하기</a:t>
                      </a:r>
                      <a:endParaRPr lang="en-US" altLang="ko-KR" sz="1600" baseline="0" dirty="0" smtClean="0"/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600" baseline="0" dirty="0" smtClean="0"/>
                        <a:t>  - </a:t>
                      </a:r>
                      <a:r>
                        <a:rPr lang="ko-KR" altLang="en-US" sz="1600" baseline="0" dirty="0" smtClean="0"/>
                        <a:t>구체적이고 친숙한 그림 자료를 활용하기</a:t>
                      </a:r>
                      <a:endParaRPr lang="en-US" altLang="ko-KR" sz="1600" baseline="0" dirty="0" smtClean="0"/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600" baseline="0" dirty="0" smtClean="0"/>
                        <a:t>  - </a:t>
                      </a:r>
                      <a:r>
                        <a:rPr lang="ko-KR" altLang="en-US" sz="1600" baseline="0" dirty="0" smtClean="0"/>
                        <a:t>친밀한 예문 및 배경 지식을 활용하기</a:t>
                      </a:r>
                      <a:endParaRPr lang="ko-KR" altLang="en-US" sz="1600" dirty="0"/>
                    </a:p>
                  </a:txBody>
                  <a:tcPr/>
                </a:tc>
              </a:tr>
              <a:tr h="1234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S2. </a:t>
                      </a:r>
                      <a:r>
                        <a:rPr lang="ko-KR" altLang="en-US" sz="1800" dirty="0" smtClean="0"/>
                        <a:t>외재적 </a:t>
                      </a:r>
                      <a:endParaRPr lang="en-US" altLang="ko-KR" sz="1800" dirty="0" smtClean="0"/>
                    </a:p>
                    <a:p>
                      <a:pPr algn="ctr" latinLnBrk="1"/>
                      <a:r>
                        <a:rPr lang="ko-KR" altLang="en-US" sz="1800" dirty="0" smtClean="0"/>
                        <a:t>강화전략</a:t>
                      </a:r>
                      <a:endParaRPr lang="en-US" altLang="ko-KR" sz="1800" dirty="0" smtClean="0"/>
                    </a:p>
                    <a:p>
                      <a:pPr algn="ctr" latinLnBrk="1"/>
                      <a:r>
                        <a:rPr lang="en-US" altLang="ko-KR" sz="1800" dirty="0" smtClean="0"/>
                        <a:t>(extrinsic </a:t>
                      </a:r>
                    </a:p>
                    <a:p>
                      <a:pPr algn="ctr" latinLnBrk="1"/>
                      <a:r>
                        <a:rPr lang="en-US" altLang="ko-KR" sz="1800" dirty="0" smtClean="0"/>
                        <a:t>reward</a:t>
                      </a:r>
                      <a:r>
                        <a:rPr lang="en-US" altLang="ko-KR" sz="1800" baseline="0" dirty="0" smtClean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600" baseline="0" dirty="0" smtClean="0"/>
                        <a:t>  </a:t>
                      </a:r>
                      <a:r>
                        <a:rPr lang="ko-KR" altLang="en-US" sz="1600" baseline="0" dirty="0" smtClean="0"/>
                        <a:t>학습자의 성공에 대해 외적 강화를 어떻게 제공할 수 있을까</a:t>
                      </a:r>
                      <a:r>
                        <a:rPr lang="en-US" altLang="ko-KR" sz="1600" baseline="0" dirty="0" smtClean="0"/>
                        <a:t>?</a:t>
                      </a:r>
                      <a:endParaRPr lang="en-US" altLang="ko-KR" sz="1600" dirty="0" smtClean="0"/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600" dirty="0" smtClean="0"/>
                        <a:t>  - </a:t>
                      </a:r>
                      <a:r>
                        <a:rPr lang="ko-KR" altLang="en-US" sz="1600" dirty="0" smtClean="0"/>
                        <a:t>언어적인 칭찬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실제적이거나 추상적인 보상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인센티브를 사용  </a:t>
                      </a:r>
                      <a:endParaRPr lang="en-US" altLang="ko-KR" sz="1600" dirty="0" smtClean="0"/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600" dirty="0" smtClean="0"/>
                        <a:t>    </a:t>
                      </a:r>
                      <a:r>
                        <a:rPr lang="ko-KR" altLang="en-US" sz="1600" dirty="0" smtClean="0"/>
                        <a:t>하거나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학습자로 하여금 그들의 성공에 대한 보상을 제시하기</a:t>
                      </a:r>
                      <a:endParaRPr lang="en-US" altLang="ko-KR" sz="1600" dirty="0" smtClean="0"/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600" dirty="0" smtClean="0"/>
                        <a:t>  - </a:t>
                      </a:r>
                      <a:r>
                        <a:rPr lang="ko-KR" altLang="en-US" sz="1600" dirty="0" smtClean="0"/>
                        <a:t>정답에 대한 보상을 제공하거나 강조하기</a:t>
                      </a:r>
                      <a:endParaRPr lang="en-US" altLang="ko-KR" sz="1600" dirty="0" smtClean="0"/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600" dirty="0" smtClean="0"/>
                        <a:t>  - </a:t>
                      </a:r>
                      <a:r>
                        <a:rPr lang="ko-KR" altLang="en-US" sz="1600" dirty="0" smtClean="0"/>
                        <a:t>적절한 </a:t>
                      </a:r>
                      <a:r>
                        <a:rPr lang="ko-KR" altLang="en-US" sz="1600" dirty="0" err="1" smtClean="0"/>
                        <a:t>강화물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즉 외적 보상을 활용하기</a:t>
                      </a:r>
                      <a:endParaRPr lang="ko-KR" altLang="en-US" sz="1600" dirty="0"/>
                    </a:p>
                  </a:txBody>
                  <a:tcPr/>
                </a:tc>
              </a:tr>
              <a:tr h="1234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S3. </a:t>
                      </a:r>
                      <a:r>
                        <a:rPr lang="ko-KR" altLang="en-US" sz="1800" dirty="0" smtClean="0"/>
                        <a:t>공정성 </a:t>
                      </a:r>
                      <a:endParaRPr lang="en-US" altLang="ko-KR" sz="1800" dirty="0" smtClean="0"/>
                    </a:p>
                    <a:p>
                      <a:pPr algn="ctr" latinLnBrk="1"/>
                      <a:r>
                        <a:rPr lang="ko-KR" altLang="en-US" sz="1800" dirty="0" smtClean="0"/>
                        <a:t>강조전략</a:t>
                      </a:r>
                      <a:endParaRPr lang="en-US" altLang="ko-KR" sz="1800" dirty="0" smtClean="0"/>
                    </a:p>
                    <a:p>
                      <a:pPr algn="ctr" latinLnBrk="1"/>
                      <a:r>
                        <a:rPr lang="en-US" altLang="ko-KR" sz="1800" dirty="0" smtClean="0"/>
                        <a:t>(equity)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600" dirty="0" smtClean="0"/>
                        <a:t>  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학습자가 자신의 성취에 대해 긍정적인 느낌을 가지도록 어떻게 </a:t>
                      </a:r>
                      <a:endParaRPr lang="en-US" altLang="ko-KR" sz="1600" dirty="0" smtClean="0"/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600" dirty="0" smtClean="0"/>
                        <a:t>    </a:t>
                      </a:r>
                      <a:r>
                        <a:rPr lang="ko-KR" altLang="en-US" sz="1600" dirty="0" smtClean="0"/>
                        <a:t>도울 수 있을까</a:t>
                      </a:r>
                      <a:r>
                        <a:rPr lang="en-US" altLang="ko-KR" sz="1600" dirty="0" smtClean="0"/>
                        <a:t>?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600" dirty="0" smtClean="0"/>
                        <a:t>  -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진술된 기대와 수행요건을 일치시키고 모든 학습자의 과제와 </a:t>
                      </a:r>
                      <a:endParaRPr lang="en-US" altLang="ko-KR" sz="1600" baseline="0" dirty="0" smtClean="0"/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600" baseline="0" dirty="0" smtClean="0"/>
                        <a:t>    </a:t>
                      </a:r>
                      <a:r>
                        <a:rPr lang="ko-KR" altLang="en-US" sz="1600" baseline="0" dirty="0" smtClean="0"/>
                        <a:t>성취에 일관성 있는 측정기준을 사용하기</a:t>
                      </a:r>
                      <a:endParaRPr lang="en-US" altLang="ko-KR" sz="1600" baseline="0" dirty="0" smtClean="0"/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600" baseline="0" dirty="0" smtClean="0"/>
                        <a:t>  -  </a:t>
                      </a:r>
                      <a:r>
                        <a:rPr lang="ko-KR" altLang="en-US" sz="1600" baseline="0" dirty="0" smtClean="0"/>
                        <a:t>세부수업목표와 내용의 일관성을 유지하기</a:t>
                      </a:r>
                      <a:endParaRPr lang="en-US" altLang="ko-KR" sz="1600" baseline="0" dirty="0" smtClean="0"/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600" baseline="0" dirty="0" smtClean="0"/>
                        <a:t>  - </a:t>
                      </a:r>
                      <a:r>
                        <a:rPr lang="ko-KR" altLang="en-US" sz="1600" baseline="0" dirty="0" smtClean="0"/>
                        <a:t>연습활동과 시험 내용을 일치시키기</a:t>
                      </a:r>
                      <a:endParaRPr lang="en-US" altLang="ko-KR" sz="16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cs kellerì ëí ì´ë¯¸ì§ ê²ìê²°ê³¼"/>
          <p:cNvPicPr>
            <a:picLocks noChangeAspect="1" noChangeArrowheads="1"/>
          </p:cNvPicPr>
          <p:nvPr/>
        </p:nvPicPr>
        <p:blipFill>
          <a:blip r:embed="rId2"/>
          <a:srcRect l="3502" t="9803" r="3164" b="14785"/>
          <a:stretch>
            <a:fillRect/>
          </a:stretch>
        </p:blipFill>
        <p:spPr bwMode="auto">
          <a:xfrm>
            <a:off x="147484" y="127818"/>
            <a:ext cx="8809703" cy="48669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 preferRelativeResize="0">
            <a:picLocks noChangeArrowheads="1"/>
          </p:cNvPicPr>
          <p:nvPr/>
        </p:nvPicPr>
        <p:blipFill>
          <a:blip r:embed="rId2"/>
          <a:srcRect l="29741" t="27388" r="30054" b="11797"/>
          <a:stretch>
            <a:fillRect/>
          </a:stretch>
        </p:blipFill>
        <p:spPr bwMode="auto">
          <a:xfrm>
            <a:off x="1848454" y="294967"/>
            <a:ext cx="5400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AutoShape 4" descr="https://static.wixstatic.com/media/8596b6_4edf1af3e57fe83791be8cb1c852fed2.jpg/v1/fill/w_145,h_170,al_c,q_80,usm_0.66_1.00_0.01/8596b6_4edf1af3e57fe83791be8cb1c852fed2.webp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822" name="AutoShape 6" descr="https://static.wixstatic.com/media/8596b6_4edf1af3e57fe83791be8cb1c852fed2.jpg/v1/fill/w_145,h_170,al_c,q_80,usm_0.66_1.00_0.01/8596b6_4edf1af3e57fe83791be8cb1c852fed2.webp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824" name="AutoShape 8" descr="https://static.wixstatic.com/media/8596b6_4edf1af3e57fe83791be8cb1c852fed2.jpg/v1/fill/w_145,h_170,al_c,q_80,usm_0.66_1.00_0.01/8596b6_4edf1af3e57fe83791be8cb1c852fed2.webp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2000" y="294500"/>
            <a:ext cx="6866100" cy="546748"/>
          </a:xfrm>
        </p:spPr>
        <p:txBody>
          <a:bodyPr/>
          <a:lstStyle/>
          <a:p>
            <a:r>
              <a:rPr lang="en-US" altLang="ko-KR" dirty="0" smtClean="0"/>
              <a:t>ARCS </a:t>
            </a:r>
            <a:r>
              <a:rPr lang="ko-KR" altLang="en-US" dirty="0" smtClean="0"/>
              <a:t>이론</a:t>
            </a:r>
            <a:r>
              <a:rPr lang="en-US" altLang="ko-KR" dirty="0" smtClean="0"/>
              <a:t>-</a:t>
            </a:r>
            <a:r>
              <a:rPr lang="es-MX" altLang="ko-KR" dirty="0" smtClean="0"/>
              <a:t>keller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"/>
          </a:p>
        </p:txBody>
      </p:sp>
      <p:pic>
        <p:nvPicPr>
          <p:cNvPr id="3076" name="Picture 4" descr="arcs ëª¨íì ëí ì´ë¯¸ì§ ê²ìê²°ê³¼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9635" y="1090866"/>
            <a:ext cx="4600077" cy="34323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  <p:pic>
        <p:nvPicPr>
          <p:cNvPr id="27650" name="Picture 2" descr="arcs kellerì ëí ì´ë¯¸ì§ ê²ìê²°ê³¼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9318" y="825805"/>
            <a:ext cx="6163701" cy="4152501"/>
          </a:xfrm>
          <a:prstGeom prst="rect">
            <a:avLst/>
          </a:prstGeom>
          <a:noFill/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322232" y="196178"/>
            <a:ext cx="6866100" cy="6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Raleway ExtraBold"/>
                <a:sym typeface="Raleway ExtraBold"/>
              </a:rPr>
              <a:t>1. </a:t>
            </a:r>
            <a:r>
              <a:rPr kumimoji="0" lang="ko-KR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Raleway ExtraBold"/>
                <a:sym typeface="Raleway ExtraBold"/>
              </a:rPr>
              <a:t>이론적 개요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Raleway ExtraBold"/>
                <a:sym typeface="Raleway ExtraBold"/>
              </a:rPr>
              <a:t>(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Raleway ExtraBold"/>
                <a:sym typeface="Raleway ExtraBold"/>
              </a:rPr>
              <a:t>동기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Raleway ExtraBold"/>
                <a:sym typeface="Raleway ExtraBold"/>
              </a:rPr>
              <a:t>, 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Raleway ExtraBold"/>
                <a:sym typeface="Raleway ExtraBold"/>
              </a:rPr>
              <a:t>수행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Raleway ExtraBold"/>
                <a:sym typeface="Raleway ExtraBold"/>
              </a:rPr>
              <a:t>,</a:t>
            </a:r>
            <a:r>
              <a:rPr kumimoji="0" lang="en-US" altLang="ko-KR" sz="2000" b="0" i="0" u="none" strike="noStrike" kern="0" cap="none" spc="0" normalizeH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Raleway ExtraBold"/>
                <a:sym typeface="Raleway ExtraBold"/>
              </a:rPr>
              <a:t> </a:t>
            </a:r>
            <a:r>
              <a:rPr kumimoji="0" lang="ko-KR" alt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Raleway ExtraBold"/>
                <a:sym typeface="Raleway ExtraBold"/>
              </a:rPr>
              <a:t>수업의 영향에 대한 모형</a:t>
            </a:r>
            <a:r>
              <a:rPr kumimoji="0" lang="en-US" altLang="ko-KR" sz="2000" b="0" i="0" u="none" strike="noStrike" kern="0" cap="none" spc="0" normalizeH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Raleway ExtraBold"/>
                <a:sym typeface="Raleway ExtraBold"/>
              </a:rPr>
              <a:t>)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t1.daumcdn.net/cfile/tistory/993253415AB3ACA62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433" y="285136"/>
            <a:ext cx="8072284" cy="46163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 preferRelativeResize="0">
            <a:picLocks noChangeArrowheads="1"/>
          </p:cNvPicPr>
          <p:nvPr/>
        </p:nvPicPr>
        <p:blipFill>
          <a:blip r:embed="rId2"/>
          <a:srcRect l="13347" t="21649" r="44485" b="20690"/>
          <a:stretch>
            <a:fillRect/>
          </a:stretch>
        </p:blipFill>
        <p:spPr bwMode="auto">
          <a:xfrm>
            <a:off x="1563328" y="353964"/>
            <a:ext cx="5400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12954" y="520087"/>
          <a:ext cx="8337755" cy="4297719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877961"/>
                <a:gridCol w="6459794"/>
              </a:tblGrid>
              <a:tr h="45206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주의집중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es-MX" altLang="ko-KR" sz="1800" dirty="0" smtClean="0"/>
                        <a:t>Attection</a:t>
                      </a:r>
                      <a:r>
                        <a:rPr lang="en-US" altLang="ko-KR" sz="1800" dirty="0" smtClean="0"/>
                        <a:t>) </a:t>
                      </a:r>
                      <a:r>
                        <a:rPr lang="ko-KR" altLang="en-US" sz="1800" dirty="0" smtClean="0"/>
                        <a:t>전략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249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A1. </a:t>
                      </a:r>
                      <a:r>
                        <a:rPr lang="ko-KR" altLang="en-US" sz="1800" dirty="0" smtClean="0"/>
                        <a:t>지각적 </a:t>
                      </a:r>
                      <a:endParaRPr lang="en-US" altLang="ko-KR" sz="1800" dirty="0" smtClean="0"/>
                    </a:p>
                    <a:p>
                      <a:pPr algn="ctr" latinLnBrk="1"/>
                      <a:r>
                        <a:rPr lang="ko-KR" altLang="en-US" sz="1800" dirty="0" smtClean="0"/>
                        <a:t>주의환기</a:t>
                      </a:r>
                      <a:r>
                        <a:rPr lang="en-US" altLang="ko-KR" sz="1800" dirty="0" smtClean="0"/>
                        <a:t>  </a:t>
                      </a:r>
                    </a:p>
                    <a:p>
                      <a:pPr algn="ctr" latinLnBrk="1"/>
                      <a:r>
                        <a:rPr lang="en-US" altLang="ko-KR" sz="1800" dirty="0" smtClean="0"/>
                        <a:t>(</a:t>
                      </a:r>
                      <a:r>
                        <a:rPr lang="es-MX" altLang="ko-KR" sz="1800" dirty="0" smtClean="0"/>
                        <a:t>perceptual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en-US" altLang="ko-KR" sz="1800" dirty="0" smtClean="0"/>
                        <a:t>arousal)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600" dirty="0" smtClean="0"/>
                        <a:t> 학습자의 흥미를 끌기 위해 무엇을 할 수 있을까</a:t>
                      </a:r>
                      <a:r>
                        <a:rPr lang="en-US" altLang="ko-KR" sz="1600" dirty="0" smtClean="0"/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600" baseline="0" dirty="0" smtClean="0"/>
                        <a:t>  - </a:t>
                      </a:r>
                      <a:r>
                        <a:rPr lang="ko-KR" altLang="en-US" sz="1600" baseline="0" dirty="0" smtClean="0"/>
                        <a:t>새로운 접근방법을 사용하고나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감각적인 내용을 활용하여</a:t>
                      </a:r>
                      <a:endParaRPr lang="en-US" altLang="ko-KR" sz="1600" baseline="0" dirty="0" smtClean="0"/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600" baseline="0" dirty="0" smtClean="0"/>
                        <a:t>    학습자로 하여금 호기심과 놀라움을 갖도록 하기</a:t>
                      </a:r>
                      <a:endParaRPr lang="en-US" altLang="ko-KR" sz="1600" baseline="0" dirty="0" smtClean="0"/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600" baseline="0" dirty="0" smtClean="0"/>
                        <a:t>  - </a:t>
                      </a:r>
                      <a:r>
                        <a:rPr lang="ko-KR" altLang="en-US" sz="1600" baseline="0" dirty="0" smtClean="0"/>
                        <a:t>주위를 끌만한 다양한 유형의 시청각 자료 활용하기</a:t>
                      </a:r>
                      <a:endParaRPr lang="ko-KR" altLang="en-US" sz="1600" dirty="0"/>
                    </a:p>
                  </a:txBody>
                  <a:tcPr/>
                </a:tc>
              </a:tr>
              <a:tr h="1298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A2. </a:t>
                      </a:r>
                      <a:r>
                        <a:rPr lang="ko-KR" altLang="en-US" sz="1800" dirty="0" smtClean="0"/>
                        <a:t>탐구적 </a:t>
                      </a:r>
                      <a:endParaRPr lang="en-US" altLang="ko-KR" sz="1800" dirty="0" smtClean="0"/>
                    </a:p>
                    <a:p>
                      <a:pPr algn="ctr" latinLnBrk="1"/>
                      <a:r>
                        <a:rPr lang="ko-KR" altLang="en-US" sz="1800" dirty="0" smtClean="0"/>
                        <a:t>주의환기</a:t>
                      </a:r>
                      <a:r>
                        <a:rPr lang="en-US" altLang="ko-KR" sz="1800" dirty="0" smtClean="0"/>
                        <a:t> </a:t>
                      </a:r>
                    </a:p>
                    <a:p>
                      <a:pPr algn="ctr" latinLnBrk="1"/>
                      <a:r>
                        <a:rPr lang="en-US" altLang="ko-KR" sz="1800" dirty="0" smtClean="0"/>
                        <a:t>(inquiry</a:t>
                      </a:r>
                      <a:r>
                        <a:rPr lang="en-US" altLang="ko-KR" sz="1800" baseline="0" dirty="0" smtClean="0"/>
                        <a:t> arousal)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600" dirty="0" smtClean="0"/>
                        <a:t> 학습자로 하여금 탐구하는 태도를 어떻게 갖게 할까</a:t>
                      </a:r>
                      <a:r>
                        <a:rPr lang="en-US" altLang="ko-KR" sz="1600" dirty="0" smtClean="0"/>
                        <a:t>?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600" dirty="0" smtClean="0"/>
                        <a:t>  - </a:t>
                      </a:r>
                      <a:r>
                        <a:rPr lang="ko-KR" altLang="en-US" sz="1600" dirty="0" smtClean="0"/>
                        <a:t>질문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역설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탐구방법 등을 활용하여 학습자로 하여금 도전</a:t>
                      </a:r>
                      <a:endParaRPr lang="en-US" altLang="ko-KR" sz="1600" dirty="0" smtClean="0"/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600" dirty="0" smtClean="0"/>
                        <a:t>    </a:t>
                      </a:r>
                      <a:r>
                        <a:rPr lang="ko-KR" altLang="en-US" sz="1600" dirty="0" smtClean="0"/>
                        <a:t>적 사고를 일으키고 호기심을 자극하기</a:t>
                      </a:r>
                      <a:endParaRPr lang="en-US" altLang="ko-KR" sz="1600" dirty="0" smtClean="0"/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600" dirty="0" smtClean="0"/>
                        <a:t>  - </a:t>
                      </a:r>
                      <a:r>
                        <a:rPr lang="ko-KR" altLang="en-US" sz="1600" dirty="0" smtClean="0"/>
                        <a:t>탐구적인 활동이 가능한 정도의 개방적인 질문하기</a:t>
                      </a:r>
                      <a:endParaRPr lang="ko-KR" altLang="en-US" sz="1600" dirty="0"/>
                    </a:p>
                  </a:txBody>
                  <a:tcPr/>
                </a:tc>
              </a:tr>
              <a:tr h="1298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A3. </a:t>
                      </a:r>
                      <a:r>
                        <a:rPr lang="ko-KR" altLang="en-US" sz="1800" dirty="0" smtClean="0"/>
                        <a:t>다양성 전략</a:t>
                      </a:r>
                      <a:endParaRPr lang="en-US" altLang="ko-KR" sz="1800" dirty="0" smtClean="0"/>
                    </a:p>
                    <a:p>
                      <a:pPr algn="ctr" latinLnBrk="1"/>
                      <a:r>
                        <a:rPr lang="en-US" altLang="ko-KR" sz="1800" dirty="0" smtClean="0"/>
                        <a:t>(variability)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600" dirty="0" smtClean="0"/>
                        <a:t> 학습자의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주의를 집중시키고 계속적으로 유지시키기 위하여</a:t>
                      </a:r>
                      <a:endParaRPr lang="en-US" altLang="ko-KR" sz="1600" dirty="0" smtClean="0"/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 적절한 변화를 어떻게 줄 수 있을까</a:t>
                      </a:r>
                      <a:r>
                        <a:rPr lang="en-US" altLang="ko-KR" sz="1600" dirty="0" smtClean="0"/>
                        <a:t>?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600" dirty="0" smtClean="0"/>
                        <a:t>  - </a:t>
                      </a:r>
                      <a:r>
                        <a:rPr lang="ko-KR" altLang="en-US" sz="1600" dirty="0" smtClean="0"/>
                        <a:t>신선한 비유와 흥미로운 다양한 실제 사례를 제시하기</a:t>
                      </a:r>
                      <a:endParaRPr lang="en-US" altLang="ko-KR" sz="1600" dirty="0" smtClean="0"/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600" dirty="0" smtClean="0"/>
                        <a:t>  - </a:t>
                      </a:r>
                      <a:r>
                        <a:rPr lang="ko-KR" altLang="en-US" sz="1600" dirty="0" smtClean="0"/>
                        <a:t>예기치 못한 사건들을 제시함으로써 흥미를 지속하기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 preferRelativeResize="0">
            <a:picLocks noChangeArrowheads="1"/>
          </p:cNvPicPr>
          <p:nvPr/>
        </p:nvPicPr>
        <p:blipFill>
          <a:blip r:embed="rId2"/>
          <a:srcRect l="13161" t="19969" r="43656" b="19215"/>
          <a:stretch>
            <a:fillRect/>
          </a:stretch>
        </p:blipFill>
        <p:spPr bwMode="auto">
          <a:xfrm>
            <a:off x="1720645" y="442451"/>
            <a:ext cx="5400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12954" y="520086"/>
          <a:ext cx="8337755" cy="4366545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877961"/>
                <a:gridCol w="6459794"/>
              </a:tblGrid>
              <a:tr h="45990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자신감관련성</a:t>
                      </a:r>
                      <a:r>
                        <a:rPr lang="en-US" altLang="ko-KR" sz="1800" dirty="0" smtClean="0"/>
                        <a:t>(Relevance)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2654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R1. </a:t>
                      </a:r>
                      <a:r>
                        <a:rPr lang="ko-KR" altLang="en-US" sz="1800" dirty="0" smtClean="0"/>
                        <a:t>친밀성전략</a:t>
                      </a:r>
                      <a:endParaRPr lang="en-US" altLang="ko-KR" sz="1800" dirty="0" smtClean="0"/>
                    </a:p>
                    <a:p>
                      <a:pPr algn="ctr" latinLnBrk="1"/>
                      <a:r>
                        <a:rPr lang="en-US" altLang="ko-KR" sz="1800" dirty="0" smtClean="0"/>
                        <a:t>(familiarity)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600" dirty="0" smtClean="0"/>
                        <a:t> 수업내용과 학습자의 경험을 어떻게 연결시킬까</a:t>
                      </a:r>
                      <a:r>
                        <a:rPr lang="en-US" altLang="ko-KR" sz="1600" dirty="0" smtClean="0"/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600" baseline="0" dirty="0" smtClean="0"/>
                        <a:t>  - </a:t>
                      </a:r>
                      <a:r>
                        <a:rPr lang="ko-KR" altLang="en-US" sz="1600" baseline="0" dirty="0" smtClean="0"/>
                        <a:t>친밀한 인물 혹은 사건을 활용하기</a:t>
                      </a:r>
                      <a:endParaRPr lang="en-US" altLang="ko-KR" sz="1600" baseline="0" dirty="0" smtClean="0"/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600" baseline="0" dirty="0" smtClean="0"/>
                        <a:t>  - </a:t>
                      </a:r>
                      <a:r>
                        <a:rPr lang="ko-KR" altLang="en-US" sz="1600" baseline="0" dirty="0" smtClean="0"/>
                        <a:t>구체적이고 친숙한 그림 자료를 활용하기</a:t>
                      </a:r>
                      <a:endParaRPr lang="en-US" altLang="ko-KR" sz="1600" baseline="0" dirty="0" smtClean="0"/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600" baseline="0" dirty="0" smtClean="0"/>
                        <a:t>  - </a:t>
                      </a:r>
                      <a:r>
                        <a:rPr lang="ko-KR" altLang="en-US" sz="1600" baseline="0" dirty="0" smtClean="0"/>
                        <a:t>친밀한 예문 및 배경 지식을 활용하기</a:t>
                      </a:r>
                      <a:endParaRPr lang="ko-KR" altLang="en-US" sz="1600" dirty="0"/>
                    </a:p>
                  </a:txBody>
                  <a:tcPr/>
                </a:tc>
              </a:tr>
              <a:tr h="1320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R2. </a:t>
                      </a:r>
                      <a:r>
                        <a:rPr lang="ko-KR" altLang="en-US" sz="1800" dirty="0" smtClean="0"/>
                        <a:t>목적</a:t>
                      </a:r>
                      <a:endParaRPr lang="en-US" altLang="ko-KR" sz="1800" dirty="0" smtClean="0"/>
                    </a:p>
                    <a:p>
                      <a:pPr algn="ctr" latinLnBrk="1"/>
                      <a:r>
                        <a:rPr lang="ko-KR" altLang="en-US" sz="1800" dirty="0" smtClean="0"/>
                        <a:t>지향성전략</a:t>
                      </a:r>
                      <a:endParaRPr lang="en-US" altLang="ko-KR" sz="1800" dirty="0" smtClean="0"/>
                    </a:p>
                    <a:p>
                      <a:pPr algn="ctr" latinLnBrk="1"/>
                      <a:r>
                        <a:rPr lang="en-US" altLang="ko-KR" sz="1800" dirty="0" smtClean="0"/>
                        <a:t>(goal orientation</a:t>
                      </a:r>
                      <a:r>
                        <a:rPr lang="en-US" altLang="ko-KR" sz="1800" baseline="0" dirty="0" smtClean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600" dirty="0" smtClean="0"/>
                        <a:t> 학습자의 요구를 어떻게 최적으로 충족시켜 줄 수 있을까</a:t>
                      </a:r>
                      <a:r>
                        <a:rPr lang="en-US" altLang="ko-KR" sz="1600" dirty="0" smtClean="0"/>
                        <a:t>?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600" dirty="0" smtClean="0"/>
                        <a:t>  - </a:t>
                      </a:r>
                      <a:r>
                        <a:rPr lang="ko-KR" altLang="en-US" sz="1600" dirty="0" smtClean="0"/>
                        <a:t>수업의 유용성에 대한 </a:t>
                      </a:r>
                      <a:r>
                        <a:rPr lang="ko-KR" altLang="en-US" sz="1600" dirty="0" err="1" smtClean="0"/>
                        <a:t>진술문이나</a:t>
                      </a:r>
                      <a:r>
                        <a:rPr lang="ko-KR" altLang="en-US" sz="1600" dirty="0" smtClean="0"/>
                        <a:t> 실제 사례를 제공하기</a:t>
                      </a:r>
                      <a:endParaRPr lang="en-US" altLang="ko-KR" sz="1600" dirty="0" smtClean="0"/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600" dirty="0" smtClean="0"/>
                        <a:t>  - </a:t>
                      </a:r>
                      <a:r>
                        <a:rPr lang="ko-KR" altLang="en-US" sz="1600" dirty="0" smtClean="0"/>
                        <a:t>목표와 학습성과를 제시하기</a:t>
                      </a:r>
                      <a:endParaRPr lang="en-US" altLang="ko-KR" sz="1600" dirty="0" smtClean="0"/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600" dirty="0" smtClean="0"/>
                        <a:t>  - </a:t>
                      </a:r>
                      <a:r>
                        <a:rPr lang="ko-KR" altLang="en-US" sz="1600" dirty="0" smtClean="0"/>
                        <a:t>학습자에게 수업의 목적을 정의해 보라고 말하기</a:t>
                      </a:r>
                      <a:endParaRPr lang="ko-KR" altLang="en-US" sz="1600" dirty="0"/>
                    </a:p>
                  </a:txBody>
                  <a:tcPr/>
                </a:tc>
              </a:tr>
              <a:tr h="1320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R3. </a:t>
                      </a:r>
                      <a:r>
                        <a:rPr lang="ko-KR" altLang="en-US" sz="1800" dirty="0" smtClean="0"/>
                        <a:t>모티브</a:t>
                      </a: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일치</a:t>
                      </a:r>
                      <a:endParaRPr lang="en-US" altLang="ko-KR" sz="1800" dirty="0" smtClean="0"/>
                    </a:p>
                    <a:p>
                      <a:pPr algn="ctr" latinLnBrk="1"/>
                      <a:r>
                        <a:rPr lang="en-US" altLang="ko-KR" sz="1800" dirty="0" smtClean="0"/>
                        <a:t>(</a:t>
                      </a:r>
                      <a:r>
                        <a:rPr lang="es-MX" altLang="ko-KR" sz="1800" dirty="0" smtClean="0"/>
                        <a:t>motive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en-US" altLang="ko-KR" sz="1800" dirty="0" smtClean="0"/>
                        <a:t>matching)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600" dirty="0" smtClean="0"/>
                        <a:t>  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최적의 선택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책임감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영향을 언제 어떻게 제고할 수 있을까</a:t>
                      </a:r>
                      <a:r>
                        <a:rPr lang="en-US" altLang="ko-KR" sz="1600" dirty="0" smtClean="0"/>
                        <a:t>?</a:t>
                      </a:r>
                      <a:r>
                        <a:rPr lang="ko-KR" altLang="en-US" sz="1600" dirty="0" smtClean="0"/>
                        <a:t> </a:t>
                      </a:r>
                      <a:endParaRPr lang="en-US" altLang="ko-KR" sz="1600" dirty="0" smtClean="0"/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600" dirty="0" smtClean="0"/>
                        <a:t>  - </a:t>
                      </a:r>
                      <a:r>
                        <a:rPr lang="ko-KR" altLang="en-US" sz="1600" dirty="0" smtClean="0"/>
                        <a:t>개인적인 성공기회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협동학습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지도자적 책임감을 부여하기</a:t>
                      </a:r>
                      <a:endParaRPr lang="en-US" altLang="ko-KR" sz="1600" dirty="0" smtClean="0"/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600" dirty="0" smtClean="0"/>
                        <a:t>  - </a:t>
                      </a:r>
                      <a:r>
                        <a:rPr lang="ko-KR" altLang="en-US" sz="1600" dirty="0" smtClean="0"/>
                        <a:t>긍정적인 역할모델 제공을 통하여 학습자의 동기와 가치에       </a:t>
                      </a:r>
                      <a:endParaRPr lang="en-US" altLang="ko-KR" sz="1600" dirty="0" smtClean="0"/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600" dirty="0" smtClean="0"/>
                        <a:t>    </a:t>
                      </a:r>
                      <a:r>
                        <a:rPr lang="ko-KR" altLang="en-US" sz="1600" dirty="0" smtClean="0"/>
                        <a:t>민감하게 반응하는 수업 만들기</a:t>
                      </a:r>
                      <a:endParaRPr lang="en-US" altLang="ko-KR" sz="16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 preferRelativeResize="0">
            <a:picLocks noChangeArrowheads="1"/>
          </p:cNvPicPr>
          <p:nvPr/>
        </p:nvPicPr>
        <p:blipFill>
          <a:blip r:embed="rId2"/>
          <a:srcRect l="13401" t="23308" r="43498" b="23218"/>
          <a:stretch>
            <a:fillRect/>
          </a:stretch>
        </p:blipFill>
        <p:spPr bwMode="auto">
          <a:xfrm>
            <a:off x="2015612" y="383458"/>
            <a:ext cx="5400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1583</TotalTime>
  <Words>569</Words>
  <Application>Microsoft Office PowerPoint</Application>
  <PresentationFormat>화면 슬라이드 쇼(16:9)</PresentationFormat>
  <Paragraphs>92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굴림</vt:lpstr>
      <vt:lpstr>Arial</vt:lpstr>
      <vt:lpstr>HY헤드라인M</vt:lpstr>
      <vt:lpstr>Raleway ExtraBold</vt:lpstr>
      <vt:lpstr>맑은 고딕</vt:lpstr>
      <vt:lpstr>Raleway Light</vt:lpstr>
      <vt:lpstr>HY견명조</vt:lpstr>
      <vt:lpstr>HY목각파임B</vt:lpstr>
      <vt:lpstr>Olivia template</vt:lpstr>
      <vt:lpstr>슬라이드 1</vt:lpstr>
      <vt:lpstr>ARCS 이론-keller  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HWANGSUK</dc:creator>
  <cp:lastModifiedBy>user</cp:lastModifiedBy>
  <cp:revision>74</cp:revision>
  <dcterms:modified xsi:type="dcterms:W3CDTF">2019-01-11T13:58:40Z</dcterms:modified>
</cp:coreProperties>
</file>