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42" r:id="rId2"/>
    <p:sldId id="490" r:id="rId3"/>
    <p:sldId id="457" r:id="rId4"/>
    <p:sldId id="477" r:id="rId5"/>
    <p:sldId id="491" r:id="rId6"/>
    <p:sldId id="478" r:id="rId7"/>
    <p:sldId id="479" r:id="rId8"/>
    <p:sldId id="481" r:id="rId9"/>
    <p:sldId id="480" r:id="rId10"/>
    <p:sldId id="482" r:id="rId11"/>
    <p:sldId id="483" r:id="rId12"/>
    <p:sldId id="484" r:id="rId13"/>
    <p:sldId id="486" r:id="rId14"/>
    <p:sldId id="485" r:id="rId15"/>
    <p:sldId id="492" r:id="rId16"/>
    <p:sldId id="487" r:id="rId17"/>
    <p:sldId id="466" r:id="rId18"/>
    <p:sldId id="488" r:id="rId19"/>
    <p:sldId id="489" r:id="rId20"/>
    <p:sldId id="494" r:id="rId21"/>
    <p:sldId id="495" r:id="rId22"/>
    <p:sldId id="496" r:id="rId23"/>
    <p:sldId id="493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30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B4"/>
    <a:srgbClr val="00E3EE"/>
    <a:srgbClr val="3A8F94"/>
    <a:srgbClr val="E6E6E6"/>
    <a:srgbClr val="007076"/>
    <a:srgbClr val="07AD76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9596" autoAdjust="0"/>
  </p:normalViewPr>
  <p:slideViewPr>
    <p:cSldViewPr snapToGrid="0">
      <p:cViewPr>
        <p:scale>
          <a:sx n="50" d="100"/>
          <a:sy n="50" d="100"/>
        </p:scale>
        <p:origin x="-1260" y="-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8DCF7-5CAD-4434-B858-7D84B7651FD7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02784-B46A-4EF4-B218-4316F9133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3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Draw</a:t>
            </a:r>
            <a:r>
              <a:rPr lang="en-US" altLang="zh-CN" baseline="0" dirty="0" smtClean="0"/>
              <a:t> a graph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about how this 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Both these</a:t>
            </a:r>
            <a:r>
              <a:rPr lang="en-US" altLang="zh-CN" baseline="0" dirty="0" smtClean="0"/>
              <a:t> two databases are used for training,there is another database bigger and more random to test/practice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02784-B46A-4EF4-B218-4316F9133D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2018/4/6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3873266">
            <a:off x="5936819" y="2882032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2440" y="751857"/>
            <a:ext cx="11308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Automatic </a:t>
            </a:r>
            <a:r>
              <a:rPr lang="en-US" altLang="zh-CN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Content-Aware Color and 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Tone Stylization</a:t>
            </a:r>
          </a:p>
        </p:txBody>
      </p:sp>
      <p:sp>
        <p:nvSpPr>
          <p:cNvPr id="4" name="文本框 2"/>
          <p:cNvSpPr txBox="1"/>
          <p:nvPr/>
        </p:nvSpPr>
        <p:spPr>
          <a:xfrm>
            <a:off x="632460" y="4472828"/>
            <a:ext cx="11308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Life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Science </a:t>
            </a:r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Brian Image and Neuroscience</a:t>
            </a:r>
          </a:p>
          <a:p>
            <a:pPr algn="r"/>
            <a:r>
              <a:rPr lang="en-US" altLang="zh-CN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lang="en-US" altLang="zh-CN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Siyang</a:t>
            </a:r>
            <a:endParaRPr lang="en-US" altLang="zh-CN" sz="3200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9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064376"/>
            <a:ext cx="10566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do steps below to the large photo collection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Segment it to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conten-based clusters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by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features(from CNN)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ranking of the style exemplar for each cluster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by eveluating the respective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similarities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images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30896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254876"/>
            <a:ext cx="108330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Run time: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Input photo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Nearest cluster to it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 stylized exemplar ranking to get a diverse subset of relevant style exemplar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only one exemplar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8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Transfomation: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Statisics of exemplar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input photo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Regularized 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revious techniques(color and tone mapping functions)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Face-specific luminance correction step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 two steps : minimize artifacts</a:t>
            </a:r>
          </a:p>
        </p:txBody>
      </p:sp>
    </p:spTree>
    <p:extLst>
      <p:ext uri="{BB962C8B-B14F-4D97-AF65-F5344CB8AC3E}">
        <p14:creationId xmlns:p14="http://schemas.microsoft.com/office/powerpoint/2010/main" val="38358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445376"/>
            <a:ext cx="108330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n-US" altLang="zh-CN" sz="24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 style transfer method </a:t>
            </a:r>
            <a:r>
              <a:rPr lang="en-US" altLang="zh-CN" sz="2400" dirty="0"/>
              <a:t>that captures a wide</a:t>
            </a:r>
            <a:br>
              <a:rPr lang="en-US" altLang="zh-CN" sz="2400" dirty="0"/>
            </a:br>
            <a:r>
              <a:rPr lang="en-US" altLang="zh-CN" sz="2400" dirty="0"/>
              <a:t>range of looks while avoiding image artifacts</a:t>
            </a:r>
            <a:r>
              <a:rPr lang="en-US" altLang="zh-CN" sz="2400" dirty="0"/>
              <a:t> </a:t>
            </a:r>
            <a:endParaRPr lang="en-US" altLang="zh-CN" sz="24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914400" lvl="1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unsupervised method to learn a content-specific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 using semantic and style similarity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7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7" y="1140576"/>
            <a:ext cx="1083300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Contributions: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style selection method to sample the ranked styles to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ensure both diversity and quality in the results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new benchmark dataset with professional stylizations and a comprehensive user evaluation of various</a:t>
            </a:r>
            <a:b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4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 and transfer techniques. </a:t>
            </a:r>
            <a:endParaRPr lang="en-US" altLang="zh-CN" sz="24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3: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485"/>
            <a:ext cx="12192000" cy="321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6"/>
          <p:cNvSpPr/>
          <p:nvPr/>
        </p:nvSpPr>
        <p:spPr>
          <a:xfrm>
            <a:off x="3489356" y="4829013"/>
            <a:ext cx="17758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8" name="Rectangle 96"/>
          <p:cNvSpPr/>
          <p:nvPr/>
        </p:nvSpPr>
        <p:spPr>
          <a:xfrm>
            <a:off x="832424" y="4882873"/>
            <a:ext cx="1775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I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P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9" name="Rectangle 96"/>
          <p:cNvSpPr/>
          <p:nvPr/>
        </p:nvSpPr>
        <p:spPr>
          <a:xfrm>
            <a:off x="6232556" y="4775152"/>
            <a:ext cx="1939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8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Stylization : global transformations of the input color and luminance  (one I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 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,...O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k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),using functions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Styles: 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,...S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+S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quality of the stylized result O is also closely tied to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choice of the exemplar S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0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similarity metric: learned using CNN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limited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unlikely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contain style examples for every content class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– not good to directly match S with I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involved to generate a content-specific style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|P| &gt;&gt; |S| &gt;&gt; |O|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S(leverage),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P(stylization) using metric above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8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0611736">
            <a:off x="6024448" y="3104636"/>
            <a:ext cx="6172200" cy="3410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662538" y="1064376"/>
            <a:ext cx="109198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Leverage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every image in each semantic class of P ,find a exemplar using metric mentioned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 each semantic class of P, generate a exemplar ranking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Sampling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(eg: first four exemplars)</a:t>
            </a:r>
          </a:p>
        </p:txBody>
      </p:sp>
    </p:spTree>
    <p:extLst>
      <p:ext uri="{BB962C8B-B14F-4D97-AF65-F5344CB8AC3E}">
        <p14:creationId xmlns:p14="http://schemas.microsoft.com/office/powerpoint/2010/main" val="195149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1: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5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81300" y="1353040"/>
            <a:ext cx="664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4: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 Details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1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to I, along with S)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05956" y="2101070"/>
            <a:ext cx="109198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: Stylize an input photo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compress the dynamic ranges of the two images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(= 2.2)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mapping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convert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into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CIELab colorspace </a:t>
            </a:r>
          </a:p>
        </p:txBody>
      </p:sp>
    </p:spTree>
    <p:extLst>
      <p:ext uri="{BB962C8B-B14F-4D97-AF65-F5344CB8AC3E}">
        <p14:creationId xmlns:p14="http://schemas.microsoft.com/office/powerpoint/2010/main" val="30164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304800" y="1251491"/>
            <a:ext cx="115824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model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chrominance distribution of an image using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multivariate Gaussian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Then find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transfer function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that creates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output image O by mapping the Gaussian statistics NS(µS,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S) of the style exemplar S to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Gaussian statistics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NI(µI,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Σ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I) of the input image I </a:t>
            </a:r>
          </a:p>
        </p:txBody>
      </p:sp>
    </p:spTree>
    <p:extLst>
      <p:ext uri="{BB962C8B-B14F-4D97-AF65-F5344CB8AC3E}">
        <p14:creationId xmlns:p14="http://schemas.microsoft.com/office/powerpoint/2010/main" val="19167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96"/>
          <p:cNvSpPr/>
          <p:nvPr/>
        </p:nvSpPr>
        <p:spPr>
          <a:xfrm>
            <a:off x="662538" y="1363866"/>
            <a:ext cx="109198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Next,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stretch the luminance (L channel) to cover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 dynamic range after clipping both the minimum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the maximum 0.5 percent pixels of luminance levels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Last, apply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transfer functions to the 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components </a:t>
            </a:r>
          </a:p>
        </p:txBody>
      </p:sp>
      <p:sp>
        <p:nvSpPr>
          <p:cNvPr id="1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86388" y="3059358"/>
            <a:ext cx="112246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linear transformation that maps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between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images and c(x) is the chrominance at pixel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x as 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44" y="2139278"/>
            <a:ext cx="874595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75" y="4920251"/>
            <a:ext cx="5882692" cy="90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5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2" y="1826521"/>
            <a:ext cx="3907577" cy="63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6"/>
          <p:cNvSpPr/>
          <p:nvPr/>
        </p:nvSpPr>
        <p:spPr>
          <a:xfrm>
            <a:off x="1400174" y="2659334"/>
            <a:ext cx="102203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 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 identity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matrix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Advantage : 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only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regularizes colors </a:t>
            </a:r>
            <a:r>
              <a:rPr lang="en-US" altLang="zh-CN" sz="2800" u="sng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channels with low </a:t>
            </a:r>
            <a:endParaRPr lang="en-US" altLang="zh-CN" sz="2800" u="sng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		</a:t>
            </a:r>
            <a:r>
              <a:rPr lang="en-US" altLang="zh-CN" sz="2800" u="sng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variation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without affecting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others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λ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 = 7.5. </a:t>
            </a:r>
          </a:p>
        </p:txBody>
      </p:sp>
    </p:spTree>
    <p:extLst>
      <p:ext uri="{BB962C8B-B14F-4D97-AF65-F5344CB8AC3E}">
        <p14:creationId xmlns:p14="http://schemas.microsoft.com/office/powerpoint/2010/main" val="8249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557888" y="3878508"/>
            <a:ext cx="109198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(x)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output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two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parameters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215816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7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967338" y="3459408"/>
            <a:ext cx="10919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 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inflection point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mapping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function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δ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:determines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degree of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stretching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around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  	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inflection point.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66" y="1948611"/>
            <a:ext cx="8666805" cy="127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7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3154608"/>
            <a:ext cx="100012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and L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and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features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: represents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how closely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 want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 match the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	  exemplar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distribution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τ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=0.4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Luminance: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93" y="1948611"/>
            <a:ext cx="7476508" cy="134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8" y="4185201"/>
            <a:ext cx="395288" cy="54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4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697543"/>
            <a:ext cx="1027271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First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detect face regions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in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input image, given by center p and radius r,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Haar cascade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classifier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implemented in the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OpenCV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4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21789" y="1946654"/>
            <a:ext cx="10547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What they do in this paper: </a:t>
            </a:r>
          </a:p>
          <a:p>
            <a:pPr>
              <a:lnSpc>
                <a:spcPct val="200000"/>
              </a:lnSpc>
            </a:pPr>
            <a:r>
              <a:rPr lang="en-US" altLang="zh-CN" sz="2800" b="1" i="1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en-US" altLang="zh-CN" sz="2800" i="1" dirty="0" smtClean="0"/>
              <a:t>a technique </a:t>
            </a:r>
            <a:r>
              <a:rPr lang="en-US" altLang="zh-CN" sz="2800" i="1" dirty="0"/>
              <a:t>that </a:t>
            </a:r>
            <a:r>
              <a:rPr lang="en-US" altLang="zh-CN" sz="2800" i="1" u="sng" dirty="0"/>
              <a:t>automatically</a:t>
            </a:r>
            <a:r>
              <a:rPr lang="en-US" altLang="zh-CN" sz="2800" i="1" dirty="0"/>
              <a:t> generates </a:t>
            </a:r>
            <a:r>
              <a:rPr lang="en-US" altLang="zh-CN" sz="2800" i="1" u="sng" dirty="0" smtClean="0"/>
              <a:t>stylizations</a:t>
            </a:r>
            <a:r>
              <a:rPr lang="en-US" altLang="zh-CN" sz="2800" i="1" dirty="0" smtClean="0"/>
              <a:t> </a:t>
            </a:r>
            <a:r>
              <a:rPr lang="en-US" altLang="zh-CN" sz="2800" i="1" dirty="0"/>
              <a:t>for a photograph in an </a:t>
            </a:r>
            <a:r>
              <a:rPr lang="en-US" altLang="zh-CN" sz="2800" i="1" u="sng" dirty="0"/>
              <a:t>unsupervised</a:t>
            </a:r>
            <a:r>
              <a:rPr lang="en-US" altLang="zh-CN" sz="2800" i="1" dirty="0"/>
              <a:t> manner</a:t>
            </a:r>
            <a:r>
              <a:rPr lang="en-US" altLang="zh-CN" sz="2800" dirty="0"/>
              <a:t> </a:t>
            </a:r>
            <a:endParaRPr lang="en-US" altLang="zh-CN" sz="2800" b="1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5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00140" y="2164008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If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median luminance in a face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region is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lower than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threshold l</a:t>
            </a:r>
            <a:r>
              <a:rPr lang="en-US" altLang="zh-CN" sz="2800" baseline="-250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γ-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correction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below: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02" y="419408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4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07268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W(x):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compute these weights based on spatial distance from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face center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200576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8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129836"/>
            <a:ext cx="102727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   : chrominance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distance from the median face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chrominance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value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(to capture the color of the skin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73" y="4302233"/>
            <a:ext cx="464345" cy="59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38240" y="3996486"/>
            <a:ext cx="1105376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and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baseline="-250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normalization parameters that control the</a:t>
            </a:r>
            <a:b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</a:b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weights of the spatial and chrominance kernels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respectively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4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072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Example-based </a:t>
            </a:r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 </a:t>
            </a:r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Transfer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309690" y="4419679"/>
            <a:ext cx="1027271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{lth,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γ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r, </a:t>
            </a:r>
            <a:r>
              <a:rPr lang="el-GR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α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c} to {0.5, 0.5, 0.45, 0.001}. </a:t>
            </a:r>
          </a:p>
        </p:txBody>
      </p:sp>
      <p:sp>
        <p:nvSpPr>
          <p:cNvPr id="11" name="Rectangle 96"/>
          <p:cNvSpPr/>
          <p:nvPr/>
        </p:nvSpPr>
        <p:spPr>
          <a:xfrm>
            <a:off x="662538" y="1102225"/>
            <a:ext cx="10919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Face exposure corection:</a:t>
            </a:r>
            <a:endParaRPr lang="en-US" altLang="zh-CN" sz="2800" b="1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32" y="1948611"/>
            <a:ext cx="913667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176340" y="1302416"/>
            <a:ext cx="108251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Do to : P (a large photo collection)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Using : semantic features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from :CNN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Tool : Modified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CaffeNet(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have fewer nodes in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fully-	connected  layers 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Formation : 512-demensional featire vector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9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4613108">
            <a:off x="7331460" y="3148738"/>
            <a:ext cx="4577580" cy="4214762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83766">
            <a:off x="-2197454" y="-2340269"/>
            <a:ext cx="6006821" cy="3447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834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Semantic clustering </a:t>
            </a:r>
            <a:r>
              <a:rPr lang="en-US" altLang="zh-CN" sz="4400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(do with P)</a:t>
            </a:r>
            <a:endParaRPr lang="en-US" altLang="zh-CN" sz="4400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738738" y="1071392"/>
            <a:ext cx="115294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Way of clustering: k-means clustering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1000 clusters (balance the numbers and content classes)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small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content classes being grouped in 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same cluster 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large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number of clusters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  <a:sym typeface="Wingdings" panose="05000000000000000000" pitchFamily="2" charset="2"/>
              </a:rPr>
              <a:t>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variations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the same content class of images being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split into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different </a:t>
            </a:r>
            <a:r>
              <a:rPr lang="en-US" altLang="zh-CN" sz="28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clusters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96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8510" y="2333008"/>
            <a:ext cx="69644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800" b="1" dirty="0" smtClean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for listening~</a:t>
            </a:r>
            <a: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800" b="1" dirty="0">
                <a:solidFill>
                  <a:srgbClr val="00AB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800" b="1" dirty="0">
              <a:solidFill>
                <a:srgbClr val="00AB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5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-2271512" y="-5775958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1073250" y="1145772"/>
            <a:ext cx="10245297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Key steps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</a:t>
            </a:r>
            <a:endParaRPr lang="en-US" altLang="zh-CN" sz="2800" dirty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Selection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Semantic clustering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ranking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sampling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2822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23950" y="534753"/>
            <a:ext cx="9963150" cy="339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6040" y="1353040"/>
            <a:ext cx="6042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PART 2:</a:t>
            </a:r>
          </a:p>
          <a:p>
            <a:pPr algn="r"/>
            <a:r>
              <a:rPr lang="en-US" altLang="zh-CN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5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Softwares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do not fit every photo well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Example-based style transfer 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techniques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Quality depend on the exemplar chosen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Improve:learn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style transform from input-stylized image pairs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Disadvantage: the </a:t>
            </a:r>
            <a:r>
              <a:rPr lang="en-US" altLang="zh-CN" sz="2800" dirty="0" err="1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amout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of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4138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1050913"/>
            <a:ext cx="1024529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Method in this paper</a:t>
            </a:r>
            <a:r>
              <a:rPr lang="en-US" altLang="zh-CN" sz="32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learning the ‘right’ looks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Robustly apply styles to generate stylized outputs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Define stylizations as global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transformations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of color and luminance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50" y="879463"/>
            <a:ext cx="10245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Dataset used :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Target style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database,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(small, not enough):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1500 stylized exemplar images(good styles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Automatically select the style from here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 large photo 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collection, </a:t>
            </a: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</a:t>
            </a: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(not curated,good&amp;poor):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Millions(‘All’ styles &amp; Semantic content)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2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877900">
            <a:off x="2686836" y="-155824"/>
            <a:ext cx="6186601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2538" y="294935"/>
            <a:ext cx="9205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altLang="zh-CN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96"/>
          <p:cNvSpPr/>
          <p:nvPr/>
        </p:nvSpPr>
        <p:spPr>
          <a:xfrm>
            <a:off x="882749" y="1279512"/>
            <a:ext cx="102452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They use the large photo collection to 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Learn a content-to–style mapping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Generate the transform between one photo and one certain exemplar in target style database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Unsupervised </a:t>
            </a:r>
            <a:endParaRPr lang="en-US" altLang="zh-CN" sz="2800" dirty="0" smtClean="0"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7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ABB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7933</TotalTime>
  <Words>1012</Words>
  <Application>Microsoft Office PowerPoint</Application>
  <PresentationFormat>自定义</PresentationFormat>
  <Paragraphs>190</Paragraphs>
  <Slides>37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1356</cp:revision>
  <dcterms:created xsi:type="dcterms:W3CDTF">2016-03-06T12:02:16Z</dcterms:created>
  <dcterms:modified xsi:type="dcterms:W3CDTF">2018-04-08T08:26:14Z</dcterms:modified>
</cp:coreProperties>
</file>