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206"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sldImg"/>
          </p:nvPr>
        </p:nvSpPr>
        <p:spPr bwMode="auto">
          <a:xfrm>
            <a:off x="1106488" y="812800"/>
            <a:ext cx="5343525" cy="4006850"/>
          </a:xfrm>
          <a:prstGeom prst="rect">
            <a:avLst/>
          </a:prstGeom>
          <a:noFill/>
          <a:ln w="9525">
            <a:noFill/>
            <a:round/>
            <a:headEnd/>
            <a:tailEnd/>
          </a:ln>
        </p:spPr>
      </p:sp>
      <p:sp>
        <p:nvSpPr>
          <p:cNvPr id="2050"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smtClean="0"/>
          </a:p>
        </p:txBody>
      </p:sp>
      <p:sp>
        <p:nvSpPr>
          <p:cNvPr id="2051"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endParaRPr lang="en-US"/>
          </a:p>
        </p:txBody>
      </p:sp>
      <p:sp>
        <p:nvSpPr>
          <p:cNvPr id="2052"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endParaRPr lang="en-US"/>
          </a:p>
        </p:txBody>
      </p:sp>
      <p:sp>
        <p:nvSpPr>
          <p:cNvPr id="2053"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endParaRPr lang="en-US"/>
          </a:p>
        </p:txBody>
      </p:sp>
      <p:sp>
        <p:nvSpPr>
          <p:cNvPr id="2054"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fld id="{3DB8634D-6861-4123-B33E-4A69BC3594D0}" type="slidenum">
              <a:rPr lang="en-GB"/>
              <a:pPr/>
              <a:t>‹#›</a:t>
            </a:fld>
            <a:endParaRPr lang="en-GB"/>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r="http://schemas.openxmlformats.org/officeDocument/2006/relationships" xmlns:xhtml="http://www.w3.org/1999/xhtml" xmlns:p="http://schemas.openxmlformats.org/presentationml/2006/main" xmlns:a="http://schemas.openxmlformats.org/drawing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1</a:t>
            </a:fld>
            <a:endParaRPr lang="en-GB"/>
          </a:p>
        </p:txBody>
      </p:sp>
      <p:sp>
        <p:nvSpPr>
          <p:cNvPr id="4099"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100" name="Text Box 2"/>
          <p:cNvSpPr txBox="1">
            <a:spLocks noChangeArrowheads="1"/>
          </p:cNvSpPr>
          <p:nvPr>
            <p:ph type="body" idx="1"/>
          </p:nvPr>
        </p:nvSpPr>
        <p:spPr>
          <a:xfrm>
            <a:off x="755650" y="5078413"/>
            <a:ext cx="6048375" cy="4811712"/>
          </a:xfrm>
          <a:noFill/>
          <a:ln/>
        </p:spPr>
        <p:txBody>
          <a:bodyPr tIns="10584"/>
          <a:lstStyle/>
          <a:p>
            <a:pPr algn="just" eaLnBrk="1">
              <a:lnSpc>
                <a:spcPct val="93000"/>
              </a:lnSpc>
              <a:spcBef>
                <a:spcPct val="0"/>
              </a:spcBef>
              <a:tabLst>
                <a:tab pos="723900" algn="l"/>
                <a:tab pos="1447800" algn="l"/>
                <a:tab pos="2171700" algn="l"/>
                <a:tab pos="2895600" algn="l"/>
                <a:tab pos="3619500" algn="l"/>
                <a:tab pos="4343400" algn="l"/>
                <a:tab pos="5067300" algn="l"/>
                <a:tab pos="5791200" algn="l"/>
              </a:tabLst>
            </a:pPr>
            <a:r>
              <a:rPr/>
              <a:t>
</a:t>
            </a:r>
            <a:r>
              <a:rPr/>
              <a:t>Individual difference in search efficiency. Examples of angular trajectory of four subjects with efficiency indices (E) during the object‐cued place recognition period. For each subject, trajectory data were aligned so that the correct target (denoted as Tgt) was located on the east, separately shown for the experimental and control conditions. Distance from the center of the plot represents the duration of time (maximum of 11.2 s, as depicted in inset) and the azimuth of the point depicts the viewing angle of the subject at that particular time. Black and white lines denote trajectories for correct and incorrect trials, respectively.</a:t>
            </a:r>
          </a:p>
          <a:p>
            <a:endParaRPr/>
          </a:p>
          <a:p>
            <a:r>
              <a:rPr lang="en-GB"/>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endParaRPr lang="en-US"/>
          </a:p>
        </p:txBody>
      </p:sp>
      <p:sp>
        <p:nvSpPr>
          <p:cNvPr id="5" name="Rectangle 4"/>
          <p:cNvSpPr>
            <a:spLocks noGrp="1" noChangeArrowheads="1"/>
          </p:cNvSpPr>
          <p:nvPr>
            <p:ph type="ftr" idx="11"/>
          </p:nvPr>
        </p:nvSpPr>
        <p:spPr>
          <a:ln/>
        </p:spPr>
        <p:txBody>
          <a:bodyPr/>
          <a:lstStyle>
            <a:lvl1pPr>
              <a:defRPr/>
            </a:lvl1pPr>
          </a:lstStyle>
          <a:p>
            <a:endParaRPr lang="en-US"/>
          </a:p>
        </p:txBody>
      </p:sp>
      <p:sp>
        <p:nvSpPr>
          <p:cNvPr id="6" name="Rectangle 5"/>
          <p:cNvSpPr>
            <a:spLocks noGrp="1" noChangeArrowheads="1"/>
          </p:cNvSpPr>
          <p:nvPr>
            <p:ph type="sldNum" idx="12"/>
          </p:nvPr>
        </p:nvSpPr>
        <p:spPr>
          <a:ln/>
        </p:spPr>
        <p:txBody>
          <a:bodyPr/>
          <a:lstStyle>
            <a:lvl1pPr>
              <a:defRPr/>
            </a:lvl1pPr>
          </a:lstStyle>
          <a:p>
            <a:fld id="{1B66835F-EAB0-4ED2-A968-0980A81755BE}"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endParaRPr lang="en-US"/>
          </a:p>
        </p:txBody>
      </p:sp>
      <p:sp>
        <p:nvSpPr>
          <p:cNvPr id="5" name="Rectangle 4"/>
          <p:cNvSpPr>
            <a:spLocks noGrp="1" noChangeArrowheads="1"/>
          </p:cNvSpPr>
          <p:nvPr>
            <p:ph type="ftr" idx="11"/>
          </p:nvPr>
        </p:nvSpPr>
        <p:spPr>
          <a:ln/>
        </p:spPr>
        <p:txBody>
          <a:bodyPr/>
          <a:lstStyle>
            <a:lvl1pPr>
              <a:defRPr/>
            </a:lvl1pPr>
          </a:lstStyle>
          <a:p>
            <a:endParaRPr lang="en-US"/>
          </a:p>
        </p:txBody>
      </p:sp>
      <p:sp>
        <p:nvSpPr>
          <p:cNvPr id="6" name="Rectangle 5"/>
          <p:cNvSpPr>
            <a:spLocks noGrp="1" noChangeArrowheads="1"/>
          </p:cNvSpPr>
          <p:nvPr>
            <p:ph type="sldNum" idx="12"/>
          </p:nvPr>
        </p:nvSpPr>
        <p:spPr>
          <a:ln/>
        </p:spPr>
        <p:txBody>
          <a:bodyPr/>
          <a:lstStyle>
            <a:lvl1pPr>
              <a:defRPr/>
            </a:lvl1pPr>
          </a:lstStyle>
          <a:p>
            <a:fld id="{A519A307-86D9-4069-899A-C1B09C8DFED4}"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64547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50037" cy="64547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endParaRPr lang="en-US"/>
          </a:p>
        </p:txBody>
      </p:sp>
      <p:sp>
        <p:nvSpPr>
          <p:cNvPr id="5" name="Rectangle 4"/>
          <p:cNvSpPr>
            <a:spLocks noGrp="1" noChangeArrowheads="1"/>
          </p:cNvSpPr>
          <p:nvPr>
            <p:ph type="ftr" idx="11"/>
          </p:nvPr>
        </p:nvSpPr>
        <p:spPr>
          <a:ln/>
        </p:spPr>
        <p:txBody>
          <a:bodyPr/>
          <a:lstStyle>
            <a:lvl1pPr>
              <a:defRPr/>
            </a:lvl1pPr>
          </a:lstStyle>
          <a:p>
            <a:endParaRPr lang="en-US"/>
          </a:p>
        </p:txBody>
      </p:sp>
      <p:sp>
        <p:nvSpPr>
          <p:cNvPr id="6" name="Rectangle 5"/>
          <p:cNvSpPr>
            <a:spLocks noGrp="1" noChangeArrowheads="1"/>
          </p:cNvSpPr>
          <p:nvPr>
            <p:ph type="sldNum" idx="12"/>
          </p:nvPr>
        </p:nvSpPr>
        <p:spPr>
          <a:ln/>
        </p:spPr>
        <p:txBody>
          <a:bodyPr/>
          <a:lstStyle>
            <a:lvl1pPr>
              <a:defRPr/>
            </a:lvl1pPr>
          </a:lstStyle>
          <a:p>
            <a:fld id="{BF4B7843-4E17-42A9-8FE3-5E47CE8316BD}"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9069387" cy="1260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9069387" cy="2417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4338638"/>
            <a:ext cx="9069387" cy="2417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endParaRPr lang="en-US"/>
          </a:p>
        </p:txBody>
      </p:sp>
      <p:sp>
        <p:nvSpPr>
          <p:cNvPr id="6" name="Rectangle 4"/>
          <p:cNvSpPr>
            <a:spLocks noGrp="1" noChangeArrowheads="1"/>
          </p:cNvSpPr>
          <p:nvPr>
            <p:ph type="ftr" idx="11"/>
          </p:nvPr>
        </p:nvSpPr>
        <p:spPr>
          <a:ln/>
        </p:spPr>
        <p:txBody>
          <a:bodyPr/>
          <a:lstStyle>
            <a:lvl1pPr>
              <a:defRPr/>
            </a:lvl1pPr>
          </a:lstStyle>
          <a:p>
            <a:endParaRPr lang="en-US"/>
          </a:p>
        </p:txBody>
      </p:sp>
      <p:sp>
        <p:nvSpPr>
          <p:cNvPr id="7" name="Rectangle 5"/>
          <p:cNvSpPr>
            <a:spLocks noGrp="1" noChangeArrowheads="1"/>
          </p:cNvSpPr>
          <p:nvPr>
            <p:ph type="sldNum" idx="12"/>
          </p:nvPr>
        </p:nvSpPr>
        <p:spPr>
          <a:ln/>
        </p:spPr>
        <p:txBody>
          <a:bodyPr/>
          <a:lstStyle>
            <a:lvl1pPr>
              <a:defRPr/>
            </a:lvl1pPr>
          </a:lstStyle>
          <a:p>
            <a:fld id="{D165E9B0-7DA8-466E-963D-86F25D5E43BA}"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endParaRPr lang="en-US"/>
          </a:p>
        </p:txBody>
      </p:sp>
      <p:sp>
        <p:nvSpPr>
          <p:cNvPr id="5" name="Rectangle 4"/>
          <p:cNvSpPr>
            <a:spLocks noGrp="1" noChangeArrowheads="1"/>
          </p:cNvSpPr>
          <p:nvPr>
            <p:ph type="ftr" idx="11"/>
          </p:nvPr>
        </p:nvSpPr>
        <p:spPr>
          <a:ln/>
        </p:spPr>
        <p:txBody>
          <a:bodyPr/>
          <a:lstStyle>
            <a:lvl1pPr>
              <a:defRPr/>
            </a:lvl1pPr>
          </a:lstStyle>
          <a:p>
            <a:endParaRPr lang="en-US"/>
          </a:p>
        </p:txBody>
      </p:sp>
      <p:sp>
        <p:nvSpPr>
          <p:cNvPr id="6" name="Rectangle 5"/>
          <p:cNvSpPr>
            <a:spLocks noGrp="1" noChangeArrowheads="1"/>
          </p:cNvSpPr>
          <p:nvPr>
            <p:ph type="sldNum" idx="12"/>
          </p:nvPr>
        </p:nvSpPr>
        <p:spPr>
          <a:ln/>
        </p:spPr>
        <p:txBody>
          <a:bodyPr/>
          <a:lstStyle>
            <a:lvl1pPr>
              <a:defRPr/>
            </a:lvl1pPr>
          </a:lstStyle>
          <a:p>
            <a:fld id="{F0102DDB-C13F-473E-AACA-21864AE54F49}"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endParaRPr lang="en-US"/>
          </a:p>
        </p:txBody>
      </p:sp>
      <p:sp>
        <p:nvSpPr>
          <p:cNvPr id="5" name="Rectangle 4"/>
          <p:cNvSpPr>
            <a:spLocks noGrp="1" noChangeArrowheads="1"/>
          </p:cNvSpPr>
          <p:nvPr>
            <p:ph type="ftr" idx="11"/>
          </p:nvPr>
        </p:nvSpPr>
        <p:spPr>
          <a:ln/>
        </p:spPr>
        <p:txBody>
          <a:bodyPr/>
          <a:lstStyle>
            <a:lvl1pPr>
              <a:defRPr/>
            </a:lvl1pPr>
          </a:lstStyle>
          <a:p>
            <a:endParaRPr lang="en-US"/>
          </a:p>
        </p:txBody>
      </p:sp>
      <p:sp>
        <p:nvSpPr>
          <p:cNvPr id="6" name="Rectangle 5"/>
          <p:cNvSpPr>
            <a:spLocks noGrp="1" noChangeArrowheads="1"/>
          </p:cNvSpPr>
          <p:nvPr>
            <p:ph type="sldNum" idx="12"/>
          </p:nvPr>
        </p:nvSpPr>
        <p:spPr>
          <a:ln/>
        </p:spPr>
        <p:txBody>
          <a:bodyPr/>
          <a:lstStyle>
            <a:lvl1pPr>
              <a:defRPr/>
            </a:lvl1pPr>
          </a:lstStyle>
          <a:p>
            <a:fld id="{07D227DA-043B-4C48-91A2-32B39C53C327}"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endParaRPr lang="en-US"/>
          </a:p>
        </p:txBody>
      </p:sp>
      <p:sp>
        <p:nvSpPr>
          <p:cNvPr id="6" name="Rectangle 4"/>
          <p:cNvSpPr>
            <a:spLocks noGrp="1" noChangeArrowheads="1"/>
          </p:cNvSpPr>
          <p:nvPr>
            <p:ph type="ftr" idx="11"/>
          </p:nvPr>
        </p:nvSpPr>
        <p:spPr>
          <a:ln/>
        </p:spPr>
        <p:txBody>
          <a:bodyPr/>
          <a:lstStyle>
            <a:lvl1pPr>
              <a:defRPr/>
            </a:lvl1pPr>
          </a:lstStyle>
          <a:p>
            <a:endParaRPr lang="en-US"/>
          </a:p>
        </p:txBody>
      </p:sp>
      <p:sp>
        <p:nvSpPr>
          <p:cNvPr id="7" name="Rectangle 5"/>
          <p:cNvSpPr>
            <a:spLocks noGrp="1" noChangeArrowheads="1"/>
          </p:cNvSpPr>
          <p:nvPr>
            <p:ph type="sldNum" idx="12"/>
          </p:nvPr>
        </p:nvSpPr>
        <p:spPr>
          <a:ln/>
        </p:spPr>
        <p:txBody>
          <a:bodyPr/>
          <a:lstStyle>
            <a:lvl1pPr>
              <a:defRPr/>
            </a:lvl1pPr>
          </a:lstStyle>
          <a:p>
            <a:fld id="{47F22E44-FC5C-4E3E-8CAB-290F97FD3C17}"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endParaRPr lang="en-US"/>
          </a:p>
        </p:txBody>
      </p:sp>
      <p:sp>
        <p:nvSpPr>
          <p:cNvPr id="8" name="Rectangle 4"/>
          <p:cNvSpPr>
            <a:spLocks noGrp="1" noChangeArrowheads="1"/>
          </p:cNvSpPr>
          <p:nvPr>
            <p:ph type="ftr" idx="11"/>
          </p:nvPr>
        </p:nvSpPr>
        <p:spPr>
          <a:ln/>
        </p:spPr>
        <p:txBody>
          <a:bodyPr/>
          <a:lstStyle>
            <a:lvl1pPr>
              <a:defRPr/>
            </a:lvl1pPr>
          </a:lstStyle>
          <a:p>
            <a:endParaRPr lang="en-US"/>
          </a:p>
        </p:txBody>
      </p:sp>
      <p:sp>
        <p:nvSpPr>
          <p:cNvPr id="9" name="Rectangle 5"/>
          <p:cNvSpPr>
            <a:spLocks noGrp="1" noChangeArrowheads="1"/>
          </p:cNvSpPr>
          <p:nvPr>
            <p:ph type="sldNum" idx="12"/>
          </p:nvPr>
        </p:nvSpPr>
        <p:spPr>
          <a:ln/>
        </p:spPr>
        <p:txBody>
          <a:bodyPr/>
          <a:lstStyle>
            <a:lvl1pPr>
              <a:defRPr/>
            </a:lvl1pPr>
          </a:lstStyle>
          <a:p>
            <a:fld id="{BB4FD631-3533-49BF-8675-298A6C14A225}"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endParaRPr lang="en-US"/>
          </a:p>
        </p:txBody>
      </p:sp>
      <p:sp>
        <p:nvSpPr>
          <p:cNvPr id="4" name="Rectangle 4"/>
          <p:cNvSpPr>
            <a:spLocks noGrp="1" noChangeArrowheads="1"/>
          </p:cNvSpPr>
          <p:nvPr>
            <p:ph type="ftr" idx="11"/>
          </p:nvPr>
        </p:nvSpPr>
        <p:spPr>
          <a:ln/>
        </p:spPr>
        <p:txBody>
          <a:bodyPr/>
          <a:lstStyle>
            <a:lvl1pPr>
              <a:defRPr/>
            </a:lvl1pPr>
          </a:lstStyle>
          <a:p>
            <a:endParaRPr lang="en-US"/>
          </a:p>
        </p:txBody>
      </p:sp>
      <p:sp>
        <p:nvSpPr>
          <p:cNvPr id="5" name="Rectangle 5"/>
          <p:cNvSpPr>
            <a:spLocks noGrp="1" noChangeArrowheads="1"/>
          </p:cNvSpPr>
          <p:nvPr>
            <p:ph type="sldNum" idx="12"/>
          </p:nvPr>
        </p:nvSpPr>
        <p:spPr>
          <a:ln/>
        </p:spPr>
        <p:txBody>
          <a:bodyPr/>
          <a:lstStyle>
            <a:lvl1pPr>
              <a:defRPr/>
            </a:lvl1pPr>
          </a:lstStyle>
          <a:p>
            <a:fld id="{D63DBE94-DEC4-4881-8D14-AF6CCDF9C64D}"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endParaRPr lang="en-US"/>
          </a:p>
        </p:txBody>
      </p:sp>
      <p:sp>
        <p:nvSpPr>
          <p:cNvPr id="3" name="Rectangle 4"/>
          <p:cNvSpPr>
            <a:spLocks noGrp="1" noChangeArrowheads="1"/>
          </p:cNvSpPr>
          <p:nvPr>
            <p:ph type="ftr" idx="11"/>
          </p:nvPr>
        </p:nvSpPr>
        <p:spPr>
          <a:ln/>
        </p:spPr>
        <p:txBody>
          <a:bodyPr/>
          <a:lstStyle>
            <a:lvl1pPr>
              <a:defRPr/>
            </a:lvl1pPr>
          </a:lstStyle>
          <a:p>
            <a:endParaRPr lang="en-US"/>
          </a:p>
        </p:txBody>
      </p:sp>
      <p:sp>
        <p:nvSpPr>
          <p:cNvPr id="4" name="Rectangle 5"/>
          <p:cNvSpPr>
            <a:spLocks noGrp="1" noChangeArrowheads="1"/>
          </p:cNvSpPr>
          <p:nvPr>
            <p:ph type="sldNum" idx="12"/>
          </p:nvPr>
        </p:nvSpPr>
        <p:spPr>
          <a:ln/>
        </p:spPr>
        <p:txBody>
          <a:bodyPr/>
          <a:lstStyle>
            <a:lvl1pPr>
              <a:defRPr/>
            </a:lvl1pPr>
          </a:lstStyle>
          <a:p>
            <a:fld id="{0A11BC93-EF5F-4F33-8BFB-4A24491F25A9}"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endParaRPr lang="en-US"/>
          </a:p>
        </p:txBody>
      </p:sp>
      <p:sp>
        <p:nvSpPr>
          <p:cNvPr id="6" name="Rectangle 4"/>
          <p:cNvSpPr>
            <a:spLocks noGrp="1" noChangeArrowheads="1"/>
          </p:cNvSpPr>
          <p:nvPr>
            <p:ph type="ftr" idx="11"/>
          </p:nvPr>
        </p:nvSpPr>
        <p:spPr>
          <a:ln/>
        </p:spPr>
        <p:txBody>
          <a:bodyPr/>
          <a:lstStyle>
            <a:lvl1pPr>
              <a:defRPr/>
            </a:lvl1pPr>
          </a:lstStyle>
          <a:p>
            <a:endParaRPr lang="en-US"/>
          </a:p>
        </p:txBody>
      </p:sp>
      <p:sp>
        <p:nvSpPr>
          <p:cNvPr id="7" name="Rectangle 5"/>
          <p:cNvSpPr>
            <a:spLocks noGrp="1" noChangeArrowheads="1"/>
          </p:cNvSpPr>
          <p:nvPr>
            <p:ph type="sldNum" idx="12"/>
          </p:nvPr>
        </p:nvSpPr>
        <p:spPr>
          <a:ln/>
        </p:spPr>
        <p:txBody>
          <a:bodyPr/>
          <a:lstStyle>
            <a:lvl1pPr>
              <a:defRPr/>
            </a:lvl1pPr>
          </a:lstStyle>
          <a:p>
            <a:fld id="{C849EE62-BC28-4A7F-B1F5-B6ACB6EE66B8}"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endParaRPr lang="en-US"/>
          </a:p>
        </p:txBody>
      </p:sp>
      <p:sp>
        <p:nvSpPr>
          <p:cNvPr id="6" name="Rectangle 4"/>
          <p:cNvSpPr>
            <a:spLocks noGrp="1" noChangeArrowheads="1"/>
          </p:cNvSpPr>
          <p:nvPr>
            <p:ph type="ftr" idx="11"/>
          </p:nvPr>
        </p:nvSpPr>
        <p:spPr>
          <a:ln/>
        </p:spPr>
        <p:txBody>
          <a:bodyPr/>
          <a:lstStyle>
            <a:lvl1pPr>
              <a:defRPr/>
            </a:lvl1pPr>
          </a:lstStyle>
          <a:p>
            <a:endParaRPr lang="en-US"/>
          </a:p>
        </p:txBody>
      </p:sp>
      <p:sp>
        <p:nvSpPr>
          <p:cNvPr id="7" name="Rectangle 5"/>
          <p:cNvSpPr>
            <a:spLocks noGrp="1" noChangeArrowheads="1"/>
          </p:cNvSpPr>
          <p:nvPr>
            <p:ph type="sldNum" idx="12"/>
          </p:nvPr>
        </p:nvSpPr>
        <p:spPr>
          <a:ln/>
        </p:spPr>
        <p:txBody>
          <a:bodyPr/>
          <a:lstStyle>
            <a:lvl1pPr>
              <a:defRPr/>
            </a:lvl1pPr>
          </a:lstStyle>
          <a:p>
            <a:fld id="{A85FF142-1807-4DC6-9742-35132D50543A}"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69387" cy="1260475"/>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503238" y="1768475"/>
            <a:ext cx="9069387" cy="4987925"/>
          </a:xfrm>
          <a:prstGeom prst="rect">
            <a:avLst/>
          </a:prstGeom>
          <a:noFill/>
          <a:ln w="9525">
            <a:noFill/>
            <a:round/>
            <a:headEnd/>
            <a:tailEnd/>
          </a:ln>
        </p:spPr>
        <p:txBody>
          <a:bodyPr vert="horz" wrap="square" lIns="0" tIns="28224"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 name="Rectangle 3"/>
          <p:cNvSpPr>
            <a:spLocks noGrp="1" noChangeArrowheads="1"/>
          </p:cNvSpPr>
          <p:nvPr>
            <p:ph type="dt"/>
          </p:nvPr>
        </p:nvSpPr>
        <p:spPr bwMode="auto">
          <a:xfrm>
            <a:off x="50323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defRPr sz="1400">
                <a:solidFill>
                  <a:srgbClr val="000000"/>
                </a:solidFill>
                <a:latin typeface="Times New Roman" pitchFamily="16" charset="0"/>
              </a:defRPr>
            </a:lvl1pPr>
          </a:lstStyle>
          <a:p>
            <a:endParaRPr lang="en-US"/>
          </a:p>
        </p:txBody>
      </p:sp>
      <p:sp>
        <p:nvSpPr>
          <p:cNvPr id="1028" name="Rectangle 4"/>
          <p:cNvSpPr>
            <a:spLocks noGrp="1" noChangeArrowheads="1"/>
          </p:cNvSpPr>
          <p:nvPr>
            <p:ph type="ftr"/>
          </p:nvPr>
        </p:nvSpPr>
        <p:spPr bwMode="auto">
          <a:xfrm>
            <a:off x="3448050" y="6886575"/>
            <a:ext cx="3194050"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defRPr sz="1400">
                <a:solidFill>
                  <a:srgbClr val="000000"/>
                </a:solidFill>
                <a:latin typeface="Times New Roman" pitchFamily="16" charset="0"/>
              </a:defRPr>
            </a:lvl1pPr>
          </a:lstStyle>
          <a:p>
            <a:endParaRPr lang="en-US"/>
          </a:p>
        </p:txBody>
      </p:sp>
      <p:sp>
        <p:nvSpPr>
          <p:cNvPr id="1029" name="Rectangle 5"/>
          <p:cNvSpPr>
            <a:spLocks noGrp="1" noChangeArrowheads="1"/>
          </p:cNvSpPr>
          <p:nvPr>
            <p:ph type="sldNum"/>
          </p:nvPr>
        </p:nvSpPr>
        <p:spPr bwMode="auto">
          <a:xfrm>
            <a:off x="722788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defRPr sz="1400">
                <a:solidFill>
                  <a:srgbClr val="000000"/>
                </a:solidFill>
                <a:latin typeface="Times New Roman" pitchFamily="16" charset="0"/>
              </a:defRPr>
            </a:lvl1pPr>
          </a:lstStyle>
          <a:p>
            <a:fld id="{AB055419-CB8B-4279-962F-1AC4AB6A6D26}"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2pPr>
      <a:lvl3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3pPr>
      <a:lvl4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4pPr>
      <a:lvl5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9pPr>
    </p:titleStyle>
    <p:bodyStyle>
      <a:lvl1pPr marL="342900" indent="-342900" algn="l" defTabSz="449263" rtl="0" eaLnBrk="0" fontAlgn="base" hangingPunct="0">
        <a:lnSpc>
          <a:spcPct val="93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cs typeface="+mn-cs"/>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cs typeface="+mn-cs"/>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Mode="External" Target="http://onlinelibrary.wiley.com/doi/10.1002/hipo.v26.8/issuetoc"/><Relationship Id="rId6" Type="http://schemas.openxmlformats.org/officeDocument/2006/relationships/hyperlink" TargetMode="External" Target="http://onlinelibrary.wiley.com/doi/10.1002/hipo.22587/full#hipo22587-fig-0005"/></Relationships>
</file>

<file path=ppt/slides/slide1.xml><?xml version="1.0" encoding="utf-8"?>
<p:sld xmlns:r="http://schemas.openxmlformats.org/officeDocument/2006/relationships" xmlns:xhtml="http://www.w3.org/1999/xhtml"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a:xfrm>
            <a:off x="468313" y="461963"/>
            <a:ext cx="9070975" cy="798512"/>
          </a:xfrm>
        </p:spPr>
        <p:txBody>
          <a:bodyPr tIns="14112"/>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smtClean="0"/>
              <a:t>Functional cross‐hemispheric shift between object‐place paired associate memory and spatial memory in the human hippocampus</a:t>
            </a:r>
          </a:p>
        </p:txBody>
      </p:sp>
      <p:pic>
        <p:nvPicPr>
          <p:cNvPr id="2051" name="Picture 2"/>
          <p:cNvPicPr>
            <a:picLocks noChangeAspect="1" noChangeArrowheads="1"/>
          </p:cNvPicPr>
          <p:nvPr/>
        </p:nvPicPr>
        <p:blipFill>
          <a:blip r:embed="rId3" cstate="print"/>
          <a:srcRect/>
          <a:stretch>
            <a:fillRect/>
          </a:stretch>
        </p:blipFill>
        <p:spPr bwMode="auto">
          <a:xfrm>
            <a:off x="1689554" y="1887628"/>
            <a:ext cx="6504892" cy="3866744"/>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
        <p:nvSpPr>
          <p:cNvPr id="2053" name="Text Box 4"/>
          <p:cNvSpPr txBox="1">
            <a:spLocks noChangeArrowheads="1"/>
          </p:cNvSpPr>
          <p:nvPr/>
        </p:nvSpPr>
        <p:spPr bwMode="auto">
          <a:xfrm>
            <a:off x="127000" y="6840538"/>
            <a:ext cx="6892925" cy="557212"/>
          </a:xfrm>
          <a:prstGeom prst="rect">
            <a:avLst/>
          </a:prstGeom>
          <a:noFill/>
          <a:ln w="9525">
            <a:noFill/>
            <a:round/>
            <a:headEnd/>
            <a:tailEnd/>
          </a:ln>
        </p:spPr>
        <p:txBody>
          <a:bodyPr lIns="90000" tIns="54702" rIns="90000" bIns="45000"/>
          <a:lstStyle/>
          <a:p>
            <a:pPr>
              <a:tabLst>
                <a:tab pos="723900" algn="l"/>
                <a:tab pos="1447800" algn="l"/>
                <a:tab pos="2171700" algn="l"/>
                <a:tab pos="2895600" algn="l"/>
                <a:tab pos="3619500" algn="l"/>
                <a:tab pos="4343400" algn="l"/>
                <a:tab pos="5067300" algn="l"/>
                <a:tab pos="5791200" algn="l"/>
                <a:tab pos="6515100" algn="l"/>
              </a:tabLst>
            </a:pPr>
            <a:r>
              <a:rPr lang="en-GB" sz="1100" b="1">
                <a:solidFill>
                  <a:srgbClr val="000000"/>
                </a:solidFill>
              </a:rPr>
              <a:t>Hippocampus</a:t>
            </a:r>
            <a:r>
              <a:rPr lang="en-GB" sz="1100">
                <a:solidFill>
                  <a:srgbClr val="000000"/>
                </a:solidFill>
              </a:rPr>
              <a:t/>
            </a:r>
            <a:br>
              <a:rPr lang="en-GB" sz="1100">
                <a:solidFill>
                  <a:srgbClr val="000000"/>
                </a:solidFill>
              </a:rPr>
            </a:br>
            <a:r>
              <a:rPr lang="en-GB" sz="1100">
                <a:solidFill>
                  <a:srgbClr val="000000"/>
                </a:solidFill>
                <a:hlinkClick r:id="rId5"/>
              </a:rPr>
              <a:t>Volume 26, Issue 8, </a:t>
            </a:r>
            <a:r>
              <a:rPr lang="en-GB" sz="1100">
                <a:solidFill>
                  <a:srgbClr val="000000"/>
                </a:solidFill>
              </a:rPr>
              <a:t>pages 1061-1077, 9 APR 2016 DOI: 10.1002/hipo.22587</a:t>
            </a:r>
            <a:br>
              <a:rPr lang="en-GB" sz="1100">
                <a:solidFill>
                  <a:srgbClr val="000000"/>
                </a:solidFill>
              </a:rPr>
            </a:br>
            <a:r>
              <a:rPr lang="en-GB" sz="1100">
                <a:solidFill>
                  <a:srgbClr val="000000"/>
                </a:solidFill>
                <a:hlinkClick r:id="rId6"/>
              </a:rPr>
              <a:t>http://onlinelibrary.wiley.com/doi/10.1002/hipo.22587/full#hipo22587-fig-0005</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169</Words>
  <Application>Microsoft Office PowerPoint</Application>
  <PresentationFormat>Custom</PresentationFormat>
  <Paragraphs>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DejaVu Sans</vt:lpstr>
      <vt:lpstr>Times New Roman</vt:lpstr>
      <vt:lpstr>Office Theme</vt:lpstr>
      <vt:lpstr>RNA interference as a resistance mechanism against crop parasites in Africa: a ‘Trojan horse’ approach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RNA interference as a resistance mechanism against crop parasites in Africa: a ‘Trojan horse’ approach</dc:title>
  <dc:creator>Agile User</dc:creator>
  <cp:lastModifiedBy>WileyService</cp:lastModifiedBy>
  <cp:revision>1</cp:revision>
  <cp:lastPrinted>1601-01-01T00:00:00Z</cp:lastPrinted>
  <dcterms:created xsi:type="dcterms:W3CDTF">2011-01-20T16:54:28Z</dcterms:created>
  <dcterms:modified xsi:type="dcterms:W3CDTF">2011-03-25T10:19:16Z</dcterms:modified>
</cp:coreProperties>
</file>