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10080625" cy="7559675"/>
  <p:notesSz cx="7559675" cy="10691813"/>
  <p:defaultTextStyle>
    <a:defPPr>
      <a:defRPr lang="en-GB"/>
    </a:defPPr>
    <a:lvl1pPr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49263"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206" y="-9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sldImg"/>
          </p:nvPr>
        </p:nvSpPr>
        <p:spPr bwMode="auto">
          <a:xfrm>
            <a:off x="1106488" y="812800"/>
            <a:ext cx="5343525" cy="4006850"/>
          </a:xfrm>
          <a:prstGeom prst="rect">
            <a:avLst/>
          </a:prstGeom>
          <a:noFill/>
          <a:ln w="9525">
            <a:noFill/>
            <a:round/>
            <a:headEnd/>
            <a:tailEnd/>
          </a:ln>
        </p:spPr>
      </p:sp>
      <p:sp>
        <p:nvSpPr>
          <p:cNvPr id="2050" name="Rectangle 2"/>
          <p:cNvSpPr>
            <a:spLocks noGrp="1" noChangeArrowheads="1"/>
          </p:cNvSpPr>
          <p:nvPr>
            <p:ph type="body"/>
          </p:nvPr>
        </p:nvSpPr>
        <p:spPr bwMode="auto">
          <a:xfrm>
            <a:off x="755650" y="5078413"/>
            <a:ext cx="6046788" cy="48101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278313" y="0"/>
            <a:ext cx="3279775"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278313" y="10156825"/>
            <a:ext cx="3279775"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3DB8634D-6861-4123-B33E-4A69BC3594D0}" type="slidenum">
              <a:rPr lang="en-GB"/>
              <a:pPr/>
              <a:t>‹#›</a:t>
            </a:fld>
            <a:endParaRPr lang="en-GB"/>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r="http://schemas.openxmlformats.org/officeDocument/2006/relationships" xmlns:xhtml="http://www.w3.org/1999/xhtml" xmlns:p="http://schemas.openxmlformats.org/presentationml/2006/main" xmlns:a="http://schemas.openxmlformats.org/drawing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p:spPr>
        <p:txBody>
          <a:bodyPr/>
          <a:lstStyle/>
          <a:p>
            <a:fld id="{0E78A471-D789-41F3-8A64-F8CE717DD838}" type="slidenum">
              <a:rPr lang="en-GB"/>
              <a:t>1</a:t>
            </a:fld>
            <a:endParaRPr lang="en-GB"/>
          </a:p>
        </p:txBody>
      </p:sp>
      <p:sp>
        <p:nvSpPr>
          <p:cNvPr id="4099" name="Rectangle 1"/>
          <p:cNvSpPr txBox="1">
            <a:spLocks noChangeArrowheads="1" noTextEdit="1"/>
          </p:cNvSpPr>
          <p:nvPr>
            <p:ph type="sldImg"/>
          </p:nvPr>
        </p:nvSpPr>
        <p:spPr>
          <a:xfrm>
            <a:off x="1106488" y="812800"/>
            <a:ext cx="5345112" cy="4008438"/>
          </a:xfrm>
          <a:solidFill>
            <a:srgbClr val="FFFFFF"/>
          </a:solidFill>
          <a:ln>
            <a:solidFill>
              <a:srgbClr val="000000"/>
            </a:solidFill>
            <a:miter lim="800000"/>
          </a:ln>
        </p:spPr>
      </p:sp>
      <p:sp>
        <p:nvSpPr>
          <p:cNvPr id="4100" name="Text Box 2"/>
          <p:cNvSpPr txBox="1">
            <a:spLocks noChangeArrowheads="1"/>
          </p:cNvSpPr>
          <p:nvPr>
            <p:ph type="body" idx="1"/>
          </p:nvPr>
        </p:nvSpPr>
        <p:spPr>
          <a:xfrm>
            <a:off x="755650" y="5078413"/>
            <a:ext cx="6048375" cy="4811712"/>
          </a:xfrm>
          <a:noFill/>
          <a:ln/>
        </p:spPr>
        <p:txBody>
          <a:bodyPr tIns="10584"/>
          <a:lstStyle/>
          <a:p>
            <a:pPr algn="just" eaLnBrk="1">
              <a:lnSpc>
                <a:spcPct val="93000"/>
              </a:lnSpc>
              <a:spcBef>
                <a:spcPct val="0"/>
              </a:spcBef>
              <a:tabLst>
                <a:tab pos="723900" algn="l"/>
                <a:tab pos="1447800" algn="l"/>
                <a:tab pos="2171700" algn="l"/>
                <a:tab pos="2895600" algn="l"/>
                <a:tab pos="3619500" algn="l"/>
                <a:tab pos="4343400" algn="l"/>
                <a:tab pos="5067300" algn="l"/>
                <a:tab pos="5791200" algn="l"/>
              </a:tabLst>
            </a:pPr>
            <a:r>
              <a:rPr/>
              <a:t>
</a:t>
            </a:r>
            <a:r>
              <a:rPr/>
              <a:t>BOLD activity during object‐cueing period, object‐cued place recognition period, and spatial memory period. (A, C, E) A sagittal (left) and a coronal (right) section showing the peak hippocampal activity for each event period (</a:t>
            </a:r>
            <a:r>
              <a:rPr i="1"/>
              <a:t>P</a:t>
            </a:r>
            <a:r>
              <a:rPr/>
              <a:t> &lt; 0.05, FWE‐corrected, one‐sample </a:t>
            </a:r>
            <a:r>
              <a:rPr i="1"/>
              <a:t>t</a:t>
            </a:r>
            <a:r>
              <a:rPr/>
              <a:t> test). MNI coordinates are shown above the corresponding sections. In each row, the scale bar shows the range of the t‐statistics from GLM analysis for each event period with red color representing higher response. OCP: Object‐cueing period, OPRP: Object‐cued place recognition period, SMP: Spatial memory period. Mean ± S.E.M. *</a:t>
            </a:r>
            <a:r>
              <a:rPr i="1"/>
              <a:t>P</a:t>
            </a:r>
            <a:r>
              <a:rPr/>
              <a:t> &lt; 0.05, **</a:t>
            </a:r>
            <a:r>
              <a:rPr i="1"/>
              <a:t>P</a:t>
            </a:r>
            <a:r>
              <a:rPr/>
              <a:t> &lt; 0.01, ***</a:t>
            </a:r>
            <a:r>
              <a:rPr i="1"/>
              <a:t>P</a:t>
            </a:r>
            <a:r>
              <a:rPr/>
              <a:t> &lt; 0.001. (A) Object‐cueing period (OCP): A subset of voxels in the left hippocampus showing significant activity during the object‐cueing period (highlighted with a dotted circle), compared to the control. (B) Mean coefficient contrasts of the OCP‐responsive voxels in the left hippocampus across three different periods. (C) Object‐cued place recognition period (OPRP): A subset of voxels in the right hippocampus (highlighted with dotted circles) showing significant BOLD activity during the OPRP. (D) Mean coefficient contrasts of the OPRP‐response voxels in the right hippocampus across three different event periods. (E) Spatial memory period (SMP): During the spatial memory period, the right hippocampus (highlighted with a dotted circle) showed significant BOLD activity compared to the control condition. (F) Average coefficient contrasts of the SMP‐responsive voxels in the right hippocampus across three different event periods. [Color figure can be viewed in the online issue, which is available at </a:t>
            </a:r>
            <a:r>
              <a:rPr/>
              <a:t>wileyonlinelibrary.com</a:t>
            </a:r>
            <a:r>
              <a:rPr/>
              <a:t>.]</a:t>
            </a:r>
          </a:p>
          <a:p>
            <a:endParaRPr/>
          </a:p>
          <a:p>
            <a:r>
              <a:rPr lang="en-GB"/>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1B66835F-EAB0-4ED2-A968-0980A81755BE}"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A519A307-86D9-4069-899A-C1B09C8DFED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0037"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BF4B7843-4E17-42A9-8FE3-5E47CE8316BD}"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69387" cy="1260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9069387"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4338638"/>
            <a:ext cx="9069387"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D165E9B0-7DA8-466E-963D-86F25D5E43BA}"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F0102DDB-C13F-473E-AACA-21864AE54F49}"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endParaRPr lang="en-US"/>
          </a:p>
        </p:txBody>
      </p:sp>
      <p:sp>
        <p:nvSpPr>
          <p:cNvPr id="5" name="Rectangle 4"/>
          <p:cNvSpPr>
            <a:spLocks noGrp="1" noChangeArrowheads="1"/>
          </p:cNvSpPr>
          <p:nvPr>
            <p:ph type="ftr" idx="11"/>
          </p:nvPr>
        </p:nvSpPr>
        <p:spPr>
          <a:ln/>
        </p:spPr>
        <p:txBody>
          <a:bodyPr/>
          <a:lstStyle>
            <a:lvl1pPr>
              <a:defRPr/>
            </a:lvl1pPr>
          </a:lstStyle>
          <a:p>
            <a:endParaRPr lang="en-US"/>
          </a:p>
        </p:txBody>
      </p:sp>
      <p:sp>
        <p:nvSpPr>
          <p:cNvPr id="6" name="Rectangle 5"/>
          <p:cNvSpPr>
            <a:spLocks noGrp="1" noChangeArrowheads="1"/>
          </p:cNvSpPr>
          <p:nvPr>
            <p:ph type="sldNum" idx="12"/>
          </p:nvPr>
        </p:nvSpPr>
        <p:spPr>
          <a:ln/>
        </p:spPr>
        <p:txBody>
          <a:bodyPr/>
          <a:lstStyle>
            <a:lvl1pPr>
              <a:defRPr/>
            </a:lvl1pPr>
          </a:lstStyle>
          <a:p>
            <a:fld id="{07D227DA-043B-4C48-91A2-32B39C53C327}"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47F22E44-FC5C-4E3E-8CAB-290F97FD3C17}"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endParaRPr lang="en-US"/>
          </a:p>
        </p:txBody>
      </p:sp>
      <p:sp>
        <p:nvSpPr>
          <p:cNvPr id="8" name="Rectangle 4"/>
          <p:cNvSpPr>
            <a:spLocks noGrp="1" noChangeArrowheads="1"/>
          </p:cNvSpPr>
          <p:nvPr>
            <p:ph type="ftr" idx="11"/>
          </p:nvPr>
        </p:nvSpPr>
        <p:spPr>
          <a:ln/>
        </p:spPr>
        <p:txBody>
          <a:bodyPr/>
          <a:lstStyle>
            <a:lvl1pPr>
              <a:defRPr/>
            </a:lvl1pPr>
          </a:lstStyle>
          <a:p>
            <a:endParaRPr lang="en-US"/>
          </a:p>
        </p:txBody>
      </p:sp>
      <p:sp>
        <p:nvSpPr>
          <p:cNvPr id="9" name="Rectangle 5"/>
          <p:cNvSpPr>
            <a:spLocks noGrp="1" noChangeArrowheads="1"/>
          </p:cNvSpPr>
          <p:nvPr>
            <p:ph type="sldNum" idx="12"/>
          </p:nvPr>
        </p:nvSpPr>
        <p:spPr>
          <a:ln/>
        </p:spPr>
        <p:txBody>
          <a:bodyPr/>
          <a:lstStyle>
            <a:lvl1pPr>
              <a:defRPr/>
            </a:lvl1pPr>
          </a:lstStyle>
          <a:p>
            <a:fld id="{BB4FD631-3533-49BF-8675-298A6C14A225}"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endParaRPr lang="en-US"/>
          </a:p>
        </p:txBody>
      </p:sp>
      <p:sp>
        <p:nvSpPr>
          <p:cNvPr id="4" name="Rectangle 4"/>
          <p:cNvSpPr>
            <a:spLocks noGrp="1" noChangeArrowheads="1"/>
          </p:cNvSpPr>
          <p:nvPr>
            <p:ph type="ftr" idx="11"/>
          </p:nvPr>
        </p:nvSpPr>
        <p:spPr>
          <a:ln/>
        </p:spPr>
        <p:txBody>
          <a:bodyPr/>
          <a:lstStyle>
            <a:lvl1pPr>
              <a:defRPr/>
            </a:lvl1pPr>
          </a:lstStyle>
          <a:p>
            <a:endParaRPr lang="en-US"/>
          </a:p>
        </p:txBody>
      </p:sp>
      <p:sp>
        <p:nvSpPr>
          <p:cNvPr id="5" name="Rectangle 5"/>
          <p:cNvSpPr>
            <a:spLocks noGrp="1" noChangeArrowheads="1"/>
          </p:cNvSpPr>
          <p:nvPr>
            <p:ph type="sldNum" idx="12"/>
          </p:nvPr>
        </p:nvSpPr>
        <p:spPr>
          <a:ln/>
        </p:spPr>
        <p:txBody>
          <a:bodyPr/>
          <a:lstStyle>
            <a:lvl1pPr>
              <a:defRPr/>
            </a:lvl1pPr>
          </a:lstStyle>
          <a:p>
            <a:fld id="{D63DBE94-DEC4-4881-8D14-AF6CCDF9C64D}"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endParaRPr lang="en-US"/>
          </a:p>
        </p:txBody>
      </p:sp>
      <p:sp>
        <p:nvSpPr>
          <p:cNvPr id="3" name="Rectangle 4"/>
          <p:cNvSpPr>
            <a:spLocks noGrp="1" noChangeArrowheads="1"/>
          </p:cNvSpPr>
          <p:nvPr>
            <p:ph type="ftr" idx="11"/>
          </p:nvPr>
        </p:nvSpPr>
        <p:spPr>
          <a:ln/>
        </p:spPr>
        <p:txBody>
          <a:bodyPr/>
          <a:lstStyle>
            <a:lvl1pPr>
              <a:defRPr/>
            </a:lvl1pPr>
          </a:lstStyle>
          <a:p>
            <a:endParaRPr lang="en-US"/>
          </a:p>
        </p:txBody>
      </p:sp>
      <p:sp>
        <p:nvSpPr>
          <p:cNvPr id="4" name="Rectangle 5"/>
          <p:cNvSpPr>
            <a:spLocks noGrp="1" noChangeArrowheads="1"/>
          </p:cNvSpPr>
          <p:nvPr>
            <p:ph type="sldNum" idx="12"/>
          </p:nvPr>
        </p:nvSpPr>
        <p:spPr>
          <a:ln/>
        </p:spPr>
        <p:txBody>
          <a:bodyPr/>
          <a:lstStyle>
            <a:lvl1pPr>
              <a:defRPr/>
            </a:lvl1pPr>
          </a:lstStyle>
          <a:p>
            <a:fld id="{0A11BC93-EF5F-4F33-8BFB-4A24491F25A9}"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C849EE62-BC28-4A7F-B1F5-B6ACB6EE66B8}"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endParaRPr lang="en-US"/>
          </a:p>
        </p:txBody>
      </p:sp>
      <p:sp>
        <p:nvSpPr>
          <p:cNvPr id="6" name="Rectangle 4"/>
          <p:cNvSpPr>
            <a:spLocks noGrp="1" noChangeArrowheads="1"/>
          </p:cNvSpPr>
          <p:nvPr>
            <p:ph type="ftr" idx="11"/>
          </p:nvPr>
        </p:nvSpPr>
        <p:spPr>
          <a:ln/>
        </p:spPr>
        <p:txBody>
          <a:bodyPr/>
          <a:lstStyle>
            <a:lvl1pPr>
              <a:defRPr/>
            </a:lvl1pPr>
          </a:lstStyle>
          <a:p>
            <a:endParaRPr lang="en-US"/>
          </a:p>
        </p:txBody>
      </p:sp>
      <p:sp>
        <p:nvSpPr>
          <p:cNvPr id="7" name="Rectangle 5"/>
          <p:cNvSpPr>
            <a:spLocks noGrp="1" noChangeArrowheads="1"/>
          </p:cNvSpPr>
          <p:nvPr>
            <p:ph type="sldNum" idx="12"/>
          </p:nvPr>
        </p:nvSpPr>
        <p:spPr>
          <a:ln/>
        </p:spPr>
        <p:txBody>
          <a:bodyPr/>
          <a:lstStyle>
            <a:lvl1pPr>
              <a:defRPr/>
            </a:lvl1pPr>
          </a:lstStyle>
          <a:p>
            <a:fld id="{A85FF142-1807-4DC6-9742-35132D50543A}"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503238" y="301625"/>
            <a:ext cx="9069387"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7" name="Rectangle 2"/>
          <p:cNvSpPr>
            <a:spLocks noGrp="1" noChangeArrowheads="1"/>
          </p:cNvSpPr>
          <p:nvPr>
            <p:ph type="body" idx="1"/>
          </p:nvPr>
        </p:nvSpPr>
        <p:spPr bwMode="auto">
          <a:xfrm>
            <a:off x="503238" y="1768475"/>
            <a:ext cx="9069387" cy="4987925"/>
          </a:xfrm>
          <a:prstGeom prst="rect">
            <a:avLst/>
          </a:prstGeom>
          <a:noFill/>
          <a:ln w="9525">
            <a:noFill/>
            <a:round/>
            <a:headEnd/>
            <a:tailEnd/>
          </a:ln>
        </p:spPr>
        <p:txBody>
          <a:bodyPr vert="horz" wrap="square" lIns="0" tIns="28224"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defRPr sz="1400">
                <a:solidFill>
                  <a:srgbClr val="000000"/>
                </a:solidFill>
                <a:latin typeface="Times New Roman" pitchFamily="16" charset="0"/>
              </a:defRPr>
            </a:lvl1pPr>
          </a:lstStyle>
          <a:p>
            <a:endParaRPr lang="en-US"/>
          </a:p>
        </p:txBody>
      </p:sp>
      <p:sp>
        <p:nvSpPr>
          <p:cNvPr id="1028" name="Rectangle 4"/>
          <p:cNvSpPr>
            <a:spLocks noGrp="1" noChangeArrowheads="1"/>
          </p:cNvSpPr>
          <p:nvPr>
            <p:ph type="ftr"/>
          </p:nvPr>
        </p:nvSpPr>
        <p:spPr bwMode="auto">
          <a:xfrm>
            <a:off x="3448050" y="6886575"/>
            <a:ext cx="3194050"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defRPr sz="1400">
                <a:solidFill>
                  <a:srgbClr val="000000"/>
                </a:solidFill>
                <a:latin typeface="Times New Roman" pitchFamily="16" charset="0"/>
              </a:defRPr>
            </a:lvl1pPr>
          </a:lstStyle>
          <a:p>
            <a:endParaRPr lang="en-US"/>
          </a:p>
        </p:txBody>
      </p:sp>
      <p:sp>
        <p:nvSpPr>
          <p:cNvPr id="1029" name="Rectangle 5"/>
          <p:cNvSpPr>
            <a:spLocks noGrp="1" noChangeArrowheads="1"/>
          </p:cNvSpPr>
          <p:nvPr>
            <p:ph type="sldNum"/>
          </p:nvPr>
        </p:nvSpPr>
        <p:spPr bwMode="auto">
          <a:xfrm>
            <a:off x="7227888" y="6886575"/>
            <a:ext cx="2346325" cy="519113"/>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defRPr sz="1400">
                <a:solidFill>
                  <a:srgbClr val="000000"/>
                </a:solidFill>
                <a:latin typeface="Times New Roman" pitchFamily="16" charset="0"/>
              </a:defRPr>
            </a:lvl1pPr>
          </a:lstStyle>
          <a:p>
            <a:fld id="{AB055419-CB8B-4279-962F-1AC4AB6A6D26}"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2pPr>
      <a:lvl3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3pPr>
      <a:lvl4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4pPr>
      <a:lvl5pPr algn="ctr" defTabSz="449263" rtl="0" eaLnBrk="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5pPr>
      <a:lvl6pPr marL="25146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6pPr>
      <a:lvl7pPr marL="29718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7pPr>
      <a:lvl8pPr marL="34290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8pPr>
      <a:lvl9pPr marL="3886200" indent="-228600" algn="ctr" defTabSz="449263" rtl="0" fontAlgn="base" hangingPunct="0">
        <a:lnSpc>
          <a:spcPct val="93000"/>
        </a:lnSpc>
        <a:spcBef>
          <a:spcPct val="0"/>
        </a:spcBef>
        <a:spcAft>
          <a:spcPct val="0"/>
        </a:spcAft>
        <a:buClr>
          <a:srgbClr val="000000"/>
        </a:buClr>
        <a:buSzPct val="100000"/>
        <a:buFont typeface="Times New Roman" pitchFamily="16" charset="0"/>
        <a:defRPr sz="4400">
          <a:solidFill>
            <a:srgbClr val="000000"/>
          </a:solidFill>
          <a:latin typeface="Arial" charset="0"/>
          <a:ea typeface="DejaVu Sans" charset="0"/>
          <a:cs typeface="DejaVu Sans" charset="0"/>
        </a:defRPr>
      </a:lvl9pPr>
    </p:titleStyle>
    <p:bodyStyle>
      <a:lvl1pPr marL="342900" indent="-342900" algn="l" defTabSz="449263" rtl="0" eaLnBrk="0" fontAlgn="base" hangingPunct="0">
        <a:lnSpc>
          <a:spcPct val="93000"/>
        </a:lnSpc>
        <a:spcBef>
          <a:spcPct val="0"/>
        </a:spcBef>
        <a:spcAft>
          <a:spcPts val="1425"/>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49263" rtl="0" eaLnBrk="0" fontAlgn="base" hangingPunct="0">
        <a:lnSpc>
          <a:spcPct val="93000"/>
        </a:lnSpc>
        <a:spcBef>
          <a:spcPct val="0"/>
        </a:spcBef>
        <a:spcAft>
          <a:spcPts val="1138"/>
        </a:spcAft>
        <a:buClr>
          <a:srgbClr val="000000"/>
        </a:buClr>
        <a:buSzPct val="100000"/>
        <a:buFont typeface="Times New Roman" pitchFamily="16" charset="0"/>
        <a:defRPr sz="2800">
          <a:solidFill>
            <a:srgbClr val="000000"/>
          </a:solidFill>
          <a:latin typeface="+mn-lt"/>
          <a:ea typeface="+mn-ea"/>
          <a:cs typeface="+mn-cs"/>
        </a:defRPr>
      </a:lvl2pPr>
      <a:lvl3pPr marL="1143000" indent="-228600" algn="l" defTabSz="449263" rtl="0" eaLnBrk="0" fontAlgn="base" hangingPunct="0">
        <a:lnSpc>
          <a:spcPct val="93000"/>
        </a:lnSpc>
        <a:spcBef>
          <a:spcPct val="0"/>
        </a:spcBef>
        <a:spcAft>
          <a:spcPts val="850"/>
        </a:spcAft>
        <a:buClr>
          <a:srgbClr val="000000"/>
        </a:buClr>
        <a:buSzPct val="100000"/>
        <a:buFont typeface="Times New Roman" pitchFamily="16" charset="0"/>
        <a:defRPr sz="2400">
          <a:solidFill>
            <a:srgbClr val="000000"/>
          </a:solidFill>
          <a:latin typeface="+mn-lt"/>
          <a:ea typeface="+mn-ea"/>
          <a:cs typeface="+mn-cs"/>
        </a:defRPr>
      </a:lvl3pPr>
      <a:lvl4pPr marL="1600200" indent="-228600" algn="l" defTabSz="449263" rtl="0" eaLnBrk="0" fontAlgn="base" hangingPunct="0">
        <a:lnSpc>
          <a:spcPct val="93000"/>
        </a:lnSpc>
        <a:spcBef>
          <a:spcPct val="0"/>
        </a:spcBef>
        <a:spcAft>
          <a:spcPts val="575"/>
        </a:spcAft>
        <a:buClr>
          <a:srgbClr val="000000"/>
        </a:buClr>
        <a:buSzPct val="100000"/>
        <a:buFont typeface="Times New Roman" pitchFamily="16" charset="0"/>
        <a:defRPr sz="2000">
          <a:solidFill>
            <a:srgbClr val="000000"/>
          </a:solidFill>
          <a:latin typeface="+mn-lt"/>
          <a:ea typeface="+mn-ea"/>
          <a:cs typeface="+mn-cs"/>
        </a:defRPr>
      </a:lvl4pPr>
      <a:lvl5pPr marL="2057400" indent="-228600" algn="l" defTabSz="449263" rtl="0" eaLnBrk="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hangingPunct="0">
        <a:lnSpc>
          <a:spcPct val="93000"/>
        </a:lnSpc>
        <a:spcBef>
          <a:spcPct val="0"/>
        </a:spcBef>
        <a:spcAft>
          <a:spcPts val="288"/>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Mode="External" Target="http://onlinelibrary.wiley.com/doi/10.1002/hipo.v26.8/issuetoc"/><Relationship Id="rId6" Type="http://schemas.openxmlformats.org/officeDocument/2006/relationships/hyperlink" TargetMode="External" Target="http://onlinelibrary.wiley.com/doi/10.1002/hipo.22587/full#hipo22587-fig-0006"/></Relationships>
</file>

<file path=ppt/slides/slide1.xml><?xml version="1.0" encoding="utf-8"?>
<p:sld xmlns:r="http://schemas.openxmlformats.org/officeDocument/2006/relationships" xmlns:xhtml="http://www.w3.org/1999/xhtml"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a:xfrm>
            <a:off x="468313" y="461963"/>
            <a:ext cx="9070975" cy="798512"/>
          </a:xfrm>
        </p:spPr>
        <p:txBody>
          <a:bodyPr tIns="14112"/>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smtClean="0"/>
              <a:t>Functional cross‐hemispheric shift between object‐place paired associate memory and spatial memory in the human hippocampus</a:t>
            </a:r>
          </a:p>
        </p:txBody>
      </p:sp>
      <p:pic>
        <p:nvPicPr>
          <p:cNvPr id="2051" name="Picture 2"/>
          <p:cNvPicPr>
            <a:picLocks noChangeAspect="1" noChangeArrowheads="1"/>
          </p:cNvPicPr>
          <p:nvPr/>
        </p:nvPicPr>
        <p:blipFill>
          <a:blip r:embed="rId3" cstate="print"/>
          <a:srcRect/>
          <a:stretch>
            <a:fillRect/>
          </a:stretch>
        </p:blipFill>
        <p:spPr bwMode="auto">
          <a:xfrm>
            <a:off x="2522025" y="1440000"/>
            <a:ext cx="4839949" cy="4762000"/>
          </a:xfrm>
          <a:prstGeom prst="rect">
            <a:avLst/>
          </a:prstGeom>
          <a:noFill/>
          <a:ln w="9525">
            <a:noFill/>
            <a:round/>
            <a:headEnd/>
            <a:tailEnd/>
          </a:ln>
        </p:spPr>
      </p:pic>
      <p:pic>
        <p:nvPicPr>
          <p:cNvPr id="2052" name="Picture 3"/>
          <p:cNvPicPr>
            <a:picLocks noChangeAspect="1" noChangeArrowheads="1"/>
          </p:cNvPicPr>
          <p:nvPr/>
        </p:nvPicPr>
        <p:blipFill>
          <a:blip r:embed="rId4" cstate="print"/>
          <a:srcRect/>
          <a:stretch>
            <a:fillRect/>
          </a:stretch>
        </p:blipFill>
        <p:spPr bwMode="auto">
          <a:xfrm>
            <a:off x="0" y="0"/>
            <a:ext cx="0" cy="0"/>
          </a:xfrm>
          <a:prstGeom prst="rect">
            <a:avLst/>
          </a:prstGeom>
          <a:noFill/>
          <a:ln w="9525">
            <a:noFill/>
            <a:round/>
            <a:headEnd/>
            <a:tailEnd/>
          </a:ln>
        </p:spPr>
      </p:pic>
      <p:sp>
        <p:nvSpPr>
          <p:cNvPr id="2053" name="Text Box 4"/>
          <p:cNvSpPr txBox="1">
            <a:spLocks noChangeArrowheads="1"/>
          </p:cNvSpPr>
          <p:nvPr/>
        </p:nvSpPr>
        <p:spPr bwMode="auto">
          <a:xfrm>
            <a:off x="127000" y="6840538"/>
            <a:ext cx="6892925" cy="557212"/>
          </a:xfrm>
          <a:prstGeom prst="rect">
            <a:avLst/>
          </a:prstGeom>
          <a:noFill/>
          <a:ln w="9525">
            <a:noFill/>
            <a:round/>
            <a:headEnd/>
            <a:tailEnd/>
          </a:ln>
        </p:spPr>
        <p:txBody>
          <a:bodyPr lIns="90000" tIns="54702" rIns="90000" bIns="45000"/>
          <a:lstStyle/>
          <a:p>
            <a:pPr>
              <a:tabLst>
                <a:tab pos="723900" algn="l"/>
                <a:tab pos="1447800" algn="l"/>
                <a:tab pos="2171700" algn="l"/>
                <a:tab pos="2895600" algn="l"/>
                <a:tab pos="3619500" algn="l"/>
                <a:tab pos="4343400" algn="l"/>
                <a:tab pos="5067300" algn="l"/>
                <a:tab pos="5791200" algn="l"/>
                <a:tab pos="6515100" algn="l"/>
              </a:tabLst>
            </a:pPr>
            <a:r>
              <a:rPr lang="en-GB" sz="1100" b="1">
                <a:solidFill>
                  <a:srgbClr val="000000"/>
                </a:solidFill>
              </a:rPr>
              <a:t>Hippocampus</a:t>
            </a:r>
            <a:r>
              <a:rPr lang="en-GB" sz="1100">
                <a:solidFill>
                  <a:srgbClr val="000000"/>
                </a:solidFill>
              </a:rPr>
              <a:t/>
            </a:r>
            <a:br>
              <a:rPr lang="en-GB" sz="1100">
                <a:solidFill>
                  <a:srgbClr val="000000"/>
                </a:solidFill>
              </a:rPr>
            </a:br>
            <a:r>
              <a:rPr lang="en-GB" sz="1100">
                <a:solidFill>
                  <a:srgbClr val="000000"/>
                </a:solidFill>
                <a:hlinkClick r:id="rId5"/>
              </a:rPr>
              <a:t>Volume 26, Issue 8, </a:t>
            </a:r>
            <a:r>
              <a:rPr lang="en-GB" sz="1100">
                <a:solidFill>
                  <a:srgbClr val="000000"/>
                </a:solidFill>
              </a:rPr>
              <a:t>pages 1061-1077, 9 APR 2016 DOI: 10.1002/hipo.22587</a:t>
            </a:r>
            <a:br>
              <a:rPr lang="en-GB" sz="1100">
                <a:solidFill>
                  <a:srgbClr val="000000"/>
                </a:solidFill>
              </a:rPr>
            </a:br>
            <a:r>
              <a:rPr lang="en-GB" sz="1100">
                <a:solidFill>
                  <a:srgbClr val="000000"/>
                </a:solidFill>
                <a:hlinkClick r:id="rId6"/>
              </a:rPr>
              <a:t>http://onlinelibrary.wiley.com/doi/10.1002/hipo.22587/full#hipo22587-fig-0006</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Custom</PresentationFormat>
  <Paragraphs>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DejaVu Sans</vt:lpstr>
      <vt:lpstr>Times New Roman</vt:lpstr>
      <vt:lpstr>Office Theme</vt:lpstr>
      <vt:lpstr>RNA interference as a resistance mechanism against crop parasites in Africa: a ‘Trojan horse’ approach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 interference as a resistance mechanism against crop parasites in Africa: a ‘Trojan horse’ approach</dc:title>
  <dc:creator>Agile User</dc:creator>
  <cp:lastModifiedBy>WileyService</cp:lastModifiedBy>
  <cp:revision>1</cp:revision>
  <cp:lastPrinted>1601-01-01T00:00:00Z</cp:lastPrinted>
  <dcterms:created xsi:type="dcterms:W3CDTF">2011-01-20T16:54:28Z</dcterms:created>
  <dcterms:modified xsi:type="dcterms:W3CDTF">2011-03-25T10:19:16Z</dcterms:modified>
</cp:coreProperties>
</file>