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80" r:id="rId3"/>
    <p:sldId id="398" r:id="rId4"/>
    <p:sldId id="399" r:id="rId5"/>
    <p:sldId id="400" r:id="rId6"/>
    <p:sldId id="401" r:id="rId7"/>
    <p:sldId id="381" r:id="rId8"/>
    <p:sldId id="382" r:id="rId9"/>
    <p:sldId id="387" r:id="rId10"/>
    <p:sldId id="383" r:id="rId11"/>
    <p:sldId id="384" r:id="rId12"/>
    <p:sldId id="385" r:id="rId13"/>
    <p:sldId id="389" r:id="rId14"/>
    <p:sldId id="388" r:id="rId15"/>
    <p:sldId id="377" r:id="rId16"/>
    <p:sldId id="390" r:id="rId17"/>
    <p:sldId id="391" r:id="rId18"/>
    <p:sldId id="392" r:id="rId19"/>
    <p:sldId id="393" r:id="rId20"/>
    <p:sldId id="394" r:id="rId21"/>
    <p:sldId id="395" r:id="rId22"/>
    <p:sldId id="396" r:id="rId23"/>
    <p:sldId id="378" r:id="rId24"/>
    <p:sldId id="379" r:id="rId25"/>
    <p:sldId id="363" r:id="rId26"/>
    <p:sldId id="303" r:id="rId27"/>
    <p:sldId id="397" r:id="rId28"/>
    <p:sldId id="34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a:t>
            </a:r>
            <a:r>
              <a:rPr lang="en-US" altLang="zh-CN" sz="1200" dirty="0" smtClean="0"/>
              <a:t>submitted to voxel-wise between-subject analysis testing for effects of anesthetics on FC using FSL-randomize </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These clusters were then used as input in to the GLM analysis and run through FSLrandomize (Winkler et al., 2014) to perform 5000 permutations to test for statistical significance. </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BOLD time courses</a:t>
            </a:r>
            <a:r>
              <a:rPr lang="en-US" altLang="zh-CN" dirty="0" smtClean="0"/>
              <a:t> </a:t>
            </a:r>
          </a:p>
          <a:p>
            <a:r>
              <a:rPr lang="en-US" altLang="zh-CN" sz="1200" b="0" i="0" kern="1200" dirty="0" smtClean="0">
                <a:solidFill>
                  <a:schemeClr val="tx1"/>
                </a:solidFill>
                <a:effectLst/>
                <a:latin typeface="+mn-lt"/>
                <a:ea typeface="+mn-ea"/>
                <a:cs typeface="+mn-cs"/>
              </a:rPr>
              <a:t>Hence, seed-based analysis is limited to the analysis of “withinnetwork” connectivity, while DR-based FSLNets allows modeling</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of connectivity between network components in addition. </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eiryo" panose="020B0604030504040204" pitchFamily="34" charset="-128"/>
              <a:ea typeface="Meiryo" panose="020B0604030504040204" pitchFamily="34" charset="-128"/>
              <a:cs typeface="Meiryo" panose="020B0604030504040204" pitchFamily="34" charset="-128"/>
            </a:endParaRPr>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500:escaping local</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minima</a:t>
            </a:r>
            <a:r>
              <a:rPr lang="en-US" altLang="zh-CN" dirty="0" smtClean="0"/>
              <a:t>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Subsampling was performed to reduce redundancy between windows. </a:t>
            </a:r>
          </a:p>
          <a:p>
            <a:r>
              <a:rPr lang="en-US" altLang="zh-CN" sz="1200" b="0" i="0" kern="1200" dirty="0" smtClean="0">
                <a:solidFill>
                  <a:schemeClr val="tx1"/>
                </a:solidFill>
                <a:effectLst/>
                <a:latin typeface="+mn-lt"/>
                <a:ea typeface="+mn-ea"/>
                <a:cs typeface="+mn-cs"/>
              </a:rPr>
              <a:t>The sampled connectivity matrices (Zexamplesc,s) were chosen as those windows with local maxima in functional connectivity variance.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probability distributions (column D) do not significantly change with k.</a:t>
            </a:r>
            <a:r>
              <a:rPr lang="en-US" altLang="zh-CN" dirty="0" smtClean="0"/>
              <a:t> </a:t>
            </a:r>
            <a:br>
              <a:rPr lang="en-US" altLang="zh-CN" dirty="0" smtClean="0"/>
            </a:b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Euclidean distance instead of correlation or only positive values of the brain states to calculate the correlation</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some subcortical areas: hippocampus and caudate putamen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eiryo" panose="020B0604030504040204" pitchFamily="34" charset="-128"/>
              <a:ea typeface="Meiryo" panose="020B0604030504040204" pitchFamily="34" charset="-128"/>
              <a:cs typeface="Meiryo" panose="020B0604030504040204" pitchFamily="34" charset="-128"/>
            </a:endParaRPr>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vascular effect with broad and slow hemodynamic oscillation </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identify brain regions and networks displaying greater FC in one anesthetic condition relative to another.</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Dual Regression(DR)</a:t>
            </a:r>
          </a:p>
        </p:txBody>
      </p:sp>
      <p:sp>
        <p:nvSpPr>
          <p:cNvPr id="31" name="Rectangle 96"/>
          <p:cNvSpPr/>
          <p:nvPr/>
        </p:nvSpPr>
        <p:spPr>
          <a:xfrm>
            <a:off x="896518" y="1741998"/>
            <a:ext cx="10245297" cy="2677656"/>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zh-CN" sz="2800" dirty="0" smtClean="0"/>
              <a:t>Between-subject analysis</a:t>
            </a:r>
          </a:p>
          <a:p>
            <a:pPr marL="457200" indent="-457200">
              <a:lnSpc>
                <a:spcPct val="200000"/>
              </a:lnSpc>
              <a:buFont typeface="Arial" panose="020B0604020202020204" pitchFamily="34" charset="0"/>
              <a:buChar char="•"/>
            </a:pPr>
            <a:r>
              <a:rPr lang="en-US" altLang="zh-CN" sz="2800" dirty="0" smtClean="0"/>
              <a:t>Unpaired </a:t>
            </a:r>
            <a:r>
              <a:rPr lang="en-US" altLang="zh-CN" sz="2800" i="1" dirty="0"/>
              <a:t>t</a:t>
            </a:r>
            <a:r>
              <a:rPr lang="en-US" altLang="zh-CN" sz="2800" dirty="0"/>
              <a:t>-tests among different groups </a:t>
            </a:r>
          </a:p>
          <a:p>
            <a:pPr marL="457200" indent="-457200">
              <a:lnSpc>
                <a:spcPct val="200000"/>
              </a:lnSpc>
              <a:buFont typeface="Arial" panose="020B0604020202020204" pitchFamily="34" charset="0"/>
              <a:buChar char="•"/>
            </a:pPr>
            <a:r>
              <a:rPr lang="en-US" altLang="zh-CN" sz="2800" dirty="0" smtClean="0"/>
              <a:t>Matrix : subject </a:t>
            </a:r>
            <a:r>
              <a:rPr lang="en-US" altLang="zh-CN" sz="2800" dirty="0"/>
              <a:t>to [1 -1] </a:t>
            </a:r>
            <a:r>
              <a:rPr lang="en-US" altLang="zh-CN" sz="2800" dirty="0" smtClean="0"/>
              <a:t>contrasts</a:t>
            </a:r>
          </a:p>
        </p:txBody>
      </p:sp>
    </p:spTree>
    <p:extLst>
      <p:ext uri="{BB962C8B-B14F-4D97-AF65-F5344CB8AC3E}">
        <p14:creationId xmlns:p14="http://schemas.microsoft.com/office/powerpoint/2010/main" val="588211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Dual Regression(DR)</a:t>
            </a:r>
          </a:p>
        </p:txBody>
      </p:sp>
      <p:sp>
        <p:nvSpPr>
          <p:cNvPr id="31" name="Rectangle 96"/>
          <p:cNvSpPr/>
          <p:nvPr/>
        </p:nvSpPr>
        <p:spPr>
          <a:xfrm>
            <a:off x="896518" y="1665798"/>
            <a:ext cx="10245297" cy="3539430"/>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zh-CN" sz="2800" dirty="0" smtClean="0"/>
              <a:t>Non-parametric </a:t>
            </a:r>
            <a:r>
              <a:rPr lang="en-US" altLang="zh-CN" sz="2800" dirty="0"/>
              <a:t>permutation based inference analysis </a:t>
            </a:r>
            <a:endParaRPr lang="en-US" altLang="zh-CN" sz="2800" dirty="0" smtClean="0"/>
          </a:p>
          <a:p>
            <a:pPr marL="914400" lvl="1" indent="-457200">
              <a:lnSpc>
                <a:spcPct val="200000"/>
              </a:lnSpc>
              <a:buFont typeface="Arial" panose="020B0604020202020204" pitchFamily="34" charset="0"/>
              <a:buChar char="•"/>
            </a:pPr>
            <a:r>
              <a:rPr lang="en-US" altLang="zh-CN" sz="2800" dirty="0"/>
              <a:t>performed with </a:t>
            </a:r>
            <a:r>
              <a:rPr lang="en-US" altLang="zh-CN" sz="2800" dirty="0" smtClean="0"/>
              <a:t>subject-specific component </a:t>
            </a:r>
            <a:r>
              <a:rPr lang="en-US" altLang="zh-CN" sz="2800" dirty="0"/>
              <a:t>spatial maps concatenated across </a:t>
            </a:r>
            <a:r>
              <a:rPr lang="en-US" altLang="zh-CN" sz="2800" dirty="0" smtClean="0"/>
              <a:t>subjects </a:t>
            </a:r>
          </a:p>
          <a:p>
            <a:pPr marL="914400" lvl="1" indent="-457200">
              <a:lnSpc>
                <a:spcPct val="200000"/>
              </a:lnSpc>
              <a:buFont typeface="Arial" panose="020B0604020202020204" pitchFamily="34" charset="0"/>
              <a:buChar char="•"/>
            </a:pPr>
            <a:r>
              <a:rPr lang="en-US" altLang="zh-CN" sz="2800" dirty="0"/>
              <a:t>5000 randomized permutations </a:t>
            </a:r>
            <a:r>
              <a:rPr lang="en-US" altLang="zh-CN" sz="2800" dirty="0" smtClean="0"/>
              <a:t>:for </a:t>
            </a:r>
            <a:r>
              <a:rPr lang="en-US" altLang="zh-CN" sz="2800" dirty="0"/>
              <a:t>each </a:t>
            </a:r>
            <a:r>
              <a:rPr lang="en-US" altLang="zh-CN" sz="2800" dirty="0" smtClean="0"/>
              <a:t>analysis</a:t>
            </a:r>
          </a:p>
        </p:txBody>
      </p:sp>
    </p:spTree>
    <p:extLst>
      <p:ext uri="{BB962C8B-B14F-4D97-AF65-F5344CB8AC3E}">
        <p14:creationId xmlns:p14="http://schemas.microsoft.com/office/powerpoint/2010/main" val="3583147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Dual Regression(DR)</a:t>
            </a:r>
          </a:p>
        </p:txBody>
      </p:sp>
      <p:sp>
        <p:nvSpPr>
          <p:cNvPr id="31" name="Rectangle 96"/>
          <p:cNvSpPr/>
          <p:nvPr/>
        </p:nvSpPr>
        <p:spPr>
          <a:xfrm>
            <a:off x="896518" y="1989648"/>
            <a:ext cx="10245297" cy="3418756"/>
          </a:xfrm>
          <a:prstGeom prst="rect">
            <a:avLst/>
          </a:prstGeom>
        </p:spPr>
        <p:txBody>
          <a:bodyPr wrap="square">
            <a:spAutoFit/>
          </a:bodyPr>
          <a:lstStyle/>
          <a:p>
            <a:pPr marL="914400" lvl="1" indent="-457200">
              <a:lnSpc>
                <a:spcPct val="200000"/>
              </a:lnSpc>
              <a:buFont typeface="Arial" panose="020B0604020202020204" pitchFamily="34" charset="0"/>
              <a:buChar char="•"/>
            </a:pPr>
            <a:r>
              <a:rPr lang="en-US" altLang="zh-CN" sz="2800" dirty="0" smtClean="0"/>
              <a:t>TFCE:</a:t>
            </a:r>
            <a:r>
              <a:rPr lang="en-US" altLang="zh-CN" sz="2800" dirty="0"/>
              <a:t> threshold-free cluster enhancement </a:t>
            </a:r>
            <a:endParaRPr lang="en-US" altLang="zh-CN" sz="2800" dirty="0" smtClean="0"/>
          </a:p>
          <a:p>
            <a:pPr marL="914400" lvl="1" indent="-457200">
              <a:lnSpc>
                <a:spcPct val="200000"/>
              </a:lnSpc>
              <a:buFont typeface="Arial" panose="020B0604020202020204" pitchFamily="34" charset="0"/>
              <a:buChar char="•"/>
            </a:pPr>
            <a:r>
              <a:rPr lang="en-US" altLang="zh-CN" sz="2800" dirty="0"/>
              <a:t>Correction for multiple comparisons </a:t>
            </a:r>
            <a:endParaRPr lang="en-US" altLang="zh-CN" sz="2800" dirty="0" smtClean="0"/>
          </a:p>
          <a:p>
            <a:pPr marL="914400" lvl="1" indent="-457200">
              <a:lnSpc>
                <a:spcPct val="200000"/>
              </a:lnSpc>
              <a:buFont typeface="Arial" panose="020B0604020202020204" pitchFamily="34" charset="0"/>
              <a:buChar char="•"/>
            </a:pPr>
            <a:r>
              <a:rPr lang="en-US" altLang="zh-CN" sz="2800" dirty="0" smtClean="0"/>
              <a:t>Bonferroni </a:t>
            </a:r>
            <a:r>
              <a:rPr lang="en-US" altLang="zh-CN" sz="2800" dirty="0"/>
              <a:t>correction </a:t>
            </a:r>
            <a:br>
              <a:rPr lang="en-US" altLang="zh-CN" sz="2800" dirty="0"/>
            </a:br>
            <a:endParaRPr lang="en-US" altLang="zh-CN" sz="2800" dirty="0" smtClean="0"/>
          </a:p>
        </p:txBody>
      </p:sp>
    </p:spTree>
    <p:extLst>
      <p:ext uri="{BB962C8B-B14F-4D97-AF65-F5344CB8AC3E}">
        <p14:creationId xmlns:p14="http://schemas.microsoft.com/office/powerpoint/2010/main" val="390153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7571"/>
            <a:ext cx="11979556" cy="519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278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Network Modeling</a:t>
            </a:r>
          </a:p>
        </p:txBody>
      </p:sp>
      <p:sp>
        <p:nvSpPr>
          <p:cNvPr id="31" name="Rectangle 96"/>
          <p:cNvSpPr/>
          <p:nvPr/>
        </p:nvSpPr>
        <p:spPr>
          <a:xfrm>
            <a:off x="896518" y="1608648"/>
            <a:ext cx="10245297" cy="4401205"/>
          </a:xfrm>
          <a:prstGeom prst="rect">
            <a:avLst/>
          </a:prstGeom>
        </p:spPr>
        <p:txBody>
          <a:bodyPr wrap="square">
            <a:spAutoFit/>
          </a:bodyPr>
          <a:lstStyle/>
          <a:p>
            <a:pPr marL="914400" lvl="1" indent="-457200">
              <a:lnSpc>
                <a:spcPct val="200000"/>
              </a:lnSpc>
              <a:buFont typeface="Arial" panose="020B0604020202020204" pitchFamily="34" charset="0"/>
              <a:buChar char="•"/>
            </a:pPr>
            <a:r>
              <a:rPr lang="en-US" altLang="zh-CN" sz="2800" dirty="0"/>
              <a:t>Different network matrix </a:t>
            </a:r>
            <a:r>
              <a:rPr lang="en-US" altLang="zh-CN" sz="2800" dirty="0" smtClean="0"/>
              <a:t>calculation methods:</a:t>
            </a:r>
          </a:p>
          <a:p>
            <a:pPr marL="1371600" lvl="2" indent="-457200">
              <a:lnSpc>
                <a:spcPct val="200000"/>
              </a:lnSpc>
              <a:buFont typeface="Arial" panose="020B0604020202020204" pitchFamily="34" charset="0"/>
              <a:buChar char="•"/>
            </a:pPr>
            <a:r>
              <a:rPr lang="en-US" altLang="zh-CN" sz="2800" dirty="0" smtClean="0"/>
              <a:t>FC: </a:t>
            </a:r>
            <a:r>
              <a:rPr lang="en-US" altLang="zh-CN" sz="2800" dirty="0"/>
              <a:t>Full correlation </a:t>
            </a:r>
            <a:r>
              <a:rPr lang="en-US" altLang="zh-CN" sz="2800" dirty="0" smtClean="0"/>
              <a:t> (</a:t>
            </a:r>
            <a:r>
              <a:rPr lang="en-US" altLang="zh-CN" sz="2800" dirty="0"/>
              <a:t>direct and indirect connections </a:t>
            </a:r>
            <a:r>
              <a:rPr lang="en-US" altLang="zh-CN" sz="2800" dirty="0" smtClean="0"/>
              <a:t>)</a:t>
            </a:r>
          </a:p>
          <a:p>
            <a:pPr marL="1371600" lvl="2" indent="-457200">
              <a:lnSpc>
                <a:spcPct val="200000"/>
              </a:lnSpc>
              <a:buFont typeface="Arial" panose="020B0604020202020204" pitchFamily="34" charset="0"/>
              <a:buChar char="•"/>
            </a:pPr>
            <a:r>
              <a:rPr lang="en-US" altLang="zh-CN" sz="2800" dirty="0" smtClean="0"/>
              <a:t>PC : </a:t>
            </a:r>
            <a:r>
              <a:rPr lang="en-US" altLang="zh-CN" sz="2800" dirty="0"/>
              <a:t>Partial Correlation </a:t>
            </a:r>
            <a:r>
              <a:rPr lang="en-US" altLang="zh-CN" sz="2800" dirty="0" smtClean="0"/>
              <a:t>(</a:t>
            </a:r>
            <a:r>
              <a:rPr lang="en-US" altLang="zh-CN" sz="2800" dirty="0"/>
              <a:t>direct </a:t>
            </a:r>
            <a:r>
              <a:rPr lang="en-US" altLang="zh-CN" sz="2800" dirty="0" smtClean="0"/>
              <a:t>connections,this one )</a:t>
            </a:r>
          </a:p>
          <a:p>
            <a:pPr marL="914400" lvl="1" indent="-457200">
              <a:lnSpc>
                <a:spcPct val="200000"/>
              </a:lnSpc>
              <a:buFont typeface="Arial" panose="020B0604020202020204" pitchFamily="34" charset="0"/>
              <a:buChar char="•"/>
            </a:pPr>
            <a:r>
              <a:rPr lang="en-US" altLang="zh-CN" sz="2800" dirty="0" smtClean="0"/>
              <a:t>FDR(multiple </a:t>
            </a:r>
            <a:r>
              <a:rPr lang="en-US" altLang="zh-CN" sz="2800" dirty="0"/>
              <a:t>comparisons with false discovery </a:t>
            </a:r>
            <a:r>
              <a:rPr lang="en-US" altLang="zh-CN" sz="2800" dirty="0" smtClean="0"/>
              <a:t>rate) using</a:t>
            </a:r>
            <a:r>
              <a:rPr lang="en-US" altLang="zh-CN" sz="2800" dirty="0"/>
              <a:t/>
            </a:r>
            <a:br>
              <a:rPr lang="en-US" altLang="zh-CN" sz="2800" dirty="0"/>
            </a:br>
            <a:r>
              <a:rPr lang="en-US" altLang="zh-CN" sz="2800" dirty="0"/>
              <a:t>the same unpaired </a:t>
            </a:r>
            <a:r>
              <a:rPr lang="en-US" altLang="zh-CN" sz="2800" i="1" dirty="0"/>
              <a:t>t</a:t>
            </a:r>
            <a:r>
              <a:rPr lang="en-US" altLang="zh-CN" sz="2800" dirty="0"/>
              <a:t>-test design matrix </a:t>
            </a:r>
            <a:endParaRPr lang="en-US" altLang="zh-CN" sz="2800" dirty="0" smtClean="0"/>
          </a:p>
        </p:txBody>
      </p:sp>
    </p:spTree>
    <p:extLst>
      <p:ext uri="{BB962C8B-B14F-4D97-AF65-F5344CB8AC3E}">
        <p14:creationId xmlns:p14="http://schemas.microsoft.com/office/powerpoint/2010/main" val="589686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Propofol :</a:t>
            </a:r>
          </a:p>
          <a:p>
            <a:pPr marL="742950" lvl="1" indent="-285750">
              <a:lnSpc>
                <a:spcPct val="150000"/>
              </a:lnSpc>
              <a:buFont typeface="Arial" panose="020B0604020202020204" pitchFamily="34" charset="0"/>
              <a:buChar char="•"/>
            </a:pPr>
            <a:r>
              <a:rPr lang="en-US" altLang="zh-CN" sz="2800" dirty="0" smtClean="0"/>
              <a:t>A GABA </a:t>
            </a:r>
            <a:r>
              <a:rPr lang="en-US" altLang="zh-CN" sz="2800" dirty="0"/>
              <a:t>receptor agonist </a:t>
            </a:r>
            <a:endParaRPr lang="en-US" altLang="zh-CN" sz="2800" dirty="0" smtClean="0"/>
          </a:p>
          <a:p>
            <a:pPr marL="1200150" lvl="2" indent="-285750">
              <a:lnSpc>
                <a:spcPct val="150000"/>
              </a:lnSpc>
              <a:buFont typeface="Arial" panose="020B0604020202020204" pitchFamily="34" charset="0"/>
              <a:buChar char="•"/>
            </a:pPr>
            <a:r>
              <a:rPr lang="en-US" altLang="zh-CN" sz="2800" dirty="0" smtClean="0"/>
              <a:t>Not attenuating </a:t>
            </a:r>
            <a:r>
              <a:rPr lang="en-US" altLang="zh-CN" sz="2800" dirty="0"/>
              <a:t>BOLD activation even at high dose </a:t>
            </a:r>
            <a:endParaRPr lang="en-US" altLang="zh-CN" sz="2800" dirty="0" smtClean="0"/>
          </a:p>
          <a:p>
            <a:pPr marL="1200150" lvl="2" indent="-285750">
              <a:lnSpc>
                <a:spcPct val="150000"/>
              </a:lnSpc>
              <a:buFont typeface="Arial" panose="020B0604020202020204" pitchFamily="34" charset="0"/>
              <a:buChar char="•"/>
            </a:pPr>
            <a:r>
              <a:rPr lang="en-US" altLang="zh-CN" sz="2800" dirty="0"/>
              <a:t>well-preserved neurovascular</a:t>
            </a:r>
            <a:br>
              <a:rPr lang="en-US" altLang="zh-CN" sz="2800" dirty="0"/>
            </a:br>
            <a:r>
              <a:rPr lang="en-US" altLang="zh-CN" sz="2800" dirty="0"/>
              <a:t>coupling </a:t>
            </a:r>
            <a:endParaRPr lang="en-US" altLang="zh-CN" sz="2800" dirty="0" smtClean="0"/>
          </a:p>
          <a:p>
            <a:pPr marL="1200150" lvl="2" indent="-285750">
              <a:lnSpc>
                <a:spcPct val="150000"/>
              </a:lnSpc>
              <a:buFont typeface="Arial" panose="020B0604020202020204" pitchFamily="34" charset="0"/>
              <a:buChar char="•"/>
            </a:pPr>
            <a:r>
              <a:rPr lang="en-US" altLang="zh-CN" sz="2800" dirty="0"/>
              <a:t>minimal vascular effects </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Dosage-dependent </a:t>
            </a:r>
            <a:r>
              <a:rPr lang="en-US" altLang="zh-CN" sz="2800" dirty="0"/>
              <a:t>changes in</a:t>
            </a:r>
            <a:br>
              <a:rPr lang="en-US" altLang="zh-CN" sz="2800" dirty="0"/>
            </a:br>
            <a:r>
              <a:rPr lang="en-US" altLang="zh-CN" sz="2800" dirty="0"/>
              <a:t>RSNs </a:t>
            </a:r>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zh-CN" sz="2800" dirty="0"/>
              <a:t>Be used to induce hypnotic sedation through to deep anesthesia for surgery as the</a:t>
            </a:r>
            <a:br>
              <a:rPr lang="en-US" altLang="zh-CN" sz="2800" dirty="0"/>
            </a:br>
            <a:r>
              <a:rPr lang="en-US" altLang="zh-CN" sz="2800" dirty="0"/>
              <a:t>dosage increases </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For </a:t>
            </a:r>
            <a:r>
              <a:rPr lang="en-US" altLang="zh-CN" sz="2800" dirty="0"/>
              <a:t>studying </a:t>
            </a:r>
            <a:r>
              <a:rPr lang="en-US" altLang="zh-CN" sz="2800" dirty="0" smtClean="0"/>
              <a:t>the loss </a:t>
            </a:r>
            <a:r>
              <a:rPr lang="en-US" altLang="zh-CN" sz="2800" dirty="0"/>
              <a:t>of </a:t>
            </a:r>
            <a:r>
              <a:rPr lang="en-US" altLang="zh-CN" sz="2800" dirty="0" smtClean="0"/>
              <a:t>consciousness </a:t>
            </a:r>
            <a:r>
              <a:rPr lang="en-US" altLang="zh-CN" sz="2800" dirty="0"/>
              <a:t/>
            </a:r>
            <a:br>
              <a:rPr lang="en-US" altLang="zh-CN" sz="2800" dirty="0"/>
            </a:br>
            <a:r>
              <a:rPr lang="en-US" altLang="zh-CN" sz="2800" dirty="0"/>
              <a:t/>
            </a:r>
            <a:br>
              <a:rPr lang="en-US" altLang="zh-CN" sz="2800" dirty="0"/>
            </a:br>
            <a:endParaRPr lang="en-US" altLang="zh-CN" sz="2800" dirty="0" smtClean="0"/>
          </a:p>
        </p:txBody>
      </p:sp>
    </p:spTree>
    <p:extLst>
      <p:ext uri="{BB962C8B-B14F-4D97-AF65-F5344CB8AC3E}">
        <p14:creationId xmlns:p14="http://schemas.microsoft.com/office/powerpoint/2010/main" val="2996161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10683181"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	PNAS</a:t>
            </a: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Barttfeld , 2015</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595841"/>
            <a:ext cx="3852950" cy="317009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Stationary Connectivity Analysis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Dynamical </a:t>
            </a:r>
            <a:r>
              <a:rPr lang="en-US" altLang="zh-CN" sz="2000" dirty="0">
                <a:latin typeface="Meiryo" panose="020B0604030504040204" pitchFamily="34" charset="-128"/>
                <a:ea typeface="Meiryo" panose="020B0604030504040204" pitchFamily="34" charset="-128"/>
                <a:cs typeface="Meiryo" panose="020B0604030504040204" pitchFamily="34" charset="-128"/>
              </a:rPr>
              <a:t>Connectivity Analysis </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Unsupervised clustering</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597050"/>
            <a:ext cx="3251999"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Propofol</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activity</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Signature of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consciousness</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5555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Monkeys</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RsfMRI</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CoCoMac database</a:t>
            </a:r>
          </a:p>
        </p:txBody>
      </p:sp>
    </p:spTree>
    <p:extLst>
      <p:ext uri="{BB962C8B-B14F-4D97-AF65-F5344CB8AC3E}">
        <p14:creationId xmlns:p14="http://schemas.microsoft.com/office/powerpoint/2010/main" val="3518536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973876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Stationary </a:t>
            </a:r>
            <a:r>
              <a:rPr lang="en-US" altLang="zh-CN" sz="4400" b="1" dirty="0">
                <a:solidFill>
                  <a:srgbClr val="00ABB4"/>
                </a:solidFill>
                <a:latin typeface="微软雅黑" panose="020B0503020204020204" pitchFamily="34" charset="-122"/>
                <a:ea typeface="微软雅黑" panose="020B0503020204020204" pitchFamily="34" charset="-122"/>
              </a:rPr>
              <a:t>Connectivity </a:t>
            </a:r>
            <a:r>
              <a:rPr lang="en-US" altLang="zh-CN" sz="4400" b="1" dirty="0" smtClean="0">
                <a:solidFill>
                  <a:srgbClr val="00ABB4"/>
                </a:solidFill>
                <a:latin typeface="微软雅黑" panose="020B0503020204020204" pitchFamily="34" charset="-122"/>
                <a:ea typeface="微软雅黑" panose="020B0503020204020204" pitchFamily="34" charset="-122"/>
              </a:rPr>
              <a:t>Analysis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96518" y="117049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t>Time-averaged</a:t>
            </a:r>
            <a:r>
              <a:rPr lang="en-US" altLang="zh-CN" sz="2800" dirty="0" smtClean="0"/>
              <a:t> stationary </a:t>
            </a:r>
            <a:r>
              <a:rPr lang="en-US" altLang="zh-CN" sz="2800" dirty="0"/>
              <a:t>pattern of functional correlations </a:t>
            </a:r>
            <a:endParaRPr lang="en-US" altLang="zh-CN" sz="2800" dirty="0" smtClean="0"/>
          </a:p>
          <a:p>
            <a:pPr marL="342900" indent="-342900">
              <a:lnSpc>
                <a:spcPct val="200000"/>
              </a:lnSpc>
              <a:buFont typeface="Arial" panose="020B0604020202020204" pitchFamily="34" charset="0"/>
              <a:buChar char="•"/>
            </a:pPr>
            <a:r>
              <a:rPr lang="en-US" altLang="zh-CN" sz="2800" b="1" dirty="0"/>
              <a:t>Zc,s </a:t>
            </a:r>
            <a:r>
              <a:rPr lang="en-US" altLang="zh-CN" sz="2800" b="1" dirty="0" smtClean="0"/>
              <a:t>: </a:t>
            </a:r>
          </a:p>
          <a:p>
            <a:pPr marL="800100" lvl="1" indent="-342900">
              <a:lnSpc>
                <a:spcPct val="200000"/>
              </a:lnSpc>
              <a:buFont typeface="Arial" panose="020B0604020202020204" pitchFamily="34" charset="0"/>
              <a:buChar char="•"/>
            </a:pPr>
            <a:r>
              <a:rPr lang="en-US" altLang="zh-CN" sz="2800" dirty="0" smtClean="0"/>
              <a:t>Fisher-transformed </a:t>
            </a:r>
            <a:r>
              <a:rPr lang="en-US" altLang="zh-CN" sz="2800" dirty="0"/>
              <a:t>covariance matrix </a:t>
            </a:r>
            <a:r>
              <a:rPr lang="en-US" altLang="zh-CN" sz="2800" dirty="0" smtClean="0"/>
              <a:t>for each vigilance </a:t>
            </a:r>
            <a:r>
              <a:rPr lang="en-US" altLang="zh-CN" sz="2800" dirty="0"/>
              <a:t>condition c and session </a:t>
            </a:r>
            <a:r>
              <a:rPr lang="en-US" altLang="zh-CN" sz="2800" dirty="0" smtClean="0"/>
              <a:t>s</a:t>
            </a:r>
          </a:p>
          <a:p>
            <a:pPr marL="800100" lvl="1" indent="-342900">
              <a:lnSpc>
                <a:spcPct val="200000"/>
              </a:lnSpc>
              <a:buFont typeface="Arial" panose="020B0604020202020204" pitchFamily="34" charset="0"/>
              <a:buChar char="•"/>
            </a:pPr>
            <a:r>
              <a:rPr lang="en-US" altLang="zh-CN" sz="2800" dirty="0"/>
              <a:t>Zc,s(i,j</a:t>
            </a:r>
            <a:r>
              <a:rPr lang="en-US" altLang="zh-CN" sz="2800" dirty="0" smtClean="0"/>
              <a:t>): temporal </a:t>
            </a:r>
            <a:r>
              <a:rPr lang="en-US" altLang="zh-CN" sz="2800" dirty="0"/>
              <a:t>covariance of the average fMRI signal </a:t>
            </a:r>
            <a:r>
              <a:rPr lang="en-US" altLang="zh-CN" sz="2800" dirty="0" smtClean="0"/>
              <a:t>of ROIs </a:t>
            </a:r>
            <a:r>
              <a:rPr lang="en-US" altLang="zh-CN" sz="2800" dirty="0"/>
              <a:t>i and j throughout an entire fMRI session (20 min</a:t>
            </a:r>
            <a:r>
              <a:rPr lang="en-US" altLang="zh-CN" sz="2800" dirty="0" smtClean="0"/>
              <a:t>)</a:t>
            </a:r>
          </a:p>
        </p:txBody>
      </p:sp>
    </p:spTree>
    <p:extLst>
      <p:ext uri="{BB962C8B-B14F-4D97-AF65-F5344CB8AC3E}">
        <p14:creationId xmlns:p14="http://schemas.microsoft.com/office/powerpoint/2010/main" val="1945660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010" y="274709"/>
            <a:ext cx="8243140" cy="6079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673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973876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Dynamics </a:t>
            </a:r>
            <a:r>
              <a:rPr lang="en-US" altLang="zh-CN" sz="4400" b="1" dirty="0">
                <a:solidFill>
                  <a:srgbClr val="00ABB4"/>
                </a:solidFill>
                <a:latin typeface="微软雅黑" panose="020B0503020204020204" pitchFamily="34" charset="-122"/>
                <a:ea typeface="微软雅黑" panose="020B0503020204020204" pitchFamily="34" charset="-122"/>
              </a:rPr>
              <a:t>Connectivity </a:t>
            </a:r>
            <a:r>
              <a:rPr lang="en-US" altLang="zh-CN" sz="4400" b="1" dirty="0" smtClean="0">
                <a:solidFill>
                  <a:srgbClr val="00ABB4"/>
                </a:solidFill>
                <a:latin typeface="微软雅黑" panose="020B0503020204020204" pitchFamily="34" charset="-122"/>
                <a:ea typeface="微软雅黑" panose="020B0503020204020204" pitchFamily="34" charset="-122"/>
              </a:rPr>
              <a:t>Analysis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96518" y="136099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t>Zc,s ,w: </a:t>
            </a:r>
          </a:p>
          <a:p>
            <a:pPr marL="800100" lvl="1" indent="-342900">
              <a:lnSpc>
                <a:spcPct val="200000"/>
              </a:lnSpc>
              <a:buFont typeface="Arial" panose="020B0604020202020204" pitchFamily="34" charset="0"/>
              <a:buChar char="•"/>
            </a:pPr>
            <a:r>
              <a:rPr lang="en-US" altLang="zh-CN" sz="2800" dirty="0" smtClean="0"/>
              <a:t>Sliding </a:t>
            </a:r>
            <a:r>
              <a:rPr lang="en-US" altLang="zh-CN" sz="2800" dirty="0"/>
              <a:t>window Fisher-transformed </a:t>
            </a:r>
            <a:r>
              <a:rPr lang="en-US" altLang="zh-CN" sz="2800" dirty="0" smtClean="0"/>
              <a:t>covariance matrices  </a:t>
            </a:r>
            <a:r>
              <a:rPr lang="en-US" altLang="zh-CN" sz="2800" dirty="0"/>
              <a:t>for each fMRI vigilance condition c, session s</a:t>
            </a:r>
            <a:r>
              <a:rPr lang="en-US" altLang="zh-CN" sz="2800" dirty="0" smtClean="0"/>
              <a:t>, and </a:t>
            </a:r>
            <a:r>
              <a:rPr lang="en-US" altLang="zh-CN" sz="2800" dirty="0"/>
              <a:t>time window w </a:t>
            </a:r>
            <a:endParaRPr lang="en-US" altLang="zh-CN" sz="2800" dirty="0" smtClean="0"/>
          </a:p>
          <a:p>
            <a:pPr marL="800100" lvl="1" indent="-342900">
              <a:lnSpc>
                <a:spcPct val="200000"/>
              </a:lnSpc>
              <a:buFont typeface="Arial" panose="020B0604020202020204" pitchFamily="34" charset="0"/>
              <a:buChar char="•"/>
            </a:pPr>
            <a:r>
              <a:rPr lang="en-US" altLang="zh-CN" sz="2800" dirty="0" smtClean="0"/>
              <a:t>The </a:t>
            </a:r>
            <a:r>
              <a:rPr lang="en-US" altLang="zh-CN" sz="2800" dirty="0"/>
              <a:t>covariance between specific </a:t>
            </a:r>
            <a:r>
              <a:rPr lang="en-US" altLang="zh-CN" sz="2800" dirty="0" smtClean="0"/>
              <a:t>ROI pairs</a:t>
            </a:r>
            <a:r>
              <a:rPr lang="en-US" altLang="zh-CN" sz="2800" dirty="0"/>
              <a:t>, as well as the whole-brain average of the covariance</a:t>
            </a:r>
            <a:r>
              <a:rPr lang="en-US" altLang="zh-CN" sz="2800" dirty="0" smtClean="0"/>
              <a:t>, constantly </a:t>
            </a:r>
            <a:r>
              <a:rPr lang="en-US" altLang="zh-CN" sz="2800" dirty="0"/>
              <a:t>varied over time </a:t>
            </a:r>
            <a:endParaRPr lang="en-US" altLang="zh-CN" sz="2800" dirty="0" smtClean="0"/>
          </a:p>
        </p:txBody>
      </p:sp>
    </p:spTree>
    <p:extLst>
      <p:ext uri="{BB962C8B-B14F-4D97-AF65-F5344CB8AC3E}">
        <p14:creationId xmlns:p14="http://schemas.microsoft.com/office/powerpoint/2010/main" val="1053359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23851" y="294935"/>
            <a:ext cx="11227204" cy="2123658"/>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Unsupervised clustering</a:t>
            </a:r>
          </a:p>
          <a:p>
            <a:r>
              <a:rPr lang="en-US" altLang="zh-CN" sz="4400" b="1" dirty="0">
                <a:solidFill>
                  <a:srgbClr val="00ABB4"/>
                </a:solidFill>
                <a:latin typeface="微软雅黑" panose="020B0503020204020204" pitchFamily="34" charset="-122"/>
                <a:ea typeface="微软雅黑" panose="020B0503020204020204" pitchFamily="34" charset="-122"/>
              </a:rPr>
              <a:t>	</a:t>
            </a:r>
            <a:r>
              <a:rPr lang="en-US" altLang="zh-CN" sz="4400" b="1" dirty="0" smtClean="0">
                <a:solidFill>
                  <a:srgbClr val="00ABB4"/>
                </a:solidFill>
                <a:latin typeface="微软雅黑" panose="020B0503020204020204" pitchFamily="34" charset="-122"/>
                <a:ea typeface="微软雅黑" panose="020B0503020204020204" pitchFamily="34" charset="-122"/>
              </a:rPr>
              <a:t>				 &amp; </a:t>
            </a:r>
            <a:r>
              <a:rPr lang="en-US" altLang="zh-CN" sz="4400" b="1" dirty="0">
                <a:solidFill>
                  <a:srgbClr val="00ABB4"/>
                </a:solidFill>
                <a:latin typeface="微软雅黑" panose="020B0503020204020204" pitchFamily="34" charset="-122"/>
                <a:ea typeface="微软雅黑" panose="020B0503020204020204" pitchFamily="34" charset="-122"/>
              </a:rPr>
              <a:t>brain </a:t>
            </a:r>
            <a:r>
              <a:rPr lang="en-US" altLang="zh-CN" sz="4400" b="1" dirty="0" smtClean="0">
                <a:solidFill>
                  <a:srgbClr val="00ABB4"/>
                </a:solidFill>
                <a:latin typeface="微软雅黑" panose="020B0503020204020204" pitchFamily="34" charset="-122"/>
                <a:ea typeface="微软雅黑" panose="020B0503020204020204" pitchFamily="34" charset="-122"/>
              </a:rPr>
              <a:t>States </a:t>
            </a:r>
            <a:r>
              <a:rPr lang="en-US" altLang="zh-CN" sz="4400" dirty="0"/>
              <a:t/>
            </a:r>
            <a:br>
              <a:rPr lang="en-US" altLang="zh-CN" sz="4400" dirty="0"/>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96518" y="136099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t>k-means clustering algorithm </a:t>
            </a:r>
            <a:endParaRPr lang="en-US" altLang="zh-CN" sz="2800" b="1" dirty="0" smtClean="0"/>
          </a:p>
          <a:p>
            <a:pPr marL="800100" lvl="1" indent="-342900">
              <a:lnSpc>
                <a:spcPct val="200000"/>
              </a:lnSpc>
              <a:buFont typeface="Arial" panose="020B0604020202020204" pitchFamily="34" charset="0"/>
              <a:buChar char="•"/>
            </a:pPr>
            <a:r>
              <a:rPr lang="en-US" altLang="zh-CN" sz="2800" dirty="0"/>
              <a:t>L1 </a:t>
            </a:r>
            <a:r>
              <a:rPr lang="en-US" altLang="zh-CN" sz="2800" dirty="0" smtClean="0"/>
              <a:t>distance function </a:t>
            </a:r>
          </a:p>
          <a:p>
            <a:pPr marL="800100" lvl="1" indent="-342900">
              <a:lnSpc>
                <a:spcPct val="200000"/>
              </a:lnSpc>
              <a:buFont typeface="Arial" panose="020B0604020202020204" pitchFamily="34" charset="0"/>
              <a:buChar char="•"/>
            </a:pPr>
            <a:r>
              <a:rPr lang="en-US" altLang="zh-CN" sz="2800" dirty="0" smtClean="0"/>
              <a:t>500 times</a:t>
            </a:r>
          </a:p>
          <a:p>
            <a:pPr marL="800100" lvl="1" indent="-342900">
              <a:lnSpc>
                <a:spcPct val="200000"/>
              </a:lnSpc>
              <a:buFont typeface="Arial" panose="020B0604020202020204" pitchFamily="34" charset="0"/>
              <a:buChar char="•"/>
            </a:pPr>
            <a:r>
              <a:rPr lang="en-US" altLang="zh-CN" sz="2800" dirty="0"/>
              <a:t>Zexamplesc,s </a:t>
            </a:r>
            <a:r>
              <a:rPr lang="en-US" altLang="zh-CN" sz="2800" dirty="0" smtClean="0"/>
              <a:t>(Subsampled </a:t>
            </a:r>
            <a:r>
              <a:rPr lang="en-US" altLang="zh-CN" sz="2800" dirty="0"/>
              <a:t>Zc,s </a:t>
            </a:r>
            <a:r>
              <a:rPr lang="en-US" altLang="zh-CN" sz="2800" dirty="0" smtClean="0"/>
              <a:t>,w)</a:t>
            </a:r>
            <a:r>
              <a:rPr lang="en-US" altLang="zh-CN" sz="2800" b="1" dirty="0" smtClean="0"/>
              <a:t>  </a:t>
            </a:r>
            <a:r>
              <a:rPr lang="en-US" altLang="zh-CN" sz="2800" b="1" dirty="0" smtClean="0">
                <a:sym typeface="Wingdings" panose="05000000000000000000" pitchFamily="2" charset="2"/>
              </a:rPr>
              <a:t>  </a:t>
            </a:r>
            <a:r>
              <a:rPr lang="en-US" altLang="zh-CN" sz="2800" dirty="0"/>
              <a:t>BSn </a:t>
            </a:r>
            <a:r>
              <a:rPr lang="en-US" altLang="zh-CN" sz="2800" dirty="0" smtClean="0"/>
              <a:t> (n=1,2,...,7)  </a:t>
            </a:r>
            <a:r>
              <a:rPr lang="en-US" altLang="zh-CN" sz="2800" dirty="0" smtClean="0">
                <a:sym typeface="Wingdings" panose="05000000000000000000" pitchFamily="2" charset="2"/>
              </a:rPr>
              <a:t></a:t>
            </a:r>
          </a:p>
          <a:p>
            <a:pPr lvl="1">
              <a:lnSpc>
                <a:spcPct val="200000"/>
              </a:lnSpc>
            </a:pPr>
            <a:r>
              <a:rPr lang="en-US" altLang="zh-CN" sz="2800" b="1" dirty="0">
                <a:sym typeface="Wingdings" panose="05000000000000000000" pitchFamily="2" charset="2"/>
              </a:rPr>
              <a:t>	</a:t>
            </a:r>
            <a:r>
              <a:rPr lang="en-US" altLang="zh-CN" sz="2800" dirty="0"/>
              <a:t>initialize a </a:t>
            </a:r>
            <a:r>
              <a:rPr lang="en-US" altLang="zh-CN" sz="2800" dirty="0" smtClean="0"/>
              <a:t>clustering of </a:t>
            </a:r>
            <a:r>
              <a:rPr lang="en-US" altLang="zh-CN" sz="2800" dirty="0"/>
              <a:t>all data </a:t>
            </a:r>
            <a:r>
              <a:rPr lang="en-US" altLang="zh-CN" sz="2800" dirty="0" smtClean="0"/>
              <a:t>(</a:t>
            </a:r>
            <a:r>
              <a:rPr lang="en-US" altLang="zh-CN" sz="2800" dirty="0"/>
              <a:t>obtaining a matrix of brain </a:t>
            </a:r>
            <a:r>
              <a:rPr lang="en-US" altLang="zh-CN" sz="2800" dirty="0" smtClean="0"/>
              <a:t>	states </a:t>
            </a:r>
            <a:r>
              <a:rPr lang="en-US" altLang="zh-CN" sz="2800" dirty="0"/>
              <a:t>Bc,s,w </a:t>
            </a:r>
            <a:r>
              <a:rPr lang="en-US" altLang="zh-CN" sz="2800" dirty="0" smtClean="0"/>
              <a:t>)</a:t>
            </a:r>
            <a:endParaRPr lang="en-US" altLang="zh-CN" sz="2800" b="1" dirty="0" smtClean="0"/>
          </a:p>
        </p:txBody>
      </p:sp>
    </p:spTree>
    <p:extLst>
      <p:ext uri="{BB962C8B-B14F-4D97-AF65-F5344CB8AC3E}">
        <p14:creationId xmlns:p14="http://schemas.microsoft.com/office/powerpoint/2010/main" val="235605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23851" y="294935"/>
            <a:ext cx="11227204"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Similarity </a:t>
            </a:r>
            <a:r>
              <a:rPr lang="en-US" altLang="zh-CN" sz="4400" b="1" dirty="0">
                <a:solidFill>
                  <a:srgbClr val="00ABB4"/>
                </a:solidFill>
                <a:latin typeface="微软雅黑" panose="020B0503020204020204" pitchFamily="34" charset="-122"/>
                <a:ea typeface="微软雅黑" panose="020B0503020204020204" pitchFamily="34" charset="-122"/>
              </a:rPr>
              <a:t>score </a:t>
            </a:r>
            <a:r>
              <a:rPr lang="en-US" altLang="zh-CN" sz="4400" b="1" dirty="0" smtClean="0">
                <a:solidFill>
                  <a:srgbClr val="00ABB4"/>
                </a:solidFill>
                <a:latin typeface="微软雅黑" panose="020B0503020204020204" pitchFamily="34" charset="-122"/>
                <a:ea typeface="微软雅黑" panose="020B0503020204020204" pitchFamily="34" charset="-122"/>
              </a:rPr>
              <a:t>&amp; </a:t>
            </a:r>
          </a:p>
          <a:p>
            <a:r>
              <a:rPr lang="en-US" altLang="zh-CN" sz="4400" b="1" dirty="0">
                <a:solidFill>
                  <a:srgbClr val="00ABB4"/>
                </a:solidFill>
                <a:latin typeface="微软雅黑" panose="020B0503020204020204" pitchFamily="34" charset="-122"/>
                <a:ea typeface="微软雅黑" panose="020B0503020204020204" pitchFamily="34" charset="-122"/>
              </a:rPr>
              <a:t>	</a:t>
            </a:r>
            <a:r>
              <a:rPr lang="en-US" altLang="zh-CN" sz="4400" b="1" dirty="0" smtClean="0">
                <a:solidFill>
                  <a:srgbClr val="00ABB4"/>
                </a:solidFill>
                <a:latin typeface="微软雅黑" panose="020B0503020204020204" pitchFamily="34" charset="-122"/>
                <a:ea typeface="微软雅黑" panose="020B0503020204020204" pitchFamily="34" charset="-122"/>
              </a:rPr>
              <a:t>		probability </a:t>
            </a:r>
            <a:r>
              <a:rPr lang="en-US" altLang="zh-CN" sz="4400" b="1" dirty="0">
                <a:solidFill>
                  <a:srgbClr val="00ABB4"/>
                </a:solidFill>
                <a:latin typeface="微软雅黑" panose="020B0503020204020204" pitchFamily="34" charset="-122"/>
                <a:ea typeface="微软雅黑" panose="020B0503020204020204" pitchFamily="34" charset="-122"/>
              </a:rPr>
              <a:t>of each </a:t>
            </a:r>
            <a:r>
              <a:rPr lang="en-US" altLang="zh-CN" sz="4400" b="1" dirty="0" smtClean="0">
                <a:solidFill>
                  <a:srgbClr val="00ABB4"/>
                </a:solidFill>
                <a:latin typeface="微软雅黑" panose="020B0503020204020204" pitchFamily="34" charset="-122"/>
                <a:ea typeface="微软雅黑" panose="020B0503020204020204" pitchFamily="34" charset="-122"/>
              </a:rPr>
              <a:t>state</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96518" y="1425568"/>
            <a:ext cx="10245297" cy="5262979"/>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zh-CN" sz="2800" b="1" dirty="0" smtClean="0"/>
              <a:t>Similarity score :</a:t>
            </a:r>
          </a:p>
          <a:p>
            <a:pPr marL="914400" lvl="1" indent="-457200">
              <a:lnSpc>
                <a:spcPct val="200000"/>
              </a:lnSpc>
              <a:buFont typeface="Arial" panose="020B0604020202020204" pitchFamily="34" charset="0"/>
              <a:buChar char="•"/>
            </a:pPr>
            <a:r>
              <a:rPr lang="en-US" altLang="zh-CN" sz="2800" dirty="0"/>
              <a:t>similarity between anatomical connectivity </a:t>
            </a:r>
            <a:r>
              <a:rPr lang="en-US" altLang="zh-CN" sz="2800" dirty="0" smtClean="0"/>
              <a:t>and </a:t>
            </a:r>
            <a:r>
              <a:rPr lang="en-US" altLang="zh-CN" sz="2800" dirty="0"/>
              <a:t>functional connectivity, to rank </a:t>
            </a:r>
            <a:r>
              <a:rPr lang="en-US" altLang="zh-CN" sz="2800" dirty="0" smtClean="0"/>
              <a:t>all brain </a:t>
            </a:r>
            <a:r>
              <a:rPr lang="en-US" altLang="zh-CN" sz="2800" dirty="0"/>
              <a:t>states along this </a:t>
            </a:r>
            <a:r>
              <a:rPr lang="en-US" altLang="zh-CN" sz="2800" dirty="0" smtClean="0"/>
              <a:t>dimension</a:t>
            </a:r>
          </a:p>
          <a:p>
            <a:pPr marL="914400" lvl="1" indent="-457200">
              <a:lnSpc>
                <a:spcPct val="200000"/>
              </a:lnSpc>
              <a:buFont typeface="Arial" panose="020B0604020202020204" pitchFamily="34" charset="0"/>
              <a:buChar char="•"/>
            </a:pPr>
            <a:r>
              <a:rPr lang="en-US" altLang="zh-CN" sz="2800" dirty="0"/>
              <a:t>computed by measuring the correlation coefficient between </a:t>
            </a:r>
            <a:r>
              <a:rPr lang="en-US" altLang="zh-CN" sz="2800" dirty="0" smtClean="0"/>
              <a:t>the vectorized </a:t>
            </a:r>
            <a:r>
              <a:rPr lang="en-US" altLang="zh-CN" sz="2800" dirty="0"/>
              <a:t>structural matrix </a:t>
            </a:r>
            <a:r>
              <a:rPr lang="en-US" altLang="zh-CN" sz="2800" dirty="0" smtClean="0"/>
              <a:t> and </a:t>
            </a:r>
            <a:r>
              <a:rPr lang="en-US" altLang="zh-CN" sz="2800" dirty="0"/>
              <a:t>each </a:t>
            </a:r>
            <a:r>
              <a:rPr lang="en-US" altLang="zh-CN" sz="2800" dirty="0" smtClean="0"/>
              <a:t>vectorized </a:t>
            </a:r>
            <a:r>
              <a:rPr lang="en-US" altLang="zh-CN" sz="2800" dirty="0"/>
              <a:t/>
            </a:r>
            <a:br>
              <a:rPr lang="en-US" altLang="zh-CN" sz="2800" dirty="0"/>
            </a:br>
            <a:r>
              <a:rPr lang="en-US" altLang="zh-CN" sz="2800" dirty="0"/>
              <a:t>brain </a:t>
            </a:r>
            <a:r>
              <a:rPr lang="en-US" altLang="zh-CN" sz="2800" dirty="0" smtClean="0"/>
              <a:t>from </a:t>
            </a:r>
            <a:r>
              <a:rPr lang="en-US" altLang="zh-CN" sz="2800" dirty="0"/>
              <a:t>the clustering analysis </a:t>
            </a:r>
            <a:endParaRPr lang="en-US" altLang="zh-CN" sz="2800" b="1" dirty="0" smtClean="0"/>
          </a:p>
        </p:txBody>
      </p:sp>
    </p:spTree>
    <p:extLst>
      <p:ext uri="{BB962C8B-B14F-4D97-AF65-F5344CB8AC3E}">
        <p14:creationId xmlns:p14="http://schemas.microsoft.com/office/powerpoint/2010/main" val="3219207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45" y="571500"/>
            <a:ext cx="11333061"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185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0" y="396776"/>
            <a:ext cx="6194286" cy="590931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Propofol :</a:t>
            </a:r>
          </a:p>
          <a:p>
            <a:pPr marL="742950" lvl="1" indent="-285750">
              <a:lnSpc>
                <a:spcPct val="150000"/>
              </a:lnSpc>
              <a:buFont typeface="Arial" panose="020B0604020202020204" pitchFamily="34" charset="0"/>
              <a:buChar char="•"/>
            </a:pPr>
            <a:r>
              <a:rPr lang="en-US" altLang="zh-CN" sz="2800" dirty="0"/>
              <a:t>With increased </a:t>
            </a:r>
            <a:r>
              <a:rPr lang="en-US" altLang="zh-CN" sz="2800" dirty="0" smtClean="0"/>
              <a:t>dose:</a:t>
            </a:r>
          </a:p>
          <a:p>
            <a:pPr marL="1200150" lvl="2" indent="-285750">
              <a:lnSpc>
                <a:spcPct val="150000"/>
              </a:lnSpc>
              <a:buFont typeface="Arial" panose="020B0604020202020204" pitchFamily="34" charset="0"/>
              <a:buChar char="•"/>
            </a:pPr>
            <a:r>
              <a:rPr lang="en-US" altLang="zh-CN" sz="2800" dirty="0" smtClean="0"/>
              <a:t>cortical </a:t>
            </a:r>
            <a:r>
              <a:rPr lang="en-US" altLang="zh-CN" sz="2800" dirty="0"/>
              <a:t>connectivity in the motor cortex and DMN decreases </a:t>
            </a:r>
            <a:endParaRPr lang="en-US" altLang="zh-CN" sz="2800" dirty="0" smtClean="0"/>
          </a:p>
          <a:p>
            <a:pPr marL="1200150" lvl="2" indent="-285750">
              <a:lnSpc>
                <a:spcPct val="150000"/>
              </a:lnSpc>
              <a:buFont typeface="Arial" panose="020B0604020202020204" pitchFamily="34" charset="0"/>
              <a:buChar char="•"/>
            </a:pPr>
            <a:r>
              <a:rPr lang="en-US" altLang="zh-CN" sz="2800" dirty="0"/>
              <a:t>thalamic and hypothalamic </a:t>
            </a:r>
            <a:r>
              <a:rPr lang="en-US" altLang="zh-CN" sz="2800" dirty="0" smtClean="0"/>
              <a:t>connectivity </a:t>
            </a:r>
            <a:r>
              <a:rPr lang="en-US" altLang="zh-CN" sz="2800" dirty="0"/>
              <a:t>remains stable </a:t>
            </a:r>
            <a:endParaRPr lang="en-US" altLang="zh-CN" sz="2800" dirty="0" smtClean="0"/>
          </a:p>
          <a:p>
            <a:pPr marL="1200150" lvl="2" indent="-285750">
              <a:lnSpc>
                <a:spcPct val="150000"/>
              </a:lnSpc>
              <a:buFont typeface="Arial" panose="020B0604020202020204" pitchFamily="34" charset="0"/>
              <a:buChar char="•"/>
            </a:pPr>
            <a:r>
              <a:rPr lang="en-US" altLang="zh-CN" sz="2800" dirty="0"/>
              <a:t>in some subcortical areas, </a:t>
            </a:r>
            <a:r>
              <a:rPr lang="en-US" altLang="zh-CN" sz="2800" dirty="0" smtClean="0"/>
              <a:t>connectivity </a:t>
            </a:r>
            <a:r>
              <a:rPr lang="en-US" altLang="zh-CN" sz="2800" dirty="0"/>
              <a:t>is reduced but rebounds at a higher </a:t>
            </a:r>
            <a:r>
              <a:rPr lang="en-US" altLang="zh-CN" sz="2800" dirty="0" smtClean="0"/>
              <a:t>dose</a:t>
            </a: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zh-CN" sz="2800" dirty="0"/>
              <a:t>Similar to isoflurane and </a:t>
            </a:r>
            <a:r>
              <a:rPr lang="el-GR" altLang="zh-CN" sz="2800" dirty="0"/>
              <a:t>α-</a:t>
            </a:r>
            <a:r>
              <a:rPr lang="en-US" altLang="zh-CN" sz="2800" dirty="0"/>
              <a:t>chloralose </a:t>
            </a:r>
            <a:r>
              <a:rPr lang="en-US" altLang="zh-CN" sz="2800" dirty="0" smtClean="0"/>
              <a:t>:</a:t>
            </a:r>
            <a:r>
              <a:rPr lang="en-US" altLang="zh-CN" sz="2800" dirty="0"/>
              <a:t> </a:t>
            </a:r>
            <a:r>
              <a:rPr lang="en-US" altLang="zh-CN" sz="2800" dirty="0" smtClean="0"/>
              <a:t>,the </a:t>
            </a:r>
            <a:r>
              <a:rPr lang="en-US" altLang="zh-CN" sz="2800" dirty="0"/>
              <a:t>thalamic connectivity is </a:t>
            </a:r>
            <a:r>
              <a:rPr lang="en-US" altLang="zh-CN" sz="2800" dirty="0" smtClean="0"/>
              <a:t>weak even </a:t>
            </a:r>
            <a:r>
              <a:rPr lang="en-US" altLang="zh-CN" sz="2800" dirty="0"/>
              <a:t>at very low doses </a:t>
            </a:r>
            <a:endParaRPr lang="en-US" altLang="zh-CN" sz="2800" dirty="0" smtClean="0"/>
          </a:p>
          <a:p>
            <a:pPr marL="742950" lvl="1" indent="-285750">
              <a:lnSpc>
                <a:spcPct val="150000"/>
              </a:lnSpc>
              <a:buFont typeface="Arial" panose="020B0604020202020204" pitchFamily="34" charset="0"/>
              <a:buChar char="•"/>
            </a:pPr>
            <a:r>
              <a:rPr lang="en-US" altLang="zh-CN" sz="2800" dirty="0"/>
              <a:t>Greater anti-correlation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p:txBody>
      </p:sp>
    </p:spTree>
    <p:extLst>
      <p:ext uri="{BB962C8B-B14F-4D97-AF65-F5344CB8AC3E}">
        <p14:creationId xmlns:p14="http://schemas.microsoft.com/office/powerpoint/2010/main" val="562276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0" y="396776"/>
            <a:ext cx="591889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Urethane:</a:t>
            </a:r>
          </a:p>
          <a:p>
            <a:pPr marL="742950" lvl="1" indent="-285750">
              <a:lnSpc>
                <a:spcPct val="150000"/>
              </a:lnSpc>
              <a:buFont typeface="Arial" panose="020B0604020202020204" pitchFamily="34" charset="0"/>
              <a:buChar char="•"/>
            </a:pPr>
            <a:r>
              <a:rPr lang="en-US" altLang="zh-CN" sz="2800" dirty="0" smtClean="0"/>
              <a:t>Multiple </a:t>
            </a:r>
            <a:r>
              <a:rPr lang="en-US" altLang="zh-CN" sz="2800" dirty="0"/>
              <a:t>neurotransmitter </a:t>
            </a:r>
            <a:r>
              <a:rPr lang="en-US" altLang="zh-CN" sz="2800" dirty="0" smtClean="0"/>
              <a:t>systems </a:t>
            </a:r>
          </a:p>
          <a:p>
            <a:pPr marL="1200150" lvl="2" indent="-285750">
              <a:lnSpc>
                <a:spcPct val="150000"/>
              </a:lnSpc>
              <a:buFont typeface="Arial" panose="020B0604020202020204" pitchFamily="34" charset="0"/>
              <a:buChar char="•"/>
            </a:pPr>
            <a:r>
              <a:rPr lang="en-US" altLang="zh-CN" sz="2800" dirty="0" smtClean="0"/>
              <a:t>GABA receptors</a:t>
            </a:r>
          </a:p>
          <a:p>
            <a:pPr marL="1200150" lvl="2" indent="-285750">
              <a:lnSpc>
                <a:spcPct val="150000"/>
              </a:lnSpc>
              <a:buFont typeface="Arial" panose="020B0604020202020204" pitchFamily="34" charset="0"/>
              <a:buChar char="•"/>
            </a:pPr>
            <a:r>
              <a:rPr lang="en-US" altLang="zh-CN" sz="2800" dirty="0" smtClean="0"/>
              <a:t>N-methyl-D-aspartate </a:t>
            </a:r>
            <a:r>
              <a:rPr lang="en-US" altLang="zh-CN" sz="2800" dirty="0"/>
              <a:t>(NMDA) receptors </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Minimal </a:t>
            </a:r>
            <a:r>
              <a:rPr lang="en-US" altLang="zh-CN" sz="2800" dirty="0"/>
              <a:t>impact on systemic hemodynamics and the</a:t>
            </a:r>
            <a:br>
              <a:rPr lang="en-US" altLang="zh-CN" sz="2800" dirty="0"/>
            </a:br>
            <a:r>
              <a:rPr lang="en-US" altLang="zh-CN" sz="2800" dirty="0"/>
              <a:t>cardiovascular system </a:t>
            </a:r>
            <a:endParaRPr lang="en-US" altLang="zh-CN" sz="2800" dirty="0" smtClean="0"/>
          </a:p>
        </p:txBody>
      </p:sp>
      <p:sp>
        <p:nvSpPr>
          <p:cNvPr id="5" name="Rectangle 96"/>
          <p:cNvSpPr/>
          <p:nvPr/>
        </p:nvSpPr>
        <p:spPr>
          <a:xfrm>
            <a:off x="6056592" y="393502"/>
            <a:ext cx="5984736" cy="10433625"/>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zh-CN" sz="2800" dirty="0" smtClean="0"/>
              <a:t>Dosage-dependent </a:t>
            </a:r>
            <a:r>
              <a:rPr lang="en-US" altLang="zh-CN" sz="2800" dirty="0"/>
              <a:t>depression of bilateral connectivity and</a:t>
            </a:r>
            <a:br>
              <a:rPr lang="en-US" altLang="zh-CN" sz="2800" dirty="0"/>
            </a:br>
            <a:r>
              <a:rPr lang="en-US" altLang="zh-CN" sz="2800" dirty="0"/>
              <a:t>loss of spatial specificity </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Induce </a:t>
            </a:r>
            <a:r>
              <a:rPr lang="en-US" altLang="zh-CN" sz="2800" dirty="0"/>
              <a:t>sleep-like states </a:t>
            </a:r>
            <a:endParaRPr lang="en-US" altLang="zh-CN" sz="2800" dirty="0" smtClean="0"/>
          </a:p>
          <a:p>
            <a:pPr marL="1200150" lvl="2" indent="-285750">
              <a:lnSpc>
                <a:spcPct val="150000"/>
              </a:lnSpc>
              <a:buFont typeface="Arial" panose="020B0604020202020204" pitchFamily="34" charset="0"/>
              <a:buChar char="•"/>
            </a:pPr>
            <a:r>
              <a:rPr lang="en-US" altLang="zh-CN" sz="2800" dirty="0" smtClean="0"/>
              <a:t>Rapid eye </a:t>
            </a:r>
            <a:r>
              <a:rPr lang="en-US" altLang="zh-CN" sz="2800" dirty="0"/>
              <a:t>movement (fast wave) </a:t>
            </a:r>
            <a:endParaRPr lang="en-US" altLang="zh-CN" sz="2800" dirty="0" smtClean="0"/>
          </a:p>
          <a:p>
            <a:pPr marL="1200150" lvl="2" indent="-285750">
              <a:lnSpc>
                <a:spcPct val="150000"/>
              </a:lnSpc>
              <a:buFont typeface="Arial" panose="020B0604020202020204" pitchFamily="34" charset="0"/>
              <a:buChar char="•"/>
            </a:pPr>
            <a:r>
              <a:rPr lang="en-US" altLang="zh-CN" sz="2800" dirty="0" smtClean="0"/>
              <a:t>Non-rapid </a:t>
            </a:r>
            <a:r>
              <a:rPr lang="en-US" altLang="zh-CN" sz="2800" dirty="0"/>
              <a:t>eye movement (slow wave) </a:t>
            </a:r>
            <a:r>
              <a:rPr lang="en-US" altLang="zh-CN" sz="2800" dirty="0" smtClean="0"/>
              <a:t> </a:t>
            </a:r>
          </a:p>
          <a:p>
            <a:pPr marL="742950" lvl="1" indent="-285750">
              <a:lnSpc>
                <a:spcPct val="150000"/>
              </a:lnSpc>
              <a:buFont typeface="Arial" panose="020B0604020202020204" pitchFamily="34" charset="0"/>
              <a:buChar char="•"/>
            </a:pPr>
            <a:r>
              <a:rPr lang="en-US" altLang="zh-CN" sz="2800" dirty="0" smtClean="0"/>
              <a:t>Investigate </a:t>
            </a:r>
            <a:r>
              <a:rPr lang="en-US" altLang="zh-CN" sz="2800" dirty="0"/>
              <a:t>RSN dynamics in sleep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t>
            </a:r>
            <a:br>
              <a:rPr lang="en-US" altLang="zh-CN" sz="2800" dirty="0"/>
            </a:br>
            <a:r>
              <a:rPr lang="en-US" altLang="zh-CN" sz="2800" dirty="0"/>
              <a:t/>
            </a:r>
            <a:br>
              <a:rPr lang="en-US" altLang="zh-CN" sz="2800" dirty="0"/>
            </a:br>
            <a:r>
              <a:rPr lang="en-US" altLang="zh-CN" sz="2800" dirty="0"/>
              <a:t/>
            </a:r>
            <a:br>
              <a:rPr lang="en-US" altLang="zh-CN" sz="2800" dirty="0"/>
            </a:br>
            <a:endParaRPr lang="en-US" altLang="zh-CN" sz="2800" dirty="0" smtClean="0"/>
          </a:p>
        </p:txBody>
      </p:sp>
    </p:spTree>
    <p:extLst>
      <p:ext uri="{BB962C8B-B14F-4D97-AF65-F5344CB8AC3E}">
        <p14:creationId xmlns:p14="http://schemas.microsoft.com/office/powerpoint/2010/main" val="1375845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11250" cy="6918866"/>
          </a:xfrm>
          <a:prstGeom prst="rect">
            <a:avLst/>
          </a:prstGeom>
        </p:spPr>
      </p:pic>
    </p:spTree>
    <p:extLst>
      <p:ext uri="{BB962C8B-B14F-4D97-AF65-F5344CB8AC3E}">
        <p14:creationId xmlns:p14="http://schemas.microsoft.com/office/powerpoint/2010/main" val="3681216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45728" y="1707631"/>
            <a:ext cx="1704313" cy="1569660"/>
          </a:xfrm>
          <a:prstGeom prst="rect">
            <a:avLst/>
          </a:prstGeom>
          <a:noFill/>
        </p:spPr>
        <p:txBody>
          <a:bodyPr wrap="none" rtlCol="0">
            <a:spAutoFit/>
          </a:bodyPr>
          <a:lstStyle/>
          <a:p>
            <a:r>
              <a:rPr lang="en-US" altLang="zh-CN" sz="9600" b="1" dirty="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45728" y="3422822"/>
            <a:ext cx="3558988"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Anesthesias</a:t>
            </a:r>
          </a:p>
        </p:txBody>
      </p:sp>
      <p:sp>
        <p:nvSpPr>
          <p:cNvPr id="11" name="文本框 10"/>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11"/>
          <p:cNvSpPr txBox="1"/>
          <p:nvPr/>
        </p:nvSpPr>
        <p:spPr>
          <a:xfrm>
            <a:off x="5445727" y="4192263"/>
            <a:ext cx="5061560" cy="1200329"/>
          </a:xfrm>
          <a:prstGeom prst="rect">
            <a:avLst/>
          </a:prstGeom>
          <a:noFill/>
        </p:spPr>
        <p:txBody>
          <a:bodyPr wrap="square" rtlCol="0">
            <a:spAutoFit/>
          </a:bodyPr>
          <a:lstStyle/>
          <a:p>
            <a:pPr marL="285750" indent="-285750">
              <a:buFont typeface="Arial" panose="020B0604020202020204" pitchFamily="34" charset="0"/>
              <a:buChar char="•"/>
            </a:pPr>
            <a:r>
              <a:rPr lang="el-GR" altLang="zh-CN" dirty="0" smtClean="0">
                <a:solidFill>
                  <a:schemeClr val="bg1">
                    <a:lumMod val="50000"/>
                  </a:schemeClr>
                </a:solidFill>
                <a:ea typeface="Roboto Cn" pitchFamily="2" charset="0"/>
                <a:cs typeface="Arial" panose="020B0604020202020204" pitchFamily="34" charset="0"/>
              </a:rPr>
              <a:t>α-</a:t>
            </a:r>
            <a:r>
              <a:rPr lang="en-US" altLang="zh-CN" dirty="0" smtClean="0">
                <a:solidFill>
                  <a:schemeClr val="bg1">
                    <a:lumMod val="50000"/>
                  </a:schemeClr>
                </a:solidFill>
                <a:ea typeface="Roboto Cn" pitchFamily="2" charset="0"/>
                <a:cs typeface="Arial" panose="020B0604020202020204" pitchFamily="34" charset="0"/>
              </a:rPr>
              <a:t>chloralose </a:t>
            </a: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Isoflurane  &amp; Medetomidine/dexmedetomidine </a:t>
            </a:r>
          </a:p>
          <a:p>
            <a:pPr marL="285750" indent="-285750">
              <a:buFont typeface="Arial" panose="020B0604020202020204" pitchFamily="34" charset="0"/>
              <a:buChar char="•"/>
            </a:pPr>
            <a:r>
              <a:rPr lang="en-US" altLang="zh-CN" dirty="0">
                <a:solidFill>
                  <a:schemeClr val="bg1">
                    <a:lumMod val="50000"/>
                  </a:schemeClr>
                </a:solidFill>
                <a:ea typeface="Roboto Cn" pitchFamily="2" charset="0"/>
                <a:cs typeface="Arial" panose="020B0604020202020204" pitchFamily="34" charset="0"/>
              </a:rPr>
              <a:t>Propofol </a:t>
            </a:r>
          </a:p>
          <a:p>
            <a:pPr marL="285750" indent="-285750">
              <a:buFont typeface="Arial" panose="020B0604020202020204" pitchFamily="34" charset="0"/>
              <a:buChar char="•"/>
            </a:pPr>
            <a:r>
              <a:rPr lang="en-US" altLang="zh-CN" dirty="0">
                <a:solidFill>
                  <a:schemeClr val="bg1">
                    <a:lumMod val="50000"/>
                  </a:schemeClr>
                </a:solidFill>
                <a:ea typeface="Roboto Cn" pitchFamily="2" charset="0"/>
                <a:cs typeface="Arial" panose="020B0604020202020204" pitchFamily="34" charset="0"/>
              </a:rPr>
              <a:t>Urethane </a:t>
            </a:r>
          </a:p>
        </p:txBody>
      </p:sp>
    </p:spTree>
    <p:extLst>
      <p:ext uri="{BB962C8B-B14F-4D97-AF65-F5344CB8AC3E}">
        <p14:creationId xmlns:p14="http://schemas.microsoft.com/office/powerpoint/2010/main" val="2523732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532716"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Neural systems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240432" y="414238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250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480" y="979303"/>
            <a:ext cx="492480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363648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588236981"/>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680" y="979303"/>
            <a:ext cx="507648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355968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797090149"/>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ICA Analysis</a:t>
            </a:r>
          </a:p>
        </p:txBody>
      </p:sp>
      <p:sp>
        <p:nvSpPr>
          <p:cNvPr id="31" name="Rectangle 96"/>
          <p:cNvSpPr/>
          <p:nvPr/>
        </p:nvSpPr>
        <p:spPr>
          <a:xfrm>
            <a:off x="896518" y="1741998"/>
            <a:ext cx="10245297" cy="2677656"/>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t>Concat-ICA </a:t>
            </a:r>
            <a:r>
              <a:rPr lang="en-US" altLang="zh-CN" sz="2800" dirty="0" smtClean="0"/>
              <a:t>:Multisession </a:t>
            </a:r>
            <a:r>
              <a:rPr lang="en-US" altLang="zh-CN" sz="2800" dirty="0"/>
              <a:t>temporal ICA concatenated </a:t>
            </a:r>
            <a:r>
              <a:rPr lang="en-US" altLang="zh-CN" sz="2800" dirty="0" smtClean="0"/>
              <a:t> approach</a:t>
            </a:r>
          </a:p>
          <a:p>
            <a:pPr marL="342900" indent="-342900">
              <a:lnSpc>
                <a:spcPct val="200000"/>
              </a:lnSpc>
              <a:buFont typeface="Arial" panose="020B0604020202020204" pitchFamily="34" charset="0"/>
              <a:buChar char="•"/>
            </a:pPr>
            <a:r>
              <a:rPr lang="en-US" altLang="zh-CN" sz="2800" b="1" dirty="0" smtClean="0"/>
              <a:t>IC </a:t>
            </a:r>
            <a:r>
              <a:rPr lang="en-US" altLang="zh-CN" sz="2800" b="1" dirty="0"/>
              <a:t>maps </a:t>
            </a:r>
            <a:r>
              <a:rPr lang="en-US" altLang="zh-CN" sz="2800" dirty="0" smtClean="0"/>
              <a:t>:for </a:t>
            </a:r>
            <a:r>
              <a:rPr lang="en-US" altLang="zh-CN" sz="2800" dirty="0"/>
              <a:t>each analysis </a:t>
            </a:r>
            <a:r>
              <a:rPr lang="en-US" altLang="zh-CN" sz="2800" dirty="0" smtClean="0"/>
              <a:t>group (70  independent components)</a:t>
            </a:r>
            <a:endParaRPr lang="en-US" altLang="zh-CN" sz="2800" b="1" dirty="0" smtClean="0"/>
          </a:p>
          <a:p>
            <a:pPr marL="342900" indent="-342900">
              <a:lnSpc>
                <a:spcPct val="200000"/>
              </a:lnSpc>
              <a:buFont typeface="Arial" panose="020B0604020202020204" pitchFamily="34" charset="0"/>
              <a:buChar char="•"/>
            </a:pPr>
            <a:r>
              <a:rPr lang="en-US" altLang="zh-CN" sz="2800" b="1" dirty="0" smtClean="0"/>
              <a:t>Threshold</a:t>
            </a:r>
            <a:r>
              <a:rPr lang="en-US" altLang="zh-CN" sz="2800" dirty="0" smtClean="0"/>
              <a:t> :</a:t>
            </a:r>
            <a:r>
              <a:rPr lang="en-US" altLang="zh-CN" sz="2800" dirty="0"/>
              <a:t> based on fitting a </a:t>
            </a:r>
            <a:r>
              <a:rPr lang="en-US" altLang="zh-CN" sz="2800" dirty="0" smtClean="0"/>
              <a:t>Gaussian/gamma mixture model ,</a:t>
            </a:r>
          </a:p>
        </p:txBody>
      </p:sp>
    </p:spTree>
    <p:extLst>
      <p:ext uri="{BB962C8B-B14F-4D97-AF65-F5344CB8AC3E}">
        <p14:creationId xmlns:p14="http://schemas.microsoft.com/office/powerpoint/2010/main" val="2677463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ICA Analysis</a:t>
            </a:r>
          </a:p>
        </p:txBody>
      </p:sp>
      <p:sp>
        <p:nvSpPr>
          <p:cNvPr id="31" name="Rectangle 96"/>
          <p:cNvSpPr/>
          <p:nvPr/>
        </p:nvSpPr>
        <p:spPr>
          <a:xfrm>
            <a:off x="896518" y="1551498"/>
            <a:ext cx="10245297" cy="4401205"/>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zh-CN" sz="2800" b="1" dirty="0" smtClean="0"/>
              <a:t>Exclude :</a:t>
            </a:r>
            <a:r>
              <a:rPr lang="en-US" altLang="zh-CN" sz="2800" dirty="0"/>
              <a:t> </a:t>
            </a:r>
            <a:endParaRPr lang="en-US" altLang="zh-CN" sz="2800" dirty="0" smtClean="0"/>
          </a:p>
          <a:p>
            <a:pPr marL="914400" lvl="1" indent="-457200">
              <a:lnSpc>
                <a:spcPct val="200000"/>
              </a:lnSpc>
              <a:buFont typeface="Arial" panose="020B0604020202020204" pitchFamily="34" charset="0"/>
              <a:buChar char="•"/>
            </a:pPr>
            <a:r>
              <a:rPr lang="en-US" altLang="zh-CN" sz="2800" dirty="0" smtClean="0"/>
              <a:t>overlapped with </a:t>
            </a:r>
            <a:r>
              <a:rPr lang="en-US" altLang="zh-CN" sz="2800" dirty="0"/>
              <a:t>vascular structures and </a:t>
            </a:r>
            <a:r>
              <a:rPr lang="en-US" altLang="zh-CN" sz="2800" dirty="0" smtClean="0"/>
              <a:t>ventricles</a:t>
            </a:r>
          </a:p>
          <a:p>
            <a:pPr marL="914400" lvl="1" indent="-457200">
              <a:lnSpc>
                <a:spcPct val="200000"/>
              </a:lnSpc>
              <a:buFont typeface="Arial" panose="020B0604020202020204" pitchFamily="34" charset="0"/>
              <a:buChar char="•"/>
            </a:pPr>
            <a:r>
              <a:rPr lang="en-US" altLang="zh-CN" sz="2800" dirty="0"/>
              <a:t>regressors of no interest in the DR analysis </a:t>
            </a:r>
            <a:endParaRPr lang="en-US" altLang="zh-CN" sz="2800" dirty="0" smtClean="0"/>
          </a:p>
          <a:p>
            <a:pPr marL="914400" lvl="1" indent="-457200">
              <a:lnSpc>
                <a:spcPct val="200000"/>
              </a:lnSpc>
              <a:buFont typeface="Arial" panose="020B0604020202020204" pitchFamily="34" charset="0"/>
              <a:buChar char="•"/>
            </a:pPr>
            <a:r>
              <a:rPr lang="en-US" altLang="zh-CN" sz="2800" dirty="0"/>
              <a:t>prone to be affected by motion-related </a:t>
            </a:r>
            <a:r>
              <a:rPr lang="en-US" altLang="zh-CN" sz="2800" dirty="0" smtClean="0"/>
              <a:t>artifacts</a:t>
            </a:r>
          </a:p>
          <a:p>
            <a:pPr marL="457200" indent="-457200">
              <a:lnSpc>
                <a:spcPct val="200000"/>
              </a:lnSpc>
              <a:buFont typeface="Arial" panose="020B0604020202020204" pitchFamily="34" charset="0"/>
              <a:buChar char="•"/>
            </a:pPr>
            <a:r>
              <a:rPr lang="en-US" altLang="zh-CN" sz="2800" dirty="0"/>
              <a:t>17  independent components </a:t>
            </a:r>
            <a:r>
              <a:rPr lang="en-US" altLang="zh-CN" sz="2800" dirty="0" smtClean="0"/>
              <a:t>remained at last</a:t>
            </a:r>
            <a:endParaRPr lang="en-US" sz="2800" b="1" dirty="0" smtClean="0">
              <a:ea typeface="Roboto Cn" pitchFamily="2" charset="0"/>
              <a:cs typeface="Arial" panose="020B0604020202020204" pitchFamily="34" charset="0"/>
            </a:endParaRPr>
          </a:p>
        </p:txBody>
      </p:sp>
    </p:spTree>
    <p:extLst>
      <p:ext uri="{BB962C8B-B14F-4D97-AF65-F5344CB8AC3E}">
        <p14:creationId xmlns:p14="http://schemas.microsoft.com/office/powerpoint/2010/main" val="62775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TotalTime>
  <Words>1638</Words>
  <Application>Microsoft Office PowerPoint</Application>
  <PresentationFormat>自定义</PresentationFormat>
  <Paragraphs>155</Paragraphs>
  <Slides>28</Slides>
  <Notes>21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1006</cp:revision>
  <dcterms:created xsi:type="dcterms:W3CDTF">2016-03-06T12:02:16Z</dcterms:created>
  <dcterms:modified xsi:type="dcterms:W3CDTF">2018-03-06T15:57:00Z</dcterms:modified>
</cp:coreProperties>
</file>