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380" r:id="rId3"/>
    <p:sldId id="403" r:id="rId4"/>
    <p:sldId id="398" r:id="rId5"/>
    <p:sldId id="402" r:id="rId6"/>
    <p:sldId id="407" r:id="rId7"/>
    <p:sldId id="399" r:id="rId8"/>
    <p:sldId id="404" r:id="rId9"/>
    <p:sldId id="400" r:id="rId10"/>
    <p:sldId id="405" r:id="rId11"/>
    <p:sldId id="406" r:id="rId12"/>
    <p:sldId id="409" r:id="rId13"/>
    <p:sldId id="408" r:id="rId14"/>
    <p:sldId id="401" r:id="rId15"/>
    <p:sldId id="387" r:id="rId16"/>
    <p:sldId id="303" r:id="rId17"/>
    <p:sldId id="34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BB4"/>
    <a:srgbClr val="00E3EE"/>
    <a:srgbClr val="3A8F94"/>
    <a:srgbClr val="E6E6E6"/>
    <a:srgbClr val="007076"/>
    <a:srgbClr val="07AD76"/>
    <a:srgbClr val="09AB81"/>
    <a:srgbClr val="3CCAE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84472" autoAdjust="0"/>
  </p:normalViewPr>
  <p:slideViewPr>
    <p:cSldViewPr snapToGrid="0">
      <p:cViewPr>
        <p:scale>
          <a:sx n="50" d="100"/>
          <a:sy n="50" d="100"/>
        </p:scale>
        <p:origin x="-1246"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8DCF7-5CAD-4434-B858-7D84B7651FD7}" type="datetimeFigureOut">
              <a:rPr lang="zh-CN" altLang="en-US" smtClean="0"/>
              <a:t>2018/3/7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02784-B46A-4EF4-B218-4316F9133D14}" type="slidenum">
              <a:rPr lang="zh-CN" altLang="en-US" smtClean="0"/>
              <a:t>‹#›</a:t>
            </a:fld>
            <a:endParaRPr lang="zh-CN" altLang="en-US"/>
          </a:p>
        </p:txBody>
      </p:sp>
    </p:spTree>
    <p:extLst>
      <p:ext uri="{BB962C8B-B14F-4D97-AF65-F5344CB8AC3E}">
        <p14:creationId xmlns:p14="http://schemas.microsoft.com/office/powerpoint/2010/main" val="1875435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12</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1" indent="-285750">
              <a:lnSpc>
                <a:spcPct val="150000"/>
              </a:lnSpc>
              <a:buFont typeface="Arial" panose="020B0604020202020204" pitchFamily="34" charset="0"/>
              <a:buChar char="•"/>
            </a:pPr>
            <a:r>
              <a:rPr lang="en-US" altLang="zh-CN" sz="2800" b="1" dirty="0" smtClean="0"/>
              <a:t>Unilateral silencing of either the left or right CA3 was sufficient to impair short-term memory </a:t>
            </a:r>
            <a:endParaRPr lang="en-US" altLang="zh-CN" sz="2800" b="0" dirty="0" smtClean="0"/>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sz="2800" b="1" dirty="0" smtClean="0"/>
              <a:t>A striking asymmetry emerged in long-term memory, wherein only left CA3 silencing impaired performance on an associative spatial long-term memory task.</a:t>
            </a:r>
          </a:p>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13</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High-frequency stimulation-induced LTP is asymmetrically expressed at the CA3–CA1 pyramidal cell synapse. (</a:t>
            </a:r>
            <a:r>
              <a:rPr lang="en-GB" i="1">
                <a:latin typeface="Arial" charset="0"/>
                <a:ea typeface="msgothic" charset="0"/>
                <a:cs typeface="msgothic" charset="0"/>
              </a:rPr>
              <a:t>A</a:t>
            </a:r>
            <a:r>
              <a:rPr lang="en-GB">
                <a:latin typeface="Arial" charset="0"/>
                <a:ea typeface="msgothic" charset="0"/>
                <a:cs typeface="msgothic" charset="0"/>
              </a:rPr>
              <a:t>, </a:t>
            </a:r>
            <a:r>
              <a:rPr lang="en-GB" i="1">
                <a:latin typeface="Arial" charset="0"/>
                <a:ea typeface="msgothic" charset="0"/>
                <a:cs typeface="msgothic" charset="0"/>
              </a:rPr>
              <a:t>Upper</a:t>
            </a:r>
            <a:r>
              <a:rPr lang="en-GB">
                <a:latin typeface="Arial" charset="0"/>
                <a:ea typeface="msgothic" charset="0"/>
                <a:cs typeface="msgothic" charset="0"/>
              </a:rPr>
              <a:t>) Adeno-associated virus containing hChR2-eYFP construct under the control of a CaMKIIα promoter was unilaterally injected into the dorsal CA3 area of C57BL/6J mice. (</a:t>
            </a:r>
            <a:r>
              <a:rPr lang="en-GB" i="1">
                <a:latin typeface="Arial" charset="0"/>
                <a:ea typeface="msgothic" charset="0"/>
                <a:cs typeface="msgothic" charset="0"/>
              </a:rPr>
              <a:t>Lower</a:t>
            </a:r>
            <a:r>
              <a:rPr lang="en-GB">
                <a:latin typeface="Arial" charset="0"/>
                <a:ea typeface="msgothic" charset="0"/>
                <a:cs typeface="msgothic" charset="0"/>
              </a:rPr>
              <a:t>) An electrode to deliver nonselective electrical stimulation was placed in the stratum radiatum and a high-power 470-nm LED was arranged to recruit an overlapping population of projections. Optical stimulation only recruits projections originating in the CA3 of the injected hemisphere (yellow), whereas electrical stimulation is nonselective (black and yellow). Electrical stimulation was used to deliver the high-frequency LTP induction protocol and the effects were monitored via field recording of EPSPs evoked by electrical or optical stimulation. (</a:t>
            </a:r>
            <a:r>
              <a:rPr lang="en-GB" i="1">
                <a:latin typeface="Arial" charset="0"/>
                <a:ea typeface="msgothic" charset="0"/>
                <a:cs typeface="msgothic" charset="0"/>
              </a:rPr>
              <a:t>B</a:t>
            </a:r>
            <a:r>
              <a:rPr lang="en-GB">
                <a:latin typeface="Arial" charset="0"/>
                <a:ea typeface="msgothic" charset="0"/>
                <a:cs typeface="msgothic" charset="0"/>
              </a:rPr>
              <a:t>) HFS produces robust LTP in the electrical pathway (black triangles), but LTP is only expressed in the optical pathway (circles) when projections originate in the left CA3. (</a:t>
            </a:r>
            <a:r>
              <a:rPr lang="en-GB" i="1">
                <a:latin typeface="Arial" charset="0"/>
                <a:ea typeface="msgothic" charset="0"/>
                <a:cs typeface="msgothic" charset="0"/>
              </a:rPr>
              <a:t>Insets</a:t>
            </a:r>
            <a:r>
              <a:rPr lang="en-GB">
                <a:latin typeface="Arial" charset="0"/>
                <a:ea typeface="msgothic" charset="0"/>
                <a:cs typeface="msgothic" charset="0"/>
              </a:rPr>
              <a:t>) Representative field EPSPs at the indicated time points (1, 2). (</a:t>
            </a:r>
            <a:r>
              <a:rPr lang="en-GB" i="1">
                <a:latin typeface="Arial" charset="0"/>
                <a:ea typeface="msgothic" charset="0"/>
                <a:cs typeface="msgothic" charset="0"/>
              </a:rPr>
              <a:t>C</a:t>
            </a:r>
            <a:r>
              <a:rPr lang="en-GB">
                <a:latin typeface="Arial" charset="0"/>
                <a:ea typeface="msgothic" charset="0"/>
                <a:cs typeface="msgothic" charset="0"/>
              </a:rPr>
              <a:t>) Significantly more LTP is observed in left-injected mice than in right-injected mice in the optical pathway. Broken lines represent baseline. Error bars represent SEM. **</a:t>
            </a:r>
            <a:r>
              <a:rPr lang="en-GB" i="1">
                <a:latin typeface="Arial" charset="0"/>
                <a:ea typeface="msgothic" charset="0"/>
                <a:cs typeface="msgothic" charset="0"/>
              </a:rPr>
              <a:t>P</a:t>
            </a:r>
            <a:r>
              <a:rPr lang="en-GB">
                <a:latin typeface="Arial" charset="0"/>
                <a:ea typeface="msgothic" charset="0"/>
                <a:cs typeface="msgothic" charset="0"/>
              </a:rPr>
              <a:t> &lt; 0.01, Student’s </a:t>
            </a:r>
            <a:r>
              <a:rPr lang="en-GB" i="1">
                <a:latin typeface="Arial" charset="0"/>
                <a:ea typeface="msgothic" charset="0"/>
                <a:cs typeface="msgothic" charset="0"/>
              </a:rPr>
              <a:t>t</a:t>
            </a:r>
            <a:r>
              <a:rPr lang="en-GB">
                <a:latin typeface="Arial" charset="0"/>
                <a:ea typeface="msgothic" charset="0"/>
                <a:cs typeface="msgothic" charset="0"/>
              </a:rPr>
              <a:t> test.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17</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Meiryo" panose="020B0604030504040204" pitchFamily="34" charset="-128"/>
              <a:ea typeface="Meiryo" panose="020B0604030504040204" pitchFamily="34" charset="-128"/>
              <a:cs typeface="Meiryo" panose="020B0604030504040204" pitchFamily="34" charset="-128"/>
            </a:endParaRPr>
          </a:p>
        </p:txBody>
      </p:sp>
      <p:sp>
        <p:nvSpPr>
          <p:cNvPr id="4" name="灯片编号占位符 3"/>
          <p:cNvSpPr>
            <a:spLocks noGrp="1"/>
          </p:cNvSpPr>
          <p:nvPr>
            <p:ph type="sldNum" sz="quarter" idx="10"/>
          </p:nvPr>
        </p:nvSpPr>
        <p:spPr/>
        <p:txBody>
          <a:bodyPr/>
          <a:lstStyle/>
          <a:p>
            <a:fld id="{DD202784-B46A-4EF4-B218-4316F9133D14}" type="slidenum">
              <a:rPr lang="zh-CN" altLang="en-US" smtClean="0"/>
              <a:t>2</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dirty="0" err="1">
                <a:latin typeface="Arial" charset="0"/>
                <a:ea typeface="msgothic" charset="0"/>
                <a:cs typeface="msgothic" charset="0"/>
              </a:rPr>
              <a:t>Optogenetics</a:t>
            </a:r>
            <a:r>
              <a:rPr lang="en-GB" dirty="0">
                <a:latin typeface="Arial" charset="0"/>
                <a:ea typeface="msgothic" charset="0"/>
                <a:cs typeface="msgothic" charset="0"/>
              </a:rPr>
              <a:t> enables acute silencing of CA3 activity in vivo. (</a:t>
            </a:r>
            <a:r>
              <a:rPr lang="en-GB" i="1" dirty="0">
                <a:latin typeface="Arial" charset="0"/>
                <a:ea typeface="msgothic" charset="0"/>
                <a:cs typeface="msgothic" charset="0"/>
              </a:rPr>
              <a:t>A</a:t>
            </a:r>
            <a:r>
              <a:rPr lang="en-GB" dirty="0">
                <a:latin typeface="Arial" charset="0"/>
                <a:ea typeface="msgothic" charset="0"/>
                <a:cs typeface="msgothic" charset="0"/>
              </a:rPr>
              <a:t>) </a:t>
            </a:r>
            <a:r>
              <a:rPr lang="en-GB" dirty="0" err="1">
                <a:latin typeface="Arial" charset="0"/>
                <a:ea typeface="msgothic" charset="0"/>
                <a:cs typeface="msgothic" charset="0"/>
              </a:rPr>
              <a:t>Adeno</a:t>
            </a:r>
            <a:r>
              <a:rPr lang="en-GB" dirty="0">
                <a:latin typeface="Arial" charset="0"/>
                <a:ea typeface="msgothic" charset="0"/>
                <a:cs typeface="msgothic" charset="0"/>
              </a:rPr>
              <a:t>-associated virus containing the eNpHR3.0-eYFP construct under the control of a </a:t>
            </a:r>
            <a:r>
              <a:rPr lang="en-GB" dirty="0" err="1">
                <a:latin typeface="Arial" charset="0"/>
                <a:ea typeface="msgothic" charset="0"/>
                <a:cs typeface="msgothic" charset="0"/>
              </a:rPr>
              <a:t>CaMKII</a:t>
            </a:r>
            <a:r>
              <a:rPr lang="en-GB" dirty="0">
                <a:latin typeface="Arial" charset="0"/>
                <a:ea typeface="msgothic" charset="0"/>
                <a:cs typeface="msgothic" charset="0"/>
              </a:rPr>
              <a:t>α promoter was used. WPRE, woodchuck hepatitis posttranscriptional regulatory element. (</a:t>
            </a:r>
            <a:r>
              <a:rPr lang="en-GB" i="1" dirty="0">
                <a:latin typeface="Arial" charset="0"/>
                <a:ea typeface="msgothic" charset="0"/>
                <a:cs typeface="msgothic" charset="0"/>
              </a:rPr>
              <a:t>B</a:t>
            </a:r>
            <a:r>
              <a:rPr lang="en-GB" dirty="0">
                <a:latin typeface="Arial" charset="0"/>
                <a:ea typeface="msgothic" charset="0"/>
                <a:cs typeface="msgothic" charset="0"/>
              </a:rPr>
              <a:t>) Virus was unilaterally injected into two sites in the dorsal CA3 area of C57BL/6J mice for use in </a:t>
            </a:r>
            <a:r>
              <a:rPr lang="en-GB" dirty="0" err="1">
                <a:latin typeface="Arial" charset="0"/>
                <a:ea typeface="msgothic" charset="0"/>
                <a:cs typeface="msgothic" charset="0"/>
              </a:rPr>
              <a:t>optrode</a:t>
            </a:r>
            <a:r>
              <a:rPr lang="en-GB" dirty="0">
                <a:latin typeface="Arial" charset="0"/>
                <a:ea typeface="msgothic" charset="0"/>
                <a:cs typeface="msgothic" charset="0"/>
              </a:rPr>
              <a:t> recordings. For </a:t>
            </a:r>
            <a:r>
              <a:rPr lang="en-GB" dirty="0" err="1">
                <a:latin typeface="Arial" charset="0"/>
                <a:ea typeface="msgothic" charset="0"/>
                <a:cs typeface="msgothic" charset="0"/>
              </a:rPr>
              <a:t>behavioral</a:t>
            </a:r>
            <a:r>
              <a:rPr lang="en-GB" dirty="0">
                <a:latin typeface="Arial" charset="0"/>
                <a:ea typeface="msgothic" charset="0"/>
                <a:cs typeface="msgothic" charset="0"/>
              </a:rPr>
              <a:t> experiments, an optical </a:t>
            </a:r>
            <a:r>
              <a:rPr lang="en-GB" dirty="0" err="1">
                <a:latin typeface="Arial" charset="0"/>
                <a:ea typeface="msgothic" charset="0"/>
                <a:cs typeface="msgothic" charset="0"/>
              </a:rPr>
              <a:t>fiber</a:t>
            </a:r>
            <a:r>
              <a:rPr lang="en-GB" dirty="0">
                <a:latin typeface="Arial" charset="0"/>
                <a:ea typeface="msgothic" charset="0"/>
                <a:cs typeface="msgothic" charset="0"/>
              </a:rPr>
              <a:t> was also implanted between the two injection sites. (</a:t>
            </a:r>
            <a:r>
              <a:rPr lang="en-GB" i="1" dirty="0">
                <a:latin typeface="Arial" charset="0"/>
                <a:ea typeface="msgothic" charset="0"/>
                <a:cs typeface="msgothic" charset="0"/>
              </a:rPr>
              <a:t>C</a:t>
            </a:r>
            <a:r>
              <a:rPr lang="en-GB" dirty="0">
                <a:latin typeface="Arial" charset="0"/>
                <a:ea typeface="msgothic" charset="0"/>
                <a:cs typeface="msgothic" charset="0"/>
              </a:rPr>
              <a:t>) Two-site virus injection resulted in eNpHR3.0-eYFP or </a:t>
            </a:r>
            <a:r>
              <a:rPr lang="en-GB" dirty="0" err="1">
                <a:latin typeface="Arial" charset="0"/>
                <a:ea typeface="msgothic" charset="0"/>
                <a:cs typeface="msgothic" charset="0"/>
              </a:rPr>
              <a:t>eYFP</a:t>
            </a:r>
            <a:r>
              <a:rPr lang="en-GB" dirty="0">
                <a:latin typeface="Arial" charset="0"/>
                <a:ea typeface="msgothic" charset="0"/>
                <a:cs typeface="msgothic" charset="0"/>
              </a:rPr>
              <a:t> expression in CA3 and CA3 projections in the entire dorsal hippocampus. (</a:t>
            </a:r>
            <a:r>
              <a:rPr lang="en-GB" i="1" dirty="0">
                <a:latin typeface="Arial" charset="0"/>
                <a:ea typeface="msgothic" charset="0"/>
                <a:cs typeface="msgothic" charset="0"/>
              </a:rPr>
              <a:t>Upper</a:t>
            </a:r>
            <a:r>
              <a:rPr lang="en-GB" dirty="0">
                <a:latin typeface="Arial" charset="0"/>
                <a:ea typeface="msgothic" charset="0"/>
                <a:cs typeface="msgothic" charset="0"/>
              </a:rPr>
              <a:t>) Expression at approximate location of implant. (</a:t>
            </a:r>
            <a:r>
              <a:rPr lang="en-GB" i="1" dirty="0">
                <a:latin typeface="Arial" charset="0"/>
                <a:ea typeface="msgothic" charset="0"/>
                <a:cs typeface="msgothic" charset="0"/>
              </a:rPr>
              <a:t>Lower</a:t>
            </a:r>
            <a:r>
              <a:rPr lang="en-GB" dirty="0">
                <a:latin typeface="Arial" charset="0"/>
                <a:ea typeface="msgothic" charset="0"/>
                <a:cs typeface="msgothic" charset="0"/>
              </a:rPr>
              <a:t>) Approximate location of two injection sites. (Scale bars, 1 mm.) (</a:t>
            </a:r>
            <a:r>
              <a:rPr lang="en-GB" i="1" dirty="0">
                <a:latin typeface="Arial" charset="0"/>
                <a:ea typeface="msgothic" charset="0"/>
                <a:cs typeface="msgothic" charset="0"/>
              </a:rPr>
              <a:t>D</a:t>
            </a:r>
            <a:r>
              <a:rPr lang="en-GB" dirty="0">
                <a:latin typeface="Arial" charset="0"/>
                <a:ea typeface="msgothic" charset="0"/>
                <a:cs typeface="msgothic" charset="0"/>
              </a:rPr>
              <a:t>) Illumination of CA3 neurons in eNpHR3.0-expressing mice for 30 s resulted in a reversible reduction in spontaneous spiking frequency. A representative </a:t>
            </a:r>
            <a:r>
              <a:rPr lang="en-GB" dirty="0" err="1">
                <a:latin typeface="Arial" charset="0"/>
                <a:ea typeface="msgothic" charset="0"/>
                <a:cs typeface="msgothic" charset="0"/>
              </a:rPr>
              <a:t>optrode</a:t>
            </a:r>
            <a:r>
              <a:rPr lang="en-GB" dirty="0">
                <a:latin typeface="Arial" charset="0"/>
                <a:ea typeface="msgothic" charset="0"/>
                <a:cs typeface="msgothic" charset="0"/>
              </a:rPr>
              <a:t> recording trace as well as normalized mean frequency is shown. Error bars represent SEM.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5</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训练时间：</a:t>
            </a:r>
            <a:r>
              <a:rPr lang="en-US" altLang="zh-CN" dirty="0" smtClean="0"/>
              <a:t>				light</a:t>
            </a:r>
            <a:r>
              <a:rPr lang="zh-CN" altLang="en-US" dirty="0" smtClean="0"/>
              <a:t>：</a:t>
            </a:r>
            <a:endParaRPr lang="en-US" altLang="zh-CN" dirty="0" smtClean="0"/>
          </a:p>
          <a:p>
            <a:r>
              <a:rPr lang="en-US" altLang="zh-CN" dirty="0" smtClean="0"/>
              <a:t>A</a:t>
            </a:r>
            <a:r>
              <a:rPr lang="en-US" altLang="zh-CN" baseline="0" dirty="0" smtClean="0"/>
              <a:t> 30s				On &amp; Off separately</a:t>
            </a:r>
          </a:p>
          <a:p>
            <a:r>
              <a:rPr lang="en-US" altLang="zh-CN" baseline="0" dirty="0" smtClean="0"/>
              <a:t>B 6 min				On</a:t>
            </a:r>
          </a:p>
          <a:p>
            <a:r>
              <a:rPr lang="en-US" altLang="zh-CN" baseline="0" dirty="0" smtClean="0"/>
              <a:t>C 11 days </a:t>
            </a:r>
            <a:r>
              <a:rPr lang="zh-CN" altLang="en-US" baseline="0" dirty="0" smtClean="0"/>
              <a:t>，</a:t>
            </a:r>
            <a:r>
              <a:rPr lang="en-US" altLang="zh-CN" baseline="0" dirty="0" smtClean="0"/>
              <a:t>then 7 days blank		On</a:t>
            </a:r>
          </a:p>
          <a:p>
            <a:r>
              <a:rPr lang="en-US" altLang="zh-CN" baseline="0" dirty="0" smtClean="0"/>
              <a:t>D 8 days				On</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6</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short-term memory requires the left and right CA3. (</a:t>
            </a:r>
            <a:r>
              <a:rPr lang="en-GB" i="1">
                <a:latin typeface="Arial" charset="0"/>
                <a:ea typeface="msgothic" charset="0"/>
                <a:cs typeface="msgothic" charset="0"/>
              </a:rPr>
              <a:t>A</a:t>
            </a:r>
            <a:r>
              <a:rPr lang="en-GB">
                <a:latin typeface="Arial" charset="0"/>
                <a:ea typeface="msgothic" charset="0"/>
                <a:cs typeface="msgothic" charset="0"/>
              </a:rPr>
              <a:t>) Mice were tested on a spontaneous alternation task in a T-maze. S, start arm. (</a:t>
            </a:r>
            <a:r>
              <a:rPr lang="en-GB" i="1">
                <a:latin typeface="Arial" charset="0"/>
                <a:ea typeface="msgothic" charset="0"/>
                <a:cs typeface="msgothic" charset="0"/>
              </a:rPr>
              <a:t>B</a:t>
            </a:r>
            <a:r>
              <a:rPr lang="en-GB">
                <a:latin typeface="Arial" charset="0"/>
                <a:ea typeface="msgothic" charset="0"/>
                <a:cs typeface="msgothic" charset="0"/>
              </a:rPr>
              <a:t>) Light delivery during this task reduces spontaneous alternation of right-NpHR and left-NpHR mice compared with their respective YFP controls. (</a:t>
            </a:r>
            <a:r>
              <a:rPr lang="en-GB" i="1">
                <a:latin typeface="Arial" charset="0"/>
                <a:ea typeface="msgothic" charset="0"/>
                <a:cs typeface="msgothic" charset="0"/>
              </a:rPr>
              <a:t>C</a:t>
            </a:r>
            <a:r>
              <a:rPr lang="en-GB">
                <a:latin typeface="Arial" charset="0"/>
                <a:ea typeface="msgothic" charset="0"/>
                <a:cs typeface="msgothic" charset="0"/>
              </a:rPr>
              <a:t>) Mice were tested on a spatial novelty preference task in a Y-maze. (</a:t>
            </a:r>
            <a:r>
              <a:rPr lang="en-GB" i="1">
                <a:latin typeface="Arial" charset="0"/>
                <a:ea typeface="msgothic" charset="0"/>
                <a:cs typeface="msgothic" charset="0"/>
              </a:rPr>
              <a:t>D</a:t>
            </a:r>
            <a:r>
              <a:rPr lang="en-GB">
                <a:latin typeface="Arial" charset="0"/>
                <a:ea typeface="msgothic" charset="0"/>
                <a:cs typeface="msgothic" charset="0"/>
              </a:rPr>
              <a:t>) Light delivery during this task reduces preference for the novel arm in right-NpHR and left-NpHR mice compared with their respective YFP controls. Broken lines represent chance performance. Mean percentages ± SEM. *</a:t>
            </a:r>
            <a:r>
              <a:rPr lang="en-GB" i="1">
                <a:latin typeface="Arial" charset="0"/>
                <a:ea typeface="msgothic" charset="0"/>
                <a:cs typeface="msgothic" charset="0"/>
              </a:rPr>
              <a:t>P</a:t>
            </a:r>
            <a:r>
              <a:rPr lang="en-GB">
                <a:latin typeface="Arial" charset="0"/>
                <a:ea typeface="msgothic" charset="0"/>
                <a:cs typeface="msgothic" charset="0"/>
              </a:rPr>
              <a:t> &lt; 0.05; **</a:t>
            </a:r>
            <a:r>
              <a:rPr lang="en-GB" i="1">
                <a:latin typeface="Arial" charset="0"/>
                <a:ea typeface="msgothic" charset="0"/>
                <a:cs typeface="msgothic" charset="0"/>
              </a:rPr>
              <a:t>P</a:t>
            </a:r>
            <a:r>
              <a:rPr lang="en-GB">
                <a:latin typeface="Arial" charset="0"/>
                <a:ea typeface="msgothic" charset="0"/>
                <a:cs typeface="msgothic" charset="0"/>
              </a:rPr>
              <a:t> &lt; 0.01,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short-term memory requires the left and right CA3. (</a:t>
            </a:r>
            <a:r>
              <a:rPr lang="en-GB" i="1">
                <a:latin typeface="Arial" charset="0"/>
                <a:ea typeface="msgothic" charset="0"/>
                <a:cs typeface="msgothic" charset="0"/>
              </a:rPr>
              <a:t>A</a:t>
            </a:r>
            <a:r>
              <a:rPr lang="en-GB">
                <a:latin typeface="Arial" charset="0"/>
                <a:ea typeface="msgothic" charset="0"/>
                <a:cs typeface="msgothic" charset="0"/>
              </a:rPr>
              <a:t>) Mice were tested on a spontaneous alternation task in a T-maze. S, start arm. (</a:t>
            </a:r>
            <a:r>
              <a:rPr lang="en-GB" i="1">
                <a:latin typeface="Arial" charset="0"/>
                <a:ea typeface="msgothic" charset="0"/>
                <a:cs typeface="msgothic" charset="0"/>
              </a:rPr>
              <a:t>B</a:t>
            </a:r>
            <a:r>
              <a:rPr lang="en-GB">
                <a:latin typeface="Arial" charset="0"/>
                <a:ea typeface="msgothic" charset="0"/>
                <a:cs typeface="msgothic" charset="0"/>
              </a:rPr>
              <a:t>) Light delivery during this task reduces spontaneous alternation of right-NpHR and left-NpHR mice compared with their respective YFP controls. (</a:t>
            </a:r>
            <a:r>
              <a:rPr lang="en-GB" i="1">
                <a:latin typeface="Arial" charset="0"/>
                <a:ea typeface="msgothic" charset="0"/>
                <a:cs typeface="msgothic" charset="0"/>
              </a:rPr>
              <a:t>C</a:t>
            </a:r>
            <a:r>
              <a:rPr lang="en-GB">
                <a:latin typeface="Arial" charset="0"/>
                <a:ea typeface="msgothic" charset="0"/>
                <a:cs typeface="msgothic" charset="0"/>
              </a:rPr>
              <a:t>) Mice were tested on a spatial novelty preference task in a Y-maze. (</a:t>
            </a:r>
            <a:r>
              <a:rPr lang="en-GB" i="1">
                <a:latin typeface="Arial" charset="0"/>
                <a:ea typeface="msgothic" charset="0"/>
                <a:cs typeface="msgothic" charset="0"/>
              </a:rPr>
              <a:t>D</a:t>
            </a:r>
            <a:r>
              <a:rPr lang="en-GB">
                <a:latin typeface="Arial" charset="0"/>
                <a:ea typeface="msgothic" charset="0"/>
                <a:cs typeface="msgothic" charset="0"/>
              </a:rPr>
              <a:t>) Light delivery during this task reduces preference for the novel arm in right-NpHR and left-NpHR mice compared with their respective YFP controls. Broken lines represent chance performance. Mean percentages ± SEM. *</a:t>
            </a:r>
            <a:r>
              <a:rPr lang="en-GB" i="1">
                <a:latin typeface="Arial" charset="0"/>
                <a:ea typeface="msgothic" charset="0"/>
                <a:cs typeface="msgothic" charset="0"/>
              </a:rPr>
              <a:t>P</a:t>
            </a:r>
            <a:r>
              <a:rPr lang="en-GB">
                <a:latin typeface="Arial" charset="0"/>
                <a:ea typeface="msgothic" charset="0"/>
                <a:cs typeface="msgothic" charset="0"/>
              </a:rPr>
              <a:t> &lt; 0.05; **</a:t>
            </a:r>
            <a:r>
              <a:rPr lang="en-GB" i="1">
                <a:latin typeface="Arial" charset="0"/>
                <a:ea typeface="msgothic" charset="0"/>
                <a:cs typeface="msgothic" charset="0"/>
              </a:rPr>
              <a:t>P</a:t>
            </a:r>
            <a:r>
              <a:rPr lang="en-GB">
                <a:latin typeface="Arial" charset="0"/>
                <a:ea typeface="msgothic" charset="0"/>
                <a:cs typeface="msgothic" charset="0"/>
              </a:rPr>
              <a:t> &lt; 0.01,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4790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51817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76443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48771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173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4650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49902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70286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33601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32286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2413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8C689-48A4-48E7-8DC1-52CF9C1A4E1F}" type="datetimeFigureOut">
              <a:rPr lang="zh-CN" altLang="en-US" smtClean="0"/>
              <a:t>2018/3/7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513809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29740" y="1761508"/>
            <a:ext cx="8080652" cy="2308324"/>
          </a:xfrm>
          <a:prstGeom prst="rect">
            <a:avLst/>
          </a:prstGeom>
          <a:noFill/>
        </p:spPr>
        <p:txBody>
          <a:bodyPr wrap="square" rtlCol="0">
            <a:spAutoFit/>
          </a:bodyPr>
          <a:lstStyle/>
          <a:p>
            <a:pPr algn="ct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Left–right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dissociation of hippocampal memory</a:t>
            </a:r>
            <a:b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processes in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mice </a:t>
            </a:r>
          </a:p>
        </p:txBody>
      </p:sp>
    </p:spTree>
    <p:extLst>
      <p:ext uri="{BB962C8B-B14F-4D97-AF65-F5344CB8AC3E}">
        <p14:creationId xmlns:p14="http://schemas.microsoft.com/office/powerpoint/2010/main" val="1513466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35" y="-5356860"/>
            <a:ext cx="11287931" cy="108813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379758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936" y="464820"/>
            <a:ext cx="6367864" cy="613850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051592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765809" y="2035076"/>
            <a:ext cx="11068049" cy="267765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dirty="0"/>
              <a:t>The behavioral results were analyzed by two-way ANOVA</a:t>
            </a:r>
            <a:br>
              <a:rPr lang="en-US" altLang="zh-CN" sz="2800" dirty="0"/>
            </a:br>
            <a:r>
              <a:rPr lang="en-US" altLang="zh-CN" sz="2800" dirty="0"/>
              <a:t>with between-subjects factors of transgene (</a:t>
            </a:r>
            <a:r>
              <a:rPr lang="en-US" altLang="zh-CN" sz="2800" dirty="0" err="1"/>
              <a:t>NpHR</a:t>
            </a:r>
            <a:r>
              <a:rPr lang="en-US" altLang="zh-CN" sz="2800" dirty="0"/>
              <a:t> vs. YFP) </a:t>
            </a:r>
            <a:r>
              <a:rPr lang="en-US" altLang="zh-CN" sz="2800" dirty="0" smtClean="0"/>
              <a:t>and hemisphere </a:t>
            </a:r>
            <a:r>
              <a:rPr lang="en-US" altLang="zh-CN" sz="2800" dirty="0"/>
              <a:t>(left vs. right), and also a within-subjects factor </a:t>
            </a:r>
            <a:r>
              <a:rPr lang="en-US" altLang="zh-CN" sz="2800" dirty="0" smtClean="0"/>
              <a:t>of block </a:t>
            </a:r>
            <a:r>
              <a:rPr lang="en-US" altLang="zh-CN" sz="2800" dirty="0"/>
              <a:t>for the long-term memory tests.</a:t>
            </a:r>
            <a:r>
              <a:rPr lang="en-US" altLang="zh-CN" sz="2800" dirty="0"/>
              <a:t> </a:t>
            </a:r>
            <a:endParaRPr lang="en-US" altLang="zh-CN" sz="2800" dirty="0"/>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Analysis</a:t>
            </a:r>
            <a:endParaRPr lang="en-US" altLang="zh-CN" sz="4400" b="1" dirty="0" smtClean="0">
              <a:solidFill>
                <a:srgbClr val="00AB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0345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3970318"/>
          </a:xfrm>
          <a:prstGeom prst="rect">
            <a:avLst/>
          </a:prstGeom>
        </p:spPr>
        <p:txBody>
          <a:bodyPr wrap="square">
            <a:spAutoFit/>
          </a:bodyPr>
          <a:lstStyle/>
          <a:p>
            <a:pPr>
              <a:lnSpc>
                <a:spcPct val="150000"/>
              </a:lnSpc>
            </a:pPr>
            <a:endParaRPr lang="en-US" altLang="zh-CN" sz="2800" b="1" dirty="0" smtClean="0">
              <a:ea typeface="Roboto Cn" pitchFamily="2" charset="0"/>
              <a:cs typeface="Arial" panose="020B0604020202020204" pitchFamily="34" charset="0"/>
            </a:endParaRPr>
          </a:p>
          <a:p>
            <a:pPr marL="742950" lvl="1" indent="-285750">
              <a:lnSpc>
                <a:spcPct val="150000"/>
              </a:lnSpc>
              <a:buFont typeface="Arial" panose="020B0604020202020204" pitchFamily="34" charset="0"/>
              <a:buChar char="•"/>
            </a:pPr>
            <a:endParaRPr lang="en-US" altLang="zh-CN" sz="2800" dirty="0" smtClean="0"/>
          </a:p>
          <a:p>
            <a:pPr marL="742950" lvl="1" indent="-285750">
              <a:lnSpc>
                <a:spcPct val="150000"/>
              </a:lnSpc>
              <a:buFont typeface="Arial" panose="020B0604020202020204" pitchFamily="34" charset="0"/>
              <a:buChar char="•"/>
            </a:pPr>
            <a:r>
              <a:rPr lang="en-US" altLang="zh-CN" sz="2800" b="1" dirty="0" smtClean="0"/>
              <a:t>Silencing </a:t>
            </a:r>
            <a:r>
              <a:rPr lang="en-US" altLang="zh-CN" sz="2800" b="1" dirty="0"/>
              <a:t>of </a:t>
            </a:r>
            <a:r>
              <a:rPr lang="en-US" altLang="zh-CN" sz="2800" b="1" dirty="0" smtClean="0"/>
              <a:t>either the </a:t>
            </a:r>
            <a:r>
              <a:rPr lang="en-US" altLang="zh-CN" sz="2800" b="1" dirty="0"/>
              <a:t>left or right CA3 </a:t>
            </a:r>
            <a:r>
              <a:rPr lang="en-US" altLang="zh-CN" sz="2800" b="1" dirty="0" smtClean="0"/>
              <a:t>can </a:t>
            </a:r>
            <a:r>
              <a:rPr lang="en-US" altLang="zh-CN" sz="2800" b="1" dirty="0"/>
              <a:t>impair </a:t>
            </a:r>
            <a:r>
              <a:rPr lang="en-US" altLang="zh-CN" sz="2800" b="1" u="sng" dirty="0"/>
              <a:t>short-term </a:t>
            </a:r>
            <a:r>
              <a:rPr lang="en-US" altLang="zh-CN" sz="2800" b="1" u="sng" dirty="0" smtClean="0"/>
              <a:t>memory</a:t>
            </a:r>
            <a:r>
              <a:rPr lang="en-US" altLang="zh-CN" sz="2800" b="1" dirty="0" smtClean="0"/>
              <a:t>. </a:t>
            </a:r>
            <a:r>
              <a:rPr lang="en-US" altLang="zh-CN" sz="2800" dirty="0"/>
              <a:t/>
            </a:r>
            <a:br>
              <a:rPr lang="en-US" altLang="zh-CN" sz="2800" dirty="0"/>
            </a:br>
            <a:endParaRPr lang="en-US" altLang="zh-CN" sz="2800" dirty="0"/>
          </a:p>
        </p:txBody>
      </p:sp>
      <p:sp>
        <p:nvSpPr>
          <p:cNvPr id="5" name="Rectangle 96"/>
          <p:cNvSpPr/>
          <p:nvPr/>
        </p:nvSpPr>
        <p:spPr>
          <a:xfrm>
            <a:off x="6194286" y="396776"/>
            <a:ext cx="5709348" cy="4616648"/>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endParaRPr lang="en-US" altLang="zh-CN" sz="2800" b="1" dirty="0" smtClean="0"/>
          </a:p>
          <a:p>
            <a:pPr marL="285750" indent="-285750">
              <a:lnSpc>
                <a:spcPct val="150000"/>
              </a:lnSpc>
              <a:buFont typeface="Arial" panose="020B0604020202020204" pitchFamily="34" charset="0"/>
              <a:buChar char="•"/>
            </a:pPr>
            <a:r>
              <a:rPr lang="en-US" altLang="zh-CN" sz="2800" b="1" dirty="0" smtClean="0"/>
              <a:t>A </a:t>
            </a:r>
            <a:r>
              <a:rPr lang="en-US" altLang="zh-CN" sz="2800" b="1" dirty="0"/>
              <a:t>striking asymmetry emerged in long-term </a:t>
            </a:r>
            <a:r>
              <a:rPr lang="en-US" altLang="zh-CN" sz="2800" b="1" dirty="0" smtClean="0"/>
              <a:t>memory :</a:t>
            </a:r>
          </a:p>
          <a:p>
            <a:pPr lvl="1">
              <a:lnSpc>
                <a:spcPct val="150000"/>
              </a:lnSpc>
            </a:pPr>
            <a:r>
              <a:rPr lang="en-US" altLang="zh-CN" sz="2800" b="1" dirty="0" smtClean="0"/>
              <a:t>Only </a:t>
            </a:r>
            <a:r>
              <a:rPr lang="en-US" altLang="zh-CN" sz="2800" b="1" dirty="0"/>
              <a:t>left CA3 silencing impaired </a:t>
            </a:r>
            <a:r>
              <a:rPr lang="en-US" altLang="zh-CN" sz="2800" b="1" dirty="0" smtClean="0"/>
              <a:t>associative </a:t>
            </a:r>
            <a:r>
              <a:rPr lang="en-US" altLang="zh-CN" sz="2800" b="1" dirty="0"/>
              <a:t>spatial </a:t>
            </a:r>
            <a:r>
              <a:rPr lang="en-US" altLang="zh-CN" sz="2800" b="1" u="sng" dirty="0"/>
              <a:t>long-term </a:t>
            </a:r>
            <a:r>
              <a:rPr lang="en-US" altLang="zh-CN" sz="2800" b="1" u="sng" dirty="0" smtClean="0"/>
              <a:t>memory</a:t>
            </a:r>
            <a:r>
              <a:rPr lang="en-US" altLang="zh-CN" sz="2800" b="1" dirty="0" smtClean="0"/>
              <a:t>.</a:t>
            </a:r>
            <a:endParaRPr lang="en-US" altLang="zh-CN" sz="2800" b="1" dirty="0" smtClean="0"/>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Results</a:t>
            </a:r>
            <a:endParaRPr lang="en-US" altLang="zh-CN" sz="4400" b="1" dirty="0" smtClean="0">
              <a:solidFill>
                <a:srgbClr val="00AB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3688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High-frequency stimulation-induced LTP is asymmetrically expressed at the CA3–CA1 pyramidal cell synapse.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720" y="2154467"/>
            <a:ext cx="10406400" cy="254330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89472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8946306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7446" y="1815450"/>
            <a:ext cx="4305299" cy="2998177"/>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49145" y="-1448167"/>
            <a:ext cx="2636930"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690152" y="4881806"/>
            <a:ext cx="3141784"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506389" y="1663922"/>
            <a:ext cx="1349496" cy="104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588867" y="2977768"/>
            <a:ext cx="1603132"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11812920" cy="5538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27958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18510" y="2333008"/>
            <a:ext cx="6964407" cy="1261884"/>
          </a:xfrm>
          <a:prstGeom prst="rect">
            <a:avLst/>
          </a:prstGeom>
          <a:noFill/>
        </p:spPr>
        <p:txBody>
          <a:bodyPr wrap="none" rtlCol="0">
            <a:spAutoFit/>
          </a:bodyPr>
          <a:lstStyle/>
          <a:p>
            <a:pPr algn="ctr"/>
            <a:r>
              <a:rPr lang="en-US" altLang="zh-CN" sz="3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Thank you all for listening~</a:t>
            </a:r>
            <a: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endPar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15943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02</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4532716"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Neural systems</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610184"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TWO</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240432" y="414238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250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86817" y="929034"/>
            <a:ext cx="9464642" cy="2308324"/>
          </a:xfrm>
          <a:prstGeom prst="rect">
            <a:avLst/>
          </a:prstGeom>
          <a:noFill/>
        </p:spPr>
        <p:txBody>
          <a:bodyPr wrap="none" rtlCol="0">
            <a:spAutoFit/>
          </a:bodyPr>
          <a:lstStyle/>
          <a:p>
            <a:r>
              <a:rPr lang="en-US" altLang="zh-CN" sz="7200" b="1" dirty="0" smtClean="0">
                <a:solidFill>
                  <a:srgbClr val="00ABB4"/>
                </a:solidFill>
                <a:latin typeface="微软雅黑" panose="020B0503020204020204" pitchFamily="34" charset="-122"/>
                <a:ea typeface="微软雅黑" panose="020B0503020204020204" pitchFamily="34" charset="-122"/>
              </a:rPr>
              <a:t>PNAS   </a:t>
            </a:r>
            <a:r>
              <a:rPr lang="en-US" altLang="zh-CN" sz="5400" b="1" dirty="0" smtClean="0">
                <a:solidFill>
                  <a:srgbClr val="00ABB4"/>
                </a:solidFill>
                <a:latin typeface="微软雅黑" panose="020B0503020204020204" pitchFamily="34" charset="-122"/>
                <a:ea typeface="微软雅黑" panose="020B0503020204020204" pitchFamily="34" charset="-122"/>
              </a:rPr>
              <a:t>9.423</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err="1" smtClean="0">
                <a:solidFill>
                  <a:srgbClr val="00ABB4"/>
                </a:solidFill>
                <a:latin typeface="微软雅黑" panose="020B0503020204020204" pitchFamily="34" charset="-122"/>
                <a:ea typeface="微软雅黑" panose="020B0503020204020204" pitchFamily="34" charset="-122"/>
              </a:rPr>
              <a:t>Shipton</a:t>
            </a:r>
            <a:r>
              <a:rPr lang="en-US" altLang="zh-CN" sz="5400" b="1" dirty="0" smtClean="0">
                <a:solidFill>
                  <a:srgbClr val="00ABB4"/>
                </a:solidFill>
                <a:latin typeface="微软雅黑" panose="020B0503020204020204" pitchFamily="34" charset="-122"/>
                <a:ea typeface="微软雅黑" panose="020B0503020204020204" pitchFamily="34" charset="-122"/>
              </a:rPr>
              <a:t> , 2014</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44383" y="3824441"/>
            <a:ext cx="3852950"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Spontaneous </a:t>
            </a:r>
            <a:r>
              <a:rPr lang="en-US" altLang="zh-CN" sz="2000" dirty="0">
                <a:latin typeface="Meiryo" panose="020B0604030504040204" pitchFamily="34" charset="-128"/>
                <a:ea typeface="Meiryo" panose="020B0604030504040204" pitchFamily="34" charset="-128"/>
                <a:cs typeface="Meiryo" panose="020B0604030504040204" pitchFamily="34" charset="-128"/>
              </a:rPr>
              <a:t>alternation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T-maze task (86)</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Spatial novelty preference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Y-maze task (22)</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405600" y="3825650"/>
            <a:ext cx="2314095" cy="1323439"/>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err="1">
                <a:latin typeface="Meiryo" panose="020B0604030504040204" pitchFamily="34" charset="-128"/>
                <a:ea typeface="Meiryo" panose="020B0604030504040204" pitchFamily="34" charset="-128"/>
                <a:cs typeface="Meiryo" panose="020B0604030504040204" pitchFamily="34" charset="-128"/>
              </a:rPr>
              <a:t>Optogenetics</a:t>
            </a:r>
            <a:r>
              <a:rPr lang="en-US" altLang="zh-CN" sz="2000" dirty="0"/>
              <a:t> </a:t>
            </a:r>
            <a:endParaRPr lang="en-US" altLang="zh-CN" sz="2000" dirty="0" smtClean="0"/>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LTP(CA3-CA1</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a:t>
            </a: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141996" y="3784186"/>
            <a:ext cx="3926598"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Spatial </a:t>
            </a:r>
            <a:r>
              <a:rPr lang="en-US" altLang="zh-CN" sz="2000" dirty="0">
                <a:latin typeface="Meiryo" panose="020B0604030504040204" pitchFamily="34" charset="-128"/>
                <a:ea typeface="Meiryo" panose="020B0604030504040204" pitchFamily="34" charset="-128"/>
                <a:cs typeface="Meiryo" panose="020B0604030504040204" pitchFamily="34" charset="-128"/>
              </a:rPr>
              <a:t>long-term memory Y-maze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a:t>
            </a:r>
            <a:r>
              <a:rPr lang="en-US" altLang="zh-CN" sz="2000" dirty="0">
                <a:latin typeface="Meiryo" panose="020B0604030504040204" pitchFamily="34" charset="-128"/>
                <a:ea typeface="Meiryo" panose="020B0604030504040204" pitchFamily="34" charset="-128"/>
                <a:cs typeface="Meiryo" panose="020B0604030504040204" pitchFamily="34" charset="-128"/>
              </a:rPr>
              <a:t>(80</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Visual discrimination T-maze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(67)</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099507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err="1" smtClean="0">
                <a:solidFill>
                  <a:srgbClr val="00ABB4"/>
                </a:solidFill>
                <a:latin typeface="微软雅黑" panose="020B0503020204020204" pitchFamily="34" charset="-122"/>
                <a:ea typeface="微软雅黑" panose="020B0503020204020204" pitchFamily="34" charset="-122"/>
              </a:rPr>
              <a:t>Optogenetics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AAV5-CaMKII</a:t>
            </a:r>
            <a:r>
              <a:rPr lang="el-GR" altLang="zh-CN" sz="2800" dirty="0">
                <a:latin typeface="Meiryo" panose="020B0604030504040204" pitchFamily="34" charset="-128"/>
                <a:ea typeface="Meiryo" panose="020B0604030504040204" pitchFamily="34" charset="-128"/>
                <a:cs typeface="Meiryo" panose="020B0604030504040204" pitchFamily="34" charset="-128"/>
              </a:rPr>
              <a:t>α-</a:t>
            </a:r>
            <a:r>
              <a:rPr lang="en-US" altLang="zh-CN" sz="2800" dirty="0">
                <a:latin typeface="Meiryo" panose="020B0604030504040204" pitchFamily="34" charset="-128"/>
                <a:ea typeface="Meiryo" panose="020B0604030504040204" pitchFamily="34" charset="-128"/>
                <a:cs typeface="Meiryo" panose="020B0604030504040204" pitchFamily="34" charset="-128"/>
              </a:rPr>
              <a:t>eNpHR3.0-eYFP </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Green light</a:t>
            </a:r>
            <a:endParaRPr lang="en-US" altLang="zh-CN" sz="2800" dirty="0" smtClean="0"/>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R</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eversible </a:t>
            </a:r>
            <a:r>
              <a:rPr lang="en-US" altLang="zh-CN" sz="2800" dirty="0">
                <a:latin typeface="Meiryo" panose="020B0604030504040204" pitchFamily="34" charset="-128"/>
                <a:ea typeface="Meiryo" panose="020B0604030504040204" pitchFamily="34" charset="-128"/>
                <a:cs typeface="Meiryo" panose="020B0604030504040204" pitchFamily="34" charset="-128"/>
              </a:rPr>
              <a:t>silencing of spontaneous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spiking</a:t>
            </a:r>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O</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ne-sample </a:t>
            </a:r>
            <a:r>
              <a:rPr lang="en-US" altLang="zh-CN" sz="2800" dirty="0">
                <a:latin typeface="Meiryo" panose="020B0604030504040204" pitchFamily="34" charset="-128"/>
                <a:ea typeface="Meiryo" panose="020B0604030504040204" pitchFamily="34" charset="-128"/>
                <a:cs typeface="Meiryo" panose="020B0604030504040204" pitchFamily="34" charset="-128"/>
              </a:rPr>
              <a:t>t tests </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2456221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Optogenetics enables acute silencing of CA3 activity in vivo.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560" y="979303"/>
            <a:ext cx="8672641" cy="48936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176256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3014883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Subjects</a:t>
            </a:r>
            <a:endParaRPr lang="en-US" altLang="zh-CN" sz="4400" b="1" dirty="0" smtClean="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Adult </a:t>
            </a:r>
            <a:r>
              <a:rPr lang="en-US" altLang="zh-CN" sz="2800" dirty="0">
                <a:latin typeface="Meiryo" panose="020B0604030504040204" pitchFamily="34" charset="-128"/>
                <a:ea typeface="Meiryo" panose="020B0604030504040204" pitchFamily="34" charset="-128"/>
                <a:cs typeface="Meiryo" panose="020B0604030504040204" pitchFamily="34" charset="-128"/>
              </a:rPr>
              <a:t>male wild-type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mice</a:t>
            </a:r>
            <a:endParaRPr lang="en-US" altLang="zh-CN" sz="2800" dirty="0" smtClean="0"/>
          </a:p>
          <a:p>
            <a:pPr marL="342900" indent="-342900">
              <a:lnSpc>
                <a:spcPct val="200000"/>
              </a:lnSpc>
              <a:buFont typeface="Arial" panose="020B0604020202020204" pitchFamily="34" charset="0"/>
              <a:buChar char="•"/>
            </a:pPr>
            <a:r>
              <a:rPr lang="en-US" altLang="zh-CN" sz="2800" b="1" dirty="0" smtClean="0"/>
              <a:t>Groups</a:t>
            </a:r>
            <a:r>
              <a:rPr lang="en-US" altLang="zh-CN" sz="2800" dirty="0" smtClean="0"/>
              <a:t>: 2</a:t>
            </a:r>
            <a:r>
              <a:rPr lang="en-US" altLang="zh-CN" sz="2800" dirty="0" smtClean="0"/>
              <a:t> </a:t>
            </a:r>
            <a:r>
              <a:rPr lang="en-US" altLang="zh-CN" sz="2800" dirty="0"/>
              <a:t>experimental groups of mice: left-</a:t>
            </a:r>
            <a:r>
              <a:rPr lang="en-US" altLang="zh-CN" sz="2800" dirty="0" err="1"/>
              <a:t>NpHR</a:t>
            </a:r>
            <a:r>
              <a:rPr lang="en-US" altLang="zh-CN" sz="2800" dirty="0"/>
              <a:t> and </a:t>
            </a:r>
            <a:r>
              <a:rPr lang="en-US" altLang="zh-CN" sz="2800" dirty="0" smtClean="0"/>
              <a:t>		right-</a:t>
            </a:r>
            <a:r>
              <a:rPr lang="en-US" altLang="zh-CN" sz="2800" dirty="0" err="1" smtClean="0"/>
              <a:t>NpHR</a:t>
            </a:r>
            <a:r>
              <a:rPr lang="en-US" altLang="zh-CN" sz="2800" dirty="0"/>
              <a:t>, </a:t>
            </a:r>
            <a:r>
              <a:rPr lang="en-US" altLang="zh-CN" sz="2800" dirty="0" smtClean="0"/>
              <a:t>with their </a:t>
            </a:r>
            <a:r>
              <a:rPr lang="en-US" altLang="zh-CN" sz="2800" dirty="0"/>
              <a:t>respective control groups, </a:t>
            </a:r>
            <a:r>
              <a:rPr lang="en-US" altLang="zh-CN" sz="2800" dirty="0" smtClean="0"/>
              <a:t>		left-YFP </a:t>
            </a:r>
            <a:r>
              <a:rPr lang="en-US" altLang="zh-CN" sz="2800" dirty="0"/>
              <a:t>and </a:t>
            </a:r>
            <a:r>
              <a:rPr lang="en-US" altLang="zh-CN" sz="2800" dirty="0" smtClean="0"/>
              <a:t>right-YFP</a:t>
            </a:r>
          </a:p>
          <a:p>
            <a:pPr marL="342900" indent="-342900">
              <a:lnSpc>
                <a:spcPct val="200000"/>
              </a:lnSpc>
              <a:buFont typeface="Arial" panose="020B0604020202020204" pitchFamily="34" charset="0"/>
              <a:buChar char="•"/>
            </a:pPr>
            <a:r>
              <a:rPr lang="en-US" altLang="zh-CN" sz="2800" b="1" dirty="0" smtClean="0"/>
              <a:t>Control</a:t>
            </a:r>
            <a:r>
              <a:rPr lang="en-US" altLang="zh-CN" sz="2800" dirty="0" smtClean="0"/>
              <a:t> </a:t>
            </a:r>
            <a:r>
              <a:rPr lang="en-US" altLang="zh-CN" sz="2800" dirty="0"/>
              <a:t>mice </a:t>
            </a:r>
            <a:r>
              <a:rPr lang="en-US" altLang="zh-CN" sz="2800" dirty="0" smtClean="0"/>
              <a:t>received equivalent injections of </a:t>
            </a:r>
            <a:r>
              <a:rPr lang="en-US" altLang="zh-CN" sz="2800" dirty="0"/>
              <a:t>a </a:t>
            </a:r>
            <a:r>
              <a:rPr lang="en-US" altLang="zh-CN" sz="2800" dirty="0" smtClean="0"/>
              <a:t>	virus </a:t>
            </a:r>
            <a:r>
              <a:rPr lang="en-US" altLang="zh-CN" sz="2800" dirty="0"/>
              <a:t>lacking </a:t>
            </a:r>
            <a:r>
              <a:rPr lang="en-US" altLang="zh-CN" sz="2800" dirty="0" smtClean="0"/>
              <a:t>eNpHR3.0</a:t>
            </a:r>
            <a:endParaRPr lang="en-US" altLang="zh-CN" sz="2800" b="1" dirty="0" smtClean="0"/>
          </a:p>
        </p:txBody>
      </p:sp>
    </p:spTree>
    <p:extLst>
      <p:ext uri="{BB962C8B-B14F-4D97-AF65-F5344CB8AC3E}">
        <p14:creationId xmlns:p14="http://schemas.microsoft.com/office/powerpoint/2010/main" val="4137863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5909310"/>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altLang="zh-CN" sz="2800" b="1" dirty="0" smtClean="0">
              <a:ea typeface="Roboto Cn" pitchFamily="2" charset="0"/>
              <a:cs typeface="Arial" panose="020B0604020202020204" pitchFamily="34" charset="0"/>
            </a:endParaRPr>
          </a:p>
          <a:p>
            <a:pPr marL="285750" indent="-285750">
              <a:lnSpc>
                <a:spcPct val="150000"/>
              </a:lnSpc>
              <a:buFont typeface="Arial" panose="020B0604020202020204" pitchFamily="34" charset="0"/>
              <a:buChar char="•"/>
            </a:pPr>
            <a:r>
              <a:rPr lang="en-US" altLang="zh-CN" sz="2800" b="1" dirty="0" smtClean="0">
                <a:ea typeface="Roboto Cn" pitchFamily="2" charset="0"/>
                <a:cs typeface="Arial" panose="020B0604020202020204" pitchFamily="34" charset="0"/>
              </a:rPr>
              <a:t> Short-term memory tasks </a:t>
            </a:r>
            <a:r>
              <a:rPr lang="en-US" altLang="zh-CN" sz="2800" b="1" dirty="0" smtClean="0">
                <a:ea typeface="Roboto Cn" pitchFamily="2" charset="0"/>
                <a:cs typeface="Arial" panose="020B0604020202020204" pitchFamily="34" charset="0"/>
              </a:rPr>
              <a:t>:</a:t>
            </a:r>
          </a:p>
          <a:p>
            <a:pPr marL="742950" lvl="1" indent="-285750">
              <a:lnSpc>
                <a:spcPct val="150000"/>
              </a:lnSpc>
              <a:buFont typeface="Arial" panose="020B0604020202020204" pitchFamily="34" charset="0"/>
              <a:buChar char="•"/>
            </a:pPr>
            <a:r>
              <a:rPr lang="en-US" altLang="zh-CN" sz="2800" dirty="0" smtClean="0"/>
              <a:t>Spontaneous </a:t>
            </a:r>
            <a:r>
              <a:rPr lang="en-US" altLang="zh-CN" sz="2800" dirty="0"/>
              <a:t>alternation short-term memory T-maze task</a:t>
            </a:r>
            <a:r>
              <a:rPr lang="en-US" altLang="zh-CN" sz="2800" dirty="0"/>
              <a:t> </a:t>
            </a:r>
            <a:endParaRPr lang="en-US" altLang="zh-CN" sz="2800" dirty="0" smtClean="0"/>
          </a:p>
          <a:p>
            <a:pPr marL="742950" lvl="1" indent="-285750">
              <a:lnSpc>
                <a:spcPct val="150000"/>
              </a:lnSpc>
              <a:buFont typeface="Arial" panose="020B0604020202020204" pitchFamily="34" charset="0"/>
              <a:buChar char="•"/>
            </a:pPr>
            <a:r>
              <a:rPr lang="en-US" altLang="zh-CN" sz="2800" dirty="0"/>
              <a:t>Spatial novelty preference short-term memory Y-maze task</a:t>
            </a:r>
            <a:r>
              <a:rPr lang="en-US" altLang="zh-CN" sz="2800" dirty="0"/>
              <a:t> </a:t>
            </a:r>
            <a:br>
              <a:rPr lang="en-US" altLang="zh-CN" sz="2800" dirty="0"/>
            </a:br>
            <a:endParaRPr lang="en-US" altLang="zh-CN" sz="2800" dirty="0"/>
          </a:p>
        </p:txBody>
      </p:sp>
      <p:sp>
        <p:nvSpPr>
          <p:cNvPr id="5" name="Rectangle 96"/>
          <p:cNvSpPr/>
          <p:nvPr/>
        </p:nvSpPr>
        <p:spPr>
          <a:xfrm>
            <a:off x="6194286" y="396776"/>
            <a:ext cx="5709348" cy="5262979"/>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r>
              <a:rPr lang="en-US" altLang="zh-CN" sz="2800" b="1" dirty="0" smtClean="0"/>
              <a:t>Long-term memory tasks : </a:t>
            </a:r>
          </a:p>
          <a:p>
            <a:pPr marL="742950" lvl="1" indent="-285750">
              <a:lnSpc>
                <a:spcPct val="150000"/>
              </a:lnSpc>
              <a:buFont typeface="Arial" panose="020B0604020202020204" pitchFamily="34" charset="0"/>
              <a:buChar char="•"/>
            </a:pPr>
            <a:r>
              <a:rPr lang="en-US" altLang="zh-CN" sz="2800" dirty="0" smtClean="0"/>
              <a:t>Spatial </a:t>
            </a:r>
            <a:r>
              <a:rPr lang="en-US" altLang="zh-CN" sz="2800" dirty="0"/>
              <a:t>long-term memory Y-maze task</a:t>
            </a:r>
            <a:r>
              <a:rPr lang="en-US" altLang="zh-CN" sz="2800" dirty="0"/>
              <a:t> </a:t>
            </a:r>
            <a:br>
              <a:rPr lang="en-US" altLang="zh-CN" sz="2800" dirty="0"/>
            </a:br>
            <a:endParaRPr lang="en-US" altLang="zh-CN" sz="2800" dirty="0" smtClean="0"/>
          </a:p>
          <a:p>
            <a:pPr marL="742950" lvl="1" indent="-285750">
              <a:lnSpc>
                <a:spcPct val="150000"/>
              </a:lnSpc>
              <a:buFont typeface="Arial" panose="020B0604020202020204" pitchFamily="34" charset="0"/>
              <a:buChar char="•"/>
            </a:pPr>
            <a:r>
              <a:rPr lang="en-US" altLang="zh-CN" sz="2800" dirty="0"/>
              <a:t>Visual discrimination long-term memory T-maze task</a:t>
            </a:r>
            <a:r>
              <a:rPr lang="en-US" altLang="zh-CN" sz="2800" dirty="0"/>
              <a:t> </a:t>
            </a:r>
            <a:endParaRPr lang="en-US" altLang="zh-CN" sz="2800" dirty="0" smtClean="0"/>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Behavioral tests</a:t>
            </a:r>
            <a:endParaRPr lang="en-US" altLang="zh-CN" sz="4400" b="1" dirty="0" smtClean="0">
              <a:solidFill>
                <a:srgbClr val="00AB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278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short-term memory requires the left and right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61" y="1223124"/>
            <a:ext cx="10467545" cy="10401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882369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0" y="5918096"/>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dirty="0">
                <a:latin typeface="Arial" charset="0"/>
              </a:rPr>
              <a:t>Hippocampus-dependent short-term memory requires the left and right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404" y="-5503546"/>
            <a:ext cx="11077193" cy="110070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150881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associative spatial long-term memory uniquely requires the left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30" y="1264920"/>
            <a:ext cx="10779142" cy="1039089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970901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635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00ABB4"/>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3303</TotalTime>
  <Words>1868</Words>
  <Application>Microsoft Office PowerPoint</Application>
  <PresentationFormat>自定义</PresentationFormat>
  <Paragraphs>77</Paragraphs>
  <Slides>17</Slides>
  <Notes>15</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lenovo</cp:lastModifiedBy>
  <cp:revision>1033</cp:revision>
  <dcterms:created xsi:type="dcterms:W3CDTF">2016-03-06T12:02:16Z</dcterms:created>
  <dcterms:modified xsi:type="dcterms:W3CDTF">2018-03-07T02:17:27Z</dcterms:modified>
</cp:coreProperties>
</file>