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2" r:id="rId3"/>
    <p:sldId id="362" r:id="rId4"/>
    <p:sldId id="375" r:id="rId5"/>
    <p:sldId id="374" r:id="rId6"/>
    <p:sldId id="37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77" r:id="rId15"/>
    <p:sldId id="378" r:id="rId16"/>
    <p:sldId id="379" r:id="rId17"/>
    <p:sldId id="363" r:id="rId18"/>
    <p:sldId id="349" r:id="rId19"/>
    <p:sldId id="361" r:id="rId20"/>
    <p:sldId id="360" r:id="rId21"/>
    <p:sldId id="371" r:id="rId22"/>
    <p:sldId id="30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4472" autoAdjust="0"/>
  </p:normalViewPr>
  <p:slideViewPr>
    <p:cSldViewPr snapToGrid="0">
      <p:cViewPr>
        <p:scale>
          <a:sx n="50" d="100"/>
          <a:sy n="50" d="100"/>
        </p:scale>
        <p:origin x="-12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 time courses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some subcortical areas: hippocampus and caudate putamen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vascular effect with broad and slow hemodynamic oscillation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2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2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Dexmedetomidine is the active enantiomer of medetomidine and has twice the potency; consequently, the dosage is typically half that of medetomidine.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HIGH: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thalamus</a:t>
            </a:r>
            <a:r>
              <a:rPr lang="en-US" altLang="zh-CN" dirty="0" smtClean="0"/>
              <a:t>   LOW: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caudate putamen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brain regions and networks displaying greater FC in one anesthetic condition relative to another.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</a:t>
            </a:r>
            <a:r>
              <a:rPr lang="en-US" altLang="zh-CN" sz="1200" dirty="0" smtClean="0"/>
              <a:t>submitted to voxel-wise between-subject analysis testing for effects of anesthetics on FC using FSL-randomize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clusters were then used as input in to the GLM analysis and run through FSLrandomize (Winkler et al., 2014) to perform 5000 permutations to test for statistical significance.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6400" y="1761508"/>
            <a:ext cx="8080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Multiple Anesthesias </a:t>
            </a:r>
          </a:p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neural systems</a:t>
            </a:r>
            <a:endParaRPr lang="en-US" altLang="zh-CN" sz="4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741998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Between-subject analysis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Unpaired </a:t>
            </a:r>
            <a:r>
              <a:rPr lang="en-US" altLang="zh-CN" sz="2800" i="1" dirty="0"/>
              <a:t>t</a:t>
            </a:r>
            <a:r>
              <a:rPr lang="en-US" altLang="zh-CN" sz="2800" dirty="0"/>
              <a:t>-tests</a:t>
            </a:r>
            <a:r>
              <a:rPr lang="en-US" altLang="zh-CN" sz="2800" dirty="0"/>
              <a:t> </a:t>
            </a:r>
            <a:r>
              <a:rPr lang="en-US" altLang="zh-CN" sz="2800" dirty="0"/>
              <a:t>among different groups</a:t>
            </a:r>
            <a:r>
              <a:rPr lang="en-US" altLang="zh-CN" sz="2800" dirty="0"/>
              <a:t>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Matrix : subject </a:t>
            </a:r>
            <a:r>
              <a:rPr lang="en-US" altLang="zh-CN" sz="2800" dirty="0"/>
              <a:t>to [1 -1] </a:t>
            </a:r>
            <a:r>
              <a:rPr lang="en-US" altLang="zh-CN" sz="2800" dirty="0" smtClean="0"/>
              <a:t>contrasts</a:t>
            </a:r>
          </a:p>
        </p:txBody>
      </p:sp>
    </p:spTree>
    <p:extLst>
      <p:ext uri="{BB962C8B-B14F-4D97-AF65-F5344CB8AC3E}">
        <p14:creationId xmlns:p14="http://schemas.microsoft.com/office/powerpoint/2010/main" val="5882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665798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Non-parametric </a:t>
            </a:r>
            <a:r>
              <a:rPr lang="en-US" altLang="zh-CN" sz="2800" dirty="0"/>
              <a:t>permutation based inference analysis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performed with </a:t>
            </a:r>
            <a:r>
              <a:rPr lang="en-US" altLang="zh-CN" sz="2800" dirty="0" smtClean="0"/>
              <a:t>subject-specific component </a:t>
            </a:r>
            <a:r>
              <a:rPr lang="en-US" altLang="zh-CN" sz="2800" dirty="0"/>
              <a:t>spatial maps concatenated across </a:t>
            </a:r>
            <a:r>
              <a:rPr lang="en-US" altLang="zh-CN" sz="2800" dirty="0" smtClean="0"/>
              <a:t>subjects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5000 randomized permutations </a:t>
            </a:r>
            <a:r>
              <a:rPr lang="en-US" altLang="zh-CN" sz="2800" dirty="0" smtClean="0"/>
              <a:t>:for </a:t>
            </a:r>
            <a:r>
              <a:rPr lang="en-US" altLang="zh-CN" sz="2800" dirty="0"/>
              <a:t>each </a:t>
            </a:r>
            <a:r>
              <a:rPr lang="en-US" altLang="zh-CN" sz="2800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83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 Regression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(DR)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989648"/>
            <a:ext cx="10245297" cy="341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TFCE:</a:t>
            </a:r>
            <a:r>
              <a:rPr lang="en-US" altLang="zh-CN" sz="2800" dirty="0"/>
              <a:t> threshold-free cluster enhancement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Correction for multiple comparisons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Bonferroni </a:t>
            </a:r>
            <a:r>
              <a:rPr lang="en-US" altLang="zh-CN" sz="2800" dirty="0"/>
              <a:t>correction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1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Modeling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989648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Different network matrix </a:t>
            </a:r>
            <a:r>
              <a:rPr lang="en-US" altLang="zh-CN" sz="2800" dirty="0" smtClean="0"/>
              <a:t>calculation methods: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FC: </a:t>
            </a:r>
            <a:r>
              <a:rPr lang="en-US" altLang="zh-CN" sz="2800" dirty="0"/>
              <a:t>Full correlation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(</a:t>
            </a:r>
            <a:r>
              <a:rPr lang="en-US" altLang="zh-CN" sz="2800" dirty="0"/>
              <a:t>direct and indirect connections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PC : </a:t>
            </a:r>
            <a:r>
              <a:rPr lang="en-US" altLang="zh-CN" sz="2800" dirty="0"/>
              <a:t>Partial Correlation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direct </a:t>
            </a:r>
            <a:r>
              <a:rPr lang="en-US" altLang="zh-CN" sz="2800" dirty="0" smtClean="0"/>
              <a:t>connections,this one )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697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396776"/>
            <a:ext cx="57093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Propofol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GABA </a:t>
            </a:r>
            <a:r>
              <a:rPr lang="en-US" altLang="zh-CN" sz="2800" dirty="0"/>
              <a:t>receptor agonist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Not attenuating </a:t>
            </a:r>
            <a:r>
              <a:rPr lang="en-US" altLang="zh-CN" sz="2800" dirty="0"/>
              <a:t>BOLD activation even at high dose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well-preserved neurovascular</a:t>
            </a:r>
            <a:br>
              <a:rPr lang="en-US" altLang="zh-CN" sz="2800" dirty="0"/>
            </a:br>
            <a:r>
              <a:rPr lang="en-US" altLang="zh-CN" sz="2800" dirty="0"/>
              <a:t>coupling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minimal vascular effects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changes in</a:t>
            </a:r>
            <a:br>
              <a:rPr lang="en-US" altLang="zh-CN" sz="2800" dirty="0"/>
            </a:br>
            <a:r>
              <a:rPr lang="en-US" altLang="zh-CN" sz="2800" dirty="0"/>
              <a:t>RSNs</a:t>
            </a:r>
            <a:r>
              <a:rPr lang="en-US" altLang="zh-CN" sz="2800" dirty="0"/>
              <a:t> </a:t>
            </a:r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Be used to induce hypnotic sedation through to deep anesthesia for surgery as the</a:t>
            </a:r>
            <a:br>
              <a:rPr lang="en-US" altLang="zh-CN" sz="2800" dirty="0"/>
            </a:br>
            <a:r>
              <a:rPr lang="en-US" altLang="zh-CN" sz="2800" dirty="0"/>
              <a:t>dosage increases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studying </a:t>
            </a:r>
            <a:r>
              <a:rPr lang="en-US" altLang="zh-CN" sz="2800" dirty="0" smtClean="0"/>
              <a:t>the loss </a:t>
            </a:r>
            <a:r>
              <a:rPr lang="en-US" altLang="zh-CN" sz="2800" dirty="0"/>
              <a:t>of </a:t>
            </a:r>
            <a:r>
              <a:rPr lang="en-US" altLang="zh-CN" sz="2800" dirty="0" smtClean="0"/>
              <a:t>consciousness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96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0" y="396776"/>
            <a:ext cx="6194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Propofol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With increased </a:t>
            </a:r>
            <a:r>
              <a:rPr lang="en-US" altLang="zh-CN" sz="2800" dirty="0" smtClean="0"/>
              <a:t>dose: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cortical </a:t>
            </a:r>
            <a:r>
              <a:rPr lang="en-US" altLang="zh-CN" sz="2800" dirty="0"/>
              <a:t>connectivity in the motor cortex and DMN decreases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thalamic and hypothalamic </a:t>
            </a:r>
            <a:r>
              <a:rPr lang="en-US" altLang="zh-CN" sz="2800" dirty="0" smtClean="0"/>
              <a:t>connectivity </a:t>
            </a:r>
            <a:r>
              <a:rPr lang="en-US" altLang="zh-CN" sz="2800" dirty="0"/>
              <a:t>remains stable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 some subcortical areas, </a:t>
            </a:r>
            <a:r>
              <a:rPr lang="en-US" altLang="zh-CN" sz="2800" dirty="0" smtClean="0"/>
              <a:t>connectivity </a:t>
            </a:r>
            <a:r>
              <a:rPr lang="en-US" altLang="zh-CN" sz="2800" dirty="0"/>
              <a:t>is reduced but rebounds at a higher </a:t>
            </a:r>
            <a:r>
              <a:rPr lang="en-US" altLang="zh-CN" sz="2800" dirty="0" smtClean="0"/>
              <a:t>dose</a:t>
            </a:r>
            <a:endParaRPr lang="en-US" altLang="zh-CN" sz="2800" dirty="0"/>
          </a:p>
        </p:txBody>
      </p:sp>
      <p:sp>
        <p:nvSpPr>
          <p:cNvPr id="5" name="Rectangle 96"/>
          <p:cNvSpPr/>
          <p:nvPr/>
        </p:nvSpPr>
        <p:spPr>
          <a:xfrm>
            <a:off x="6194286" y="396776"/>
            <a:ext cx="5709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Similar to isoflurane and </a:t>
            </a:r>
            <a:r>
              <a:rPr lang="el-GR" altLang="zh-CN" sz="2800" dirty="0"/>
              <a:t>α-</a:t>
            </a:r>
            <a:r>
              <a:rPr lang="en-US" altLang="zh-CN" sz="2800" dirty="0"/>
              <a:t>chloralose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,the </a:t>
            </a:r>
            <a:r>
              <a:rPr lang="en-US" altLang="zh-CN" sz="2800" dirty="0"/>
              <a:t>thalamic connectivity is </a:t>
            </a:r>
            <a:r>
              <a:rPr lang="en-US" altLang="zh-CN" sz="2800" dirty="0" smtClean="0"/>
              <a:t>weak even </a:t>
            </a:r>
            <a:r>
              <a:rPr lang="en-US" altLang="zh-CN" sz="2800" dirty="0"/>
              <a:t>at very low doses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Greater anti-correlation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62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0" y="396776"/>
            <a:ext cx="59188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Urethane: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Multiple </a:t>
            </a:r>
            <a:r>
              <a:rPr lang="en-US" altLang="zh-CN" sz="2800" dirty="0"/>
              <a:t>neurotransmitter </a:t>
            </a:r>
            <a:r>
              <a:rPr lang="en-US" altLang="zh-CN" sz="2800" dirty="0" smtClean="0"/>
              <a:t>systems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GABA receptors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N-methyl-D-aspartate </a:t>
            </a:r>
            <a:r>
              <a:rPr lang="en-US" altLang="zh-CN" sz="2800" dirty="0"/>
              <a:t>(NMDA) receptors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Minimal </a:t>
            </a:r>
            <a:r>
              <a:rPr lang="en-US" altLang="zh-CN" sz="2800" dirty="0"/>
              <a:t>impact on systemic hemodynamics and the</a:t>
            </a:r>
            <a:br>
              <a:rPr lang="en-US" altLang="zh-CN" sz="2800" dirty="0"/>
            </a:br>
            <a:r>
              <a:rPr lang="en-US" altLang="zh-CN" sz="2800" dirty="0"/>
              <a:t>cardiovascular system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5" name="Rectangle 96"/>
          <p:cNvSpPr/>
          <p:nvPr/>
        </p:nvSpPr>
        <p:spPr>
          <a:xfrm>
            <a:off x="6056592" y="393502"/>
            <a:ext cx="5984736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depression of bilateral connectivity and</a:t>
            </a:r>
            <a:br>
              <a:rPr lang="en-US" altLang="zh-CN" sz="2800" dirty="0"/>
            </a:br>
            <a:r>
              <a:rPr lang="en-US" altLang="zh-CN" sz="2800" dirty="0"/>
              <a:t>loss of spatial specificity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Induce </a:t>
            </a:r>
            <a:r>
              <a:rPr lang="en-US" altLang="zh-CN" sz="2800" dirty="0"/>
              <a:t>sleep-like states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Rapid eye </a:t>
            </a:r>
            <a:r>
              <a:rPr lang="en-US" altLang="zh-CN" sz="2800" dirty="0"/>
              <a:t>movement (fast wave)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Non-rapid </a:t>
            </a:r>
            <a:r>
              <a:rPr lang="en-US" altLang="zh-CN" sz="2800" dirty="0"/>
              <a:t>eye movement (slow wave)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Investigate </a:t>
            </a:r>
            <a:r>
              <a:rPr lang="en-US" altLang="zh-CN" sz="2800" dirty="0"/>
              <a:t>RSN dynamics in sleep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758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11250" cy="69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532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Neural systems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40432" y="414238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765431"/>
            <a:ext cx="3141784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41784" y="1767254"/>
            <a:ext cx="4305299" cy="2998177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89" y="2355189"/>
            <a:ext cx="8678125" cy="34390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315" y="465036"/>
            <a:ext cx="358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Paired-t test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12334" y="5882629"/>
            <a:ext cx="337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 scale: T values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77205611"/>
              </p:ext>
            </p:extLst>
          </p:nvPr>
        </p:nvGraphicFramePr>
        <p:xfrm>
          <a:off x="3141784" y="1818176"/>
          <a:ext cx="2172248" cy="144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6579" y="1823171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9145" y="2297032"/>
            <a:ext cx="3475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Several cortical regions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OFC:  Orbitofrontal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Cg:  Cingulate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SS:  Somatosensory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Resp:  Retrosplenial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AC:  Auditory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VC:  Visual cortex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RC:  Rhinal cortex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Hippocampus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6939" y="1456311"/>
            <a:ext cx="471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Respective to saline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&amp;scopolamine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6939" y="1056869"/>
            <a:ext cx="30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Between pre&amp;post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558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Anesthesias</a:t>
            </a:r>
            <a:endParaRPr lang="en-US" altLang="zh-CN" sz="44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11"/>
          <p:cNvSpPr txBox="1"/>
          <p:nvPr/>
        </p:nvSpPr>
        <p:spPr>
          <a:xfrm>
            <a:off x="5445727" y="4192263"/>
            <a:ext cx="50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chloralose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Isoflurane  &amp; Medetomidine/dexmedetomidine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Propofol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Urethane </a:t>
            </a:r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0800000">
            <a:off x="0" y="6178"/>
            <a:ext cx="12192000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1624911" y="1519390"/>
            <a:ext cx="94529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Roboto Cn" pitchFamily="2" charset="0"/>
                <a:cs typeface="Arial" panose="020B0604020202020204" pitchFamily="34" charset="0"/>
              </a:rPr>
              <a:t>Cortial regions and hippocampus as ROI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FC between ROIs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Individual correlation matrices by calculating the correlation coefficient between time traces of each pair of ROIs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Mean z-transformed FC matrices per group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   --</a:t>
            </a:r>
            <a:r>
              <a:rPr lang="en-US" altLang="zh-CN" sz="2800" b="1" dirty="0" smtClean="0">
                <a:cs typeface="Arial" panose="020B0604020202020204" pitchFamily="34" charset="0"/>
              </a:rPr>
              <a:t> FDR correction to correct for multiple comparison</a:t>
            </a: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6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 rsfMRI</a:t>
            </a:r>
          </a:p>
        </p:txBody>
      </p:sp>
      <p:sp>
        <p:nvSpPr>
          <p:cNvPr id="7" name="文本框 5"/>
          <p:cNvSpPr txBox="1"/>
          <p:nvPr/>
        </p:nvSpPr>
        <p:spPr>
          <a:xfrm>
            <a:off x="761785" y="1060142"/>
            <a:ext cx="3761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Part ONE: ROI-based analysis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" y="-20383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714534" y="1064376"/>
            <a:ext cx="4824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Design 2: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Three </a:t>
            </a: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groups: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Saline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Scopolamine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ea typeface="Roboto Cn" pitchFamily="2" charset="0"/>
                <a:cs typeface="Arial" panose="020B0604020202020204" pitchFamily="34" charset="0"/>
              </a:rPr>
              <a:t>Milameline</a:t>
            </a:r>
            <a:endParaRPr lang="en-US" altLang="zh-CN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ea typeface="Roboto Cn" pitchFamily="2" charset="0"/>
                <a:cs typeface="Arial" panose="020B0604020202020204" pitchFamily="34" charset="0"/>
              </a:rPr>
              <a:t>N = 8/group</a:t>
            </a:r>
            <a:endParaRPr lang="en-US" altLang="zh-CN" sz="2400" b="1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454411" y="852221"/>
            <a:ext cx="5934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Design 1: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N = 12/group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Baseline : 15 min post-injection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Scopolamine administered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25 min later: </a:t>
            </a:r>
            <a:r>
              <a:rPr lang="en-US" altLang="zh-CN" sz="2400" b="1" dirty="0" err="1">
                <a:ea typeface="Roboto Cn" pitchFamily="2" charset="0"/>
                <a:cs typeface="Arial" panose="020B0604020202020204" pitchFamily="34" charset="0"/>
              </a:rPr>
              <a:t>Ph</a:t>
            </a:r>
            <a:r>
              <a:rPr lang="en-US" altLang="zh-CN" sz="2400" b="1" dirty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ea typeface="Roboto Cn" pitchFamily="2" charset="0"/>
                <a:cs typeface="Arial" panose="020B0604020202020204" pitchFamily="34" charset="0"/>
              </a:rPr>
              <a:t>rsfMRI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Milameline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administered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25 min later: </a:t>
            </a: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Ph</a:t>
            </a:r>
            <a:r>
              <a:rPr lang="en-US" sz="24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ea typeface="Roboto Cn" pitchFamily="2" charset="0"/>
                <a:cs typeface="Arial" panose="020B0604020202020204" pitchFamily="34" charset="0"/>
              </a:rPr>
              <a:t>rsfMRI</a:t>
            </a:r>
            <a:endParaRPr lang="en-US" sz="24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29"/>
          <p:cNvSpPr txBox="1"/>
          <p:nvPr/>
        </p:nvSpPr>
        <p:spPr>
          <a:xfrm>
            <a:off x="662539" y="294935"/>
            <a:ext cx="699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 rsfMRI</a:t>
            </a:r>
          </a:p>
        </p:txBody>
      </p:sp>
    </p:spTree>
    <p:extLst>
      <p:ext uri="{BB962C8B-B14F-4D97-AF65-F5344CB8AC3E}">
        <p14:creationId xmlns:p14="http://schemas.microsoft.com/office/powerpoint/2010/main" val="3963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567953" y="299146"/>
            <a:ext cx="5350945" cy="584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800" b="1" dirty="0"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chloralose: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Minimal impact </a:t>
            </a:r>
            <a:r>
              <a:rPr lang="en-US" altLang="zh-CN" sz="2800" dirty="0"/>
              <a:t>on neuro-metabolic coupling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Potentiate GABAergic transmission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llows </a:t>
            </a:r>
            <a:r>
              <a:rPr lang="en-US" altLang="zh-CN" sz="2800" dirty="0"/>
              <a:t>measurement of FC </a:t>
            </a:r>
            <a:r>
              <a:rPr lang="en-US" altLang="zh-CN" sz="2800" dirty="0" smtClean="0"/>
              <a:t>with strong </a:t>
            </a:r>
            <a:r>
              <a:rPr lang="en-US" altLang="zh-CN" sz="2800" dirty="0"/>
              <a:t>strength and good localization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audate putamen</a:t>
            </a:r>
          </a:p>
        </p:txBody>
      </p:sp>
      <p:sp>
        <p:nvSpPr>
          <p:cNvPr id="8" name="Rectangle 96"/>
          <p:cNvSpPr/>
          <p:nvPr/>
        </p:nvSpPr>
        <p:spPr>
          <a:xfrm>
            <a:off x="6373486" y="366623"/>
            <a:ext cx="53509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  <a:r>
              <a:rPr lang="en-US" altLang="zh-CN" sz="2800" dirty="0"/>
              <a:t>effects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Evoked </a:t>
            </a:r>
            <a:r>
              <a:rPr lang="en-US" altLang="zh-CN" sz="2800" dirty="0"/>
              <a:t>activation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nterhemispheric coherence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ttenuated </a:t>
            </a:r>
            <a:r>
              <a:rPr lang="en-US" altLang="zh-CN" sz="2800" dirty="0"/>
              <a:t>at high </a:t>
            </a:r>
            <a:r>
              <a:rPr lang="en-US" altLang="zh-CN" sz="2800" dirty="0" smtClean="0"/>
              <a:t>dose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96"/>
          <p:cNvSpPr/>
          <p:nvPr/>
        </p:nvSpPr>
        <p:spPr>
          <a:xfrm>
            <a:off x="6106787" y="390346"/>
            <a:ext cx="6047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High </a:t>
            </a:r>
            <a:r>
              <a:rPr lang="en-US" altLang="zh-CN" sz="2800" dirty="0"/>
              <a:t>dose </a:t>
            </a:r>
            <a:r>
              <a:rPr lang="en-US" altLang="zh-CN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reduced </a:t>
            </a:r>
            <a:r>
              <a:rPr lang="en-US" altLang="zh-CN" sz="2800" dirty="0" smtClean="0"/>
              <a:t>or 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complete </a:t>
            </a:r>
            <a:r>
              <a:rPr lang="en-US" altLang="zh-CN" sz="2800" dirty="0"/>
              <a:t>loss </a:t>
            </a:r>
            <a:r>
              <a:rPr lang="en-US" altLang="zh-CN" sz="2800" dirty="0" smtClean="0"/>
              <a:t>of 	bilateral </a:t>
            </a:r>
            <a:r>
              <a:rPr lang="en-US" altLang="zh-CN" sz="2800" dirty="0"/>
              <a:t>FC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Mid-to-high </a:t>
            </a:r>
            <a:r>
              <a:rPr lang="en-US" altLang="zh-CN" sz="2800" dirty="0"/>
              <a:t>dose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burst-suppression </a:t>
            </a:r>
            <a:r>
              <a:rPr lang="en-US" altLang="zh-CN" sz="2800" dirty="0"/>
              <a:t>activity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Low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dose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strong focal connectivity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thalamocortical connectivity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6" name="Rectangle 96"/>
          <p:cNvSpPr/>
          <p:nvPr/>
        </p:nvSpPr>
        <p:spPr>
          <a:xfrm>
            <a:off x="421625" y="366623"/>
            <a:ext cx="53314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Isoflurane :</a:t>
            </a:r>
            <a:endParaRPr lang="en-US" altLang="zh-CN" sz="2800" b="1" dirty="0">
              <a:ea typeface="Roboto Cn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Quick</a:t>
            </a:r>
            <a:r>
              <a:rPr lang="en-US" altLang="zh-CN" sz="2800" dirty="0"/>
              <a:t>, easy 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safe and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good recovery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Multiple </a:t>
            </a:r>
            <a:r>
              <a:rPr lang="en-US" altLang="zh-CN" sz="2800" dirty="0"/>
              <a:t>systems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G</a:t>
            </a:r>
            <a:r>
              <a:rPr lang="en-US" altLang="zh-CN" sz="2800" dirty="0" smtClean="0"/>
              <a:t>utamatergic system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GABAergic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Strong vasodilatory effect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Neurovascular </a:t>
            </a:r>
            <a:r>
              <a:rPr lang="en-US" altLang="zh-CN" sz="2800" dirty="0"/>
              <a:t>coupling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Dosage-dependent </a:t>
            </a:r>
          </a:p>
        </p:txBody>
      </p:sp>
    </p:spTree>
    <p:extLst>
      <p:ext uri="{BB962C8B-B14F-4D97-AF65-F5344CB8AC3E}">
        <p14:creationId xmlns:p14="http://schemas.microsoft.com/office/powerpoint/2010/main" val="14252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299146"/>
            <a:ext cx="57093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Medetomidine/dexmedetomidine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Agonizes </a:t>
            </a:r>
            <a:r>
              <a:rPr lang="en-US" altLang="zh-CN" sz="2800" dirty="0"/>
              <a:t>the </a:t>
            </a:r>
            <a:r>
              <a:rPr lang="el-GR" altLang="zh-CN" sz="2800" dirty="0"/>
              <a:t>α2-</a:t>
            </a:r>
            <a:br>
              <a:rPr lang="el-GR" altLang="zh-CN" sz="2800" dirty="0"/>
            </a:br>
            <a:r>
              <a:rPr lang="en-US" altLang="zh-CN" sz="2800" dirty="0"/>
              <a:t>adrenergic receptor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Cause </a:t>
            </a:r>
            <a:r>
              <a:rPr lang="en-US" altLang="zh-CN" sz="2800" dirty="0"/>
              <a:t>bradycardia and</a:t>
            </a:r>
            <a:br>
              <a:rPr lang="en-US" altLang="zh-CN" sz="2800" dirty="0"/>
            </a:br>
            <a:r>
              <a:rPr lang="en-US" altLang="zh-CN" sz="2800" dirty="0"/>
              <a:t>act as vasoconstrictors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Less </a:t>
            </a:r>
            <a:r>
              <a:rPr lang="en-US" altLang="zh-CN" sz="2800" dirty="0"/>
              <a:t>impact on neural activity and </a:t>
            </a:r>
            <a:r>
              <a:rPr lang="en-US" altLang="zh-CN" sz="2800" dirty="0" smtClean="0"/>
              <a:t>neurovascular coupling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Easily </a:t>
            </a:r>
            <a:r>
              <a:rPr lang="en-US" altLang="zh-CN" sz="2800" dirty="0"/>
              <a:t>reversible by </a:t>
            </a:r>
            <a:r>
              <a:rPr lang="en-US" altLang="zh-CN" sz="2800" dirty="0" smtClean="0"/>
              <a:t>an antagonist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Low dose: strong and focal RSNs </a:t>
            </a:r>
            <a:r>
              <a:rPr lang="en-US" altLang="zh-CN" sz="2800" dirty="0" smtClean="0"/>
              <a:t> </a:t>
            </a:r>
          </a:p>
        </p:txBody>
      </p:sp>
      <p:sp>
        <p:nvSpPr>
          <p:cNvPr id="5" name="Rectangle 96"/>
          <p:cNvSpPr/>
          <p:nvPr/>
        </p:nvSpPr>
        <p:spPr>
          <a:xfrm>
            <a:off x="6194286" y="337246"/>
            <a:ext cx="57093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High </a:t>
            </a:r>
            <a:r>
              <a:rPr lang="el-GR" altLang="zh-CN" sz="2800" dirty="0"/>
              <a:t>α2 </a:t>
            </a:r>
            <a:r>
              <a:rPr lang="en-US" altLang="zh-CN" sz="2800" dirty="0"/>
              <a:t>receptor </a:t>
            </a:r>
            <a:r>
              <a:rPr lang="en-US" altLang="zh-CN" sz="2800" dirty="0" smtClean="0"/>
              <a:t>density: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	Connectivity  </a:t>
            </a:r>
            <a:r>
              <a:rPr lang="en-US" altLang="zh-CN" sz="2800" dirty="0"/>
              <a:t>reduces dosage- 	and duration-dependently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Low </a:t>
            </a:r>
            <a:r>
              <a:rPr lang="en-US" altLang="zh-CN" sz="2800" dirty="0"/>
              <a:t>receptor </a:t>
            </a:r>
            <a:r>
              <a:rPr lang="en-US" altLang="zh-CN" sz="2800" dirty="0" smtClean="0"/>
              <a:t>density: unaffected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Unlike </a:t>
            </a:r>
            <a:r>
              <a:rPr lang="en-US" altLang="zh-CN" sz="2800" dirty="0"/>
              <a:t>:</a:t>
            </a:r>
            <a:r>
              <a:rPr lang="en-US" altLang="zh-CN" sz="2800" dirty="0" smtClean="0"/>
              <a:t> </a:t>
            </a:r>
            <a:r>
              <a:rPr lang="el-GR" altLang="zh-CN" sz="2800" dirty="0">
                <a:ea typeface="Roboto Cn" pitchFamily="2" charset="0"/>
                <a:cs typeface="Arial" panose="020B0604020202020204" pitchFamily="34" charset="0"/>
              </a:rPr>
              <a:t>α-</a:t>
            </a:r>
            <a:r>
              <a:rPr lang="en-US" altLang="zh-CN" sz="2800" dirty="0">
                <a:ea typeface="Roboto Cn" pitchFamily="2" charset="0"/>
                <a:cs typeface="Arial" panose="020B0604020202020204" pitchFamily="34" charset="0"/>
              </a:rPr>
              <a:t>chloralose </a:t>
            </a:r>
            <a:r>
              <a:rPr lang="en-US" altLang="zh-CN" sz="2800" dirty="0" smtClean="0">
                <a:ea typeface="Roboto Cn" pitchFamily="2" charset="0"/>
                <a:cs typeface="Arial" panose="020B0604020202020204" pitchFamily="34" charset="0"/>
              </a:rPr>
              <a:t> &amp;</a:t>
            </a:r>
            <a:r>
              <a:rPr lang="en-US" altLang="zh-CN" sz="2800" dirty="0" smtClean="0"/>
              <a:t>isoflurane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Increasing </a:t>
            </a:r>
            <a:r>
              <a:rPr lang="en-US" altLang="zh-CN" sz="2800" dirty="0"/>
              <a:t>the dosage </a:t>
            </a:r>
            <a:r>
              <a:rPr lang="en-US" altLang="zh-CN" sz="28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neurovascularcoupling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evoked </a:t>
            </a:r>
            <a:r>
              <a:rPr lang="en-US" altLang="zh-CN" sz="2800" dirty="0"/>
              <a:t>activation </a:t>
            </a:r>
            <a:endParaRPr lang="en-US" altLang="zh-CN" sz="28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 fluctuation amplitude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Reduces the synchrony</a:t>
            </a:r>
          </a:p>
        </p:txBody>
      </p:sp>
    </p:spTree>
    <p:extLst>
      <p:ext uri="{BB962C8B-B14F-4D97-AF65-F5344CB8AC3E}">
        <p14:creationId xmlns:p14="http://schemas.microsoft.com/office/powerpoint/2010/main" val="16131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9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209551" y="1120676"/>
            <a:ext cx="5709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Medetomidine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+ </a:t>
            </a:r>
            <a:r>
              <a:rPr lang="en-US" altLang="zh-CN" sz="2800" b="1" dirty="0">
                <a:ea typeface="Roboto Cn" pitchFamily="2" charset="0"/>
                <a:cs typeface="Arial" panose="020B0604020202020204" pitchFamily="34" charset="0"/>
              </a:rPr>
              <a:t>isoflurane </a:t>
            </a: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Roboto Cn" pitchFamily="2" charset="0"/>
                <a:cs typeface="Arial" panose="020B0604020202020204" pitchFamily="34" charset="0"/>
              </a:rPr>
              <a:t>Medetomidine </a:t>
            </a:r>
            <a:r>
              <a:rPr lang="en-US" altLang="zh-CN" sz="2800" dirty="0" smtClean="0">
                <a:ea typeface="Roboto Cn" pitchFamily="2" charset="0"/>
                <a:cs typeface="Arial" panose="020B0604020202020204" pitchFamily="34" charset="0"/>
              </a:rPr>
              <a:t>:</a:t>
            </a:r>
            <a:r>
              <a:rPr lang="en-US" altLang="zh-CN" sz="2800" dirty="0"/>
              <a:t> epileptic activity after </a:t>
            </a:r>
            <a:r>
              <a:rPr lang="en-US" altLang="zh-CN" sz="2800" dirty="0" smtClean="0"/>
              <a:t>long periods </a:t>
            </a:r>
            <a:r>
              <a:rPr lang="en-US" altLang="zh-CN" sz="2800" dirty="0"/>
              <a:t>of sedation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Combining </a:t>
            </a:r>
            <a:r>
              <a:rPr lang="en-US" altLang="zh-CN" sz="2800" dirty="0"/>
              <a:t>medetomidine with a very low dose of isoflurane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Detecting </a:t>
            </a:r>
            <a:r>
              <a:rPr lang="en-US" altLang="zh-CN" sz="2800" dirty="0"/>
              <a:t>strong bilateral FC, the DMN and even anti-correlation</a:t>
            </a:r>
            <a:r>
              <a:rPr lang="en-US" altLang="zh-CN" sz="2800" dirty="0"/>
              <a:t> </a:t>
            </a:r>
            <a:endParaRPr lang="en-US" altLang="zh-CN" sz="2800" dirty="0" smtClean="0"/>
          </a:p>
        </p:txBody>
      </p:sp>
      <p:sp>
        <p:nvSpPr>
          <p:cNvPr id="5" name="Rectangle 96"/>
          <p:cNvSpPr/>
          <p:nvPr/>
        </p:nvSpPr>
        <p:spPr>
          <a:xfrm>
            <a:off x="6194286" y="1120676"/>
            <a:ext cx="5709348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Suppressing the potential epileptic effects without altering the evoked potential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71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6817" y="929034"/>
            <a:ext cx="11084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Neural 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Circuits</a:t>
            </a:r>
            <a:endParaRPr lang="en-US" altLang="zh-CN" sz="7200" b="1" dirty="0" smtClean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Bukhari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2017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 analysis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Dual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Regression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Network modeling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600" y="3825650"/>
            <a:ext cx="2284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Isoflurane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Medetomidine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Combined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C57bl/6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RsfMRI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FSL</a:t>
            </a:r>
          </a:p>
        </p:txBody>
      </p:sp>
    </p:spTree>
    <p:extLst>
      <p:ext uri="{BB962C8B-B14F-4D97-AF65-F5344CB8AC3E}">
        <p14:creationId xmlns:p14="http://schemas.microsoft.com/office/powerpoint/2010/main" val="1099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 Analysis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741998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Concat-ICA </a:t>
            </a:r>
            <a:r>
              <a:rPr lang="en-US" altLang="zh-CN" sz="2800" dirty="0" smtClean="0"/>
              <a:t>:Multisession </a:t>
            </a:r>
            <a:r>
              <a:rPr lang="en-US" altLang="zh-CN" sz="2800" dirty="0"/>
              <a:t>temporal ICA concatenated </a:t>
            </a:r>
            <a:r>
              <a:rPr lang="en-US" altLang="zh-CN" sz="2800" dirty="0" smtClean="0"/>
              <a:t> approach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IC </a:t>
            </a:r>
            <a:r>
              <a:rPr lang="en-US" altLang="zh-CN" sz="2800" b="1" dirty="0"/>
              <a:t>maps </a:t>
            </a:r>
            <a:r>
              <a:rPr lang="en-US" altLang="zh-CN" sz="2800" dirty="0" smtClean="0"/>
              <a:t>:for </a:t>
            </a:r>
            <a:r>
              <a:rPr lang="en-US" altLang="zh-CN" sz="2800" dirty="0"/>
              <a:t>each analysis </a:t>
            </a:r>
            <a:r>
              <a:rPr lang="en-US" altLang="zh-CN" sz="2800" dirty="0" smtClean="0"/>
              <a:t>group (70  independent components)</a:t>
            </a:r>
            <a:endParaRPr lang="en-US" altLang="zh-CN" sz="28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Threshold</a:t>
            </a:r>
            <a:r>
              <a:rPr lang="en-US" altLang="zh-CN" sz="2800" dirty="0" smtClean="0"/>
              <a:t> :</a:t>
            </a:r>
            <a:r>
              <a:rPr lang="en-US" altLang="zh-CN" sz="2800" dirty="0"/>
              <a:t> based on fitting a </a:t>
            </a:r>
            <a:r>
              <a:rPr lang="en-US" altLang="zh-CN" sz="2800" dirty="0" smtClean="0"/>
              <a:t>Gaussian/gamma mixture model ,</a:t>
            </a:r>
          </a:p>
        </p:txBody>
      </p:sp>
    </p:spTree>
    <p:extLst>
      <p:ext uri="{BB962C8B-B14F-4D97-AF65-F5344CB8AC3E}">
        <p14:creationId xmlns:p14="http://schemas.microsoft.com/office/powerpoint/2010/main" val="26774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 Analysis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96518" y="1551498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Exclude :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overlapped with </a:t>
            </a:r>
            <a:r>
              <a:rPr lang="en-US" altLang="zh-CN" sz="2800" dirty="0"/>
              <a:t>vascular structures and </a:t>
            </a:r>
            <a:r>
              <a:rPr lang="en-US" altLang="zh-CN" sz="2800" dirty="0" smtClean="0"/>
              <a:t>ventricles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regressors of no interest in the DR analysis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prone to be affected by motion-related </a:t>
            </a:r>
            <a:r>
              <a:rPr lang="en-US" altLang="zh-CN" sz="2800" dirty="0" smtClean="0"/>
              <a:t>artifacts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17  independent components </a:t>
            </a:r>
            <a:r>
              <a:rPr lang="en-US" altLang="zh-CN" sz="2800" dirty="0" smtClean="0"/>
              <a:t>remained at last</a:t>
            </a:r>
            <a:endParaRPr lang="en-US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684</Words>
  <Application>Microsoft Office PowerPoint</Application>
  <PresentationFormat>自定义</PresentationFormat>
  <Paragraphs>182</Paragraphs>
  <Slides>22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949</cp:revision>
  <dcterms:created xsi:type="dcterms:W3CDTF">2016-03-06T12:02:16Z</dcterms:created>
  <dcterms:modified xsi:type="dcterms:W3CDTF">2018-01-15T04:15:06Z</dcterms:modified>
</cp:coreProperties>
</file>