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445" r:id="rId2"/>
    <p:sldId id="410" r:id="rId3"/>
    <p:sldId id="442" r:id="rId4"/>
    <p:sldId id="443" r:id="rId5"/>
    <p:sldId id="455" r:id="rId6"/>
    <p:sldId id="444" r:id="rId7"/>
    <p:sldId id="456" r:id="rId8"/>
    <p:sldId id="457" r:id="rId9"/>
    <p:sldId id="458" r:id="rId10"/>
    <p:sldId id="459" r:id="rId11"/>
    <p:sldId id="460" r:id="rId12"/>
    <p:sldId id="462" r:id="rId13"/>
    <p:sldId id="463" r:id="rId14"/>
    <p:sldId id="461" r:id="rId15"/>
    <p:sldId id="464" r:id="rId16"/>
    <p:sldId id="465" r:id="rId17"/>
    <p:sldId id="413" r:id="rId18"/>
    <p:sldId id="257" r:id="rId19"/>
    <p:sldId id="380" r:id="rId20"/>
    <p:sldId id="468" r:id="rId21"/>
    <p:sldId id="466" r:id="rId22"/>
    <p:sldId id="467" r:id="rId23"/>
    <p:sldId id="403" r:id="rId24"/>
    <p:sldId id="469" r:id="rId25"/>
    <p:sldId id="470" r:id="rId26"/>
    <p:sldId id="402" r:id="rId27"/>
    <p:sldId id="407" r:id="rId28"/>
    <p:sldId id="409" r:id="rId29"/>
    <p:sldId id="408" r:id="rId30"/>
    <p:sldId id="303" r:id="rId3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BB4"/>
    <a:srgbClr val="00E3EE"/>
    <a:srgbClr val="3A8F94"/>
    <a:srgbClr val="E6E6E6"/>
    <a:srgbClr val="007076"/>
    <a:srgbClr val="07AD76"/>
    <a:srgbClr val="09AB81"/>
    <a:srgbClr val="3CCAEC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9" autoAdjust="0"/>
    <p:restoredTop sz="77172" autoAdjust="0"/>
  </p:normalViewPr>
  <p:slideViewPr>
    <p:cSldViewPr snapToGrid="0">
      <p:cViewPr>
        <p:scale>
          <a:sx n="50" d="100"/>
          <a:sy n="50" d="100"/>
        </p:scale>
        <p:origin x="-1260" y="-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08DCF7-5CAD-4434-B858-7D84B7651FD7}" type="datetimeFigureOut">
              <a:rPr lang="zh-CN" altLang="en-US" smtClean="0"/>
              <a:t>2018/3/30 Friday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202784-B46A-4EF4-B218-4316F9133D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5435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40338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0152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results from this analysis demonstrate that (both relative to the null distribution):</a:t>
            </a:r>
          </a:p>
          <a:p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(1)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state activity in the task-negative systems is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significantly increased 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in the task-negative state relative to the null;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(2)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state activity in the task-positive systems is significantly increased </a:t>
            </a:r>
          </a:p>
          <a:p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task-positive state relative to the null 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40338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Youngest bin :</a:t>
            </a:r>
          </a:p>
          <a:p>
            <a:pPr lvl="1"/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1st primary state :</a:t>
            </a:r>
          </a:p>
          <a:p>
            <a:pPr lvl="1"/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displays high activity in brain regions traditionally observed to be active at rest (“task-negative”) </a:t>
            </a:r>
          </a:p>
          <a:p>
            <a:pPr lvl="1"/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2nd primary state :</a:t>
            </a:r>
          </a:p>
          <a:p>
            <a:pPr lvl="1"/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displays high activity in regions traditionally observed to be active during cognitive tasks (“task-positive”)</a:t>
            </a:r>
            <a:r>
              <a:rPr lang="en-US" altLang="zh-CN" dirty="0" smtClean="0"/>
              <a:t> </a:t>
            </a:r>
          </a:p>
          <a:p>
            <a:r>
              <a:rPr lang="en-US" altLang="zh-CN" dirty="0" smtClean="0"/>
              <a:t>All bins</a:t>
            </a:r>
            <a:r>
              <a:rPr lang="en-US" altLang="zh-CN" baseline="0" dirty="0" smtClean="0"/>
              <a:t> :</a:t>
            </a:r>
          </a:p>
          <a:p>
            <a:r>
              <a:rPr lang="en-US" altLang="zh-CN" baseline="0" dirty="0" smtClean="0"/>
              <a:t>     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ompute the Pearson's correlation coefficient between the mean BOLD values for each system</a:t>
            </a:r>
            <a:b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each state pair.</a:t>
            </a:r>
          </a:p>
          <a:p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 found that the correlation in BOLD among average task-negative states extracted from each age group was r = 0.90</a:t>
            </a:r>
            <a:b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			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among task-positive states was r =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0.92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40338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means over age bin and its std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40338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0152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Linear</a:t>
            </a:r>
            <a:r>
              <a:rPr lang="en-US" altLang="zh-CN" baseline="0" dirty="0" smtClean="0"/>
              <a:t> regression models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greater complex executive accuracy in adulthood is supported by :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increasing refinement of brain state dynamics, which in turn is characterized by greater time spent in primary 	states ,as well as greater flexibility of state transitions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40338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 significant interaction with age</a:t>
            </a:r>
            <a:r>
              <a:rPr lang="en-US" altLang="zh-CN" dirty="0" smtClean="0"/>
              <a:t> :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complex executive accuracy &amp; time spent in primary states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Significant interaction with age : executive accuracy &amp; state flexibility :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Greater state flexibility was related to :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poorer complex executive accuracy in children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better complex executive accuracy in young adults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Cognitive states in childhood is disadvantageous for cognitive control, but advantageous for learning specifically and 	behavioral adaptation more generally</a:t>
            </a:r>
            <a:r>
              <a:rPr lang="en-US" altLang="zh-CN" dirty="0" smtClean="0"/>
              <a:t> </a:t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40338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62674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40338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0054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626744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0152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this framework, each network node (or ROI) in the multi-layer network is connected to itself in the preceding and following </a:t>
            </a:r>
            <a:b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time windows in order to link networks in time. 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01523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01523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01523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01523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Spatial and temporal characteristics of network flexibility</a:t>
            </a:r>
            <a:r>
              <a:rPr lang="en-US" altLang="zh-CN" dirty="0" smtClean="0"/>
              <a:t> </a:t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01523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01523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训练时间：</a:t>
            </a:r>
            <a:r>
              <a:rPr lang="en-US" altLang="zh-CN" dirty="0" smtClean="0"/>
              <a:t>				light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 smtClean="0"/>
              <a:t>A</a:t>
            </a:r>
            <a:r>
              <a:rPr lang="en-US" altLang="zh-CN" baseline="0" dirty="0" smtClean="0"/>
              <a:t> 30s				On &amp; Off separately</a:t>
            </a:r>
          </a:p>
          <a:p>
            <a:r>
              <a:rPr lang="en-US" altLang="zh-CN" baseline="0" dirty="0" smtClean="0"/>
              <a:t>B 6 min				On</a:t>
            </a:r>
          </a:p>
          <a:p>
            <a:r>
              <a:rPr lang="en-US" altLang="zh-CN" baseline="0" dirty="0" smtClean="0"/>
              <a:t>C 11 days </a:t>
            </a:r>
            <a:r>
              <a:rPr lang="zh-CN" altLang="en-US" baseline="0" dirty="0" smtClean="0"/>
              <a:t>，</a:t>
            </a:r>
            <a:r>
              <a:rPr lang="en-US" altLang="zh-CN" baseline="0" dirty="0" smtClean="0"/>
              <a:t>then 7 days blank		On</a:t>
            </a:r>
          </a:p>
          <a:p>
            <a:r>
              <a:rPr lang="en-US" altLang="zh-CN" baseline="0" dirty="0" smtClean="0"/>
              <a:t>D 8 days				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331155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zh-CN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331155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 smtClean="0"/>
              <a:t>Unilateral silencing of either the left or right CA3 was sufficient to impair short-term memory </a:t>
            </a:r>
            <a:endParaRPr lang="en-US" altLang="zh-CN" sz="2800" b="0" dirty="0" smtClean="0"/>
          </a:p>
          <a:p>
            <a:pPr marL="742950" marR="0" lvl="1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800" b="1" dirty="0" smtClean="0"/>
              <a:t>A striking asymmetry emerged in long-term memory, wherein only left CA3 silencing impaired performance on an associative spatial long-term memory task.</a:t>
            </a:r>
          </a:p>
          <a:p>
            <a:pPr marL="457200" lvl="1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zh-CN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33115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40338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00545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A 264 roi </a:t>
            </a:r>
            <a:r>
              <a:rPr lang="en-US" altLang="zh-CN" dirty="0" smtClean="0">
                <a:sym typeface="Wingdings" panose="05000000000000000000" pitchFamily="2" charset="2"/>
              </a:rPr>
              <a:t> 264 node</a:t>
            </a:r>
          </a:p>
          <a:p>
            <a:r>
              <a:rPr lang="en-US" altLang="zh-CN" dirty="0" smtClean="0"/>
              <a:t>B time courses (/TR)</a:t>
            </a:r>
          </a:p>
          <a:p>
            <a:r>
              <a:rPr lang="en-US" altLang="zh-CN" dirty="0" smtClean="0"/>
              <a:t>C</a:t>
            </a:r>
            <a:r>
              <a:rPr lang="en-US" altLang="zh-CN" baseline="0" dirty="0" smtClean="0"/>
              <a:t> vector(each vector element:mean z for each roi)</a:t>
            </a:r>
          </a:p>
          <a:p>
            <a:r>
              <a:rPr lang="en-US" altLang="zh-CN" dirty="0" smtClean="0"/>
              <a:t>D distance</a:t>
            </a:r>
          </a:p>
          <a:p>
            <a:r>
              <a:rPr lang="en-US" altLang="zh-CN" baseline="0" dirty="0" smtClean="0"/>
              <a:t>   person-level:</a:t>
            </a:r>
          </a:p>
          <a:p>
            <a:r>
              <a:rPr lang="en-US" altLang="zh-CN" baseline="0" dirty="0" smtClean="0"/>
              <a:t>	</a:t>
            </a:r>
            <a:r>
              <a:rPr lang="en-US" altLang="zh-CN" dirty="0" smtClean="0"/>
              <a:t>matrix/person,120*120</a:t>
            </a:r>
          </a:p>
          <a:p>
            <a:r>
              <a:rPr lang="en-US" altLang="zh-CN" dirty="0" smtClean="0"/>
              <a:t>	temporal adjancy matrix</a:t>
            </a:r>
          </a:p>
          <a:p>
            <a:r>
              <a:rPr lang="en-US" altLang="zh-CN" dirty="0" smtClean="0"/>
              <a:t>	modularity result:3~6or4average</a:t>
            </a:r>
            <a:r>
              <a:rPr lang="en-US" altLang="zh-CN" baseline="0" dirty="0" smtClean="0"/>
              <a:t> states per sub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dirty="0" smtClean="0"/>
              <a:t>   group-level: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dirty="0" smtClean="0"/>
              <a:t>	</a:t>
            </a:r>
            <a:r>
              <a:rPr lang="en-US" altLang="zh-CN" dirty="0" smtClean="0"/>
              <a:t>matrix/bin,N*N(N:number of mean</a:t>
            </a:r>
            <a:r>
              <a:rPr lang="en-US" altLang="zh-CN" baseline="0" dirty="0" smtClean="0"/>
              <a:t> state vector,all mean state vectors from all sub in respective bin)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dirty="0" smtClean="0"/>
              <a:t>	state</a:t>
            </a:r>
            <a:r>
              <a:rPr lang="en-US" altLang="zh-CN" dirty="0" smtClean="0"/>
              <a:t> adjancency matrix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	modularity 2 primary states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E clustering( louvain-like locally</a:t>
            </a:r>
            <a:r>
              <a:rPr lang="en-US" altLang="zh-CN" baseline="0" dirty="0" smtClean="0"/>
              <a:t> greedy algorithm, person-level, group-level) </a:t>
            </a:r>
            <a:endParaRPr lang="en-US" altLang="zh-CN" dirty="0" smtClean="0"/>
          </a:p>
          <a:p>
            <a:r>
              <a:rPr lang="en-US" altLang="zh-CN" dirty="0" smtClean="0"/>
              <a:t>F</a:t>
            </a:r>
            <a:r>
              <a:rPr lang="en-US" altLang="zh-CN" baseline="0" dirty="0" smtClean="0"/>
              <a:t> frequency</a:t>
            </a:r>
          </a:p>
          <a:p>
            <a:r>
              <a:rPr lang="en-US" altLang="zh-CN" baseline="0" dirty="0" smtClean="0"/>
              <a:t>G state shift ?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40338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0152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0152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100% primary states 92%</a:t>
            </a:r>
            <a:r>
              <a:rPr lang="en-US" altLang="zh-CN" baseline="0" dirty="0" smtClean="0"/>
              <a:t> remain states : P&lt;0.05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0152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100% primary states 96.8%</a:t>
            </a:r>
            <a:r>
              <a:rPr lang="en-US" altLang="zh-CN" baseline="0" dirty="0" smtClean="0"/>
              <a:t> remain states : P&lt;0.05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015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C689-48A4-48E7-8DC1-52CF9C1A4E1F}" type="datetimeFigureOut">
              <a:rPr lang="zh-CN" altLang="en-US" smtClean="0"/>
              <a:t>2018/3/30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B7E2-40A6-4921-9FA4-72BF07DE9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7906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C689-48A4-48E7-8DC1-52CF9C1A4E1F}" type="datetimeFigureOut">
              <a:rPr lang="zh-CN" altLang="en-US" smtClean="0"/>
              <a:t>2018/3/30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B7E2-40A6-4921-9FA4-72BF07DE9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8170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C689-48A4-48E7-8DC1-52CF9C1A4E1F}" type="datetimeFigureOut">
              <a:rPr lang="zh-CN" altLang="en-US" smtClean="0"/>
              <a:t>2018/3/30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B7E2-40A6-4921-9FA4-72BF07DE9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4436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C689-48A4-48E7-8DC1-52CF9C1A4E1F}" type="datetimeFigureOut">
              <a:rPr lang="zh-CN" altLang="en-US" smtClean="0"/>
              <a:t>2018/3/30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B7E2-40A6-4921-9FA4-72BF07DE9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7711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C689-48A4-48E7-8DC1-52CF9C1A4E1F}" type="datetimeFigureOut">
              <a:rPr lang="zh-CN" altLang="en-US" smtClean="0"/>
              <a:t>2018/3/30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B7E2-40A6-4921-9FA4-72BF07DE9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733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C689-48A4-48E7-8DC1-52CF9C1A4E1F}" type="datetimeFigureOut">
              <a:rPr lang="zh-CN" altLang="en-US" smtClean="0"/>
              <a:t>2018/3/30 Friday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B7E2-40A6-4921-9FA4-72BF07DE9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6502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C689-48A4-48E7-8DC1-52CF9C1A4E1F}" type="datetimeFigureOut">
              <a:rPr lang="zh-CN" altLang="en-US" smtClean="0"/>
              <a:t>2018/3/30 Friday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B7E2-40A6-4921-9FA4-72BF07DE9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9022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C689-48A4-48E7-8DC1-52CF9C1A4E1F}" type="datetimeFigureOut">
              <a:rPr lang="zh-CN" altLang="en-US" smtClean="0"/>
              <a:t>2018/3/30 Friday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B7E2-40A6-4921-9FA4-72BF07DE9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2864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C689-48A4-48E7-8DC1-52CF9C1A4E1F}" type="datetimeFigureOut">
              <a:rPr lang="zh-CN" altLang="en-US" smtClean="0"/>
              <a:t>2018/3/30 Friday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B7E2-40A6-4921-9FA4-72BF07DE9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6015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C689-48A4-48E7-8DC1-52CF9C1A4E1F}" type="datetimeFigureOut">
              <a:rPr lang="zh-CN" altLang="en-US" smtClean="0"/>
              <a:t>2018/3/30 Friday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B7E2-40A6-4921-9FA4-72BF07DE9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2860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C689-48A4-48E7-8DC1-52CF9C1A4E1F}" type="datetimeFigureOut">
              <a:rPr lang="zh-CN" altLang="en-US" smtClean="0"/>
              <a:t>2018/3/30 Friday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B7E2-40A6-4921-9FA4-72BF07DE9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132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D8C689-48A4-48E7-8DC1-52CF9C1A4E1F}" type="datetimeFigureOut">
              <a:rPr lang="zh-CN" altLang="en-US" smtClean="0"/>
              <a:t>2018/3/30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9DB7E2-40A6-4921-9FA4-72BF07DE9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3809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065020" y="1365268"/>
            <a:ext cx="821436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Dynamic</a:t>
            </a:r>
            <a:endParaRPr lang="en-US" altLang="zh-CN" sz="4800" b="1" dirty="0" smtClean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4800" b="1" dirty="0" smtClean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4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4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4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Time courses</a:t>
            </a:r>
            <a:endParaRPr lang="en-US" altLang="zh-CN" sz="4800" b="1" dirty="0" smtClean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4800" b="1" dirty="0" smtClean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/>
            <a:r>
              <a:rPr lang="en-US" altLang="zh-CN" sz="4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Modularity</a:t>
            </a:r>
            <a:endParaRPr lang="en-US" altLang="zh-CN" sz="4800" b="1" dirty="0" smtClean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68594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6005399" y="3447534"/>
            <a:ext cx="6172200" cy="34104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12346" y="1"/>
            <a:ext cx="6006821" cy="34475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662539" y="294935"/>
            <a:ext cx="726226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Assessing </a:t>
            </a:r>
          </a:p>
          <a:p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 significance of states</a:t>
            </a:r>
            <a:endParaRPr lang="en-US" altLang="zh-CN" sz="4400" b="1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Rectangle 96"/>
          <p:cNvSpPr/>
          <p:nvPr/>
        </p:nvSpPr>
        <p:spPr>
          <a:xfrm>
            <a:off x="896518" y="1918207"/>
            <a:ext cx="10245297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Permutation 2(The </a:t>
            </a:r>
            <a:r>
              <a:rPr lang="en-US" altLang="zh-CN" sz="2800" b="1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significance of </a:t>
            </a:r>
            <a:r>
              <a:rPr lang="en-US" altLang="zh-CN" sz="2800" b="1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activity):</a:t>
            </a:r>
            <a:endParaRPr lang="en-US" altLang="zh-CN" sz="2800" b="1" dirty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Person-level: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/>
              <a:t>Z-scored </a:t>
            </a:r>
            <a:r>
              <a:rPr lang="en-US" altLang="zh-CN" sz="2800" dirty="0"/>
              <a:t>BOLD signal </a:t>
            </a:r>
            <a:r>
              <a:rPr lang="en-US" altLang="zh-CN" sz="2800" dirty="0" smtClean="0"/>
              <a:t>intensities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/>
              <a:t>In </a:t>
            </a:r>
            <a:r>
              <a:rPr lang="en-US" altLang="zh-CN" sz="2800" dirty="0"/>
              <a:t>all TRs contributing to the two </a:t>
            </a:r>
            <a:r>
              <a:rPr lang="en-US" altLang="zh-CN" sz="2800" dirty="0" smtClean="0"/>
              <a:t>primary </a:t>
            </a:r>
            <a:r>
              <a:rPr lang="en-US" altLang="zh-CN" sz="2800" dirty="0"/>
              <a:t>state </a:t>
            </a:r>
            <a:r>
              <a:rPr lang="en-US" altLang="zh-CN" sz="2800" dirty="0" smtClean="0"/>
              <a:t>vectors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1000, BOLD,97.5%(greater or less)</a:t>
            </a:r>
          </a:p>
        </p:txBody>
      </p:sp>
    </p:spTree>
    <p:extLst>
      <p:ext uri="{BB962C8B-B14F-4D97-AF65-F5344CB8AC3E}">
        <p14:creationId xmlns:p14="http://schemas.microsoft.com/office/powerpoint/2010/main" val="518992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99" y="1077395"/>
            <a:ext cx="11742429" cy="4485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851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111" y="800100"/>
            <a:ext cx="11340741" cy="523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915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868" y="952500"/>
            <a:ext cx="11132393" cy="483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051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6005399" y="3447534"/>
            <a:ext cx="6172200" cy="34104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12346" y="1"/>
            <a:ext cx="6006821" cy="34475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662539" y="294935"/>
            <a:ext cx="72622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Define the Flexibility</a:t>
            </a:r>
            <a:endParaRPr lang="en-US" altLang="zh-CN" sz="4400" b="1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Rectangle 96"/>
          <p:cNvSpPr/>
          <p:nvPr/>
        </p:nvSpPr>
        <p:spPr>
          <a:xfrm>
            <a:off x="882750" y="1403857"/>
            <a:ext cx="10245297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/>
              <a:t>F =T/S </a:t>
            </a:r>
            <a:r>
              <a:rPr lang="en-US" altLang="zh-CN" sz="2800" dirty="0" smtClean="0"/>
              <a:t>(for each sub):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/>
              <a:t>F: the </a:t>
            </a:r>
            <a:r>
              <a:rPr lang="en-US" altLang="zh-CN" sz="2800" dirty="0"/>
              <a:t>state flexibility </a:t>
            </a:r>
            <a:endParaRPr lang="en-US" altLang="zh-CN" sz="2800" dirty="0" smtClean="0"/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/>
              <a:t>T: the </a:t>
            </a:r>
            <a:r>
              <a:rPr lang="en-US" altLang="zh-CN" sz="2800" dirty="0"/>
              <a:t>number of </a:t>
            </a:r>
            <a:r>
              <a:rPr lang="en-US" altLang="zh-CN" sz="2800" dirty="0" smtClean="0"/>
              <a:t>state transitions 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/>
              <a:t>S: relative </a:t>
            </a:r>
            <a:r>
              <a:rPr lang="en-US" altLang="zh-CN" sz="2800" dirty="0"/>
              <a:t>to the number of states </a:t>
            </a:r>
            <a:endParaRPr lang="en-US" altLang="zh-CN" sz="2800" dirty="0" smtClean="0"/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/>
              <a:t>I</a:t>
            </a:r>
            <a:r>
              <a:rPr lang="en-US" altLang="zh-CN" sz="2800" dirty="0" smtClean="0"/>
              <a:t>nclusive </a:t>
            </a:r>
            <a:r>
              <a:rPr lang="en-US" altLang="zh-CN" sz="2800" dirty="0"/>
              <a:t>of all primary and secondary </a:t>
            </a:r>
            <a:r>
              <a:rPr lang="en-US" altLang="zh-CN" sz="2800" dirty="0" smtClean="0"/>
              <a:t>states</a:t>
            </a:r>
            <a:endParaRPr lang="en-US" altLang="zh-CN" sz="2800" dirty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10429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00" y="356830"/>
            <a:ext cx="7177278" cy="6174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051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500" y="553518"/>
            <a:ext cx="7648651" cy="5675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051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445728" y="1707631"/>
            <a:ext cx="170431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b="1" dirty="0" smtClean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9600" b="1" dirty="0">
              <a:solidFill>
                <a:schemeClr val="accent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445728" y="3422822"/>
            <a:ext cx="39934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Gerraty</a:t>
            </a:r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2018</a:t>
            </a:r>
            <a:endParaRPr lang="zh-CN" altLang="en-US" sz="4400" b="1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445728" y="3003482"/>
            <a:ext cx="16101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</a:t>
            </a:r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TWO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2936632" y="4355748"/>
            <a:ext cx="68944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chemeClr val="accent2"/>
                </a:solidFill>
                <a:ea typeface="Roboto Cn" pitchFamily="2" charset="0"/>
                <a:cs typeface="Arial" panose="020B0604020202020204" pitchFamily="34" charset="0"/>
              </a:rPr>
              <a:t>Identify brain regions  scopolamine induce   intensity changes</a:t>
            </a:r>
            <a:endParaRPr lang="en-US" altLang="zh-CN" dirty="0">
              <a:solidFill>
                <a:schemeClr val="accent2"/>
              </a:solidFill>
              <a:ea typeface="Roboto Cn" pitchFamily="2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Evaluate the effects of scopolamine on FC </a:t>
            </a:r>
            <a:endParaRPr lang="en-US" altLang="zh-CN" dirty="0">
              <a:solidFill>
                <a:schemeClr val="bg1">
                  <a:lumMod val="50000"/>
                </a:schemeClr>
              </a:solidFill>
              <a:ea typeface="Roboto Cn" pitchFamily="2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Whether scopolamine-induced memory effect could be </a:t>
            </a:r>
          </a:p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    reversed with milameline</a:t>
            </a:r>
          </a:p>
        </p:txBody>
      </p:sp>
      <p:sp>
        <p:nvSpPr>
          <p:cNvPr id="3" name="矩形 2"/>
          <p:cNvSpPr/>
          <p:nvPr/>
        </p:nvSpPr>
        <p:spPr>
          <a:xfrm>
            <a:off x="5156200" y="1562100"/>
            <a:ext cx="6426200" cy="3911600"/>
          </a:xfrm>
          <a:prstGeom prst="rect">
            <a:avLst/>
          </a:prstGeom>
          <a:noFill/>
          <a:ln w="127000"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6643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729740" y="1761508"/>
            <a:ext cx="808065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 smtClean="0">
                <a:solidFill>
                  <a:srgbClr val="00AB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Dynamic </a:t>
            </a:r>
            <a:r>
              <a:rPr lang="en-US" altLang="zh-CN" sz="4800" b="1" dirty="0">
                <a:solidFill>
                  <a:srgbClr val="00AB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flexibility in striatal-cortical circuits supports reinforcement </a:t>
            </a:r>
            <a:br>
              <a:rPr lang="en-US" altLang="zh-CN" sz="4800" b="1" dirty="0">
                <a:solidFill>
                  <a:srgbClr val="00AB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4800" b="1" dirty="0">
                <a:solidFill>
                  <a:srgbClr val="00AB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 learning </a:t>
            </a:r>
            <a:br>
              <a:rPr lang="en-US" altLang="zh-CN" sz="4800" b="1" dirty="0">
                <a:solidFill>
                  <a:srgbClr val="00AB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4800" b="1" dirty="0" smtClean="0">
                <a:solidFill>
                  <a:srgbClr val="00AB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4800" b="1" dirty="0" smtClean="0">
              <a:solidFill>
                <a:srgbClr val="00ABB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13466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936" b="38073"/>
          <a:stretch/>
        </p:blipFill>
        <p:spPr>
          <a:xfrm>
            <a:off x="0" y="-1"/>
            <a:ext cx="12192000" cy="3390901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0"/>
            <a:ext cx="12192000" cy="3390900"/>
          </a:xfrm>
          <a:prstGeom prst="rect">
            <a:avLst/>
          </a:prstGeom>
          <a:solidFill>
            <a:schemeClr val="tx1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86817" y="929034"/>
            <a:ext cx="935063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BioRxiv</a:t>
            </a:r>
            <a:endParaRPr lang="en-US" altLang="zh-CN" sz="7200" b="1" dirty="0" smtClean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7200" b="1" dirty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72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	  </a:t>
            </a:r>
            <a:r>
              <a:rPr lang="en-US" altLang="zh-CN" sz="5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Gerraty</a:t>
            </a:r>
            <a:r>
              <a:rPr lang="en-US" altLang="zh-CN" sz="5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5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5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2018</a:t>
            </a:r>
            <a:endParaRPr lang="zh-CN" altLang="en-US" sz="5400" dirty="0">
              <a:solidFill>
                <a:srgbClr val="00ABB4"/>
              </a:solidFill>
              <a:latin typeface="+mj-ea"/>
              <a:ea typeface="+mj-ea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3794758" y="3824441"/>
            <a:ext cx="0" cy="246483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3944383" y="3824441"/>
            <a:ext cx="385295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Probabilistic learning task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Many models</a:t>
            </a:r>
            <a:endParaRPr lang="en-US" altLang="zh-CN" sz="2000" dirty="0" smtClean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Sub-blocks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Density 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405600" y="3825650"/>
            <a:ext cx="338915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22subs</a:t>
            </a:r>
            <a:r>
              <a:rPr lang="en-US" altLang="zh-CN" sz="2000" dirty="0" smtClean="0"/>
              <a:t> 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/>
              <a:t>110 rois</a:t>
            </a:r>
            <a:endParaRPr lang="en-US" altLang="zh-CN" sz="2000" dirty="0" smtClean="0"/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4 blocks</a:t>
            </a:r>
            <a:endParaRPr lang="en-US" altLang="zh-CN" sz="2000" dirty="0" smtClean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7949009" y="3820584"/>
            <a:ext cx="0" cy="246483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8141996" y="3784186"/>
            <a:ext cx="392659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Multi-slice </a:t>
            </a:r>
            <a:r>
              <a:rPr lang="en-US" altLang="zh-CN" sz="20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modularity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Flexibility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zh-CN" sz="2000" dirty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99507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445728" y="1707631"/>
            <a:ext cx="170431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b="1" dirty="0" smtClean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9600" b="1" dirty="0">
              <a:solidFill>
                <a:schemeClr val="accent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445728" y="3422822"/>
            <a:ext cx="454964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Medaglia, 2017</a:t>
            </a:r>
            <a:endParaRPr lang="zh-CN" altLang="en-US" sz="4400" b="1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445728" y="3003482"/>
            <a:ext cx="15349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</a:t>
            </a:r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ONE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2936632" y="4355748"/>
            <a:ext cx="68944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chemeClr val="accent2"/>
                </a:solidFill>
                <a:ea typeface="Roboto Cn" pitchFamily="2" charset="0"/>
                <a:cs typeface="Arial" panose="020B0604020202020204" pitchFamily="34" charset="0"/>
              </a:rPr>
              <a:t>Identify brain regions  scopolamine induce   intensity changes</a:t>
            </a:r>
            <a:endParaRPr lang="en-US" altLang="zh-CN" dirty="0">
              <a:solidFill>
                <a:schemeClr val="accent2"/>
              </a:solidFill>
              <a:ea typeface="Roboto Cn" pitchFamily="2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Evaluate the effects of scopolamine on FC </a:t>
            </a:r>
            <a:endParaRPr lang="en-US" altLang="zh-CN" dirty="0">
              <a:solidFill>
                <a:schemeClr val="bg1">
                  <a:lumMod val="50000"/>
                </a:schemeClr>
              </a:solidFill>
              <a:ea typeface="Roboto Cn" pitchFamily="2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Whether scopolamine-induced memory effect could be </a:t>
            </a:r>
          </a:p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    reversed with milameline</a:t>
            </a:r>
          </a:p>
        </p:txBody>
      </p:sp>
      <p:sp>
        <p:nvSpPr>
          <p:cNvPr id="3" name="矩形 2"/>
          <p:cNvSpPr/>
          <p:nvPr/>
        </p:nvSpPr>
        <p:spPr>
          <a:xfrm>
            <a:off x="5156200" y="1562100"/>
            <a:ext cx="6426200" cy="3911600"/>
          </a:xfrm>
          <a:prstGeom prst="rect">
            <a:avLst/>
          </a:prstGeom>
          <a:noFill/>
          <a:ln w="127000"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6897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6005399" y="3447534"/>
            <a:ext cx="6172200" cy="34104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12346" y="1"/>
            <a:ext cx="6006821" cy="34475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662539" y="294935"/>
            <a:ext cx="750991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Probabilistic learning task</a:t>
            </a:r>
            <a:endParaRPr lang="en-US" altLang="zh-CN" sz="4400" b="1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8192" y="1201472"/>
            <a:ext cx="6341950" cy="49326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4858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6005399" y="3447534"/>
            <a:ext cx="6172200" cy="34104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12346" y="1"/>
            <a:ext cx="6006821" cy="34475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662539" y="294935"/>
            <a:ext cx="886246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Network Construction</a:t>
            </a:r>
          </a:p>
          <a:p>
            <a:r>
              <a:rPr lang="en-US" altLang="zh-CN" sz="4400" b="1" dirty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 Modularity</a:t>
            </a:r>
            <a:endParaRPr lang="en-US" altLang="zh-CN" sz="4400" b="1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Rectangle 96"/>
          <p:cNvSpPr/>
          <p:nvPr/>
        </p:nvSpPr>
        <p:spPr>
          <a:xfrm>
            <a:off x="882749" y="1401965"/>
            <a:ext cx="10490101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Multilayer temporal network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Identity link :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a new type of edge that links one node in one time slice to itself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in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the next time slice </a:t>
            </a:r>
            <a:endParaRPr lang="en-US" altLang="zh-CN" sz="2800" dirty="0" smtClean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Muti-slice Community Detection: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/>
              <a:t>L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ouvain-like locally greedy algorithm </a:t>
            </a:r>
            <a:endParaRPr lang="en-US" altLang="zh-CN" sz="2800" dirty="0" smtClean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500 times</a:t>
            </a:r>
            <a:endParaRPr lang="en-US" altLang="zh-CN" sz="2800" dirty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61436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6005399" y="3447534"/>
            <a:ext cx="6172200" cy="34104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12346" y="1"/>
            <a:ext cx="6006821" cy="34475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662539" y="294935"/>
            <a:ext cx="88624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Dynamic Connectivity Analysis</a:t>
            </a:r>
            <a:endParaRPr lang="en-US" altLang="zh-CN" sz="4400" b="1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Rectangle 96"/>
          <p:cNvSpPr/>
          <p:nvPr/>
        </p:nvSpPr>
        <p:spPr>
          <a:xfrm>
            <a:off x="882749" y="1080444"/>
            <a:ext cx="10490101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Time courses totally : 200TRs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Sub-timecourse/Time window: 25TRs (8 windows)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Connectivity: roi by roi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/>
              <a:t/>
            </a:r>
            <a:br>
              <a:rPr lang="zh-CN" altLang="en-US" sz="2800" dirty="0"/>
            </a:br>
            <a:r>
              <a:rPr lang="zh-CN" altLang="en-US" sz="2800" dirty="0" smtClean="0"/>
              <a:t>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cross-spectral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density between regions x and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y,</a:t>
            </a:r>
            <a:endParaRPr lang="en-US" altLang="zh-CN" sz="2800" dirty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Subject-specific connectivity matrix : (110*110*8 )*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4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4974" y="3711933"/>
            <a:ext cx="4057533" cy="923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70792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6005399" y="3447534"/>
            <a:ext cx="6172200" cy="34104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12346" y="1"/>
            <a:ext cx="6006821" cy="34475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662539" y="294935"/>
            <a:ext cx="750991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Flexibility</a:t>
            </a:r>
            <a:endParaRPr lang="en-US" altLang="zh-CN" sz="4400" b="1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Rectangle 96"/>
          <p:cNvSpPr/>
          <p:nvPr/>
        </p:nvSpPr>
        <p:spPr>
          <a:xfrm>
            <a:off x="882750" y="1403786"/>
            <a:ext cx="10245297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F=T/P :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per time/block/sub/roi,500*4*22*110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T:the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number of times a node displays a change </a:t>
            </a:r>
            <a:endParaRPr lang="en-US" altLang="zh-CN" sz="2800" dirty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P:the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number of possible changes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(time points minus 1)</a:t>
            </a:r>
            <a:endParaRPr lang="en-US" altLang="zh-CN" sz="2800" dirty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56221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6005399" y="3447534"/>
            <a:ext cx="6172200" cy="34104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12346" y="1"/>
            <a:ext cx="6006821" cy="34475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662539" y="294935"/>
            <a:ext cx="750991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Flexibility</a:t>
            </a:r>
            <a:endParaRPr lang="en-US" altLang="zh-CN" sz="4400" b="1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Rectangle 96"/>
          <p:cNvSpPr/>
          <p:nvPr/>
        </p:nvSpPr>
        <p:spPr>
          <a:xfrm>
            <a:off x="882750" y="1235268"/>
            <a:ext cx="10245297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Measures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the extent to which a region changed its community over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time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Flexibility : average over 500 times(4*22*110)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Spatial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flexibility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: average over blocks(22*110)</a:t>
            </a:r>
            <a:endParaRPr lang="en-US" altLang="zh-CN" sz="2800" dirty="0" smtClean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Temporal flexibilty: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average over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rois(4*22)</a:t>
            </a:r>
            <a:endParaRPr lang="en-US" altLang="zh-CN" sz="2800" dirty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34307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6005399" y="3447534"/>
            <a:ext cx="6172200" cy="34104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12346" y="1"/>
            <a:ext cx="6006821" cy="34475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662539" y="294935"/>
            <a:ext cx="750991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Flexibility</a:t>
            </a:r>
            <a:endParaRPr lang="en-US" altLang="zh-CN" sz="4400" b="1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971" y="1723768"/>
            <a:ext cx="11518316" cy="3428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1324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6005399" y="3447534"/>
            <a:ext cx="6172200" cy="34104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12346" y="1"/>
            <a:ext cx="6006821" cy="34475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662539" y="294935"/>
            <a:ext cx="594781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Subjects</a:t>
            </a:r>
          </a:p>
        </p:txBody>
      </p:sp>
      <p:sp>
        <p:nvSpPr>
          <p:cNvPr id="31" name="Rectangle 96"/>
          <p:cNvSpPr/>
          <p:nvPr/>
        </p:nvSpPr>
        <p:spPr>
          <a:xfrm>
            <a:off x="882750" y="1406718"/>
            <a:ext cx="10245297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Adult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male wild-type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mice</a:t>
            </a:r>
            <a:endParaRPr lang="en-US" altLang="zh-CN" sz="2800" dirty="0" smtClean="0"/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 smtClean="0"/>
              <a:t>Groups</a:t>
            </a:r>
            <a:r>
              <a:rPr lang="en-US" altLang="zh-CN" sz="2800" dirty="0" smtClean="0"/>
              <a:t>: 2 </a:t>
            </a:r>
            <a:r>
              <a:rPr lang="en-US" altLang="zh-CN" sz="2800" dirty="0"/>
              <a:t>experimental groups of mice: left-</a:t>
            </a:r>
            <a:r>
              <a:rPr lang="en-US" altLang="zh-CN" sz="2800" dirty="0" err="1"/>
              <a:t>NpHR</a:t>
            </a:r>
            <a:r>
              <a:rPr lang="en-US" altLang="zh-CN" sz="2800" dirty="0"/>
              <a:t> and </a:t>
            </a:r>
            <a:r>
              <a:rPr lang="en-US" altLang="zh-CN" sz="2800" dirty="0" smtClean="0"/>
              <a:t>		right-</a:t>
            </a:r>
            <a:r>
              <a:rPr lang="en-US" altLang="zh-CN" sz="2800" dirty="0" err="1" smtClean="0"/>
              <a:t>NpHR</a:t>
            </a:r>
            <a:r>
              <a:rPr lang="en-US" altLang="zh-CN" sz="2800" dirty="0"/>
              <a:t>, </a:t>
            </a:r>
            <a:r>
              <a:rPr lang="en-US" altLang="zh-CN" sz="2800" dirty="0" smtClean="0"/>
              <a:t>with their </a:t>
            </a:r>
            <a:r>
              <a:rPr lang="en-US" altLang="zh-CN" sz="2800" dirty="0"/>
              <a:t>respective control groups, </a:t>
            </a:r>
            <a:r>
              <a:rPr lang="en-US" altLang="zh-CN" sz="2800" dirty="0" smtClean="0"/>
              <a:t>		left-YFP </a:t>
            </a:r>
            <a:r>
              <a:rPr lang="en-US" altLang="zh-CN" sz="2800" dirty="0"/>
              <a:t>and </a:t>
            </a:r>
            <a:r>
              <a:rPr lang="en-US" altLang="zh-CN" sz="2800" dirty="0" smtClean="0"/>
              <a:t>right-YFP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 smtClean="0"/>
              <a:t>Control</a:t>
            </a:r>
            <a:r>
              <a:rPr lang="en-US" altLang="zh-CN" sz="2800" dirty="0" smtClean="0"/>
              <a:t> </a:t>
            </a:r>
            <a:r>
              <a:rPr lang="en-US" altLang="zh-CN" sz="2800" dirty="0"/>
              <a:t>mice </a:t>
            </a:r>
            <a:r>
              <a:rPr lang="en-US" altLang="zh-CN" sz="2800" dirty="0" smtClean="0"/>
              <a:t>received equivalent injections of </a:t>
            </a:r>
            <a:r>
              <a:rPr lang="en-US" altLang="zh-CN" sz="2800" dirty="0"/>
              <a:t>a </a:t>
            </a:r>
            <a:r>
              <a:rPr lang="en-US" altLang="zh-CN" sz="2800" dirty="0" smtClean="0"/>
              <a:t>	virus </a:t>
            </a:r>
            <a:r>
              <a:rPr lang="en-US" altLang="zh-CN" sz="2800" dirty="0"/>
              <a:t>lacking </a:t>
            </a:r>
            <a:r>
              <a:rPr lang="en-US" altLang="zh-CN" sz="2800" dirty="0" smtClean="0"/>
              <a:t>eNpHR3.0</a:t>
            </a:r>
            <a:endParaRPr lang="en-US" altLang="zh-CN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4137863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5918899" y="0"/>
            <a:ext cx="6260123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1" name="Rectangle 96"/>
          <p:cNvSpPr/>
          <p:nvPr/>
        </p:nvSpPr>
        <p:spPr>
          <a:xfrm>
            <a:off x="209551" y="396776"/>
            <a:ext cx="5709348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800" b="1" dirty="0" smtClean="0">
              <a:ea typeface="Roboto Cn" pitchFamily="2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 smtClean="0">
                <a:ea typeface="Roboto Cn" pitchFamily="2" charset="0"/>
                <a:cs typeface="Arial" panose="020B0604020202020204" pitchFamily="34" charset="0"/>
              </a:rPr>
              <a:t> Short-term memory tasks 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/>
              <a:t>Spontaneous </a:t>
            </a:r>
            <a:r>
              <a:rPr lang="en-US" altLang="zh-CN" sz="2800" dirty="0"/>
              <a:t>alternation short-term memory T-maze task </a:t>
            </a:r>
            <a:endParaRPr lang="en-US" altLang="zh-CN" sz="28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/>
              <a:t>Spatial novelty preference short-term memory Y-maze task </a:t>
            </a:r>
            <a:br>
              <a:rPr lang="en-US" altLang="zh-CN" sz="2800" dirty="0"/>
            </a:br>
            <a:endParaRPr lang="en-US" altLang="zh-CN" sz="2800" dirty="0"/>
          </a:p>
        </p:txBody>
      </p:sp>
      <p:sp>
        <p:nvSpPr>
          <p:cNvPr id="5" name="Rectangle 96"/>
          <p:cNvSpPr/>
          <p:nvPr/>
        </p:nvSpPr>
        <p:spPr>
          <a:xfrm>
            <a:off x="6194286" y="396776"/>
            <a:ext cx="5709348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8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 smtClean="0"/>
              <a:t>Long-term memory tasks :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/>
              <a:t>Spatial </a:t>
            </a:r>
            <a:r>
              <a:rPr lang="en-US" altLang="zh-CN" sz="2800" dirty="0"/>
              <a:t>long-term memory Y-maze task </a:t>
            </a:r>
            <a:br>
              <a:rPr lang="en-US" altLang="zh-CN" sz="2800" dirty="0"/>
            </a:br>
            <a:endParaRPr lang="en-US" altLang="zh-CN" sz="28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/>
              <a:t>Visual discrimination long-term memory T-maze task </a:t>
            </a:r>
            <a:endParaRPr lang="en-US" altLang="zh-CN" sz="2800" dirty="0" smtClean="0"/>
          </a:p>
        </p:txBody>
      </p:sp>
      <p:sp>
        <p:nvSpPr>
          <p:cNvPr id="6" name="文本框 29"/>
          <p:cNvSpPr txBox="1"/>
          <p:nvPr/>
        </p:nvSpPr>
        <p:spPr>
          <a:xfrm>
            <a:off x="662539" y="294935"/>
            <a:ext cx="594781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Behavioral tests</a:t>
            </a:r>
          </a:p>
        </p:txBody>
      </p:sp>
    </p:spTree>
    <p:extLst>
      <p:ext uri="{BB962C8B-B14F-4D97-AF65-F5344CB8AC3E}">
        <p14:creationId xmlns:p14="http://schemas.microsoft.com/office/powerpoint/2010/main" val="92278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5918899" y="0"/>
            <a:ext cx="6260123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1" name="Rectangle 96"/>
          <p:cNvSpPr/>
          <p:nvPr/>
        </p:nvSpPr>
        <p:spPr>
          <a:xfrm>
            <a:off x="765809" y="2035076"/>
            <a:ext cx="1106804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/>
              <a:t>The behavioral results were analyzed by </a:t>
            </a:r>
            <a:r>
              <a:rPr lang="en-US" altLang="zh-CN" sz="2800" b="1" dirty="0"/>
              <a:t>two-way ANOVA</a:t>
            </a:r>
            <a:r>
              <a:rPr lang="en-US" altLang="zh-CN" sz="2800" dirty="0"/>
              <a:t/>
            </a:r>
            <a:br>
              <a:rPr lang="en-US" altLang="zh-CN" sz="2800" dirty="0"/>
            </a:br>
            <a:r>
              <a:rPr lang="en-US" altLang="zh-CN" sz="2800" dirty="0"/>
              <a:t>with </a:t>
            </a:r>
            <a:r>
              <a:rPr lang="en-US" altLang="zh-CN" sz="2800" b="1" dirty="0"/>
              <a:t>between-subjects</a:t>
            </a:r>
            <a:r>
              <a:rPr lang="en-US" altLang="zh-CN" sz="2800" dirty="0"/>
              <a:t> factors of </a:t>
            </a:r>
            <a:r>
              <a:rPr lang="en-US" altLang="zh-CN" sz="2800" b="1" dirty="0"/>
              <a:t>transgene (</a:t>
            </a:r>
            <a:r>
              <a:rPr lang="en-US" altLang="zh-CN" sz="2800" b="1" dirty="0" err="1"/>
              <a:t>NpHR</a:t>
            </a:r>
            <a:r>
              <a:rPr lang="en-US" altLang="zh-CN" sz="2800" b="1" dirty="0"/>
              <a:t> vs. YFP) </a:t>
            </a:r>
            <a:r>
              <a:rPr lang="en-US" altLang="zh-CN" sz="2800" dirty="0" smtClean="0"/>
              <a:t>and </a:t>
            </a:r>
            <a:r>
              <a:rPr lang="en-US" altLang="zh-CN" sz="2800" b="1" dirty="0" smtClean="0"/>
              <a:t>hemisphere </a:t>
            </a:r>
            <a:r>
              <a:rPr lang="en-US" altLang="zh-CN" sz="2800" b="1" dirty="0"/>
              <a:t>(left vs. right), </a:t>
            </a:r>
            <a:r>
              <a:rPr lang="en-US" altLang="zh-CN" sz="2800" dirty="0"/>
              <a:t>and also a </a:t>
            </a:r>
            <a:r>
              <a:rPr lang="en-US" altLang="zh-CN" sz="2800" b="1" dirty="0"/>
              <a:t>within-subjects</a:t>
            </a:r>
            <a:r>
              <a:rPr lang="en-US" altLang="zh-CN" sz="2800" dirty="0"/>
              <a:t> factor </a:t>
            </a:r>
            <a:r>
              <a:rPr lang="en-US" altLang="zh-CN" sz="2800" dirty="0" smtClean="0"/>
              <a:t>of block </a:t>
            </a:r>
            <a:r>
              <a:rPr lang="en-US" altLang="zh-CN" sz="2800" dirty="0"/>
              <a:t>for the long-term memory tests. </a:t>
            </a:r>
          </a:p>
        </p:txBody>
      </p:sp>
      <p:sp>
        <p:nvSpPr>
          <p:cNvPr id="6" name="文本框 29"/>
          <p:cNvSpPr txBox="1"/>
          <p:nvPr/>
        </p:nvSpPr>
        <p:spPr>
          <a:xfrm>
            <a:off x="662539" y="294935"/>
            <a:ext cx="594781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Analysis</a:t>
            </a:r>
          </a:p>
        </p:txBody>
      </p:sp>
    </p:spTree>
    <p:extLst>
      <p:ext uri="{BB962C8B-B14F-4D97-AF65-F5344CB8AC3E}">
        <p14:creationId xmlns:p14="http://schemas.microsoft.com/office/powerpoint/2010/main" val="1980345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5918899" y="0"/>
            <a:ext cx="6260123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1" name="Rectangle 96"/>
          <p:cNvSpPr/>
          <p:nvPr/>
        </p:nvSpPr>
        <p:spPr>
          <a:xfrm>
            <a:off x="209551" y="396776"/>
            <a:ext cx="570934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zh-CN" sz="2800" b="1" dirty="0" smtClean="0">
              <a:ea typeface="Roboto Cn" pitchFamily="2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8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 smtClean="0"/>
              <a:t>Silencing </a:t>
            </a:r>
            <a:r>
              <a:rPr lang="en-US" altLang="zh-CN" sz="2800" b="1" dirty="0"/>
              <a:t>of </a:t>
            </a:r>
            <a:r>
              <a:rPr lang="en-US" altLang="zh-CN" sz="2800" b="1" dirty="0" smtClean="0"/>
              <a:t>either the </a:t>
            </a:r>
            <a:r>
              <a:rPr lang="en-US" altLang="zh-CN" sz="2800" b="1" dirty="0"/>
              <a:t>left or right CA3 </a:t>
            </a:r>
            <a:r>
              <a:rPr lang="en-US" altLang="zh-CN" sz="2800" b="1" dirty="0" smtClean="0"/>
              <a:t>can </a:t>
            </a:r>
            <a:r>
              <a:rPr lang="en-US" altLang="zh-CN" sz="2800" b="1" dirty="0"/>
              <a:t>impair </a:t>
            </a:r>
            <a:r>
              <a:rPr lang="en-US" altLang="zh-CN" sz="2800" b="1" u="sng" dirty="0"/>
              <a:t>short-term </a:t>
            </a:r>
            <a:r>
              <a:rPr lang="en-US" altLang="zh-CN" sz="2800" b="1" u="sng" dirty="0" smtClean="0"/>
              <a:t>memory</a:t>
            </a:r>
            <a:r>
              <a:rPr lang="en-US" altLang="zh-CN" sz="2800" b="1" dirty="0" smtClean="0"/>
              <a:t>. </a:t>
            </a:r>
            <a:r>
              <a:rPr lang="en-US" altLang="zh-CN" sz="2800" dirty="0"/>
              <a:t/>
            </a:r>
            <a:br>
              <a:rPr lang="en-US" altLang="zh-CN" sz="2800" dirty="0"/>
            </a:br>
            <a:endParaRPr lang="en-US" altLang="zh-CN" sz="2800" dirty="0"/>
          </a:p>
        </p:txBody>
      </p:sp>
      <p:sp>
        <p:nvSpPr>
          <p:cNvPr id="5" name="Rectangle 96"/>
          <p:cNvSpPr/>
          <p:nvPr/>
        </p:nvSpPr>
        <p:spPr>
          <a:xfrm>
            <a:off x="6194286" y="396776"/>
            <a:ext cx="5709348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8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800" b="1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 smtClean="0"/>
              <a:t>A </a:t>
            </a:r>
            <a:r>
              <a:rPr lang="en-US" altLang="zh-CN" sz="2800" b="1" dirty="0"/>
              <a:t>striking asymmetry emerged in long-term </a:t>
            </a:r>
            <a:r>
              <a:rPr lang="en-US" altLang="zh-CN" sz="2800" b="1" dirty="0" smtClean="0"/>
              <a:t>memory :</a:t>
            </a:r>
          </a:p>
          <a:p>
            <a:pPr lvl="1">
              <a:lnSpc>
                <a:spcPct val="150000"/>
              </a:lnSpc>
            </a:pPr>
            <a:r>
              <a:rPr lang="en-US" altLang="zh-CN" sz="2800" b="1" dirty="0" smtClean="0"/>
              <a:t>Only </a:t>
            </a:r>
            <a:r>
              <a:rPr lang="en-US" altLang="zh-CN" sz="2800" b="1" dirty="0"/>
              <a:t>left CA3 silencing impaired </a:t>
            </a:r>
            <a:r>
              <a:rPr lang="en-US" altLang="zh-CN" sz="2800" b="1" dirty="0" smtClean="0"/>
              <a:t>associative </a:t>
            </a:r>
            <a:r>
              <a:rPr lang="en-US" altLang="zh-CN" sz="2800" b="1" dirty="0"/>
              <a:t>spatial </a:t>
            </a:r>
            <a:r>
              <a:rPr lang="en-US" altLang="zh-CN" sz="2800" b="1" u="sng" dirty="0"/>
              <a:t>long-term </a:t>
            </a:r>
            <a:r>
              <a:rPr lang="en-US" altLang="zh-CN" sz="2800" b="1" u="sng" dirty="0" smtClean="0"/>
              <a:t>memory</a:t>
            </a:r>
            <a:r>
              <a:rPr lang="en-US" altLang="zh-CN" sz="2800" b="1" dirty="0" smtClean="0"/>
              <a:t>.</a:t>
            </a:r>
          </a:p>
        </p:txBody>
      </p:sp>
      <p:sp>
        <p:nvSpPr>
          <p:cNvPr id="6" name="文本框 29"/>
          <p:cNvSpPr txBox="1"/>
          <p:nvPr/>
        </p:nvSpPr>
        <p:spPr>
          <a:xfrm>
            <a:off x="662539" y="294935"/>
            <a:ext cx="594781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3813688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92480" y="1212867"/>
            <a:ext cx="1083564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 smtClean="0">
                <a:solidFill>
                  <a:srgbClr val="00AB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Brain state expression and transitions are related to complex executive</a:t>
            </a:r>
            <a:br>
              <a:rPr lang="en-US" altLang="zh-CN" sz="4800" b="1" dirty="0" smtClean="0">
                <a:solidFill>
                  <a:srgbClr val="00AB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4800" b="1" dirty="0" smtClean="0">
                <a:solidFill>
                  <a:srgbClr val="00AB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cognition in normative neurodevelopment </a:t>
            </a:r>
            <a:r>
              <a:rPr lang="en-US" altLang="zh-CN" sz="4800" b="1" dirty="0" smtClean="0">
                <a:solidFill>
                  <a:srgbClr val="00AB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4800" b="1" dirty="0" smtClean="0">
              <a:solidFill>
                <a:srgbClr val="00ABB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47952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618510" y="2333008"/>
            <a:ext cx="6964407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800" b="1" dirty="0" smtClean="0">
                <a:solidFill>
                  <a:srgbClr val="00AB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Thank you all for listening~</a:t>
            </a:r>
            <a:r>
              <a:rPr lang="en-US" altLang="zh-CN" sz="3800" b="1" dirty="0">
                <a:solidFill>
                  <a:srgbClr val="00AB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3800" b="1" dirty="0">
                <a:solidFill>
                  <a:srgbClr val="00AB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en-US" altLang="zh-CN" sz="3800" b="1" dirty="0">
              <a:solidFill>
                <a:srgbClr val="00ABB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11594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936" b="38073"/>
          <a:stretch/>
        </p:blipFill>
        <p:spPr>
          <a:xfrm>
            <a:off x="0" y="-1"/>
            <a:ext cx="12192000" cy="3390901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0"/>
            <a:ext cx="12192000" cy="3390900"/>
          </a:xfrm>
          <a:prstGeom prst="rect">
            <a:avLst/>
          </a:prstGeom>
          <a:solidFill>
            <a:schemeClr val="tx1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344017" y="929034"/>
            <a:ext cx="999183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NeuroImage</a:t>
            </a:r>
            <a:endParaRPr lang="en-US" altLang="zh-CN" sz="7200" b="1" dirty="0" smtClean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7200" b="1" dirty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72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	  </a:t>
            </a:r>
            <a:r>
              <a:rPr lang="en-US" altLang="zh-CN" sz="5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Medaglia</a:t>
            </a:r>
            <a:r>
              <a:rPr lang="en-US" altLang="zh-CN" sz="5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5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2017</a:t>
            </a:r>
            <a:endParaRPr lang="zh-CN" altLang="en-US" sz="5400" dirty="0">
              <a:solidFill>
                <a:srgbClr val="00ABB4"/>
              </a:solidFill>
              <a:latin typeface="+mj-ea"/>
              <a:ea typeface="+mj-ea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3794758" y="3824441"/>
            <a:ext cx="0" cy="246483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3980554" y="4391282"/>
            <a:ext cx="38529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Rs &amp; task evoled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Dynamic graph </a:t>
            </a:r>
            <a:endParaRPr lang="en-US" altLang="zh-CN" sz="2000" dirty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053300" y="4083506"/>
            <a:ext cx="214353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780(10 bins)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120TRs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264 rois</a:t>
            </a:r>
            <a:endParaRPr lang="en-US" altLang="zh-CN" sz="2000" dirty="0" smtClean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7949009" y="3820584"/>
            <a:ext cx="0" cy="246483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8265402" y="4087363"/>
            <a:ext cx="392659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Time spent in two primary states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Flexibility</a:t>
            </a:r>
          </a:p>
        </p:txBody>
      </p:sp>
    </p:spTree>
    <p:extLst>
      <p:ext uri="{BB962C8B-B14F-4D97-AF65-F5344CB8AC3E}">
        <p14:creationId xmlns:p14="http://schemas.microsoft.com/office/powerpoint/2010/main" val="3671178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49" y="303208"/>
            <a:ext cx="11061183" cy="6040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743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6005399" y="3447534"/>
            <a:ext cx="6172200" cy="34104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12346" y="1"/>
            <a:ext cx="6006821" cy="34475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662539" y="294935"/>
            <a:ext cx="726226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Assessing </a:t>
            </a:r>
          </a:p>
          <a:p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 significance of states</a:t>
            </a:r>
            <a:endParaRPr lang="en-US" altLang="zh-CN" sz="4400" b="1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Rectangle 96"/>
          <p:cNvSpPr/>
          <p:nvPr/>
        </p:nvSpPr>
        <p:spPr>
          <a:xfrm>
            <a:off x="896518" y="2108707"/>
            <a:ext cx="1024529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2 permutation tests: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Examine the significance of state organization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Examine the significance of activity in primary states</a:t>
            </a:r>
            <a:endParaRPr lang="en-US" altLang="zh-CN" sz="2800" dirty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49955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6005399" y="3447534"/>
            <a:ext cx="6172200" cy="34104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12346" y="1"/>
            <a:ext cx="6006821" cy="34475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662539" y="294935"/>
            <a:ext cx="726226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Assessing </a:t>
            </a:r>
          </a:p>
          <a:p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 significance of states</a:t>
            </a:r>
            <a:endParaRPr lang="en-US" altLang="zh-CN" sz="4400" b="1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Rectangle 96"/>
          <p:cNvSpPr/>
          <p:nvPr/>
        </p:nvSpPr>
        <p:spPr>
          <a:xfrm>
            <a:off x="896518" y="2108707"/>
            <a:ext cx="1024529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Permutation 1(The </a:t>
            </a:r>
            <a:r>
              <a:rPr lang="en-US" altLang="zh-CN" sz="2800" b="1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significance of </a:t>
            </a:r>
            <a:r>
              <a:rPr lang="en-US" altLang="zh-CN" sz="2800" b="1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state):</a:t>
            </a:r>
            <a:endParaRPr lang="en-US" altLang="zh-CN" sz="2800" b="1" dirty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Group-level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Person-level</a:t>
            </a:r>
          </a:p>
        </p:txBody>
      </p:sp>
    </p:spTree>
    <p:extLst>
      <p:ext uri="{BB962C8B-B14F-4D97-AF65-F5344CB8AC3E}">
        <p14:creationId xmlns:p14="http://schemas.microsoft.com/office/powerpoint/2010/main" val="3295093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6005399" y="3447534"/>
            <a:ext cx="6172200" cy="34104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12346" y="1"/>
            <a:ext cx="6006821" cy="34475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662539" y="294935"/>
            <a:ext cx="726226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Assessing </a:t>
            </a:r>
          </a:p>
          <a:p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 significance of states</a:t>
            </a:r>
            <a:endParaRPr lang="en-US" altLang="zh-CN" sz="4400" b="1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Rectangle 96"/>
          <p:cNvSpPr/>
          <p:nvPr/>
        </p:nvSpPr>
        <p:spPr>
          <a:xfrm>
            <a:off x="896518" y="1741485"/>
            <a:ext cx="10245297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Permutation 1(The significance of state ):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Group-level:</a:t>
            </a:r>
          </a:p>
          <a:p>
            <a:pPr marL="1257300" lvl="2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State adjancency matrix(for each bin)</a:t>
            </a:r>
          </a:p>
          <a:p>
            <a:pPr marL="1257300" lvl="2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1000 times, Q ,95%(greater)</a:t>
            </a:r>
          </a:p>
        </p:txBody>
      </p:sp>
    </p:spTree>
    <p:extLst>
      <p:ext uri="{BB962C8B-B14F-4D97-AF65-F5344CB8AC3E}">
        <p14:creationId xmlns:p14="http://schemas.microsoft.com/office/powerpoint/2010/main" val="1415367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6005399" y="3447534"/>
            <a:ext cx="6172200" cy="34104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12346" y="1"/>
            <a:ext cx="6006821" cy="34475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662539" y="294935"/>
            <a:ext cx="726226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Assessing </a:t>
            </a:r>
          </a:p>
          <a:p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 significance of states</a:t>
            </a:r>
            <a:endParaRPr lang="en-US" altLang="zh-CN" sz="4400" b="1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Rectangle 96"/>
          <p:cNvSpPr/>
          <p:nvPr/>
        </p:nvSpPr>
        <p:spPr>
          <a:xfrm>
            <a:off x="896518" y="2108707"/>
            <a:ext cx="1024529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Permutation 1(The significance of state ):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Person-level:</a:t>
            </a:r>
          </a:p>
          <a:p>
            <a:pPr marL="1257300" lvl="2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Temporal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adjancency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matrix for each sub</a:t>
            </a:r>
          </a:p>
        </p:txBody>
      </p:sp>
    </p:spTree>
    <p:extLst>
      <p:ext uri="{BB962C8B-B14F-4D97-AF65-F5344CB8AC3E}">
        <p14:creationId xmlns:p14="http://schemas.microsoft.com/office/powerpoint/2010/main" val="1415367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635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rgbClr val="00ABB4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4115</TotalTime>
  <Words>785</Words>
  <Application>Microsoft Office PowerPoint</Application>
  <PresentationFormat>自定义</PresentationFormat>
  <Paragraphs>202</Paragraphs>
  <Slides>30</Slides>
  <Notes>29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1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xb21cn</cp:lastModifiedBy>
  <cp:revision>1181</cp:revision>
  <dcterms:created xsi:type="dcterms:W3CDTF">2016-03-06T12:02:16Z</dcterms:created>
  <dcterms:modified xsi:type="dcterms:W3CDTF">2018-03-30T03:02:28Z</dcterms:modified>
</cp:coreProperties>
</file>