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2" r:id="rId2"/>
    <p:sldId id="457" r:id="rId3"/>
    <p:sldId id="458" r:id="rId4"/>
    <p:sldId id="466" r:id="rId5"/>
    <p:sldId id="444" r:id="rId6"/>
    <p:sldId id="459" r:id="rId7"/>
    <p:sldId id="463" r:id="rId8"/>
    <p:sldId id="464" r:id="rId9"/>
    <p:sldId id="465" r:id="rId10"/>
    <p:sldId id="455" r:id="rId11"/>
    <p:sldId id="467" r:id="rId12"/>
    <p:sldId id="468" r:id="rId13"/>
    <p:sldId id="476" r:id="rId14"/>
    <p:sldId id="469" r:id="rId15"/>
    <p:sldId id="475" r:id="rId16"/>
    <p:sldId id="470" r:id="rId17"/>
    <p:sldId id="471" r:id="rId18"/>
    <p:sldId id="474" r:id="rId19"/>
    <p:sldId id="472" r:id="rId20"/>
    <p:sldId id="473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why these modules show increase or decrease variability across subjects along dose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why these modules show increase or decrease variability across subjects along dose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May explain the increase</a:t>
            </a:r>
            <a:r>
              <a:rPr lang="en-US" altLang="zh-CN" baseline="0" dirty="0" smtClean="0"/>
              <a:t> or decrease between low&amp;mid or mid&amp;hgih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May explain the increase</a:t>
            </a:r>
            <a:r>
              <a:rPr lang="en-US" altLang="zh-CN" baseline="0" dirty="0" smtClean="0"/>
              <a:t> or decrease between low&amp;mid or mid&amp;hgih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Some conclusions</a:t>
            </a:r>
            <a:r>
              <a:rPr lang="en-US" altLang="zh-CN" baseline="0" dirty="0" smtClean="0"/>
              <a:t> this slice and the next slice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Also</a:t>
            </a:r>
            <a:r>
              <a:rPr lang="en-US" altLang="zh-CN" baseline="0" dirty="0" smtClean="0"/>
              <a:t> 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en-US" altLang="zh-CN" baseline="0" dirty="0" smtClean="0"/>
              <a:t> what MV is from this slice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0: no difference</a:t>
            </a:r>
          </a:p>
          <a:p>
            <a:r>
              <a:rPr lang="en-US" altLang="zh-CN" dirty="0" smtClean="0"/>
              <a:t>Not</a:t>
            </a:r>
            <a:r>
              <a:rPr lang="en-US" altLang="zh-CN" baseline="0" dirty="0" smtClean="0"/>
              <a:t> 0, small figure near 0: there node escape or join in the module this node belong , but not this node itself</a:t>
            </a:r>
          </a:p>
          <a:p>
            <a:r>
              <a:rPr lang="en-US" altLang="zh-CN" baseline="0" dirty="0" smtClean="0"/>
              <a:t>Not 0, big figure: this node k doesn’t belongs to the same module along subjects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we use MV to do statistics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Do muticompare after two-way ANOVA ,there’re significance in:</a:t>
            </a:r>
          </a:p>
          <a:p>
            <a:r>
              <a:rPr lang="en-US" altLang="zh-CN" dirty="0" smtClean="0"/>
              <a:t>Module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en-US" altLang="zh-CN" baseline="0" dirty="0" smtClean="0">
                <a:sym typeface="Wingdings" panose="05000000000000000000" pitchFamily="2" charset="2"/>
              </a:rPr>
              <a:t> (1)insular, pos-DMN, hypothalamus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        (2)sensory,striatum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        (3)ant-DMN, other 6 modules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Dose: low ,high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      mid,high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Multicomparision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after </a:t>
            </a: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dose(module as the factor): pos-DMN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is significant smaller in </a:t>
            </a:r>
            <a:r>
              <a:rPr lang="en-US" altLang="zh-CN" sz="1200" b="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k (i)</a:t>
            </a:r>
            <a:r>
              <a:rPr lang="en-US" altLang="zh-CN" sz="1200" b="0" baseline="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each dose</a:t>
            </a:r>
            <a:endParaRPr lang="en-US" altLang="zh-CN" sz="1200" b="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endParaRPr lang="en-US" altLang="zh-CN" dirty="0" smtClean="0"/>
          </a:p>
          <a:p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Multicomparision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after </a:t>
            </a:r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module(dose as the factor): </a:t>
            </a:r>
          </a:p>
          <a:p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insular: low,mid</a:t>
            </a:r>
          </a:p>
          <a:p>
            <a:r>
              <a:rPr lang="en-US" altLang="zh-CN" sz="1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ant-DMN:</a:t>
            </a:r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(1)low,mid    (2)low,high</a:t>
            </a:r>
          </a:p>
          <a:p>
            <a:r>
              <a:rPr lang="en-US" altLang="zh-CN" sz="1200" baseline="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hypothalamus: low,high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2018/3/31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2480" y="1651017"/>
            <a:ext cx="10835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Current Results </a:t>
            </a:r>
          </a:p>
          <a:p>
            <a:pPr algn="ctr"/>
            <a:r>
              <a:rPr lang="en-US" altLang="zh-CN" sz="4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</a:p>
          <a:p>
            <a:pPr algn="ctr"/>
            <a:r>
              <a:rPr lang="en-US" altLang="zh-CN" sz="60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Anesthetized Rats</a:t>
            </a: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9"/>
          <p:cNvSpPr txBox="1"/>
          <p:nvPr/>
        </p:nvSpPr>
        <p:spPr>
          <a:xfrm>
            <a:off x="662538" y="294935"/>
            <a:ext cx="1053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4259"/>
            <a:ext cx="11526536" cy="45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7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Sub-Modularity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7" y="1787520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modularity in modules: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Insular,  Anterior DMN, Hypothalamus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modules above show significantly increase(ant-DMN and Hypo) or decrease(Insular) in MV along dose</a:t>
            </a:r>
          </a:p>
        </p:txBody>
      </p:sp>
    </p:spTree>
    <p:extLst>
      <p:ext uri="{BB962C8B-B14F-4D97-AF65-F5344CB8AC3E}">
        <p14:creationId xmlns:p14="http://schemas.microsoft.com/office/powerpoint/2010/main" val="16469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Sub-Modularity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7" y="1787520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number of sub-modules in each module above: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Insular: decrease, but not significant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Anterior DMN: increase, and P&lt;0.05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Hypothalamus: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decrease, but not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Bar graph below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Sub-Modularity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54" y="2100262"/>
            <a:ext cx="8882625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7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pPr algn="r"/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across doses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56944" y="192320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calculate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the way of 1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 mentioned before: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each node between pair of dose for each subject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1:low;2:mid;3:high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There’s smaller or bigger tendency, but all not significant ,shown in bar graph below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8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pPr algn="r"/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across doses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89827"/>
            <a:ext cx="7718973" cy="449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correlation matrix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896518" y="1474269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Correlation matrix for each subject for each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0" y="2580281"/>
            <a:ext cx="11711833" cy="35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4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correlation matrix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896518" y="1474269"/>
            <a:ext cx="10245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in t-test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pairs of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doses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27" y="2320655"/>
            <a:ext cx="7189080" cy="429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5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634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–</a:t>
            </a:r>
          </a:p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correlation matrix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896518" y="1474269"/>
            <a:ext cx="1024529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in t-test in pairs of doses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81" y="2320655"/>
            <a:ext cx="7439372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 1 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556257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Increasing invariability across subjects along dose is beacuse: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Correaltion decrease till disappear along dose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number of sub-modules is increase</a:t>
            </a:r>
          </a:p>
        </p:txBody>
      </p:sp>
    </p:spTree>
    <p:extLst>
      <p:ext uri="{BB962C8B-B14F-4D97-AF65-F5344CB8AC3E}">
        <p14:creationId xmlns:p14="http://schemas.microsoft.com/office/powerpoint/2010/main" val="1461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management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556257"/>
            <a:ext cx="10245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fMRI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All subjects exclude some with bad data 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N=11 rats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 Group :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20mg/ml/h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 low-dose group,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     40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 mid, 80 as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 2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556257"/>
            <a:ext cx="1024529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Decreasing </a:t>
            </a: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invariability across subjects along dose is beacuse: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Modules is silencing along dose, and at last all similar to anatomical structure</a:t>
            </a:r>
          </a:p>
        </p:txBody>
      </p:sp>
    </p:spTree>
    <p:extLst>
      <p:ext uri="{BB962C8B-B14F-4D97-AF65-F5344CB8AC3E}">
        <p14:creationId xmlns:p14="http://schemas.microsoft.com/office/powerpoint/2010/main" val="39592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0"/>
            <a:ext cx="61722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7" y="294935"/>
            <a:ext cx="608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Perspective 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8627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Inter-subject modular comparision(done,details later):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modularity for each subject and for each group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modular comparision between each pair of subject in every modules derived from group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Inter-subject modular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comparision(next step):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Some dynamic things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1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--Modularity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741485"/>
            <a:ext cx="78421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7 modules 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Insular,  Anterior DMN, Hippocampus and thalamus, Posterior DMN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Sensory-motor, Striatum, Hypothalamus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514209"/>
            <a:ext cx="5181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</a:p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across subjects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96518" y="1407275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Node level – MV(modular variability):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Consider each roi as a node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Calculate for different levels: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 : each node between pair of subject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level: each node foreach subject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r>
              <a:rPr lang="en-US" altLang="zh-CN" sz="2800" baseline="30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rd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level: each node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9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--MV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387786" y="1214352"/>
                <a:ext cx="11262762" cy="4993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1</a:t>
                </a:r>
                <a:r>
                  <a:rPr lang="en-US" altLang="zh-CN" sz="2800" baseline="300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st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level :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node k 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between pair of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subject(i and j):</a:t>
                </a: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(i,j) = 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𝑀𝑘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∩ 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zh-CN" sz="2800" b="0" i="1" baseline="-25000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𝑀𝑘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|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𝑀𝑘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a:rPr lang="en-US" altLang="zh-CN" sz="2800" i="1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∩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</m:ctrlPr>
                          </m:sSupPr>
                          <m:e>
                            <m:r>
                              <a:rPr lang="en-US" altLang="zh-CN" sz="2800" i="1" baseline="-25000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  <a:ea typeface="Meiryo" panose="020B0604030504040204" pitchFamily="34" charset="-128"/>
                                <a:cs typeface="Meiryo" panose="020B0604030504040204" pitchFamily="34" charset="-128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</m:num>
                      <m:den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|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𝑀𝑘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  <a:sym typeface="Symbol"/>
                          </a:rPr>
                          <m:t>)|</m:t>
                        </m:r>
                      </m:den>
                    </m:f>
                  </m:oMath>
                </a14:m>
                <a:endParaRPr lang="en-US" altLang="zh-CN" sz="2800" baseline="-25000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𝑀</m:t>
                    </m:r>
                    <m:r>
                      <a:rPr lang="en-US" altLang="zh-CN" sz="2800" i="1" baseline="-25000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𝑘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𝑖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: the module node(roi) k belong in subject k</a:t>
                </a: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  <a:ea typeface="Cambria Math"/>
                        <a:cs typeface="Meiryo" panose="020B0604030504040204" pitchFamily="34" charset="-128"/>
                      </a:rPr>
                      <m:t>∩</m:t>
                    </m:r>
                  </m:oMath>
                </a14:m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: calculate the nodes both in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𝑀</m:t>
                    </m:r>
                    <m:r>
                      <a:rPr lang="en-US" altLang="zh-CN" sz="2800" i="1" baseline="-25000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𝑘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𝑖</m:t>
                    </m:r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𝑀</m:t>
                    </m:r>
                    <m:r>
                      <a:rPr lang="en-US" altLang="zh-CN" sz="2800" i="1" baseline="-25000">
                        <a:latin typeface="Cambria Math"/>
                        <a:ea typeface="Meiryo" panose="020B0604030504040204" pitchFamily="34" charset="-128"/>
                        <a:cs typeface="Meiryo" panose="020B0604030504040204" pitchFamily="34" charset="-128"/>
                      </a:rPr>
                      <m:t>𝑘</m:t>
                    </m:r>
                    <m:d>
                      <m:dPr>
                        <m:ctrlPr>
                          <a:rPr lang="en-US" altLang="zh-CN" sz="2800" i="1" baseline="-2500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800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|M| : calculate the number of nodes in set M </a:t>
                </a:r>
                <a:endParaRPr lang="en-US" altLang="zh-CN" sz="28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86" y="1214352"/>
                <a:ext cx="11262762" cy="4993675"/>
              </a:xfrm>
              <a:prstGeom prst="rect">
                <a:avLst/>
              </a:prstGeom>
              <a:blipFill rotWithShape="1">
                <a:blip r:embed="rId3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--MV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96"/>
              <p:cNvSpPr/>
              <p:nvPr/>
            </p:nvSpPr>
            <p:spPr>
              <a:xfrm>
                <a:off x="510135" y="1062010"/>
                <a:ext cx="10245297" cy="5310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2</a:t>
                </a:r>
                <a:r>
                  <a:rPr lang="en-US" altLang="zh-CN" sz="2800" baseline="300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nd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level: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node k for subject i :</a:t>
                </a:r>
                <a:endParaRPr lang="en-US" altLang="zh-CN" sz="28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(i)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baseline="-25000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𝑗</m:t>
                        </m:r>
                        <m:r>
                          <a:rPr lang="en-US" altLang="zh-CN" sz="2800" b="0" i="1" baseline="-25000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≠</m:t>
                        </m:r>
                        <m:r>
                          <a:rPr lang="en-US" altLang="zh-CN" sz="2800" b="0" i="1" baseline="-25000" smtClean="0">
                            <a:latin typeface="Cambria Math"/>
                            <a:ea typeface="Cambria Math"/>
                            <a:cs typeface="Meiryo" panose="020B0604030504040204" pitchFamily="34" charset="-128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(i,j)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/ (N-1)</a:t>
                </a:r>
                <a:endParaRPr lang="en-US" altLang="zh-CN" sz="2800" baseline="-25000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3</a:t>
                </a:r>
                <a:r>
                  <a:rPr lang="en-US" altLang="zh-CN" sz="2800" baseline="30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rd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level: each node :\</a:t>
                </a:r>
              </a:p>
              <a:p>
                <a:pPr marL="1257300" lvl="2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MV </a:t>
                </a:r>
                <a:r>
                  <a:rPr lang="en-US" altLang="zh-CN" sz="2800" baseline="-250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k  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MV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800" baseline="-250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Meiryo" panose="020B0604030504040204" pitchFamily="34" charset="-128"/>
                            <a:ea typeface="Meiryo" panose="020B0604030504040204" pitchFamily="34" charset="-128"/>
                            <a:cs typeface="Meiryo" panose="020B0604030504040204" pitchFamily="34" charset="-128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b="1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  </a:t>
                </a:r>
                <a:r>
                  <a:rPr lang="en-US" altLang="zh-CN" sz="2800" dirty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/ (</a:t>
                </a: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N-1)</a:t>
                </a: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Larger MV means there are more diffenerces across subjects in this node k</a:t>
                </a:r>
              </a:p>
            </p:txBody>
          </p:sp>
        </mc:Choice>
        <mc:Fallback xmlns="">
          <p:sp>
            <p:nvSpPr>
              <p:cNvPr id="31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5" y="1062010"/>
                <a:ext cx="10245297" cy="5310043"/>
              </a:xfrm>
              <a:prstGeom prst="rect">
                <a:avLst/>
              </a:prstGeom>
              <a:blipFill rotWithShape="1">
                <a:blip r:embed="rId3"/>
                <a:stretch>
                  <a:fillRect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1053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2346" y="1089674"/>
            <a:ext cx="109090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do averge across nodes(rois) in each module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11 subjects, 3 doses, 7 modules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Two-way ANOVA: 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dose(F=11.9336,P&lt;4.3639e-1), 			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module(F=13.1388,P&lt;3.3891e-06)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Interaction :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F=0.2903,P&lt;0.9983</a:t>
            </a:r>
          </a:p>
        </p:txBody>
      </p:sp>
    </p:spTree>
    <p:extLst>
      <p:ext uri="{BB962C8B-B14F-4D97-AF65-F5344CB8AC3E}">
        <p14:creationId xmlns:p14="http://schemas.microsoft.com/office/powerpoint/2010/main" val="12268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05399" y="3447534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346" y="1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096331"/>
            <a:ext cx="10991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dose(module as the factor):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 : F=3.6321,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P&lt;5.8987e-04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dose : F=6.5128, P&lt;2.9444e-07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High dose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F=8.9626,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P&lt;8.2378e-10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One-way ANOVA for each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module(dose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as the factor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Significance in :  insular, ant-DMN,and hypothalamus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" name="文本框 29"/>
          <p:cNvSpPr txBox="1"/>
          <p:nvPr/>
        </p:nvSpPr>
        <p:spPr>
          <a:xfrm>
            <a:off x="662538" y="294935"/>
            <a:ext cx="10538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Measurement --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 </a:t>
            </a:r>
            <a:r>
              <a:rPr lang="en-US" altLang="zh-CN" sz="4400" b="1" baseline="-25000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808</Words>
  <Application>Microsoft Office PowerPoint</Application>
  <PresentationFormat>自定义</PresentationFormat>
  <Paragraphs>134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1243</cp:revision>
  <dcterms:created xsi:type="dcterms:W3CDTF">2016-03-06T12:02:16Z</dcterms:created>
  <dcterms:modified xsi:type="dcterms:W3CDTF">2018-03-31T14:53:04Z</dcterms:modified>
</cp:coreProperties>
</file>